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76" r:id="rId6"/>
    <p:sldId id="274" r:id="rId7"/>
    <p:sldId id="275" r:id="rId8"/>
    <p:sldId id="257" r:id="rId9"/>
    <p:sldId id="258" r:id="rId10"/>
    <p:sldId id="261" r:id="rId11"/>
    <p:sldId id="260" r:id="rId12"/>
    <p:sldId id="262" r:id="rId13"/>
    <p:sldId id="259" r:id="rId14"/>
    <p:sldId id="263" r:id="rId15"/>
    <p:sldId id="264" r:id="rId16"/>
    <p:sldId id="277" r:id="rId17"/>
    <p:sldId id="273" r:id="rId18"/>
    <p:sldId id="266" r:id="rId19"/>
    <p:sldId id="279" r:id="rId20"/>
    <p:sldId id="267" r:id="rId21"/>
    <p:sldId id="271" r:id="rId22"/>
    <p:sldId id="272" r:id="rId23"/>
    <p:sldId id="268" r:id="rId24"/>
    <p:sldId id="270" r:id="rId25"/>
    <p:sldId id="269" r:id="rId26"/>
    <p:sldId id="281" r:id="rId27"/>
    <p:sldId id="282"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09D9D-0758-BF5C-91E6-FABA0D036348}" v="27" dt="2020-12-01T16:31:59.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93E28DA-2D17-43CA-BEC4-B73568BF1CC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985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E28DA-2D17-43CA-BEC4-B73568BF1CC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680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E28DA-2D17-43CA-BEC4-B73568BF1CC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034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E28DA-2D17-43CA-BEC4-B73568BF1CC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516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229E9-7AE6-40F7-B15C-E4561735F21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E28DA-2D17-43CA-BEC4-B73568BF1CC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44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229E9-7AE6-40F7-B15C-E4561735F21E}"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E28DA-2D17-43CA-BEC4-B73568BF1CC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046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229E9-7AE6-40F7-B15C-E4561735F21E}"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3E28DA-2D17-43CA-BEC4-B73568BF1CC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42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229E9-7AE6-40F7-B15C-E4561735F21E}"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3E28DA-2D17-43CA-BEC4-B73568BF1CC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382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229E9-7AE6-40F7-B15C-E4561735F21E}"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3E28DA-2D17-43CA-BEC4-B73568BF1CCE}" type="slidenum">
              <a:rPr lang="en-US" smtClean="0"/>
              <a:t>‹#›</a:t>
            </a:fld>
            <a:endParaRPr lang="en-US"/>
          </a:p>
        </p:txBody>
      </p:sp>
    </p:spTree>
    <p:extLst>
      <p:ext uri="{BB962C8B-B14F-4D97-AF65-F5344CB8AC3E}">
        <p14:creationId xmlns:p14="http://schemas.microsoft.com/office/powerpoint/2010/main" val="356713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229E9-7AE6-40F7-B15C-E4561735F21E}"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E28DA-2D17-43CA-BEC4-B73568BF1CC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303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C6229E9-7AE6-40F7-B15C-E4561735F21E}" type="datetimeFigureOut">
              <a:rPr lang="en-US" smtClean="0"/>
              <a:t>12/1/2020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93E28DA-2D17-43CA-BEC4-B73568BF1CC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004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C6229E9-7AE6-40F7-B15C-E4561735F21E}" type="datetimeFigureOut">
              <a:rPr lang="en-US" smtClean="0"/>
              <a:t>12/1/2020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93E28DA-2D17-43CA-BEC4-B73568BF1CC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9784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2F64-9CF1-4EC7-B754-8D448BD40B75}"/>
              </a:ext>
            </a:extLst>
          </p:cNvPr>
          <p:cNvSpPr>
            <a:spLocks noGrp="1"/>
          </p:cNvSpPr>
          <p:nvPr>
            <p:ph type="ctrTitle"/>
          </p:nvPr>
        </p:nvSpPr>
        <p:spPr/>
        <p:txBody>
          <a:bodyPr/>
          <a:lstStyle/>
          <a:p>
            <a:pPr algn="ctr"/>
            <a:r>
              <a:rPr lang="en-US" dirty="0"/>
              <a:t>NoN-Comparison Based Sorting</a:t>
            </a:r>
          </a:p>
        </p:txBody>
      </p:sp>
      <p:sp>
        <p:nvSpPr>
          <p:cNvPr id="3" name="Subtitle 2">
            <a:extLst>
              <a:ext uri="{FF2B5EF4-FFF2-40B4-BE49-F238E27FC236}">
                <a16:creationId xmlns:a16="http://schemas.microsoft.com/office/drawing/2014/main" id="{EA8700AF-F8F5-48E4-923E-6753420FD8E6}"/>
              </a:ext>
            </a:extLst>
          </p:cNvPr>
          <p:cNvSpPr>
            <a:spLocks noGrp="1"/>
          </p:cNvSpPr>
          <p:nvPr>
            <p:ph type="subTitle" idx="1"/>
          </p:nvPr>
        </p:nvSpPr>
        <p:spPr/>
        <p:txBody>
          <a:bodyPr/>
          <a:lstStyle/>
          <a:p>
            <a:r>
              <a:rPr lang="en-US" dirty="0"/>
              <a:t>Section</a:t>
            </a:r>
            <a:r>
              <a:rPr lang="en-US"/>
              <a:t>: L2</a:t>
            </a:r>
            <a:endParaRPr lang="en-US" dirty="0"/>
          </a:p>
          <a:p>
            <a:r>
              <a:rPr lang="en-US" b="1" dirty="0"/>
              <a:t>CS 412:  Algorithms: Design &amp; analysis</a:t>
            </a:r>
          </a:p>
        </p:txBody>
      </p:sp>
    </p:spTree>
    <p:extLst>
      <p:ext uri="{BB962C8B-B14F-4D97-AF65-F5344CB8AC3E}">
        <p14:creationId xmlns:p14="http://schemas.microsoft.com/office/powerpoint/2010/main" val="408319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DE8E4B6-5BE9-469E-85DE-404A2E96063F}"/>
              </a:ext>
            </a:extLst>
          </p:cNvPr>
          <p:cNvPicPr>
            <a:picLocks noChangeAspect="1"/>
          </p:cNvPicPr>
          <p:nvPr/>
        </p:nvPicPr>
        <p:blipFill>
          <a:blip r:embed="rId2"/>
          <a:stretch>
            <a:fillRect/>
          </a:stretch>
        </p:blipFill>
        <p:spPr>
          <a:xfrm>
            <a:off x="3061864" y="483013"/>
            <a:ext cx="6068272" cy="5153744"/>
          </a:xfrm>
          <a:prstGeom prst="rect">
            <a:avLst/>
          </a:prstGeom>
        </p:spPr>
      </p:pic>
    </p:spTree>
    <p:extLst>
      <p:ext uri="{BB962C8B-B14F-4D97-AF65-F5344CB8AC3E}">
        <p14:creationId xmlns:p14="http://schemas.microsoft.com/office/powerpoint/2010/main" val="68194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EBB0AC-4920-427D-9E03-60ADD9CA42D9}"/>
              </a:ext>
            </a:extLst>
          </p:cNvPr>
          <p:cNvSpPr>
            <a:spLocks noGrp="1"/>
          </p:cNvSpPr>
          <p:nvPr>
            <p:ph type="title"/>
          </p:nvPr>
        </p:nvSpPr>
        <p:spPr>
          <a:xfrm>
            <a:off x="1429958" y="601319"/>
            <a:ext cx="9603275" cy="1049235"/>
          </a:xfrm>
        </p:spPr>
        <p:txBody>
          <a:bodyPr>
            <a:normAutofit fontScale="90000"/>
          </a:bodyPr>
          <a:lstStyle/>
          <a:p>
            <a:pPr algn="ctr"/>
            <a:r>
              <a:rPr lang="en-US" sz="3600" dirty="0"/>
              <a:t>What if the elements are in the range from 1 to n^2? </a:t>
            </a:r>
            <a:br>
              <a:rPr lang="en-US" dirty="0">
                <a:latin typeface="Bahnschrift Light SemiCondensed" panose="020B0502040204020203" pitchFamily="34" charset="0"/>
              </a:rPr>
            </a:br>
            <a:endParaRPr lang="en-US" dirty="0"/>
          </a:p>
        </p:txBody>
      </p:sp>
      <p:sp>
        <p:nvSpPr>
          <p:cNvPr id="7" name="Content Placeholder 6">
            <a:extLst>
              <a:ext uri="{FF2B5EF4-FFF2-40B4-BE49-F238E27FC236}">
                <a16:creationId xmlns:a16="http://schemas.microsoft.com/office/drawing/2014/main" id="{818A027F-4B11-4036-A3CE-7F2402CBA001}"/>
              </a:ext>
            </a:extLst>
          </p:cNvPr>
          <p:cNvSpPr>
            <a:spLocks noGrp="1"/>
          </p:cNvSpPr>
          <p:nvPr>
            <p:ph idx="1"/>
          </p:nvPr>
        </p:nvSpPr>
        <p:spPr>
          <a:xfrm>
            <a:off x="1451579" y="2265028"/>
            <a:ext cx="9603275" cy="3094371"/>
          </a:xfrm>
        </p:spPr>
        <p:txBody>
          <a:bodyPr>
            <a:normAutofit/>
          </a:bodyPr>
          <a:lstStyle/>
          <a:p>
            <a:r>
              <a:rPr lang="en-US" sz="2800" dirty="0"/>
              <a:t>We can’t use counting sort because counting sort will take O(n^2) which is worse than comparison-based sorting algorithms. </a:t>
            </a:r>
          </a:p>
          <a:p>
            <a:r>
              <a:rPr lang="en-US" sz="2800" dirty="0"/>
              <a:t>Can we sort such an array in linear time? </a:t>
            </a:r>
          </a:p>
        </p:txBody>
      </p:sp>
    </p:spTree>
    <p:extLst>
      <p:ext uri="{BB962C8B-B14F-4D97-AF65-F5344CB8AC3E}">
        <p14:creationId xmlns:p14="http://schemas.microsoft.com/office/powerpoint/2010/main" val="239681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416B-174E-46A7-A890-23ADD8FAE3E7}"/>
              </a:ext>
            </a:extLst>
          </p:cNvPr>
          <p:cNvSpPr>
            <a:spLocks noGrp="1"/>
          </p:cNvSpPr>
          <p:nvPr>
            <p:ph type="title"/>
          </p:nvPr>
        </p:nvSpPr>
        <p:spPr>
          <a:xfrm>
            <a:off x="1451579" y="930355"/>
            <a:ext cx="9603275" cy="764222"/>
          </a:xfrm>
        </p:spPr>
        <p:txBody>
          <a:bodyPr>
            <a:normAutofit/>
          </a:bodyPr>
          <a:lstStyle/>
          <a:p>
            <a:pPr algn="ctr"/>
            <a:r>
              <a:rPr lang="en-US" sz="4400" dirty="0"/>
              <a:t>Radix SORT</a:t>
            </a:r>
          </a:p>
        </p:txBody>
      </p:sp>
      <p:sp>
        <p:nvSpPr>
          <p:cNvPr id="3" name="Content Placeholder 2">
            <a:extLst>
              <a:ext uri="{FF2B5EF4-FFF2-40B4-BE49-F238E27FC236}">
                <a16:creationId xmlns:a16="http://schemas.microsoft.com/office/drawing/2014/main" id="{3F4B9B78-500A-4FE8-9A0F-787004C645FB}"/>
              </a:ext>
            </a:extLst>
          </p:cNvPr>
          <p:cNvSpPr>
            <a:spLocks noGrp="1"/>
          </p:cNvSpPr>
          <p:nvPr>
            <p:ph idx="1"/>
          </p:nvPr>
        </p:nvSpPr>
        <p:spPr>
          <a:xfrm>
            <a:off x="1451579" y="2164360"/>
            <a:ext cx="9603275" cy="3301985"/>
          </a:xfrm>
        </p:spPr>
        <p:txBody>
          <a:bodyPr>
            <a:normAutofit/>
          </a:bodyPr>
          <a:lstStyle/>
          <a:p>
            <a:r>
              <a:rPr lang="en-US" sz="2800" dirty="0"/>
              <a:t>The idea of Radix Sort is to do digit by digit sort starting from least significant digit to most significant digit.</a:t>
            </a:r>
          </a:p>
          <a:p>
            <a:r>
              <a:rPr lang="en-US" sz="2800" dirty="0"/>
              <a:t>Radix sort uses counting sort as a sub-routine to sort.</a:t>
            </a:r>
          </a:p>
        </p:txBody>
      </p:sp>
    </p:spTree>
    <p:extLst>
      <p:ext uri="{BB962C8B-B14F-4D97-AF65-F5344CB8AC3E}">
        <p14:creationId xmlns:p14="http://schemas.microsoft.com/office/powerpoint/2010/main" val="3238696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758F3-DFCA-454D-BE39-A7BD739DB84F}"/>
              </a:ext>
            </a:extLst>
          </p:cNvPr>
          <p:cNvSpPr>
            <a:spLocks noGrp="1"/>
          </p:cNvSpPr>
          <p:nvPr>
            <p:ph idx="1"/>
          </p:nvPr>
        </p:nvSpPr>
        <p:spPr/>
        <p:txBody>
          <a:bodyPr>
            <a:normAutofit fontScale="92500" lnSpcReduction="10000"/>
          </a:bodyPr>
          <a:lstStyle/>
          <a:p>
            <a:pPr marL="0" indent="0" algn="just">
              <a:buNone/>
            </a:pPr>
            <a:r>
              <a:rPr lang="en-US" u="sng" dirty="0"/>
              <a:t>Step 1:</a:t>
            </a:r>
          </a:p>
          <a:p>
            <a:pPr marL="0" indent="0" algn="just">
              <a:buNone/>
            </a:pPr>
            <a:r>
              <a:rPr lang="en-US" dirty="0"/>
              <a:t>Find the largest element in the set Let d be the number of digits of the largest element calculated because we have to go through all the significant places of all elements.</a:t>
            </a:r>
          </a:p>
          <a:p>
            <a:pPr marL="0" indent="0" algn="just">
              <a:buNone/>
            </a:pPr>
            <a:r>
              <a:rPr lang="en-US" u="sng" dirty="0"/>
              <a:t>Step 2:</a:t>
            </a:r>
          </a:p>
          <a:p>
            <a:pPr marL="0" indent="0" algn="just">
              <a:buNone/>
            </a:pPr>
            <a:r>
              <a:rPr lang="en-US" dirty="0"/>
              <a:t>Now, go through each significant place one by one.</a:t>
            </a:r>
          </a:p>
          <a:p>
            <a:pPr marL="0" indent="0" algn="just">
              <a:buNone/>
            </a:pPr>
            <a:r>
              <a:rPr lang="en-US" u="sng" dirty="0"/>
              <a:t>Step 3:</a:t>
            </a:r>
          </a:p>
          <a:p>
            <a:pPr marL="0" indent="0" algn="just">
              <a:buNone/>
            </a:pPr>
            <a:r>
              <a:rPr lang="en-US" dirty="0"/>
              <a:t>Use any stable sorting technique to sort the digits at each significant place. We have used counting sort for this.</a:t>
            </a:r>
          </a:p>
        </p:txBody>
      </p:sp>
      <p:sp>
        <p:nvSpPr>
          <p:cNvPr id="4" name="Title 1">
            <a:extLst>
              <a:ext uri="{FF2B5EF4-FFF2-40B4-BE49-F238E27FC236}">
                <a16:creationId xmlns:a16="http://schemas.microsoft.com/office/drawing/2014/main" id="{20CA22C1-CC59-4DF2-A0F5-1432286A58AE}"/>
              </a:ext>
            </a:extLst>
          </p:cNvPr>
          <p:cNvSpPr>
            <a:spLocks noGrp="1"/>
          </p:cNvSpPr>
          <p:nvPr>
            <p:ph type="title"/>
          </p:nvPr>
        </p:nvSpPr>
        <p:spPr>
          <a:xfrm>
            <a:off x="1450975" y="804863"/>
            <a:ext cx="9604375" cy="1049337"/>
          </a:xfrm>
        </p:spPr>
        <p:txBody>
          <a:bodyPr>
            <a:normAutofit/>
          </a:bodyPr>
          <a:lstStyle/>
          <a:p>
            <a:pPr algn="ctr"/>
            <a:r>
              <a:rPr lang="en-US" sz="4400" dirty="0"/>
              <a:t>Radix SORT</a:t>
            </a:r>
          </a:p>
        </p:txBody>
      </p:sp>
    </p:spTree>
    <p:extLst>
      <p:ext uri="{BB962C8B-B14F-4D97-AF65-F5344CB8AC3E}">
        <p14:creationId xmlns:p14="http://schemas.microsoft.com/office/powerpoint/2010/main" val="211364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0C657-A94C-4834-A477-9787DB85F154}"/>
              </a:ext>
            </a:extLst>
          </p:cNvPr>
          <p:cNvPicPr>
            <a:picLocks noChangeAspect="1"/>
          </p:cNvPicPr>
          <p:nvPr/>
        </p:nvPicPr>
        <p:blipFill>
          <a:blip r:embed="rId2"/>
          <a:stretch>
            <a:fillRect/>
          </a:stretch>
        </p:blipFill>
        <p:spPr>
          <a:xfrm>
            <a:off x="3323838" y="209450"/>
            <a:ext cx="5544324" cy="5801535"/>
          </a:xfrm>
          <a:prstGeom prst="rect">
            <a:avLst/>
          </a:prstGeom>
        </p:spPr>
      </p:pic>
    </p:spTree>
    <p:extLst>
      <p:ext uri="{BB962C8B-B14F-4D97-AF65-F5344CB8AC3E}">
        <p14:creationId xmlns:p14="http://schemas.microsoft.com/office/powerpoint/2010/main" val="312139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4BEAE8-AEAB-44AC-A52F-D0ADF418C365}"/>
              </a:ext>
            </a:extLst>
          </p:cNvPr>
          <p:cNvPicPr>
            <a:picLocks noChangeAspect="1"/>
          </p:cNvPicPr>
          <p:nvPr/>
        </p:nvPicPr>
        <p:blipFill>
          <a:blip r:embed="rId2"/>
          <a:stretch>
            <a:fillRect/>
          </a:stretch>
        </p:blipFill>
        <p:spPr>
          <a:xfrm>
            <a:off x="3066627" y="562138"/>
            <a:ext cx="6058746" cy="5163271"/>
          </a:xfrm>
          <a:prstGeom prst="rect">
            <a:avLst/>
          </a:prstGeom>
        </p:spPr>
      </p:pic>
    </p:spTree>
    <p:extLst>
      <p:ext uri="{BB962C8B-B14F-4D97-AF65-F5344CB8AC3E}">
        <p14:creationId xmlns:p14="http://schemas.microsoft.com/office/powerpoint/2010/main" val="205064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3164-3389-4CF9-B081-453FC80D8FD3}"/>
              </a:ext>
            </a:extLst>
          </p:cNvPr>
          <p:cNvSpPr>
            <a:spLocks noGrp="1"/>
          </p:cNvSpPr>
          <p:nvPr>
            <p:ph type="title"/>
          </p:nvPr>
        </p:nvSpPr>
        <p:spPr>
          <a:xfrm>
            <a:off x="1451579" y="804520"/>
            <a:ext cx="9603275" cy="739054"/>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3E12E228-40A6-49EA-8912-0D529A9C6CD9}"/>
              </a:ext>
            </a:extLst>
          </p:cNvPr>
          <p:cNvSpPr>
            <a:spLocks noGrp="1"/>
          </p:cNvSpPr>
          <p:nvPr>
            <p:ph idx="1"/>
          </p:nvPr>
        </p:nvSpPr>
        <p:spPr/>
        <p:txBody>
          <a:bodyPr>
            <a:normAutofit/>
          </a:bodyPr>
          <a:lstStyle/>
          <a:p>
            <a:pPr algn="just"/>
            <a:r>
              <a:rPr lang="en-US" altLang="en-US" dirty="0"/>
              <a:t>For the radix sort that uses counting sort as an intermediate stable sort, the time complexity is O(d(</a:t>
            </a:r>
            <a:r>
              <a:rPr lang="en-US" altLang="en-US" dirty="0" err="1"/>
              <a:t>n+k</a:t>
            </a:r>
            <a:r>
              <a:rPr lang="en-US" altLang="en-US" dirty="0"/>
              <a:t>)). </a:t>
            </a:r>
          </a:p>
          <a:p>
            <a:pPr algn="just"/>
            <a:r>
              <a:rPr lang="en-US" dirty="0"/>
              <a:t> Here, d is the number cycle and O(</a:t>
            </a:r>
            <a:r>
              <a:rPr lang="en-US" dirty="0" err="1"/>
              <a:t>n+k</a:t>
            </a:r>
            <a:r>
              <a:rPr lang="en-US" dirty="0"/>
              <a:t>) is the time complexity of counting sort.</a:t>
            </a:r>
          </a:p>
          <a:p>
            <a:pPr algn="just"/>
            <a:r>
              <a:rPr lang="en-US" dirty="0"/>
              <a:t>Thus, radix sort has linear time complexity which is better than O(</a:t>
            </a:r>
            <a:r>
              <a:rPr lang="en-US" dirty="0" err="1"/>
              <a:t>nlog</a:t>
            </a:r>
            <a:r>
              <a:rPr lang="en-US" dirty="0"/>
              <a:t> n) of comparative sorting algorithms.</a:t>
            </a:r>
          </a:p>
        </p:txBody>
      </p:sp>
      <p:sp>
        <p:nvSpPr>
          <p:cNvPr id="5" name="Rectangle 2">
            <a:extLst>
              <a:ext uri="{FF2B5EF4-FFF2-40B4-BE49-F238E27FC236}">
                <a16:creationId xmlns:a16="http://schemas.microsoft.com/office/drawing/2014/main" id="{4678B3FD-A96A-4ADF-9DBE-AC0BF8333F40}"/>
              </a:ext>
            </a:extLst>
          </p:cNvPr>
          <p:cNvSpPr>
            <a:spLocks noChangeArrowheads="1"/>
          </p:cNvSpPr>
          <p:nvPr/>
        </p:nvSpPr>
        <p:spPr bwMode="auto">
          <a:xfrm>
            <a:off x="0" y="-138499"/>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882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9720-56C5-4776-A713-8AF2CADF358C}"/>
              </a:ext>
            </a:extLst>
          </p:cNvPr>
          <p:cNvSpPr>
            <a:spLocks noGrp="1"/>
          </p:cNvSpPr>
          <p:nvPr>
            <p:ph type="title"/>
          </p:nvPr>
        </p:nvSpPr>
        <p:spPr>
          <a:xfrm>
            <a:off x="1451579" y="1055683"/>
            <a:ext cx="9603275" cy="671943"/>
          </a:xfrm>
        </p:spPr>
        <p:txBody>
          <a:bodyPr>
            <a:normAutofit/>
          </a:bodyPr>
          <a:lstStyle/>
          <a:p>
            <a:pPr algn="ctr"/>
            <a:r>
              <a:rPr lang="en-US" sz="3600" dirty="0"/>
              <a:t>BUCKET SORT</a:t>
            </a:r>
          </a:p>
        </p:txBody>
      </p:sp>
      <p:sp>
        <p:nvSpPr>
          <p:cNvPr id="3" name="Content Placeholder 2">
            <a:extLst>
              <a:ext uri="{FF2B5EF4-FFF2-40B4-BE49-F238E27FC236}">
                <a16:creationId xmlns:a16="http://schemas.microsoft.com/office/drawing/2014/main" id="{A68FFAB6-516D-4D1F-A440-7CF20AD2186F}"/>
              </a:ext>
            </a:extLst>
          </p:cNvPr>
          <p:cNvSpPr>
            <a:spLocks noGrp="1"/>
          </p:cNvSpPr>
          <p:nvPr>
            <p:ph idx="1"/>
          </p:nvPr>
        </p:nvSpPr>
        <p:spPr/>
        <p:txBody>
          <a:bodyPr/>
          <a:lstStyle/>
          <a:p>
            <a:pPr algn="just"/>
            <a:r>
              <a:rPr lang="en-US" dirty="0"/>
              <a:t>Bucket Sort is a sorting technique that sorts the elements by first dividing the elements into several groups called buckets. </a:t>
            </a:r>
          </a:p>
          <a:p>
            <a:pPr algn="just"/>
            <a:r>
              <a:rPr lang="en-US" dirty="0"/>
              <a:t>The elements inside each bucket are sorted using any of the suitable sorting algorithms or recursively calling the same algorithm.</a:t>
            </a:r>
          </a:p>
          <a:p>
            <a:pPr algn="just"/>
            <a:r>
              <a:rPr lang="en-US" dirty="0"/>
              <a:t>Several buckets are created. Each bucket is filled with a specific range of elements. </a:t>
            </a:r>
          </a:p>
          <a:p>
            <a:pPr algn="just"/>
            <a:r>
              <a:rPr lang="en-US" dirty="0"/>
              <a:t>The elements inside the bucket are sorted using any other algorithm. Finally, the elements of the bucket are gathered to get the sorted array.</a:t>
            </a:r>
          </a:p>
        </p:txBody>
      </p:sp>
    </p:spTree>
    <p:extLst>
      <p:ext uri="{BB962C8B-B14F-4D97-AF65-F5344CB8AC3E}">
        <p14:creationId xmlns:p14="http://schemas.microsoft.com/office/powerpoint/2010/main" val="73666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4C94DF-56CE-4F37-A11E-9C7E56D42F4E}"/>
              </a:ext>
            </a:extLst>
          </p:cNvPr>
          <p:cNvPicPr>
            <a:picLocks noChangeAspect="1"/>
          </p:cNvPicPr>
          <p:nvPr/>
        </p:nvPicPr>
        <p:blipFill>
          <a:blip r:embed="rId2"/>
          <a:stretch>
            <a:fillRect/>
          </a:stretch>
        </p:blipFill>
        <p:spPr>
          <a:xfrm>
            <a:off x="3546907" y="603511"/>
            <a:ext cx="5098186" cy="5025502"/>
          </a:xfrm>
          <a:prstGeom prst="rect">
            <a:avLst/>
          </a:prstGeom>
        </p:spPr>
      </p:pic>
    </p:spTree>
    <p:extLst>
      <p:ext uri="{BB962C8B-B14F-4D97-AF65-F5344CB8AC3E}">
        <p14:creationId xmlns:p14="http://schemas.microsoft.com/office/powerpoint/2010/main" val="146920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0CC6F5-9B27-46B1-B8AC-4C20A005BF40}"/>
              </a:ext>
            </a:extLst>
          </p:cNvPr>
          <p:cNvPicPr>
            <a:picLocks noChangeAspect="1"/>
          </p:cNvPicPr>
          <p:nvPr/>
        </p:nvPicPr>
        <p:blipFill rotWithShape="1">
          <a:blip r:embed="rId2"/>
          <a:srcRect t="182" b="1"/>
          <a:stretch/>
        </p:blipFill>
        <p:spPr>
          <a:xfrm>
            <a:off x="3066627" y="469784"/>
            <a:ext cx="6058746" cy="5172873"/>
          </a:xfrm>
          <a:prstGeom prst="rect">
            <a:avLst/>
          </a:prstGeom>
        </p:spPr>
      </p:pic>
    </p:spTree>
    <p:extLst>
      <p:ext uri="{BB962C8B-B14F-4D97-AF65-F5344CB8AC3E}">
        <p14:creationId xmlns:p14="http://schemas.microsoft.com/office/powerpoint/2010/main" val="139582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1867-B8B1-4023-AF22-6B67376BEE8B}"/>
              </a:ext>
            </a:extLst>
          </p:cNvPr>
          <p:cNvSpPr>
            <a:spLocks noGrp="1"/>
          </p:cNvSpPr>
          <p:nvPr>
            <p:ph type="title"/>
          </p:nvPr>
        </p:nvSpPr>
        <p:spPr>
          <a:xfrm>
            <a:off x="1451579" y="913576"/>
            <a:ext cx="9603275" cy="688721"/>
          </a:xfrm>
        </p:spPr>
        <p:txBody>
          <a:bodyPr/>
          <a:lstStyle/>
          <a:p>
            <a:pPr algn="ctr"/>
            <a:r>
              <a:rPr lang="en-US" dirty="0"/>
              <a:t>Group Members</a:t>
            </a:r>
          </a:p>
        </p:txBody>
      </p:sp>
      <p:sp>
        <p:nvSpPr>
          <p:cNvPr id="3" name="Content Placeholder 2">
            <a:extLst>
              <a:ext uri="{FF2B5EF4-FFF2-40B4-BE49-F238E27FC236}">
                <a16:creationId xmlns:a16="http://schemas.microsoft.com/office/drawing/2014/main" id="{81F78853-7A19-4034-8F9C-A823365F1BF4}"/>
              </a:ext>
            </a:extLst>
          </p:cNvPr>
          <p:cNvSpPr>
            <a:spLocks noGrp="1"/>
          </p:cNvSpPr>
          <p:nvPr>
            <p:ph idx="1"/>
          </p:nvPr>
        </p:nvSpPr>
        <p:spPr/>
        <p:txBody>
          <a:bodyPr/>
          <a:lstStyle/>
          <a:p>
            <a:r>
              <a:rPr lang="en-US" dirty="0"/>
              <a:t>Muhammad Sabihul Hasan (mh04387)</a:t>
            </a:r>
          </a:p>
          <a:p>
            <a:r>
              <a:rPr lang="en-US" dirty="0"/>
              <a:t>Hasan Naseem (05102)</a:t>
            </a:r>
          </a:p>
          <a:p>
            <a:r>
              <a:rPr lang="en-US" dirty="0"/>
              <a:t>Saad Ahmed Khan (sk04293)</a:t>
            </a:r>
          </a:p>
        </p:txBody>
      </p:sp>
    </p:spTree>
    <p:extLst>
      <p:ext uri="{BB962C8B-B14F-4D97-AF65-F5344CB8AC3E}">
        <p14:creationId xmlns:p14="http://schemas.microsoft.com/office/powerpoint/2010/main" val="2766511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6F8D-2C8B-44E6-B032-EC658A34AE47}"/>
              </a:ext>
            </a:extLst>
          </p:cNvPr>
          <p:cNvSpPr>
            <a:spLocks noGrp="1"/>
          </p:cNvSpPr>
          <p:nvPr>
            <p:ph type="title"/>
          </p:nvPr>
        </p:nvSpPr>
        <p:spPr>
          <a:xfrm>
            <a:off x="1451579" y="1034711"/>
            <a:ext cx="9603275" cy="713888"/>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144193B2-8CD4-4084-83B3-28D436034AA5}"/>
              </a:ext>
            </a:extLst>
          </p:cNvPr>
          <p:cNvSpPr>
            <a:spLocks noGrp="1"/>
          </p:cNvSpPr>
          <p:nvPr>
            <p:ph idx="1"/>
          </p:nvPr>
        </p:nvSpPr>
        <p:spPr/>
        <p:txBody>
          <a:bodyPr>
            <a:normAutofit/>
          </a:bodyPr>
          <a:lstStyle/>
          <a:p>
            <a:pPr algn="just"/>
            <a:r>
              <a:rPr lang="en-US" dirty="0"/>
              <a:t>Worst Case Complexity: O(n^2)</a:t>
            </a:r>
          </a:p>
          <a:p>
            <a:pPr algn="just"/>
            <a:r>
              <a:rPr lang="en-US" dirty="0"/>
              <a:t>When there are elements of close range in the array, they are likely to be placed in the same bucket. This may result in some buckets having more number of elements than others.</a:t>
            </a:r>
          </a:p>
          <a:p>
            <a:pPr algn="just"/>
            <a:r>
              <a:rPr lang="en-US" dirty="0"/>
              <a:t>It makes the complexity depend on the sorting algorithm used to sort the elements of the bucket.</a:t>
            </a:r>
          </a:p>
          <a:p>
            <a:pPr algn="just"/>
            <a:r>
              <a:rPr lang="en-US" dirty="0"/>
              <a:t>The complexity becomes even worse when the elements are in reverse order. If insertion sort is used to sort elements of the bucket, then the time complexity becomes O(n^2).</a:t>
            </a:r>
          </a:p>
        </p:txBody>
      </p:sp>
    </p:spTree>
    <p:extLst>
      <p:ext uri="{BB962C8B-B14F-4D97-AF65-F5344CB8AC3E}">
        <p14:creationId xmlns:p14="http://schemas.microsoft.com/office/powerpoint/2010/main" val="2016919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6F8D-2C8B-44E6-B032-EC658A34AE47}"/>
              </a:ext>
            </a:extLst>
          </p:cNvPr>
          <p:cNvSpPr>
            <a:spLocks noGrp="1"/>
          </p:cNvSpPr>
          <p:nvPr>
            <p:ph type="title"/>
          </p:nvPr>
        </p:nvSpPr>
        <p:spPr>
          <a:xfrm>
            <a:off x="1451579" y="1059878"/>
            <a:ext cx="9603275" cy="663554"/>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144193B2-8CD4-4084-83B3-28D436034AA5}"/>
              </a:ext>
            </a:extLst>
          </p:cNvPr>
          <p:cNvSpPr>
            <a:spLocks noGrp="1"/>
          </p:cNvSpPr>
          <p:nvPr>
            <p:ph idx="1"/>
          </p:nvPr>
        </p:nvSpPr>
        <p:spPr/>
        <p:txBody>
          <a:bodyPr>
            <a:normAutofit/>
          </a:bodyPr>
          <a:lstStyle/>
          <a:p>
            <a:pPr algn="just"/>
            <a:r>
              <a:rPr lang="en-US" dirty="0"/>
              <a:t>Best Case Complexity: O(</a:t>
            </a:r>
            <a:r>
              <a:rPr lang="en-US" dirty="0" err="1"/>
              <a:t>n+k</a:t>
            </a:r>
            <a:r>
              <a:rPr lang="en-US" dirty="0"/>
              <a:t>)</a:t>
            </a:r>
          </a:p>
          <a:p>
            <a:pPr algn="just"/>
            <a:r>
              <a:rPr lang="en-US" dirty="0"/>
              <a:t>It occurs when the elements are uniformly distributed in the buckets with a nearly equal number of elements in each bucket.</a:t>
            </a:r>
          </a:p>
          <a:p>
            <a:pPr algn="just"/>
            <a:r>
              <a:rPr lang="en-US" dirty="0"/>
              <a:t>The complexity becomes even better if the elements inside the buckets are already sorted.</a:t>
            </a:r>
          </a:p>
          <a:p>
            <a:pPr algn="just"/>
            <a:r>
              <a:rPr lang="en-US" dirty="0"/>
              <a:t>O(n) is the complexity for making the buckets and O(k) is the complexity for sorting the elements of the bucket using algorithms having linear time complexity at the best case.</a:t>
            </a:r>
          </a:p>
        </p:txBody>
      </p:sp>
    </p:spTree>
    <p:extLst>
      <p:ext uri="{BB962C8B-B14F-4D97-AF65-F5344CB8AC3E}">
        <p14:creationId xmlns:p14="http://schemas.microsoft.com/office/powerpoint/2010/main" val="769485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6F8D-2C8B-44E6-B032-EC658A34AE47}"/>
              </a:ext>
            </a:extLst>
          </p:cNvPr>
          <p:cNvSpPr>
            <a:spLocks noGrp="1"/>
          </p:cNvSpPr>
          <p:nvPr>
            <p:ph type="title"/>
          </p:nvPr>
        </p:nvSpPr>
        <p:spPr>
          <a:xfrm>
            <a:off x="1451579" y="1055684"/>
            <a:ext cx="9603275" cy="671942"/>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144193B2-8CD4-4084-83B3-28D436034AA5}"/>
              </a:ext>
            </a:extLst>
          </p:cNvPr>
          <p:cNvSpPr>
            <a:spLocks noGrp="1"/>
          </p:cNvSpPr>
          <p:nvPr>
            <p:ph idx="1"/>
          </p:nvPr>
        </p:nvSpPr>
        <p:spPr/>
        <p:txBody>
          <a:bodyPr>
            <a:normAutofit/>
          </a:bodyPr>
          <a:lstStyle/>
          <a:p>
            <a:pPr algn="just"/>
            <a:r>
              <a:rPr lang="en-US" dirty="0"/>
              <a:t>Average Case Complexity: O(n)</a:t>
            </a:r>
          </a:p>
          <a:p>
            <a:pPr algn="just"/>
            <a:r>
              <a:rPr lang="en-US" dirty="0"/>
              <a:t>It occurs when the elements are distributed randomly in the array. Even if the elements are not distributed uniformly, bucket sort runs in linear time. It holds true until the sum of the squares of the bucket sizes is linear in the total number of elements.</a:t>
            </a:r>
          </a:p>
        </p:txBody>
      </p:sp>
    </p:spTree>
    <p:extLst>
      <p:ext uri="{BB962C8B-B14F-4D97-AF65-F5344CB8AC3E}">
        <p14:creationId xmlns:p14="http://schemas.microsoft.com/office/powerpoint/2010/main" val="296679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41B4-9DC5-48CA-9B99-2E5C82F55606}"/>
              </a:ext>
            </a:extLst>
          </p:cNvPr>
          <p:cNvSpPr>
            <a:spLocks noGrp="1"/>
          </p:cNvSpPr>
          <p:nvPr>
            <p:ph type="title"/>
          </p:nvPr>
        </p:nvSpPr>
        <p:spPr>
          <a:xfrm>
            <a:off x="1451579" y="1046974"/>
            <a:ext cx="9603275" cy="668235"/>
          </a:xfrm>
        </p:spPr>
        <p:txBody>
          <a:bodyPr/>
          <a:lstStyle/>
          <a:p>
            <a:pPr algn="ctr"/>
            <a:r>
              <a:rPr lang="en-US" dirty="0"/>
              <a:t>Applications of Count sort</a:t>
            </a:r>
            <a:endParaRPr lang="LID4096" dirty="0"/>
          </a:p>
        </p:txBody>
      </p:sp>
      <p:sp>
        <p:nvSpPr>
          <p:cNvPr id="3" name="Content Placeholder 2">
            <a:extLst>
              <a:ext uri="{FF2B5EF4-FFF2-40B4-BE49-F238E27FC236}">
                <a16:creationId xmlns:a16="http://schemas.microsoft.com/office/drawing/2014/main" id="{C61B059A-4A86-4887-87B3-94C2BFD4C18A}"/>
              </a:ext>
            </a:extLst>
          </p:cNvPr>
          <p:cNvSpPr>
            <a:spLocks noGrp="1"/>
          </p:cNvSpPr>
          <p:nvPr>
            <p:ph idx="1"/>
          </p:nvPr>
        </p:nvSpPr>
        <p:spPr/>
        <p:txBody>
          <a:bodyPr/>
          <a:lstStyle/>
          <a:p>
            <a:pPr algn="just"/>
            <a:r>
              <a:rPr lang="en-US" dirty="0"/>
              <a:t>Mostly used when the range of numbers is small.</a:t>
            </a:r>
            <a:endParaRPr lang="en-US"/>
          </a:p>
          <a:p>
            <a:pPr algn="just"/>
            <a:r>
              <a:rPr lang="en-US" dirty="0"/>
              <a:t>When the algorithm or application requires a linear complexity.</a:t>
            </a:r>
            <a:endParaRPr lang="LID4096" dirty="0"/>
          </a:p>
        </p:txBody>
      </p:sp>
    </p:spTree>
    <p:extLst>
      <p:ext uri="{BB962C8B-B14F-4D97-AF65-F5344CB8AC3E}">
        <p14:creationId xmlns:p14="http://schemas.microsoft.com/office/powerpoint/2010/main" val="467672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06B6-CCC0-45D1-B662-43C3F7E5B722}"/>
              </a:ext>
            </a:extLst>
          </p:cNvPr>
          <p:cNvSpPr>
            <a:spLocks noGrp="1"/>
          </p:cNvSpPr>
          <p:nvPr>
            <p:ph type="title"/>
          </p:nvPr>
        </p:nvSpPr>
        <p:spPr>
          <a:xfrm>
            <a:off x="1451579" y="969042"/>
            <a:ext cx="9603275" cy="746167"/>
          </a:xfrm>
        </p:spPr>
        <p:txBody>
          <a:bodyPr/>
          <a:lstStyle/>
          <a:p>
            <a:pPr algn="ctr"/>
            <a:r>
              <a:rPr lang="en-US" dirty="0"/>
              <a:t>Applications of bucket sort</a:t>
            </a:r>
            <a:endParaRPr lang="LID4096" dirty="0"/>
          </a:p>
        </p:txBody>
      </p:sp>
      <p:sp>
        <p:nvSpPr>
          <p:cNvPr id="3" name="Content Placeholder 2">
            <a:extLst>
              <a:ext uri="{FF2B5EF4-FFF2-40B4-BE49-F238E27FC236}">
                <a16:creationId xmlns:a16="http://schemas.microsoft.com/office/drawing/2014/main" id="{46091819-811A-4487-94FC-C3995459A4B0}"/>
              </a:ext>
            </a:extLst>
          </p:cNvPr>
          <p:cNvSpPr>
            <a:spLocks noGrp="1"/>
          </p:cNvSpPr>
          <p:nvPr>
            <p:ph idx="1"/>
          </p:nvPr>
        </p:nvSpPr>
        <p:spPr/>
        <p:txBody>
          <a:bodyPr/>
          <a:lstStyle/>
          <a:p>
            <a:pPr algn="just"/>
            <a:r>
              <a:rPr lang="en-US" dirty="0"/>
              <a:t>The input values is uniformly distributed over a range.</a:t>
            </a:r>
            <a:endParaRPr lang="en-US"/>
          </a:p>
          <a:p>
            <a:pPr algn="just"/>
            <a:r>
              <a:rPr lang="en-US" dirty="0"/>
              <a:t>Mostly used when the values are float or decimal numbers.</a:t>
            </a:r>
            <a:endParaRPr lang="LID4096" dirty="0"/>
          </a:p>
        </p:txBody>
      </p:sp>
    </p:spTree>
    <p:extLst>
      <p:ext uri="{BB962C8B-B14F-4D97-AF65-F5344CB8AC3E}">
        <p14:creationId xmlns:p14="http://schemas.microsoft.com/office/powerpoint/2010/main" val="2379008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61AF-94C3-43F4-A235-2F7FF3778D06}"/>
              </a:ext>
            </a:extLst>
          </p:cNvPr>
          <p:cNvSpPr>
            <a:spLocks noGrp="1"/>
          </p:cNvSpPr>
          <p:nvPr>
            <p:ph type="title"/>
          </p:nvPr>
        </p:nvSpPr>
        <p:spPr>
          <a:xfrm>
            <a:off x="1451579" y="925746"/>
            <a:ext cx="9603275" cy="789463"/>
          </a:xfrm>
        </p:spPr>
        <p:txBody>
          <a:bodyPr/>
          <a:lstStyle/>
          <a:p>
            <a:pPr algn="ctr"/>
            <a:r>
              <a:rPr lang="en-US" dirty="0"/>
              <a:t>Applications of radix Sort</a:t>
            </a:r>
            <a:endParaRPr lang="LID4096" dirty="0"/>
          </a:p>
        </p:txBody>
      </p:sp>
      <p:sp>
        <p:nvSpPr>
          <p:cNvPr id="3" name="Content Placeholder 2">
            <a:extLst>
              <a:ext uri="{FF2B5EF4-FFF2-40B4-BE49-F238E27FC236}">
                <a16:creationId xmlns:a16="http://schemas.microsoft.com/office/drawing/2014/main" id="{B47588F9-6A92-439A-9F39-12F2F85144B1}"/>
              </a:ext>
            </a:extLst>
          </p:cNvPr>
          <p:cNvSpPr>
            <a:spLocks noGrp="1"/>
          </p:cNvSpPr>
          <p:nvPr>
            <p:ph idx="1"/>
          </p:nvPr>
        </p:nvSpPr>
        <p:spPr/>
        <p:txBody>
          <a:bodyPr/>
          <a:lstStyle/>
          <a:p>
            <a:pPr marL="0" indent="0" algn="just">
              <a:buNone/>
            </a:pPr>
            <a:r>
              <a:rPr lang="en-US" b="0" i="0" dirty="0">
                <a:effectLst/>
                <a:latin typeface="euclid_circular_a"/>
              </a:rPr>
              <a:t>Radix sort is implemented in</a:t>
            </a:r>
            <a:endParaRPr lang="en-US"/>
          </a:p>
          <a:p>
            <a:pPr algn="just">
              <a:buFont typeface="Arial" panose="020B0604020202020204" pitchFamily="34" charset="0"/>
              <a:buChar char="•"/>
            </a:pPr>
            <a:r>
              <a:rPr lang="en-US" b="0" i="0" dirty="0">
                <a:effectLst/>
                <a:latin typeface="euclid_circular_a"/>
              </a:rPr>
              <a:t>DC3 algorithm (Kärkkäinen-Sanders-Burkhardt) while making a suffix array.</a:t>
            </a:r>
          </a:p>
          <a:p>
            <a:pPr algn="just">
              <a:buFont typeface="Arial" panose="020B0604020202020204" pitchFamily="34" charset="0"/>
              <a:buChar char="•"/>
            </a:pPr>
            <a:r>
              <a:rPr lang="en-US" dirty="0">
                <a:latin typeface="euclid_circular_a"/>
              </a:rPr>
              <a:t>Places where the range of numbers is very large.</a:t>
            </a:r>
            <a:endParaRPr lang="en-US" b="0" i="0" dirty="0">
              <a:effectLst/>
              <a:latin typeface="euclid_circular_a"/>
            </a:endParaRPr>
          </a:p>
          <a:p>
            <a:pPr algn="just"/>
            <a:endParaRPr lang="LID4096" dirty="0"/>
          </a:p>
        </p:txBody>
      </p:sp>
    </p:spTree>
    <p:extLst>
      <p:ext uri="{BB962C8B-B14F-4D97-AF65-F5344CB8AC3E}">
        <p14:creationId xmlns:p14="http://schemas.microsoft.com/office/powerpoint/2010/main" val="206698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4088-8CC6-45DB-B259-EAAF9DD28E3D}"/>
              </a:ext>
            </a:extLst>
          </p:cNvPr>
          <p:cNvSpPr>
            <a:spLocks noGrp="1"/>
          </p:cNvSpPr>
          <p:nvPr>
            <p:ph type="title"/>
          </p:nvPr>
        </p:nvSpPr>
        <p:spPr>
          <a:xfrm>
            <a:off x="1451579" y="1047294"/>
            <a:ext cx="9603275" cy="688721"/>
          </a:xfrm>
        </p:spPr>
        <p:txBody>
          <a:bodyPr>
            <a:normAutofit fontScale="90000"/>
          </a:bodyPr>
          <a:lstStyle/>
          <a:p>
            <a:pPr algn="ctr"/>
            <a:r>
              <a:rPr lang="en-US" sz="4400" dirty="0">
                <a:effectLst>
                  <a:outerShdw blurRad="38100" dist="38100" dir="2700000" algn="tl">
                    <a:srgbClr val="000000">
                      <a:alpha val="43137"/>
                    </a:srgbClr>
                  </a:outerShdw>
                </a:effectLst>
              </a:rPr>
              <a:t>OVERVIEW</a:t>
            </a:r>
          </a:p>
        </p:txBody>
      </p:sp>
      <p:sp>
        <p:nvSpPr>
          <p:cNvPr id="3" name="Content Placeholder 2">
            <a:extLst>
              <a:ext uri="{FF2B5EF4-FFF2-40B4-BE49-F238E27FC236}">
                <a16:creationId xmlns:a16="http://schemas.microsoft.com/office/drawing/2014/main" id="{6298FAA3-6F01-41F8-A4D9-43220978DFD0}"/>
              </a:ext>
            </a:extLst>
          </p:cNvPr>
          <p:cNvSpPr>
            <a:spLocks noGrp="1"/>
          </p:cNvSpPr>
          <p:nvPr>
            <p:ph idx="1"/>
          </p:nvPr>
        </p:nvSpPr>
        <p:spPr>
          <a:xfrm>
            <a:off x="1451578" y="2007342"/>
            <a:ext cx="9603275" cy="3881729"/>
          </a:xfrm>
        </p:spPr>
        <p:txBody>
          <a:bodyPr>
            <a:normAutofit fontScale="77500" lnSpcReduction="20000"/>
          </a:bodyPr>
          <a:lstStyle/>
          <a:p>
            <a:pPr marL="285750" lvl="1" indent="-285750" algn="just">
              <a:lnSpc>
                <a:spcPct val="134000"/>
              </a:lnSpc>
              <a:spcBef>
                <a:spcPts val="0"/>
              </a:spcBef>
              <a:spcAft>
                <a:spcPts val="800"/>
              </a:spcAft>
            </a:pPr>
            <a:r>
              <a:rPr lang="en-US" sz="2800" dirty="0"/>
              <a:t>The sorting algorithms we have covered in our course can sort a structure of strings or integers after comparing each value with another value in the data structure followed by rearranging of those values.</a:t>
            </a:r>
          </a:p>
          <a:p>
            <a:pPr marL="285750" marR="0" lvl="1" indent="-285750" algn="just">
              <a:lnSpc>
                <a:spcPct val="134000"/>
              </a:lnSpc>
              <a:spcBef>
                <a:spcPts val="0"/>
              </a:spcBef>
              <a:spcAft>
                <a:spcPts val="800"/>
              </a:spcAft>
            </a:pPr>
            <a:r>
              <a:rPr lang="en-US" sz="2800" dirty="0"/>
              <a:t>However, you can also sort or arrange items without comparing with them with each other.</a:t>
            </a:r>
          </a:p>
          <a:p>
            <a:pPr marL="285750" lvl="1" indent="-285750" algn="just">
              <a:lnSpc>
                <a:spcPct val="134000"/>
              </a:lnSpc>
              <a:spcBef>
                <a:spcPts val="0"/>
              </a:spcBef>
              <a:spcAft>
                <a:spcPts val="800"/>
              </a:spcAft>
            </a:pPr>
            <a:r>
              <a:rPr lang="en-US" sz="2800" dirty="0"/>
              <a:t>There are some sorting algorithms that perform sorting without comparing the elements rather by making a certain assumptions about the data they are going to sort. The process is known as non-comparison sorting and algorithms are known as the non-comparison based sorting algorithms.</a:t>
            </a:r>
          </a:p>
        </p:txBody>
      </p:sp>
    </p:spTree>
    <p:extLst>
      <p:ext uri="{BB962C8B-B14F-4D97-AF65-F5344CB8AC3E}">
        <p14:creationId xmlns:p14="http://schemas.microsoft.com/office/powerpoint/2010/main" val="351821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0691-35E0-4158-8667-14FD0770CED7}"/>
              </a:ext>
            </a:extLst>
          </p:cNvPr>
          <p:cNvSpPr>
            <a:spLocks noGrp="1"/>
          </p:cNvSpPr>
          <p:nvPr>
            <p:ph type="title"/>
          </p:nvPr>
        </p:nvSpPr>
        <p:spPr>
          <a:xfrm>
            <a:off x="1451579" y="1051489"/>
            <a:ext cx="9603275" cy="680332"/>
          </a:xfrm>
        </p:spPr>
        <p:txBody>
          <a:bodyPr>
            <a:normAutofit/>
          </a:bodyPr>
          <a:lstStyle/>
          <a:p>
            <a:pPr algn="ctr"/>
            <a:r>
              <a:rPr lang="en-US" sz="3600" dirty="0"/>
              <a:t>NoN-COMPARISON BASED SORTING</a:t>
            </a:r>
          </a:p>
        </p:txBody>
      </p:sp>
      <p:sp>
        <p:nvSpPr>
          <p:cNvPr id="3" name="Content Placeholder 2">
            <a:extLst>
              <a:ext uri="{FF2B5EF4-FFF2-40B4-BE49-F238E27FC236}">
                <a16:creationId xmlns:a16="http://schemas.microsoft.com/office/drawing/2014/main" id="{D4CAF37A-49FA-4E4C-AB71-F52DEAC80A45}"/>
              </a:ext>
            </a:extLst>
          </p:cNvPr>
          <p:cNvSpPr>
            <a:spLocks noGrp="1"/>
          </p:cNvSpPr>
          <p:nvPr>
            <p:ph idx="1"/>
          </p:nvPr>
        </p:nvSpPr>
        <p:spPr>
          <a:xfrm>
            <a:off x="1451579" y="2015732"/>
            <a:ext cx="9603275" cy="3638448"/>
          </a:xfrm>
        </p:spPr>
        <p:txBody>
          <a:bodyPr>
            <a:normAutofit/>
          </a:bodyPr>
          <a:lstStyle/>
          <a:p>
            <a:pPr marL="285750" lvl="1" indent="-285750" algn="just">
              <a:lnSpc>
                <a:spcPct val="114000"/>
              </a:lnSpc>
              <a:spcBef>
                <a:spcPts val="0"/>
              </a:spcBef>
              <a:spcAft>
                <a:spcPts val="800"/>
              </a:spcAft>
            </a:pPr>
            <a:r>
              <a:rPr lang="en-US" sz="2400" dirty="0"/>
              <a:t>No-comparison sorting includes:</a:t>
            </a:r>
          </a:p>
          <a:p>
            <a:pPr marL="971550" lvl="2" indent="-514350" algn="just">
              <a:lnSpc>
                <a:spcPct val="114000"/>
              </a:lnSpc>
              <a:spcBef>
                <a:spcPts val="0"/>
              </a:spcBef>
              <a:spcAft>
                <a:spcPts val="800"/>
              </a:spcAft>
              <a:buFont typeface="+mj-lt"/>
              <a:buAutoNum type="romanLcPeriod"/>
            </a:pPr>
            <a:r>
              <a:rPr lang="en-US" sz="2400" dirty="0"/>
              <a:t>Counting sort which sorts using key-value,</a:t>
            </a:r>
          </a:p>
          <a:p>
            <a:pPr marL="971550" lvl="2" indent="-514350" algn="just">
              <a:lnSpc>
                <a:spcPct val="114000"/>
              </a:lnSpc>
              <a:spcBef>
                <a:spcPts val="0"/>
              </a:spcBef>
              <a:spcAft>
                <a:spcPts val="800"/>
              </a:spcAft>
              <a:buFont typeface="+mj-lt"/>
              <a:buAutoNum type="romanLcPeriod"/>
            </a:pPr>
            <a:r>
              <a:rPr lang="en-US" sz="2400" dirty="0"/>
              <a:t>Radix sort, which examines individual bits of keys, and</a:t>
            </a:r>
          </a:p>
          <a:p>
            <a:pPr marL="971550" lvl="2" indent="-514350" algn="just">
              <a:lnSpc>
                <a:spcPct val="114000"/>
              </a:lnSpc>
              <a:spcBef>
                <a:spcPts val="0"/>
              </a:spcBef>
              <a:spcAft>
                <a:spcPts val="800"/>
              </a:spcAft>
              <a:buFont typeface="+mj-lt"/>
              <a:buAutoNum type="romanLcPeriod"/>
            </a:pPr>
            <a:r>
              <a:rPr lang="en-US" sz="2400" dirty="0"/>
              <a:t>Bucket Sort which examines bits of keys.</a:t>
            </a:r>
          </a:p>
          <a:p>
            <a:pPr marL="285750" lvl="1" indent="-285750" algn="just">
              <a:lnSpc>
                <a:spcPct val="114000"/>
              </a:lnSpc>
              <a:spcBef>
                <a:spcPts val="0"/>
              </a:spcBef>
              <a:spcAft>
                <a:spcPts val="800"/>
              </a:spcAft>
            </a:pPr>
            <a:r>
              <a:rPr lang="en-US" sz="2400" dirty="0"/>
              <a:t>These are also known as Linear sorting algorithms because they sort in O(n) time. They make certain assumptions about data hence they don't need to go through a comparison decision tree.</a:t>
            </a:r>
          </a:p>
        </p:txBody>
      </p:sp>
    </p:spTree>
    <p:extLst>
      <p:ext uri="{BB962C8B-B14F-4D97-AF65-F5344CB8AC3E}">
        <p14:creationId xmlns:p14="http://schemas.microsoft.com/office/powerpoint/2010/main" val="222919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036F-B6A2-40E0-AB5A-BF87C5FA2AB8}"/>
              </a:ext>
            </a:extLst>
          </p:cNvPr>
          <p:cNvSpPr>
            <a:spLocks noGrp="1"/>
          </p:cNvSpPr>
          <p:nvPr>
            <p:ph type="title"/>
          </p:nvPr>
        </p:nvSpPr>
        <p:spPr>
          <a:xfrm>
            <a:off x="1451579" y="997467"/>
            <a:ext cx="9603275" cy="684526"/>
          </a:xfrm>
        </p:spPr>
        <p:txBody>
          <a:bodyPr/>
          <a:lstStyle/>
          <a:p>
            <a:pPr algn="ctr"/>
            <a:r>
              <a:rPr lang="en-US" dirty="0"/>
              <a:t>WHY NON-Comparison based Algorithms?</a:t>
            </a:r>
          </a:p>
        </p:txBody>
      </p:sp>
      <p:sp>
        <p:nvSpPr>
          <p:cNvPr id="3" name="Content Placeholder 2">
            <a:extLst>
              <a:ext uri="{FF2B5EF4-FFF2-40B4-BE49-F238E27FC236}">
                <a16:creationId xmlns:a16="http://schemas.microsoft.com/office/drawing/2014/main" id="{38D55896-4A3E-49FF-9677-4F1EDEC65BFD}"/>
              </a:ext>
            </a:extLst>
          </p:cNvPr>
          <p:cNvSpPr>
            <a:spLocks noGrp="1"/>
          </p:cNvSpPr>
          <p:nvPr>
            <p:ph idx="1"/>
          </p:nvPr>
        </p:nvSpPr>
        <p:spPr>
          <a:xfrm>
            <a:off x="1451579" y="2015733"/>
            <a:ext cx="9603275" cy="3353222"/>
          </a:xfrm>
        </p:spPr>
        <p:txBody>
          <a:bodyPr>
            <a:normAutofit/>
          </a:bodyPr>
          <a:lstStyle/>
          <a:p>
            <a:pPr algn="just">
              <a:lnSpc>
                <a:spcPct val="114000"/>
              </a:lnSpc>
              <a:spcBef>
                <a:spcPts val="0"/>
              </a:spcBef>
              <a:spcAft>
                <a:spcPts val="800"/>
              </a:spcAft>
            </a:pPr>
            <a:r>
              <a:rPr lang="en-US" sz="2400" dirty="0"/>
              <a:t>Looking at the performance of comparison based sorting algorithm, we will realize that Bubble sort, Selection Sort, and Insertion sort takes around O(n^2) time to sort n items.</a:t>
            </a:r>
          </a:p>
          <a:p>
            <a:pPr algn="just">
              <a:lnSpc>
                <a:spcPct val="114000"/>
              </a:lnSpc>
              <a:spcBef>
                <a:spcPts val="0"/>
              </a:spcBef>
              <a:spcAft>
                <a:spcPts val="800"/>
              </a:spcAft>
            </a:pPr>
            <a:r>
              <a:rPr lang="en-US" sz="2400" dirty="0"/>
              <a:t>While heap sort, quick sort, and merge sort takes O(</a:t>
            </a:r>
            <a:r>
              <a:rPr lang="en-US" sz="2400" dirty="0" err="1"/>
              <a:t>nlogn</a:t>
            </a:r>
            <a:r>
              <a:rPr lang="en-US" sz="2400" dirty="0"/>
              <a:t>) time on their best case and around O(n^2) on their worst case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6346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036F-B6A2-40E0-AB5A-BF87C5FA2AB8}"/>
              </a:ext>
            </a:extLst>
          </p:cNvPr>
          <p:cNvSpPr>
            <a:spLocks noGrp="1"/>
          </p:cNvSpPr>
          <p:nvPr>
            <p:ph type="title"/>
          </p:nvPr>
        </p:nvSpPr>
        <p:spPr>
          <a:xfrm>
            <a:off x="1451579" y="1000125"/>
            <a:ext cx="9603275" cy="629997"/>
          </a:xfrm>
        </p:spPr>
        <p:txBody>
          <a:bodyPr/>
          <a:lstStyle/>
          <a:p>
            <a:pPr algn="ctr"/>
            <a:r>
              <a:rPr lang="en-US" dirty="0"/>
              <a:t>Count SORT</a:t>
            </a:r>
          </a:p>
        </p:txBody>
      </p:sp>
      <p:sp>
        <p:nvSpPr>
          <p:cNvPr id="3" name="Content Placeholder 2">
            <a:extLst>
              <a:ext uri="{FF2B5EF4-FFF2-40B4-BE49-F238E27FC236}">
                <a16:creationId xmlns:a16="http://schemas.microsoft.com/office/drawing/2014/main" id="{38D55896-4A3E-49FF-9677-4F1EDEC65BFD}"/>
              </a:ext>
            </a:extLst>
          </p:cNvPr>
          <p:cNvSpPr>
            <a:spLocks noGrp="1"/>
          </p:cNvSpPr>
          <p:nvPr>
            <p:ph idx="1"/>
          </p:nvPr>
        </p:nvSpPr>
        <p:spPr>
          <a:xfrm>
            <a:off x="1451579" y="2015732"/>
            <a:ext cx="9603275" cy="3842143"/>
          </a:xfrm>
        </p:spPr>
        <p:txBody>
          <a:bodyPr>
            <a:normAutofit/>
          </a:bodyPr>
          <a:lstStyle/>
          <a:p>
            <a:pPr algn="just">
              <a:lnSpc>
                <a:spcPct val="114000"/>
              </a:lnSpc>
              <a:spcBef>
                <a:spcPts val="0"/>
              </a:spcBef>
              <a:spcAft>
                <a:spcPts val="800"/>
              </a:spcAft>
            </a:pPr>
            <a:r>
              <a:rPr lang="en-US" sz="2400" dirty="0"/>
              <a:t>Counting sort is a sorting technique based on keys between a specific range. It works by counting the number of objects having distinct key values (kind of hashing). Then doing some arithmetic to calculate the position of each object in the output sequence.</a:t>
            </a:r>
          </a:p>
          <a:p>
            <a:pPr algn="just">
              <a:lnSpc>
                <a:spcPct val="114000"/>
              </a:lnSpc>
              <a:spcBef>
                <a:spcPts val="0"/>
              </a:spcBef>
              <a:spcAft>
                <a:spcPts val="800"/>
              </a:spcAft>
            </a:pPr>
            <a:r>
              <a:rPr lang="en-US" sz="2400" dirty="0"/>
              <a:t>The special conditions required for counting sort are:</a:t>
            </a:r>
          </a:p>
          <a:p>
            <a:pPr marL="914400" lvl="1" indent="-457200" algn="just">
              <a:lnSpc>
                <a:spcPct val="114000"/>
              </a:lnSpc>
              <a:spcBef>
                <a:spcPts val="0"/>
              </a:spcBef>
              <a:spcAft>
                <a:spcPts val="800"/>
              </a:spcAft>
              <a:buFont typeface="+mj-lt"/>
              <a:buAutoNum type="arabicPeriod"/>
            </a:pPr>
            <a:r>
              <a:rPr lang="en-US" sz="2200" dirty="0"/>
              <a:t>The values to be sorted are integers in some range min to max. We'll call the number of values in the range k.</a:t>
            </a:r>
          </a:p>
          <a:p>
            <a:pPr marL="914400" lvl="1" indent="-457200" algn="just">
              <a:lnSpc>
                <a:spcPct val="114000"/>
              </a:lnSpc>
              <a:spcBef>
                <a:spcPts val="0"/>
              </a:spcBef>
              <a:spcAft>
                <a:spcPts val="800"/>
              </a:spcAft>
              <a:buFont typeface="+mj-lt"/>
              <a:buAutoNum type="arabicPeriod"/>
            </a:pPr>
            <a:r>
              <a:rPr lang="en-US" sz="2200" dirty="0"/>
              <a:t>N &gt;= k.</a:t>
            </a:r>
          </a:p>
        </p:txBody>
      </p:sp>
    </p:spTree>
    <p:extLst>
      <p:ext uri="{BB962C8B-B14F-4D97-AF65-F5344CB8AC3E}">
        <p14:creationId xmlns:p14="http://schemas.microsoft.com/office/powerpoint/2010/main" val="101811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57446-6BBC-4E69-936E-8438764C176F}"/>
              </a:ext>
            </a:extLst>
          </p:cNvPr>
          <p:cNvSpPr>
            <a:spLocks noGrp="1"/>
          </p:cNvSpPr>
          <p:nvPr>
            <p:ph idx="1"/>
          </p:nvPr>
        </p:nvSpPr>
        <p:spPr/>
        <p:txBody>
          <a:bodyPr>
            <a:normAutofit/>
          </a:bodyPr>
          <a:lstStyle/>
          <a:p>
            <a:pPr marL="0" indent="0" algn="just">
              <a:buNone/>
            </a:pPr>
            <a:r>
              <a:rPr lang="en-US" u="sng" dirty="0"/>
              <a:t>Step 1:</a:t>
            </a:r>
          </a:p>
          <a:p>
            <a:pPr marL="0" indent="0" algn="just">
              <a:buNone/>
            </a:pPr>
            <a:r>
              <a:rPr lang="en-US" dirty="0"/>
              <a:t>Store the count of each unique object in a set, in another set.</a:t>
            </a:r>
          </a:p>
          <a:p>
            <a:pPr marL="0" indent="0" algn="just">
              <a:buNone/>
            </a:pPr>
            <a:r>
              <a:rPr lang="en-US" u="sng" dirty="0"/>
              <a:t>Step 2:</a:t>
            </a:r>
          </a:p>
          <a:p>
            <a:pPr marL="0" indent="0" algn="just">
              <a:buNone/>
            </a:pPr>
            <a:r>
              <a:rPr lang="en-US" dirty="0"/>
              <a:t>Modify the set such that each element at each index stores the sum of values at previous index.</a:t>
            </a:r>
          </a:p>
          <a:p>
            <a:pPr marL="0" indent="0" algn="just">
              <a:buNone/>
            </a:pPr>
            <a:r>
              <a:rPr lang="en-US" u="sng" dirty="0"/>
              <a:t>Step 3:</a:t>
            </a:r>
          </a:p>
          <a:p>
            <a:pPr marL="0" indent="0" algn="just">
              <a:buNone/>
            </a:pPr>
            <a:r>
              <a:rPr lang="en-US" dirty="0"/>
              <a:t>Output each object from the set followed by decreasing its count by 1.</a:t>
            </a:r>
          </a:p>
        </p:txBody>
      </p:sp>
      <p:sp>
        <p:nvSpPr>
          <p:cNvPr id="6" name="Title 1">
            <a:extLst>
              <a:ext uri="{FF2B5EF4-FFF2-40B4-BE49-F238E27FC236}">
                <a16:creationId xmlns:a16="http://schemas.microsoft.com/office/drawing/2014/main" id="{72EB95AA-B290-4DFB-AAE0-25893CDB77FE}"/>
              </a:ext>
            </a:extLst>
          </p:cNvPr>
          <p:cNvSpPr>
            <a:spLocks noGrp="1"/>
          </p:cNvSpPr>
          <p:nvPr>
            <p:ph type="title"/>
          </p:nvPr>
        </p:nvSpPr>
        <p:spPr>
          <a:xfrm>
            <a:off x="1449875" y="964255"/>
            <a:ext cx="9604375" cy="663210"/>
          </a:xfrm>
        </p:spPr>
        <p:txBody>
          <a:bodyPr/>
          <a:lstStyle/>
          <a:p>
            <a:pPr algn="ctr"/>
            <a:r>
              <a:rPr lang="en-US" dirty="0"/>
              <a:t>Count SORT</a:t>
            </a:r>
          </a:p>
        </p:txBody>
      </p:sp>
    </p:spTree>
    <p:extLst>
      <p:ext uri="{BB962C8B-B14F-4D97-AF65-F5344CB8AC3E}">
        <p14:creationId xmlns:p14="http://schemas.microsoft.com/office/powerpoint/2010/main" val="415797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2B418E6-B18C-442E-987D-AA04F2A437C0}"/>
              </a:ext>
            </a:extLst>
          </p:cNvPr>
          <p:cNvPicPr>
            <a:picLocks noChangeAspect="1"/>
          </p:cNvPicPr>
          <p:nvPr/>
        </p:nvPicPr>
        <p:blipFill>
          <a:blip r:embed="rId2"/>
          <a:stretch>
            <a:fillRect/>
          </a:stretch>
        </p:blipFill>
        <p:spPr>
          <a:xfrm>
            <a:off x="3657259" y="309922"/>
            <a:ext cx="4877481" cy="5487166"/>
          </a:xfrm>
          <a:prstGeom prst="rect">
            <a:avLst/>
          </a:prstGeom>
        </p:spPr>
      </p:pic>
    </p:spTree>
    <p:extLst>
      <p:ext uri="{BB962C8B-B14F-4D97-AF65-F5344CB8AC3E}">
        <p14:creationId xmlns:p14="http://schemas.microsoft.com/office/powerpoint/2010/main" val="193501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EE77-B2CA-45DE-A7D2-B41258EC279E}"/>
              </a:ext>
            </a:extLst>
          </p:cNvPr>
          <p:cNvSpPr>
            <a:spLocks noGrp="1"/>
          </p:cNvSpPr>
          <p:nvPr>
            <p:ph type="title"/>
          </p:nvPr>
        </p:nvSpPr>
        <p:spPr>
          <a:xfrm>
            <a:off x="1451579" y="804520"/>
            <a:ext cx="9603275" cy="713888"/>
          </a:xfrm>
        </p:spPr>
        <p:txBody>
          <a:bodyPr/>
          <a:lstStyle/>
          <a:p>
            <a:pPr algn="ctr"/>
            <a:r>
              <a:rPr lang="en-US" dirty="0"/>
              <a:t>Time Complexity</a:t>
            </a:r>
          </a:p>
        </p:txBody>
      </p:sp>
      <p:sp>
        <p:nvSpPr>
          <p:cNvPr id="3" name="Content Placeholder 2">
            <a:extLst>
              <a:ext uri="{FF2B5EF4-FFF2-40B4-BE49-F238E27FC236}">
                <a16:creationId xmlns:a16="http://schemas.microsoft.com/office/drawing/2014/main" id="{8E9F58CA-18BA-40DF-A943-FDF1E045B931}"/>
              </a:ext>
            </a:extLst>
          </p:cNvPr>
          <p:cNvSpPr>
            <a:spLocks noGrp="1"/>
          </p:cNvSpPr>
          <p:nvPr>
            <p:ph idx="1"/>
          </p:nvPr>
        </p:nvSpPr>
        <p:spPr/>
        <p:txBody>
          <a:bodyPr>
            <a:normAutofit/>
          </a:bodyPr>
          <a:lstStyle/>
          <a:p>
            <a:r>
              <a:rPr lang="en-US" dirty="0"/>
              <a:t>Worst Case Complexity: O(</a:t>
            </a:r>
            <a:r>
              <a:rPr lang="en-US" dirty="0" err="1"/>
              <a:t>n+k</a:t>
            </a:r>
            <a:r>
              <a:rPr lang="en-US" dirty="0"/>
              <a:t>)</a:t>
            </a:r>
          </a:p>
          <a:p>
            <a:r>
              <a:rPr lang="en-US" dirty="0"/>
              <a:t>Best Case Complexity: O(</a:t>
            </a:r>
            <a:r>
              <a:rPr lang="en-US" dirty="0" err="1"/>
              <a:t>n+k</a:t>
            </a:r>
            <a:r>
              <a:rPr lang="en-US" dirty="0"/>
              <a:t>)</a:t>
            </a:r>
          </a:p>
          <a:p>
            <a:r>
              <a:rPr lang="en-US" dirty="0"/>
              <a:t>Average Case Complexity: O(</a:t>
            </a:r>
            <a:r>
              <a:rPr lang="en-US" dirty="0" err="1"/>
              <a:t>n+k</a:t>
            </a:r>
            <a:r>
              <a:rPr lang="en-US" dirty="0"/>
              <a:t>)</a:t>
            </a:r>
          </a:p>
          <a:p>
            <a:r>
              <a:rPr lang="en-US" dirty="0"/>
              <a:t>In all the above cases, the complexity is the same because no matter how the elements are placed in the array, the algorithm goes through </a:t>
            </a:r>
            <a:r>
              <a:rPr lang="en-US" dirty="0" err="1"/>
              <a:t>n+k</a:t>
            </a:r>
            <a:r>
              <a:rPr lang="en-US" dirty="0"/>
              <a:t> times.</a:t>
            </a:r>
          </a:p>
          <a:p>
            <a:r>
              <a:rPr lang="en-US" dirty="0"/>
              <a:t>There is no comparison between any elements, so it is better than comparison based sorting techniques.</a:t>
            </a:r>
          </a:p>
        </p:txBody>
      </p:sp>
    </p:spTree>
    <p:extLst>
      <p:ext uri="{BB962C8B-B14F-4D97-AF65-F5344CB8AC3E}">
        <p14:creationId xmlns:p14="http://schemas.microsoft.com/office/powerpoint/2010/main" val="39463154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84AD7EE836A4482ECC2B633FF33C1" ma:contentTypeVersion="7" ma:contentTypeDescription="Create a new document." ma:contentTypeScope="" ma:versionID="df12801d37441794c084e3f1d749f85e">
  <xsd:schema xmlns:xsd="http://www.w3.org/2001/XMLSchema" xmlns:xs="http://www.w3.org/2001/XMLSchema" xmlns:p="http://schemas.microsoft.com/office/2006/metadata/properties" xmlns:ns3="01d80298-d156-4026-acca-19fead3c17c1" xmlns:ns4="42404f65-6640-4f1f-b3e2-e44a44563a99" targetNamespace="http://schemas.microsoft.com/office/2006/metadata/properties" ma:root="true" ma:fieldsID="415dec55e9846f5efb816b8926b6d945" ns3:_="" ns4:_="">
    <xsd:import namespace="01d80298-d156-4026-acca-19fead3c17c1"/>
    <xsd:import namespace="42404f65-6640-4f1f-b3e2-e44a44563a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d80298-d156-4026-acca-19fead3c17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404f65-6640-4f1f-b3e2-e44a44563a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32E71E-DA60-4B72-AEC7-43FC0111C9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d80298-d156-4026-acca-19fead3c17c1"/>
    <ds:schemaRef ds:uri="42404f65-6640-4f1f-b3e2-e44a44563a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E8D11C-E81F-42FE-BEE0-DE7502739775}">
  <ds:schemaRefs>
    <ds:schemaRef ds:uri="http://schemas.microsoft.com/sharepoint/v3/contenttype/forms"/>
  </ds:schemaRefs>
</ds:datastoreItem>
</file>

<file path=customXml/itemProps3.xml><?xml version="1.0" encoding="utf-8"?>
<ds:datastoreItem xmlns:ds="http://schemas.openxmlformats.org/officeDocument/2006/customXml" ds:itemID="{D9E9880C-E5AC-4569-A299-81B8626FDCB8}">
  <ds:schemaRefs>
    <ds:schemaRef ds:uri="http://schemas.openxmlformats.org/package/2006/metadata/core-properties"/>
    <ds:schemaRef ds:uri="http://purl.org/dc/terms/"/>
    <ds:schemaRef ds:uri="http://schemas.microsoft.com/office/2006/metadata/properties"/>
    <ds:schemaRef ds:uri="01d80298-d156-4026-acca-19fead3c17c1"/>
    <ds:schemaRef ds:uri="http://schemas.microsoft.com/office/2006/documentManagement/types"/>
    <ds:schemaRef ds:uri="http://schemas.microsoft.com/office/infopath/2007/PartnerControls"/>
    <ds:schemaRef ds:uri="http://purl.org/dc/dcmitype/"/>
    <ds:schemaRef ds:uri="42404f65-6640-4f1f-b3e2-e44a44563a99"/>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Gallery</Template>
  <TotalTime>767</TotalTime>
  <Words>1152</Words>
  <Application>Microsoft Office PowerPoint</Application>
  <PresentationFormat>Widescreen</PresentationFormat>
  <Paragraphs>83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Bahnschrift Light SemiCondensed</vt:lpstr>
      <vt:lpstr>Courier New</vt:lpstr>
      <vt:lpstr>euclid_circular_a</vt:lpstr>
      <vt:lpstr>Gill Sans MT</vt:lpstr>
      <vt:lpstr>Gallery</vt:lpstr>
      <vt:lpstr>NoN-Comparison Based Sorting</vt:lpstr>
      <vt:lpstr>Group Members</vt:lpstr>
      <vt:lpstr>OVERVIEW</vt:lpstr>
      <vt:lpstr>NoN-COMPARISON BASED SORTING</vt:lpstr>
      <vt:lpstr>WHY NON-Comparison based Algorithms?</vt:lpstr>
      <vt:lpstr>Count SORT</vt:lpstr>
      <vt:lpstr>Count SORT</vt:lpstr>
      <vt:lpstr>PowerPoint Presentation</vt:lpstr>
      <vt:lpstr>Time Complexity</vt:lpstr>
      <vt:lpstr>PowerPoint Presentation</vt:lpstr>
      <vt:lpstr>What if the elements are in the range from 1 to n^2?  </vt:lpstr>
      <vt:lpstr>Radix SORT</vt:lpstr>
      <vt:lpstr>Radix SORT</vt:lpstr>
      <vt:lpstr>PowerPoint Presentation</vt:lpstr>
      <vt:lpstr>PowerPoint Presentation</vt:lpstr>
      <vt:lpstr>TIME COMPLEXITY</vt:lpstr>
      <vt:lpstr>BUCKET SORT</vt:lpstr>
      <vt:lpstr>PowerPoint Presentation</vt:lpstr>
      <vt:lpstr>PowerPoint Presentation</vt:lpstr>
      <vt:lpstr>TIME COMPLEXITY</vt:lpstr>
      <vt:lpstr>TIME COMPLEXITY</vt:lpstr>
      <vt:lpstr>TIME COMPLEXITY</vt:lpstr>
      <vt:lpstr>Applications of Count sort</vt:lpstr>
      <vt:lpstr>Applications of bucket sort</vt:lpstr>
      <vt:lpstr>Applications of radix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Non-Comparison Based Sorting</dc:title>
  <dc:creator>Muhammad Sabihul  Hasan</dc:creator>
  <cp:lastModifiedBy>Muhammad Sabihul Hasan</cp:lastModifiedBy>
  <cp:revision>44</cp:revision>
  <dcterms:created xsi:type="dcterms:W3CDTF">2020-11-30T22:42:49Z</dcterms:created>
  <dcterms:modified xsi:type="dcterms:W3CDTF">2020-12-01T18:04:49Z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0x0101001AD84AD7EE836A4482ECC2B633FF33C1</vt:lpwstr>
  </property>
</Properties>
</file>