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8" r:id="rId6"/>
    <p:sldId id="262" r:id="rId7"/>
    <p:sldId id="259" r:id="rId8"/>
    <p:sldId id="260" r:id="rId9"/>
    <p:sldId id="267" r:id="rId10"/>
    <p:sldId id="264" r:id="rId11"/>
    <p:sldId id="263" r:id="rId12"/>
    <p:sldId id="269" r:id="rId13"/>
    <p:sldId id="270" r:id="rId14"/>
    <p:sldId id="272" r:id="rId15"/>
    <p:sldId id="273" r:id="rId16"/>
    <p:sldId id="268" r:id="rId17"/>
    <p:sldId id="275" r:id="rId18"/>
    <p:sldId id="271" r:id="rId19"/>
    <p:sldId id="278" r:id="rId20"/>
    <p:sldId id="279"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4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75107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35753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593F2-E5B6-46CF-A626-C53983199A8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2780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593F2-E5B6-46CF-A626-C53983199A8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C7AB-D43D-4BEC-A49F-F4E9464D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15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593F2-E5B6-46CF-A626-C53983199A88}"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292524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593F2-E5B6-46CF-A626-C53983199A88}"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57102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593F2-E5B6-46CF-A626-C53983199A88}"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37610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E593F2-E5B6-46CF-A626-C53983199A88}" type="datetimeFigureOut">
              <a:rPr lang="en-US" smtClean="0"/>
              <a:t>4/16/2020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25540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E593F2-E5B6-46CF-A626-C53983199A88}" type="datetimeFigureOut">
              <a:rPr lang="en-US" smtClean="0"/>
              <a:t>4/16/2020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0FC7AB-D43D-4BEC-A49F-F4E9464D0141}" type="slidenum">
              <a:rPr lang="en-US" smtClean="0"/>
              <a:t>‹#›</a:t>
            </a:fld>
            <a:endParaRPr lang="en-US"/>
          </a:p>
        </p:txBody>
      </p:sp>
    </p:spTree>
    <p:extLst>
      <p:ext uri="{BB962C8B-B14F-4D97-AF65-F5344CB8AC3E}">
        <p14:creationId xmlns:p14="http://schemas.microsoft.com/office/powerpoint/2010/main" val="74787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E593F2-E5B6-46CF-A626-C53983199A88}"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C7AB-D43D-4BEC-A49F-F4E9464D0141}" type="slidenum">
              <a:rPr lang="en-US" smtClean="0"/>
              <a:t>‹#›</a:t>
            </a:fld>
            <a:endParaRPr lang="en-US"/>
          </a:p>
        </p:txBody>
      </p:sp>
    </p:spTree>
    <p:extLst>
      <p:ext uri="{BB962C8B-B14F-4D97-AF65-F5344CB8AC3E}">
        <p14:creationId xmlns:p14="http://schemas.microsoft.com/office/powerpoint/2010/main" val="168324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E593F2-E5B6-46CF-A626-C53983199A88}" type="datetimeFigureOut">
              <a:rPr lang="en-US" smtClean="0"/>
              <a:t>4/16/2020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0FC7AB-D43D-4BEC-A49F-F4E9464D01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95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7.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22.xml.rels><?xml version="1.0" encoding="UTF-8" standalone="yes"?>
<Relationships xmlns="http://schemas.openxmlformats.org/package/2006/relationships"><Relationship Id="rId3" Type="http://schemas.openxmlformats.org/officeDocument/2006/relationships/hyperlink" Target="https://cs.au.dk/~gerth/emF03/slides/buffertrees.pdf" TargetMode="External"/><Relationship Id="rId2" Type="http://schemas.openxmlformats.org/officeDocument/2006/relationships/hyperlink" Target="https://www.cs.dartmouth.edu/~ac/Teach/CS105-Winter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4C35-E66F-485E-8DC8-9C675EA0F12F}"/>
              </a:ext>
            </a:extLst>
          </p:cNvPr>
          <p:cNvSpPr>
            <a:spLocks noGrp="1"/>
          </p:cNvSpPr>
          <p:nvPr>
            <p:ph type="ctrTitle"/>
          </p:nvPr>
        </p:nvSpPr>
        <p:spPr>
          <a:xfrm>
            <a:off x="2119619" y="1326829"/>
            <a:ext cx="8380602" cy="1929133"/>
          </a:xfrm>
        </p:spPr>
        <p:txBody>
          <a:bodyPr>
            <a:normAutofit fontScale="90000"/>
          </a:bodyPr>
          <a:lstStyle/>
          <a:p>
            <a:r>
              <a:rPr lang="en-US" b="1" dirty="0">
                <a:effectLst>
                  <a:outerShdw blurRad="38100" dist="38100" dir="2700000" algn="tl">
                    <a:srgbClr val="000000">
                      <a:alpha val="43137"/>
                    </a:srgbClr>
                  </a:outerShdw>
                </a:effectLst>
              </a:rPr>
              <a:t>Data Structures II -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Project Presentation I</a:t>
            </a:r>
          </a:p>
        </p:txBody>
      </p:sp>
      <p:sp>
        <p:nvSpPr>
          <p:cNvPr id="3" name="Subtitle 2">
            <a:extLst>
              <a:ext uri="{FF2B5EF4-FFF2-40B4-BE49-F238E27FC236}">
                <a16:creationId xmlns:a16="http://schemas.microsoft.com/office/drawing/2014/main" id="{21A8DBC2-FA0B-49C2-9526-C19CEFF83E8B}"/>
              </a:ext>
            </a:extLst>
          </p:cNvPr>
          <p:cNvSpPr>
            <a:spLocks noGrp="1"/>
          </p:cNvSpPr>
          <p:nvPr>
            <p:ph type="subTitle" idx="1"/>
          </p:nvPr>
        </p:nvSpPr>
        <p:spPr>
          <a:xfrm>
            <a:off x="2485937" y="3605201"/>
            <a:ext cx="7220125" cy="802182"/>
          </a:xfrm>
        </p:spPr>
        <p:txBody>
          <a:bodyPr>
            <a:normAutofit/>
          </a:bodyPr>
          <a:lstStyle/>
          <a:p>
            <a:r>
              <a:rPr lang="en-US" sz="4400" dirty="0">
                <a:effectLst>
                  <a:outerShdw blurRad="38100" dist="38100" dir="2700000" algn="tl">
                    <a:srgbClr val="000000">
                      <a:alpha val="43137"/>
                    </a:srgbClr>
                  </a:outerShdw>
                </a:effectLst>
              </a:rPr>
              <a:t>Buffer Tree</a:t>
            </a:r>
          </a:p>
        </p:txBody>
      </p:sp>
    </p:spTree>
    <p:extLst>
      <p:ext uri="{BB962C8B-B14F-4D97-AF65-F5344CB8AC3E}">
        <p14:creationId xmlns:p14="http://schemas.microsoft.com/office/powerpoint/2010/main" val="159347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DE4F-FE79-48E6-9E9E-31C02813904A}"/>
              </a:ext>
            </a:extLst>
          </p:cNvPr>
          <p:cNvSpPr>
            <a:spLocks noGrp="1"/>
          </p:cNvSpPr>
          <p:nvPr>
            <p:ph type="title"/>
          </p:nvPr>
        </p:nvSpPr>
        <p:spPr/>
        <p:txBody>
          <a:bodyPr>
            <a:normAutofit/>
          </a:bodyPr>
          <a:lstStyle/>
          <a:p>
            <a:pPr algn="ctr"/>
            <a:r>
              <a:rPr lang="en-US" sz="5400" b="1" dirty="0"/>
              <a:t>Processing Operations</a:t>
            </a:r>
          </a:p>
        </p:txBody>
      </p:sp>
      <p:sp>
        <p:nvSpPr>
          <p:cNvPr id="3" name="Content Placeholder 2">
            <a:extLst>
              <a:ext uri="{FF2B5EF4-FFF2-40B4-BE49-F238E27FC236}">
                <a16:creationId xmlns:a16="http://schemas.microsoft.com/office/drawing/2014/main" id="{A4ED2A25-F971-4BE0-9226-7FA2E664712A}"/>
              </a:ext>
            </a:extLst>
          </p:cNvPr>
          <p:cNvSpPr txBox="1">
            <a:spLocks/>
          </p:cNvSpPr>
          <p:nvPr/>
        </p:nvSpPr>
        <p:spPr>
          <a:xfrm>
            <a:off x="625643" y="1971413"/>
            <a:ext cx="10728158" cy="4205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Consider the following operations on the tree:</a:t>
            </a:r>
          </a:p>
          <a:p>
            <a:pPr>
              <a:buFont typeface="Wingdings" panose="05000000000000000000" pitchFamily="2" charset="2"/>
              <a:buChar char="§"/>
            </a:pPr>
            <a:endParaRPr lang="en-US" dirty="0"/>
          </a:p>
          <a:p>
            <a:pPr>
              <a:buFont typeface="Wingdings" panose="05000000000000000000" pitchFamily="2" charset="2"/>
              <a:buChar char="§"/>
            </a:pPr>
            <a:r>
              <a:rPr lang="en-US" dirty="0"/>
              <a:t>insert(32)</a:t>
            </a:r>
          </a:p>
          <a:p>
            <a:pPr>
              <a:buFont typeface="Wingdings" panose="05000000000000000000" pitchFamily="2" charset="2"/>
              <a:buChar char="§"/>
            </a:pPr>
            <a:r>
              <a:rPr lang="en-US" dirty="0"/>
              <a:t>insert(20)</a:t>
            </a:r>
          </a:p>
          <a:p>
            <a:pPr>
              <a:buFont typeface="Wingdings" panose="05000000000000000000" pitchFamily="2" charset="2"/>
              <a:buChar char="§"/>
            </a:pPr>
            <a:r>
              <a:rPr lang="en-US" dirty="0"/>
              <a:t>search(32)</a:t>
            </a:r>
          </a:p>
          <a:p>
            <a:endParaRPr lang="en-US" dirty="0"/>
          </a:p>
          <a:p>
            <a:endParaRPr lang="en-US" dirty="0"/>
          </a:p>
        </p:txBody>
      </p:sp>
    </p:spTree>
    <p:extLst>
      <p:ext uri="{BB962C8B-B14F-4D97-AF65-F5344CB8AC3E}">
        <p14:creationId xmlns:p14="http://schemas.microsoft.com/office/powerpoint/2010/main" val="307902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5736" y="629443"/>
            <a:ext cx="9970316" cy="4311673"/>
          </a:xfrm>
        </p:spPr>
        <p:txBody>
          <a:bodyPr/>
          <a:lstStyle/>
          <a:p>
            <a:pPr algn="just"/>
            <a:r>
              <a:rPr lang="en-US" sz="2400" b="1" dirty="0"/>
              <a:t>Each of these operations are loaded into the block present in the internal memory:</a:t>
            </a:r>
          </a:p>
          <a:p>
            <a:pPr algn="just"/>
            <a:endParaRPr lang="en-US" sz="2400" b="1" dirty="0"/>
          </a:p>
          <a:p>
            <a:pPr algn="just"/>
            <a:r>
              <a:rPr lang="en-US" sz="2400" b="1" dirty="0"/>
              <a:t>insert(32) </a:t>
            </a:r>
          </a:p>
          <a:p>
            <a:pPr algn="just"/>
            <a:endParaRPr lang="en-US" sz="2400" b="1" dirty="0"/>
          </a:p>
          <a:p>
            <a:pPr algn="just"/>
            <a:r>
              <a:rPr lang="en-US" sz="2400" b="1" dirty="0"/>
              <a:t>search(20)</a:t>
            </a:r>
          </a:p>
          <a:p>
            <a:pPr algn="just"/>
            <a:endParaRPr lang="en-US" sz="2400" b="1" dirty="0"/>
          </a:p>
          <a:p>
            <a:pPr algn="just"/>
            <a:r>
              <a:rPr lang="en-US" sz="2400" b="1" dirty="0"/>
              <a:t>search(32)</a:t>
            </a:r>
          </a:p>
          <a:p>
            <a:pPr algn="just"/>
            <a:endParaRPr lang="en-US" dirty="0"/>
          </a:p>
        </p:txBody>
      </p:sp>
      <p:pic>
        <p:nvPicPr>
          <p:cNvPr id="9" name="Picture 8">
            <a:extLst>
              <a:ext uri="{FF2B5EF4-FFF2-40B4-BE49-F238E27FC236}">
                <a16:creationId xmlns:a16="http://schemas.microsoft.com/office/drawing/2014/main" id="{9FE1CBB2-4F09-412B-8AF4-51D712177549}"/>
              </a:ext>
            </a:extLst>
          </p:cNvPr>
          <p:cNvPicPr>
            <a:picLocks noChangeAspect="1"/>
          </p:cNvPicPr>
          <p:nvPr/>
        </p:nvPicPr>
        <p:blipFill>
          <a:blip r:embed="rId2"/>
          <a:stretch>
            <a:fillRect/>
          </a:stretch>
        </p:blipFill>
        <p:spPr>
          <a:xfrm>
            <a:off x="3520990" y="2015164"/>
            <a:ext cx="723900" cy="390525"/>
          </a:xfrm>
          <a:prstGeom prst="rect">
            <a:avLst/>
          </a:prstGeom>
        </p:spPr>
      </p:pic>
      <p:pic>
        <p:nvPicPr>
          <p:cNvPr id="10" name="Picture 9">
            <a:extLst>
              <a:ext uri="{FF2B5EF4-FFF2-40B4-BE49-F238E27FC236}">
                <a16:creationId xmlns:a16="http://schemas.microsoft.com/office/drawing/2014/main" id="{4110BDE6-D4A7-4246-8579-FB2443C4C455}"/>
              </a:ext>
            </a:extLst>
          </p:cNvPr>
          <p:cNvPicPr>
            <a:picLocks noChangeAspect="1"/>
          </p:cNvPicPr>
          <p:nvPr/>
        </p:nvPicPr>
        <p:blipFill>
          <a:blip r:embed="rId3"/>
          <a:stretch>
            <a:fillRect/>
          </a:stretch>
        </p:blipFill>
        <p:spPr>
          <a:xfrm>
            <a:off x="3520990" y="3022559"/>
            <a:ext cx="885825" cy="495300"/>
          </a:xfrm>
          <a:prstGeom prst="rect">
            <a:avLst/>
          </a:prstGeom>
        </p:spPr>
      </p:pic>
      <p:pic>
        <p:nvPicPr>
          <p:cNvPr id="11" name="Picture 10">
            <a:extLst>
              <a:ext uri="{FF2B5EF4-FFF2-40B4-BE49-F238E27FC236}">
                <a16:creationId xmlns:a16="http://schemas.microsoft.com/office/drawing/2014/main" id="{D0C373C0-007F-4586-B072-3437EE7EDEC4}"/>
              </a:ext>
            </a:extLst>
          </p:cNvPr>
          <p:cNvPicPr>
            <a:picLocks noChangeAspect="1"/>
          </p:cNvPicPr>
          <p:nvPr/>
        </p:nvPicPr>
        <p:blipFill>
          <a:blip r:embed="rId4"/>
          <a:stretch>
            <a:fillRect/>
          </a:stretch>
        </p:blipFill>
        <p:spPr>
          <a:xfrm>
            <a:off x="3521400" y="3929941"/>
            <a:ext cx="781050" cy="409575"/>
          </a:xfrm>
          <a:prstGeom prst="rect">
            <a:avLst/>
          </a:prstGeom>
        </p:spPr>
      </p:pic>
    </p:spTree>
    <p:extLst>
      <p:ext uri="{BB962C8B-B14F-4D97-AF65-F5344CB8AC3E}">
        <p14:creationId xmlns:p14="http://schemas.microsoft.com/office/powerpoint/2010/main" val="17828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402941"/>
            <a:ext cx="9970316" cy="880575"/>
          </a:xfrm>
        </p:spPr>
        <p:txBody>
          <a:bodyPr/>
          <a:lstStyle/>
          <a:p>
            <a:r>
              <a:rPr lang="en-US" sz="2400" b="1" dirty="0"/>
              <a:t>As the block in the internal memory is full, the block is loaded into the buffer present at the root node (only if it is not full)</a:t>
            </a:r>
          </a:p>
          <a:p>
            <a:endParaRPr lang="en-US" sz="2400" b="1" dirty="0"/>
          </a:p>
          <a:p>
            <a:endParaRPr lang="en-US" dirty="0"/>
          </a:p>
        </p:txBody>
      </p:sp>
      <p:pic>
        <p:nvPicPr>
          <p:cNvPr id="2" name="Picture 1">
            <a:extLst>
              <a:ext uri="{FF2B5EF4-FFF2-40B4-BE49-F238E27FC236}">
                <a16:creationId xmlns:a16="http://schemas.microsoft.com/office/drawing/2014/main" id="{74349E54-EF81-4EAB-9512-0DA2E9FA9623}"/>
              </a:ext>
            </a:extLst>
          </p:cNvPr>
          <p:cNvPicPr>
            <a:picLocks noChangeAspect="1"/>
          </p:cNvPicPr>
          <p:nvPr/>
        </p:nvPicPr>
        <p:blipFill>
          <a:blip r:embed="rId2"/>
          <a:stretch>
            <a:fillRect/>
          </a:stretch>
        </p:blipFill>
        <p:spPr>
          <a:xfrm>
            <a:off x="1296448" y="1283516"/>
            <a:ext cx="9223346" cy="4398170"/>
          </a:xfrm>
          <a:prstGeom prst="rect">
            <a:avLst/>
          </a:prstGeom>
        </p:spPr>
      </p:pic>
    </p:spTree>
    <p:extLst>
      <p:ext uri="{BB962C8B-B14F-4D97-AF65-F5344CB8AC3E}">
        <p14:creationId xmlns:p14="http://schemas.microsoft.com/office/powerpoint/2010/main" val="31601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1124395"/>
            <a:ext cx="9970316" cy="3497940"/>
          </a:xfrm>
        </p:spPr>
        <p:txBody>
          <a:bodyPr/>
          <a:lstStyle/>
          <a:p>
            <a:r>
              <a:rPr lang="en-US" sz="2400" b="1" dirty="0"/>
              <a:t>What happens next?</a:t>
            </a:r>
          </a:p>
          <a:p>
            <a:endParaRPr lang="en-US" sz="2400" b="1" dirty="0"/>
          </a:p>
          <a:p>
            <a:r>
              <a:rPr lang="en-US" sz="2400" b="1" dirty="0"/>
              <a:t>If the buffer present at root node is full, it is  flushed/emptied by getting placed into the internal memory.</a:t>
            </a:r>
          </a:p>
          <a:p>
            <a:endParaRPr lang="en-US" sz="2400" b="1" dirty="0"/>
          </a:p>
          <a:p>
            <a:r>
              <a:rPr lang="en-US" sz="2400" b="1" dirty="0"/>
              <a:t>If the buffer present at root node is not full, operations are loaded again into the internal memory block until it is full.</a:t>
            </a:r>
            <a:endParaRPr lang="en-US" dirty="0"/>
          </a:p>
        </p:txBody>
      </p:sp>
    </p:spTree>
    <p:extLst>
      <p:ext uri="{BB962C8B-B14F-4D97-AF65-F5344CB8AC3E}">
        <p14:creationId xmlns:p14="http://schemas.microsoft.com/office/powerpoint/2010/main" val="167671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2021747"/>
            <a:ext cx="9970316" cy="3900881"/>
          </a:xfrm>
        </p:spPr>
        <p:txBody>
          <a:bodyPr>
            <a:noAutofit/>
          </a:bodyPr>
          <a:lstStyle/>
          <a:p>
            <a:pPr algn="just"/>
            <a:r>
              <a:rPr lang="en-US" sz="2400" b="1" dirty="0"/>
              <a:t>After the buffer is added into the internal memory, the operations present in it are first sorted according to their key.</a:t>
            </a:r>
          </a:p>
          <a:p>
            <a:pPr algn="just"/>
            <a:r>
              <a:rPr lang="en-US" sz="2400" b="1" dirty="0"/>
              <a:t>For example:</a:t>
            </a:r>
          </a:p>
          <a:p>
            <a:pPr algn="just"/>
            <a:endParaRPr lang="en-US" sz="2400" b="1" dirty="0"/>
          </a:p>
          <a:p>
            <a:pPr marL="1117120" lvl="6" indent="0" algn="just">
              <a:buNone/>
            </a:pPr>
            <a:r>
              <a:rPr lang="en-US" sz="2000" b="1" dirty="0"/>
              <a:t>insert(32) 			search(20)</a:t>
            </a:r>
          </a:p>
          <a:p>
            <a:pPr marL="1117120" lvl="6" indent="0" algn="just">
              <a:buNone/>
            </a:pPr>
            <a:r>
              <a:rPr lang="en-US" sz="2000" b="1" dirty="0"/>
              <a:t>search(20)			insert(32)</a:t>
            </a:r>
          </a:p>
          <a:p>
            <a:pPr marL="1117120" lvl="6" indent="0" algn="just">
              <a:buNone/>
            </a:pPr>
            <a:r>
              <a:rPr lang="en-US" sz="2000" b="1" dirty="0"/>
              <a:t>search(32)			search(32)</a:t>
            </a:r>
          </a:p>
          <a:p>
            <a:pPr marL="1117120" lvl="6" indent="0" algn="just">
              <a:buNone/>
            </a:pPr>
            <a:endParaRPr lang="en-US" sz="2000" b="1" dirty="0"/>
          </a:p>
          <a:p>
            <a:pPr algn="just"/>
            <a:r>
              <a:rPr lang="en-US" sz="2400" b="1" dirty="0"/>
              <a:t>Why are the operations sorted?</a:t>
            </a:r>
          </a:p>
          <a:p>
            <a:pPr algn="just"/>
            <a:endParaRPr lang="en-US" dirty="0"/>
          </a:p>
        </p:txBody>
      </p:sp>
      <p:pic>
        <p:nvPicPr>
          <p:cNvPr id="6" name="Picture 5">
            <a:extLst>
              <a:ext uri="{FF2B5EF4-FFF2-40B4-BE49-F238E27FC236}">
                <a16:creationId xmlns:a16="http://schemas.microsoft.com/office/drawing/2014/main" id="{18E2FA38-50CC-4577-AF07-0B0784469F03}"/>
              </a:ext>
            </a:extLst>
          </p:cNvPr>
          <p:cNvPicPr>
            <a:picLocks noChangeAspect="1"/>
          </p:cNvPicPr>
          <p:nvPr/>
        </p:nvPicPr>
        <p:blipFill>
          <a:blip r:embed="rId2"/>
          <a:stretch>
            <a:fillRect/>
          </a:stretch>
        </p:blipFill>
        <p:spPr>
          <a:xfrm>
            <a:off x="3599256" y="257881"/>
            <a:ext cx="4400550" cy="1638300"/>
          </a:xfrm>
          <a:prstGeom prst="rect">
            <a:avLst/>
          </a:prstGeom>
        </p:spPr>
      </p:pic>
      <p:sp>
        <p:nvSpPr>
          <p:cNvPr id="4" name="Arrow: Right 3">
            <a:extLst>
              <a:ext uri="{FF2B5EF4-FFF2-40B4-BE49-F238E27FC236}">
                <a16:creationId xmlns:a16="http://schemas.microsoft.com/office/drawing/2014/main" id="{7E7A20D6-7F80-4199-B83F-501337CADED1}"/>
              </a:ext>
            </a:extLst>
          </p:cNvPr>
          <p:cNvSpPr/>
          <p:nvPr/>
        </p:nvSpPr>
        <p:spPr>
          <a:xfrm>
            <a:off x="4186106" y="4060271"/>
            <a:ext cx="813732" cy="352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01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604007"/>
            <a:ext cx="9970316" cy="5167619"/>
          </a:xfrm>
        </p:spPr>
        <p:txBody>
          <a:bodyPr anchor="ctr">
            <a:noAutofit/>
          </a:bodyPr>
          <a:lstStyle/>
          <a:p>
            <a:pPr algn="just"/>
            <a:r>
              <a:rPr lang="en-US" sz="2400" b="1" dirty="0"/>
              <a:t>The operations are further divided into the child buffers (according to the key value), who are then flushed/emptied in a similar way as the root buffer.</a:t>
            </a:r>
          </a:p>
          <a:p>
            <a:pPr algn="just"/>
            <a:endParaRPr lang="en-US" dirty="0"/>
          </a:p>
        </p:txBody>
      </p:sp>
    </p:spTree>
    <p:extLst>
      <p:ext uri="{BB962C8B-B14F-4D97-AF65-F5344CB8AC3E}">
        <p14:creationId xmlns:p14="http://schemas.microsoft.com/office/powerpoint/2010/main" val="97536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7EB02D-981B-4A69-9E46-C2E85724C143}"/>
              </a:ext>
            </a:extLst>
          </p:cNvPr>
          <p:cNvPicPr>
            <a:picLocks noChangeAspect="1"/>
          </p:cNvPicPr>
          <p:nvPr/>
        </p:nvPicPr>
        <p:blipFill rotWithShape="1">
          <a:blip r:embed="rId2"/>
          <a:srcRect l="324" r="250" b="548"/>
          <a:stretch/>
        </p:blipFill>
        <p:spPr>
          <a:xfrm>
            <a:off x="1104550" y="-1"/>
            <a:ext cx="9982899" cy="6858001"/>
          </a:xfrm>
          <a:prstGeom prst="rect">
            <a:avLst/>
          </a:prstGeom>
        </p:spPr>
      </p:pic>
    </p:spTree>
    <p:extLst>
      <p:ext uri="{BB962C8B-B14F-4D97-AF65-F5344CB8AC3E}">
        <p14:creationId xmlns:p14="http://schemas.microsoft.com/office/powerpoint/2010/main" val="172012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1E2B34-D0B4-4C20-9D32-E667C5599F90}"/>
              </a:ext>
            </a:extLst>
          </p:cNvPr>
          <p:cNvSpPr>
            <a:spLocks noGrp="1"/>
          </p:cNvSpPr>
          <p:nvPr>
            <p:ph idx="4294967295"/>
          </p:nvPr>
        </p:nvSpPr>
        <p:spPr>
          <a:xfrm>
            <a:off x="1110842" y="536895"/>
            <a:ext cx="9970316" cy="5209564"/>
          </a:xfrm>
        </p:spPr>
        <p:txBody>
          <a:bodyPr anchor="ctr">
            <a:noAutofit/>
          </a:bodyPr>
          <a:lstStyle/>
          <a:p>
            <a:pPr marL="0" indent="0" algn="just">
              <a:buNone/>
            </a:pPr>
            <a:r>
              <a:rPr lang="en-US" sz="2400" b="1" dirty="0"/>
              <a:t>Note that as the buffer just above the leaves level are reached, then the buffer along with the elements of the leaf nodes are loaded into the internal memory.</a:t>
            </a:r>
          </a:p>
          <a:p>
            <a:pPr marL="0" indent="0" algn="just">
              <a:buNone/>
            </a:pPr>
            <a:endParaRPr lang="en-US" sz="2400" b="1" dirty="0"/>
          </a:p>
          <a:p>
            <a:pPr marL="0" indent="0" algn="just">
              <a:buNone/>
            </a:pPr>
            <a:r>
              <a:rPr lang="en-US" sz="2400" b="1" dirty="0"/>
              <a:t>Here the operations are finally carried out. (i.e. insert, search, delete etc.)</a:t>
            </a:r>
          </a:p>
        </p:txBody>
      </p:sp>
    </p:spTree>
    <p:extLst>
      <p:ext uri="{BB962C8B-B14F-4D97-AF65-F5344CB8AC3E}">
        <p14:creationId xmlns:p14="http://schemas.microsoft.com/office/powerpoint/2010/main" val="122693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C5F-2EC8-4916-BAB8-7372A169BE4D}"/>
              </a:ext>
            </a:extLst>
          </p:cNvPr>
          <p:cNvSpPr>
            <a:spLocks noGrp="1"/>
          </p:cNvSpPr>
          <p:nvPr>
            <p:ph type="ctrTitle"/>
          </p:nvPr>
        </p:nvSpPr>
        <p:spPr>
          <a:xfrm>
            <a:off x="1097280" y="758952"/>
            <a:ext cx="10058400" cy="3427154"/>
          </a:xfrm>
        </p:spPr>
        <p:txBody>
          <a:bodyPr>
            <a:normAutofit/>
          </a:bodyPr>
          <a:lstStyle/>
          <a:p>
            <a:r>
              <a:rPr lang="en-US" b="1" dirty="0">
                <a:effectLst>
                  <a:outerShdw blurRad="38100" dist="38100" dir="2700000" algn="tl">
                    <a:srgbClr val="000000">
                      <a:alpha val="43137"/>
                    </a:srgbClr>
                  </a:outerShdw>
                </a:effectLst>
              </a:rPr>
              <a:t>Applications</a:t>
            </a:r>
          </a:p>
        </p:txBody>
      </p:sp>
      <p:sp>
        <p:nvSpPr>
          <p:cNvPr id="3" name="Subtitle 2">
            <a:extLst>
              <a:ext uri="{FF2B5EF4-FFF2-40B4-BE49-F238E27FC236}">
                <a16:creationId xmlns:a16="http://schemas.microsoft.com/office/drawing/2014/main" id="{C18BBB33-B338-4D4C-82B7-D54D7BFF29EE}"/>
              </a:ext>
            </a:extLst>
          </p:cNvPr>
          <p:cNvSpPr>
            <a:spLocks noGrp="1"/>
          </p:cNvSpPr>
          <p:nvPr>
            <p:ph type="subTitle" idx="1"/>
          </p:nvPr>
        </p:nvSpPr>
        <p:spPr/>
        <p:txBody>
          <a:bodyPr/>
          <a:lstStyle/>
          <a:p>
            <a:pPr marL="0" lvl="1" algn="l">
              <a:spcBef>
                <a:spcPts val="1200"/>
              </a:spcBef>
              <a:spcAft>
                <a:spcPts val="200"/>
              </a:spcAft>
              <a:buSzPct val="100000"/>
            </a:pPr>
            <a:r>
              <a:rPr lang="en-US" sz="2800" b="1" cap="all" spc="200" dirty="0">
                <a:solidFill>
                  <a:schemeClr val="tx2"/>
                </a:solidFill>
                <a:latin typeface="+mj-lt"/>
              </a:rPr>
              <a:t>Agha syed </a:t>
            </a:r>
            <a:r>
              <a:rPr lang="en-US" sz="2800" b="1" cap="all" spc="200" dirty="0" err="1">
                <a:solidFill>
                  <a:schemeClr val="tx2"/>
                </a:solidFill>
                <a:latin typeface="+mj-lt"/>
              </a:rPr>
              <a:t>nasir</a:t>
            </a:r>
            <a:r>
              <a:rPr lang="en-US" sz="2800" b="1" cap="all" spc="200" dirty="0">
                <a:solidFill>
                  <a:schemeClr val="tx2"/>
                </a:solidFill>
                <a:latin typeface="+mj-lt"/>
              </a:rPr>
              <a:t> Mahmood azeemi</a:t>
            </a:r>
          </a:p>
          <a:p>
            <a:pPr marL="0" lvl="1" algn="l">
              <a:spcBef>
                <a:spcPts val="1200"/>
              </a:spcBef>
              <a:spcAft>
                <a:spcPts val="200"/>
              </a:spcAft>
              <a:buSzPct val="100000"/>
            </a:pPr>
            <a:r>
              <a:rPr lang="en-US" sz="2800" b="1" cap="all" spc="200" dirty="0">
                <a:solidFill>
                  <a:schemeClr val="tx2"/>
                </a:solidFill>
                <a:latin typeface="+mj-lt"/>
              </a:rPr>
              <a:t>Muhammad </a:t>
            </a:r>
            <a:r>
              <a:rPr lang="en-US" sz="2800" b="1" cap="all" spc="200" dirty="0" err="1">
                <a:solidFill>
                  <a:schemeClr val="tx2"/>
                </a:solidFill>
                <a:latin typeface="+mj-lt"/>
              </a:rPr>
              <a:t>faraz</a:t>
            </a:r>
            <a:r>
              <a:rPr lang="en-US" sz="2800" b="1" cap="all" spc="200" dirty="0">
                <a:solidFill>
                  <a:schemeClr val="tx2"/>
                </a:solidFill>
                <a:latin typeface="+mj-lt"/>
              </a:rPr>
              <a:t> </a:t>
            </a:r>
            <a:r>
              <a:rPr lang="en-US" sz="2800" b="1" cap="all" spc="200" dirty="0" err="1">
                <a:solidFill>
                  <a:schemeClr val="tx2"/>
                </a:solidFill>
                <a:latin typeface="+mj-lt"/>
              </a:rPr>
              <a:t>ozair</a:t>
            </a:r>
            <a:endParaRPr lang="en-US" sz="2800" b="1" cap="all" spc="200" dirty="0">
              <a:solidFill>
                <a:schemeClr val="tx2"/>
              </a:solidFill>
              <a:latin typeface="+mj-lt"/>
            </a:endParaRPr>
          </a:p>
          <a:p>
            <a:endParaRPr lang="en-US" dirty="0"/>
          </a:p>
        </p:txBody>
      </p:sp>
    </p:spTree>
    <p:extLst>
      <p:ext uri="{BB962C8B-B14F-4D97-AF65-F5344CB8AC3E}">
        <p14:creationId xmlns:p14="http://schemas.microsoft.com/office/powerpoint/2010/main" val="105004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B30047-598E-401F-A5B7-B396308A7FE6}"/>
              </a:ext>
            </a:extLst>
          </p:cNvPr>
          <p:cNvSpPr txBox="1"/>
          <p:nvPr/>
        </p:nvSpPr>
        <p:spPr>
          <a:xfrm>
            <a:off x="1097279" y="1941244"/>
            <a:ext cx="9951021" cy="2948499"/>
          </a:xfrm>
          <a:prstGeom prst="rect">
            <a:avLst/>
          </a:prstGeom>
          <a:noFill/>
        </p:spPr>
        <p:txBody>
          <a:bodyPr wrap="square" rtlCol="0">
            <a:spAutoFit/>
          </a:bodyPr>
          <a:lstStyle/>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buffer tree could be used in sorting by first inserting any number of x items in the tree by using the insert algorithm described before.</a:t>
            </a: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endParaRPr lang="en-US" sz="2000" dirty="0">
              <a:solidFill>
                <a:schemeClr val="tx1">
                  <a:lumMod val="75000"/>
                  <a:lumOff val="25000"/>
                </a:schemeClr>
              </a:solidFill>
            </a:endParaRP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buffer’s empty/write operations take place. For this the buffer emptying process is started at the root of the buffer all the way down to the leaves.</a:t>
            </a: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endParaRPr lang="en-US" sz="2000" dirty="0">
              <a:solidFill>
                <a:schemeClr val="tx1">
                  <a:lumMod val="75000"/>
                  <a:lumOff val="25000"/>
                </a:schemeClr>
              </a:solidFill>
            </a:endParaRPr>
          </a:p>
          <a:p>
            <a:pPr marL="384048" lvl="1" indent="-182880" algn="just" defTabSz="914400">
              <a:lnSpc>
                <a:spcPct val="90000"/>
              </a:lnSpc>
              <a:spcBef>
                <a:spcPts val="200"/>
              </a:spcBef>
              <a:spcAft>
                <a:spcPts val="400"/>
              </a:spcAft>
              <a:buClr>
                <a:schemeClr val="accent1"/>
              </a:buClr>
              <a:buFont typeface="Wingdings" panose="05000000000000000000" pitchFamily="2" charset="2"/>
              <a:buChar char="§"/>
            </a:pPr>
            <a:r>
              <a:rPr lang="en-US" sz="2000" dirty="0">
                <a:solidFill>
                  <a:schemeClr val="tx1">
                    <a:lumMod val="75000"/>
                    <a:lumOff val="25000"/>
                  </a:schemeClr>
                </a:solidFill>
              </a:rPr>
              <a:t>The leaves are read sequentially from left to right to obtain the elements in sorted order. We can achieve a complexity of sorting in O(</a:t>
            </a:r>
            <a:r>
              <a:rPr lang="en-US" sz="2000" dirty="0" err="1">
                <a:solidFill>
                  <a:schemeClr val="tx1">
                    <a:lumMod val="75000"/>
                    <a:lumOff val="25000"/>
                  </a:schemeClr>
                </a:solidFill>
              </a:rPr>
              <a:t>nlog</a:t>
            </a:r>
            <a:r>
              <a:rPr lang="en-US" sz="2000" dirty="0">
                <a:solidFill>
                  <a:schemeClr val="tx1">
                    <a:lumMod val="75000"/>
                    <a:lumOff val="25000"/>
                  </a:schemeClr>
                </a:solidFill>
              </a:rPr>
              <a:t>(m)n) time (m being base of the size of buffer attached </a:t>
            </a:r>
            <a:r>
              <a:rPr lang="en-US" sz="2000" dirty="0"/>
              <a:t>to each node). </a:t>
            </a:r>
          </a:p>
        </p:txBody>
      </p:sp>
      <p:sp>
        <p:nvSpPr>
          <p:cNvPr id="2" name="Title 1">
            <a:extLst>
              <a:ext uri="{FF2B5EF4-FFF2-40B4-BE49-F238E27FC236}">
                <a16:creationId xmlns:a16="http://schemas.microsoft.com/office/drawing/2014/main" id="{FDE154E3-3AF5-431B-870D-BB00F45DB1F8}"/>
              </a:ext>
            </a:extLst>
          </p:cNvPr>
          <p:cNvSpPr>
            <a:spLocks noGrp="1"/>
          </p:cNvSpPr>
          <p:nvPr>
            <p:ph type="title"/>
          </p:nvPr>
        </p:nvSpPr>
        <p:spPr>
          <a:xfrm>
            <a:off x="1097280" y="269825"/>
            <a:ext cx="10058400" cy="1450757"/>
          </a:xfrm>
        </p:spPr>
        <p:txBody>
          <a:bodyPr/>
          <a:lstStyle/>
          <a:p>
            <a:r>
              <a:rPr lang="en-US" b="1" dirty="0">
                <a:effectLst>
                  <a:outerShdw blurRad="38100" dist="38100" dir="2700000" algn="tl">
                    <a:srgbClr val="000000">
                      <a:alpha val="43137"/>
                    </a:srgbClr>
                  </a:outerShdw>
                </a:effectLst>
              </a:rPr>
              <a:t>Sorting</a:t>
            </a:r>
          </a:p>
        </p:txBody>
      </p:sp>
    </p:spTree>
    <p:extLst>
      <p:ext uri="{BB962C8B-B14F-4D97-AF65-F5344CB8AC3E}">
        <p14:creationId xmlns:p14="http://schemas.microsoft.com/office/powerpoint/2010/main" val="41936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252E-600D-4B5C-B56E-C307E110249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cs201-s20-lightning-panthers</a:t>
            </a:r>
          </a:p>
        </p:txBody>
      </p:sp>
      <p:sp>
        <p:nvSpPr>
          <p:cNvPr id="3" name="Content Placeholder 2">
            <a:extLst>
              <a:ext uri="{FF2B5EF4-FFF2-40B4-BE49-F238E27FC236}">
                <a16:creationId xmlns:a16="http://schemas.microsoft.com/office/drawing/2014/main" id="{9B25B8C5-3A49-437B-99E8-9752582FF0C7}"/>
              </a:ext>
            </a:extLst>
          </p:cNvPr>
          <p:cNvSpPr>
            <a:spLocks noGrp="1"/>
          </p:cNvSpPr>
          <p:nvPr>
            <p:ph idx="1"/>
          </p:nvPr>
        </p:nvSpPr>
        <p:spPr>
          <a:xfrm>
            <a:off x="1097280" y="1845733"/>
            <a:ext cx="10058400" cy="3274907"/>
          </a:xfrm>
        </p:spPr>
        <p:txBody>
          <a:bodyPr anchor="ctr">
            <a:normAutofit lnSpcReduction="10000"/>
          </a:bodyPr>
          <a:lstStyle/>
          <a:p>
            <a:pPr marL="91440" lvl="1" indent="0">
              <a:buNone/>
            </a:pPr>
            <a:endParaRPr lang="en-US" sz="3600" b="1" dirty="0"/>
          </a:p>
          <a:p>
            <a:pPr marL="91440" lvl="1" indent="0">
              <a:buNone/>
            </a:pPr>
            <a:r>
              <a:rPr lang="en-US" sz="3600" b="1" dirty="0"/>
              <a:t>Group Members:</a:t>
            </a:r>
          </a:p>
          <a:p>
            <a:pPr marL="91440" lvl="1" indent="0">
              <a:buNone/>
            </a:pPr>
            <a:endParaRPr lang="en-US" sz="800" b="1" dirty="0"/>
          </a:p>
          <a:p>
            <a:pPr marL="434340" lvl="1" indent="-342900">
              <a:buFont typeface="Wingdings" panose="05000000000000000000" pitchFamily="2" charset="2"/>
              <a:buChar char="§"/>
            </a:pPr>
            <a:r>
              <a:rPr lang="en-US" sz="2400" dirty="0"/>
              <a:t>Muhammad Sabihul Hasan</a:t>
            </a:r>
          </a:p>
          <a:p>
            <a:pPr marL="434340" lvl="1" indent="-342900">
              <a:buFont typeface="Wingdings" panose="05000000000000000000" pitchFamily="2" charset="2"/>
              <a:buChar char="§"/>
            </a:pPr>
            <a:r>
              <a:rPr lang="en-US" sz="2400" dirty="0"/>
              <a:t>Salman Muhammad Younus</a:t>
            </a:r>
          </a:p>
          <a:p>
            <a:pPr marL="434340" lvl="1" indent="-342900">
              <a:buFont typeface="Wingdings" panose="05000000000000000000" pitchFamily="2" charset="2"/>
              <a:buChar char="§"/>
            </a:pPr>
            <a:r>
              <a:rPr lang="en-US" sz="2400" dirty="0"/>
              <a:t>Syed Hammad Ali</a:t>
            </a:r>
          </a:p>
          <a:p>
            <a:pPr marL="434340" lvl="1" indent="-342900">
              <a:buFont typeface="Wingdings" panose="05000000000000000000" pitchFamily="2" charset="2"/>
              <a:buChar char="§"/>
            </a:pPr>
            <a:r>
              <a:rPr lang="en-US" sz="2400" dirty="0"/>
              <a:t>Agha Syed Nasir Mahmood Azeemi</a:t>
            </a:r>
          </a:p>
          <a:p>
            <a:pPr marL="434340" lvl="1" indent="-342900">
              <a:buFont typeface="Wingdings" panose="05000000000000000000" pitchFamily="2" charset="2"/>
              <a:buChar char="§"/>
            </a:pPr>
            <a:r>
              <a:rPr lang="en-US" sz="2400" dirty="0"/>
              <a:t>Muhammad Faraz Ozair</a:t>
            </a:r>
          </a:p>
          <a:p>
            <a:endParaRPr lang="en-US" dirty="0"/>
          </a:p>
        </p:txBody>
      </p:sp>
    </p:spTree>
    <p:extLst>
      <p:ext uri="{BB962C8B-B14F-4D97-AF65-F5344CB8AC3E}">
        <p14:creationId xmlns:p14="http://schemas.microsoft.com/office/powerpoint/2010/main" val="1873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D0A9-CCA4-4EC7-9F5E-E5E7CFEEA4C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Priority Queue</a:t>
            </a:r>
          </a:p>
        </p:txBody>
      </p:sp>
      <p:sp>
        <p:nvSpPr>
          <p:cNvPr id="3" name="Content Placeholder 2">
            <a:extLst>
              <a:ext uri="{FF2B5EF4-FFF2-40B4-BE49-F238E27FC236}">
                <a16:creationId xmlns:a16="http://schemas.microsoft.com/office/drawing/2014/main" id="{E028E741-D138-4AAD-ABE0-4EE453A35BE7}"/>
              </a:ext>
            </a:extLst>
          </p:cNvPr>
          <p:cNvSpPr>
            <a:spLocks noGrp="1"/>
          </p:cNvSpPr>
          <p:nvPr>
            <p:ph idx="1"/>
          </p:nvPr>
        </p:nvSpPr>
        <p:spPr>
          <a:xfrm>
            <a:off x="1097280" y="1845734"/>
            <a:ext cx="10058400" cy="4023360"/>
          </a:xfrm>
        </p:spPr>
        <p:txBody>
          <a:bodyPr>
            <a:normAutofit/>
          </a:bodyPr>
          <a:lstStyle/>
          <a:p>
            <a:pPr lvl="1" algn="just">
              <a:buFont typeface="Wingdings" panose="05000000000000000000" pitchFamily="2" charset="2"/>
              <a:buChar char="§"/>
            </a:pPr>
            <a:r>
              <a:rPr lang="en-US" sz="2000" dirty="0"/>
              <a:t>A buffer tree can be used for maintaining priority queue in the external memory by permitting update operation into the priority queue and adding an extra function that will delete the smallest element in the tree.</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For extracting the smallest element, we first perform the buffer emptying process on all the nodes on the path from the leftmost leaf. By this we ensure that the leftmost leaf consists the A smallest elements and the children of the leftmost node consists of </a:t>
            </a:r>
            <a:r>
              <a:rPr lang="en-US" sz="2000" dirty="0" err="1"/>
              <a:t>atleast</a:t>
            </a:r>
            <a:r>
              <a:rPr lang="en-US" sz="2000" dirty="0"/>
              <a:t> Am/4 smallest elements, where m is the size of the buffer attached to each node.</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This reduces our amortized cost since when deleting the minimum element, </a:t>
            </a:r>
            <a:r>
              <a:rPr lang="en-US" sz="2000" dirty="0" err="1"/>
              <a:t>atleast</a:t>
            </a:r>
            <a:r>
              <a:rPr lang="en-US" sz="2000" dirty="0"/>
              <a:t> </a:t>
            </a:r>
            <a:r>
              <a:rPr lang="en-US" sz="2000" dirty="0" err="1"/>
              <a:t>Bm</a:t>
            </a:r>
            <a:r>
              <a:rPr lang="en-US" sz="2000" dirty="0"/>
              <a:t>/4 delete minimum operations can be answered without doing additional I/</a:t>
            </a:r>
            <a:r>
              <a:rPr lang="en-US" sz="2000" dirty="0" err="1"/>
              <a:t>Os</a:t>
            </a:r>
            <a:r>
              <a:rPr lang="en-US" sz="2000" dirty="0"/>
              <a:t>. Therefore, the amortized cost is the same as sorting.</a:t>
            </a:r>
          </a:p>
        </p:txBody>
      </p:sp>
    </p:spTree>
    <p:extLst>
      <p:ext uri="{BB962C8B-B14F-4D97-AF65-F5344CB8AC3E}">
        <p14:creationId xmlns:p14="http://schemas.microsoft.com/office/powerpoint/2010/main" val="21469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52036DB2-E4A2-431A-97CD-747A9A002A1A}"/>
              </a:ext>
            </a:extLst>
          </p:cNvPr>
          <p:cNvSpPr txBox="1"/>
          <p:nvPr>
            <p:custDataLst>
              <p:tags r:id="rId2"/>
            </p:custDataLst>
          </p:nvPr>
        </p:nvSpPr>
        <p:spPr>
          <a:xfrm>
            <a:off x="254000" y="5130969"/>
            <a:ext cx="469900" cy="279061"/>
          </a:xfrm>
          <a:prstGeom prst="rect">
            <a:avLst/>
          </a:prstGeom>
          <a:noFill/>
        </p:spPr>
        <p:txBody>
          <a:bodyPr vert="horz" wrap="none" lIns="0" tIns="0" rIns="0" bIns="0" rtlCol="0" anchor="ctr" anchorCtr="0">
            <a:spAutoFit/>
          </a:bodyPr>
          <a:lstStyle/>
          <a:p>
            <a:pPr algn="ctr"/>
            <a:r>
              <a:rPr lang="ro-RO" b="1">
                <a:solidFill>
                  <a:schemeClr val="accent2"/>
                </a:solidFill>
                <a:latin typeface="Calibri" panose="020F0502020204030204" pitchFamily="34" charset="0"/>
              </a:rPr>
              <a:t>2017</a:t>
            </a:r>
          </a:p>
        </p:txBody>
      </p:sp>
      <p:sp>
        <p:nvSpPr>
          <p:cNvPr id="3" name="OTLSHAPE_TB_00000000000000000000000000000000_RightEndCaps">
            <a:extLst>
              <a:ext uri="{FF2B5EF4-FFF2-40B4-BE49-F238E27FC236}">
                <a16:creationId xmlns:a16="http://schemas.microsoft.com/office/drawing/2014/main" id="{E7AA0ACB-181C-49C4-91AB-9AB8F61BA20C}"/>
              </a:ext>
            </a:extLst>
          </p:cNvPr>
          <p:cNvSpPr txBox="1"/>
          <p:nvPr>
            <p:custDataLst>
              <p:tags r:id="rId3"/>
            </p:custDataLst>
          </p:nvPr>
        </p:nvSpPr>
        <p:spPr>
          <a:xfrm>
            <a:off x="11423057" y="5115475"/>
            <a:ext cx="499880" cy="310049"/>
          </a:xfrm>
          <a:prstGeom prst="rect">
            <a:avLst/>
          </a:prstGeom>
          <a:noFill/>
        </p:spPr>
        <p:txBody>
          <a:bodyPr vert="horz" wrap="none" lIns="0" tIns="0" rIns="0" bIns="0" rtlCol="0" anchor="ctr" anchorCtr="0">
            <a:spAutoFit/>
          </a:bodyPr>
          <a:lstStyle/>
          <a:p>
            <a:pPr algn="ctr"/>
            <a:r>
              <a:rPr lang="ro-RO" sz="2000" b="1" spc="-42">
                <a:solidFill>
                  <a:schemeClr val="accent2"/>
                </a:solidFill>
                <a:latin typeface="Calibri" panose="020F0502020204030204" pitchFamily="34" charset="0"/>
              </a:rPr>
              <a:t>2020</a:t>
            </a:r>
            <a:endParaRPr lang="ro-RO" sz="2000" b="1" spc="-42" dirty="0">
              <a:solidFill>
                <a:schemeClr val="accent2"/>
              </a:solidFill>
              <a:latin typeface="Calibri" panose="020F0502020204030204" pitchFamily="34" charset="0"/>
            </a:endParaRPr>
          </a:p>
        </p:txBody>
      </p:sp>
      <p:cxnSp>
        <p:nvCxnSpPr>
          <p:cNvPr id="42" name="OTLSHAPE_M_06a8ec987e1c4304a545809ecaad008d_Connector1"/>
          <p:cNvCxnSpPr/>
          <p:nvPr>
            <p:custDataLst>
              <p:tags r:id="rId4"/>
            </p:custDataLst>
          </p:nvPr>
        </p:nvCxnSpPr>
        <p:spPr>
          <a:xfrm>
            <a:off x="10341225" y="4694978"/>
            <a:ext cx="0" cy="448522"/>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OTLSHAPE_M_fd754b4c38e6402f8e710c74391c0d89_Connector1"/>
          <p:cNvCxnSpPr/>
          <p:nvPr>
            <p:custDataLst>
              <p:tags r:id="rId5"/>
            </p:custDataLst>
          </p:nvPr>
        </p:nvCxnSpPr>
        <p:spPr>
          <a:xfrm>
            <a:off x="6928459" y="4154946"/>
            <a:ext cx="0" cy="988554"/>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OTLSHAPE_M_0138f9ed3cec4fa6a05fe4c127b34dcb_Connector1"/>
          <p:cNvCxnSpPr/>
          <p:nvPr>
            <p:custDataLst>
              <p:tags r:id="rId6"/>
            </p:custDataLst>
          </p:nvPr>
        </p:nvCxnSpPr>
        <p:spPr>
          <a:xfrm>
            <a:off x="7675001" y="4632889"/>
            <a:ext cx="0" cy="510611"/>
          </a:xfrm>
          <a:prstGeom prst="line">
            <a:avLst/>
          </a:prstGeom>
          <a:ln w="7620" cap="flat" cmpd="sng" algn="ctr">
            <a:solidFill>
              <a:schemeClr val="dk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BAFC5C49-C7B1-4923-BEAF-9A1529974564}"/>
              </a:ext>
            </a:extLst>
          </p:cNvPr>
          <p:cNvSpPr/>
          <p:nvPr>
            <p:custDataLst>
              <p:tags r:id="rId7"/>
            </p:custDataLst>
          </p:nvPr>
        </p:nvSpPr>
        <p:spPr>
          <a:xfrm>
            <a:off x="844465" y="5143500"/>
            <a:ext cx="10452100" cy="254000"/>
          </a:xfrm>
          <a:prstGeom prst="roundRect">
            <a:avLst/>
          </a:prstGeom>
          <a:gradFill flip="none" rotWithShape="1">
            <a:gsLst>
              <a:gs pos="0">
                <a:srgbClr val="5E5E5E"/>
              </a:gs>
              <a:gs pos="100000">
                <a:srgbClr val="7F7F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OTLSHAPE_TB_00000000000000000000000000000000_ElapsedTime">
            <a:extLst>
              <a:ext uri="{FF2B5EF4-FFF2-40B4-BE49-F238E27FC236}">
                <a16:creationId xmlns:a16="http://schemas.microsoft.com/office/drawing/2014/main" id="{78EBF501-638D-4A6D-B661-ADA994F621A5}"/>
              </a:ext>
            </a:extLst>
          </p:cNvPr>
          <p:cNvSpPr/>
          <p:nvPr>
            <p:custDataLst>
              <p:tags r:id="rId8"/>
            </p:custDataLst>
          </p:nvPr>
        </p:nvSpPr>
        <p:spPr>
          <a:xfrm>
            <a:off x="844465" y="5143500"/>
            <a:ext cx="419100" cy="254000"/>
          </a:xfrm>
          <a:prstGeom prst="roundRect">
            <a:avLst/>
          </a:prstGeom>
          <a:solidFill>
            <a:srgbClr val="FF0000">
              <a:alpha val="30196"/>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OTLSHAPE_TB_00000000000000000000000000000000_TodayMarkerShape" hidden="1">
            <a:extLst>
              <a:ext uri="{FF2B5EF4-FFF2-40B4-BE49-F238E27FC236}">
                <a16:creationId xmlns:a16="http://schemas.microsoft.com/office/drawing/2014/main" id="{33259E49-64CC-4542-BEA6-11793480D85F}"/>
              </a:ext>
            </a:extLst>
          </p:cNvPr>
          <p:cNvSpPr/>
          <p:nvPr>
            <p:custDataLst>
              <p:tags r:id="rId9"/>
            </p:custDataLst>
          </p:nvPr>
        </p:nvSpPr>
        <p:spPr>
          <a:xfrm>
            <a:off x="808180" y="5397500"/>
            <a:ext cx="72571" cy="846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TLSHAPE_TB_00000000000000000000000000000000_TodayMarkerText" hidden="1">
            <a:extLst>
              <a:ext uri="{FF2B5EF4-FFF2-40B4-BE49-F238E27FC236}">
                <a16:creationId xmlns:a16="http://schemas.microsoft.com/office/drawing/2014/main" id="{63C554D6-1D9E-46A4-9686-FD78E0CC7D17}"/>
              </a:ext>
            </a:extLst>
          </p:cNvPr>
          <p:cNvSpPr txBox="1"/>
          <p:nvPr>
            <p:custDataLst>
              <p:tags r:id="rId10"/>
            </p:custDataLst>
          </p:nvPr>
        </p:nvSpPr>
        <p:spPr>
          <a:xfrm>
            <a:off x="844465" y="5482167"/>
            <a:ext cx="363369" cy="184666"/>
          </a:xfrm>
          <a:prstGeom prst="rect">
            <a:avLst/>
          </a:prstGeom>
          <a:noFill/>
        </p:spPr>
        <p:txBody>
          <a:bodyPr vert="horz" wrap="none" lIns="0" tIns="0" rIns="0" bIns="0" rtlCol="0" anchor="ctr" anchorCtr="0">
            <a:spAutoFit/>
          </a:bodyPr>
          <a:lstStyle/>
          <a:p>
            <a:pPr algn="ctr"/>
            <a:r>
              <a:rPr lang="ro-RO" sz="1200">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E6BDA673-9E9A-4220-9A86-92E80A581CB7}"/>
              </a:ext>
            </a:extLst>
          </p:cNvPr>
          <p:cNvSpPr txBox="1"/>
          <p:nvPr>
            <p:custDataLst>
              <p:tags r:id="rId11"/>
            </p:custDataLst>
          </p:nvPr>
        </p:nvSpPr>
        <p:spPr>
          <a:xfrm>
            <a:off x="907965" y="5181600"/>
            <a:ext cx="468846" cy="177800"/>
          </a:xfrm>
          <a:prstGeom prst="rect">
            <a:avLst/>
          </a:prstGeom>
          <a:noFill/>
        </p:spPr>
        <p:txBody>
          <a:bodyPr vert="horz" wrap="none" lIns="0" tIns="0" rIns="0" bIns="0" rtlCol="0" anchor="ctr" anchorCtr="0">
            <a:noAutofit/>
          </a:bodyPr>
          <a:lstStyle/>
          <a:p>
            <a:r>
              <a:rPr lang="ro-RO" sz="1200" spc="-14">
                <a:solidFill>
                  <a:schemeClr val="lt1"/>
                </a:solidFill>
                <a:latin typeface="Calibri" panose="020F0502020204030204" pitchFamily="34" charset="0"/>
              </a:rPr>
              <a:t>Week 1</a:t>
            </a:r>
          </a:p>
        </p:txBody>
      </p:sp>
      <p:sp>
        <p:nvSpPr>
          <p:cNvPr id="9" name="OTLSHAPE_TB_00000000000000000000000000000000_TimescaleInterval2">
            <a:extLst>
              <a:ext uri="{FF2B5EF4-FFF2-40B4-BE49-F238E27FC236}">
                <a16:creationId xmlns:a16="http://schemas.microsoft.com/office/drawing/2014/main" id="{B8F8634B-51B1-459B-82AF-CBD562F67D5D}"/>
              </a:ext>
            </a:extLst>
          </p:cNvPr>
          <p:cNvSpPr txBox="1"/>
          <p:nvPr>
            <p:custDataLst>
              <p:tags r:id="rId12"/>
            </p:custDataLst>
          </p:nvPr>
        </p:nvSpPr>
        <p:spPr>
          <a:xfrm>
            <a:off x="2401050"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3</a:t>
            </a:r>
          </a:p>
        </p:txBody>
      </p:sp>
      <p:sp>
        <p:nvSpPr>
          <p:cNvPr id="10" name="OTLSHAPE_TB_00000000000000000000000000000000_TimescaleInterval3">
            <a:extLst>
              <a:ext uri="{FF2B5EF4-FFF2-40B4-BE49-F238E27FC236}">
                <a16:creationId xmlns:a16="http://schemas.microsoft.com/office/drawing/2014/main" id="{82A194A4-7F08-4890-8553-C2265C8832E9}"/>
              </a:ext>
            </a:extLst>
          </p:cNvPr>
          <p:cNvSpPr txBox="1"/>
          <p:nvPr>
            <p:custDataLst>
              <p:tags r:id="rId13"/>
            </p:custDataLst>
          </p:nvPr>
        </p:nvSpPr>
        <p:spPr>
          <a:xfrm>
            <a:off x="3894135"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5</a:t>
            </a:r>
          </a:p>
        </p:txBody>
      </p:sp>
      <p:sp>
        <p:nvSpPr>
          <p:cNvPr id="11" name="OTLSHAPE_TB_00000000000000000000000000000000_TimescaleInterval4">
            <a:extLst>
              <a:ext uri="{FF2B5EF4-FFF2-40B4-BE49-F238E27FC236}">
                <a16:creationId xmlns:a16="http://schemas.microsoft.com/office/drawing/2014/main" id="{F27188A7-98B3-4165-AA16-5D6D4E607717}"/>
              </a:ext>
            </a:extLst>
          </p:cNvPr>
          <p:cNvSpPr txBox="1"/>
          <p:nvPr>
            <p:custDataLst>
              <p:tags r:id="rId14"/>
            </p:custDataLst>
          </p:nvPr>
        </p:nvSpPr>
        <p:spPr>
          <a:xfrm>
            <a:off x="5387220"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7</a:t>
            </a:r>
          </a:p>
        </p:txBody>
      </p:sp>
      <p:sp>
        <p:nvSpPr>
          <p:cNvPr id="12" name="OTLSHAPE_TB_00000000000000000000000000000000_TimescaleInterval5">
            <a:extLst>
              <a:ext uri="{FF2B5EF4-FFF2-40B4-BE49-F238E27FC236}">
                <a16:creationId xmlns:a16="http://schemas.microsoft.com/office/drawing/2014/main" id="{AFD7CF9B-271A-40AC-B823-5E8551AEBD98}"/>
              </a:ext>
            </a:extLst>
          </p:cNvPr>
          <p:cNvSpPr txBox="1"/>
          <p:nvPr>
            <p:custDataLst>
              <p:tags r:id="rId15"/>
            </p:custDataLst>
          </p:nvPr>
        </p:nvSpPr>
        <p:spPr>
          <a:xfrm>
            <a:off x="6880304" y="5181600"/>
            <a:ext cx="75470" cy="177800"/>
          </a:xfrm>
          <a:prstGeom prst="rect">
            <a:avLst/>
          </a:prstGeom>
          <a:noFill/>
        </p:spPr>
        <p:txBody>
          <a:bodyPr vert="horz" wrap="none" lIns="0" tIns="0" rIns="0" bIns="0" rtlCol="0" anchor="ctr" anchorCtr="0">
            <a:noAutofit/>
          </a:bodyPr>
          <a:lstStyle/>
          <a:p>
            <a:r>
              <a:rPr lang="ro-RO" sz="1200" spc="-26">
                <a:solidFill>
                  <a:schemeClr val="lt1"/>
                </a:solidFill>
                <a:latin typeface="Calibri" panose="020F0502020204030204" pitchFamily="34" charset="0"/>
              </a:rPr>
              <a:t>9</a:t>
            </a:r>
          </a:p>
        </p:txBody>
      </p:sp>
      <p:sp>
        <p:nvSpPr>
          <p:cNvPr id="20" name="OTLSHAPE_TB_00000000000000000000000000000000_ScaleMarking1">
            <a:extLst>
              <a:ext uri="{FF2B5EF4-FFF2-40B4-BE49-F238E27FC236}">
                <a16:creationId xmlns:a16="http://schemas.microsoft.com/office/drawing/2014/main" id="{75638639-DF70-4BD4-AAD6-AE33A1C9F169}"/>
              </a:ext>
            </a:extLst>
          </p:cNvPr>
          <p:cNvSpPr txBox="1"/>
          <p:nvPr>
            <p:custDataLst>
              <p:tags r:id="rId16"/>
            </p:custDataLst>
          </p:nvPr>
        </p:nvSpPr>
        <p:spPr>
          <a:xfrm>
            <a:off x="907965" y="4957445"/>
            <a:ext cx="304955" cy="186055"/>
          </a:xfrm>
          <a:prstGeom prst="rect">
            <a:avLst/>
          </a:prstGeom>
          <a:noFill/>
        </p:spPr>
        <p:txBody>
          <a:bodyPr vert="horz" wrap="none" lIns="0" tIns="0" rIns="0" bIns="0" rtlCol="0" anchor="ctr" anchorCtr="0">
            <a:noAutofit/>
          </a:bodyPr>
          <a:lstStyle/>
          <a:p>
            <a:r>
              <a:rPr lang="ro-RO" sz="1200" spc="-20" dirty="0">
                <a:solidFill>
                  <a:srgbClr val="5E5E5E"/>
                </a:solidFill>
                <a:latin typeface="Calibri" panose="020F0502020204030204" pitchFamily="34" charset="0"/>
              </a:rPr>
              <a:t>2020</a:t>
            </a:r>
          </a:p>
        </p:txBody>
      </p:sp>
      <p:sp>
        <p:nvSpPr>
          <p:cNvPr id="842" name="OTLSHAPE_TB_00000000000000000000000000000000_TimescaleInterval6">
            <a:extLst>
              <a:ext uri="{FF2B5EF4-FFF2-40B4-BE49-F238E27FC236}">
                <a16:creationId xmlns:a16="http://schemas.microsoft.com/office/drawing/2014/main" id="{0EB33B6F-ACB8-4189-8425-EBC5A3511D23}"/>
              </a:ext>
            </a:extLst>
          </p:cNvPr>
          <p:cNvSpPr txBox="1"/>
          <p:nvPr>
            <p:custDataLst>
              <p:tags r:id="rId17"/>
            </p:custDataLst>
          </p:nvPr>
        </p:nvSpPr>
        <p:spPr>
          <a:xfrm>
            <a:off x="8373389" y="5181600"/>
            <a:ext cx="150939" cy="177800"/>
          </a:xfrm>
          <a:prstGeom prst="rect">
            <a:avLst/>
          </a:prstGeom>
          <a:noFill/>
        </p:spPr>
        <p:txBody>
          <a:bodyPr vert="horz" wrap="none" lIns="0" tIns="0" rIns="0" bIns="0" rtlCol="0" anchor="ctr" anchorCtr="0">
            <a:noAutofit/>
          </a:bodyPr>
          <a:lstStyle/>
          <a:p>
            <a:r>
              <a:rPr lang="en-US" sz="1200" spc="-26">
                <a:solidFill>
                  <a:schemeClr val="lt1"/>
                </a:solidFill>
                <a:latin typeface="Calibri" panose="020F0502020204030204" pitchFamily="34" charset="0"/>
              </a:rPr>
              <a:t>11</a:t>
            </a:r>
          </a:p>
        </p:txBody>
      </p:sp>
      <p:sp>
        <p:nvSpPr>
          <p:cNvPr id="843" name="OTLSHAPE_TB_00000000000000000000000000000000_TimescaleInterval7">
            <a:extLst>
              <a:ext uri="{FF2B5EF4-FFF2-40B4-BE49-F238E27FC236}">
                <a16:creationId xmlns:a16="http://schemas.microsoft.com/office/drawing/2014/main" id="{0522873A-A23E-4F3B-842B-C88757603DEB}"/>
              </a:ext>
            </a:extLst>
          </p:cNvPr>
          <p:cNvSpPr txBox="1"/>
          <p:nvPr>
            <p:custDataLst>
              <p:tags r:id="rId18"/>
            </p:custDataLst>
          </p:nvPr>
        </p:nvSpPr>
        <p:spPr>
          <a:xfrm>
            <a:off x="9866474" y="5181600"/>
            <a:ext cx="150939" cy="177800"/>
          </a:xfrm>
          <a:prstGeom prst="rect">
            <a:avLst/>
          </a:prstGeom>
          <a:noFill/>
        </p:spPr>
        <p:txBody>
          <a:bodyPr vert="horz" wrap="none" lIns="0" tIns="0" rIns="0" bIns="0" rtlCol="0" anchor="ctr" anchorCtr="0">
            <a:noAutofit/>
          </a:bodyPr>
          <a:lstStyle/>
          <a:p>
            <a:r>
              <a:rPr lang="en-US" sz="1200" spc="-26">
                <a:solidFill>
                  <a:schemeClr val="lt1"/>
                </a:solidFill>
                <a:latin typeface="Calibri" panose="020F0502020204030204" pitchFamily="34" charset="0"/>
              </a:rPr>
              <a:t>13</a:t>
            </a:r>
          </a:p>
        </p:txBody>
      </p:sp>
      <p:sp>
        <p:nvSpPr>
          <p:cNvPr id="44" name="OTLSHAPE_T_dc52534787c84e67bca92638d7d0c567_Shape"/>
          <p:cNvSpPr/>
          <p:nvPr>
            <p:custDataLst>
              <p:tags r:id="rId19"/>
            </p:custDataLst>
          </p:nvPr>
        </p:nvSpPr>
        <p:spPr>
          <a:xfrm>
            <a:off x="1377636" y="2496735"/>
            <a:ext cx="22479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TLSHAPE_T_06f1f52d9c8146d683bd425dbd597c97_Shape"/>
          <p:cNvSpPr/>
          <p:nvPr>
            <p:custDataLst>
              <p:tags r:id="rId20"/>
            </p:custDataLst>
          </p:nvPr>
        </p:nvSpPr>
        <p:spPr>
          <a:xfrm>
            <a:off x="3617263" y="2917613"/>
            <a:ext cx="749300" cy="203200"/>
          </a:xfrm>
          <a:prstGeom prst="homePlate">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TLSHAPE_T_1f167da633f246e190140d6169a2cf2c_Shape"/>
          <p:cNvSpPr/>
          <p:nvPr>
            <p:custDataLst>
              <p:tags r:id="rId21"/>
            </p:custDataLst>
          </p:nvPr>
        </p:nvSpPr>
        <p:spPr>
          <a:xfrm>
            <a:off x="3617263" y="3184313"/>
            <a:ext cx="7493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TLSHAPE_T_9cd167b39f4b419ea68a308047733847_Shape"/>
          <p:cNvSpPr/>
          <p:nvPr>
            <p:custDataLst>
              <p:tags r:id="rId22"/>
            </p:custDataLst>
          </p:nvPr>
        </p:nvSpPr>
        <p:spPr>
          <a:xfrm>
            <a:off x="4363805" y="3451013"/>
            <a:ext cx="4267200" cy="203200"/>
          </a:xfrm>
          <a:prstGeom prst="homePlate">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TLSHAPE_T_4491e98710df477682542868ff1d816f_Shape"/>
          <p:cNvSpPr/>
          <p:nvPr>
            <p:custDataLst>
              <p:tags r:id="rId23"/>
            </p:custDataLst>
          </p:nvPr>
        </p:nvSpPr>
        <p:spPr>
          <a:xfrm>
            <a:off x="8629762" y="3717713"/>
            <a:ext cx="1714500" cy="203200"/>
          </a:xfrm>
          <a:prstGeom prst="homePlate">
            <a:avLst/>
          </a:prstGeom>
          <a:solidFill>
            <a:srgbClr val="02B2E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TLSHAPE_T_dc52534787c84e67bca92638d7d0c567_ShapePercentage" hidden="1"/>
          <p:cNvSpPr/>
          <p:nvPr>
            <p:custDataLst>
              <p:tags r:id="rId24"/>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TLSHAPE_T_06f1f52d9c8146d683bd425dbd597c97_ShapePercentage" hidden="1"/>
          <p:cNvSpPr/>
          <p:nvPr>
            <p:custDataLst>
              <p:tags r:id="rId25"/>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TLSHAPE_T_1f167da633f246e190140d6169a2cf2c_ShapePercentage" hidden="1"/>
          <p:cNvSpPr/>
          <p:nvPr>
            <p:custDataLst>
              <p:tags r:id="rId26"/>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TLSHAPE_T_9cd167b39f4b419ea68a308047733847_ShapePercentage" hidden="1"/>
          <p:cNvSpPr/>
          <p:nvPr>
            <p:custDataLst>
              <p:tags r:id="rId27"/>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TLSHAPE_T_4491e98710df477682542868ff1d816f_ShapePercentage" hidden="1"/>
          <p:cNvSpPr/>
          <p:nvPr>
            <p:custDataLst>
              <p:tags r:id="rId28"/>
            </p:custDataLst>
          </p:nvPr>
        </p:nvSpPr>
        <p:spPr>
          <a:xfrm>
            <a:off x="12700" y="12700"/>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TLSHAPE_T_dc52534787c84e67bca92638d7d0c567_Duration" hidden="1"/>
          <p:cNvSpPr txBox="1"/>
          <p:nvPr>
            <p:custDataLst>
              <p:tags r:id="rId2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9" name="OTLSHAPE_T_dc52534787c84e67bca92638d7d0c567_StartDate" hidden="1"/>
          <p:cNvSpPr txBox="1"/>
          <p:nvPr>
            <p:custDataLst>
              <p:tags r:id="rId3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0" name="OTLSHAPE_T_dc52534787c84e67bca92638d7d0c567_EndDate" hidden="1"/>
          <p:cNvSpPr txBox="1"/>
          <p:nvPr>
            <p:custDataLst>
              <p:tags r:id="rId3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4" name="OTLSHAPE_T_dc52534787c84e67bca92638d7d0c567_Title"/>
          <p:cNvSpPr txBox="1"/>
          <p:nvPr>
            <p:custDataLst>
              <p:tags r:id="rId32"/>
            </p:custDataLst>
          </p:nvPr>
        </p:nvSpPr>
        <p:spPr>
          <a:xfrm>
            <a:off x="-8950" y="2342557"/>
            <a:ext cx="1346200" cy="511556"/>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Develop In-depth understanding of Data-Structure</a:t>
            </a:r>
          </a:p>
        </p:txBody>
      </p:sp>
      <p:sp>
        <p:nvSpPr>
          <p:cNvPr id="65" name="OTLSHAPE_T_dc52534787c84e67bca92638d7d0c567_JoinedDate"/>
          <p:cNvSpPr txBox="1"/>
          <p:nvPr>
            <p:custDataLst>
              <p:tags r:id="rId33"/>
            </p:custDataLst>
          </p:nvPr>
        </p:nvSpPr>
        <p:spPr>
          <a:xfrm>
            <a:off x="3668063" y="2520823"/>
            <a:ext cx="7620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Apr 16 - May 7</a:t>
            </a:r>
          </a:p>
        </p:txBody>
      </p:sp>
      <p:sp>
        <p:nvSpPr>
          <p:cNvPr id="66" name="OTLSHAPE_T_dc52534787c84e67bca92638d7d0c567_TextPercentage" hidden="1"/>
          <p:cNvSpPr txBox="1"/>
          <p:nvPr>
            <p:custDataLst>
              <p:tags r:id="rId3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9" name="OTLSHAPE_T_06f1f52d9c8146d683bd425dbd597c97_Duration" hidden="1"/>
          <p:cNvSpPr txBox="1"/>
          <p:nvPr>
            <p:custDataLst>
              <p:tags r:id="rId3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0" name="OTLSHAPE_T_06f1f52d9c8146d683bd425dbd597c97_StartDate" hidden="1"/>
          <p:cNvSpPr txBox="1"/>
          <p:nvPr>
            <p:custDataLst>
              <p:tags r:id="rId3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1" name="OTLSHAPE_T_06f1f52d9c8146d683bd425dbd597c97_EndDate" hidden="1"/>
          <p:cNvSpPr txBox="1"/>
          <p:nvPr>
            <p:custDataLst>
              <p:tags r:id="rId3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2" name="OTLSHAPE_T_06f1f52d9c8146d683bd425dbd597c97_Title"/>
          <p:cNvSpPr txBox="1"/>
          <p:nvPr>
            <p:custDataLst>
              <p:tags r:id="rId38"/>
            </p:custDataLst>
          </p:nvPr>
        </p:nvSpPr>
        <p:spPr>
          <a:xfrm>
            <a:off x="2526672" y="2933954"/>
            <a:ext cx="10414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Select Application</a:t>
            </a:r>
          </a:p>
        </p:txBody>
      </p:sp>
      <p:sp>
        <p:nvSpPr>
          <p:cNvPr id="73" name="OTLSHAPE_T_06f1f52d9c8146d683bd425dbd597c97_JoinedDate"/>
          <p:cNvSpPr txBox="1"/>
          <p:nvPr>
            <p:custDataLst>
              <p:tags r:id="rId39"/>
            </p:custDataLst>
          </p:nvPr>
        </p:nvSpPr>
        <p:spPr>
          <a:xfrm>
            <a:off x="4414605" y="2941701"/>
            <a:ext cx="8001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7 - May 14</a:t>
            </a:r>
          </a:p>
        </p:txBody>
      </p:sp>
      <p:sp>
        <p:nvSpPr>
          <p:cNvPr id="74" name="OTLSHAPE_T_06f1f52d9c8146d683bd425dbd597c97_TextPercentage" hidden="1"/>
          <p:cNvSpPr txBox="1"/>
          <p:nvPr>
            <p:custDataLst>
              <p:tags r:id="rId4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0" name="OTLSHAPE_T_1f167da633f246e190140d6169a2cf2c_Duration" hidden="1"/>
          <p:cNvSpPr txBox="1"/>
          <p:nvPr>
            <p:custDataLst>
              <p:tags r:id="rId4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1" name="OTLSHAPE_T_1f167da633f246e190140d6169a2cf2c_StartDate" hidden="1"/>
          <p:cNvSpPr txBox="1"/>
          <p:nvPr>
            <p:custDataLst>
              <p:tags r:id="rId4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2" name="OTLSHAPE_T_1f167da633f246e190140d6169a2cf2c_EndDate" hidden="1"/>
          <p:cNvSpPr txBox="1"/>
          <p:nvPr>
            <p:custDataLst>
              <p:tags r:id="rId4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93" name="OTLSHAPE_T_1f167da633f246e190140d6169a2cf2c_Title"/>
          <p:cNvSpPr txBox="1"/>
          <p:nvPr>
            <p:custDataLst>
              <p:tags r:id="rId44"/>
            </p:custDataLst>
          </p:nvPr>
        </p:nvSpPr>
        <p:spPr>
          <a:xfrm>
            <a:off x="1360388" y="3200654"/>
            <a:ext cx="22098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Identify Operations for Data-Structure</a:t>
            </a:r>
          </a:p>
        </p:txBody>
      </p:sp>
      <p:sp>
        <p:nvSpPr>
          <p:cNvPr id="94" name="OTLSHAPE_T_1f167da633f246e190140d6169a2cf2c_JoinedDate"/>
          <p:cNvSpPr txBox="1"/>
          <p:nvPr>
            <p:custDataLst>
              <p:tags r:id="rId45"/>
            </p:custDataLst>
          </p:nvPr>
        </p:nvSpPr>
        <p:spPr>
          <a:xfrm>
            <a:off x="4414605" y="3208401"/>
            <a:ext cx="8001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7 - May 14</a:t>
            </a:r>
          </a:p>
        </p:txBody>
      </p:sp>
      <p:sp>
        <p:nvSpPr>
          <p:cNvPr id="95" name="OTLSHAPE_T_1f167da633f246e190140d6169a2cf2c_TextPercentage" hidden="1"/>
          <p:cNvSpPr txBox="1"/>
          <p:nvPr>
            <p:custDataLst>
              <p:tags r:id="rId4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6" name="OTLSHAPE_T_9cd167b39f4b419ea68a308047733847_Duration" hidden="1"/>
          <p:cNvSpPr txBox="1"/>
          <p:nvPr>
            <p:custDataLst>
              <p:tags r:id="rId4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7" name="OTLSHAPE_T_9cd167b39f4b419ea68a308047733847_StartDate" hidden="1"/>
          <p:cNvSpPr txBox="1"/>
          <p:nvPr>
            <p:custDataLst>
              <p:tags r:id="rId4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8" name="OTLSHAPE_T_9cd167b39f4b419ea68a308047733847_EndDate" hidden="1"/>
          <p:cNvSpPr txBox="1"/>
          <p:nvPr>
            <p:custDataLst>
              <p:tags r:id="rId4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9" name="OTLSHAPE_T_9cd167b39f4b419ea68a308047733847_Title"/>
          <p:cNvSpPr txBox="1"/>
          <p:nvPr>
            <p:custDataLst>
              <p:tags r:id="rId50"/>
            </p:custDataLst>
          </p:nvPr>
        </p:nvSpPr>
        <p:spPr>
          <a:xfrm>
            <a:off x="3130720" y="3467354"/>
            <a:ext cx="11938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Build Data-Structure</a:t>
            </a:r>
          </a:p>
        </p:txBody>
      </p:sp>
      <p:sp>
        <p:nvSpPr>
          <p:cNvPr id="110" name="OTLSHAPE_T_9cd167b39f4b419ea68a308047733847_JoinedDate"/>
          <p:cNvSpPr txBox="1"/>
          <p:nvPr>
            <p:custDataLst>
              <p:tags r:id="rId51"/>
            </p:custDataLst>
          </p:nvPr>
        </p:nvSpPr>
        <p:spPr>
          <a:xfrm>
            <a:off x="8680562" y="3475101"/>
            <a:ext cx="8128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May 14 - Jun 23</a:t>
            </a:r>
          </a:p>
        </p:txBody>
      </p:sp>
      <p:sp>
        <p:nvSpPr>
          <p:cNvPr id="111" name="OTLSHAPE_T_9cd167b39f4b419ea68a308047733847_TextPercentage" hidden="1"/>
          <p:cNvSpPr txBox="1"/>
          <p:nvPr>
            <p:custDataLst>
              <p:tags r:id="rId5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4" name="OTLSHAPE_T_4491e98710df477682542868ff1d816f_Duration" hidden="1"/>
          <p:cNvSpPr txBox="1"/>
          <p:nvPr>
            <p:custDataLst>
              <p:tags r:id="rId5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5" name="OTLSHAPE_T_4491e98710df477682542868ff1d816f_StartDate" hidden="1"/>
          <p:cNvSpPr txBox="1"/>
          <p:nvPr>
            <p:custDataLst>
              <p:tags r:id="rId5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6" name="OTLSHAPE_T_4491e98710df477682542868ff1d816f_EndDate" hidden="1"/>
          <p:cNvSpPr txBox="1"/>
          <p:nvPr>
            <p:custDataLst>
              <p:tags r:id="rId5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7" name="OTLSHAPE_T_4491e98710df477682542868ff1d816f_Title"/>
          <p:cNvSpPr txBox="1"/>
          <p:nvPr>
            <p:custDataLst>
              <p:tags r:id="rId56"/>
            </p:custDataLst>
          </p:nvPr>
        </p:nvSpPr>
        <p:spPr>
          <a:xfrm>
            <a:off x="6937487" y="3734054"/>
            <a:ext cx="16510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Poster &amp; Application Display</a:t>
            </a:r>
          </a:p>
        </p:txBody>
      </p:sp>
      <p:sp>
        <p:nvSpPr>
          <p:cNvPr id="118" name="OTLSHAPE_T_4491e98710df477682542868ff1d816f_JoinedDate"/>
          <p:cNvSpPr txBox="1"/>
          <p:nvPr>
            <p:custDataLst>
              <p:tags r:id="rId57"/>
            </p:custDataLst>
          </p:nvPr>
        </p:nvSpPr>
        <p:spPr>
          <a:xfrm>
            <a:off x="10386944" y="3741801"/>
            <a:ext cx="6604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Jun 23 - Jul 9</a:t>
            </a:r>
          </a:p>
        </p:txBody>
      </p:sp>
      <p:sp>
        <p:nvSpPr>
          <p:cNvPr id="119" name="OTLSHAPE_T_4491e98710df477682542868ff1d816f_TextPercentage" hidden="1"/>
          <p:cNvSpPr txBox="1"/>
          <p:nvPr>
            <p:custDataLst>
              <p:tags r:id="rId5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60" name="OTLSHAPE_M_ce26170957a94899b810e6f3c6ef8ef5_Shape">
            <a:extLst>
              <a:ext uri="{FF2B5EF4-FFF2-40B4-BE49-F238E27FC236}">
                <a16:creationId xmlns:a16="http://schemas.microsoft.com/office/drawing/2014/main" id="{C6750CDC-346F-4989-8E96-867D61115AB5}"/>
              </a:ext>
            </a:extLst>
          </p:cNvPr>
          <p:cNvSpPr/>
          <p:nvPr>
            <p:custDataLst>
              <p:tags r:id="rId59"/>
            </p:custDataLst>
          </p:nvPr>
        </p:nvSpPr>
        <p:spPr>
          <a:xfrm>
            <a:off x="8515462" y="5334000"/>
            <a:ext cx="228600" cy="254000"/>
          </a:xfrm>
          <a:prstGeom prst="star5">
            <a:avLst>
              <a:gd name="adj" fmla="val 25000"/>
              <a:gd name="hf" fmla="val 105146"/>
              <a:gd name="vf" fmla="val 110557"/>
            </a:avLst>
          </a:prstGeom>
          <a:solidFill>
            <a:srgbClr val="EA161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TLSHAPE_M_5cb93c42c4ca4be89de13d38ebfbf34b_Shape">
            <a:extLst>
              <a:ext uri="{FF2B5EF4-FFF2-40B4-BE49-F238E27FC236}">
                <a16:creationId xmlns:a16="http://schemas.microsoft.com/office/drawing/2014/main" id="{BA26CED3-9FDC-4F30-B243-823B482D78B8}"/>
              </a:ext>
            </a:extLst>
          </p:cNvPr>
          <p:cNvSpPr/>
          <p:nvPr>
            <p:custDataLst>
              <p:tags r:id="rId60"/>
            </p:custDataLst>
          </p:nvPr>
        </p:nvSpPr>
        <p:spPr>
          <a:xfrm>
            <a:off x="1263336" y="5334000"/>
            <a:ext cx="228600" cy="254000"/>
          </a:xfrm>
          <a:prstGeom prst="star5">
            <a:avLst>
              <a:gd name="adj" fmla="val 25000"/>
              <a:gd name="hf" fmla="val 105146"/>
              <a:gd name="vf" fmla="val 110557"/>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TLSHAPE_M_06a8ec987e1c4304a545809ecaad008d_Shape"/>
          <p:cNvSpPr/>
          <p:nvPr>
            <p:custDataLst>
              <p:tags r:id="rId61"/>
            </p:custDataLst>
          </p:nvPr>
        </p:nvSpPr>
        <p:spPr>
          <a:xfrm>
            <a:off x="10366625" y="4694978"/>
            <a:ext cx="165100" cy="165100"/>
          </a:xfrm>
          <a:prstGeom prst="wave">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fd754b4c38e6402f8e710c74391c0d89_Shape" hidden="1"/>
          <p:cNvSpPr/>
          <p:nvPr>
            <p:custDataLst>
              <p:tags r:id="rId62"/>
            </p:custDataLst>
          </p:nvPr>
        </p:nvSpPr>
        <p:spPr>
          <a:xfrm>
            <a:off x="12700" y="12700"/>
            <a:ext cx="0" cy="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TLSHAPE_M_0138f9ed3cec4fa6a05fe4c127b34dcb_Shape" hidden="1"/>
          <p:cNvSpPr/>
          <p:nvPr>
            <p:custDataLst>
              <p:tags r:id="rId63"/>
            </p:custDataLst>
          </p:nvPr>
        </p:nvSpPr>
        <p:spPr>
          <a:xfrm>
            <a:off x="12700" y="12700"/>
            <a:ext cx="0" cy="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TLSHAPE_M_5cb93c42c4ca4be89de13d38ebfbf34b_Title">
            <a:extLst>
              <a:ext uri="{FF2B5EF4-FFF2-40B4-BE49-F238E27FC236}">
                <a16:creationId xmlns:a16="http://schemas.microsoft.com/office/drawing/2014/main" id="{24B4A675-990A-49DE-A1D3-FB03445BCA62}"/>
              </a:ext>
            </a:extLst>
          </p:cNvPr>
          <p:cNvSpPr txBox="1"/>
          <p:nvPr>
            <p:custDataLst>
              <p:tags r:id="rId64"/>
            </p:custDataLst>
          </p:nvPr>
        </p:nvSpPr>
        <p:spPr>
          <a:xfrm>
            <a:off x="746425" y="5768425"/>
            <a:ext cx="1257300" cy="170519"/>
          </a:xfrm>
          <a:prstGeom prst="rect">
            <a:avLst/>
          </a:prstGeom>
          <a:noFill/>
        </p:spPr>
        <p:txBody>
          <a:bodyPr vert="horz" wrap="square" lIns="0" tIns="0" rIns="0" bIns="0" rtlCol="0" anchor="ctr" anchorCtr="0">
            <a:spAutoFit/>
          </a:bodyPr>
          <a:lstStyle/>
          <a:p>
            <a:pPr algn="ctr"/>
            <a:r>
              <a:rPr lang="ro-RO" sz="1100" b="1" spc="-6">
                <a:solidFill>
                  <a:schemeClr val="dk1"/>
                </a:solidFill>
                <a:latin typeface="Calibri" panose="020F0502020204030204" pitchFamily="34" charset="0"/>
              </a:rPr>
              <a:t>Project Presentation I</a:t>
            </a:r>
          </a:p>
        </p:txBody>
      </p:sp>
      <p:sp>
        <p:nvSpPr>
          <p:cNvPr id="32" name="OTLSHAPE_M_5cb93c42c4ca4be89de13d38ebfbf34b_Date">
            <a:extLst>
              <a:ext uri="{FF2B5EF4-FFF2-40B4-BE49-F238E27FC236}">
                <a16:creationId xmlns:a16="http://schemas.microsoft.com/office/drawing/2014/main" id="{FE804F91-B3F7-485A-90C2-EA1938F9B81B}"/>
              </a:ext>
            </a:extLst>
          </p:cNvPr>
          <p:cNvSpPr txBox="1"/>
          <p:nvPr>
            <p:custDataLst>
              <p:tags r:id="rId65"/>
            </p:custDataLst>
          </p:nvPr>
        </p:nvSpPr>
        <p:spPr>
          <a:xfrm>
            <a:off x="1041319" y="5588000"/>
            <a:ext cx="660400" cy="155025"/>
          </a:xfrm>
          <a:prstGeom prst="rect">
            <a:avLst/>
          </a:prstGeom>
          <a:noFill/>
        </p:spPr>
        <p:txBody>
          <a:bodyPr vert="horz" wrap="square" lIns="0" tIns="0" rIns="0" bIns="0" rtlCol="0" anchor="ctr" anchorCtr="0">
            <a:spAutoFit/>
          </a:bodyPr>
          <a:lstStyle/>
          <a:p>
            <a:pPr algn="ctr"/>
            <a:r>
              <a:rPr lang="ro-RO" sz="1000" spc="-6">
                <a:solidFill>
                  <a:schemeClr val="dk2"/>
                </a:solidFill>
                <a:latin typeface="Calibri" panose="020F0502020204030204" pitchFamily="34" charset="0"/>
              </a:rPr>
              <a:t>Apr 16, 2020</a:t>
            </a:r>
            <a:endParaRPr lang="ro-RO" sz="1000" spc="-6" dirty="0">
              <a:solidFill>
                <a:schemeClr val="dk2"/>
              </a:solidFill>
              <a:latin typeface="Calibri" panose="020F0502020204030204" pitchFamily="34" charset="0"/>
            </a:endParaRPr>
          </a:p>
        </p:txBody>
      </p:sp>
      <p:sp>
        <p:nvSpPr>
          <p:cNvPr id="40" name="OTLSHAPE_M_ce26170957a94899b810e6f3c6ef8ef5_Title">
            <a:extLst>
              <a:ext uri="{FF2B5EF4-FFF2-40B4-BE49-F238E27FC236}">
                <a16:creationId xmlns:a16="http://schemas.microsoft.com/office/drawing/2014/main" id="{06E659B8-E82B-4F52-96E7-54D2FF490D71}"/>
              </a:ext>
            </a:extLst>
          </p:cNvPr>
          <p:cNvSpPr txBox="1"/>
          <p:nvPr>
            <p:custDataLst>
              <p:tags r:id="rId66"/>
            </p:custDataLst>
          </p:nvPr>
        </p:nvSpPr>
        <p:spPr>
          <a:xfrm>
            <a:off x="7979924" y="5768425"/>
            <a:ext cx="1295400" cy="170519"/>
          </a:xfrm>
          <a:prstGeom prst="rect">
            <a:avLst/>
          </a:prstGeom>
          <a:noFill/>
        </p:spPr>
        <p:txBody>
          <a:bodyPr vert="horz" wrap="square" lIns="0" tIns="0" rIns="0" bIns="0" rtlCol="0" anchor="ctr" anchorCtr="0">
            <a:spAutoFit/>
          </a:bodyPr>
          <a:lstStyle/>
          <a:p>
            <a:pPr algn="ctr"/>
            <a:r>
              <a:rPr lang="ro-RO" sz="1100" b="1" spc="-4">
                <a:solidFill>
                  <a:schemeClr val="dk1"/>
                </a:solidFill>
                <a:latin typeface="Calibri" panose="020F0502020204030204" pitchFamily="34" charset="0"/>
              </a:rPr>
              <a:t>Project Presentation II</a:t>
            </a:r>
          </a:p>
        </p:txBody>
      </p:sp>
      <p:sp>
        <p:nvSpPr>
          <p:cNvPr id="41" name="OTLSHAPE_M_ce26170957a94899b810e6f3c6ef8ef5_Date">
            <a:extLst>
              <a:ext uri="{FF2B5EF4-FFF2-40B4-BE49-F238E27FC236}">
                <a16:creationId xmlns:a16="http://schemas.microsoft.com/office/drawing/2014/main" id="{D8A109F8-02E8-49E1-B072-36F9CA38137C}"/>
              </a:ext>
            </a:extLst>
          </p:cNvPr>
          <p:cNvSpPr txBox="1"/>
          <p:nvPr>
            <p:custDataLst>
              <p:tags r:id="rId67"/>
            </p:custDataLst>
          </p:nvPr>
        </p:nvSpPr>
        <p:spPr>
          <a:xfrm>
            <a:off x="8298715" y="5588000"/>
            <a:ext cx="660400" cy="155025"/>
          </a:xfrm>
          <a:prstGeom prst="rect">
            <a:avLst/>
          </a:prstGeom>
          <a:noFill/>
        </p:spPr>
        <p:txBody>
          <a:bodyPr vert="horz" wrap="square" lIns="0" tIns="0" rIns="0" bIns="0" rtlCol="0" anchor="ctr" anchorCtr="0">
            <a:spAutoFit/>
          </a:bodyPr>
          <a:lstStyle/>
          <a:p>
            <a:pPr algn="ctr"/>
            <a:r>
              <a:rPr lang="ro-RO" sz="1000" spc="-6">
                <a:solidFill>
                  <a:schemeClr val="dk2"/>
                </a:solidFill>
                <a:latin typeface="Calibri" panose="020F0502020204030204" pitchFamily="34" charset="0"/>
              </a:rPr>
              <a:t>Jun 23, 2020</a:t>
            </a:r>
          </a:p>
        </p:txBody>
      </p:sp>
      <p:sp>
        <p:nvSpPr>
          <p:cNvPr id="13" name="OTLSHAPE_M_06a8ec987e1c4304a545809ecaad008d_Title"/>
          <p:cNvSpPr txBox="1"/>
          <p:nvPr>
            <p:custDataLst>
              <p:tags r:id="rId68"/>
            </p:custDataLst>
          </p:nvPr>
        </p:nvSpPr>
        <p:spPr>
          <a:xfrm>
            <a:off x="10564744" y="4602057"/>
            <a:ext cx="10287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Project Exhibition</a:t>
            </a:r>
          </a:p>
        </p:txBody>
      </p:sp>
      <p:sp>
        <p:nvSpPr>
          <p:cNvPr id="14" name="OTLSHAPE_M_06a8ec987e1c4304a545809ecaad008d_Date"/>
          <p:cNvSpPr txBox="1"/>
          <p:nvPr>
            <p:custDataLst>
              <p:tags r:id="rId69"/>
            </p:custDataLst>
          </p:nvPr>
        </p:nvSpPr>
        <p:spPr>
          <a:xfrm>
            <a:off x="10564744" y="4797975"/>
            <a:ext cx="5588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Jul 9, 2020</a:t>
            </a:r>
          </a:p>
        </p:txBody>
      </p:sp>
      <p:sp>
        <p:nvSpPr>
          <p:cNvPr id="98" name="OTLSHAPE_M_fd754b4c38e6402f8e710c74391c0d89_Title"/>
          <p:cNvSpPr txBox="1"/>
          <p:nvPr>
            <p:custDataLst>
              <p:tags r:id="rId70"/>
            </p:custDataLst>
          </p:nvPr>
        </p:nvSpPr>
        <p:spPr>
          <a:xfrm>
            <a:off x="6974179" y="4124113"/>
            <a:ext cx="21717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Functions for Data-Structure are built</a:t>
            </a:r>
          </a:p>
        </p:txBody>
      </p:sp>
      <p:sp>
        <p:nvSpPr>
          <p:cNvPr id="99" name="OTLSHAPE_M_fd754b4c38e6402f8e710c74391c0d89_Date"/>
          <p:cNvSpPr txBox="1"/>
          <p:nvPr>
            <p:custDataLst>
              <p:tags r:id="rId71"/>
            </p:custDataLst>
          </p:nvPr>
        </p:nvSpPr>
        <p:spPr>
          <a:xfrm>
            <a:off x="6974179" y="4320032"/>
            <a:ext cx="5969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Jun 7, 2020</a:t>
            </a:r>
          </a:p>
        </p:txBody>
      </p:sp>
      <p:sp>
        <p:nvSpPr>
          <p:cNvPr id="101" name="OTLSHAPE_M_0138f9ed3cec4fa6a05fe4c127b34dcb_Title"/>
          <p:cNvSpPr txBox="1"/>
          <p:nvPr>
            <p:custDataLst>
              <p:tags r:id="rId72"/>
            </p:custDataLst>
          </p:nvPr>
        </p:nvSpPr>
        <p:spPr>
          <a:xfrm>
            <a:off x="7720722" y="4602057"/>
            <a:ext cx="12954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Integrate all Functions</a:t>
            </a:r>
          </a:p>
        </p:txBody>
      </p:sp>
      <p:sp>
        <p:nvSpPr>
          <p:cNvPr id="102" name="OTLSHAPE_M_0138f9ed3cec4fa6a05fe4c127b34dcb_Date"/>
          <p:cNvSpPr txBox="1"/>
          <p:nvPr>
            <p:custDataLst>
              <p:tags r:id="rId73"/>
            </p:custDataLst>
          </p:nvPr>
        </p:nvSpPr>
        <p:spPr>
          <a:xfrm>
            <a:off x="7720722" y="4797975"/>
            <a:ext cx="6604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Jun 14, 2020</a:t>
            </a:r>
          </a:p>
        </p:txBody>
      </p:sp>
      <p:sp>
        <p:nvSpPr>
          <p:cNvPr id="120" name="Rectangle 119"/>
          <p:cNvSpPr/>
          <p:nvPr/>
        </p:nvSpPr>
        <p:spPr>
          <a:xfrm>
            <a:off x="3831813" y="477828"/>
            <a:ext cx="3931174" cy="707886"/>
          </a:xfrm>
          <a:prstGeom prst="rect">
            <a:avLst/>
          </a:prstGeom>
        </p:spPr>
        <p:txBody>
          <a:bodyPr wrap="square">
            <a:spAutoFit/>
          </a:bodyPr>
          <a:lstStyle/>
          <a:p>
            <a:pPr algn="ctr" defTabSz="914354">
              <a:defRPr/>
            </a:pPr>
            <a:r>
              <a:rPr lang="en-US" sz="4000" b="1" dirty="0">
                <a:solidFill>
                  <a:srgbClr val="000000">
                    <a:lumMod val="65000"/>
                    <a:lumOff val="35000"/>
                  </a:srgbClr>
                </a:solidFill>
              </a:rPr>
              <a:t>Mile Stones</a:t>
            </a:r>
          </a:p>
        </p:txBody>
      </p:sp>
    </p:spTree>
    <p:custDataLst>
      <p:tags r:id="rId1"/>
    </p:custDataLst>
    <p:extLst>
      <p:ext uri="{BB962C8B-B14F-4D97-AF65-F5344CB8AC3E}">
        <p14:creationId xmlns:p14="http://schemas.microsoft.com/office/powerpoint/2010/main" val="243466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4AD5-4710-40AF-9BEB-15BFA7CA0E6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D8BC1C9D-E76F-47B3-A588-8B82B9CF6800}"/>
              </a:ext>
            </a:extLst>
          </p:cNvPr>
          <p:cNvSpPr>
            <a:spLocks noGrp="1"/>
          </p:cNvSpPr>
          <p:nvPr>
            <p:ph idx="1"/>
          </p:nvPr>
        </p:nvSpPr>
        <p:spPr/>
        <p:txBody>
          <a:bodyPr/>
          <a:lstStyle/>
          <a:p>
            <a:pPr marL="457200" indent="-457200">
              <a:buFont typeface="+mj-lt"/>
              <a:buAutoNum type="arabicPeriod"/>
            </a:pPr>
            <a:r>
              <a:rPr lang="en-US" dirty="0">
                <a:hlinkClick r:id="rId2"/>
              </a:rPr>
              <a:t>https://www.cs.dartmouth.edu/~ac/Teach/CS105-Winter05/</a:t>
            </a:r>
            <a:endParaRPr lang="en-US" dirty="0"/>
          </a:p>
          <a:p>
            <a:pPr marL="457200" indent="-457200">
              <a:buFont typeface="+mj-lt"/>
              <a:buAutoNum type="arabicPeriod"/>
            </a:pPr>
            <a:r>
              <a:rPr lang="en-US" dirty="0">
                <a:hlinkClick r:id="rId3"/>
              </a:rPr>
              <a:t>https://cs.au.dk/~gerth/emF03/slides/buffertrees.pdf</a:t>
            </a:r>
            <a:endParaRPr lang="en-US" dirty="0"/>
          </a:p>
          <a:p>
            <a:pPr marL="457200" indent="-457200">
              <a:buFont typeface="+mj-lt"/>
              <a:buAutoNum type="arabicPeriod"/>
            </a:pPr>
            <a:r>
              <a:rPr lang="en-US" b="1" dirty="0"/>
              <a:t>The Buffer Tree: A New Technique for Optimal I/O Algorithms by Lars </a:t>
            </a:r>
            <a:r>
              <a:rPr lang="en-US" b="1" dirty="0" err="1"/>
              <a:t>Arge</a:t>
            </a:r>
            <a:endParaRPr lang="en-US" b="1" dirty="0"/>
          </a:p>
          <a:p>
            <a:pPr marL="0" indent="0">
              <a:buNone/>
            </a:pPr>
            <a:endParaRPr lang="en-US" b="1" dirty="0"/>
          </a:p>
          <a:p>
            <a:pPr marL="457200" indent="-457200">
              <a:buFont typeface="+mj-lt"/>
              <a:buAutoNum type="arabicPeriod"/>
            </a:pPr>
            <a:endParaRPr lang="en-US" dirty="0"/>
          </a:p>
        </p:txBody>
      </p:sp>
    </p:spTree>
    <p:extLst>
      <p:ext uri="{BB962C8B-B14F-4D97-AF65-F5344CB8AC3E}">
        <p14:creationId xmlns:p14="http://schemas.microsoft.com/office/powerpoint/2010/main" val="8842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8C984-C8E0-4096-A13F-C41A17BD3765}"/>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Overview</a:t>
            </a:r>
          </a:p>
        </p:txBody>
      </p:sp>
      <p:sp>
        <p:nvSpPr>
          <p:cNvPr id="5" name="Subtitle 4">
            <a:extLst>
              <a:ext uri="{FF2B5EF4-FFF2-40B4-BE49-F238E27FC236}">
                <a16:creationId xmlns:a16="http://schemas.microsoft.com/office/drawing/2014/main" id="{918F092B-06F7-4413-AE58-629896D5B718}"/>
              </a:ext>
            </a:extLst>
          </p:cNvPr>
          <p:cNvSpPr>
            <a:spLocks noGrp="1"/>
          </p:cNvSpPr>
          <p:nvPr>
            <p:ph type="subTitle" idx="1"/>
          </p:nvPr>
        </p:nvSpPr>
        <p:spPr/>
        <p:txBody>
          <a:bodyPr>
            <a:normAutofit/>
          </a:bodyPr>
          <a:lstStyle/>
          <a:p>
            <a:r>
              <a:rPr lang="en-US" sz="2800" b="1" dirty="0"/>
              <a:t>Muhammad Sabihul Hasan</a:t>
            </a:r>
          </a:p>
        </p:txBody>
      </p:sp>
    </p:spTree>
    <p:extLst>
      <p:ext uri="{BB962C8B-B14F-4D97-AF65-F5344CB8AC3E}">
        <p14:creationId xmlns:p14="http://schemas.microsoft.com/office/powerpoint/2010/main" val="410760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08E56-73DB-48BF-8F37-C11A11BAB7B5}"/>
              </a:ext>
            </a:extLst>
          </p:cNvPr>
          <p:cNvSpPr>
            <a:spLocks noGrp="1"/>
          </p:cNvSpPr>
          <p:nvPr>
            <p:ph idx="4294967295"/>
          </p:nvPr>
        </p:nvSpPr>
        <p:spPr>
          <a:xfrm>
            <a:off x="1066800" y="1275811"/>
            <a:ext cx="10058400" cy="3757584"/>
          </a:xfrm>
        </p:spPr>
        <p:txBody>
          <a:bodyPr>
            <a:normAutofit/>
          </a:bodyPr>
          <a:lstStyle/>
          <a:p>
            <a:r>
              <a:rPr lang="en-US" sz="3200" b="1" dirty="0"/>
              <a:t>Limitation:</a:t>
            </a:r>
          </a:p>
          <a:p>
            <a:r>
              <a:rPr lang="en-US" sz="2800" dirty="0"/>
              <a:t>less than one I/O per operation</a:t>
            </a:r>
          </a:p>
          <a:p>
            <a:endParaRPr lang="en-US" sz="2800" dirty="0"/>
          </a:p>
          <a:p>
            <a:r>
              <a:rPr lang="en-US" sz="3200" b="1" dirty="0"/>
              <a:t>Approach:</a:t>
            </a:r>
          </a:p>
          <a:p>
            <a:r>
              <a:rPr lang="en-US" sz="2800" dirty="0"/>
              <a:t>save operations by buffering them</a:t>
            </a:r>
          </a:p>
          <a:p>
            <a:r>
              <a:rPr lang="en-US" sz="2800" dirty="0"/>
              <a:t>processing them in batches</a:t>
            </a:r>
          </a:p>
        </p:txBody>
      </p:sp>
    </p:spTree>
    <p:extLst>
      <p:ext uri="{BB962C8B-B14F-4D97-AF65-F5344CB8AC3E}">
        <p14:creationId xmlns:p14="http://schemas.microsoft.com/office/powerpoint/2010/main" val="372439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494-0E13-4688-A1C4-01F417A06C3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Buffer Tree</a:t>
            </a:r>
          </a:p>
        </p:txBody>
      </p:sp>
      <p:sp>
        <p:nvSpPr>
          <p:cNvPr id="3" name="Content Placeholder 2">
            <a:extLst>
              <a:ext uri="{FF2B5EF4-FFF2-40B4-BE49-F238E27FC236}">
                <a16:creationId xmlns:a16="http://schemas.microsoft.com/office/drawing/2014/main" id="{6A0DABB3-870A-4A51-9524-0D69D5463142}"/>
              </a:ext>
            </a:extLst>
          </p:cNvPr>
          <p:cNvSpPr>
            <a:spLocks noGrp="1"/>
          </p:cNvSpPr>
          <p:nvPr>
            <p:ph idx="1"/>
          </p:nvPr>
        </p:nvSpPr>
        <p:spPr/>
        <p:txBody>
          <a:bodyPr/>
          <a:lstStyle/>
          <a:p>
            <a:pPr algn="just"/>
            <a:r>
              <a:rPr lang="en-US" dirty="0"/>
              <a:t>Considering that the I/O model we chose had the following parameters:</a:t>
            </a:r>
          </a:p>
          <a:p>
            <a:pPr marL="971550" lvl="1" indent="-514350" algn="just">
              <a:buFont typeface="+mj-lt"/>
              <a:buAutoNum type="arabicPeriod"/>
            </a:pPr>
            <a:r>
              <a:rPr lang="en-US" dirty="0"/>
              <a:t>N is the of elements in the problem instance</a:t>
            </a:r>
          </a:p>
          <a:p>
            <a:pPr marL="971550" lvl="1" indent="-514350" algn="just">
              <a:buFont typeface="+mj-lt"/>
              <a:buAutoNum type="arabicPeriod"/>
            </a:pPr>
            <a:r>
              <a:rPr lang="en-US" dirty="0"/>
              <a:t>M is the of elements that can fit into main memory</a:t>
            </a:r>
          </a:p>
          <a:p>
            <a:pPr marL="971550" lvl="1" indent="-514350" algn="just">
              <a:buFont typeface="+mj-lt"/>
              <a:buAutoNum type="arabicPeriod"/>
            </a:pPr>
            <a:r>
              <a:rPr lang="en-US" dirty="0"/>
              <a:t>B is the of elements per block</a:t>
            </a:r>
          </a:p>
          <a:p>
            <a:pPr algn="just"/>
            <a:r>
              <a:rPr lang="en-US" dirty="0"/>
              <a:t>The data structure underlying the buffer tree is a balanced tree where every internal node has degree Θ(m). </a:t>
            </a:r>
          </a:p>
          <a:p>
            <a:pPr algn="just"/>
            <a:r>
              <a:rPr lang="en-US" dirty="0"/>
              <a:t>Where m is equal to M/B (the number of blocks that fit into internal memory)</a:t>
            </a:r>
          </a:p>
          <a:p>
            <a:pPr marL="457200" lvl="1" indent="0" algn="just">
              <a:buNone/>
            </a:pPr>
            <a:endParaRPr lang="en-US" dirty="0"/>
          </a:p>
        </p:txBody>
      </p:sp>
    </p:spTree>
    <p:extLst>
      <p:ext uri="{BB962C8B-B14F-4D97-AF65-F5344CB8AC3E}">
        <p14:creationId xmlns:p14="http://schemas.microsoft.com/office/powerpoint/2010/main" val="335612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8761-4E02-4885-983D-75278AF1A63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Internal Memory</a:t>
            </a:r>
          </a:p>
        </p:txBody>
      </p:sp>
      <p:sp>
        <p:nvSpPr>
          <p:cNvPr id="3" name="Content Placeholder 2">
            <a:extLst>
              <a:ext uri="{FF2B5EF4-FFF2-40B4-BE49-F238E27FC236}">
                <a16:creationId xmlns:a16="http://schemas.microsoft.com/office/drawing/2014/main" id="{A021920F-71EC-444C-AD2D-FA8E0EDB3F8B}"/>
              </a:ext>
            </a:extLst>
          </p:cNvPr>
          <p:cNvSpPr>
            <a:spLocks noGrp="1"/>
          </p:cNvSpPr>
          <p:nvPr>
            <p:ph idx="1"/>
          </p:nvPr>
        </p:nvSpPr>
        <p:spPr/>
        <p:txBody>
          <a:bodyPr>
            <a:normAutofit/>
          </a:bodyPr>
          <a:lstStyle/>
          <a:p>
            <a:r>
              <a:rPr lang="en-US" sz="2800" dirty="0"/>
              <a:t>There’s a block storing unprocessed operations which are collected until there a number of operations that can be processed in one batch.</a:t>
            </a:r>
          </a:p>
        </p:txBody>
      </p:sp>
      <p:pic>
        <p:nvPicPr>
          <p:cNvPr id="4" name="Picture 3">
            <a:extLst>
              <a:ext uri="{FF2B5EF4-FFF2-40B4-BE49-F238E27FC236}">
                <a16:creationId xmlns:a16="http://schemas.microsoft.com/office/drawing/2014/main" id="{CE4B9E1C-FFF1-48F5-A48B-344A6BC3A086}"/>
              </a:ext>
            </a:extLst>
          </p:cNvPr>
          <p:cNvPicPr>
            <a:picLocks noChangeAspect="1"/>
          </p:cNvPicPr>
          <p:nvPr/>
        </p:nvPicPr>
        <p:blipFill>
          <a:blip r:embed="rId2"/>
          <a:stretch>
            <a:fillRect/>
          </a:stretch>
        </p:blipFill>
        <p:spPr>
          <a:xfrm>
            <a:off x="3930967" y="3004926"/>
            <a:ext cx="4391025" cy="1704975"/>
          </a:xfrm>
          <a:prstGeom prst="rect">
            <a:avLst/>
          </a:prstGeom>
        </p:spPr>
      </p:pic>
    </p:spTree>
    <p:extLst>
      <p:ext uri="{BB962C8B-B14F-4D97-AF65-F5344CB8AC3E}">
        <p14:creationId xmlns:p14="http://schemas.microsoft.com/office/powerpoint/2010/main" val="366630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9E9E-F1F2-4B96-A263-FB06C9D7ACD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External Memory</a:t>
            </a:r>
          </a:p>
        </p:txBody>
      </p:sp>
      <p:sp>
        <p:nvSpPr>
          <p:cNvPr id="3" name="Content Placeholder 2">
            <a:extLst>
              <a:ext uri="{FF2B5EF4-FFF2-40B4-BE49-F238E27FC236}">
                <a16:creationId xmlns:a16="http://schemas.microsoft.com/office/drawing/2014/main" id="{1015A1D6-3A30-4A7E-BFC1-0098328651B9}"/>
              </a:ext>
            </a:extLst>
          </p:cNvPr>
          <p:cNvSpPr>
            <a:spLocks noGrp="1"/>
          </p:cNvSpPr>
          <p:nvPr>
            <p:ph idx="1"/>
          </p:nvPr>
        </p:nvSpPr>
        <p:spPr/>
        <p:txBody>
          <a:bodyPr/>
          <a:lstStyle/>
          <a:p>
            <a:pPr marL="525780" indent="-342900" algn="just">
              <a:buFont typeface="Wingdings" panose="05000000000000000000" pitchFamily="2" charset="2"/>
              <a:buChar char="§"/>
            </a:pPr>
            <a:r>
              <a:rPr lang="en-US" dirty="0"/>
              <a:t>We define internal nodes to be all nodes which do not have leaves as child.</a:t>
            </a:r>
          </a:p>
          <a:p>
            <a:pPr marL="525780" indent="-342900" algn="just">
              <a:buFont typeface="Wingdings" panose="05000000000000000000" pitchFamily="2" charset="2"/>
              <a:buChar char="§"/>
            </a:pPr>
            <a:r>
              <a:rPr lang="en-US" dirty="0"/>
              <a:t>Every internal node stores has a buffer, where it can store roughly M/B operations.</a:t>
            </a:r>
          </a:p>
        </p:txBody>
      </p:sp>
      <p:pic>
        <p:nvPicPr>
          <p:cNvPr id="4" name="Picture 3">
            <a:extLst>
              <a:ext uri="{FF2B5EF4-FFF2-40B4-BE49-F238E27FC236}">
                <a16:creationId xmlns:a16="http://schemas.microsoft.com/office/drawing/2014/main" id="{3001E874-472A-41D8-829D-45A217FA97FE}"/>
              </a:ext>
            </a:extLst>
          </p:cNvPr>
          <p:cNvPicPr>
            <a:picLocks noChangeAspect="1"/>
          </p:cNvPicPr>
          <p:nvPr/>
        </p:nvPicPr>
        <p:blipFill>
          <a:blip r:embed="rId2"/>
          <a:stretch>
            <a:fillRect/>
          </a:stretch>
        </p:blipFill>
        <p:spPr>
          <a:xfrm>
            <a:off x="2692866" y="2878076"/>
            <a:ext cx="5961470" cy="2813155"/>
          </a:xfrm>
          <a:prstGeom prst="rect">
            <a:avLst/>
          </a:prstGeom>
        </p:spPr>
      </p:pic>
    </p:spTree>
    <p:extLst>
      <p:ext uri="{BB962C8B-B14F-4D97-AF65-F5344CB8AC3E}">
        <p14:creationId xmlns:p14="http://schemas.microsoft.com/office/powerpoint/2010/main" val="316012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F4CDA3-7438-48DD-A31E-01DE4BAEC447}"/>
              </a:ext>
            </a:extLst>
          </p:cNvPr>
          <p:cNvPicPr>
            <a:picLocks noChangeAspect="1"/>
          </p:cNvPicPr>
          <p:nvPr/>
        </p:nvPicPr>
        <p:blipFill rotWithShape="1">
          <a:blip r:embed="rId2"/>
          <a:srcRect l="823" r="514" b="917"/>
          <a:stretch/>
        </p:blipFill>
        <p:spPr>
          <a:xfrm>
            <a:off x="1191236" y="0"/>
            <a:ext cx="9931400" cy="6858000"/>
          </a:xfrm>
          <a:prstGeom prst="rect">
            <a:avLst/>
          </a:prstGeom>
        </p:spPr>
      </p:pic>
    </p:spTree>
    <p:extLst>
      <p:ext uri="{BB962C8B-B14F-4D97-AF65-F5344CB8AC3E}">
        <p14:creationId xmlns:p14="http://schemas.microsoft.com/office/powerpoint/2010/main" val="142793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BC5F-2EC8-4916-BAB8-7372A169BE4D}"/>
              </a:ext>
            </a:extLst>
          </p:cNvPr>
          <p:cNvSpPr>
            <a:spLocks noGrp="1"/>
          </p:cNvSpPr>
          <p:nvPr>
            <p:ph type="ctrTitle"/>
          </p:nvPr>
        </p:nvSpPr>
        <p:spPr>
          <a:xfrm>
            <a:off x="1097280" y="758952"/>
            <a:ext cx="10058400" cy="3427154"/>
          </a:xfrm>
        </p:spPr>
        <p:txBody>
          <a:bodyPr>
            <a:normAutofit/>
          </a:bodyPr>
          <a:lstStyle/>
          <a:p>
            <a:r>
              <a:rPr lang="en-US" sz="7200" b="1" dirty="0">
                <a:effectLst>
                  <a:outerShdw blurRad="38100" dist="38100" dir="2700000" algn="tl">
                    <a:srgbClr val="000000">
                      <a:alpha val="43137"/>
                    </a:srgbClr>
                  </a:outerShdw>
                </a:effectLst>
              </a:rPr>
              <a:t>Processing Operations/</a:t>
            </a:r>
            <a:br>
              <a:rPr lang="en-US" sz="7200" b="1" dirty="0">
                <a:effectLst>
                  <a:outerShdw blurRad="38100" dist="38100" dir="2700000" algn="tl">
                    <a:srgbClr val="000000">
                      <a:alpha val="43137"/>
                    </a:srgbClr>
                  </a:outerShdw>
                </a:effectLst>
              </a:rPr>
            </a:br>
            <a:r>
              <a:rPr lang="en-US" sz="7200" b="1" dirty="0">
                <a:effectLst>
                  <a:outerShdw blurRad="38100" dist="38100" dir="2700000" algn="tl">
                    <a:srgbClr val="000000">
                      <a:alpha val="43137"/>
                    </a:srgbClr>
                  </a:outerShdw>
                </a:effectLst>
              </a:rPr>
              <a:t>Updating the Tree</a:t>
            </a:r>
          </a:p>
        </p:txBody>
      </p:sp>
      <p:sp>
        <p:nvSpPr>
          <p:cNvPr id="3" name="Subtitle 2">
            <a:extLst>
              <a:ext uri="{FF2B5EF4-FFF2-40B4-BE49-F238E27FC236}">
                <a16:creationId xmlns:a16="http://schemas.microsoft.com/office/drawing/2014/main" id="{C18BBB33-B338-4D4C-82B7-D54D7BFF29EE}"/>
              </a:ext>
            </a:extLst>
          </p:cNvPr>
          <p:cNvSpPr>
            <a:spLocks noGrp="1"/>
          </p:cNvSpPr>
          <p:nvPr>
            <p:ph type="subTitle" idx="1"/>
          </p:nvPr>
        </p:nvSpPr>
        <p:spPr/>
        <p:txBody>
          <a:bodyPr/>
          <a:lstStyle/>
          <a:p>
            <a:pPr marL="0" lvl="1" algn="l">
              <a:spcBef>
                <a:spcPts val="1200"/>
              </a:spcBef>
              <a:spcAft>
                <a:spcPts val="200"/>
              </a:spcAft>
              <a:buSzPct val="100000"/>
            </a:pPr>
            <a:r>
              <a:rPr lang="en-US" sz="2800" b="1" cap="all" spc="200" dirty="0">
                <a:solidFill>
                  <a:schemeClr val="tx2"/>
                </a:solidFill>
                <a:latin typeface="+mj-lt"/>
              </a:rPr>
              <a:t>Salman Muhammad Younus</a:t>
            </a:r>
          </a:p>
          <a:p>
            <a:pPr marL="0" lvl="1" algn="l">
              <a:spcBef>
                <a:spcPts val="1200"/>
              </a:spcBef>
              <a:spcAft>
                <a:spcPts val="200"/>
              </a:spcAft>
              <a:buSzPct val="100000"/>
            </a:pPr>
            <a:r>
              <a:rPr lang="en-US" sz="2800" b="1" cap="all" spc="200" dirty="0">
                <a:solidFill>
                  <a:schemeClr val="tx2"/>
                </a:solidFill>
                <a:latin typeface="+mj-lt"/>
              </a:rPr>
              <a:t>Syed Hammad Ali</a:t>
            </a:r>
          </a:p>
          <a:p>
            <a:endParaRPr lang="en-US" dirty="0"/>
          </a:p>
        </p:txBody>
      </p:sp>
    </p:spTree>
    <p:extLst>
      <p:ext uri="{BB962C8B-B14F-4D97-AF65-F5344CB8AC3E}">
        <p14:creationId xmlns:p14="http://schemas.microsoft.com/office/powerpoint/2010/main" val="1022641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HYW50dCIsIlZlcnNpb24iOnsiJGlkIjoiMiIsIlZlcnNpb24iOiIzLjIuMCIsIk9yaWdpbmFsQXNzZW1ibHlWZXJzaW9uIjoiMy4wMC4wN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k0LCJHIjo5NCwiQiI6OTR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A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AuOCwiTGluZVR5cGUiOjAsIlBhcmVudFN0eWxlIjpudWxsfSwiSXNCZWxvd1RpbWViYW5kIjpmYWxzZSwiUG9zaXRpb25PblRhc2siOjAsIkhpZGVEYXRlIjpmYWxzZSwiU2hhcGVTaXplIjox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Jc1Zpc2libGUiOnRydWUsIlBhcmVudFN0eWxlIjpudWxsfSwiRGVmYXVsdFRhc2tTdHlsZSI6eyIkaWQiOiI4MyIsIlNoYXBlIjozLCJTaGFwZVRoaWNrbmVzcyI6MSwiRHVyYXRpb25Gb3JtYXQiOjAsIkluY2x1ZGVOb25Xb3JraW5nRGF5c0luRHVyYXRpb24iOnRydW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wLjg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TEyLCJHIjoxNzMsIkIiOjcx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ciLCJEYXRlUGFydElzVmlzaWJsZSI6dHJ1ZSwiVGltZVBhcnRJc1Zpc2libGUiOnRydWV9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nRydWUsIlNwYWNpbmciOmZhbHNlLCJJc0JlbG93VGltZWJhbmQiOmZhbHNlLCJEYXRlRm9ybWF0IjpmYWxzZSwiSXNWaXNpYmxl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xIiwiVG9wIjowLCJMZWZ0IjowLCJSaWdodCI6MCwiQm90dG9tIjowfSwiUGFkZGluZyI6eyIkaWQiOiIxNDIiLCJUb3AiOjAsIkxlZnQiOjAsIlJpZ2h0IjowLCJCb3R0b20iOjB9LCJCYWNrZ3JvdW5kIjpudWxsLCJJc1Zpc2libGUiOnRydWUsIldpZHRoIjowLjAsIkhlaWdodCI6MC4wLCJCb3JkZXJTdHlsZSI6bnVsbCwiUGFyZW50U3R5bGUiOm51bGx9LCJSZWN0YW5nbGVTdHlsZSI6eyIkaWQiOiIxNDMiLCJNYXJnaW4iOnsiJGlkIjoiMTQ0IiwiVG9wIjowLCJMZWZ0IjowLCJSaWdodCI6MCwiQm90dG9tIjowfSwiUGFkZGluZyI6eyIkaWQiOiIxNDUiLCJUb3AiOjAsIkxlZnQiOjAsIlJpZ2h0IjowLCJCb3R0b20iOjB9LCJCYWNrZ3JvdW5kIjp7IiRpZCI6IjE0NiIsIkNvbG9yIjp7IiRpZCI6IjE0NyIsIkEiOjEyNywiUiI6OTEsIkciOjE1NSwiQiI6MjEzfX0sIklzVmlzaWJsZSI6dHJ1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IwMTctMDEtMzBUMjM6NTk6MDAiLCJFbmREYXRlIjoiMjAyMC0wNy0xMVQyMzo1OTowMFoiLCJGb3JtYXQiOiJ3IiwiVHlwZSI6MSwiQXV0b0RhdGVSYW5nZSI6dHJ1ZSwiV29ya2luZ0RheXMiOjEyNywiVG9kYXlNYXJrZXJUZXh0IjoiVG9kYXkiLCJBdXRvU2NhbGVUeXBlIjpmYWxzZX0sIk1pbGVzdG9uZXMiOlt7IiRpZCI6IjE2NCIsIkRhdGUiOiIyMDIwLTA0LTE2VDIzOjU5OjAwWiIsIlN0eWxlIjp7IiRpZCI6IjE2NSIsIlNoYXBlIjoxMywiQ29ubmVjdG9yTWFyZ2luIjp7IiRyZWYiOiI1NCJ9LCJDb25uZWN0b3JTdHlsZSI6eyIkaWQiOiIxNjY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xNjciLCJNYXJnaW4iOnsiJHJlZiI6IjYwIn0sIlBhZGRpbmciOnsiJHJlZiI6IjYxIn0sIkJhY2tncm91bmQiOnsiJGlkIjoiMTY4IiwiQ29sb3IiOnsiJGlkIjoiMTY5IiwiQSI6MjU1LCJSIjowLCJHIjoxMTQsIkIiOjE4OH19LCJJc1Zpc2libGUiOnRydWUsIldpZHRoIjoxOC4wLCJIZWlnaHQiOjIwLjAsIkJvcmRlclN0eWxlIjp7IiRpZCI6IjE3MCIsIkxpbmVDb2xvciI6eyIkcmVmIjoiNjUifSwiTGluZVdlaWdodCI6MC4wLCJMaW5lVHlwZSI6MCwiUGFyZW50U3R5bGUiOnsiJHJlZiI6IjY0In19LCJQYXJlbnRTdHlsZSI6eyIkcmVmIjoiNTkifX0sIlRpdGxlU3R5bGUiOnsiJGlkIjoiMTcxIiwiRm9udFNldHRpbmdzIjp7IiRpZCI6IjE3M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MyIsIkNvbG9yIjp7IiRpZCI6IjE3NCIsIkEiOjAsIlIiOjI1NSwiRyI6MjU1LCJCIjoyNTV9fSwiSXNWaXNpYmxlIjp0cnVlLCJXaWR0aCI6MC4wLCJIZWlnaHQiOjAuMCwiQm9yZGVyU3R5bGUiOnsiJGlkIjoiMTc1IiwiTGluZUNvbG9yIjpudWxsLCJMaW5lV2VpZ2h0IjowLjAsIkxpbmVUeXBlIjowLCJQYXJlbnRTdHlsZSI6bnVsbH0sIlBhcmVudFN0eWxlIjp7IiRyZWYiOiI2NyJ9fSwiRGF0ZVN0eWxlIjp7IiRpZCI6IjE3NiIsIkZvbnRTZXR0aW5ncyI6eyIkaWQiOiIxNz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c4IiwiQ29sb3IiOnsiJGlkIjoiMTc5IiwiQSI6MCwiUiI6MjU1LCJHIjoyNTUsIkIiOjI1NX19LCJJc1Zpc2libGUiOnRydWUsIldpZHRoIjowLjAsIkhlaWdodCI6MC4wLCJCb3JkZXJTdHlsZSI6eyIkaWQiOiIxODAiLCJMaW5lQ29sb3IiOm51bGwsIkxpbmVXZWlnaHQiOjAuMCwiTGluZVR5cGUiOjAsIlBhcmVudFN0eWxlIjpudWxsfSwiUGFyZW50U3R5bGUiOnsiJHJlZiI6Ijc0In19LCJEYXRlRm9ybWF0Ijp7IiRpZCI6IjE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4MiIsIkRhdGVQYXJ0SXNWaXNpYmxlIjp0cnVlLCJUaW1lUGFydElzVmlzaWJsZSI6ZmFsc2V9fSwiSXNWaXNpYmxlIjp0cnVlLCJQYXJlbnRTdHlsZSI6eyIkcmVmIjoiNTMifX0sIkluZGV4IjowLCJQZXJjZW50YWdlQ29tcGxldGUiOm51bGwsIlBvc2l0aW9uIjp7IlJhdGlvIjowLjAsIklzQ3VzdG9tIjpmYWxzZX0sIkRhdGVGb3JtYXQiOnsiJHJlZiI6IjE4MSJ9LCJSZWxhdGVkVGFza0lkIjoiMDAwMDAwMDAtMDAwMC0wMDAwLTAwMDAtMDAwMDAwMDAwMDAwIiwiSWQiOiI1Y2I5M2M0Mi1jNGNhLTRiZTgtOWRlMS0zZDM4ZWJmYmYzNGIiLCJJbXBvcnRJZCI6bnVsbCwiVGl0bGUiOiJQcm9qZWN0IFByZXNlbnRhdGlvbiBJIiwiTm90ZSI6bnVsbCwiSHlwZXJsaW5rIjp7IiRpZCI6IjE4MyIsIkFkZHJlc3MiOiIiLCJTdWJBZGRyZXNzIjoiIn0sIklzQ2hhbmdlZCI6ZmFsc2UsIklzTmV3IjpmYWxzZX0seyIkaWQiOiIxODQiLCJEYXRlIjoiMjAyMC0wNi0yM1QyMzo1OTowMFoiLCJTdHlsZSI6eyIkaWQiOiIxODUiLCJTaGFwZSI6MTMsIkNvbm5lY3Rvck1hcmdpbiI6eyIkcmVmIjoiNTQifSwiQ29ubmVjdG9yU3R5bGUiOnsiJGlkIjoiMTg2IiwiTGluZUNvbG9yIjp7IiRyZWYiOiI1NiJ9LCJMaW5lV2VpZ2h0IjowLjgsIkxpbmVUeXBlIjowLCJQYXJlbnRTdHlsZSI6eyIkcmVmIjoiNTUifX0sIklzQmVsb3dUaW1lYmFuZCI6dHJ1ZSwiUG9zaXRpb25PblRhc2siOjAsIkhpZGVEYXRlIjpmYWxzZSwiU2hhcGVTaXplIjoxLCJTcGFjaW5nIjoyLjAsIlBhZGRpbmciOnsiJHJlZiI6IjU4In0sIlNoYXBlU3R5bGUiOnsiJGlkIjoiMTg3IiwiTWFyZ2luIjp7IiRyZWYiOiI2MCJ9LCJQYWRkaW5nIjp7IiRyZWYiOiI2MSJ9LCJCYWNrZ3JvdW5kIjp7IiRpZCI6IjE4OCIsIkNvbG9yIjp7IiRpZCI6IjE4OSIsIkEiOjI1NSwiUiI6MjM0LCJHIjoyMiwiQiI6MzB9fSwiSXNWaXNpYmxlIjp0cnVlLCJXaWR0aCI6MTguMCwiSGVpZ2h0IjoyMC4wLCJCb3JkZXJTdHlsZSI6eyIkaWQiOiIxOTAiLCJMaW5lQ29sb3IiOnsiJHJlZiI6IjY1In0sIkxpbmVXZWlnaHQiOjAuMCwiTGluZVR5cGUiOjAsIlBhcmVudFN0eWxlIjp7IiRyZWYiOiI2NCJ9fSwiUGFyZW50U3R5bGUiOnsiJHJlZiI6IjU5In19LCJUaXRsZVN0eWxlIjp7IiRpZCI6IjE5MSIsIkZvbnRTZXR0aW5ncyI6eyIkaWQiOiIxOT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xOTMiLCJDb2xvciI6eyIkaWQiOiIxOTQiLCJBIjowLCJSIjoyNTUsIkciOjI1NSwiQiI6MjU1fX0sIklzVmlzaWJsZSI6dHJ1ZSwiV2lkdGgiOjAuMCwiSGVpZ2h0IjowLjAsIkJvcmRlclN0eWxlIjp7IiRpZCI6IjE5NSIsIkxpbmVDb2xvciI6bnVsbCwiTGluZVdlaWdodCI6MC4wLCJMaW5lVHlwZSI6MCwiUGFyZW50U3R5bGUiOm51bGx9LCJQYXJlbnRTdHlsZSI6eyIkcmVmIjoiNjcifX0sIkRhdGVTdHlsZSI6eyIkaWQiOiIxOTYiLCJGb250U2V0dGluZ3MiOnsiJGlkIjoiMTk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5OCIsIkNvbG9yIjp7IiRpZCI6IjE5OSIsIkEiOjAsIlIiOjI1NSwiRyI6MjU1LCJCIjoyNTV9fSwiSXNWaXNpYmxlIjp0cnVlLCJXaWR0aCI6MC4wLCJIZWlnaHQiOjAuMCwiQm9yZGVyU3R5bGUiOnsiJGlkIjoiMjAwIiwiTGluZUNvbG9yIjpudWxsLCJMaW5lV2VpZ2h0IjowLjAsIkxpbmVUeXBlIjowLCJQYXJlbnRTdHlsZSI6bnVsbH0sIlBhcmVudFN0eWxlIjp7IiRyZWYiOiI3NCJ9fSwiRGF0ZUZvcm1hdCI6eyIkcmVmIjoiMTgxIn0sIklzVmlzaWJsZSI6dHJ1ZSwiUGFyZW50U3R5bGUiOnsiJHJlZiI6IjUzIn19LCJJbmRleCI6MSwiUGVyY2VudGFnZUNvbXBsZXRlIjpudWxsLCJQb3NpdGlvbiI6eyJSYXRpbyI6MC4wLCJJc0N1c3RvbSI6ZmFsc2V9LCJEYXRlRm9ybWF0Ijp7IiRyZWYiOiIxODEifSwiUmVsYXRlZFRhc2tJZCI6IjAwMDAwMDAwLTAwMDAtMDAwMC0wMDAwLTAwMDAwMDAwMDAwMCIsIklkIjoiY2UyNjE3MDktNTdhOS00ODk5LWI4MTAtZTZmM2M2ZWY4ZWY1IiwiSW1wb3J0SWQiOm51bGwsIlRpdGxlIjoiUHJvamVjdCBQcmVzZW50YXRpb24gSUkiLCJOb3RlIjpudWxsLCJIeXBlcmxpbmsiOnsiJGlkIjoiMjAxIiwiQWRkcmVzcyI6IiIsIlN1YkFkZHJlc3MiOiIifSwiSXNDaGFuZ2VkIjpmYWxzZSwiSXNOZXciOmZhbHNlfSx7IiRpZCI6IjIwMiIsIkRhdGUiOiIyMDIwLTA3LTA5VDIzOjU5OjAwWiIsIlN0eWxlIjp7IiRpZCI6IjIwMyIsIlNoYXBlIjoxOSwiQ29ubmVjdG9yTWFyZ2luIjp7IiRyZWYiOiI1NCJ9LCJDb25uZWN0b3JTdHlsZSI6eyIkaWQiOiIyMDQ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A1IiwiTWFyZ2luIjp7IiRyZWYiOiI2MCJ9LCJQYWRkaW5nIjp7IiRyZWYiOiI2MSJ9LCJCYWNrZ3JvdW5kIjp7IiRpZCI6IjIwNiIsIkNvbG9yIjp7IiRpZCI6IjIwNyIsIkEiOjI1NSwiUiI6MTEyLCJHIjoxNzMsIkIiOjcxfX0sIklzVmlzaWJsZSI6dHJ1ZSwiV2lkdGgiOjEzLjAsIkhlaWdodCI6MTMuMCwiQm9yZGVyU3R5bGUiOnsiJGlkIjoiMjA4IiwiTGluZUNvbG9yIjp7IiRyZWYiOiI2NSJ9LCJMaW5lV2VpZ2h0IjowLjAsIkxpbmVUeXBlIjowLCJQYXJlbnRTdHlsZSI6bnVsbH0sIlBhcmVudFN0eWxlIjpudWxsfSwiVGl0bGVTdHlsZSI6eyIkaWQiOiIyMDkiLCJGb250U2V0dGluZ3MiOnsiJGlkIjoiMjEwIiwiRm9udFNpemUiOjExLCJGb250TmFtZSI6IkNhbGlicmkiLCJJc0JvbGQiOnRydWUsIklzSXRhbGljIjpmYWxzZSwiSXNVbmRlcmxpbmVkIjpmYWxzZSwiUGFyZW50U3R5bGUiOm51bGx9LCJBdXRvU2l6ZSI6MCwiRm9yZWdyb3VuZCI6eyIkaWQiOiIyMTEiLCJDb2xvciI6eyIkaWQiOiIyMT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U3R5bGUiOnsiJGlkIjoiMjE2IiwiRm9udFNldHRpbmdzIjp7IiRpZCI6IjIxNyIsIkZvbnRTaXplIjoxMCwiRm9udE5hbWUiOiJDYWxpYnJpIiwiSXNCb2xkIjpmYWxzZSwiSXNJdGFsaWMiOmZhbHNlLCJJc1VuZGVybGluZWQiOmZhbHNlLCJQYXJlbnRTdHlsZSI6bnVsbH0sIkF1dG9TaXplIjowLCJGb3JlZ3JvdW5kIjp7IiRpZCI6IjIxOCIsIkNvbG9yIjp7IiRpZCI6IjIx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IwIiwiQ29sb3IiOnsiJGlkIjoiMjIxIiwiQSI6MCwiUiI6MjU1LCJHIjoyNTUsIkIiOjI1NX19LCJJc1Zpc2libGUiOnRydWUsIldpZHRoIjowLjAsIkhlaWdodCI6MC4wLCJCb3JkZXJTdHlsZSI6eyIkaWQiOiIyMjIiLCJMaW5lQ29sb3IiOm51bGwsIkxpbmVXZWlnaHQiOjAuMCwiTGluZVR5cGUiOjAsIlBhcmVudFN0eWxlIjpudWxsfSwiUGFyZW50U3R5bGUiOm51bGx9LCJEYXRlRm9ybWF0Ijp7IiRpZCI6IjIy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yNCIsIkRhdGVQYXJ0SXNWaXNpYmxlIjp0cnVlLCJUaW1lUGFydElzVmlzaWJsZSI6ZmFsc2V9fSwiSXNWaXNpYmxlIjp0cnVlLCJQYXJlbnRTdHlsZSI6bnVsbH0sIkluZGV4IjoyLCJQZXJjZW50YWdlQ29tcGxldGUiOm51bGwsIlBvc2l0aW9uIjp7IlJhdGlvIjowLjAsIklzQ3VzdG9tIjpmYWxzZX0sIkRhdGVGb3JtYXQiOnsiJHJlZiI6IjIyMyJ9LCJSZWxhdGVkVGFza0lkIjoiMDAwMDAwMDAtMDAwMC0wMDAwLTAwMDAtMDAwMDAwMDAwMDAwIiwiSWQiOiIwNmE4ZWM5OC03ZTFjLTQzMDQtYTU0NS04MDllY2FhZDAwOGQiLCJJbXBvcnRJZCI6bnVsbCwiVGl0bGUiOiJQcm9qZWN0IEV4aGliaXRpb24iLCJOb3RlIjpudWxsLCJIeXBlcmxpbmsiOnsiJGlkIjoiMjI1IiwiQWRkcmVzcyI6IiIsIlN1YkFkZHJlc3MiOiIifSwiSXNDaGFuZ2VkIjpmYWxzZSwiSXNOZXciOmZhbHNlfSx7IiRpZCI6IjIyNiIsIkRhdGUiOiIyMDIwLTA2LTA3VDIzOjU5OjAwWiIsIlN0eWxlIjp7IiRpZCI6IjIyNyIsIlNoYXBlIjoxNiwiQ29ubmVjdG9yTWFyZ2luIjp7IiRyZWYiOiI1NCJ9LCJDb25uZWN0b3JTdHlsZSI6eyIkaWQiOiIyMjg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I5IiwiTWFyZ2luIjp7IiRyZWYiOiI2MCJ9LCJQYWRkaW5nIjp7IiRyZWYiOiI2MSJ9LCJCYWNrZ3JvdW5kIjp7IiRpZCI6IjIzMCIsIkNvbG9yIjp7IiRpZCI6IjIzMSIsIkEiOjI1NSwiUiI6MjM3LCJHIjoxMjUsIkIiOjQ5fX0sIklzVmlzaWJsZSI6dHJ1ZSwiV2lkdGgiOjAuMCwiSGVpZ2h0IjowLjAsIkJvcmRlclN0eWxlIjp7IiRpZCI6IjIzMiIsIkxpbmVDb2xvciI6eyIkcmVmIjoiNjUifSwiTGluZVdlaWdodCI6MC4wLCJMaW5lVHlwZSI6MCwiUGFyZW50U3R5bGUiOm51bGx9LCJQYXJlbnRTdHlsZSI6bnVsbH0sIlRpdGxlU3R5bGUiOnsiJGlkIjoiMjMzIiwiRm9udFNldHRpbmdzIjp7IiRpZCI6IjIzNCIsIkZvbnRTaXplIjoxMSwiRm9udE5hbWUiOiJDYWxpYnJpIiwiSXNCb2xkIjp0cnVlLCJJc0l0YWxpYyI6ZmFsc2UsIklzVW5kZXJsaW5lZCI6ZmFsc2UsIlBhcmVudFN0eWxlIjpudWxsfSwiQXV0b1NpemUiOjAsIkZvcmVncm91bmQiOnsiJGlkIjoiMjM1IiwiQ29sb3IiOnsiJGlkIjoiMjM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zNyIsIkNvbG9yIjp7IiRpZCI6IjIzOCIsIkEiOjAsIlIiOjI1NSwiRyI6MjU1LCJCIjoyNTV9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aWQiOiIyNDIiLCJDb2xvciI6eyIkaWQiOiIyN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0NCIsIkNvbG9yIjp7IiRpZCI6IjI0NSIsIkEiOjAsIlIiOjI1NSwiRyI6MjU1LCJCIjoyNTV9fSwiSXNWaXNpYmxlIjp0cnVlLCJXaWR0aCI6MC4wLCJIZWlnaHQiOjAuMCwiQm9yZGVyU3R5bGUiOnsiJGlkIjoiMjQ2IiwiTGluZUNvbG9yIjpudWxsLCJMaW5lV2VpZ2h0IjowLjAsIkxpbmVUeXBlIjowLCJQYXJlbnRTdHlsZSI6bnVsbH0sIlBhcmVudFN0eWxlIjpudWxsfSwiRGF0ZUZvcm1hdCI6eyIkaWQiOiIyND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DgiLCJEYXRlUGFydElzVmlzaWJsZSI6dHJ1ZSwiVGltZVBhcnRJc1Zpc2libGUiOmZhbHNlfX0sIklzVmlzaWJsZSI6dHJ1ZSwiUGFyZW50U3R5bGUiOm51bGx9LCJJbmRleCI6OCwiUGVyY2VudGFnZUNvbXBsZXRlIjpudWxsLCJQb3NpdGlvbiI6eyJSYXRpbyI6MC4wLCJJc0N1c3RvbSI6ZmFsc2V9LCJEYXRlRm9ybWF0Ijp7IiRyZWYiOiIyNDcifSwiUmVsYXRlZFRhc2tJZCI6IjAwMDAwMDAwLTAwMDAtMDAwMC0wMDAwLTAwMDAwMDAwMDAwMCIsIklkIjoiZmQ3NTRiNGMtMzhlNi00MDJmLThlNzEtMGM3NDM5MWMwZDg5IiwiSW1wb3J0SWQiOm51bGwsIlRpdGxlIjoiRnVuY3Rpb25zIGZvciBEYXRhLVN0cnVjdHVyZSBhcmUgYnVpbHQiLCJOb3RlIjpudWxsLCJIeXBlcmxpbmsiOnsiJGlkIjoiMjQ5IiwiQWRkcmVzcyI6IiIsIlN1YkFkZHJlc3MiOiIifSwiSXNDaGFuZ2VkIjpmYWxzZSwiSXNOZXciOmZhbHNlfSx7IiRpZCI6IjI1MCIsIkRhdGUiOiIyMDIwLTA2LTE0VDIzOjU5OjAwWiIsIlN0eWxlIjp7IiRpZCI6IjI1MSIsIlNoYXBlIjoxNiwiQ29ubmVjdG9yTWFyZ2luIjp7IiRyZWYiOiI1NCJ9LCJDb25uZWN0b3JTdHlsZSI6eyIkaWQiOiIyNTIiLCJMaW5lQ29sb3IiOnsiJHJlZiI6IjU2In0sIkxpbmVXZWlnaHQiOjAuOCwiTGluZVR5cGUiOjAsIlBhcmVudFN0eWxlIjpudWxsfSwiSXNCZWxvd1RpbWViYW5kIjpmYWxzZSwiUG9zaXRpb25PblRhc2siOjAsIkhpZGVEYXRlIjpmYWxzZSwiU2hhcGVTaXplIjoxLCJTcGFjaW5nIjoyLjAsIlBhZGRpbmciOnsiJHJlZiI6IjU4In0sIlNoYXBlU3R5bGUiOnsiJGlkIjoiMjUzIiwiTWFyZ2luIjp7IiRyZWYiOiI2MCJ9LCJQYWRkaW5nIjp7IiRyZWYiOiI2MSJ9LCJCYWNrZ3JvdW5kIjp7IiRpZCI6IjI1NCIsIkNvbG9yIjp7IiRpZCI6IjI1NSIsIkEiOjI1NSwiUiI6MjM3LCJHIjoxMjUsIkIiOjQ5fX0sIklzVmlzaWJsZSI6dHJ1ZSwiV2lkdGgiOjAuMCwiSGVpZ2h0IjowLjAsIkJvcmRlclN0eWxlIjp7IiRpZCI6IjI1NiIsIkxpbmVDb2xvciI6eyIkcmVmIjoiNjUifSwiTGluZVdlaWdodCI6MC4wLCJMaW5lVHlwZSI6MCwiUGFyZW50U3R5bGUiOm51bGx9LCJQYXJlbnRTdHlsZSI6bnVsbH0sIlRpdGxlU3R5bGUiOnsiJGlkIjoiMjU3IiwiRm9udFNldHRpbmdzIjp7IiRpZCI6IjI1OCIsIkZvbnRTaXplIjoxMSwiRm9udE5hbWUiOiJDYWxpYnJpIiwiSXNCb2xkIjp0cnVlLCJJc0l0YWxpYyI6ZmFsc2UsIklzVW5kZXJsaW5lZCI6ZmFsc2UsIlBhcmVudFN0eWxlIjpudWxsfSwiQXV0b1NpemUiOjAsIkZvcmVncm91bmQiOnsiJGlkIjoiMjU5IiwiQ29sb3IiOnsiJGlkIjoiMjY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2MSIsIkNvbG9yIjp7IiRpZCI6IjI2MiIsIkEiOjAsIlIiOjI1NSwiRyI6MjU1LCJCIjoyNTV9fSwiSXNWaXNpYmxlIjp0cnVlLCJXaWR0aCI6MC4wLCJIZWlnaHQiOjAuMCwiQm9yZGVyU3R5bGUiOnsiJGlkIjoiMjYzIiwiTGluZUNvbG9yIjpudWxsLCJMaW5lV2VpZ2h0IjowLjAsIkxpbmVUeXBlIjowLCJQYXJlbnRTdHlsZSI6bnVsbH0sIlBhcmVudFN0eWxlIjpudWxsfSwiRGF0ZVN0eWxlIjp7IiRpZCI6IjI2NCIsIkZvbnRTZXR0aW5ncyI6eyIkaWQiOiIyNjUiLCJGb250U2l6ZSI6MTAsIkZvbnROYW1lIjoiQ2FsaWJyaSIsIklzQm9sZCI6ZmFsc2UsIklzSXRhbGljIjpmYWxzZSwiSXNVbmRlcmxpbmVkIjpmYWxzZSwiUGFyZW50U3R5bGUiOm51bGx9LCJBdXRvU2l6ZSI6MCwiRm9yZWdyb3VuZCI6eyIkaWQiOiIyNjYiLCJDb2xvciI6eyIkaWQiOiIy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2OCIsIkNvbG9yIjp7IiRpZCI6IjI2OSIsIkEiOjAsIlIiOjI1NSwiRyI6MjU1LCJCIjoyNTV9fSwiSXNWaXNpYmxlIjp0cnVlLCJXaWR0aCI6MC4wLCJIZWlnaHQiOjAuMCwiQm9yZGVyU3R5bGUiOnsiJGlkIjoiMjcwIiwiTGluZUNvbG9yIjpudWxsLCJMaW5lV2VpZ2h0IjowLjAsIkxpbmVUeXBlIjowLCJQYXJlbnRTdHlsZSI6bnVsbH0sIlBhcmVudFN0eWxlIjpudWxsfSwiRGF0ZUZvcm1hdCI6eyIkaWQiOiIy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NzIiLCJEYXRlUGFydElzVmlzaWJsZSI6dHJ1ZSwiVGltZVBhcnRJc1Zpc2libGUiOmZhbHNlfX0sIklzVmlzaWJsZSI6dHJ1ZSwiUGFyZW50U3R5bGUiOm51bGx9LCJJbmRleCI6OSwiUGVyY2VudGFnZUNvbXBsZXRlIjpudWxsLCJQb3NpdGlvbiI6eyJSYXRpbyI6MC4wLCJJc0N1c3RvbSI6ZmFsc2V9LCJEYXRlRm9ybWF0Ijp7IiRyZWYiOiIyNzEifSwiUmVsYXRlZFRhc2tJZCI6IjAwMDAwMDAwLTAwMDAtMDAwMC0wMDAwLTAwMDAwMDAwMDAwMCIsIklkIjoiMDEzOGY5ZWQtM2NlYy00ZmE2LWEwNWYtZTRjMTI3YjM0ZGNiIiwiSW1wb3J0SWQiOm51bGwsIlRpdGxlIjoiSW50ZWdyYXRlIGFsbCBGdW5jdGlvbnMiLCJOb3RlIjpudWxsLCJIeXBlcmxpbmsiOnsiJGlkIjoiMjczIiwiQWRkcmVzcyI6IiIsIlN1YkFkZHJlc3MiOiIifSwiSXNDaGFuZ2VkIjpmYWxzZSwiSXNOZXciOmZhbHNlfV0sIlRhc2tzIjpbeyIkaWQiOiIyNzQiLCJHcm91cE5hbWUiOm51bGwsIlN0YXJ0RGF0ZSI6IjIwMjAtMDQtMTZUMjM6NTk6MDBaIiwiRW5kRGF0ZSI6IjIwMjAtMDUtMDdUMjM6NTk6MDBaIiwiUGVyY2VudGFnZUNvbXBsZXRlIjpudWxsLCJTdHlsZSI6eyIkaWQiOiIyNzUiLCJTaGFwZSI6MywiU2hhcGVUaGlja25lc3MiOjEsIkR1cmF0aW9uRm9ybWF0IjowLCJJbmNsdWRlTm9uV29ya2luZ0RheXNJbkR1cmF0aW9uIjpmYWxzZSwiUGVyY2VudGFnZUNvbXBsZXRlU3R5bGUiOnsiJGlkIjoiMjc2IiwiRm9udFNldHRpbmdzIjp7IiRpZCI6IjI3NyIsIkZvbnRTaXplIjoxMCwiRm9udE5hbWUiOiJDYWxpYnJpIiwiSXNCb2xkIjpmYWxzZSwiSXNJdGFsaWMiOmZhbHNlLCJJc1VuZGVybGluZWQiOmZhbHNlLCJQYXJlbnRTdHlsZSI6bnVsbH0sIkF1dG9TaXplIjowLCJGb3JlZ3JvdW5kIjp7IiRpZCI6IjI3OCIsIkNvbG9yIjp7IiRpZCI6IjI3O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aWQiOiIyODAiLCJDb2xvciI6eyIkaWQiOiIyODEiLCJBIjo4OSwiUiI6MCwiRyI6MCwiQiI6MH19LCJJc1Zpc2libGUiOnRydWUsIldpZHRoIjowLjAsIkhlaWdodCI6MC4wLCJCb3JkZXJTdHlsZSI6eyIkaWQiOiIyODIiLCJMaW5lQ29sb3IiOm51bGwsIkxpbmVXZWlnaHQiOjAuMCwiTGluZVR5cGUiOjAsIlBhcmVudFN0eWxlIjpudWxsfSwiUGFyZW50U3R5bGUiOm51bGx9LCJEdXJhdGlvblN0eWxlIjp7IiRpZCI6IjI4MyIsIkZvbnRTZXR0aW5ncyI6eyIkaWQiOiIyODQ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4NSIsIkxpbmVDb2xvciI6bnVsbCwiTGluZVdlaWdodCI6MC4wLCJMaW5lVHlwZSI6MCwiUGFyZW50U3R5bGUiOm51bGx9LCJQYXJlbnRTdHlsZSI6bnVsbH0sIkhvcml6b250YWxDb25uZWN0b3JTdHlsZSI6eyIkaWQiOiIyODYiLCJMaW5lQ29sb3IiOnsiJHJlZiI6Ijk5In0sIkxpbmVXZWlnaHQiOjAuOCwiTGluZVR5cGUiOjAsIlBhcmVudFN0eWxlIjpudWxsfSwiVmVydGljYWxDb25uZWN0b3JTdHlsZSI6eyIkaWQiOiIyODciLCJMaW5lQ29sb3IiOnsiJHJlZiI6IjEwMi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4OCIsIk1hcmdpbiI6eyIkcmVmIjoiMTA1In0sIlBhZGRpbmciOnsiJHJlZiI6IjEwNiJ9LCJCYWNrZ3JvdW5kIjp7IiRpZCI6IjI4OSIsIkNvbG9yIjp7IiRpZCI6IjI5MCIsIkEiOjI1NSwiUiI6MiwiRyI6MTc4LCJCIjoyMzh9fSwiSXNWaXNpYmxlIjp0cnVlLCJXaWR0aCI6MC4wLCJIZWlnaHQiOjE2LjAsIkJvcmRlclN0eWxlIjp7IiRpZCI6IjI5MSIsIkxpbmVDb2xvciI6eyIkaWQiOiIyOTIiLCIkdHlwZSI6Ik5MUkUuQ29tbW9uLkRvbS5Tb2xpZENvbG9yQnJ1c2gsIE5MUkUuQ29tbW9uIiwiQ29sb3IiOnsiJGlkIjoiMjkzIiwiQSI6MjU1LCJSIjoyNTUsIkciOjAsIkIiOjB9fSwiTGluZVdlaWdodCI6MC4wLCJMaW5lVHlwZSI6MCwiUGFyZW50U3R5bGUiOm51bGx9LCJQYXJlbnRTdHlsZSI6bnVsbH0sIlRpdGxlU3R5bGUiOnsiJGlkIjoiMjk0IiwiRm9udFNldHRpbmdzIjp7IiRpZCI6IjI5NSIsIkZvbnRTaXplIjoxMSwiRm9udE5hbWUiOiJDYWxpYnJpIiwiSXNCb2xkIjp0cnVlLCJJc0l0YWxpYyI6ZmFsc2UsIklzVW5kZXJsaW5lZCI6ZmFsc2UsIlBhcmVudFN0eWxlIjpudWxsfSwiQXV0b1NpemUiOjAsIkZvcmVncm91bmQiOnsiJGlkIjoiMjk2IiwiQ29sb3IiOnsiJGlkIjoiMjk3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YifSwiUGFkZGluZyI6eyIkcmVmIjoiMTE3In0sIkJhY2tncm91bmQiOnsiJGlkIjoiMjk4IiwiQ29sb3IiOnsiJGlkIjoiMjk5IiwiQSI6MCwiUiI6MjU1LCJHIjoyNTUsIkIiOjI1NX19LCJJc1Zpc2libGUiOnRydWUsIldpZHRoIjowLjAsIkhlaWdodCI6MC4wLCJCb3JkZXJTdHlsZSI6eyIkaWQiOiIzMDAiLCJMaW5lQ29sb3IiOm51bGwsIkxpbmVXZWlnaHQiOjAuMCwiTGluZVR5cGUiOjAsIlBhcmVudFN0eWxlIjpudWxsfSwiUGFyZW50U3R5bGUiOm51bGx9LCJEYXRlU3R5bGUiOnsiJGlkIjoiMzAxIiwiRm9udFNldHRpbmdzIjp7IiRpZCI6IjMwMiIsIkZvbnRTaXplIjoxMCwiRm9udE5hbWUiOiJDYWxpYnJpIiwiSXNCb2xkIjpmYWxzZSwiSXNJdGFsaWMiOmZhbHNlLCJJc1VuZGVybGluZWQiOmZhbHNlLCJQYXJlbnRTdHlsZSI6bnVsbH0sIkF1dG9TaXplIjowLCJGb3JlZ3JvdW5kIjp7IiRpZCI6IjMwMyIsIkNvbG9yIjp7IiRpZCI6IjMw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MDUiLCJDb2xvciI6eyIkaWQiOiIzMDYiLCJBIjowLCJSIjoyNTUsIkciOjI1NSwiQiI6MjU1fX0sIklzVmlzaWJsZSI6dHJ1ZSwiV2lkdGgiOjAuMCwiSGVpZ2h0IjowLjAsIkJvcmRlclN0eWxlIjp7IiRpZCI6IjMwNyIsIkxpbmVDb2xvciI6bnVsbCwiTGluZVdlaWdodCI6MC4wLCJMaW5lVHlwZSI6MCwiUGFyZW50U3R5bGUiOm51bGx9LCJQYXJlbnRTdHlsZSI6bnVsbH0sIkRhdGVGb3JtYXQiOnsiJGlkIjoiMzA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A5IiwiRGF0ZVBhcnRJc1Zpc2libGUiOnRydWUsIlRpbWVQYXJ0SXNWaXNpYmxlIjp0cnVlfX0sIklzVmlzaWJsZSI6dHJ1ZSwiUGFyZW50U3R5bGUiOm51bGx9LCJJbmRleCI6MywiU21hcnREdXJhdGlvbkFjdGl2YXRlZCI6ZmFsc2UsIkRhdGVGb3JtYXQiOnsiJHJlZiI6IjMwOCJ9LCJJZCI6ImRjNTI1MzQ3LTg3YzgtNGU2Ny1iY2E5LTI2MzhkN2QwYzU2NyIsIkltcG9ydElkIjpudWxsLCJUaXRsZSI6IkRldmVsb3AgSW4tZGVwdGggdW5kZXJzdGFuZGluZyBvZiBEYXRhLVN0cnVjdHVyZSIsIk5vdGUiOm51bGwsIkh5cGVybGluayI6eyIkaWQiOiIzMTAiLCJBZGRyZXNzIjoiIiwiU3ViQWRkcmVzcyI6IiJ9LCJJc0NoYW5nZWQiOmZhbHNlLCJJc05ldyI6ZmFsc2V9LHsiJGlkIjoiMzExIiwiR3JvdXBOYW1lIjpudWxsLCJTdGFydERhdGUiOiIyMDIwLTA1LTA3VDIzOjU5OjAwWiIsIkVuZERhdGUiOiIyMDIwLTA1LTE0VDIzOjU5OjAwWiIsIlBlcmNlbnRhZ2VDb21wbGV0ZSI6bnVsbCwiU3R5bGUiOnsiJGlkIjoiMzEyIiwiU2hhcGUiOjMsIlNoYXBlVGhpY2tuZXNzIjoxLCJEdXJhdGlvbkZvcm1hdCI6MCwiSW5jbHVkZU5vbldvcmtpbmdEYXlzSW5EdXJhdGlvbiI6ZmFsc2UsIlBlcmNlbnRhZ2VDb21wbGV0ZVN0eWxlIjp7IiRpZCI6IjMxMyIsIkZvbnRTZXR0aW5ncyI6eyIkaWQiOiIzMTQiLCJGb250U2l6ZSI6MTAsIkZvbnROYW1lIjoiQ2FsaWJyaSIsIklzQm9sZCI6ZmFsc2UsIklzSXRhbGljIjpmYWxzZSwiSXNVbmRlcmxpbmVkIjpmYWxzZSwiUGFyZW50U3R5bGUiOm51bGx9LCJBdXRvU2l6ZSI6MCwiRm9yZWdyb3VuZCI6eyIkaWQiOiIzMTUiLCJDb2xvciI6eyIkaWQiOiIzMTY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MzE3IiwiQ29sb3IiOnsiJGlkIjoiMzE4IiwiQSI6ODksIlIiOjAsIkciOjAsIkIiOjB9fSwiSXNWaXNpYmxlIjp0cnVlLCJXaWR0aCI6MC4wLCJIZWlnaHQiOjAuMCwiQm9yZGVyU3R5bGUiOnsiJGlkIjoiMzE5IiwiTGluZUNvbG9yIjpudWxsLCJMaW5lV2VpZ2h0IjowLjAsIkxpbmVUeXBlIjowLCJQYXJlbnRTdHlsZSI6bnVsbH0sIlBhcmVudFN0eWxlIjpudWxsfSwiRHVyYXRpb25TdHlsZSI6eyIkaWQiOiIzMjAiLCJGb250U2V0dGluZ3MiOnsiJGlkIjoiMzIx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jIiLCJMaW5lQ29sb3IiOm51bGwsIkxpbmVXZWlnaHQiOjAuMCwiTGluZVR5cGUiOjAsIlBhcmVudFN0eWxlIjpudWxsfSwiUGFyZW50U3R5bGUiOm51bGx9LCJIb3Jpem9udGFsQ29ubmVjdG9yU3R5bGUiOnsiJGlkIjoiMzIzIiwiTGluZUNvbG9yIjp7IiRyZWYiOiI5OSJ9LCJMaW5lV2VpZ2h0IjowLjgsIkxpbmVUeXBlIjowLCJQYXJlbnRTdHlsZSI6bnVsbH0sIlZlcnRpY2FsQ29ubmVjdG9yU3R5bGUiOnsiJGlkIjoiMzI0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MjUiLCJNYXJnaW4iOnsiJHJlZiI6IjEwNSJ9LCJQYWRkaW5nIjp7IiRyZWYiOiIxMDYifSwiQmFja2dyb3VuZCI6eyIkaWQiOiIzMjYiLCJDb2xvciI6eyIkaWQiOiIzMjciLCJBIjoyNTUsIlIiOjAsIkciOjExNCwiQiI6MTg4fX0sIklzVmlzaWJsZSI6dHJ1ZSwiV2lkdGgiOjAuMCwiSGVpZ2h0IjoxNi4wLCJCb3JkZXJTdHlsZSI6eyIkaWQiOiIzMjgiLCJMaW5lQ29sb3IiOnsiJGlkIjoiMzI5IiwiJHR5cGUiOiJOTFJFLkNvbW1vbi5Eb20uU29saWRDb2xvckJydXNoLCBOTFJFLkNvbW1vbiIsIkNvbG9yIjp7IiRpZCI6IjMzMCIsIkEiOjI1NSwiUiI6MjU1LCJHIjowLCJCIjowfX0sIkxpbmVXZWlnaHQiOjAuMCwiTGluZVR5cGUiOjAsIlBhcmVudFN0eWxlIjpudWxsfSwiUGFyZW50U3R5bGUiOm51bGx9LCJUaXRsZVN0eWxlIjp7IiRpZCI6IjMzMSIsIkZvbnRTZXR0aW5ncyI6eyIkaWQiOiIzMzIiLCJGb250U2l6ZSI6MTEsIkZvbnROYW1lIjoiQ2FsaWJyaSIsIklzQm9sZCI6dHJ1ZSwiSXNJdGFsaWMiOmZhbHNlLCJJc1VuZGVybGluZWQiOmZhbHNlLCJQYXJlbnRTdHlsZSI6bnVsbH0sIkF1dG9TaXplIjowLCJGb3JlZ3JvdW5kIjp7IiRpZCI6IjMzMyIsIkNvbG9yIjp7IiRpZCI6IjMzNC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MzNSIsIkNvbG9yIjp7IiRpZCI6IjMzNiIsIkEiOjAsIlIiOjI1NSwiRyI6MjU1LCJCIjoyNTV9fSwiSXNWaXNpYmxlIjp0cnVlLCJXaWR0aCI6MC4wLCJIZWlnaHQiOjAuMCwiQm9yZGVyU3R5bGUiOnsiJGlkIjoiMzM3IiwiTGluZUNvbG9yIjpudWxsLCJMaW5lV2VpZ2h0IjowLjAsIkxpbmVUeXBlIjowLCJQYXJlbnRTdHlsZSI6bnVsbH0sIlBhcmVudFN0eWxlIjpudWxsfSwiRGF0ZVN0eWxlIjp7IiRpZCI6IjMzOCIsIkZvbnRTZXR0aW5ncyI6eyIkaWQiOiIzMzkiLCJGb250U2l6ZSI6MTAsIkZvbnROYW1lIjoiQ2FsaWJyaSIsIklzQm9sZCI6ZmFsc2UsIklzSXRhbGljIjpmYWxzZSwiSXNVbmRlcmxpbmVkIjpmYWxzZSwiUGFyZW50U3R5bGUiOm51bGx9LCJBdXRvU2l6ZSI6MCwiRm9yZWdyb3VuZCI6eyIkaWQiOiIzNDAiLCJDb2xvciI6eyIkaWQiOiIzN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MzQyIiwiQ29sb3IiOnsiJGlkIjoiMzQzIiwiQSI6MCwiUiI6MjU1LCJHIjoyNTUsIkIiOjI1NX19LCJJc1Zpc2libGUiOnRydWUsIldpZHRoIjowLjAsIkhlaWdodCI6MC4wLCJCb3JkZXJTdHlsZSI6eyIkaWQiOiIzNDQiLCJMaW5lQ29sb3IiOm51bGwsIkxpbmVXZWlnaHQiOjAuMCwiTGluZVR5cGUiOjAsIlBhcmVudFN0eWxlIjpudWxsfSwiUGFyZW50U3R5bGUiOm51bGx9LCJEYXRlRm9ybWF0Ijp7IiRpZCI6IjM0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0NiIsIkRhdGVQYXJ0SXNWaXNpYmxlIjp0cnVlLCJUaW1lUGFydElzVmlzaWJsZSI6dHJ1ZX19LCJJc1Zpc2libGUiOnRydWUsIlBhcmVudFN0eWxlIjpudWxsfSwiSW5kZXgiOjQsIlNtYXJ0RHVyYXRpb25BY3RpdmF0ZWQiOmZhbHNlLCJEYXRlRm9ybWF0Ijp7IiRyZWYiOiIzNDUifSwiSWQiOiIwNmYxZjUyZC05YzgxLTQ2ZDYtODNiZC00MjVkYmQ1OTdjOTciLCJJbXBvcnRJZCI6bnVsbCwiVGl0bGUiOiJTZWxlY3QgQXBwbGljYXRpb24iLCJOb3RlIjpudWxsLCJIeXBlcmxpbmsiOnsiJGlkIjoiMzQ3IiwiQWRkcmVzcyI6IiIsIlN1YkFkZHJlc3MiOiIifSwiSXNDaGFuZ2VkIjpmYWxzZSwiSXNOZXciOmZhbHNlfSx7IiRpZCI6IjM0OCIsIkdyb3VwTmFtZSI6bnVsbCwiU3RhcnREYXRlIjoiMjAyMC0wNS0wN1QyMzo1OTowMFoiLCJFbmREYXRlIjoiMjAyMC0wNS0xNFQyMzo1OTowMFoiLCJQZXJjZW50YWdlQ29tcGxldGUiOm51bGwsIlN0eWxlIjp7IiRpZCI6IjM0OSIsIlNoYXBlIjozLCJTaGFwZVRoaWNrbmVzcyI6MS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GlkIjoiMzUyIiwiQ29sb3IiOnsiJGlkIjoiMzUz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pZCI6IjM1NCIsIkNvbG9yIjp7IiRyZWYiOiIzMTgifX0sIklzVmlzaWJsZSI6dHJ1ZSwiV2lkdGgiOjAuMCwiSGVpZ2h0IjowLjAsIkJvcmRlclN0eWxlIjp7IiRpZCI6IjM1NSIsIkxpbmVDb2xvciI6bnVsbCwiTGluZVdlaWdodCI6MC4wLCJMaW5lVHlwZSI6MCwiUGFyZW50U3R5bGUiOm51bGx9LCJQYXJlbnRTdHlsZSI6bnVsbH0sIkR1cmF0aW9uU3R5bGUiOnsiJGlkIjoiMzU2IiwiRm9udFNldHRpbmdzIjp7IiRpZCI6IjM1N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cmVmIjoiOTkifSwiTGluZVdlaWdodCI6MC44LCJMaW5lVHlwZSI6MCwiUGFyZW50U3R5bGUiOm51bGx9LCJWZXJ0aWNhbENvbm5lY3RvclN0eWxlIjp7IiRpZCI6IjM2MCIsIkxpbmVDb2xvciI6eyIkcmVmIjoiMTAy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YxIiwiTWFyZ2luIjp7IiRyZWYiOiIxMDUifSwiUGFkZGluZyI6eyIkcmVmIjoiMTA2In0sIkJhY2tncm91bmQiOnsiJGlkIjoiMzYyIiwiQ29sb3IiOnsiJGlkIjoiMzYzIiwiQSI6MjU1LCJSIjoyLCJHIjoxNzgsIkIiOjIzOH19LCJJc1Zpc2libGUiOnRydWUsIldpZHRoIjowLjAsIkhlaWdodCI6MTYuMCwiQm9yZGVyU3R5bGUiOnsiJGlkIjoiMzY0IiwiTGluZUNvbG9yIjp7IiRyZWYiOiIzMjkifSwiTGluZVdlaWdodCI6MC4wLCJMaW5lVHlwZSI6MCwiUGFyZW50U3R5bGUiOm51bGx9LCJQYXJlbnRTdHlsZSI6bnVsbH0sIlRpdGxlU3R5bGUiOnsiJGlkIjoiMzY1IiwiRm9udFNldHRpbmdzIjp7IiRpZCI6IjM2NiIsIkZvbnRTaXplIjoxMSwiRm9udE5hbWUiOiJDYWxpYnJpIiwiSXNCb2xkIjp0cnVlLCJJc0l0YWxpYyI6ZmFsc2UsIklzVW5kZXJsaW5lZCI6ZmFsc2UsIlBhcmVudFN0eWxlIjpudWxsfSwiQXV0b1NpemUiOjAsIkZvcmVncm91bmQiOnsiJGlkIjoiMzY3IiwiQ29sb3IiOnsiJGlkIjoiMzY4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YifSwiUGFkZGluZyI6eyIkcmVmIjoiMTE3In0sIkJhY2tncm91bmQiOnsiJGlkIjoiMzY5IiwiQ29sb3IiOnsiJGlkIjoiMzcwIiwiQSI6MCwiUiI6MjU1LCJHIjoyNTUsIkIiOjI1NX19LCJJc1Zpc2libGUiOnRydWUsIldpZHRoIjowLjAsIkhlaWdodCI6MC4wLCJCb3JkZXJTdHlsZSI6eyIkaWQiOiIzNzEiLCJMaW5lQ29sb3IiOm51bGwsIkxpbmVXZWlnaHQiOjAuMCwiTGluZVR5cGUiOjAsIlBhcmVudFN0eWxlIjpudWxsfSwiUGFyZW50U3R5bGUiOm51bGx9LCJEYXRlU3R5bGUiOnsiJGlkIjoiMzcyIiwiRm9udFNldHRpbmdzIjp7IiRpZCI6IjM3MyIsIkZvbnRTaXplIjoxMCwiRm9udE5hbWUiOiJDYWxpYnJpIiwiSXNCb2xkIjpmYWxzZSwiSXNJdGFsaWMiOmZhbHNlLCJJc1VuZGVybGluZWQiOmZhbHNlLCJQYXJlbnRTdHlsZSI6bnVsbH0sIkF1dG9TaXplIjowLCJGb3JlZ3JvdW5kIjp7IiRpZCI6IjM3NCIsIkNvbG9yIjp7IiRpZCI6IjM3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NzYiLCJDb2xvciI6eyIkaWQiOiIzNzciLCJBIjowLCJSIjoyNTUsIkciOjI1NSwiQiI6MjU1fX0sIklzVmlzaWJsZSI6dHJ1ZSwiV2lkdGgiOjAuMCwiSGVpZ2h0IjowLjAsIkJvcmRlclN0eWxlIjp7IiRpZCI6IjM3OCIsIkxpbmVDb2xvciI6bnVsbCwiTGluZVdlaWdodCI6MC4wLCJMaW5lVHlwZSI6MCwiUGFyZW50U3R5bGUiOm51bGx9LCJQYXJlbnRTdHlsZSI6bnVsbH0sIkRhdGVGb3JtYXQiOnsiJHJlZiI6IjM0NSJ9LCJJc1Zpc2libGUiOnRydWUsIlBhcmVudFN0eWxlIjpudWxsfSwiSW5kZXgiOjUsIlNtYXJ0RHVyYXRpb25BY3RpdmF0ZWQiOmZhbHNlLCJEYXRlRm9ybWF0Ijp7IiRyZWYiOiIzNDUifSwiSWQiOiIxZjE2N2RhNi0zM2YyLTQ2ZTEtOTAxNC0wZDYxNjlhMmNmMmMiLCJJbXBvcnRJZCI6bnVsbCwiVGl0bGUiOiJJZGVudGlmeSBPcGVyYXRpb25zIGZvciBEYXRhLVN0cnVjdHVyZSIsIk5vdGUiOm51bGwsIkh5cGVybGluayI6eyIkaWQiOiIzNzkiLCJBZGRyZXNzIjoiIiwiU3ViQWRkcmVzcyI6IiJ9LCJJc0NoYW5nZWQiOmZhbHNlLCJJc05ldyI6ZmFsc2V9LHsiJGlkIjoiMzgwIiwiR3JvdXBOYW1lIjpudWxsLCJTdGFydERhdGUiOiIyMDIwLTA1LTE0VDIzOjU5OjAwWiIsIkVuZERhdGUiOiIyMDIwLTA2LTIzVDIzOjU5OjAwWiIsIlBlcmNlbnRhZ2VDb21wbGV0ZSI6bnVsbCwiU3R5bGUiOnsiJGlkIjoiMzgxIiwiU2hhcGUiOjMsIlNoYXBlVGhpY2tuZXNzIjoxLCJEdXJhdGlvbkZvcm1hdCI6MCwiSW5jbHVkZU5vbldvcmtpbmdEYXlzSW5EdXJhdGlvbiI6ZmFsc2UsIlBlcmNlbnRhZ2VDb21wbGV0ZVN0eWxlIjp7IiRpZCI6IjM4MiIsIkZvbnRTZXR0aW5ncyI6eyIkaWQiOiIzODMiLCJGb250U2l6ZSI6MTAsIkZvbnROYW1lIjoiQ2FsaWJyaSIsIklzQm9sZCI6ZmFsc2UsIklzSXRhbGljIjpmYWxzZSwiSXNVbmRlcmxpbmVkIjpmYWxzZSwiUGFyZW50U3R5bGUiOm51bGx9LCJBdXRvU2l6ZSI6MCwiRm9yZWdyb3VuZCI6eyIkaWQiOiIzODQiLCJDb2xvciI6eyIkaWQiOiIzODU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Mzg2IiwiQ29sb3IiOnsiJGlkIjoiMzg3IiwiQSI6ODksIlIiOjAsIkciOjAsIkIiOjB9fSwiSXNWaXNpYmxlIjp0cnVlLCJXaWR0aCI6MC4wLCJIZWlnaHQiOjAuMCwiQm9yZGVyU3R5bGUiOnsiJGlkIjoiMzg4IiwiTGluZUNvbG9yIjpudWxsLCJMaW5lV2VpZ2h0IjowLjAsIkxpbmVUeXBlIjowLCJQYXJlbnRTdHlsZSI6bnVsbH0sIlBhcmVudFN0eWxlIjpudWxsfSwiRHVyYXRpb25TdHlsZSI6eyIkaWQiOiIzODkiLCJGb250U2V0dGluZ3MiOnsiJGlkIjoiMzkw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5OSJ9LCJMaW5lV2VpZ2h0IjowLjgsIkxpbmVUeXBlIjowLCJQYXJlbnRTdHlsZSI6bnVsbH0sIlZlcnRpY2FsQ29ubmVjdG9yU3R5bGUiOnsiJGlkIjoiMzkz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OTQiLCJNYXJnaW4iOnsiJHJlZiI6IjEwNSJ9LCJQYWRkaW5nIjp7IiRyZWYiOiIxMDYifSwiQmFja2dyb3VuZCI6eyIkaWQiOiIzOTUiLCJDb2xvciI6eyIkaWQiOiIzOTYiLCJBIjoyNTUsIlIiOjAsIkciOjExNCwiQiI6MTg4fX0sIklzVmlzaWJsZSI6dHJ1ZSwiV2lkdGgiOjAuMCwiSGVpZ2h0IjoxNi4wLCJCb3JkZXJTdHlsZSI6eyIkaWQiOiIzOTciLCJMaW5lQ29sb3IiOnsiJGlkIjoiMzk4IiwiJHR5cGUiOiJOTFJFLkNvbW1vbi5Eb20uU29saWRDb2xvckJydXNoLCBOTFJFLkNvbW1vbiIsIkNvbG9yIjp7IiRpZCI6IjM5OSIsIkEiOjI1NSwiUiI6MjU1LCJHIjowLCJCIjowfX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QwNCIsIkNvbG9yIjp7IiRpZCI6IjQwNSIsIkEiOjAsIlIiOjI1NSwiRyI6MjU1LCJCIjoyNTV9fSwiSXNWaXNpYmxlIjp0cnVlLCJXaWR0aCI6MC4wLCJIZWlnaHQiOjAuMCwiQm9yZGVyU3R5bGUiOnsiJGlkIjoiNDA2IiwiTGluZUNvbG9yIjpudWxsLCJMaW5lV2VpZ2h0IjowLjAsIkxpbmVUeXBlIjowLCJQYXJlbnRTdHlsZSI6bnVsbH0sIlBhcmVudFN0eWxlIjpudWxsfSwiRGF0ZVN0eWxlIjp7IiRpZCI6IjQwNyIsIkZvbnRTZXR0aW5ncyI6eyIkaWQiOiI0MDgiLCJGb250U2l6ZSI6MTAsIkZvbnROYW1lIjoiQ2FsaWJyaSIsIklzQm9sZCI6ZmFsc2UsIklzSXRhbGljIjpmYWxzZSwiSXNVbmRlcmxpbmVkIjpmYWxzZSwiUGFyZW50U3R5bGUiOm51bGx9LCJBdXRvU2l6ZSI6MCwiRm9yZWdyb3VuZCI6eyIkaWQiOiI0MDkiLCJDb2xvciI6eyIkaWQiOiI0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ExIiwiQ29sb3IiOnsiJGlkIjoiNDEyIiwiQSI6MCwiUiI6MjU1LCJHIjoyNTUsIkIiOjI1NX19LCJJc1Zpc2libGUiOnRydWUsIldpZHRoIjowLjAsIkhlaWdodCI6MC4wLCJCb3JkZXJTdHlsZSI6eyIkaWQiOiI0MTMiLCJMaW5lQ29sb3IiOm51bGwsIkxpbmVXZWlnaHQiOjAuMCwiTGluZVR5cGUiOjAsIlBhcmVudFN0eWxlIjpudWxsfSwiUGFyZW50U3R5bGUiOm51bGx9LCJEYXRlRm9ybWF0Ijp7IiRpZCI6IjQx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xNSIsIkRhdGVQYXJ0SXNWaXNpYmxlIjp0cnVlLCJUaW1lUGFydElzVmlzaWJsZSI6dHJ1ZX19LCJJc1Zpc2libGUiOnRydWUsIlBhcmVudFN0eWxlIjpudWxsfSwiSW5kZXgiOjYsIlNtYXJ0RHVyYXRpb25BY3RpdmF0ZWQiOmZhbHNlLCJEYXRlRm9ybWF0Ijp7IiRyZWYiOiI0MTQifSwiSWQiOiI5Y2QxNjdiMy05ZjRiLTQxOWUtYTY4YS0zMDgwNDc3MzM4NDciLCJJbXBvcnRJZCI6bnVsbCwiVGl0bGUiOiJCdWlsZCBEYXRhLVN0cnVjdHVyZSIsIk5vdGUiOm51bGwsIkh5cGVybGluayI6eyIkaWQiOiI0MTYiLCJBZGRyZXNzIjoiIiwiU3ViQWRkcmVzcyI6IiJ9LCJJc0NoYW5nZWQiOmZhbHNlLCJJc05ldyI6ZmFsc2V9LHsiJGlkIjoiNDE3IiwiR3JvdXBOYW1lIjpudWxsLCJTdGFydERhdGUiOiIyMDIwLTA2LTIzVDIzOjU5OjAwWiIsIkVuZERhdGUiOiIyMDIwLTA3LTA5VDIzOjU5OjAwWiIsIlBlcmNlbnRhZ2VDb21wbGV0ZSI6bnVsbCwiU3R5bGUiOnsiJGlkIjoiNDE4IiwiU2hhcGUiOjMsIlNoYXBlVGhpY2tuZXNzIjoxLCJEdXJhdGlvbkZvcm1hdCI6MCwiSW5jbHVkZU5vbldvcmtpbmdEYXlzSW5EdXJhdGlvbiI6ZmFsc2UsIlBlcmNlbnRhZ2VDb21wbGV0ZV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GlkIjoiNDIzIiwiQ29sb3IiOnsiJGlkIjoiNDI0IiwiQSI6ODksIlIiOjAsIkciOjAsIkIiOjB9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SJ9LCJMaW5lV2VpZ2h0IjowLjgsIkxpbmVUeXBlIjowLCJQYXJlbnRTdHlsZSI6bnVsbH0sIlZlcnRpY2FsQ29ubmVjdG9yU3R5bGUiOnsiJGlkIjoiNDMwIiwiTGluZUNvbG9yIjp7IiRyZWYiOiIxMDI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0MzEiLCJNYXJnaW4iOnsiJHJlZiI6IjEwNSJ9LCJQYWRkaW5nIjp7IiRyZWYiOiIxMDYifSwiQmFja2dyb3VuZCI6eyIkaWQiOiI0MzIiLCJDb2xvciI6eyIkaWQiOiI0MzMiLCJBIjoyNTUsIlIiOjIsIkciOjE3OCwiQiI6MjM4fX0sIklzVmlzaWJsZSI6dHJ1ZSwiV2lkdGgiOjAuMCwiSGVpZ2h0IjoxNi4wLCJCb3JkZXJTdHlsZSI6eyIkaWQiOiI0MzQiLCJMaW5lQ29sb3IiOnsiJGlkIjoiNDM1IiwiJHR5cGUiOiJOTFJFLkNvbW1vbi5Eb20uU29saWRDb2xvckJydXNoLCBOTFJFLkNvbW1vbiIsIkNvbG9yIjp7IiRpZCI6IjQzNiIsIkEiOjI1NSwiUiI6MjU1LCJHIjowLCJCIjowfX0sIkxpbmVXZWlnaHQiOjAuMCwiTGluZVR5cGUiOjAsIlBhcmVudFN0eWxlIjpudWxsfSwiUGFyZW50U3R5bGUiOm51bGx9LCJUaXRsZVN0eWxlIjp7IiRpZCI6IjQzNyIsIkZvbnRTZXR0aW5ncyI6eyIkaWQiOiI0MzgiLCJGb250U2l6ZSI6MTEsIkZvbnROYW1lIjoiQ2FsaWJyaSIsIklzQm9sZCI6dHJ1ZSwiSXNJdGFsaWMiOmZhbHNlLCJJc1VuZGVybGluZWQiOmZhbHNlLCJQYXJlbnRTdHlsZSI6bnVsbH0sIkF1dG9TaXplIjowLCJGb3JlZ3JvdW5kIjp7IiRpZCI6IjQzOSIsIkNvbG9yIjp7IiRpZCI6IjQ0MC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2In0sIlBhZGRpbmciOnsiJHJlZiI6IjExNyJ9LCJCYWNrZ3JvdW5kIjp7IiRpZCI6IjQ0MSIsIkNvbG9yIjp7IiRpZCI6IjQ0MiIsIkEiOjAsIlIiOjI1NSwiRyI6MjU1LCJCIjoyNTV9fSwiSXNWaXNpYmxlIjp0cnVlLCJXaWR0aCI6MC4wLCJIZWlnaHQiOjAuMCwiQm9yZGVyU3R5bGUiOnsiJGlkIjoiNDQzIiwiTGluZUNvbG9yIjpudWxsLCJMaW5lV2VpZ2h0IjowLjAsIkxpbmVUeXBlIjowLCJQYXJlbnRTdHlsZSI6bnVsbH0sIlBhcmVudFN0eWxlIjpudWxsfSwiRGF0ZVN0eWxlIjp7IiRpZCI6IjQ0NCIsIkZvbnRTZXR0aW5ncyI6eyIkaWQiOiI0NDUiLCJGb250U2l6ZSI6MTAsIkZvbnROYW1lIjoiQ2FsaWJyaSIsIklzQm9sZCI6ZmFsc2UsIklzSXRhbGljIjpmYWxzZSwiSXNVbmRlcmxpbmVkIjpmYWxzZSwiUGFyZW50U3R5bGUiOm51bGx9LCJBdXRvU2l6ZSI6MCwiRm9yZWdyb3VuZCI6eyIkaWQiOiI0NDYiLCJDb2xvciI6eyIkaWQiOiI0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Rm9ybWF0Ijp7IiRpZCI6IjQ1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1MiIsIkRhdGVQYXJ0SXNWaXNpYmxlIjp0cnVlLCJUaW1lUGFydElzVmlzaWJsZSI6dHJ1ZX19LCJJc1Zpc2libGUiOnRydWUsIlBhcmVudFN0eWxlIjpudWxsfSwiSW5kZXgiOjcsIlNtYXJ0RHVyYXRpb25BY3RpdmF0ZWQiOmZhbHNlLCJEYXRlRm9ybWF0Ijp7IiRyZWYiOiI0NTEifSwiSWQiOiI0NDkxZTk4Ny0xMGRmLTQ3NzYtODI1NC0yODY4ZmYxZDgxNmYiLCJJbXBvcnRJZCI6bnVsbCwiVGl0bGUiOiJQb3N0ZXIgJiBBcHBsaWNhdGlvbiBEaXNwbGF5IiwiTm90ZSI6bnVsbCwiSHlwZXJsaW5rIjp7IiRpZCI6IjQ1MyIsIkFkZHJlc3MiOiIiLCJTdWJBZGRyZXNzIjoiIn0sIklzQ2hhbmdlZCI6ZmFsc2UsIklzTmV3IjpmYWxzZX1dLCJTd2ltbGFuZXMiOltdLCJNc1Byb2plY3RJdGVtc1RyZWUiOnsiJGlkIjoiNDU0IiwiUm9vdCI6eyJJbXBvcnRJZCI6bnVsbCwiSXNJbXBvcnRlZCI6ZmFsc2UsIkNoaWxkcmVuIjpbXX19LCJNZXRhZGF0YSI6eyIkaWQiOiI0NTUiLCJSZWNlbnRDb2xvcnNDb2xsZWN0aW9uIjoiW1wiI0ZGMDJCMkVFXCIsXCIjRkY2RjMxOThcIixcIiNGRkVEN0QzMVwiLFwiI0ZGMDA3MkJDXCIsXCIjRkZFQTE2MUVcIl0ifSwiU2V0dGluZ3MiOnsiJGlkIjoiNDU2IiwiSW1wYU9wdGlvbnMiOnsiJGlkIjoiNDU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0cnVlfSwiSXNOZXciOmZhbHNlLCJJbXBvcnRUeXBlIjowLCJGaWxlUGF0aCI6bnVsbCwiVGltZUNvbmZpZ3VyYXRpb24iOnsiJGlkIjoiNDU4IiwiVXNlVGltZSI6ZmFsc2UsIldvcmtEYXlTdGFydCI6IjAwOjAwOjAwIiwiV29ya0RheUVuZCI6IjIzOjU5OjAwIn0sIkxhc3RVc2VkVGVtcGxhdGVJZCI6ImNjMjZmODYzLTI3Y2UtNDgwZS1hNTg5LWIzZjEyZjJkNmViMCJ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511</TotalTime>
  <Words>895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Retrospect</vt:lpstr>
      <vt:lpstr>Data Structures II -  Project Presentation I</vt:lpstr>
      <vt:lpstr>cs201-s20-lightning-panthers</vt:lpstr>
      <vt:lpstr>Overview</vt:lpstr>
      <vt:lpstr>PowerPoint Presentation</vt:lpstr>
      <vt:lpstr>Buffer Tree</vt:lpstr>
      <vt:lpstr>Internal Memory</vt:lpstr>
      <vt:lpstr>External Memory</vt:lpstr>
      <vt:lpstr>PowerPoint Presentation</vt:lpstr>
      <vt:lpstr>Processing Operations/ Updating the Tree</vt:lpstr>
      <vt:lpstr>Processing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Sorting</vt:lpstr>
      <vt:lpstr>Priority Queue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Sabihul Hasan</dc:creator>
  <cp:lastModifiedBy>Muhammad Sabihul Hasan</cp:lastModifiedBy>
  <cp:revision>27</cp:revision>
  <dcterms:created xsi:type="dcterms:W3CDTF">2020-04-15T11:10:04Z</dcterms:created>
  <dcterms:modified xsi:type="dcterms:W3CDTF">2020-04-16T11:18:14Z</dcterms:modified>
</cp:coreProperties>
</file>