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3" r:id="rId1"/>
  </p:sldMasterIdLst>
  <p:sldIdLst>
    <p:sldId id="256" r:id="rId2"/>
    <p:sldId id="270" r:id="rId3"/>
    <p:sldId id="262" r:id="rId4"/>
    <p:sldId id="265" r:id="rId5"/>
    <p:sldId id="276" r:id="rId6"/>
    <p:sldId id="266" r:id="rId7"/>
    <p:sldId id="283" r:id="rId8"/>
    <p:sldId id="284" r:id="rId9"/>
    <p:sldId id="285" r:id="rId10"/>
    <p:sldId id="286" r:id="rId11"/>
    <p:sldId id="275" r:id="rId12"/>
    <p:sldId id="280" r:id="rId13"/>
    <p:sldId id="279" r:id="rId14"/>
    <p:sldId id="287" r:id="rId15"/>
    <p:sldId id="260" r:id="rId16"/>
    <p:sldId id="274" r:id="rId17"/>
    <p:sldId id="272" r:id="rId18"/>
    <p:sldId id="267" r:id="rId19"/>
    <p:sldId id="282" r:id="rId20"/>
    <p:sldId id="268" r:id="rId21"/>
    <p:sldId id="290" r:id="rId22"/>
    <p:sldId id="291" r:id="rId23"/>
    <p:sldId id="292" r:id="rId24"/>
    <p:sldId id="278" r:id="rId25"/>
    <p:sldId id="288" r:id="rId26"/>
    <p:sldId id="2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538DED-629E-46AE-A046-AF49921FC411}" v="867" dt="2020-12-18T16:43:46.307"/>
    <p1510:client id="{318E88D5-31E0-4DCE-B895-1EA9B1B21276}" v="25" dt="2020-12-18T15:55:13.864"/>
    <p1510:client id="{7404267F-1AC9-4ED8-8AE1-2D7EA5CE8FBC}" v="43" dt="2020-12-18T15:41:27.777"/>
    <p1510:client id="{9BBADB26-6570-46BD-82EF-2FB0BEC700F8}" v="2072" dt="2020-12-18T16:53:05.846"/>
    <p1510:client id="{B25E70F3-957C-4770-AADE-C3A645C88A17}" v="262" dt="2020-12-18T16:53:28.512"/>
    <p1510:client id="{CAE845F9-9FD4-46E3-ABED-736912D4F18A}" v="2330" dt="2020-12-18T16:52:02.030"/>
    <p1510:client id="{FB4B7549-87E9-45B1-9B7A-1EC01B16023D}" v="1122" dt="2020-12-18T16:52:18.743"/>
    <p1510:client id="{FDBDE31C-97AE-4579-B4DA-C9CF02E787BE}" v="27" dt="2020-12-18T15:38:56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6546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976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59742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71326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84027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5110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0610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44537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0070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80879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5913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-schridde/Portfolio_Budgeting_App/blob/Abgabe_2/Abgabe_2/User_Stories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-schridde/Portfolio_Budgeting_App/blob/Abgabe_2/Abgabe_2/Use_Cases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-schridde/Portfolio_Budgeting_App/blob/Abgabe_2/Abgabe_2/User_Story_Map_und_Releaseplanung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-schridde/Portfolio_Budgeting_App/blob/Abgabe_2/Abgabe_2/User_Story_Map_und_Releaseplanung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-schridde/Portfolio_Budgeting_App/tree/Abgabe_2/Abgabe_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-schridde/Portfolio_Budgeting_App/blob/Abgabe_2/Abgabe_2/Stakeholder_und_Constrains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-schridde/Portfolio_Budgeting_App/blob/Abgabe_2/Abgabe_2/Personas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7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9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11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: Shape 13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15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8" name="Freeform: Shape 17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  <a:cs typeface="Calibri Light"/>
              </a:rPr>
              <a:t>Kg24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1745" y="4557900"/>
            <a:ext cx="2442690" cy="915772"/>
          </a:xfrm>
          <a:noFill/>
        </p:spPr>
        <p:txBody>
          <a:bodyPr>
            <a:normAutofit/>
          </a:bodyPr>
          <a:lstStyle/>
          <a:p>
            <a:r>
              <a:rPr lang="en-US" sz="1400">
                <a:solidFill>
                  <a:srgbClr val="080808"/>
                </a:solidFill>
              </a:rPr>
              <a:t>Moritz Schridde, Hendrik Weisgerber, Niklas Schaefer, Davit Melkonyan, Cevin Siepmann</a:t>
            </a:r>
          </a:p>
        </p:txBody>
      </p:sp>
      <p:sp>
        <p:nvSpPr>
          <p:cNvPr id="70" name="Isosceles Triangle 19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21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63A283E8-8191-4CA1-8B26-D8D7DEE40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08944"/>
              </p:ext>
            </p:extLst>
          </p:nvPr>
        </p:nvGraphicFramePr>
        <p:xfrm>
          <a:off x="520390" y="827050"/>
          <a:ext cx="11218439" cy="5203893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101365">
                  <a:extLst>
                    <a:ext uri="{9D8B030D-6E8A-4147-A177-3AD203B41FA5}">
                      <a16:colId xmlns:a16="http://schemas.microsoft.com/office/drawing/2014/main" val="4114354969"/>
                    </a:ext>
                  </a:extLst>
                </a:gridCol>
                <a:gridCol w="2050680">
                  <a:extLst>
                    <a:ext uri="{9D8B030D-6E8A-4147-A177-3AD203B41FA5}">
                      <a16:colId xmlns:a16="http://schemas.microsoft.com/office/drawing/2014/main" val="3783861068"/>
                    </a:ext>
                  </a:extLst>
                </a:gridCol>
                <a:gridCol w="5066394">
                  <a:extLst>
                    <a:ext uri="{9D8B030D-6E8A-4147-A177-3AD203B41FA5}">
                      <a16:colId xmlns:a16="http://schemas.microsoft.com/office/drawing/2014/main" val="1668024156"/>
                    </a:ext>
                  </a:extLst>
                </a:gridCol>
              </a:tblGrid>
              <a:tr h="262122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de-DE" sz="1400">
                          <a:effectLst/>
                        </a:rPr>
                        <a:t>Steven Student</a:t>
                      </a: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519124993"/>
                  </a:ext>
                </a:extLst>
              </a:tr>
              <a:tr h="262122">
                <a:tc gridSpan="2">
                  <a:txBody>
                    <a:bodyPr/>
                    <a:lstStyle/>
                    <a:p>
                      <a:pPr rtl="0" fontAlgn="b"/>
                      <a:r>
                        <a:rPr lang="de-DE" sz="1400">
                          <a:effectLst/>
                        </a:rPr>
                        <a:t>Hintergrund</a:t>
                      </a: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400">
                          <a:effectLst/>
                        </a:rPr>
                        <a:t>Demographie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66533408"/>
                  </a:ext>
                </a:extLst>
              </a:tr>
              <a:tr h="979104">
                <a:tc gridSpan="2"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- Steven ist ein Student mit geringem Einkommen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Einkommensquellen: Kindergeld, Nebenjob mit Trinkgeld</a:t>
                      </a:r>
                      <a:br>
                        <a:rPr lang="de-DE" sz="1400">
                          <a:effectLst/>
                        </a:rPr>
                      </a:br>
                      <a:endParaRPr lang="de-DE" sz="1400">
                        <a:effectLst/>
                      </a:endParaRPr>
                    </a:p>
                  </a:txBody>
                  <a:tcPr marL="28575" marR="28575" marT="19050" marB="1905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- Männlich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- 20 Jahre alt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lebt in Mannheim, im Studentenwohnheim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studiert BWL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850111391"/>
                  </a:ext>
                </a:extLst>
              </a:tr>
              <a:tr h="262122">
                <a:tc gridSpan="3">
                  <a:txBody>
                    <a:bodyPr/>
                    <a:lstStyle/>
                    <a:p>
                      <a:pPr rtl="0" fontAlgn="b"/>
                      <a:r>
                        <a:rPr lang="de-DE" sz="1400">
                          <a:effectLst/>
                        </a:rPr>
                        <a:t>Identifikatoren</a:t>
                      </a: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757638704"/>
                  </a:ext>
                </a:extLst>
              </a:tr>
              <a:tr h="740110">
                <a:tc gridSpan="3"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- Jung, genießt seine Freizeit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Verdient nicht viel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bevorzugt digitale Bezahlmethoden</a:t>
                      </a:r>
                    </a:p>
                  </a:txBody>
                  <a:tcPr marL="28575" marR="28575" marT="19050" marB="1905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454154339"/>
                  </a:ext>
                </a:extLst>
              </a:tr>
              <a:tr h="262122">
                <a:tc>
                  <a:txBody>
                    <a:bodyPr/>
                    <a:lstStyle/>
                    <a:p>
                      <a:pPr rtl="0" fontAlgn="b"/>
                      <a:r>
                        <a:rPr lang="de-DE" sz="1400">
                          <a:effectLst/>
                        </a:rPr>
                        <a:t>Erwartungen und Ziele</a:t>
                      </a:r>
                    </a:p>
                  </a:txBody>
                  <a:tcPr marL="28575" marR="28575" marT="19050" marB="19050" anchor="b"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de-DE" sz="1400">
                          <a:effectLst/>
                        </a:rPr>
                        <a:t>Herausforderungen</a:t>
                      </a: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3019703848"/>
                  </a:ext>
                </a:extLst>
              </a:tr>
              <a:tr h="1218094">
                <a:tc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- Beobachtung der Finanzströme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Geldeinsparung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möglichst starke Automatisierung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ausführliche Statistik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Tipps zur Optimierung</a:t>
                      </a:r>
                    </a:p>
                  </a:txBody>
                  <a:tcPr marL="28575" marR="28575" marT="19050" marB="19050" anchor="ctr"/>
                </a:tc>
                <a:tc gridSpan="2"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- Bargeld Quellen und Ausgabe sind unvermeidbar; begrenzte Automatisierung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Ansprechende UI/UX ist für Steven sehr wichtig</a:t>
                      </a:r>
                      <a:br>
                        <a:rPr lang="de-DE" sz="1400">
                          <a:effectLst/>
                        </a:rPr>
                      </a:br>
                      <a:endParaRPr lang="de-DE" sz="1400">
                        <a:effectLst/>
                      </a:endParaRPr>
                    </a:p>
                  </a:txBody>
                  <a:tcPr marL="28575" marR="28575" marT="19050" marB="1905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38081089"/>
                  </a:ext>
                </a:extLst>
              </a:tr>
              <a:tr h="262122">
                <a:tc gridSpan="2">
                  <a:txBody>
                    <a:bodyPr/>
                    <a:lstStyle/>
                    <a:p>
                      <a:pPr rtl="0" fontAlgn="b"/>
                      <a:r>
                        <a:rPr lang="de-DE" sz="1400">
                          <a:effectLst/>
                        </a:rPr>
                        <a:t>Ideale Lösung</a:t>
                      </a: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400">
                          <a:effectLst/>
                        </a:rPr>
                        <a:t>Häufige Einwände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768861885"/>
                  </a:ext>
                </a:extLst>
              </a:tr>
              <a:tr h="955975">
                <a:tc gridSpan="2"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- Durch den automatischen Scan der Belege bessere UX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Ersparnisse durch hilfreiche Tipps und Statistik</a:t>
                      </a:r>
                    </a:p>
                  </a:txBody>
                  <a:tcPr marL="28575" marR="28575" marT="19050" marB="1905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- Geringes Einkommen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Kostenstellen zum Sparen auf die Steven problemlos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verzichten möchte sind für ihn schwer zu finden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663925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37409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19F1C-7998-4CAD-9548-41DE09466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080808"/>
                </a:solidFill>
                <a:cs typeface="Calibri Light"/>
              </a:rPr>
              <a:t>User Stories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567A5-FB9A-4317-95E0-927DC894628D}"/>
              </a:ext>
            </a:extLst>
          </p:cNvPr>
          <p:cNvSpPr txBox="1"/>
          <p:nvPr/>
        </p:nvSpPr>
        <p:spPr>
          <a:xfrm>
            <a:off x="3858492" y="6499514"/>
            <a:ext cx="448367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ea typeface="+mn-lt"/>
                <a:cs typeface="+mn-lt"/>
                <a:hlinkClick r:id="rId2"/>
              </a:rPr>
              <a:t>https://github.com/m-schridde/Portfolio_Budgeting_App/blob/Abgabe_2/Abgabe_2/User_Stories.pdf</a:t>
            </a:r>
            <a:r>
              <a:rPr lang="en-US" sz="800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2216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E24F38-5749-454D-9881-6779F548D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926006"/>
              </p:ext>
            </p:extLst>
          </p:nvPr>
        </p:nvGraphicFramePr>
        <p:xfrm>
          <a:off x="643467" y="662337"/>
          <a:ext cx="10905069" cy="5533327"/>
        </p:xfrm>
        <a:graphic>
          <a:graphicData uri="http://schemas.openxmlformats.org/drawingml/2006/table">
            <a:tbl>
              <a:tblPr firstRow="1" firstCol="1" bandRow="1">
                <a:tableStyleId>{EB9631B5-78F2-41C9-869B-9F39066F8104}</a:tableStyleId>
              </a:tblPr>
              <a:tblGrid>
                <a:gridCol w="1193552">
                  <a:extLst>
                    <a:ext uri="{9D8B030D-6E8A-4147-A177-3AD203B41FA5}">
                      <a16:colId xmlns:a16="http://schemas.microsoft.com/office/drawing/2014/main" val="4125465296"/>
                    </a:ext>
                  </a:extLst>
                </a:gridCol>
                <a:gridCol w="2135497">
                  <a:extLst>
                    <a:ext uri="{9D8B030D-6E8A-4147-A177-3AD203B41FA5}">
                      <a16:colId xmlns:a16="http://schemas.microsoft.com/office/drawing/2014/main" val="3419903861"/>
                    </a:ext>
                  </a:extLst>
                </a:gridCol>
                <a:gridCol w="2498999">
                  <a:extLst>
                    <a:ext uri="{9D8B030D-6E8A-4147-A177-3AD203B41FA5}">
                      <a16:colId xmlns:a16="http://schemas.microsoft.com/office/drawing/2014/main" val="4144505153"/>
                    </a:ext>
                  </a:extLst>
                </a:gridCol>
                <a:gridCol w="2225583">
                  <a:extLst>
                    <a:ext uri="{9D8B030D-6E8A-4147-A177-3AD203B41FA5}">
                      <a16:colId xmlns:a16="http://schemas.microsoft.com/office/drawing/2014/main" val="3577327231"/>
                    </a:ext>
                  </a:extLst>
                </a:gridCol>
                <a:gridCol w="2851438">
                  <a:extLst>
                    <a:ext uri="{9D8B030D-6E8A-4147-A177-3AD203B41FA5}">
                      <a16:colId xmlns:a16="http://schemas.microsoft.com/office/drawing/2014/main" val="1350820279"/>
                    </a:ext>
                  </a:extLst>
                </a:gridCol>
              </a:tblGrid>
              <a:tr h="7115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effectLst/>
                        </a:rPr>
                        <a:t>Themes/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Personas</a:t>
                      </a:r>
                    </a:p>
                  </a:txBody>
                  <a:tcPr marL="28448" marR="28448" marT="18965" marB="18965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err="1">
                          <a:effectLst/>
                        </a:rPr>
                        <a:t>Einbindung</a:t>
                      </a:r>
                      <a:r>
                        <a:rPr lang="en-US" sz="1400">
                          <a:effectLst/>
                        </a:rPr>
                        <a:t> der </a:t>
                      </a:r>
                      <a:r>
                        <a:rPr lang="en-US" sz="1400" err="1">
                          <a:effectLst/>
                        </a:rPr>
                        <a:t>Bankkonten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an die App</a:t>
                      </a:r>
                    </a:p>
                  </a:txBody>
                  <a:tcPr marL="28448" marR="28448" marT="18965" marB="1896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err="1">
                          <a:effectLst/>
                        </a:rPr>
                        <a:t>Finanzielle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Beratung</a:t>
                      </a:r>
                      <a:endParaRPr lang="en-US" sz="1400">
                        <a:effectLst/>
                      </a:endParaRPr>
                    </a:p>
                  </a:txBody>
                  <a:tcPr marL="28448" marR="28448" marT="18965" marB="1896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err="1">
                          <a:effectLst/>
                        </a:rPr>
                        <a:t>Auslesen</a:t>
                      </a:r>
                      <a:r>
                        <a:rPr lang="en-US" sz="1400">
                          <a:effectLst/>
                        </a:rPr>
                        <a:t> der </a:t>
                      </a:r>
                      <a:r>
                        <a:rPr lang="en-US" sz="1400" err="1">
                          <a:effectLst/>
                        </a:rPr>
                        <a:t>Kassenbons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möglich</a:t>
                      </a:r>
                      <a:endParaRPr lang="en-US" sz="1400">
                        <a:effectLst/>
                      </a:endParaRPr>
                    </a:p>
                  </a:txBody>
                  <a:tcPr marL="28448" marR="28448" marT="18965" marB="1896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err="1">
                          <a:effectLst/>
                        </a:rPr>
                        <a:t>Kennzahlen</a:t>
                      </a:r>
                      <a:r>
                        <a:rPr lang="en-US" sz="1400">
                          <a:effectLst/>
                        </a:rPr>
                        <a:t> und </a:t>
                      </a:r>
                      <a:r>
                        <a:rPr lang="en-US" sz="1400" err="1">
                          <a:effectLst/>
                        </a:rPr>
                        <a:t>Graphiken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für</a:t>
                      </a:r>
                      <a:r>
                        <a:rPr lang="en-US" sz="1400">
                          <a:effectLst/>
                        </a:rPr>
                        <a:t> die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 err="1">
                          <a:effectLst/>
                        </a:rPr>
                        <a:t>Einnahmen</a:t>
                      </a:r>
                      <a:r>
                        <a:rPr lang="en-US" sz="1400">
                          <a:effectLst/>
                        </a:rPr>
                        <a:t> und </a:t>
                      </a:r>
                      <a:r>
                        <a:rPr lang="en-US" sz="1400" err="1">
                          <a:effectLst/>
                        </a:rPr>
                        <a:t>Ausgaben</a:t>
                      </a:r>
                      <a:r>
                        <a:rPr lang="en-US" sz="1400">
                          <a:effectLst/>
                        </a:rPr>
                        <a:t> der Kunden</a:t>
                      </a:r>
                    </a:p>
                  </a:txBody>
                  <a:tcPr marL="28448" marR="28448" marT="18965" marB="18965" anchor="ctr"/>
                </a:tc>
                <a:extLst>
                  <a:ext uri="{0D108BD9-81ED-4DB2-BD59-A6C34878D82A}">
                    <a16:rowId xmlns:a16="http://schemas.microsoft.com/office/drawing/2014/main" val="175535498"/>
                  </a:ext>
                </a:extLst>
              </a:tr>
              <a:tr h="28356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effectLst/>
                        </a:rPr>
                        <a:t>Ingo Invester</a:t>
                      </a:r>
                    </a:p>
                  </a:txBody>
                  <a:tcPr marL="28448" marR="28448" marT="18965" marB="18965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err="1">
                          <a:effectLst/>
                        </a:rPr>
                        <a:t>Als</a:t>
                      </a:r>
                      <a:r>
                        <a:rPr lang="en-US" sz="1400">
                          <a:effectLst/>
                        </a:rPr>
                        <a:t> Ingo Investor </a:t>
                      </a:r>
                      <a:r>
                        <a:rPr lang="en-US" sz="1400" err="1">
                          <a:effectLst/>
                        </a:rPr>
                        <a:t>möchte</a:t>
                      </a:r>
                      <a:r>
                        <a:rPr lang="en-US" sz="1400">
                          <a:effectLst/>
                        </a:rPr>
                        <a:t> ich </a:t>
                      </a:r>
                      <a:r>
                        <a:rPr lang="en-US" sz="1400" err="1">
                          <a:effectLst/>
                        </a:rPr>
                        <a:t>viele</a:t>
                      </a:r>
                      <a:r>
                        <a:rPr lang="en-US" sz="1400">
                          <a:effectLst/>
                        </a:rPr>
                        <a:t> Depots und </a:t>
                      </a:r>
                      <a:r>
                        <a:rPr lang="en-US" sz="1400" err="1">
                          <a:effectLst/>
                        </a:rPr>
                        <a:t>Konten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err="1">
                          <a:effectLst/>
                        </a:rPr>
                        <a:t>einbinden</a:t>
                      </a:r>
                      <a:r>
                        <a:rPr lang="en-US" sz="1400">
                          <a:effectLst/>
                        </a:rPr>
                        <a:t>, </a:t>
                      </a:r>
                      <a:r>
                        <a:rPr lang="en-US" sz="1400" err="1">
                          <a:effectLst/>
                        </a:rPr>
                        <a:t>sodass</a:t>
                      </a:r>
                      <a:r>
                        <a:rPr lang="en-US" sz="1400">
                          <a:effectLst/>
                        </a:rPr>
                        <a:t> all </a:t>
                      </a:r>
                      <a:r>
                        <a:rPr lang="en-US" sz="1400" err="1">
                          <a:effectLst/>
                        </a:rPr>
                        <a:t>meine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Finanzen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err="1">
                          <a:effectLst/>
                        </a:rPr>
                        <a:t>gebündelt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sind</a:t>
                      </a:r>
                      <a:endParaRPr lang="en-US" sz="1400">
                        <a:effectLst/>
                      </a:endParaRPr>
                    </a:p>
                  </a:txBody>
                  <a:tcPr marL="28448" marR="28448" marT="18965" marB="18965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err="1">
                          <a:effectLst/>
                        </a:rPr>
                        <a:t>Als</a:t>
                      </a:r>
                      <a:r>
                        <a:rPr lang="en-US" sz="1400">
                          <a:effectLst/>
                        </a:rPr>
                        <a:t> Ingo Investor </a:t>
                      </a:r>
                      <a:r>
                        <a:rPr lang="en-US" sz="1400" err="1">
                          <a:effectLst/>
                        </a:rPr>
                        <a:t>möchte</a:t>
                      </a:r>
                      <a:r>
                        <a:rPr lang="en-US" sz="1400">
                          <a:effectLst/>
                        </a:rPr>
                        <a:t> ich die </a:t>
                      </a:r>
                      <a:r>
                        <a:rPr lang="en-US" sz="1400" err="1">
                          <a:effectLst/>
                        </a:rPr>
                        <a:t>Finanztipps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err="1">
                          <a:effectLst/>
                        </a:rPr>
                        <a:t>abstellen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err="1">
                          <a:effectLst/>
                        </a:rPr>
                        <a:t>können,sodass</a:t>
                      </a:r>
                      <a:r>
                        <a:rPr lang="en-US" sz="1400">
                          <a:effectLst/>
                        </a:rPr>
                        <a:t> ich </a:t>
                      </a:r>
                      <a:r>
                        <a:rPr lang="en-US" sz="1400" err="1">
                          <a:effectLst/>
                        </a:rPr>
                        <a:t>keine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err="1">
                          <a:effectLst/>
                        </a:rPr>
                        <a:t>ungewollte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err="1">
                          <a:effectLst/>
                        </a:rPr>
                        <a:t>Hilfe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bekomme</a:t>
                      </a:r>
                      <a:endParaRPr lang="en-US" sz="1400">
                        <a:effectLst/>
                      </a:endParaRPr>
                    </a:p>
                  </a:txBody>
                  <a:tcPr marL="28448" marR="28448" marT="18965" marB="18965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>
                          <a:effectLst/>
                        </a:rPr>
                        <a:t>Ich </a:t>
                      </a:r>
                      <a:r>
                        <a:rPr lang="en-US" sz="1400" err="1">
                          <a:effectLst/>
                        </a:rPr>
                        <a:t>als</a:t>
                      </a:r>
                      <a:r>
                        <a:rPr lang="en-US" sz="1400">
                          <a:effectLst/>
                        </a:rPr>
                        <a:t> Ingo Investor </a:t>
                      </a:r>
                      <a:r>
                        <a:rPr lang="en-US" sz="1400" err="1">
                          <a:effectLst/>
                        </a:rPr>
                        <a:t>möchte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err="1">
                          <a:effectLst/>
                        </a:rPr>
                        <a:t>einstellen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können</a:t>
                      </a:r>
                      <a:r>
                        <a:rPr lang="en-US" sz="1400">
                          <a:effectLst/>
                        </a:rPr>
                        <a:t>, in </a:t>
                      </a:r>
                      <a:r>
                        <a:rPr lang="en-US" sz="1400" err="1">
                          <a:effectLst/>
                        </a:rPr>
                        <a:t>wie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err="1">
                          <a:effectLst/>
                        </a:rPr>
                        <a:t>viele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Kategorien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ein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Kassenbon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aufgeteilt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wird</a:t>
                      </a:r>
                      <a:r>
                        <a:rPr lang="en-US" sz="1400">
                          <a:effectLst/>
                        </a:rPr>
                        <a:t>, </a:t>
                      </a:r>
                      <a:r>
                        <a:rPr lang="en-US" sz="1400" err="1">
                          <a:effectLst/>
                        </a:rPr>
                        <a:t>sodass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err="1">
                          <a:effectLst/>
                        </a:rPr>
                        <a:t>irrelevante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Kategorien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zusammen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gefasst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err="1">
                          <a:effectLst/>
                        </a:rPr>
                        <a:t>werden</a:t>
                      </a:r>
                    </a:p>
                  </a:txBody>
                  <a:tcPr marL="28448" marR="28448" marT="18965" marB="18965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err="1">
                          <a:effectLst/>
                        </a:rPr>
                        <a:t>Als</a:t>
                      </a:r>
                      <a:r>
                        <a:rPr lang="en-US" sz="1400">
                          <a:effectLst/>
                        </a:rPr>
                        <a:t> Ingo Investor, </a:t>
                      </a:r>
                      <a:r>
                        <a:rPr lang="en-US" sz="1400" err="1">
                          <a:effectLst/>
                        </a:rPr>
                        <a:t>erwarte</a:t>
                      </a:r>
                      <a:r>
                        <a:rPr lang="en-US" sz="1400">
                          <a:effectLst/>
                        </a:rPr>
                        <a:t> ich </a:t>
                      </a:r>
                      <a:r>
                        <a:rPr lang="en-US" sz="1400" err="1">
                          <a:effectLst/>
                        </a:rPr>
                        <a:t>sehr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ausführliche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err="1">
                          <a:effectLst/>
                        </a:rPr>
                        <a:t>Berichte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über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meine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Geldströme</a:t>
                      </a:r>
                      <a:r>
                        <a:rPr lang="en-US" sz="1400">
                          <a:effectLst/>
                        </a:rPr>
                        <a:t>, </a:t>
                      </a:r>
                      <a:r>
                        <a:rPr lang="en-US" sz="1400" err="1">
                          <a:effectLst/>
                        </a:rPr>
                        <a:t>sodass</a:t>
                      </a:r>
                      <a:r>
                        <a:rPr lang="en-US" sz="1400">
                          <a:effectLst/>
                        </a:rPr>
                        <a:t> ich die </a:t>
                      </a:r>
                      <a:r>
                        <a:rPr lang="en-US" sz="1400" err="1">
                          <a:effectLst/>
                        </a:rPr>
                        <a:t>Resultate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meiner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Investitionstrategie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überblicken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kann</a:t>
                      </a:r>
                    </a:p>
                    <a:p>
                      <a:pPr lvl="0">
                        <a:buNone/>
                      </a:pP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Ich </a:t>
                      </a:r>
                      <a:r>
                        <a:rPr lang="en-US" sz="1400" err="1">
                          <a:effectLst/>
                        </a:rPr>
                        <a:t>als</a:t>
                      </a:r>
                      <a:r>
                        <a:rPr lang="en-US" sz="1400">
                          <a:effectLst/>
                        </a:rPr>
                        <a:t> Ingo Investor </a:t>
                      </a:r>
                      <a:r>
                        <a:rPr lang="en-US" sz="1400" err="1">
                          <a:effectLst/>
                        </a:rPr>
                        <a:t>möchte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err="1">
                          <a:effectLst/>
                        </a:rPr>
                        <a:t>Zugriff</a:t>
                      </a:r>
                      <a:r>
                        <a:rPr lang="en-US" sz="1400">
                          <a:effectLst/>
                        </a:rPr>
                        <a:t>  auf </a:t>
                      </a:r>
                      <a:r>
                        <a:rPr lang="en-US" sz="1400" err="1">
                          <a:effectLst/>
                        </a:rPr>
                        <a:t>fortgeschrittene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Kennzahlen</a:t>
                      </a:r>
                      <a:r>
                        <a:rPr lang="en-US" sz="1400">
                          <a:effectLst/>
                        </a:rPr>
                        <a:t>  </a:t>
                      </a:r>
                      <a:r>
                        <a:rPr lang="en-US" sz="1400" err="1">
                          <a:effectLst/>
                        </a:rPr>
                        <a:t>haben</a:t>
                      </a:r>
                      <a:r>
                        <a:rPr lang="en-US" sz="1400">
                          <a:effectLst/>
                        </a:rPr>
                        <a:t>, </a:t>
                      </a:r>
                      <a:r>
                        <a:rPr lang="en-US" sz="1400" err="1">
                          <a:effectLst/>
                        </a:rPr>
                        <a:t>sodass</a:t>
                      </a:r>
                      <a:r>
                        <a:rPr lang="en-US" sz="1400">
                          <a:effectLst/>
                        </a:rPr>
                        <a:t> ich </a:t>
                      </a:r>
                      <a:r>
                        <a:rPr lang="en-US" sz="1400" err="1">
                          <a:effectLst/>
                        </a:rPr>
                        <a:t>mein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err="1">
                          <a:effectLst/>
                        </a:rPr>
                        <a:t>Fachwissen</a:t>
                      </a:r>
                      <a:r>
                        <a:rPr lang="en-US" sz="1400">
                          <a:effectLst/>
                        </a:rPr>
                        <a:t>  </a:t>
                      </a:r>
                      <a:r>
                        <a:rPr lang="en-US" sz="1400" err="1">
                          <a:effectLst/>
                        </a:rPr>
                        <a:t>voll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ausnutzen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kann</a:t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28448" marR="28448" marT="18965" marB="18965" anchor="ctr"/>
                </a:tc>
                <a:extLst>
                  <a:ext uri="{0D108BD9-81ED-4DB2-BD59-A6C34878D82A}">
                    <a16:rowId xmlns:a16="http://schemas.microsoft.com/office/drawing/2014/main" val="454174782"/>
                  </a:ext>
                </a:extLst>
              </a:tr>
              <a:tr h="19860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effectLst/>
                        </a:rPr>
                        <a:t>Justus Jung</a:t>
                      </a:r>
                    </a:p>
                  </a:txBody>
                  <a:tcPr marL="28448" marR="28448" marT="18965" marB="18965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err="1">
                          <a:effectLst/>
                        </a:rPr>
                        <a:t>Als</a:t>
                      </a:r>
                      <a:r>
                        <a:rPr lang="en-US" sz="1400">
                          <a:effectLst/>
                        </a:rPr>
                        <a:t> Justus Jung </a:t>
                      </a:r>
                      <a:r>
                        <a:rPr lang="en-US" sz="1400" err="1">
                          <a:effectLst/>
                        </a:rPr>
                        <a:t>möchte</a:t>
                      </a:r>
                      <a:r>
                        <a:rPr lang="en-US" sz="1400">
                          <a:effectLst/>
                        </a:rPr>
                        <a:t> ich </a:t>
                      </a:r>
                      <a:r>
                        <a:rPr lang="en-US" sz="1400" err="1">
                          <a:effectLst/>
                        </a:rPr>
                        <a:t>meine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err="1">
                          <a:effectLst/>
                        </a:rPr>
                        <a:t>Finanzen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Überblicken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können</a:t>
                      </a:r>
                      <a:r>
                        <a:rPr lang="en-US" sz="1400">
                          <a:effectLst/>
                        </a:rPr>
                        <a:t>, </a:t>
                      </a:r>
                      <a:r>
                        <a:rPr lang="en-US" sz="1400" err="1">
                          <a:effectLst/>
                        </a:rPr>
                        <a:t>ohne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ein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Bankkonto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err="1">
                          <a:effectLst/>
                        </a:rPr>
                        <a:t>nutzen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zu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müssen</a:t>
                      </a:r>
                      <a:r>
                        <a:rPr lang="en-US" sz="1400">
                          <a:effectLst/>
                        </a:rPr>
                        <a:t>, </a:t>
                      </a:r>
                      <a:r>
                        <a:rPr lang="en-US" sz="1400" err="1">
                          <a:effectLst/>
                        </a:rPr>
                        <a:t>damit</a:t>
                      </a:r>
                      <a:r>
                        <a:rPr lang="en-US" sz="1400">
                          <a:effectLst/>
                        </a:rPr>
                        <a:t> ich </a:t>
                      </a:r>
                      <a:r>
                        <a:rPr lang="en-US" sz="1400" err="1">
                          <a:effectLst/>
                        </a:rPr>
                        <a:t>auch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mein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Taschengeld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err="1">
                          <a:effectLst/>
                        </a:rPr>
                        <a:t>verwalten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kann</a:t>
                      </a:r>
                      <a:endParaRPr lang="en-US" sz="1400">
                        <a:effectLst/>
                      </a:endParaRPr>
                    </a:p>
                  </a:txBody>
                  <a:tcPr marL="28448" marR="28448" marT="18965" marB="18965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err="1">
                          <a:effectLst/>
                        </a:rPr>
                        <a:t>Als</a:t>
                      </a:r>
                      <a:r>
                        <a:rPr lang="en-US" sz="1400">
                          <a:effectLst/>
                        </a:rPr>
                        <a:t> Justus Jung </a:t>
                      </a:r>
                      <a:r>
                        <a:rPr lang="en-US" sz="1400" err="1">
                          <a:effectLst/>
                        </a:rPr>
                        <a:t>möchte</a:t>
                      </a:r>
                      <a:r>
                        <a:rPr lang="en-US" sz="1400">
                          <a:effectLst/>
                        </a:rPr>
                        <a:t> ich </a:t>
                      </a:r>
                      <a:r>
                        <a:rPr lang="en-US" sz="1400" err="1">
                          <a:effectLst/>
                        </a:rPr>
                        <a:t>über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vorgeschlagene</a:t>
                      </a:r>
                      <a:r>
                        <a:rPr lang="en-US" sz="1400">
                          <a:effectLst/>
                        </a:rPr>
                        <a:t> Angebote </a:t>
                      </a:r>
                      <a:r>
                        <a:rPr lang="en-US" sz="1400" err="1">
                          <a:effectLst/>
                        </a:rPr>
                        <a:t>meinerWunschliste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informiert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werden</a:t>
                      </a:r>
                      <a:r>
                        <a:rPr lang="en-US" sz="1400">
                          <a:effectLst/>
                        </a:rPr>
                        <a:t>, </a:t>
                      </a:r>
                      <a:r>
                        <a:rPr lang="en-US" sz="1400" err="1">
                          <a:effectLst/>
                        </a:rPr>
                        <a:t>damit</a:t>
                      </a:r>
                      <a:r>
                        <a:rPr lang="en-US" sz="1400">
                          <a:effectLst/>
                        </a:rPr>
                        <a:t> ich </a:t>
                      </a:r>
                      <a:r>
                        <a:rPr lang="en-US" sz="1400" err="1">
                          <a:effectLst/>
                        </a:rPr>
                        <a:t>mit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meinem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err="1">
                          <a:effectLst/>
                        </a:rPr>
                        <a:t>wenigen</a:t>
                      </a:r>
                      <a:r>
                        <a:rPr lang="en-US" sz="1400">
                          <a:effectLst/>
                        </a:rPr>
                        <a:t> Geld </a:t>
                      </a:r>
                      <a:r>
                        <a:rPr lang="en-US" sz="1400" err="1">
                          <a:effectLst/>
                        </a:rPr>
                        <a:t>möglichst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viel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err="1">
                          <a:effectLst/>
                        </a:rPr>
                        <a:t>kaufen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kann</a:t>
                      </a:r>
                      <a:endParaRPr lang="en-US" sz="1400">
                        <a:effectLst/>
                      </a:endParaRPr>
                    </a:p>
                  </a:txBody>
                  <a:tcPr marL="28448" marR="28448" marT="18965" marB="18965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>
                          <a:effectLst/>
                        </a:rPr>
                        <a:t>Ich </a:t>
                      </a:r>
                      <a:r>
                        <a:rPr lang="en-US" sz="1400" err="1">
                          <a:effectLst/>
                        </a:rPr>
                        <a:t>als</a:t>
                      </a:r>
                      <a:r>
                        <a:rPr lang="en-US" sz="1400">
                          <a:effectLst/>
                        </a:rPr>
                        <a:t> Justus Jung </a:t>
                      </a:r>
                      <a:r>
                        <a:rPr lang="en-US" sz="1400" err="1">
                          <a:effectLst/>
                        </a:rPr>
                        <a:t>möchte</a:t>
                      </a:r>
                      <a:r>
                        <a:rPr lang="en-US" sz="1400">
                          <a:effectLst/>
                        </a:rPr>
                        <a:t> die </a:t>
                      </a:r>
                      <a:r>
                        <a:rPr lang="en-US" sz="1400" err="1">
                          <a:effectLst/>
                        </a:rPr>
                        <a:t>wenigen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Ausgaben</a:t>
                      </a:r>
                      <a:r>
                        <a:rPr lang="en-US" sz="1400">
                          <a:effectLst/>
                        </a:rPr>
                        <a:t> die ich </a:t>
                      </a:r>
                      <a:r>
                        <a:rPr lang="en-US" sz="1400" err="1">
                          <a:effectLst/>
                        </a:rPr>
                        <a:t>habe</a:t>
                      </a:r>
                      <a:r>
                        <a:rPr lang="en-US" sz="1400">
                          <a:effectLst/>
                        </a:rPr>
                        <a:t> per Hand </a:t>
                      </a:r>
                      <a:r>
                        <a:rPr lang="en-US" sz="1400" err="1">
                          <a:effectLst/>
                        </a:rPr>
                        <a:t>eintragen</a:t>
                      </a:r>
                      <a:r>
                        <a:rPr lang="en-US" sz="1400">
                          <a:effectLst/>
                        </a:rPr>
                        <a:t>, </a:t>
                      </a:r>
                      <a:r>
                        <a:rPr lang="en-US" sz="1400" err="1">
                          <a:effectLst/>
                        </a:rPr>
                        <a:t>sodass</a:t>
                      </a:r>
                      <a:r>
                        <a:rPr lang="en-US" sz="1400">
                          <a:effectLst/>
                        </a:rPr>
                        <a:t> ich </a:t>
                      </a:r>
                      <a:r>
                        <a:rPr lang="en-US" sz="1400" err="1">
                          <a:effectLst/>
                        </a:rPr>
                        <a:t>direkt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err="1">
                          <a:effectLst/>
                        </a:rPr>
                        <a:t>sehe</a:t>
                      </a:r>
                      <a:r>
                        <a:rPr lang="en-US" sz="1400">
                          <a:effectLst/>
                        </a:rPr>
                        <a:t> was </a:t>
                      </a:r>
                      <a:r>
                        <a:rPr lang="en-US" sz="1400" err="1">
                          <a:effectLst/>
                        </a:rPr>
                        <a:t>passiert</a:t>
                      </a:r>
                      <a:endParaRPr lang="en-US" sz="1400">
                        <a:effectLst/>
                      </a:endParaRPr>
                    </a:p>
                  </a:txBody>
                  <a:tcPr marL="28448" marR="28448" marT="18965" marB="18965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err="1">
                          <a:effectLst/>
                        </a:rPr>
                        <a:t>Als</a:t>
                      </a:r>
                      <a:r>
                        <a:rPr lang="en-US" sz="1400">
                          <a:effectLst/>
                        </a:rPr>
                        <a:t> Justus Jung </a:t>
                      </a:r>
                      <a:r>
                        <a:rPr lang="en-US" sz="1400" err="1">
                          <a:effectLst/>
                        </a:rPr>
                        <a:t>möchte</a:t>
                      </a:r>
                      <a:r>
                        <a:rPr lang="en-US" sz="1400">
                          <a:effectLst/>
                        </a:rPr>
                        <a:t> ich  </a:t>
                      </a:r>
                      <a:r>
                        <a:rPr lang="en-US" sz="1400" err="1">
                          <a:effectLst/>
                        </a:rPr>
                        <a:t>Kalkulationen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sehen</a:t>
                      </a:r>
                      <a:r>
                        <a:rPr lang="en-US" sz="1400">
                          <a:effectLst/>
                        </a:rPr>
                        <a:t>, </a:t>
                      </a:r>
                      <a:r>
                        <a:rPr lang="en-US" sz="1400" err="1">
                          <a:effectLst/>
                        </a:rPr>
                        <a:t>sodass</a:t>
                      </a:r>
                      <a:r>
                        <a:rPr lang="en-US" sz="1400">
                          <a:effectLst/>
                        </a:rPr>
                        <a:t> ich </a:t>
                      </a:r>
                      <a:r>
                        <a:rPr lang="en-US" sz="1400" err="1">
                          <a:effectLst/>
                        </a:rPr>
                        <a:t>weiß</a:t>
                      </a:r>
                      <a:r>
                        <a:rPr lang="en-US" sz="1400">
                          <a:effectLst/>
                        </a:rPr>
                        <a:t>,</a:t>
                      </a:r>
                      <a:endParaRPr lang="de-DE"/>
                    </a:p>
                    <a:p>
                      <a:pPr lvl="0">
                        <a:buNone/>
                      </a:pPr>
                      <a:r>
                        <a:rPr lang="en-US" sz="1400" err="1">
                          <a:effectLst/>
                        </a:rPr>
                        <a:t>zu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welchen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Zeitpunkt</a:t>
                      </a:r>
                      <a:r>
                        <a:rPr lang="en-US" sz="1400">
                          <a:effectLst/>
                        </a:rPr>
                        <a:t> ich mir </a:t>
                      </a:r>
                      <a:r>
                        <a:rPr lang="en-US" sz="1400" err="1">
                          <a:effectLst/>
                        </a:rPr>
                        <a:t>mein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Wunschitem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err="1">
                          <a:effectLst/>
                        </a:rPr>
                        <a:t>voraussichtlich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err="1">
                          <a:effectLst/>
                        </a:rPr>
                        <a:t>kaufen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kann</a:t>
                      </a:r>
                      <a:r>
                        <a:rPr lang="en-US" sz="1400">
                          <a:effectLst/>
                        </a:rPr>
                        <a:t> (Feature </a:t>
                      </a:r>
                      <a:r>
                        <a:rPr lang="en-US" sz="1400" err="1">
                          <a:effectLst/>
                        </a:rPr>
                        <a:t>einzelne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Objekte</a:t>
                      </a:r>
                      <a:r>
                        <a:rPr lang="en-US" sz="1400">
                          <a:effectLst/>
                        </a:rPr>
                        <a:t>/ </a:t>
                      </a:r>
                      <a:r>
                        <a:rPr lang="en-US" sz="1400" err="1">
                          <a:effectLst/>
                        </a:rPr>
                        <a:t>Ziele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zu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besparen</a:t>
                      </a:r>
                      <a:r>
                        <a:rPr lang="en-US" sz="1400">
                          <a:effectLst/>
                        </a:rPr>
                        <a:t>)</a:t>
                      </a:r>
                    </a:p>
                  </a:txBody>
                  <a:tcPr marL="28448" marR="28448" marT="18965" marB="18965" anchor="ctr"/>
                </a:tc>
                <a:extLst>
                  <a:ext uri="{0D108BD9-81ED-4DB2-BD59-A6C34878D82A}">
                    <a16:rowId xmlns:a16="http://schemas.microsoft.com/office/drawing/2014/main" val="2115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49494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4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06C657-0CEC-497E-9414-35255E975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056355"/>
              </p:ext>
            </p:extLst>
          </p:nvPr>
        </p:nvGraphicFramePr>
        <p:xfrm>
          <a:off x="643467" y="798935"/>
          <a:ext cx="10905066" cy="4960722"/>
        </p:xfrm>
        <a:graphic>
          <a:graphicData uri="http://schemas.openxmlformats.org/drawingml/2006/table">
            <a:tbl>
              <a:tblPr firstRow="1" firstCol="1" bandRow="1">
                <a:tableStyleId>{EB9631B5-78F2-41C9-869B-9F39066F8104}</a:tableStyleId>
              </a:tblPr>
              <a:tblGrid>
                <a:gridCol w="1375317">
                  <a:extLst>
                    <a:ext uri="{9D8B030D-6E8A-4147-A177-3AD203B41FA5}">
                      <a16:colId xmlns:a16="http://schemas.microsoft.com/office/drawing/2014/main" val="3492763235"/>
                    </a:ext>
                  </a:extLst>
                </a:gridCol>
                <a:gridCol w="2588876">
                  <a:extLst>
                    <a:ext uri="{9D8B030D-6E8A-4147-A177-3AD203B41FA5}">
                      <a16:colId xmlns:a16="http://schemas.microsoft.com/office/drawing/2014/main" val="2207951703"/>
                    </a:ext>
                  </a:extLst>
                </a:gridCol>
                <a:gridCol w="1973256">
                  <a:extLst>
                    <a:ext uri="{9D8B030D-6E8A-4147-A177-3AD203B41FA5}">
                      <a16:colId xmlns:a16="http://schemas.microsoft.com/office/drawing/2014/main" val="789880596"/>
                    </a:ext>
                  </a:extLst>
                </a:gridCol>
                <a:gridCol w="2730612">
                  <a:extLst>
                    <a:ext uri="{9D8B030D-6E8A-4147-A177-3AD203B41FA5}">
                      <a16:colId xmlns:a16="http://schemas.microsoft.com/office/drawing/2014/main" val="393782748"/>
                    </a:ext>
                  </a:extLst>
                </a:gridCol>
                <a:gridCol w="2237005">
                  <a:extLst>
                    <a:ext uri="{9D8B030D-6E8A-4147-A177-3AD203B41FA5}">
                      <a16:colId xmlns:a16="http://schemas.microsoft.com/office/drawing/2014/main" val="361081363"/>
                    </a:ext>
                  </a:extLst>
                </a:gridCol>
              </a:tblGrid>
              <a:tr h="86144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300">
                          <a:effectLst/>
                        </a:rPr>
                        <a:t>Themes/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Personas</a:t>
                      </a:r>
                    </a:p>
                  </a:txBody>
                  <a:tcPr marL="26522" marR="26522" marT="17681" marB="17681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300" err="1">
                          <a:effectLst/>
                        </a:rPr>
                        <a:t>Einbindung</a:t>
                      </a:r>
                      <a:r>
                        <a:rPr lang="en-US" sz="1300">
                          <a:effectLst/>
                        </a:rPr>
                        <a:t> der </a:t>
                      </a:r>
                      <a:r>
                        <a:rPr lang="en-US" sz="1300" err="1">
                          <a:effectLst/>
                        </a:rPr>
                        <a:t>Bankkonten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an die App</a:t>
                      </a:r>
                    </a:p>
                  </a:txBody>
                  <a:tcPr marL="26522" marR="26522" marT="17681" marB="17681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300" err="1">
                          <a:effectLst/>
                        </a:rPr>
                        <a:t>Finanzielle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Beratung</a:t>
                      </a:r>
                      <a:endParaRPr lang="en-US" sz="1300">
                        <a:effectLst/>
                      </a:endParaRPr>
                    </a:p>
                  </a:txBody>
                  <a:tcPr marL="26522" marR="26522" marT="17681" marB="1768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err="1">
                          <a:effectLst/>
                        </a:rPr>
                        <a:t>Auslesen</a:t>
                      </a:r>
                      <a:r>
                        <a:rPr lang="en-US" sz="1300">
                          <a:effectLst/>
                        </a:rPr>
                        <a:t> der </a:t>
                      </a:r>
                      <a:r>
                        <a:rPr lang="en-US" sz="1300" err="1">
                          <a:effectLst/>
                        </a:rPr>
                        <a:t>Kassenbons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möglich</a:t>
                      </a:r>
                      <a:endParaRPr lang="en-US" sz="1300">
                        <a:effectLst/>
                      </a:endParaRPr>
                    </a:p>
                  </a:txBody>
                  <a:tcPr marL="26522" marR="26522" marT="17681" marB="1768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err="1">
                          <a:effectLst/>
                        </a:rPr>
                        <a:t>Kennzahlen</a:t>
                      </a:r>
                      <a:r>
                        <a:rPr lang="en-US" sz="1300">
                          <a:effectLst/>
                        </a:rPr>
                        <a:t> und </a:t>
                      </a:r>
                      <a:r>
                        <a:rPr lang="en-US" sz="1300" err="1">
                          <a:effectLst/>
                        </a:rPr>
                        <a:t>Graphiken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für</a:t>
                      </a:r>
                      <a:r>
                        <a:rPr lang="en-US" sz="1300">
                          <a:effectLst/>
                        </a:rPr>
                        <a:t> die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 err="1">
                          <a:effectLst/>
                        </a:rPr>
                        <a:t>Einnahmen</a:t>
                      </a:r>
                      <a:r>
                        <a:rPr lang="en-US" sz="1300">
                          <a:effectLst/>
                        </a:rPr>
                        <a:t> und </a:t>
                      </a:r>
                      <a:r>
                        <a:rPr lang="en-US" sz="1300" err="1">
                          <a:effectLst/>
                        </a:rPr>
                        <a:t>Ausgaben</a:t>
                      </a:r>
                      <a:r>
                        <a:rPr lang="en-US" sz="1300">
                          <a:effectLst/>
                        </a:rPr>
                        <a:t> der Kunden</a:t>
                      </a:r>
                    </a:p>
                  </a:txBody>
                  <a:tcPr marL="26522" marR="26522" marT="17681" marB="17681" anchor="ctr"/>
                </a:tc>
                <a:extLst>
                  <a:ext uri="{0D108BD9-81ED-4DB2-BD59-A6C34878D82A}">
                    <a16:rowId xmlns:a16="http://schemas.microsoft.com/office/drawing/2014/main" val="1618859459"/>
                  </a:ext>
                </a:extLst>
              </a:tr>
              <a:tr h="24457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>
                          <a:effectLst/>
                        </a:rPr>
                        <a:t>Normen Normal</a:t>
                      </a:r>
                    </a:p>
                  </a:txBody>
                  <a:tcPr marL="26522" marR="26522" marT="17681" marB="17681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300" err="1">
                          <a:effectLst/>
                        </a:rPr>
                        <a:t>Als</a:t>
                      </a:r>
                      <a:r>
                        <a:rPr lang="en-US" sz="1300">
                          <a:effectLst/>
                        </a:rPr>
                        <a:t> Norman Normal </a:t>
                      </a:r>
                      <a:r>
                        <a:rPr lang="en-US" sz="1300" err="1">
                          <a:effectLst/>
                        </a:rPr>
                        <a:t>möchte</a:t>
                      </a:r>
                      <a:r>
                        <a:rPr lang="en-US" sz="1300">
                          <a:effectLst/>
                        </a:rPr>
                        <a:t> ich die </a:t>
                      </a:r>
                      <a:r>
                        <a:rPr lang="en-US" sz="1300" err="1">
                          <a:effectLst/>
                        </a:rPr>
                        <a:t>Änderungen</a:t>
                      </a:r>
                      <a:r>
                        <a:rPr lang="en-US" sz="1300">
                          <a:effectLst/>
                        </a:rPr>
                        <a:t> auf </a:t>
                      </a:r>
                      <a:r>
                        <a:rPr lang="en-US" sz="1300" err="1">
                          <a:effectLst/>
                        </a:rPr>
                        <a:t>meinem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Konto</a:t>
                      </a:r>
                      <a:r>
                        <a:rPr lang="en-US" sz="1300">
                          <a:effectLst/>
                        </a:rPr>
                        <a:t> in den </a:t>
                      </a:r>
                      <a:r>
                        <a:rPr lang="en-US" sz="1300" err="1">
                          <a:effectLst/>
                        </a:rPr>
                        <a:t>Übersichten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sehen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können</a:t>
                      </a:r>
                      <a:r>
                        <a:rPr lang="en-US" sz="1300">
                          <a:effectLst/>
                        </a:rPr>
                        <a:t>, </a:t>
                      </a:r>
                      <a:r>
                        <a:rPr lang="en-US" sz="1300" err="1">
                          <a:effectLst/>
                        </a:rPr>
                        <a:t>sodass</a:t>
                      </a:r>
                      <a:r>
                        <a:rPr lang="en-US" sz="1300">
                          <a:effectLst/>
                        </a:rPr>
                        <a:t> ich stets </a:t>
                      </a:r>
                      <a:r>
                        <a:rPr lang="en-US" sz="1300" err="1">
                          <a:effectLst/>
                        </a:rPr>
                        <a:t>einen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aktuellen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Überblick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über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meine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finanzielle</a:t>
                      </a:r>
                      <a:r>
                        <a:rPr lang="en-US" sz="1300">
                          <a:effectLst/>
                        </a:rPr>
                        <a:t> Lage </a:t>
                      </a:r>
                      <a:r>
                        <a:rPr lang="en-US" sz="1300" err="1">
                          <a:effectLst/>
                        </a:rPr>
                        <a:t>habe</a:t>
                      </a:r>
                      <a:br>
                        <a:rPr lang="en-US" sz="1300">
                          <a:effectLst/>
                        </a:rPr>
                      </a:br>
                      <a:endParaRPr lang="en-US" sz="1300">
                        <a:effectLst/>
                      </a:endParaRPr>
                    </a:p>
                  </a:txBody>
                  <a:tcPr marL="26522" marR="26522" marT="17681" marB="17681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300">
                          <a:effectLst/>
                        </a:rPr>
                        <a:t>- Ich </a:t>
                      </a:r>
                      <a:r>
                        <a:rPr lang="en-US" sz="1300" err="1">
                          <a:effectLst/>
                        </a:rPr>
                        <a:t>als</a:t>
                      </a:r>
                      <a:r>
                        <a:rPr lang="en-US" sz="1300">
                          <a:effectLst/>
                        </a:rPr>
                        <a:t> Norman Normal </a:t>
                      </a:r>
                      <a:r>
                        <a:rPr lang="en-US" sz="1300" err="1">
                          <a:effectLst/>
                        </a:rPr>
                        <a:t>möchte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bei</a:t>
                      </a:r>
                      <a:r>
                        <a:rPr lang="en-US" sz="1300">
                          <a:effectLst/>
                        </a:rPr>
                        <a:t> den </a:t>
                      </a:r>
                      <a:r>
                        <a:rPr lang="en-US" sz="1300" err="1">
                          <a:effectLst/>
                        </a:rPr>
                        <a:t>StandardVerträgen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einen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möglichst</a:t>
                      </a:r>
                      <a:r>
                        <a:rPr lang="en-US" sz="1300">
                          <a:effectLst/>
                        </a:rPr>
                        <a:t> </a:t>
                      </a:r>
                      <a:r>
                        <a:rPr lang="en-US" sz="1300" err="1">
                          <a:effectLst/>
                        </a:rPr>
                        <a:t>günstigen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Vertragspartner</a:t>
                      </a:r>
                      <a:r>
                        <a:rPr lang="en-US" sz="1300">
                          <a:effectLst/>
                        </a:rPr>
                        <a:t> </a:t>
                      </a:r>
                      <a:r>
                        <a:rPr lang="en-US" sz="1300" err="1">
                          <a:effectLst/>
                        </a:rPr>
                        <a:t>haben</a:t>
                      </a:r>
                      <a:r>
                        <a:rPr lang="en-US" sz="1300">
                          <a:effectLst/>
                        </a:rPr>
                        <a:t>, </a:t>
                      </a:r>
                      <a:r>
                        <a:rPr lang="en-US" sz="1300" err="1">
                          <a:effectLst/>
                        </a:rPr>
                        <a:t>sodass</a:t>
                      </a:r>
                      <a:r>
                        <a:rPr lang="en-US" sz="1300">
                          <a:effectLst/>
                        </a:rPr>
                        <a:t> ich </a:t>
                      </a:r>
                      <a:r>
                        <a:rPr lang="en-US" sz="1300" err="1">
                          <a:effectLst/>
                        </a:rPr>
                        <a:t>für</a:t>
                      </a:r>
                      <a:r>
                        <a:rPr lang="en-US" sz="1300">
                          <a:effectLst/>
                        </a:rPr>
                        <a:t> den </a:t>
                      </a:r>
                      <a:r>
                        <a:rPr lang="en-US" sz="1300" err="1">
                          <a:effectLst/>
                        </a:rPr>
                        <a:t>gleichen</a:t>
                      </a:r>
                      <a:r>
                        <a:rPr lang="en-US" sz="1300">
                          <a:effectLst/>
                        </a:rPr>
                        <a:t> Service </a:t>
                      </a:r>
                      <a:r>
                        <a:rPr lang="en-US" sz="1300" err="1">
                          <a:effectLst/>
                        </a:rPr>
                        <a:t>weniger</a:t>
                      </a:r>
                      <a:r>
                        <a:rPr lang="en-US" sz="1300">
                          <a:effectLst/>
                        </a:rPr>
                        <a:t> Geld </a:t>
                      </a:r>
                      <a:r>
                        <a:rPr lang="en-US" sz="1300" err="1">
                          <a:effectLst/>
                        </a:rPr>
                        <a:t>zahle</a:t>
                      </a:r>
                      <a:endParaRPr lang="en-US" sz="1300">
                        <a:effectLst/>
                      </a:endParaRPr>
                    </a:p>
                  </a:txBody>
                  <a:tcPr marL="26522" marR="26522" marT="17681" marB="17681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300">
                          <a:effectLst/>
                        </a:rPr>
                        <a:t>Ich </a:t>
                      </a:r>
                      <a:r>
                        <a:rPr lang="en-US" sz="1300" err="1">
                          <a:effectLst/>
                        </a:rPr>
                        <a:t>möchte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meinen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Kassenbon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mit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nur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einem</a:t>
                      </a:r>
                      <a:r>
                        <a:rPr lang="en-US" sz="1300">
                          <a:effectLst/>
                        </a:rPr>
                        <a:t> Foto </a:t>
                      </a:r>
                      <a:r>
                        <a:rPr lang="en-US" sz="1300" err="1">
                          <a:effectLst/>
                        </a:rPr>
                        <a:t>einscannen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können</a:t>
                      </a:r>
                      <a:r>
                        <a:rPr lang="en-US" sz="1300">
                          <a:effectLst/>
                        </a:rPr>
                        <a:t> und die </a:t>
                      </a:r>
                      <a:r>
                        <a:rPr lang="en-US" sz="1300" err="1">
                          <a:effectLst/>
                        </a:rPr>
                        <a:t>Ausgaben</a:t>
                      </a:r>
                      <a:r>
                        <a:rPr lang="en-US" sz="1300">
                          <a:effectLst/>
                        </a:rPr>
                        <a:t> </a:t>
                      </a:r>
                      <a:r>
                        <a:rPr lang="en-US" sz="1300" err="1">
                          <a:effectLst/>
                        </a:rPr>
                        <a:t>automatisch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kategoriesiert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bekommen</a:t>
                      </a:r>
                      <a:br>
                        <a:rPr lang="en-US" sz="1300">
                          <a:effectLst/>
                        </a:rPr>
                      </a:br>
                      <a:endParaRPr lang="en-US" sz="1300">
                        <a:effectLst/>
                      </a:endParaRPr>
                    </a:p>
                    <a:p>
                      <a:pPr lvl="0">
                        <a:buNone/>
                      </a:pPr>
                      <a:r>
                        <a:rPr lang="en-US" sz="1300" err="1">
                          <a:effectLst/>
                        </a:rPr>
                        <a:t>Als</a:t>
                      </a:r>
                      <a:r>
                        <a:rPr lang="en-US" sz="1300">
                          <a:effectLst/>
                        </a:rPr>
                        <a:t> Norman Normal </a:t>
                      </a:r>
                      <a:r>
                        <a:rPr lang="en-US" sz="1300" err="1">
                          <a:effectLst/>
                        </a:rPr>
                        <a:t>möchte</a:t>
                      </a:r>
                      <a:r>
                        <a:rPr lang="en-US" sz="1300">
                          <a:effectLst/>
                        </a:rPr>
                        <a:t> ich, </a:t>
                      </a:r>
                      <a:r>
                        <a:rPr lang="en-US" sz="1300" err="1">
                          <a:effectLst/>
                        </a:rPr>
                        <a:t>dass</a:t>
                      </a:r>
                      <a:r>
                        <a:rPr lang="en-US" sz="1300">
                          <a:effectLst/>
                        </a:rPr>
                        <a:t> die App alle </a:t>
                      </a:r>
                      <a:r>
                        <a:rPr lang="en-US" sz="1300" err="1">
                          <a:effectLst/>
                        </a:rPr>
                        <a:t>Arten</a:t>
                      </a:r>
                      <a:r>
                        <a:rPr lang="en-US" sz="1300">
                          <a:effectLst/>
                        </a:rPr>
                        <a:t> von </a:t>
                      </a:r>
                      <a:r>
                        <a:rPr lang="en-US" sz="1300" err="1">
                          <a:effectLst/>
                        </a:rPr>
                        <a:t>Rechnung</a:t>
                      </a:r>
                      <a:r>
                        <a:rPr lang="en-US" sz="1300">
                          <a:effectLst/>
                        </a:rPr>
                        <a:t> und </a:t>
                      </a:r>
                      <a:r>
                        <a:rPr lang="en-US" sz="1300" err="1">
                          <a:effectLst/>
                        </a:rPr>
                        <a:t>Belegen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erfasst</a:t>
                      </a:r>
                      <a:r>
                        <a:rPr lang="en-US" sz="1300">
                          <a:effectLst/>
                        </a:rPr>
                        <a:t>, </a:t>
                      </a:r>
                      <a:r>
                        <a:rPr lang="en-US" sz="1300" err="1">
                          <a:effectLst/>
                        </a:rPr>
                        <a:t>sodass</a:t>
                      </a:r>
                      <a:r>
                        <a:rPr lang="en-US" sz="1300">
                          <a:effectLst/>
                        </a:rPr>
                        <a:t> ich </a:t>
                      </a:r>
                      <a:r>
                        <a:rPr lang="en-US" sz="1300" err="1">
                          <a:effectLst/>
                        </a:rPr>
                        <a:t>nie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meine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Ausgaben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manuell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eintragen</a:t>
                      </a:r>
                      <a:r>
                        <a:rPr lang="en-US" sz="1300">
                          <a:effectLst/>
                        </a:rPr>
                        <a:t> muss.</a:t>
                      </a:r>
                      <a:endParaRPr lang="de-DE"/>
                    </a:p>
                  </a:txBody>
                  <a:tcPr marL="26522" marR="26522" marT="17681" marB="17681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300" err="1">
                          <a:effectLst/>
                        </a:rPr>
                        <a:t>Als</a:t>
                      </a:r>
                      <a:r>
                        <a:rPr lang="en-US" sz="1300">
                          <a:effectLst/>
                        </a:rPr>
                        <a:t> Normen Normal </a:t>
                      </a:r>
                      <a:r>
                        <a:rPr lang="en-US" sz="1300" err="1">
                          <a:effectLst/>
                        </a:rPr>
                        <a:t>kenne</a:t>
                      </a:r>
                      <a:r>
                        <a:rPr lang="en-US" sz="1300">
                          <a:effectLst/>
                        </a:rPr>
                        <a:t> ich </a:t>
                      </a:r>
                      <a:r>
                        <a:rPr lang="en-US" sz="1300" err="1">
                          <a:effectLst/>
                        </a:rPr>
                        <a:t>mich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mit</a:t>
                      </a:r>
                      <a:r>
                        <a:rPr lang="en-US" sz="1300">
                          <a:effectLst/>
                        </a:rPr>
                        <a:t> den </a:t>
                      </a:r>
                      <a:r>
                        <a:rPr lang="en-US" sz="1300" err="1">
                          <a:effectLst/>
                        </a:rPr>
                        <a:t>meisten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Kennzahlen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nicht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besonders</a:t>
                      </a:r>
                      <a:r>
                        <a:rPr lang="en-US" sz="1300">
                          <a:effectLst/>
                        </a:rPr>
                        <a:t> gut </a:t>
                      </a:r>
                      <a:r>
                        <a:rPr lang="en-US" sz="1300" err="1">
                          <a:effectLst/>
                        </a:rPr>
                        <a:t>aus</a:t>
                      </a:r>
                      <a:r>
                        <a:rPr lang="en-US" sz="1300">
                          <a:effectLst/>
                        </a:rPr>
                        <a:t>, ich bin </a:t>
                      </a:r>
                      <a:r>
                        <a:rPr lang="en-US" sz="1300" err="1">
                          <a:effectLst/>
                        </a:rPr>
                        <a:t>jedoch</a:t>
                      </a:r>
                      <a:r>
                        <a:rPr lang="en-US" sz="1300">
                          <a:effectLst/>
                        </a:rPr>
                        <a:t> in der Lage die </a:t>
                      </a:r>
                      <a:r>
                        <a:rPr lang="en-US" sz="1300" err="1">
                          <a:effectLst/>
                        </a:rPr>
                        <a:t>Mehrheit</a:t>
                      </a:r>
                      <a:r>
                        <a:rPr lang="en-US" sz="1300">
                          <a:effectLst/>
                        </a:rPr>
                        <a:t> der </a:t>
                      </a:r>
                      <a:r>
                        <a:rPr lang="en-US" sz="1300" err="1">
                          <a:effectLst/>
                        </a:rPr>
                        <a:t>Graphiken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richtig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zu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deuten</a:t>
                      </a:r>
                      <a:endParaRPr lang="en-US" sz="1300">
                        <a:effectLst/>
                      </a:endParaRPr>
                    </a:p>
                  </a:txBody>
                  <a:tcPr marL="26522" marR="26522" marT="17681" marB="17681" anchor="ctr"/>
                </a:tc>
                <a:extLst>
                  <a:ext uri="{0D108BD9-81ED-4DB2-BD59-A6C34878D82A}">
                    <a16:rowId xmlns:a16="http://schemas.microsoft.com/office/drawing/2014/main" val="4114483845"/>
                  </a:ext>
                </a:extLst>
              </a:tr>
              <a:tr h="1653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>
                          <a:effectLst/>
                        </a:rPr>
                        <a:t>Steven Student</a:t>
                      </a:r>
                    </a:p>
                  </a:txBody>
                  <a:tcPr marL="26522" marR="26522" marT="17681" marB="17681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300" dirty="0" err="1">
                          <a:effectLst/>
                        </a:rPr>
                        <a:t>Als</a:t>
                      </a:r>
                      <a:r>
                        <a:rPr lang="en-US" sz="1300" dirty="0">
                          <a:effectLst/>
                        </a:rPr>
                        <a:t> Steven </a:t>
                      </a:r>
                      <a:r>
                        <a:rPr lang="en-US" sz="1300" dirty="0" err="1">
                          <a:effectLst/>
                        </a:rPr>
                        <a:t>Studen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bezahle</a:t>
                      </a:r>
                      <a:r>
                        <a:rPr lang="en-US" sz="1300" dirty="0">
                          <a:effectLst/>
                        </a:rPr>
                        <a:t> ich </a:t>
                      </a:r>
                      <a:r>
                        <a:rPr lang="en-US" sz="1300" dirty="0" err="1">
                          <a:effectLst/>
                        </a:rPr>
                        <a:t>häufig</a:t>
                      </a:r>
                      <a:r>
                        <a:rPr lang="en-US" sz="1300" dirty="0">
                          <a:effectLst/>
                        </a:rPr>
                        <a:t> digital und </a:t>
                      </a:r>
                      <a:r>
                        <a:rPr lang="en-US" sz="1300" dirty="0" err="1">
                          <a:effectLst/>
                        </a:rPr>
                        <a:t>erwarte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hierzu</a:t>
                      </a:r>
                      <a:r>
                        <a:rPr lang="en-US" sz="1300" dirty="0">
                          <a:effectLst/>
                        </a:rPr>
                        <a:t> </a:t>
                      </a:r>
                      <a:r>
                        <a:rPr lang="en-US" sz="1300" dirty="0" err="1">
                          <a:effectLst/>
                        </a:rPr>
                        <a:t>eine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nahtlose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Anbindung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für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meine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verschiedenen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Bezahldienste</a:t>
                      </a:r>
                      <a:r>
                        <a:rPr lang="en-US" sz="1300" dirty="0">
                          <a:effectLst/>
                        </a:rPr>
                        <a:t>,  </a:t>
                      </a:r>
                      <a:r>
                        <a:rPr lang="en-US" sz="1300" dirty="0" err="1">
                          <a:effectLst/>
                        </a:rPr>
                        <a:t>sodass</a:t>
                      </a:r>
                      <a:r>
                        <a:rPr lang="en-US" sz="1300" dirty="0">
                          <a:effectLst/>
                        </a:rPr>
                        <a:t> </a:t>
                      </a:r>
                      <a:r>
                        <a:rPr lang="en-US" sz="1300" dirty="0" err="1">
                          <a:effectLst/>
                        </a:rPr>
                        <a:t>mein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Nutzerverhalten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für</a:t>
                      </a:r>
                      <a:r>
                        <a:rPr lang="en-US" sz="1300" dirty="0">
                          <a:effectLst/>
                        </a:rPr>
                        <a:t> die App </a:t>
                      </a:r>
                      <a:r>
                        <a:rPr lang="en-US" sz="1300" dirty="0" err="1">
                          <a:effectLst/>
                        </a:rPr>
                        <a:t>angemessen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ist</a:t>
                      </a:r>
                      <a:endParaRPr lang="en-US" sz="1300" dirty="0">
                        <a:effectLst/>
                      </a:endParaRPr>
                    </a:p>
                  </a:txBody>
                  <a:tcPr marL="26522" marR="26522" marT="17681" marB="17681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300" err="1">
                          <a:effectLst/>
                        </a:rPr>
                        <a:t>Als</a:t>
                      </a:r>
                      <a:r>
                        <a:rPr lang="en-US" sz="1300">
                          <a:effectLst/>
                        </a:rPr>
                        <a:t> Steven Student </a:t>
                      </a:r>
                      <a:r>
                        <a:rPr lang="en-US" sz="1300" err="1">
                          <a:effectLst/>
                        </a:rPr>
                        <a:t>möchte</a:t>
                      </a:r>
                      <a:r>
                        <a:rPr lang="en-US" sz="1300">
                          <a:effectLst/>
                        </a:rPr>
                        <a:t> ich Tipps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 err="1">
                          <a:effectLst/>
                        </a:rPr>
                        <a:t>erhalten</a:t>
                      </a:r>
                      <a:r>
                        <a:rPr lang="en-US" sz="1300">
                          <a:effectLst/>
                        </a:rPr>
                        <a:t>, an </a:t>
                      </a:r>
                      <a:r>
                        <a:rPr lang="en-US" sz="1300" err="1">
                          <a:effectLst/>
                        </a:rPr>
                        <a:t>welchen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stellen</a:t>
                      </a:r>
                      <a:r>
                        <a:rPr lang="en-US" sz="1300">
                          <a:effectLst/>
                        </a:rPr>
                        <a:t> ich </a:t>
                      </a:r>
                      <a:r>
                        <a:rPr lang="en-US" sz="1300" err="1">
                          <a:effectLst/>
                        </a:rPr>
                        <a:t>überdurch</a:t>
                      </a:r>
                      <a:r>
                        <a:rPr lang="en-US" sz="1300">
                          <a:effectLst/>
                        </a:rPr>
                        <a:t>-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 err="1">
                          <a:effectLst/>
                        </a:rPr>
                        <a:t>schnittlich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viel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ausgebe</a:t>
                      </a:r>
                      <a:r>
                        <a:rPr lang="en-US" sz="1300">
                          <a:effectLst/>
                        </a:rPr>
                        <a:t>, </a:t>
                      </a:r>
                      <a:r>
                        <a:rPr lang="en-US" sz="1300" err="1">
                          <a:effectLst/>
                        </a:rPr>
                        <a:t>sodass</a:t>
                      </a:r>
                      <a:r>
                        <a:rPr lang="en-US" sz="1300">
                          <a:effectLst/>
                        </a:rPr>
                        <a:t> ich </a:t>
                      </a:r>
                      <a:r>
                        <a:rPr lang="en-US" sz="1300" err="1">
                          <a:effectLst/>
                        </a:rPr>
                        <a:t>mehr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geld </a:t>
                      </a:r>
                      <a:r>
                        <a:rPr lang="en-US" sz="1300" err="1">
                          <a:effectLst/>
                        </a:rPr>
                        <a:t>sparen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kann</a:t>
                      </a:r>
                      <a:endParaRPr lang="en-US" sz="1300">
                        <a:effectLst/>
                      </a:endParaRPr>
                    </a:p>
                  </a:txBody>
                  <a:tcPr marL="26522" marR="26522" marT="17681" marB="17681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300" err="1">
                          <a:effectLst/>
                        </a:rPr>
                        <a:t>Als</a:t>
                      </a:r>
                      <a:r>
                        <a:rPr lang="en-US" sz="1300">
                          <a:effectLst/>
                        </a:rPr>
                        <a:t> Student </a:t>
                      </a:r>
                      <a:r>
                        <a:rPr lang="en-US" sz="1300" err="1">
                          <a:effectLst/>
                        </a:rPr>
                        <a:t>werde</a:t>
                      </a:r>
                      <a:r>
                        <a:rPr lang="en-US" sz="1300">
                          <a:effectLst/>
                        </a:rPr>
                        <a:t> ich das </a:t>
                      </a:r>
                      <a:r>
                        <a:rPr lang="en-US" sz="1300" err="1">
                          <a:effectLst/>
                        </a:rPr>
                        <a:t>Auslesen</a:t>
                      </a:r>
                      <a:r>
                        <a:rPr lang="en-US" sz="1300">
                          <a:effectLst/>
                        </a:rPr>
                        <a:t> der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 err="1">
                          <a:effectLst/>
                        </a:rPr>
                        <a:t>Kassenbons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nur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für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unvermeidbare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Barbezahlung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in </a:t>
                      </a:r>
                      <a:r>
                        <a:rPr lang="en-US" sz="1300" err="1">
                          <a:effectLst/>
                        </a:rPr>
                        <a:t>Anspruch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nehmen</a:t>
                      </a:r>
                      <a:r>
                        <a:rPr lang="en-US" sz="1300">
                          <a:effectLst/>
                        </a:rPr>
                        <a:t>, </a:t>
                      </a:r>
                      <a:r>
                        <a:rPr lang="en-US" sz="1300" err="1">
                          <a:effectLst/>
                        </a:rPr>
                        <a:t>hier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erwarte</a:t>
                      </a:r>
                      <a:r>
                        <a:rPr lang="en-US" sz="1300">
                          <a:effectLst/>
                        </a:rPr>
                        <a:t> ich </a:t>
                      </a:r>
                      <a:r>
                        <a:rPr lang="en-US" sz="1300" err="1">
                          <a:effectLst/>
                        </a:rPr>
                        <a:t>jedoch</a:t>
                      </a:r>
                      <a:r>
                        <a:rPr lang="en-US" sz="1300">
                          <a:effectLst/>
                        </a:rPr>
                        <a:t>, </a:t>
                      </a:r>
                      <a:r>
                        <a:rPr lang="en-US" sz="1300" err="1">
                          <a:effectLst/>
                        </a:rPr>
                        <a:t>dass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ich </a:t>
                      </a:r>
                      <a:r>
                        <a:rPr lang="en-US" sz="1300" err="1">
                          <a:effectLst/>
                        </a:rPr>
                        <a:t>keine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manuellen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Eingaben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machen</a:t>
                      </a:r>
                      <a:r>
                        <a:rPr lang="en-US" sz="1300">
                          <a:effectLst/>
                        </a:rPr>
                        <a:t> muss</a:t>
                      </a:r>
                    </a:p>
                  </a:txBody>
                  <a:tcPr marL="26522" marR="26522" marT="17681" marB="17681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300" err="1">
                          <a:effectLst/>
                        </a:rPr>
                        <a:t>Als</a:t>
                      </a:r>
                      <a:r>
                        <a:rPr lang="en-US" sz="1300">
                          <a:effectLst/>
                        </a:rPr>
                        <a:t> Student </a:t>
                      </a:r>
                      <a:r>
                        <a:rPr lang="en-US" sz="1300" err="1">
                          <a:effectLst/>
                        </a:rPr>
                        <a:t>habe</a:t>
                      </a:r>
                      <a:r>
                        <a:rPr lang="en-US" sz="1300">
                          <a:effectLst/>
                        </a:rPr>
                        <a:t> ich Interesse an den </a:t>
                      </a:r>
                      <a:r>
                        <a:rPr lang="en-US" sz="1300" err="1">
                          <a:effectLst/>
                        </a:rPr>
                        <a:t>Graphiken</a:t>
                      </a:r>
                      <a:r>
                        <a:rPr lang="en-US" sz="1300">
                          <a:effectLst/>
                        </a:rPr>
                        <a:t>,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manche </a:t>
                      </a:r>
                      <a:r>
                        <a:rPr lang="en-US" sz="1300" err="1">
                          <a:effectLst/>
                        </a:rPr>
                        <a:t>Kennzahlen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kann</a:t>
                      </a:r>
                      <a:r>
                        <a:rPr lang="en-US" sz="1300">
                          <a:effectLst/>
                        </a:rPr>
                        <a:t> ich </a:t>
                      </a:r>
                      <a:r>
                        <a:rPr lang="en-US" sz="1300" err="1">
                          <a:effectLst/>
                        </a:rPr>
                        <a:t>jedoch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nicht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 err="1">
                          <a:effectLst/>
                        </a:rPr>
                        <a:t>richtig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 err="1">
                          <a:effectLst/>
                        </a:rPr>
                        <a:t>deuten</a:t>
                      </a:r>
                      <a:r>
                        <a:rPr lang="en-US" sz="1300">
                          <a:effectLst/>
                        </a:rPr>
                        <a:t> und bin </a:t>
                      </a:r>
                      <a:r>
                        <a:rPr lang="en-US" sz="1300" err="1">
                          <a:effectLst/>
                        </a:rPr>
                        <a:t>somit</a:t>
                      </a:r>
                      <a:r>
                        <a:rPr lang="en-US" sz="1300">
                          <a:effectLst/>
                        </a:rPr>
                        <a:t> auf Tipps </a:t>
                      </a:r>
                      <a:r>
                        <a:rPr lang="en-US" sz="1300" err="1">
                          <a:effectLst/>
                        </a:rPr>
                        <a:t>angewiesen</a:t>
                      </a:r>
                      <a:endParaRPr lang="en-US" sz="1300">
                        <a:effectLst/>
                      </a:endParaRPr>
                    </a:p>
                  </a:txBody>
                  <a:tcPr marL="26522" marR="26522" marT="17681" marB="17681" anchor="ctr"/>
                </a:tc>
                <a:extLst>
                  <a:ext uri="{0D108BD9-81ED-4DB2-BD59-A6C34878D82A}">
                    <a16:rowId xmlns:a16="http://schemas.microsoft.com/office/drawing/2014/main" val="4238085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484094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19F1C-7998-4CAD-9548-41DE09466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080808"/>
                </a:solidFill>
                <a:cs typeface="Calibri Light"/>
              </a:rPr>
              <a:t>Use Cases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DD622-FF4F-4393-82A8-E4FB408B448B}"/>
              </a:ext>
            </a:extLst>
          </p:cNvPr>
          <p:cNvSpPr txBox="1"/>
          <p:nvPr/>
        </p:nvSpPr>
        <p:spPr>
          <a:xfrm>
            <a:off x="4083628" y="6352310"/>
            <a:ext cx="4500992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ea typeface="+mn-lt"/>
                <a:cs typeface="+mn-lt"/>
                <a:hlinkClick r:id="rId2"/>
              </a:rPr>
              <a:t>https://github.com/m-schridde/Portfolio_Budgeting_App/blob/Abgabe_2/Abgabe_2/Use_Cases.pdf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4183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CFC15ED1-76FE-4FC7-A1DC-F3FF24ED7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489435"/>
              </p:ext>
            </p:extLst>
          </p:nvPr>
        </p:nvGraphicFramePr>
        <p:xfrm>
          <a:off x="196413" y="966861"/>
          <a:ext cx="11773506" cy="5559822"/>
        </p:xfrm>
        <a:graphic>
          <a:graphicData uri="http://schemas.openxmlformats.org/drawingml/2006/table">
            <a:tbl>
              <a:tblPr firstRow="1" firstCol="1" bandRow="1">
                <a:tableStyleId>{91EBBBCC-DAD2-459C-BE2E-F6DE35CF9A28}</a:tableStyleId>
              </a:tblPr>
              <a:tblGrid>
                <a:gridCol w="1873623">
                  <a:extLst>
                    <a:ext uri="{9D8B030D-6E8A-4147-A177-3AD203B41FA5}">
                      <a16:colId xmlns:a16="http://schemas.microsoft.com/office/drawing/2014/main" val="209964264"/>
                    </a:ext>
                  </a:extLst>
                </a:gridCol>
                <a:gridCol w="5975380">
                  <a:extLst>
                    <a:ext uri="{9D8B030D-6E8A-4147-A177-3AD203B41FA5}">
                      <a16:colId xmlns:a16="http://schemas.microsoft.com/office/drawing/2014/main" val="922517776"/>
                    </a:ext>
                  </a:extLst>
                </a:gridCol>
                <a:gridCol w="3924503">
                  <a:extLst>
                    <a:ext uri="{9D8B030D-6E8A-4147-A177-3AD203B41FA5}">
                      <a16:colId xmlns:a16="http://schemas.microsoft.com/office/drawing/2014/main" val="1071821156"/>
                    </a:ext>
                  </a:extLst>
                </a:gridCol>
              </a:tblGrid>
              <a:tr h="305127"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de-DE" sz="1400">
                          <a:effectLst/>
                        </a:rPr>
                        <a:t>Name</a:t>
                      </a:r>
                    </a:p>
                  </a:txBody>
                  <a:tcPr marL="28575" marR="28575" marT="19050" marB="1905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de-DE" sz="1400">
                          <a:effectLst/>
                        </a:rPr>
                        <a:t>Kassenbon einpflegen</a:t>
                      </a:r>
                    </a:p>
                  </a:txBody>
                  <a:tcPr marL="28575" marR="28575" marT="19050" marB="1905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63267906"/>
                  </a:ext>
                </a:extLst>
              </a:tr>
              <a:tr h="583331"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de-DE" sz="1400">
                          <a:effectLst/>
                        </a:rPr>
                        <a:t>Beschreibung</a:t>
                      </a:r>
                    </a:p>
                  </a:txBody>
                  <a:tcPr marL="28575" marR="28575" marT="19050" marB="19050" anchor="ctr"/>
                </a:tc>
                <a:tc gridSpan="2"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Ein Nutzer möchte einen Kassenbon fotografieren und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eintragen lassen</a:t>
                      </a:r>
                    </a:p>
                  </a:txBody>
                  <a:tcPr marL="28575" marR="28575" marT="19050" marB="1905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3375808750"/>
                  </a:ext>
                </a:extLst>
              </a:tr>
              <a:tr h="305127"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de-DE" sz="1400">
                          <a:effectLst/>
                        </a:rPr>
                        <a:t>Voraussetzungen</a:t>
                      </a:r>
                    </a:p>
                  </a:txBody>
                  <a:tcPr marL="28575" marR="28575" marT="19050" marB="19050" anchor="ctr"/>
                </a:tc>
                <a:tc gridSpan="2"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Der Nutzer ist angemeldet</a:t>
                      </a:r>
                    </a:p>
                  </a:txBody>
                  <a:tcPr marL="28575" marR="28575" marT="19050" marB="1905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784392568"/>
                  </a:ext>
                </a:extLst>
              </a:tr>
              <a:tr h="861536">
                <a:tc rowSpan="3"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de-DE" sz="1400">
                          <a:effectLst/>
                        </a:rPr>
                        <a:t>Ablauf</a:t>
                      </a:r>
                    </a:p>
                  </a:txBody>
                  <a:tcPr marL="28575" marR="28575" marT="19050" marB="19050" anchor="ctr"/>
                </a:tc>
                <a:tc gridSpan="2"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- Der Nutzer klickt auf "Kassenbon fotografieren"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Der Nutzer fotografiert den Kassenbon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Der Nutzer klickt auf "Foto verarbeiten"</a:t>
                      </a:r>
                    </a:p>
                  </a:txBody>
                  <a:tcPr marL="28575" marR="28575" marT="19050" marB="1905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3017688367"/>
                  </a:ext>
                </a:extLst>
              </a:tr>
              <a:tr h="168717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- Der Nutzer korrigiert die automatisiert erfassten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  Kategorien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Alternativ: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Nachdem der Nutzer auf "Foto verarbeiten"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  geklickt hat, lässt das System den Nutzer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  nicht automatisch kategorisierte Daten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  kategorisieren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677684011"/>
                  </a:ext>
                </a:extLst>
              </a:tr>
              <a:tr h="574357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tc gridSpan="2"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- Das System speichert die Ausgaben in die    Entsprechenden Kategorien</a:t>
                      </a:r>
                    </a:p>
                  </a:txBody>
                  <a:tcPr marL="28575" marR="28575" marT="19050" marB="1905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725469481"/>
                  </a:ext>
                </a:extLst>
              </a:tr>
              <a:tr h="574357"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de-DE" sz="1400">
                          <a:effectLst/>
                        </a:rPr>
                        <a:t>Resultat</a:t>
                      </a:r>
                    </a:p>
                  </a:txBody>
                  <a:tcPr marL="28575" marR="28575" marT="19050" marB="19050" anchor="ctr"/>
                </a:tc>
                <a:tc gridSpan="2"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Die einzelnen Ausgaben sind gespeichert und die Grafiken werden Aktualisiert</a:t>
                      </a:r>
                    </a:p>
                  </a:txBody>
                  <a:tcPr marL="28575" marR="28575" marT="19050" marB="1905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797402526"/>
                  </a:ext>
                </a:extLst>
              </a:tr>
              <a:tr h="305127"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de-DE" sz="1400">
                          <a:effectLst/>
                        </a:rPr>
                        <a:t>Priorität</a:t>
                      </a:r>
                    </a:p>
                  </a:txBody>
                  <a:tcPr marL="28575" marR="28575" marT="19050" marB="19050" anchor="ctr"/>
                </a:tc>
                <a:tc gridSpan="2"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Sehr Hoch</a:t>
                      </a:r>
                    </a:p>
                  </a:txBody>
                  <a:tcPr marL="28575" marR="28575" marT="19050" marB="1905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630512653"/>
                  </a:ext>
                </a:extLst>
              </a:tr>
              <a:tr h="363681"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de-DE" sz="1400">
                          <a:effectLst/>
                        </a:rPr>
                        <a:t>Häufigkeit</a:t>
                      </a:r>
                    </a:p>
                  </a:txBody>
                  <a:tcPr marL="28575" marR="28575" marT="19050" marB="19050" anchor="ctr"/>
                </a:tc>
                <a:tc gridSpan="2"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Häufig</a:t>
                      </a:r>
                    </a:p>
                  </a:txBody>
                  <a:tcPr marL="28575" marR="28575" marT="19050" marB="1905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60784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995623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427868F-6CE4-40AA-B35C-4E1F1D709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251750"/>
              </p:ext>
            </p:extLst>
          </p:nvPr>
        </p:nvGraphicFramePr>
        <p:xfrm>
          <a:off x="1320569" y="643467"/>
          <a:ext cx="9550865" cy="5571068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946014">
                  <a:extLst>
                    <a:ext uri="{9D8B030D-6E8A-4147-A177-3AD203B41FA5}">
                      <a16:colId xmlns:a16="http://schemas.microsoft.com/office/drawing/2014/main" val="4241795203"/>
                    </a:ext>
                  </a:extLst>
                </a:gridCol>
                <a:gridCol w="2868779">
                  <a:extLst>
                    <a:ext uri="{9D8B030D-6E8A-4147-A177-3AD203B41FA5}">
                      <a16:colId xmlns:a16="http://schemas.microsoft.com/office/drawing/2014/main" val="2777076987"/>
                    </a:ext>
                  </a:extLst>
                </a:gridCol>
                <a:gridCol w="3736072">
                  <a:extLst>
                    <a:ext uri="{9D8B030D-6E8A-4147-A177-3AD203B41FA5}">
                      <a16:colId xmlns:a16="http://schemas.microsoft.com/office/drawing/2014/main" val="1050735039"/>
                    </a:ext>
                  </a:extLst>
                </a:gridCol>
              </a:tblGrid>
              <a:tr h="239140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200">
                          <a:effectLst/>
                        </a:rPr>
                        <a:t>Finanztipps erhalten</a:t>
                      </a:r>
                    </a:p>
                  </a:txBody>
                  <a:tcPr marL="23724" marR="23724" marT="15816" marB="15816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200">
                          <a:effectLst/>
                        </a:rPr>
                        <a:t>Ausgaben manuell eintragen</a:t>
                      </a:r>
                    </a:p>
                  </a:txBody>
                  <a:tcPr marL="23724" marR="23724" marT="15816" marB="15816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200">
                          <a:effectLst/>
                        </a:rPr>
                        <a:t>Sparziel hinzufügen</a:t>
                      </a:r>
                    </a:p>
                  </a:txBody>
                  <a:tcPr marL="23724" marR="23724" marT="15816" marB="15816" anchor="ctr"/>
                </a:tc>
                <a:extLst>
                  <a:ext uri="{0D108BD9-81ED-4DB2-BD59-A6C34878D82A}">
                    <a16:rowId xmlns:a16="http://schemas.microsoft.com/office/drawing/2014/main" val="382727224"/>
                  </a:ext>
                </a:extLst>
              </a:tr>
              <a:tr h="947701">
                <a:tc>
                  <a:txBody>
                    <a:bodyPr/>
                    <a:lstStyle/>
                    <a:p>
                      <a:pPr rtl="0" fontAlgn="ctr"/>
                      <a:r>
                        <a:rPr lang="de-DE" sz="1200">
                          <a:effectLst/>
                        </a:rPr>
                        <a:t>Der Nutzer möchte einen Finanztipp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zum Sparen gewisser Kosten erhalten</a:t>
                      </a:r>
                      <a:br>
                        <a:rPr lang="de-DE" sz="1200">
                          <a:effectLst/>
                        </a:rPr>
                      </a:br>
                      <a:endParaRPr lang="de-DE" sz="1200">
                        <a:effectLst/>
                      </a:endParaRPr>
                    </a:p>
                  </a:txBody>
                  <a:tcPr marL="23724" marR="23724" marT="15816" marB="15816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de-DE" sz="1200">
                          <a:effectLst/>
                        </a:rPr>
                        <a:t>Ein Nutzer hat ausgaben, welche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nicht automatisch über das Konto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erkannt werden, und möchte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diese manuell eingeben</a:t>
                      </a:r>
                    </a:p>
                  </a:txBody>
                  <a:tcPr marL="23724" marR="23724" marT="15816" marB="15816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200">
                          <a:effectLst/>
                        </a:rPr>
                        <a:t>Der Nutzer kann beliebig viele Konten erstellen,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die er jeweils zum Kauf eines Objektes widmet.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Er hat die Wahlfreiheit bei den Einstellungen ob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das Geld vor dem Erreichen des Sparziel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entnehmen kann oder nicht</a:t>
                      </a:r>
                    </a:p>
                  </a:txBody>
                  <a:tcPr marL="23724" marR="23724" marT="15816" marB="15816" anchor="b"/>
                </a:tc>
                <a:extLst>
                  <a:ext uri="{0D108BD9-81ED-4DB2-BD59-A6C34878D82A}">
                    <a16:rowId xmlns:a16="http://schemas.microsoft.com/office/drawing/2014/main" val="1224729476"/>
                  </a:ext>
                </a:extLst>
              </a:tr>
              <a:tr h="947701">
                <a:tc>
                  <a:txBody>
                    <a:bodyPr/>
                    <a:lstStyle/>
                    <a:p>
                      <a:pPr rtl="0" fontAlgn="ctr"/>
                      <a:r>
                        <a:rPr lang="de-DE" sz="1200">
                          <a:effectLst/>
                        </a:rPr>
                        <a:t>Der Nutzer ist angemeldet und hat ein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eingebundenes Bankkonto bzw. Aktiendepot,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und Ausgaben, welche bereits analysiert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wurde</a:t>
                      </a:r>
                    </a:p>
                  </a:txBody>
                  <a:tcPr marL="23724" marR="23724" marT="15816" marB="15816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de-DE" sz="1200">
                          <a:effectLst/>
                        </a:rPr>
                        <a:t>Der Nutzer ist angemeldet</a:t>
                      </a:r>
                    </a:p>
                  </a:txBody>
                  <a:tcPr marL="23724" marR="23724" marT="15816" marB="15816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de-DE" sz="1200">
                          <a:effectLst/>
                        </a:rPr>
                        <a:t>Der Nutzer ist angemeldet</a:t>
                      </a:r>
                    </a:p>
                  </a:txBody>
                  <a:tcPr marL="23724" marR="23724" marT="15816" marB="15816" anchor="ctr"/>
                </a:tc>
                <a:extLst>
                  <a:ext uri="{0D108BD9-81ED-4DB2-BD59-A6C34878D82A}">
                    <a16:rowId xmlns:a16="http://schemas.microsoft.com/office/drawing/2014/main" val="619972383"/>
                  </a:ext>
                </a:extLst>
              </a:tr>
              <a:tr h="916702">
                <a:tc rowSpan="2">
                  <a:txBody>
                    <a:bodyPr/>
                    <a:lstStyle/>
                    <a:p>
                      <a:pPr rtl="0" fontAlgn="ctr"/>
                      <a:r>
                        <a:rPr lang="de-DE" sz="1200">
                          <a:effectLst/>
                        </a:rPr>
                        <a:t>- Der Nutzer wählt im Menü Finanztipps aus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- Wenn gewisse Daten vorliegen werden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  diese bei Bedarf aggregiert und mithilfe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  verschiedener APIs auf Alternativen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  analysiert, dabei werden sowohl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  Dauerverträge, als auch regelmäßige Käufe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  untersucht.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- Günstige Alternativen werden dem Nutzer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  präsentiert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- Der Nutzer erhält die Verlinkung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  zu den Anbietern</a:t>
                      </a:r>
                    </a:p>
                  </a:txBody>
                  <a:tcPr marL="23724" marR="23724" marT="15816" marB="15816" anchor="ctr"/>
                </a:tc>
                <a:tc rowSpan="2">
                  <a:txBody>
                    <a:bodyPr/>
                    <a:lstStyle/>
                    <a:p>
                      <a:pPr rtl="0" fontAlgn="ctr"/>
                      <a:r>
                        <a:rPr lang="de-DE" sz="1200">
                          <a:effectLst/>
                        </a:rPr>
                        <a:t>- Der Nutzer klickt auf "Ausgaben erfassen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- Der Nutzer gibt einen Betrag an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- Der Nutzer gibt die Kategorie an, in welcher    die Ausgaben eingerechnet werden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- Der Nutzer klickt auf "Speichern"</a:t>
                      </a:r>
                    </a:p>
                  </a:txBody>
                  <a:tcPr marL="23724" marR="23724" marT="15816" marB="15816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de-DE" sz="1200">
                          <a:effectLst/>
                        </a:rPr>
                        <a:t>- Der Nutzer Klickt auf "meine Konten"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- anschließend auf Konto Hinzufügen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- dann "als Sparkonto" auswählen</a:t>
                      </a:r>
                    </a:p>
                  </a:txBody>
                  <a:tcPr marL="23724" marR="23724" marT="15816" marB="15816" anchor="ctr"/>
                </a:tc>
                <a:extLst>
                  <a:ext uri="{0D108BD9-81ED-4DB2-BD59-A6C34878D82A}">
                    <a16:rowId xmlns:a16="http://schemas.microsoft.com/office/drawing/2014/main" val="2919670354"/>
                  </a:ext>
                </a:extLst>
              </a:tr>
              <a:tr h="127098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de-DE" sz="1200">
                          <a:effectLst/>
                        </a:rPr>
                        <a:t>Alternativ: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- Der Nutzer geht auf die Funktion "Überweisung" an "Meine    Konten"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- Dann auf "ein neues Konto erstellen"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- Dieses wird dann direkt mit der Überweisung befüllt</a:t>
                      </a:r>
                    </a:p>
                  </a:txBody>
                  <a:tcPr marL="23724" marR="23724" marT="15816" marB="15816" anchor="ctr"/>
                </a:tc>
                <a:extLst>
                  <a:ext uri="{0D108BD9-81ED-4DB2-BD59-A6C34878D82A}">
                    <a16:rowId xmlns:a16="http://schemas.microsoft.com/office/drawing/2014/main" val="3423421970"/>
                  </a:ext>
                </a:extLst>
              </a:tr>
              <a:tr h="770561">
                <a:tc>
                  <a:txBody>
                    <a:bodyPr/>
                    <a:lstStyle/>
                    <a:p>
                      <a:pPr rtl="0" fontAlgn="ctr"/>
                      <a:r>
                        <a:rPr lang="de-DE" sz="1200">
                          <a:effectLst/>
                        </a:rPr>
                        <a:t>Die App schlägt dem Nutzer Sparmöglichkeiten an und leitet ihn auf die Anbieter weiter</a:t>
                      </a:r>
                    </a:p>
                  </a:txBody>
                  <a:tcPr marL="23724" marR="23724" marT="15816" marB="15816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de-DE" sz="1200">
                          <a:effectLst/>
                        </a:rPr>
                        <a:t>Das System speichert den Eintrag und  aktualisiert Grafiken und Kennzahlen</a:t>
                      </a:r>
                    </a:p>
                  </a:txBody>
                  <a:tcPr marL="23724" marR="23724" marT="15816" marB="15816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de-DE" sz="1200">
                          <a:effectLst/>
                        </a:rPr>
                        <a:t>Die Auflistung "Meiner Konten" wurde nun um das neue Konto erweitert man kann sich die neuen Kontenspezifische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Graphiken ausgeben zu lassen</a:t>
                      </a:r>
                    </a:p>
                  </a:txBody>
                  <a:tcPr marL="23724" marR="23724" marT="15816" marB="15816" anchor="ctr"/>
                </a:tc>
                <a:extLst>
                  <a:ext uri="{0D108BD9-81ED-4DB2-BD59-A6C34878D82A}">
                    <a16:rowId xmlns:a16="http://schemas.microsoft.com/office/drawing/2014/main" val="2620733740"/>
                  </a:ext>
                </a:extLst>
              </a:tr>
              <a:tr h="239140">
                <a:tc>
                  <a:txBody>
                    <a:bodyPr/>
                    <a:lstStyle/>
                    <a:p>
                      <a:pPr rtl="0" fontAlgn="ctr"/>
                      <a:r>
                        <a:rPr lang="de-DE" sz="1200">
                          <a:effectLst/>
                        </a:rPr>
                        <a:t>Gering</a:t>
                      </a:r>
                    </a:p>
                  </a:txBody>
                  <a:tcPr marL="23724" marR="23724" marT="15816" marB="15816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de-DE" sz="1200">
                          <a:effectLst/>
                        </a:rPr>
                        <a:t>Hoch</a:t>
                      </a:r>
                    </a:p>
                  </a:txBody>
                  <a:tcPr marL="23724" marR="23724" marT="15816" marB="15816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200">
                          <a:effectLst/>
                        </a:rPr>
                        <a:t>Mittel</a:t>
                      </a:r>
                    </a:p>
                  </a:txBody>
                  <a:tcPr marL="23724" marR="23724" marT="15816" marB="15816" anchor="b"/>
                </a:tc>
                <a:extLst>
                  <a:ext uri="{0D108BD9-81ED-4DB2-BD59-A6C34878D82A}">
                    <a16:rowId xmlns:a16="http://schemas.microsoft.com/office/drawing/2014/main" val="419410734"/>
                  </a:ext>
                </a:extLst>
              </a:tr>
              <a:tr h="239140">
                <a:tc>
                  <a:txBody>
                    <a:bodyPr/>
                    <a:lstStyle/>
                    <a:p>
                      <a:pPr rtl="0" fontAlgn="ctr"/>
                      <a:r>
                        <a:rPr lang="de-DE" sz="1200">
                          <a:effectLst/>
                        </a:rPr>
                        <a:t>Mittel</a:t>
                      </a:r>
                    </a:p>
                  </a:txBody>
                  <a:tcPr marL="23724" marR="23724" marT="15816" marB="15816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de-DE" sz="1200">
                          <a:effectLst/>
                        </a:rPr>
                        <a:t>Selten</a:t>
                      </a:r>
                    </a:p>
                  </a:txBody>
                  <a:tcPr marL="23724" marR="23724" marT="15816" marB="15816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200">
                          <a:effectLst/>
                        </a:rPr>
                        <a:t>Mittel</a:t>
                      </a:r>
                    </a:p>
                  </a:txBody>
                  <a:tcPr marL="23724" marR="23724" marT="15816" marB="15816" anchor="b"/>
                </a:tc>
                <a:extLst>
                  <a:ext uri="{0D108BD9-81ED-4DB2-BD59-A6C34878D82A}">
                    <a16:rowId xmlns:a16="http://schemas.microsoft.com/office/drawing/2014/main" val="42324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018523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2998A998-278D-4551-AB5C-D6E731BA0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99107"/>
              </p:ext>
            </p:extLst>
          </p:nvPr>
        </p:nvGraphicFramePr>
        <p:xfrm>
          <a:off x="643467" y="962090"/>
          <a:ext cx="10905067" cy="4933822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3400856">
                  <a:extLst>
                    <a:ext uri="{9D8B030D-6E8A-4147-A177-3AD203B41FA5}">
                      <a16:colId xmlns:a16="http://schemas.microsoft.com/office/drawing/2014/main" val="1054570250"/>
                    </a:ext>
                  </a:extLst>
                </a:gridCol>
                <a:gridCol w="3415179">
                  <a:extLst>
                    <a:ext uri="{9D8B030D-6E8A-4147-A177-3AD203B41FA5}">
                      <a16:colId xmlns:a16="http://schemas.microsoft.com/office/drawing/2014/main" val="3961890070"/>
                    </a:ext>
                  </a:extLst>
                </a:gridCol>
                <a:gridCol w="4089032">
                  <a:extLst>
                    <a:ext uri="{9D8B030D-6E8A-4147-A177-3AD203B41FA5}">
                      <a16:colId xmlns:a16="http://schemas.microsoft.com/office/drawing/2014/main" val="1414976337"/>
                    </a:ext>
                  </a:extLst>
                </a:gridCol>
              </a:tblGrid>
              <a:tr h="251821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200">
                          <a:effectLst/>
                        </a:rPr>
                        <a:t>Graphiken einsehen</a:t>
                      </a:r>
                    </a:p>
                  </a:txBody>
                  <a:tcPr marL="24982" marR="24982" marT="16655" marB="1665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200">
                          <a:effectLst/>
                        </a:rPr>
                        <a:t>Artikel in die Wunschliste hinzufügen</a:t>
                      </a:r>
                    </a:p>
                  </a:txBody>
                  <a:tcPr marL="24982" marR="24982" marT="16655" marB="1665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200">
                          <a:effectLst/>
                        </a:rPr>
                        <a:t>Bank/Depot registrieren</a:t>
                      </a:r>
                    </a:p>
                  </a:txBody>
                  <a:tcPr marL="24982" marR="24982" marT="16655" marB="16655" anchor="ctr"/>
                </a:tc>
                <a:extLst>
                  <a:ext uri="{0D108BD9-81ED-4DB2-BD59-A6C34878D82A}">
                    <a16:rowId xmlns:a16="http://schemas.microsoft.com/office/drawing/2014/main" val="4030602429"/>
                  </a:ext>
                </a:extLst>
              </a:tr>
              <a:tr h="811422">
                <a:tc>
                  <a:txBody>
                    <a:bodyPr/>
                    <a:lstStyle/>
                    <a:p>
                      <a:pPr rtl="0" fontAlgn="ctr"/>
                      <a:r>
                        <a:rPr lang="de-DE" sz="1200">
                          <a:effectLst/>
                        </a:rPr>
                        <a:t>Der Nutzer möchte seine Ausgaben und Einnahmen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in visuell ansprechenden Graphiken einsehen</a:t>
                      </a:r>
                    </a:p>
                  </a:txBody>
                  <a:tcPr marL="24982" marR="24982" marT="16655" marB="16655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de-DE" sz="1200">
                          <a:effectLst/>
                        </a:rPr>
                        <a:t>Der Nutzer möchte einen Artikel kaufen, dieser ist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jedoch aktuell noch zu teuer. Aus diesem Grund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legt er den Artikel in seine Wunschliste</a:t>
                      </a:r>
                    </a:p>
                  </a:txBody>
                  <a:tcPr marL="24982" marR="24982" marT="16655" marB="16655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de-DE" sz="1200">
                          <a:effectLst/>
                        </a:rPr>
                        <a:t>Ein Nutzer will ein bereits existierendes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Konto oder ein Depot mit unserer App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verknüpfen</a:t>
                      </a:r>
                    </a:p>
                  </a:txBody>
                  <a:tcPr marL="24982" marR="24982" marT="16655" marB="16655" anchor="ctr"/>
                </a:tc>
                <a:extLst>
                  <a:ext uri="{0D108BD9-81ED-4DB2-BD59-A6C34878D82A}">
                    <a16:rowId xmlns:a16="http://schemas.microsoft.com/office/drawing/2014/main" val="3486354246"/>
                  </a:ext>
                </a:extLst>
              </a:tr>
              <a:tr h="624889">
                <a:tc>
                  <a:txBody>
                    <a:bodyPr/>
                    <a:lstStyle/>
                    <a:p>
                      <a:pPr rtl="0" fontAlgn="ctr"/>
                      <a:r>
                        <a:rPr lang="de-DE" sz="1200">
                          <a:effectLst/>
                        </a:rPr>
                        <a:t>- Der Nutzer ist angemeldet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- Der Nutzer hat Konten registriert und/oder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  Umsätze in der App registriert</a:t>
                      </a:r>
                    </a:p>
                  </a:txBody>
                  <a:tcPr marL="24982" marR="24982" marT="16655" marB="16655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de-DE" sz="1200">
                          <a:effectLst/>
                        </a:rPr>
                        <a:t>Der Nutzer ist angemeldet</a:t>
                      </a:r>
                    </a:p>
                  </a:txBody>
                  <a:tcPr marL="24982" marR="24982" marT="16655" marB="16655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de-DE" sz="1200">
                          <a:effectLst/>
                        </a:rPr>
                        <a:t>Der Nutzer ist angemeldet und besitzt ein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eigenes Konto oder ein Depot</a:t>
                      </a:r>
                    </a:p>
                  </a:txBody>
                  <a:tcPr marL="24982" marR="24982" marT="16655" marB="16655" anchor="ctr"/>
                </a:tc>
                <a:extLst>
                  <a:ext uri="{0D108BD9-81ED-4DB2-BD59-A6C34878D82A}">
                    <a16:rowId xmlns:a16="http://schemas.microsoft.com/office/drawing/2014/main" val="1561748247"/>
                  </a:ext>
                </a:extLst>
              </a:tr>
              <a:tr h="2117159">
                <a:tc>
                  <a:txBody>
                    <a:bodyPr/>
                    <a:lstStyle/>
                    <a:p>
                      <a:pPr rtl="0" fontAlgn="ctr"/>
                      <a:r>
                        <a:rPr lang="de-DE" sz="1200">
                          <a:effectLst/>
                        </a:rPr>
                        <a:t>- Der Nutzer öffnet die App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- Der Nutzer kann auf einzelne Graphiken klicken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  um Detailansichten einzusehen</a:t>
                      </a:r>
                    </a:p>
                  </a:txBody>
                  <a:tcPr marL="24982" marR="24982" marT="16655" marB="16655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de-DE" sz="1200">
                          <a:effectLst/>
                        </a:rPr>
                        <a:t>- Der Nutzer geht im Menü auf die Wunschliste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- Der Nutzer kann in einer Suche seinen Artikel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  eingeben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- Der gewünschte Artikel wir vom Nutzer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  ausgewählt und die aktuellen Preise von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  unterschiedlichen Anbietern werden angezeigt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- Der Nutzer gibt einen Maximalpreis an, bei dem er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  der Artikel kaufen würde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- Ist der Preis erreicht, erhält der Benutzer eine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  Benachrichtigung</a:t>
                      </a:r>
                    </a:p>
                  </a:txBody>
                  <a:tcPr marL="24982" marR="24982" marT="16655" marB="16655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de-DE" sz="1200">
                          <a:effectLst/>
                        </a:rPr>
                        <a:t>- Der Nutzer klickt auf "Bank/Depot hinzufügen"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- Der Nutzer wählt zwischen Bank und Depot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- Er trägt alle relevanten Information in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  vorgegebene Felder ein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- Er sichert seine Eingaben</a:t>
                      </a:r>
                    </a:p>
                  </a:txBody>
                  <a:tcPr marL="24982" marR="24982" marT="16655" marB="16655" anchor="ctr"/>
                </a:tc>
                <a:extLst>
                  <a:ext uri="{0D108BD9-81ED-4DB2-BD59-A6C34878D82A}">
                    <a16:rowId xmlns:a16="http://schemas.microsoft.com/office/drawing/2014/main" val="319182761"/>
                  </a:ext>
                </a:extLst>
              </a:tr>
              <a:tr h="624889">
                <a:tc>
                  <a:txBody>
                    <a:bodyPr/>
                    <a:lstStyle/>
                    <a:p>
                      <a:pPr rtl="0" fontAlgn="ctr"/>
                      <a:r>
                        <a:rPr lang="de-DE" sz="1200">
                          <a:effectLst/>
                        </a:rPr>
                        <a:t>Das System speichert oft geklickte Grafiken und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zeigt sie priorisiert</a:t>
                      </a:r>
                    </a:p>
                  </a:txBody>
                  <a:tcPr marL="24982" marR="24982" marT="16655" marB="16655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de-DE" sz="1200">
                          <a:effectLst/>
                        </a:rPr>
                        <a:t>Der Benutzer kann den Artikel aus der Wunschliste</a:t>
                      </a:r>
                      <a:br>
                        <a:rPr lang="de-DE" sz="1200">
                          <a:effectLst/>
                        </a:rPr>
                      </a:br>
                      <a:r>
                        <a:rPr lang="de-DE" sz="1200">
                          <a:effectLst/>
                        </a:rPr>
                        <a:t>zu dem gewünschten Preis kaufen</a:t>
                      </a:r>
                    </a:p>
                  </a:txBody>
                  <a:tcPr marL="24982" marR="24982" marT="16655" marB="16655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de-DE" sz="1200">
                          <a:effectLst/>
                        </a:rPr>
                        <a:t>Die App kann Ein- und Ausgänge des Kontos/Depots verwalten und mit den restlichen Vorgängen zusammen verarbeiten und darstellen</a:t>
                      </a:r>
                    </a:p>
                  </a:txBody>
                  <a:tcPr marL="24982" marR="24982" marT="16655" marB="16655" anchor="ctr"/>
                </a:tc>
                <a:extLst>
                  <a:ext uri="{0D108BD9-81ED-4DB2-BD59-A6C34878D82A}">
                    <a16:rowId xmlns:a16="http://schemas.microsoft.com/office/drawing/2014/main" val="283740100"/>
                  </a:ext>
                </a:extLst>
              </a:tr>
              <a:tr h="251821">
                <a:tc>
                  <a:txBody>
                    <a:bodyPr/>
                    <a:lstStyle/>
                    <a:p>
                      <a:pPr rtl="0" fontAlgn="ctr"/>
                      <a:r>
                        <a:rPr lang="de-DE" sz="1200">
                          <a:effectLst/>
                        </a:rPr>
                        <a:t>Sehr Hoch</a:t>
                      </a:r>
                    </a:p>
                  </a:txBody>
                  <a:tcPr marL="24982" marR="24982" marT="16655" marB="16655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de-DE" sz="1200">
                          <a:effectLst/>
                        </a:rPr>
                        <a:t>Mittel</a:t>
                      </a:r>
                    </a:p>
                  </a:txBody>
                  <a:tcPr marL="24982" marR="24982" marT="16655" marB="16655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de-DE" sz="1200">
                          <a:effectLst/>
                        </a:rPr>
                        <a:t>Sehr Hoch</a:t>
                      </a:r>
                    </a:p>
                  </a:txBody>
                  <a:tcPr marL="24982" marR="24982" marT="16655" marB="16655" anchor="ctr"/>
                </a:tc>
                <a:extLst>
                  <a:ext uri="{0D108BD9-81ED-4DB2-BD59-A6C34878D82A}">
                    <a16:rowId xmlns:a16="http://schemas.microsoft.com/office/drawing/2014/main" val="1908498030"/>
                  </a:ext>
                </a:extLst>
              </a:tr>
              <a:tr h="251821">
                <a:tc>
                  <a:txBody>
                    <a:bodyPr/>
                    <a:lstStyle/>
                    <a:p>
                      <a:pPr rtl="0" fontAlgn="ctr"/>
                      <a:r>
                        <a:rPr lang="de-DE" sz="1200">
                          <a:effectLst/>
                        </a:rPr>
                        <a:t>Sehr Häufig</a:t>
                      </a:r>
                    </a:p>
                  </a:txBody>
                  <a:tcPr marL="24982" marR="24982" marT="16655" marB="16655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de-DE" sz="1200">
                          <a:effectLst/>
                        </a:rPr>
                        <a:t>Mittel</a:t>
                      </a:r>
                    </a:p>
                  </a:txBody>
                  <a:tcPr marL="24982" marR="24982" marT="16655" marB="16655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de-DE" sz="1200">
                          <a:effectLst/>
                        </a:rPr>
                        <a:t>Selten</a:t>
                      </a:r>
                    </a:p>
                  </a:txBody>
                  <a:tcPr marL="24982" marR="24982" marT="16655" marB="16655" anchor="ctr"/>
                </a:tc>
                <a:extLst>
                  <a:ext uri="{0D108BD9-81ED-4DB2-BD59-A6C34878D82A}">
                    <a16:rowId xmlns:a16="http://schemas.microsoft.com/office/drawing/2014/main" val="3002979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207238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8F5D4-26F3-4139-86D5-033285DC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Weitere Requirements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7B724C-914C-4ABA-919E-568697B649E3}"/>
              </a:ext>
            </a:extLst>
          </p:cNvPr>
          <p:cNvSpPr txBox="1"/>
          <p:nvPr/>
        </p:nvSpPr>
        <p:spPr>
          <a:xfrm>
            <a:off x="3616037" y="6438900"/>
            <a:ext cx="521103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ea typeface="+mn-lt"/>
                <a:cs typeface="+mn-lt"/>
              </a:rPr>
              <a:t>https://github.com/m-schridde/Portfolio_Budgeting_App/blob/Abgabe_2/Abgabe_2/Andere_Requirements.pdf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71882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9038C8-BE12-4246-80D4-3F132896F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305087"/>
              </p:ext>
            </p:extLst>
          </p:nvPr>
        </p:nvGraphicFramePr>
        <p:xfrm>
          <a:off x="552173" y="1457738"/>
          <a:ext cx="10730337" cy="4684766"/>
        </p:xfrm>
        <a:graphic>
          <a:graphicData uri="http://schemas.openxmlformats.org/drawingml/2006/table">
            <a:tbl>
              <a:tblPr firstCol="1" bandRow="1">
                <a:tableStyleId>{EB9631B5-78F2-41C9-869B-9F39066F8104}</a:tableStyleId>
              </a:tblPr>
              <a:tblGrid>
                <a:gridCol w="3137647">
                  <a:extLst>
                    <a:ext uri="{9D8B030D-6E8A-4147-A177-3AD203B41FA5}">
                      <a16:colId xmlns:a16="http://schemas.microsoft.com/office/drawing/2014/main" val="965713339"/>
                    </a:ext>
                  </a:extLst>
                </a:gridCol>
                <a:gridCol w="7592690">
                  <a:extLst>
                    <a:ext uri="{9D8B030D-6E8A-4147-A177-3AD203B41FA5}">
                      <a16:colId xmlns:a16="http://schemas.microsoft.com/office/drawing/2014/main" val="3597110011"/>
                    </a:ext>
                  </a:extLst>
                </a:gridCol>
              </a:tblGrid>
              <a:tr h="454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Functional Requirements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err="1">
                          <a:effectLst/>
                        </a:rPr>
                        <a:t>Keine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730044451"/>
                  </a:ext>
                </a:extLst>
              </a:tr>
              <a:tr h="2925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Non-Functional Requirements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- Das </a:t>
                      </a:r>
                      <a:r>
                        <a:rPr lang="en-US" err="1">
                          <a:effectLst/>
                        </a:rPr>
                        <a:t>Einlesen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eines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Kassenbons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soll</a:t>
                      </a:r>
                      <a:r>
                        <a:rPr lang="en-US">
                          <a:effectLst/>
                        </a:rPr>
                        <a:t> in max. 5 Klicks </a:t>
                      </a:r>
                      <a:r>
                        <a:rPr lang="en-US" err="1">
                          <a:effectLst/>
                        </a:rPr>
                        <a:t>möglich</a:t>
                      </a:r>
                      <a:r>
                        <a:rPr lang="en-US">
                          <a:effectLst/>
                        </a:rPr>
                        <a:t> sein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- Max. 10% der </a:t>
                      </a:r>
                      <a:r>
                        <a:rPr lang="en-US" err="1">
                          <a:effectLst/>
                        </a:rPr>
                        <a:t>automatisch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Kategorisierten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sollen</a:t>
                      </a:r>
                      <a:r>
                        <a:rPr lang="en-US">
                          <a:effectLst/>
                        </a:rPr>
                        <a:t> von </a:t>
                      </a:r>
                      <a:r>
                        <a:rPr lang="en-US" err="1">
                          <a:effectLst/>
                        </a:rPr>
                        <a:t>Nutzern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korrigiert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werden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müssen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- </a:t>
                      </a:r>
                      <a:r>
                        <a:rPr lang="en-US" err="1">
                          <a:effectLst/>
                        </a:rPr>
                        <a:t>Kontostände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müssen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Stündlich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mit</a:t>
                      </a:r>
                      <a:r>
                        <a:rPr lang="en-US">
                          <a:effectLst/>
                        </a:rPr>
                        <a:t> den </a:t>
                      </a:r>
                      <a:r>
                        <a:rPr lang="en-US" err="1">
                          <a:effectLst/>
                        </a:rPr>
                        <a:t>Bankensyschronisiert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werden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- </a:t>
                      </a:r>
                      <a:r>
                        <a:rPr lang="en-US" err="1">
                          <a:effectLst/>
                        </a:rPr>
                        <a:t>Aktienwerte</a:t>
                      </a:r>
                      <a:r>
                        <a:rPr lang="en-US">
                          <a:effectLst/>
                        </a:rPr>
                        <a:t> in Depots </a:t>
                      </a:r>
                      <a:r>
                        <a:rPr lang="en-US" err="1">
                          <a:effectLst/>
                        </a:rPr>
                        <a:t>müssen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Minütlich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aktualisiert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werden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- Der </a:t>
                      </a:r>
                      <a:r>
                        <a:rPr lang="en-US" err="1">
                          <a:effectLst/>
                        </a:rPr>
                        <a:t>Gesamtvermögenswert</a:t>
                      </a:r>
                      <a:r>
                        <a:rPr lang="en-US">
                          <a:effectLst/>
                        </a:rPr>
                        <a:t> muss stets </a:t>
                      </a:r>
                      <a:r>
                        <a:rPr lang="en-US" err="1">
                          <a:effectLst/>
                        </a:rPr>
                        <a:t>aktuell</a:t>
                      </a:r>
                      <a:r>
                        <a:rPr lang="en-US">
                          <a:effectLst/>
                        </a:rPr>
                        <a:t> sein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335709302"/>
                  </a:ext>
                </a:extLst>
              </a:tr>
              <a:tr h="13052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External Interface Requirements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- API-</a:t>
                      </a:r>
                      <a:r>
                        <a:rPr lang="en-US" err="1">
                          <a:effectLst/>
                        </a:rPr>
                        <a:t>Einbindung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zur</a:t>
                      </a:r>
                      <a:r>
                        <a:rPr lang="en-US">
                          <a:effectLst/>
                        </a:rPr>
                        <a:t> Waren und </a:t>
                      </a:r>
                      <a:r>
                        <a:rPr lang="en-US" err="1">
                          <a:effectLst/>
                        </a:rPr>
                        <a:t>Vertragsvergleiche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- API-</a:t>
                      </a:r>
                      <a:r>
                        <a:rPr lang="en-US" err="1">
                          <a:effectLst/>
                        </a:rPr>
                        <a:t>Einbindung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mit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allen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unterstützten</a:t>
                      </a:r>
                      <a:r>
                        <a:rPr lang="en-US">
                          <a:effectLst/>
                        </a:rPr>
                        <a:t> Banken </a:t>
                      </a:r>
                      <a:r>
                        <a:rPr lang="en-US" err="1">
                          <a:effectLst/>
                        </a:rPr>
                        <a:t>zum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Einbinden</a:t>
                      </a:r>
                      <a:r>
                        <a:rPr lang="en-US">
                          <a:effectLst/>
                        </a:rPr>
                        <a:t> der </a:t>
                      </a:r>
                      <a:r>
                        <a:rPr lang="en-US" err="1">
                          <a:effectLst/>
                        </a:rPr>
                        <a:t>Konten</a:t>
                      </a:r>
                      <a:r>
                        <a:rPr lang="en-US">
                          <a:effectLst/>
                        </a:rPr>
                        <a:t> und Depots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877323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40936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6B3EB-D15F-42BE-9A97-74DC77608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  <a:cs typeface="Calibri Light"/>
              </a:rPr>
              <a:t>Gliederung </a:t>
            </a: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9E0FD-466F-439E-BEC0-969FC17B6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 err="1">
                <a:solidFill>
                  <a:srgbClr val="FEFFFF"/>
                </a:solidFill>
                <a:cs typeface="Calibri"/>
              </a:rPr>
              <a:t>Veränderungen</a:t>
            </a:r>
            <a:r>
              <a:rPr lang="en-US" sz="2400" dirty="0">
                <a:solidFill>
                  <a:srgbClr val="FEFFFF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FEFFFF"/>
                </a:solidFill>
                <a:cs typeface="Calibri"/>
              </a:rPr>
              <a:t>zum</a:t>
            </a:r>
            <a:r>
              <a:rPr lang="en-US" sz="2400" dirty="0">
                <a:solidFill>
                  <a:srgbClr val="FEFFFF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FEFFFF"/>
                </a:solidFill>
                <a:cs typeface="Calibri"/>
              </a:rPr>
              <a:t>letzten</a:t>
            </a:r>
            <a:r>
              <a:rPr lang="en-US" sz="2400" dirty="0">
                <a:solidFill>
                  <a:srgbClr val="FEFFFF"/>
                </a:solidFill>
                <a:cs typeface="Calibri"/>
              </a:rPr>
              <a:t> Mal</a:t>
            </a:r>
          </a:p>
          <a:p>
            <a:r>
              <a:rPr lang="en-US" sz="2400" dirty="0">
                <a:solidFill>
                  <a:srgbClr val="FEFFFF"/>
                </a:solidFill>
                <a:ea typeface="+mn-lt"/>
                <a:cs typeface="+mn-lt"/>
              </a:rPr>
              <a:t>Requirements Engineering</a:t>
            </a:r>
          </a:p>
          <a:p>
            <a:r>
              <a:rPr lang="en-US" sz="2400" dirty="0">
                <a:solidFill>
                  <a:srgbClr val="FEFFFF"/>
                </a:solidFill>
                <a:cs typeface="Calibri"/>
              </a:rPr>
              <a:t>Personas</a:t>
            </a:r>
            <a:endParaRPr lang="en-US" dirty="0"/>
          </a:p>
          <a:p>
            <a:r>
              <a:rPr lang="en-US" sz="2400" dirty="0">
                <a:solidFill>
                  <a:srgbClr val="FEFFFF"/>
                </a:solidFill>
                <a:ea typeface="+mn-lt"/>
                <a:cs typeface="+mn-lt"/>
              </a:rPr>
              <a:t>User Stories</a:t>
            </a:r>
          </a:p>
          <a:p>
            <a:r>
              <a:rPr lang="en-US" sz="2400" dirty="0">
                <a:solidFill>
                  <a:srgbClr val="FEFFFF"/>
                </a:solidFill>
                <a:ea typeface="+mn-lt"/>
                <a:cs typeface="+mn-lt"/>
              </a:rPr>
              <a:t>Use Cases</a:t>
            </a:r>
          </a:p>
          <a:p>
            <a:r>
              <a:rPr lang="en-US" sz="2400" dirty="0" err="1">
                <a:solidFill>
                  <a:srgbClr val="FEFFFF"/>
                </a:solidFill>
                <a:ea typeface="+mn-lt"/>
                <a:cs typeface="+mn-lt"/>
              </a:rPr>
              <a:t>Weitere</a:t>
            </a:r>
            <a:r>
              <a:rPr lang="en-US" sz="2400" dirty="0">
                <a:solidFill>
                  <a:srgbClr val="FEFFFF"/>
                </a:solidFill>
                <a:ea typeface="+mn-lt"/>
                <a:cs typeface="+mn-lt"/>
              </a:rPr>
              <a:t> Requirements</a:t>
            </a:r>
          </a:p>
          <a:p>
            <a:r>
              <a:rPr lang="en-US" sz="2400" dirty="0">
                <a:solidFill>
                  <a:srgbClr val="FEFFFF"/>
                </a:solidFill>
                <a:ea typeface="+mn-lt"/>
                <a:cs typeface="+mn-lt"/>
              </a:rPr>
              <a:t>User Story Map</a:t>
            </a:r>
          </a:p>
          <a:p>
            <a:r>
              <a:rPr lang="en-US" sz="2400" dirty="0">
                <a:solidFill>
                  <a:srgbClr val="FEFFFF"/>
                </a:solidFill>
                <a:ea typeface="+mn-lt"/>
                <a:cs typeface="+mn-lt"/>
              </a:rPr>
              <a:t>Silent Sorting</a:t>
            </a:r>
          </a:p>
          <a:p>
            <a:endParaRPr lang="en-US" sz="2400">
              <a:solidFill>
                <a:srgbClr val="FEFFF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0026368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8F5D4-26F3-4139-86D5-033285DC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User Story Map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A5D0B-2D94-460A-BF1C-2AD17D8EFE4D}"/>
              </a:ext>
            </a:extLst>
          </p:cNvPr>
          <p:cNvSpPr txBox="1"/>
          <p:nvPr/>
        </p:nvSpPr>
        <p:spPr>
          <a:xfrm>
            <a:off x="3330287" y="6404264"/>
            <a:ext cx="554008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ea typeface="+mn-lt"/>
                <a:cs typeface="+mn-lt"/>
                <a:hlinkClick r:id="rId2"/>
              </a:rPr>
              <a:t>https://github.com/m-schridde/Portfolio_Budgeting_App/blob/Abgabe_2/Abgabe_2/User_Story_Map_und_Releaseplanung.pdf</a:t>
            </a:r>
            <a:endParaRPr lang="en-US" sz="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830539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8483112B-18EF-4075-A7F3-0FB7B34AC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52810"/>
              </p:ext>
            </p:extLst>
          </p:nvPr>
        </p:nvGraphicFramePr>
        <p:xfrm>
          <a:off x="427928" y="446049"/>
          <a:ext cx="10980564" cy="555702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83342">
                  <a:extLst>
                    <a:ext uri="{9D8B030D-6E8A-4147-A177-3AD203B41FA5}">
                      <a16:colId xmlns:a16="http://schemas.microsoft.com/office/drawing/2014/main" val="765431700"/>
                    </a:ext>
                  </a:extLst>
                </a:gridCol>
                <a:gridCol w="2351048">
                  <a:extLst>
                    <a:ext uri="{9D8B030D-6E8A-4147-A177-3AD203B41FA5}">
                      <a16:colId xmlns:a16="http://schemas.microsoft.com/office/drawing/2014/main" val="3004535582"/>
                    </a:ext>
                  </a:extLst>
                </a:gridCol>
                <a:gridCol w="2296657">
                  <a:extLst>
                    <a:ext uri="{9D8B030D-6E8A-4147-A177-3AD203B41FA5}">
                      <a16:colId xmlns:a16="http://schemas.microsoft.com/office/drawing/2014/main" val="4070740796"/>
                    </a:ext>
                  </a:extLst>
                </a:gridCol>
                <a:gridCol w="3328144">
                  <a:extLst>
                    <a:ext uri="{9D8B030D-6E8A-4147-A177-3AD203B41FA5}">
                      <a16:colId xmlns:a16="http://schemas.microsoft.com/office/drawing/2014/main" val="2926749015"/>
                    </a:ext>
                  </a:extLst>
                </a:gridCol>
                <a:gridCol w="1321373">
                  <a:extLst>
                    <a:ext uri="{9D8B030D-6E8A-4147-A177-3AD203B41FA5}">
                      <a16:colId xmlns:a16="http://schemas.microsoft.com/office/drawing/2014/main" val="3687551233"/>
                    </a:ext>
                  </a:extLst>
                </a:gridCol>
              </a:tblGrid>
              <a:tr h="552515">
                <a:tc>
                  <a:txBody>
                    <a:bodyPr/>
                    <a:lstStyle/>
                    <a:p>
                      <a:pPr rtl="0" fontAlgn="b"/>
                      <a:endParaRPr lang="de-DE" sz="140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400">
                          <a:effectLst/>
                        </a:rPr>
                        <a:t>Einbindung der Bank- und Kundendaten an die App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400">
                          <a:effectLst/>
                        </a:rPr>
                        <a:t>Neue Buchungen einpflegen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400">
                          <a:effectLst/>
                        </a:rPr>
                        <a:t>Informationen Ausgeben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400">
                          <a:effectLst/>
                        </a:rPr>
                        <a:t>Extras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793417327"/>
                  </a:ext>
                </a:extLst>
              </a:tr>
              <a:tr h="297508">
                <a:tc>
                  <a:txBody>
                    <a:bodyPr/>
                    <a:lstStyle/>
                    <a:p>
                      <a:pPr rtl="0" fontAlgn="b"/>
                      <a:endParaRPr lang="de-DE" sz="140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ctr"/>
                      <a:endParaRPr lang="de-DE" sz="140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ctr"/>
                      <a:endParaRPr lang="de-DE" sz="140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ctr"/>
                      <a:endParaRPr lang="de-DE" sz="140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ctr"/>
                      <a:endParaRPr lang="de-DE" sz="1400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741531390"/>
                  </a:ext>
                </a:extLst>
              </a:tr>
              <a:tr h="297508">
                <a:tc>
                  <a:txBody>
                    <a:bodyPr/>
                    <a:lstStyle/>
                    <a:p>
                      <a:pPr rtl="0" fontAlgn="b"/>
                      <a:endParaRPr lang="de-DE" sz="140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endParaRPr lang="de-DE" sz="140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endParaRPr lang="de-DE" sz="140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endParaRPr lang="de-DE" sz="140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endParaRPr lang="de-DE" sz="1400">
                        <a:effectLst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189255163"/>
                  </a:ext>
                </a:extLst>
              </a:tr>
              <a:tr h="187005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de-DE" sz="1400">
                          <a:effectLst/>
                        </a:rPr>
                        <a:t>Release 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- Als Justus Jung möchte ich meine Finanzen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überblicken können, ohne ein Bankkonto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nutzen zu müssen, damit ich auch mein Taschengeld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verwalten kann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- Als Norman Normal möchte ich meinen Kassenbon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mit nur einem Foto einscannen können und die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Ausgaben automatisch kategorisiert bekommen</a:t>
                      </a:r>
                      <a:br>
                        <a:rPr lang="de-DE" sz="1400">
                          <a:effectLst/>
                        </a:rPr>
                      </a:br>
                      <a:endParaRPr lang="de-DE" sz="140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- Als Normen Normal kenne ich mich mit den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meisten Kennzahlen nicht besonders gut aus,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ich bin jedoch in der Lage die Mehrheit der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Graphiken richtig zu deuten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endParaRPr lang="de-DE" sz="1400">
                        <a:effectLst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919426407"/>
                  </a:ext>
                </a:extLst>
              </a:tr>
              <a:tr h="29750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b"/>
                      <a:endParaRPr lang="de-DE" sz="140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endParaRPr lang="de-DE" sz="140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endParaRPr lang="de-DE" sz="140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endParaRPr lang="de-DE" sz="1400">
                        <a:effectLst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76946447"/>
                  </a:ext>
                </a:extLst>
              </a:tr>
              <a:tr h="187005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- Als Ingo Investor möchte ich viele Depots und Konten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einbinden, sodass all meine Finanzen gebündelt sind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- Ich als Justus Jung möchte die wenigen Ausgaben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die ich habe per Hand eintragen, sodass ich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direkt sehe was passiert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- Als Norman Normal möchte ich die Änderungen auf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meinem Konto in den Übersichten sehen können,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sodass ich stets einen aktuellen </a:t>
                      </a:r>
                      <a:r>
                        <a:rPr lang="de-DE" sz="1400" err="1">
                          <a:effectLst/>
                        </a:rPr>
                        <a:t>überblick</a:t>
                      </a:r>
                      <a:r>
                        <a:rPr lang="de-DE" sz="1400">
                          <a:effectLst/>
                        </a:rPr>
                        <a:t> über meine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Finanzielle Lage habe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endParaRPr lang="de-DE" sz="1400">
                        <a:effectLst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853692686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b"/>
                      <a:endParaRPr lang="de-DE" sz="140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endParaRPr lang="de-DE" sz="140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endParaRPr lang="de-DE" sz="140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815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746191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94C4D2-1FDD-436B-A2E8-8AF1711BB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274333"/>
              </p:ext>
            </p:extLst>
          </p:nvPr>
        </p:nvGraphicFramePr>
        <p:xfrm>
          <a:off x="278781" y="361681"/>
          <a:ext cx="11745947" cy="59131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07634">
                  <a:extLst>
                    <a:ext uri="{9D8B030D-6E8A-4147-A177-3AD203B41FA5}">
                      <a16:colId xmlns:a16="http://schemas.microsoft.com/office/drawing/2014/main" val="1671889154"/>
                    </a:ext>
                  </a:extLst>
                </a:gridCol>
                <a:gridCol w="2750633">
                  <a:extLst>
                    <a:ext uri="{9D8B030D-6E8A-4147-A177-3AD203B41FA5}">
                      <a16:colId xmlns:a16="http://schemas.microsoft.com/office/drawing/2014/main" val="4280376904"/>
                    </a:ext>
                  </a:extLst>
                </a:gridCol>
                <a:gridCol w="3029413">
                  <a:extLst>
                    <a:ext uri="{9D8B030D-6E8A-4147-A177-3AD203B41FA5}">
                      <a16:colId xmlns:a16="http://schemas.microsoft.com/office/drawing/2014/main" val="1762861962"/>
                    </a:ext>
                  </a:extLst>
                </a:gridCol>
                <a:gridCol w="2648414">
                  <a:extLst>
                    <a:ext uri="{9D8B030D-6E8A-4147-A177-3AD203B41FA5}">
                      <a16:colId xmlns:a16="http://schemas.microsoft.com/office/drawing/2014/main" val="3848849824"/>
                    </a:ext>
                  </a:extLst>
                </a:gridCol>
                <a:gridCol w="1709853">
                  <a:extLst>
                    <a:ext uri="{9D8B030D-6E8A-4147-A177-3AD203B41FA5}">
                      <a16:colId xmlns:a16="http://schemas.microsoft.com/office/drawing/2014/main" val="1845981381"/>
                    </a:ext>
                  </a:extLst>
                </a:gridCol>
              </a:tblGrid>
              <a:tr h="158325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endParaRPr lang="de-DE" sz="140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de-DE" sz="1400">
                          <a:effectLst/>
                        </a:rPr>
                        <a:t>Einbindung der Bank- und Kundendaten an die App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de-DE" sz="1400">
                          <a:effectLst/>
                        </a:rPr>
                        <a:t>Neue Buchungen einpflegen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de-DE" sz="1400">
                          <a:effectLst/>
                        </a:rPr>
                        <a:t>Informationen Ausgeben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de-DE" sz="1400">
                          <a:effectLst/>
                        </a:rPr>
                        <a:t>Extras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59218654"/>
                  </a:ext>
                </a:extLst>
              </a:tr>
              <a:tr h="980161">
                <a:tc rowSpan="3">
                  <a:txBody>
                    <a:bodyPr/>
                    <a:lstStyle/>
                    <a:p>
                      <a:pPr algn="ctr" rtl="0" fontAlgn="base"/>
                      <a:r>
                        <a:rPr lang="de-DE" sz="1400">
                          <a:effectLst/>
                        </a:rPr>
                        <a:t>Release 2​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de-DE" sz="1400">
                          <a:effectLst/>
                        </a:rPr>
                        <a:t>- Als Steven Student bezahle ich häufig digital und​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erwarte hierzu eine nahtlose Anbindung für meine​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verschiedenen Bezahldiensten, sodass die App für mein​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Nutzerverhalten angemessen ist​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de-DE" sz="1400">
                          <a:effectLst/>
                        </a:rPr>
                        <a:t>- Ich, Norman Normal, möchte, dass die App alle​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Arten von Rechnung und Belegen erfasst, sodass​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ich nie meine Ausgaben manuell eintragen muss.​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de-DE" sz="1400">
                          <a:effectLst/>
                        </a:rPr>
                        <a:t>- Als Steven Student habe ich Interesse an den Graphiken,​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manche Kennzahlen kann ich jedoch nicht richtig​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deuten und bin somit auf Tipps angewiesen​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de-DE" sz="1400">
                          <a:effectLst/>
                        </a:rPr>
                        <a:t>- Als Justus Jung möchte ich über​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vorgeschlagene Angebote meiner​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Wunschliste informiert werden, damit ich​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mit meinem wenigen Geld möglichst viel​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kaufen kann​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359288"/>
                  </a:ext>
                </a:extLst>
              </a:tr>
              <a:tr h="158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de-DE" sz="1400">
                          <a:effectLst/>
                        </a:rPr>
                        <a:t>​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de-DE" sz="1400">
                          <a:effectLst/>
                        </a:rPr>
                        <a:t>​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de-DE" sz="1400">
                          <a:effectLst/>
                        </a:rPr>
                        <a:t>​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de-DE" sz="1400">
                          <a:effectLst/>
                        </a:rPr>
                        <a:t>​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409250295"/>
                  </a:ext>
                </a:extLst>
              </a:tr>
              <a:tr h="5654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de-DE" sz="1400">
                          <a:effectLst/>
                        </a:rPr>
                        <a:t>​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de-DE" sz="1400">
                          <a:effectLst/>
                        </a:rPr>
                        <a:t>​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de-DE" sz="1400">
                          <a:effectLst/>
                        </a:rPr>
                        <a:t>​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de-DE" sz="1400">
                          <a:effectLst/>
                        </a:rPr>
                        <a:t>- Als Justus Jung möchte ich Kalkulationen sehen,​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sodass ich weiß, zu welchen Zeitpunkt ich mir​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mein Wunschitem voraussichtlich kaufen kann​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(Feature einzelne Objekte/ Ziele zu besparen)​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798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586284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4B26D7-7CCE-4BBE-8CF4-4DED24BB9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233081"/>
              </p:ext>
            </p:extLst>
          </p:nvPr>
        </p:nvGraphicFramePr>
        <p:xfrm>
          <a:off x="232318" y="1151559"/>
          <a:ext cx="11745939" cy="44196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07634">
                  <a:extLst>
                    <a:ext uri="{9D8B030D-6E8A-4147-A177-3AD203B41FA5}">
                      <a16:colId xmlns:a16="http://schemas.microsoft.com/office/drawing/2014/main" val="1671889154"/>
                    </a:ext>
                  </a:extLst>
                </a:gridCol>
                <a:gridCol w="2453267">
                  <a:extLst>
                    <a:ext uri="{9D8B030D-6E8A-4147-A177-3AD203B41FA5}">
                      <a16:colId xmlns:a16="http://schemas.microsoft.com/office/drawing/2014/main" val="4280376904"/>
                    </a:ext>
                  </a:extLst>
                </a:gridCol>
                <a:gridCol w="2815682">
                  <a:extLst>
                    <a:ext uri="{9D8B030D-6E8A-4147-A177-3AD203B41FA5}">
                      <a16:colId xmlns:a16="http://schemas.microsoft.com/office/drawing/2014/main" val="1762861962"/>
                    </a:ext>
                  </a:extLst>
                </a:gridCol>
                <a:gridCol w="3001533">
                  <a:extLst>
                    <a:ext uri="{9D8B030D-6E8A-4147-A177-3AD203B41FA5}">
                      <a16:colId xmlns:a16="http://schemas.microsoft.com/office/drawing/2014/main" val="3848849824"/>
                    </a:ext>
                  </a:extLst>
                </a:gridCol>
                <a:gridCol w="1867823">
                  <a:extLst>
                    <a:ext uri="{9D8B030D-6E8A-4147-A177-3AD203B41FA5}">
                      <a16:colId xmlns:a16="http://schemas.microsoft.com/office/drawing/2014/main" val="1845981381"/>
                    </a:ext>
                  </a:extLst>
                </a:gridCol>
              </a:tblGrid>
              <a:tr h="158325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endParaRPr lang="de-DE" sz="140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de-DE" sz="1400">
                          <a:effectLst/>
                        </a:rPr>
                        <a:t>Einbindung der Bank- und Kundendaten an die App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de-DE" sz="1400">
                          <a:effectLst/>
                        </a:rPr>
                        <a:t>Neue Buchungen einpflegen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de-DE" sz="1400">
                          <a:effectLst/>
                        </a:rPr>
                        <a:t>Informationen Ausgeben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de-DE" sz="1400">
                          <a:effectLst/>
                        </a:rPr>
                        <a:t>Extras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59218654"/>
                  </a:ext>
                </a:extLst>
              </a:tr>
              <a:tr h="980161">
                <a:tc rowSpan="3"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de-DE" sz="1400">
                          <a:effectLst/>
                        </a:rPr>
                        <a:t>Release 3​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de-DE" sz="1400">
                          <a:effectLst/>
                        </a:rPr>
                        <a:t>- Als Steven Student möchte ich Tipps​erhalten, an welchen Stellen ich überdurch-schnittlich viel ausgebe, sodass ich mehr​ Geld sparen kann​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de-DE" sz="1400">
                          <a:effectLst/>
                        </a:rPr>
                        <a:t>- Ich als Ingo Investor möchte einstellen können,​in wie viele Kategorien ein Kassenbon aufgeteilt​ wird, sodass irrelevante Kategorien zusammengefasst werden​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de-DE" sz="1400">
                          <a:effectLst/>
                        </a:rPr>
                        <a:t>- Als Ingo Investor, erwarte ich sehr ausführliche​ Berichte über meine Geldströme, sodass ich ​die Resultate meiner </a:t>
                      </a:r>
                      <a:endParaRPr lang="en-US" sz="1400"/>
                    </a:p>
                    <a:p>
                      <a:pPr lvl="0" algn="l">
                        <a:buNone/>
                      </a:pPr>
                      <a:r>
                        <a:rPr lang="de-DE" sz="1400" err="1">
                          <a:effectLst/>
                        </a:rPr>
                        <a:t>Investitionststrategie</a:t>
                      </a:r>
                      <a:r>
                        <a:rPr lang="de-DE" sz="1400">
                          <a:effectLst/>
                        </a:rPr>
                        <a:t>​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überblicken kann​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Ich als Ingo Investor möchte Zugriff auf fort-geschrittene Kennzahlen haben, sodass ich mein​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Fachwissen voll ausnutzen kann​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de-DE" sz="1400">
                          <a:effectLst/>
                        </a:rPr>
                        <a:t>Ich als Norman Normal möchte bei den​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Standard Verträgen einen möglichst​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Günstigen Vertragspartner haben, sodass​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ich für den gleichen Service wenig Geld Zahle​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359288"/>
                  </a:ext>
                </a:extLst>
              </a:tr>
              <a:tr h="158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de-DE" sz="1400">
                          <a:effectLst/>
                        </a:rPr>
                        <a:t>​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de-DE" sz="1400">
                          <a:effectLst/>
                        </a:rPr>
                        <a:t>​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de-DE" sz="1400">
                          <a:effectLst/>
                        </a:rPr>
                        <a:t>​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de-DE" sz="1400">
                          <a:effectLst/>
                        </a:rPr>
                        <a:t>​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409250295"/>
                  </a:ext>
                </a:extLst>
              </a:tr>
              <a:tr h="5654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de-DE" sz="1400">
                          <a:effectLst/>
                        </a:rPr>
                        <a:t>​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de-DE" sz="1400">
                          <a:effectLst/>
                        </a:rPr>
                        <a:t>- Als Student werde ich das Auslesen der​ Kassenbons nur für unvermeidbare Barbezahlung in​ Anspruch nehme, hier erwarte ich jedoch, dass ich​ keine manuellen Eingaben machen muss​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de-DE" sz="1400">
                          <a:effectLst/>
                        </a:rPr>
                        <a:t>​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de-DE" sz="1400">
                          <a:effectLst/>
                        </a:rPr>
                        <a:t>- Ich als Ingo Investor möchte die Finanztipps​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abstellen können, sodass ich keine​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ungewollte Hilfe bekomme​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798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911242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4886643-547B-492D-8E83-30656F734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8F5D4-26F3-4139-86D5-033285DC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rgbClr val="080808"/>
                </a:solidFill>
              </a:rPr>
              <a:t>Silent Sorting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0CBA31-096E-4091-9E61-2D558A509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-2"/>
            <a:ext cx="1248189" cy="1248189"/>
            <a:chOff x="10943811" y="-2"/>
            <a:chExt cx="1248189" cy="1248189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B64814D-A361-44E1-8D97-B83E41C8B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943811" y="-2"/>
              <a:ext cx="1248189" cy="1248189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2A6879-032A-4946-9CCA-44D38BEDF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317937" y="246646"/>
              <a:ext cx="577231" cy="577231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DCEF321-6D7A-4F12-9C40-45B5BCE6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778603" y="3517915"/>
            <a:ext cx="3385655" cy="3655570"/>
            <a:chOff x="-969545" y="3517915"/>
            <a:chExt cx="3385655" cy="365557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E5DFE27-9624-478D-A5DB-D1245FF45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1474116" y="4022486"/>
              <a:ext cx="3655570" cy="2646427"/>
            </a:xfrm>
            <a:custGeom>
              <a:avLst/>
              <a:gdLst>
                <a:gd name="connsiteX0" fmla="*/ 0 w 2736866"/>
                <a:gd name="connsiteY0" fmla="*/ 0 h 1981337"/>
                <a:gd name="connsiteX1" fmla="*/ 2736866 w 2736866"/>
                <a:gd name="connsiteY1" fmla="*/ 0 h 1981337"/>
                <a:gd name="connsiteX2" fmla="*/ 2736866 w 2736866"/>
                <a:gd name="connsiteY2" fmla="*/ 1225808 h 1981337"/>
                <a:gd name="connsiteX3" fmla="*/ 1981337 w 2736866"/>
                <a:gd name="connsiteY3" fmla="*/ 1981337 h 198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866" h="1981337">
                  <a:moveTo>
                    <a:pt x="0" y="0"/>
                  </a:moveTo>
                  <a:lnTo>
                    <a:pt x="2736866" y="0"/>
                  </a:lnTo>
                  <a:lnTo>
                    <a:pt x="2736866" y="1225808"/>
                  </a:lnTo>
                  <a:lnTo>
                    <a:pt x="1981337" y="1981337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5BFF565-70E2-42D9-88A5-F588A72A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616274" y="5778765"/>
              <a:ext cx="799836" cy="799836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5A73941-34C7-48C1-A6A4-013E1610B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63" r="23502"/>
          <a:stretch/>
        </p:blipFill>
        <p:spPr>
          <a:xfrm>
            <a:off x="6168343" y="-1"/>
            <a:ext cx="4906956" cy="4607926"/>
          </a:xfrm>
          <a:custGeom>
            <a:avLst/>
            <a:gdLst/>
            <a:ahLst/>
            <a:cxnLst/>
            <a:rect l="l" t="t" r="r" b="b"/>
            <a:pathLst>
              <a:path w="5956528" h="5593537">
                <a:moveTo>
                  <a:pt x="2615274" y="0"/>
                </a:moveTo>
                <a:lnTo>
                  <a:pt x="3341256" y="0"/>
                </a:lnTo>
                <a:lnTo>
                  <a:pt x="5956528" y="2615274"/>
                </a:lnTo>
                <a:lnTo>
                  <a:pt x="2978265" y="5593537"/>
                </a:lnTo>
                <a:lnTo>
                  <a:pt x="0" y="2615274"/>
                </a:lnTo>
                <a:lnTo>
                  <a:pt x="2615274" y="0"/>
                </a:lnTo>
                <a:close/>
              </a:path>
            </a:pathLst>
          </a:cu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6AB08D7-F0FB-4965-B730-8B874214C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4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8D9297-49FA-43ED-AC6B-E2F153B3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49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12E931-C1A9-4A7E-A98D-CCA7DC6AC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423089" y="4846332"/>
            <a:ext cx="1333438" cy="13334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3727061-1ADF-421E-B715-7D4DE0B2E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85899" y="4866318"/>
            <a:ext cx="618664" cy="61866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2805C-E1A3-4A83-98FF-4B0FBA0BED43}"/>
              </a:ext>
            </a:extLst>
          </p:cNvPr>
          <p:cNvSpPr txBox="1"/>
          <p:nvPr/>
        </p:nvSpPr>
        <p:spPr>
          <a:xfrm>
            <a:off x="3286991" y="6490855"/>
            <a:ext cx="561801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ea typeface="+mn-lt"/>
                <a:cs typeface="+mn-lt"/>
                <a:hlinkClick r:id="rId3"/>
              </a:rPr>
              <a:t>https://github.com/m-schridde/Portfolio_Budgeting_App/blob/Abgabe_2/Abgabe_2/User_Story_Map_und_Releaseplanung.pdf</a:t>
            </a:r>
            <a:r>
              <a:rPr lang="en-US" sz="800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69871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4BBE3F-09B6-4E83-A121-E215D0830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97948"/>
              </p:ext>
            </p:extLst>
          </p:nvPr>
        </p:nvGraphicFramePr>
        <p:xfrm>
          <a:off x="605424" y="344465"/>
          <a:ext cx="10743582" cy="60697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872830">
                  <a:extLst>
                    <a:ext uri="{9D8B030D-6E8A-4147-A177-3AD203B41FA5}">
                      <a16:colId xmlns:a16="http://schemas.microsoft.com/office/drawing/2014/main" val="1770613314"/>
                    </a:ext>
                  </a:extLst>
                </a:gridCol>
                <a:gridCol w="3498962">
                  <a:extLst>
                    <a:ext uri="{9D8B030D-6E8A-4147-A177-3AD203B41FA5}">
                      <a16:colId xmlns:a16="http://schemas.microsoft.com/office/drawing/2014/main" val="3715015038"/>
                    </a:ext>
                  </a:extLst>
                </a:gridCol>
                <a:gridCol w="2685895">
                  <a:extLst>
                    <a:ext uri="{9D8B030D-6E8A-4147-A177-3AD203B41FA5}">
                      <a16:colId xmlns:a16="http://schemas.microsoft.com/office/drawing/2014/main" val="2291110642"/>
                    </a:ext>
                  </a:extLst>
                </a:gridCol>
                <a:gridCol w="2685895">
                  <a:extLst>
                    <a:ext uri="{9D8B030D-6E8A-4147-A177-3AD203B41FA5}">
                      <a16:colId xmlns:a16="http://schemas.microsoft.com/office/drawing/2014/main" val="1914932942"/>
                    </a:ext>
                  </a:extLst>
                </a:gridCol>
              </a:tblGrid>
              <a:tr h="26813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err="1">
                          <a:effectLst/>
                        </a:rPr>
                        <a:t>Aufwandsklasse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XS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M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980677030"/>
                  </a:ext>
                </a:extLst>
              </a:tr>
              <a:tr h="5119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err="1">
                          <a:effectLst/>
                        </a:rPr>
                        <a:t>Aufwand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ca. 0,5 pers. </a:t>
                      </a:r>
                      <a:r>
                        <a:rPr lang="en-US" sz="1400" err="1">
                          <a:effectLst/>
                        </a:rPr>
                        <a:t>Wochen</a:t>
                      </a:r>
                      <a:r>
                        <a:rPr lang="en-US" sz="1400">
                          <a:effectLst/>
                        </a:rPr>
                        <a:t> pro Item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ca. 1 pers. </a:t>
                      </a:r>
                      <a:r>
                        <a:rPr lang="en-US" sz="1400" err="1">
                          <a:effectLst/>
                        </a:rPr>
                        <a:t>Woche</a:t>
                      </a:r>
                      <a:r>
                        <a:rPr lang="en-US" sz="1400">
                          <a:effectLst/>
                        </a:rPr>
                        <a:t> pro Item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ca. 2 pers. </a:t>
                      </a:r>
                      <a:r>
                        <a:rPr lang="en-US" sz="1400" err="1">
                          <a:effectLst/>
                        </a:rPr>
                        <a:t>Woche</a:t>
                      </a:r>
                      <a:r>
                        <a:rPr lang="en-US" sz="1400">
                          <a:effectLst/>
                        </a:rPr>
                        <a:t> pro Item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034133614"/>
                  </a:ext>
                </a:extLst>
              </a:tr>
              <a:tr h="26813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Summe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 pers. </a:t>
                      </a:r>
                      <a:r>
                        <a:rPr lang="en-US" sz="1400" err="1">
                          <a:effectLst/>
                        </a:rPr>
                        <a:t>Wochen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 pers. </a:t>
                      </a:r>
                      <a:r>
                        <a:rPr lang="en-US" sz="1400" err="1">
                          <a:effectLst/>
                        </a:rPr>
                        <a:t>Wochen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8 pers. </a:t>
                      </a:r>
                      <a:r>
                        <a:rPr lang="en-US" sz="1400" err="1">
                          <a:effectLst/>
                        </a:rPr>
                        <a:t>Wochen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768099473"/>
                  </a:ext>
                </a:extLst>
              </a:tr>
              <a:tr h="755665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effectLst/>
                        </a:rPr>
                        <a:t>Items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err="1">
                          <a:effectLst/>
                        </a:rPr>
                        <a:t>Finanztipps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sollen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abgestellt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werden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können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err="1">
                          <a:effectLst/>
                        </a:rPr>
                        <a:t>Manuelles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Eintragen</a:t>
                      </a:r>
                      <a:r>
                        <a:rPr lang="en-US" sz="1400">
                          <a:effectLst/>
                        </a:rPr>
                        <a:t> von </a:t>
                      </a:r>
                      <a:r>
                        <a:rPr lang="en-US" sz="1400" err="1">
                          <a:effectLst/>
                        </a:rPr>
                        <a:t>Ausgaben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en-US" sz="1400" err="1">
                          <a:effectLst/>
                        </a:rPr>
                        <a:t>Einnahmen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effectLst/>
                        </a:rPr>
                        <a:t>Eine </a:t>
                      </a:r>
                      <a:r>
                        <a:rPr lang="en-US" sz="1400" err="1">
                          <a:effectLst/>
                        </a:rPr>
                        <a:t>synchronisierte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Übersicht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aller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 err="1">
                          <a:effectLst/>
                        </a:rPr>
                        <a:t>registrierter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Vermögenswerte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576821938"/>
                  </a:ext>
                </a:extLst>
              </a:tr>
              <a:tr h="2681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ctr"/>
                      <a:endParaRPr lang="en-US" sz="140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ctr"/>
                      <a:endParaRPr lang="en-US" sz="140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ctr"/>
                      <a:endParaRPr lang="en-US" sz="1400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099663980"/>
                  </a:ext>
                </a:extLst>
              </a:tr>
              <a:tr h="12310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err="1">
                          <a:effectLst/>
                        </a:rPr>
                        <a:t>Benachrichtigung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wenn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Wunschlistenartikel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err="1">
                          <a:effectLst/>
                        </a:rPr>
                        <a:t>zu</a:t>
                      </a:r>
                      <a:r>
                        <a:rPr lang="en-US" sz="1400">
                          <a:effectLst/>
                        </a:rPr>
                        <a:t> dem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 err="1">
                          <a:effectLst/>
                        </a:rPr>
                        <a:t>gewünschten</a:t>
                      </a:r>
                      <a:r>
                        <a:rPr lang="en-US" sz="1400">
                          <a:effectLst/>
                        </a:rPr>
                        <a:t> Preis </a:t>
                      </a:r>
                      <a:r>
                        <a:rPr lang="en-US" sz="1400" err="1">
                          <a:effectLst/>
                        </a:rPr>
                        <a:t>erhältlich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ist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err="1">
                          <a:effectLst/>
                        </a:rPr>
                        <a:t>Grundlegende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Graphiken</a:t>
                      </a:r>
                      <a:r>
                        <a:rPr lang="en-US" sz="1400">
                          <a:effectLst/>
                        </a:rPr>
                        <a:t> und </a:t>
                      </a:r>
                      <a:r>
                        <a:rPr lang="en-US" sz="1400" err="1">
                          <a:effectLst/>
                        </a:rPr>
                        <a:t>Kennzahlen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über</a:t>
                      </a:r>
                      <a:r>
                        <a:rPr lang="en-US" sz="1400">
                          <a:effectLst/>
                        </a:rPr>
                        <a:t> die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 err="1">
                          <a:effectLst/>
                        </a:rPr>
                        <a:t>aktuelle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finanzielle</a:t>
                      </a:r>
                      <a:r>
                        <a:rPr lang="en-US" sz="1400">
                          <a:effectLst/>
                        </a:rPr>
                        <a:t> Lage des </a:t>
                      </a:r>
                      <a:r>
                        <a:rPr lang="en-US" sz="1400" err="1">
                          <a:effectLst/>
                        </a:rPr>
                        <a:t>Benutzers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effectLst/>
                        </a:rPr>
                        <a:t>Das </a:t>
                      </a:r>
                      <a:r>
                        <a:rPr lang="en-US" sz="1400" err="1">
                          <a:effectLst/>
                        </a:rPr>
                        <a:t>Einarbeiten</a:t>
                      </a:r>
                      <a:r>
                        <a:rPr lang="en-US" sz="1400">
                          <a:effectLst/>
                        </a:rPr>
                        <a:t> der Daten </a:t>
                      </a:r>
                      <a:r>
                        <a:rPr lang="en-US" sz="1400" err="1">
                          <a:effectLst/>
                        </a:rPr>
                        <a:t>durch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Synchronisation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von </a:t>
                      </a:r>
                      <a:r>
                        <a:rPr lang="en-US" sz="1400" err="1">
                          <a:effectLst/>
                        </a:rPr>
                        <a:t>Kundenaccounts</a:t>
                      </a:r>
                      <a:r>
                        <a:rPr lang="en-US" sz="1400">
                          <a:effectLst/>
                        </a:rPr>
                        <a:t> (Payback, Deutschland Karte,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 err="1">
                          <a:effectLst/>
                        </a:rPr>
                        <a:t>Paypal</a:t>
                      </a:r>
                      <a:r>
                        <a:rPr lang="en-US" sz="1400">
                          <a:effectLst/>
                        </a:rPr>
                        <a:t>, </a:t>
                      </a:r>
                      <a:r>
                        <a:rPr lang="en-US" sz="1400" err="1">
                          <a:effectLst/>
                        </a:rPr>
                        <a:t>ApplePay</a:t>
                      </a:r>
                      <a:r>
                        <a:rPr lang="en-US" sz="1400">
                          <a:effectLst/>
                        </a:rPr>
                        <a:t>)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507134792"/>
                  </a:ext>
                </a:extLst>
              </a:tr>
              <a:tr h="2681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ctr"/>
                      <a:endParaRPr lang="en-US" sz="140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ctr"/>
                      <a:endParaRPr lang="en-US" sz="140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ctr"/>
                      <a:endParaRPr lang="en-US" sz="1400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963704460"/>
                  </a:ext>
                </a:extLst>
              </a:tr>
              <a:tr h="7556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err="1">
                          <a:effectLst/>
                        </a:rPr>
                        <a:t>Funktionsfähigkeit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ohne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Verknüpfung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mit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dem </a:t>
                      </a:r>
                      <a:r>
                        <a:rPr lang="en-US" sz="1400" err="1">
                          <a:effectLst/>
                        </a:rPr>
                        <a:t>Bankkonto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effectLst/>
                        </a:rPr>
                        <a:t>Das </a:t>
                      </a:r>
                      <a:r>
                        <a:rPr lang="en-US" sz="1400" err="1">
                          <a:effectLst/>
                        </a:rPr>
                        <a:t>Erstellen</a:t>
                      </a:r>
                      <a:r>
                        <a:rPr lang="en-US" sz="1400">
                          <a:effectLst/>
                        </a:rPr>
                        <a:t> der </a:t>
                      </a:r>
                      <a:r>
                        <a:rPr lang="en-US" sz="1400" err="1">
                          <a:effectLst/>
                        </a:rPr>
                        <a:t>Wunschliste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err="1">
                          <a:effectLst/>
                        </a:rPr>
                        <a:t>Einbinden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mehrerer</a:t>
                      </a:r>
                      <a:r>
                        <a:rPr lang="en-US" sz="1400">
                          <a:effectLst/>
                        </a:rPr>
                        <a:t> Banken und Depots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568885401"/>
                  </a:ext>
                </a:extLst>
              </a:tr>
              <a:tr h="2681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ctr"/>
                      <a:endParaRPr lang="en-US" sz="140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ctr"/>
                      <a:endParaRPr lang="en-US" sz="140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ctr"/>
                      <a:endParaRPr lang="en-US" sz="1400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378763771"/>
                  </a:ext>
                </a:extLst>
              </a:tr>
              <a:tr h="14747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err="1">
                          <a:effectLst/>
                        </a:rPr>
                        <a:t>Zielsetzungsfunktion</a:t>
                      </a:r>
                      <a:r>
                        <a:rPr lang="en-US" sz="1400">
                          <a:effectLst/>
                        </a:rPr>
                        <a:t>, </a:t>
                      </a:r>
                      <a:r>
                        <a:rPr lang="en-US" sz="1400" err="1">
                          <a:effectLst/>
                        </a:rPr>
                        <a:t>welche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anhand</a:t>
                      </a:r>
                      <a:r>
                        <a:rPr lang="en-US" sz="1400">
                          <a:effectLst/>
                        </a:rPr>
                        <a:t> von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 err="1">
                          <a:effectLst/>
                        </a:rPr>
                        <a:t>Geldströmen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ermittelt</a:t>
                      </a:r>
                      <a:r>
                        <a:rPr lang="en-US" sz="1400">
                          <a:effectLst/>
                        </a:rPr>
                        <a:t>, </a:t>
                      </a:r>
                      <a:r>
                        <a:rPr lang="en-US" sz="1400" err="1">
                          <a:effectLst/>
                        </a:rPr>
                        <a:t>wie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lange</a:t>
                      </a:r>
                      <a:r>
                        <a:rPr lang="en-US" sz="1400">
                          <a:effectLst/>
                        </a:rPr>
                        <a:t> es </a:t>
                      </a:r>
                      <a:r>
                        <a:rPr lang="en-US" sz="1400" err="1">
                          <a:effectLst/>
                        </a:rPr>
                        <a:t>dauert</a:t>
                      </a:r>
                      <a:r>
                        <a:rPr lang="en-US" sz="1400">
                          <a:effectLst/>
                        </a:rPr>
                        <a:t>, bis </a:t>
                      </a:r>
                      <a:r>
                        <a:rPr lang="en-US" sz="1400" err="1">
                          <a:effectLst/>
                        </a:rPr>
                        <a:t>ein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 err="1">
                          <a:effectLst/>
                        </a:rPr>
                        <a:t>gewisses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finanzielles</a:t>
                      </a:r>
                      <a:r>
                        <a:rPr lang="en-US" sz="1400">
                          <a:effectLst/>
                        </a:rPr>
                        <a:t> Ziel </a:t>
                      </a:r>
                      <a:r>
                        <a:rPr lang="en-US" sz="1400" err="1">
                          <a:effectLst/>
                        </a:rPr>
                        <a:t>erreicht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ist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err="1">
                          <a:effectLst/>
                        </a:rPr>
                        <a:t>Personalisierbarkeit</a:t>
                      </a:r>
                      <a:r>
                        <a:rPr lang="en-US" sz="1400">
                          <a:effectLst/>
                        </a:rPr>
                        <a:t> der </a:t>
                      </a:r>
                      <a:r>
                        <a:rPr lang="en-US" sz="1400" err="1">
                          <a:effectLst/>
                        </a:rPr>
                        <a:t>Kategorienanzahl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für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die </a:t>
                      </a:r>
                      <a:r>
                        <a:rPr lang="en-US" sz="1400" err="1">
                          <a:effectLst/>
                        </a:rPr>
                        <a:t>Kassenbonscanfunktion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860707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66958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9791F28-73F9-4153-98AA-0AC9BB409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642900"/>
              </p:ext>
            </p:extLst>
          </p:nvPr>
        </p:nvGraphicFramePr>
        <p:xfrm>
          <a:off x="831631" y="802862"/>
          <a:ext cx="10455556" cy="4665931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3836096">
                  <a:extLst>
                    <a:ext uri="{9D8B030D-6E8A-4147-A177-3AD203B41FA5}">
                      <a16:colId xmlns:a16="http://schemas.microsoft.com/office/drawing/2014/main" val="4045751995"/>
                    </a:ext>
                  </a:extLst>
                </a:gridCol>
                <a:gridCol w="3733827">
                  <a:extLst>
                    <a:ext uri="{9D8B030D-6E8A-4147-A177-3AD203B41FA5}">
                      <a16:colId xmlns:a16="http://schemas.microsoft.com/office/drawing/2014/main" val="4274539928"/>
                    </a:ext>
                  </a:extLst>
                </a:gridCol>
                <a:gridCol w="2885633">
                  <a:extLst>
                    <a:ext uri="{9D8B030D-6E8A-4147-A177-3AD203B41FA5}">
                      <a16:colId xmlns:a16="http://schemas.microsoft.com/office/drawing/2014/main" val="3597759499"/>
                    </a:ext>
                  </a:extLst>
                </a:gridCol>
              </a:tblGrid>
              <a:tr h="3624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XL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Total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618104538"/>
                  </a:ext>
                </a:extLst>
              </a:tr>
              <a:tr h="4088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ca. 4 pers. </a:t>
                      </a:r>
                      <a:r>
                        <a:rPr lang="en-US" err="1">
                          <a:effectLst/>
                        </a:rPr>
                        <a:t>Wochen</a:t>
                      </a:r>
                      <a:r>
                        <a:rPr lang="en-US">
                          <a:effectLst/>
                        </a:rPr>
                        <a:t> pro Item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ca 10 pers. </a:t>
                      </a:r>
                      <a:r>
                        <a:rPr lang="en-US" err="1">
                          <a:effectLst/>
                        </a:rPr>
                        <a:t>Wochen</a:t>
                      </a:r>
                      <a:r>
                        <a:rPr lang="en-US">
                          <a:effectLst/>
                        </a:rPr>
                        <a:t> pro Item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195247944"/>
                  </a:ext>
                </a:extLst>
              </a:tr>
              <a:tr h="43777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8 pers. </a:t>
                      </a:r>
                      <a:r>
                        <a:rPr lang="en-US" err="1">
                          <a:effectLst/>
                        </a:rPr>
                        <a:t>Wochen</a:t>
                      </a:r>
                      <a:endParaRPr lang="en-US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20 pers. </a:t>
                      </a:r>
                      <a:r>
                        <a:rPr lang="en-US" err="1">
                          <a:effectLst/>
                        </a:rPr>
                        <a:t>Wochen</a:t>
                      </a:r>
                      <a:endParaRPr lang="en-US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41 pers. </a:t>
                      </a:r>
                      <a:r>
                        <a:rPr lang="en-US" err="1">
                          <a:effectLst/>
                        </a:rPr>
                        <a:t>Wochen</a:t>
                      </a:r>
                      <a:endParaRPr lang="en-US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451634587"/>
                  </a:ext>
                </a:extLst>
              </a:tr>
              <a:tr h="153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err="1">
                          <a:effectLst/>
                        </a:rPr>
                        <a:t>Anzeigen</a:t>
                      </a:r>
                      <a:r>
                        <a:rPr lang="en-US">
                          <a:effectLst/>
                        </a:rPr>
                        <a:t> von Tipps, </a:t>
                      </a:r>
                      <a:r>
                        <a:rPr lang="en-US" err="1">
                          <a:effectLst/>
                        </a:rPr>
                        <a:t>wie</a:t>
                      </a:r>
                      <a:r>
                        <a:rPr lang="en-US">
                          <a:effectLst/>
                        </a:rPr>
                        <a:t> der </a:t>
                      </a:r>
                      <a:r>
                        <a:rPr lang="en-US" err="1">
                          <a:effectLst/>
                        </a:rPr>
                        <a:t>Nutzer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bei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 err="1">
                          <a:effectLst/>
                        </a:rPr>
                        <a:t>aktuellen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Ausgaben</a:t>
                      </a:r>
                      <a:r>
                        <a:rPr lang="en-US">
                          <a:effectLst/>
                        </a:rPr>
                        <a:t> Geld </a:t>
                      </a:r>
                      <a:r>
                        <a:rPr lang="en-US" err="1">
                          <a:effectLst/>
                        </a:rPr>
                        <a:t>sparen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kann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err="1">
                          <a:effectLst/>
                        </a:rPr>
                        <a:t>Finden</a:t>
                      </a:r>
                      <a:r>
                        <a:rPr lang="en-US">
                          <a:effectLst/>
                        </a:rPr>
                        <a:t> der </a:t>
                      </a:r>
                      <a:r>
                        <a:rPr lang="en-US" err="1">
                          <a:effectLst/>
                        </a:rPr>
                        <a:t>günstigsten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Optionen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für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Standardverträge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550050419"/>
                  </a:ext>
                </a:extLst>
              </a:tr>
              <a:tr h="19171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err="1">
                          <a:effectLst/>
                        </a:rPr>
                        <a:t>Tiefe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Einblicke</a:t>
                      </a:r>
                      <a:r>
                        <a:rPr lang="en-US">
                          <a:effectLst/>
                        </a:rPr>
                        <a:t> in </a:t>
                      </a:r>
                      <a:r>
                        <a:rPr lang="en-US" err="1">
                          <a:effectLst/>
                        </a:rPr>
                        <a:t>Finanzströme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unter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 err="1">
                          <a:effectLst/>
                        </a:rPr>
                        <a:t>finanzwissenschaftlichen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Gesichtspunkten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(ROI, etc.)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err="1">
                          <a:effectLst/>
                        </a:rPr>
                        <a:t>Scanfunktion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für</a:t>
                      </a:r>
                      <a:r>
                        <a:rPr lang="en-US">
                          <a:effectLst/>
                        </a:rPr>
                        <a:t> alle </a:t>
                      </a:r>
                      <a:r>
                        <a:rPr lang="en-US" err="1">
                          <a:effectLst/>
                        </a:rPr>
                        <a:t>Arten</a:t>
                      </a:r>
                      <a:r>
                        <a:rPr lang="en-US">
                          <a:effectLst/>
                        </a:rPr>
                        <a:t> von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 err="1">
                          <a:effectLst/>
                        </a:rPr>
                        <a:t>Rechnungen</a:t>
                      </a:r>
                      <a:r>
                        <a:rPr lang="en-US">
                          <a:effectLst/>
                        </a:rPr>
                        <a:t> und </a:t>
                      </a:r>
                      <a:r>
                        <a:rPr lang="en-US" err="1">
                          <a:effectLst/>
                        </a:rPr>
                        <a:t>Belegen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4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85469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8F5D4-26F3-4139-86D5-033285DC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err="1">
                <a:solidFill>
                  <a:srgbClr val="080808"/>
                </a:solidFill>
              </a:rPr>
              <a:t>Änderungen</a:t>
            </a:r>
            <a:r>
              <a:rPr lang="en-US" sz="3600">
                <a:solidFill>
                  <a:srgbClr val="080808"/>
                </a:solidFill>
              </a:rPr>
              <a:t> der </a:t>
            </a:r>
            <a:r>
              <a:rPr lang="en-US" sz="3600" err="1">
                <a:solidFill>
                  <a:srgbClr val="080808"/>
                </a:solidFill>
              </a:rPr>
              <a:t>ersten</a:t>
            </a:r>
            <a:r>
              <a:rPr lang="en-US" sz="3600">
                <a:solidFill>
                  <a:srgbClr val="080808"/>
                </a:solidFill>
              </a:rPr>
              <a:t> Iteration</a:t>
            </a:r>
            <a:endParaRPr lang="en-US" sz="3600">
              <a:solidFill>
                <a:srgbClr val="080808"/>
              </a:solidFill>
              <a:cs typeface="Calibri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7856D7-2483-46C1-A7B6-16AF6DC0CD74}"/>
              </a:ext>
            </a:extLst>
          </p:cNvPr>
          <p:cNvSpPr txBox="1"/>
          <p:nvPr/>
        </p:nvSpPr>
        <p:spPr>
          <a:xfrm>
            <a:off x="4118264" y="6499514"/>
            <a:ext cx="372167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ea typeface="+mn-lt"/>
                <a:cs typeface="+mn-lt"/>
                <a:hlinkClick r:id="rId2"/>
              </a:rPr>
              <a:t>https://github.com/m-schridde/Portfolio_Budgeting_App/tree/Abgabe_2/Abgabe_1</a:t>
            </a:r>
            <a:endParaRPr lang="en-US" sz="8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872952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8F5D4-26F3-4139-86D5-033285DC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Requirements Engineering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1E331-5D73-45C0-89BC-E806A6263F4E}"/>
              </a:ext>
            </a:extLst>
          </p:cNvPr>
          <p:cNvSpPr txBox="1"/>
          <p:nvPr/>
        </p:nvSpPr>
        <p:spPr>
          <a:xfrm>
            <a:off x="3884469" y="6482196"/>
            <a:ext cx="516774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ea typeface="+mn-lt"/>
                <a:cs typeface="+mn-lt"/>
                <a:hlinkClick r:id="rId2"/>
              </a:rPr>
              <a:t>https://github.com/m-schridde/Portfolio_Budgeting_App/blob/Abgabe_2/Abgabe_2/Stakeholder_und_Constrains.pdf</a:t>
            </a:r>
            <a:r>
              <a:rPr lang="en-US" sz="800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272873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1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D96F74-E36F-4CC0-AC38-F5576AA3A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239128"/>
              </p:ext>
            </p:extLst>
          </p:nvPr>
        </p:nvGraphicFramePr>
        <p:xfrm>
          <a:off x="1257300" y="2197100"/>
          <a:ext cx="9855198" cy="1866897"/>
        </p:xfrm>
        <a:graphic>
          <a:graphicData uri="http://schemas.openxmlformats.org/drawingml/2006/table">
            <a:tbl>
              <a:tblPr firstRow="1">
                <a:tableStyleId>{91EBBBCC-DAD2-459C-BE2E-F6DE35CF9A28}</a:tableStyleId>
              </a:tblPr>
              <a:tblGrid>
                <a:gridCol w="3285066">
                  <a:extLst>
                    <a:ext uri="{9D8B030D-6E8A-4147-A177-3AD203B41FA5}">
                      <a16:colId xmlns:a16="http://schemas.microsoft.com/office/drawing/2014/main" val="1337128793"/>
                    </a:ext>
                  </a:extLst>
                </a:gridCol>
                <a:gridCol w="3285066">
                  <a:extLst>
                    <a:ext uri="{9D8B030D-6E8A-4147-A177-3AD203B41FA5}">
                      <a16:colId xmlns:a16="http://schemas.microsoft.com/office/drawing/2014/main" val="1489987069"/>
                    </a:ext>
                  </a:extLst>
                </a:gridCol>
                <a:gridCol w="3285066">
                  <a:extLst>
                    <a:ext uri="{9D8B030D-6E8A-4147-A177-3AD203B41FA5}">
                      <a16:colId xmlns:a16="http://schemas.microsoft.com/office/drawing/2014/main" val="483771229"/>
                    </a:ext>
                  </a:extLst>
                </a:gridCol>
              </a:tblGrid>
              <a:tr h="3226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Stakeholder 1. Grades</a:t>
                      </a:r>
                    </a:p>
                  </a:txBody>
                  <a:tcPr marL="22778" marR="22778" marT="15185" marB="15185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Stakeholder 2. Grades</a:t>
                      </a:r>
                    </a:p>
                  </a:txBody>
                  <a:tcPr marL="22778" marR="22778" marT="15185" marB="15185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Stakeholder 3. Grades</a:t>
                      </a:r>
                    </a:p>
                  </a:txBody>
                  <a:tcPr marL="22778" marR="22778" marT="15185" marB="15185" anchor="ctr"/>
                </a:tc>
                <a:extLst>
                  <a:ext uri="{0D108BD9-81ED-4DB2-BD59-A6C34878D82A}">
                    <a16:rowId xmlns:a16="http://schemas.microsoft.com/office/drawing/2014/main" val="1572651284"/>
                  </a:ext>
                </a:extLst>
              </a:tr>
              <a:tr h="3226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err="1">
                          <a:effectLst/>
                        </a:rPr>
                        <a:t>Endnutzer</a:t>
                      </a:r>
                      <a:endParaRPr lang="en-US" sz="1400">
                        <a:effectLst/>
                      </a:endParaRPr>
                    </a:p>
                  </a:txBody>
                  <a:tcPr marL="22778" marR="22778" marT="15185" marB="1518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err="1">
                          <a:effectLst/>
                        </a:rPr>
                        <a:t>Werbepartner</a:t>
                      </a:r>
                      <a:endParaRPr lang="en-US" sz="1400">
                        <a:effectLst/>
                      </a:endParaRPr>
                    </a:p>
                  </a:txBody>
                  <a:tcPr marL="22778" marR="22778" marT="15185" marB="1518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err="1">
                          <a:effectLst/>
                        </a:rPr>
                        <a:t>Entwickler</a:t>
                      </a:r>
                      <a:endParaRPr lang="en-US" sz="1400">
                        <a:effectLst/>
                      </a:endParaRPr>
                    </a:p>
                  </a:txBody>
                  <a:tcPr marL="22778" marR="22778" marT="15185" marB="15185" anchor="ctr"/>
                </a:tc>
                <a:extLst>
                  <a:ext uri="{0D108BD9-81ED-4DB2-BD59-A6C34878D82A}">
                    <a16:rowId xmlns:a16="http://schemas.microsoft.com/office/drawing/2014/main" val="3716898170"/>
                  </a:ext>
                </a:extLst>
              </a:tr>
              <a:tr h="322656">
                <a:tc>
                  <a:txBody>
                    <a:bodyPr/>
                    <a:lstStyle/>
                    <a:p>
                      <a:pPr algn="ctr" rtl="0" fontAlgn="ctr"/>
                      <a:endParaRPr lang="en-US" sz="1400">
                        <a:effectLst/>
                      </a:endParaRPr>
                    </a:p>
                  </a:txBody>
                  <a:tcPr marL="22778" marR="22778" marT="15185" marB="1518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err="1">
                          <a:effectLst/>
                        </a:rPr>
                        <a:t>Analyseteam</a:t>
                      </a:r>
                      <a:endParaRPr lang="en-US" sz="1400">
                        <a:effectLst/>
                      </a:endParaRPr>
                    </a:p>
                  </a:txBody>
                  <a:tcPr marL="22778" marR="22778" marT="15185" marB="1518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err="1">
                          <a:effectLst/>
                        </a:rPr>
                        <a:t>Projektleitung</a:t>
                      </a:r>
                      <a:endParaRPr lang="en-US" sz="1400">
                        <a:effectLst/>
                      </a:endParaRPr>
                    </a:p>
                  </a:txBody>
                  <a:tcPr marL="22778" marR="22778" marT="15185" marB="15185" anchor="ctr"/>
                </a:tc>
                <a:extLst>
                  <a:ext uri="{0D108BD9-81ED-4DB2-BD59-A6C34878D82A}">
                    <a16:rowId xmlns:a16="http://schemas.microsoft.com/office/drawing/2014/main" val="2153713773"/>
                  </a:ext>
                </a:extLst>
              </a:tr>
              <a:tr h="576273">
                <a:tc>
                  <a:txBody>
                    <a:bodyPr/>
                    <a:lstStyle/>
                    <a:p>
                      <a:pPr algn="ctr" rtl="0" fontAlgn="ctr"/>
                      <a:endParaRPr lang="en-US" sz="1400">
                        <a:effectLst/>
                      </a:endParaRPr>
                    </a:p>
                  </a:txBody>
                  <a:tcPr marL="22778" marR="22778" marT="15185" marB="1518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err="1">
                          <a:effectLst/>
                        </a:rPr>
                        <a:t>Vertragspartner</a:t>
                      </a:r>
                      <a:r>
                        <a:rPr lang="en-US" sz="1400">
                          <a:effectLst/>
                        </a:rPr>
                        <a:t> der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 err="1">
                          <a:effectLst/>
                        </a:rPr>
                        <a:t>Endanwender</a:t>
                      </a:r>
                      <a:endParaRPr lang="en-US" sz="1400">
                        <a:effectLst/>
                      </a:endParaRPr>
                    </a:p>
                  </a:txBody>
                  <a:tcPr marL="22778" marR="22778" marT="15185" marB="1518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err="1">
                          <a:effectLst/>
                        </a:rPr>
                        <a:t>Cloudpartner</a:t>
                      </a:r>
                      <a:endParaRPr lang="en-US" sz="1400">
                        <a:effectLst/>
                      </a:endParaRPr>
                    </a:p>
                  </a:txBody>
                  <a:tcPr marL="22778" marR="22778" marT="15185" marB="15185" anchor="ctr"/>
                </a:tc>
                <a:extLst>
                  <a:ext uri="{0D108BD9-81ED-4DB2-BD59-A6C34878D82A}">
                    <a16:rowId xmlns:a16="http://schemas.microsoft.com/office/drawing/2014/main" val="710006688"/>
                  </a:ext>
                </a:extLst>
              </a:tr>
              <a:tr h="322656">
                <a:tc>
                  <a:txBody>
                    <a:bodyPr/>
                    <a:lstStyle/>
                    <a:p>
                      <a:pPr algn="ctr" rtl="0" fontAlgn="ctr"/>
                      <a:endParaRPr lang="en-US" sz="1400">
                        <a:effectLst/>
                      </a:endParaRPr>
                    </a:p>
                  </a:txBody>
                  <a:tcPr marL="22778" marR="22778" marT="15185" marB="15185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>
                        <a:effectLst/>
                      </a:endParaRPr>
                    </a:p>
                  </a:txBody>
                  <a:tcPr marL="22778" marR="22778" marT="15185" marB="1518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effectLst/>
                        </a:rPr>
                        <a:t>Senior Management</a:t>
                      </a:r>
                    </a:p>
                  </a:txBody>
                  <a:tcPr marL="22778" marR="22778" marT="15185" marB="15185" anchor="ctr"/>
                </a:tc>
                <a:extLst>
                  <a:ext uri="{0D108BD9-81ED-4DB2-BD59-A6C34878D82A}">
                    <a16:rowId xmlns:a16="http://schemas.microsoft.com/office/drawing/2014/main" val="165512157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28DD819-1F9B-43F3-91B4-3BD8B07C4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409964"/>
              </p:ext>
            </p:extLst>
          </p:nvPr>
        </p:nvGraphicFramePr>
        <p:xfrm>
          <a:off x="1257300" y="4127500"/>
          <a:ext cx="9855199" cy="1866900"/>
        </p:xfrm>
        <a:graphic>
          <a:graphicData uri="http://schemas.openxmlformats.org/drawingml/2006/table">
            <a:tbl>
              <a:tblPr firstRow="1">
                <a:tableStyleId>{91EBBBCC-DAD2-459C-BE2E-F6DE35CF9A28}</a:tableStyleId>
              </a:tblPr>
              <a:tblGrid>
                <a:gridCol w="1345196">
                  <a:extLst>
                    <a:ext uri="{9D8B030D-6E8A-4147-A177-3AD203B41FA5}">
                      <a16:colId xmlns:a16="http://schemas.microsoft.com/office/drawing/2014/main" val="2344415147"/>
                    </a:ext>
                  </a:extLst>
                </a:gridCol>
                <a:gridCol w="8510003">
                  <a:extLst>
                    <a:ext uri="{9D8B030D-6E8A-4147-A177-3AD203B41FA5}">
                      <a16:colId xmlns:a16="http://schemas.microsoft.com/office/drawing/2014/main" val="1315982550"/>
                    </a:ext>
                  </a:extLst>
                </a:gridCol>
              </a:tblGrid>
              <a:tr h="622300">
                <a:tc rowSpan="3"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Constrains</a:t>
                      </a:r>
                    </a:p>
                  </a:txBody>
                  <a:tcPr marL="22884" marR="22884" marT="15256" marB="15256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err="1">
                          <a:effectLst/>
                        </a:rPr>
                        <a:t>Skalierbare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Cloudservices</a:t>
                      </a:r>
                      <a:endParaRPr lang="en-US" sz="1400">
                        <a:effectLst/>
                      </a:endParaRPr>
                    </a:p>
                  </a:txBody>
                  <a:tcPr marL="22884" marR="22884" marT="15256" marB="15256" anchor="ctr"/>
                </a:tc>
                <a:extLst>
                  <a:ext uri="{0D108BD9-81ED-4DB2-BD59-A6C34878D82A}">
                    <a16:rowId xmlns:a16="http://schemas.microsoft.com/office/drawing/2014/main" val="3573563625"/>
                  </a:ext>
                </a:extLst>
              </a:tr>
              <a:tr h="622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err="1">
                          <a:effectLst/>
                        </a:rPr>
                        <a:t>Mehrfachredundante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Datenhaltung</a:t>
                      </a:r>
                      <a:endParaRPr lang="en-US" sz="1400">
                        <a:effectLst/>
                      </a:endParaRPr>
                    </a:p>
                  </a:txBody>
                  <a:tcPr marL="22884" marR="22884" marT="15256" marB="15256" anchor="ctr"/>
                </a:tc>
                <a:extLst>
                  <a:ext uri="{0D108BD9-81ED-4DB2-BD59-A6C34878D82A}">
                    <a16:rowId xmlns:a16="http://schemas.microsoft.com/office/drawing/2014/main" val="3844357929"/>
                  </a:ext>
                </a:extLst>
              </a:tr>
              <a:tr h="622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effectLst/>
                        </a:rPr>
                        <a:t>2-Faktor-Authentifizierung </a:t>
                      </a:r>
                      <a:r>
                        <a:rPr lang="en-US" sz="1400" err="1">
                          <a:effectLst/>
                        </a:rPr>
                        <a:t>samt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konsequenter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Datenverschlüsselung</a:t>
                      </a:r>
                      <a:endParaRPr lang="en-US" sz="1400">
                        <a:effectLst/>
                      </a:endParaRPr>
                    </a:p>
                  </a:txBody>
                  <a:tcPr marL="22884" marR="22884" marT="15256" marB="15256" anchor="ctr"/>
                </a:tc>
                <a:extLst>
                  <a:ext uri="{0D108BD9-81ED-4DB2-BD59-A6C34878D82A}">
                    <a16:rowId xmlns:a16="http://schemas.microsoft.com/office/drawing/2014/main" val="79782403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41F6A3B-7A3D-490A-B637-50C53342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545676"/>
            <a:ext cx="9858383" cy="1325562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Stakeholder und Constraints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40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8F5D4-26F3-4139-86D5-033285DC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Personas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CE4169-D353-4A44-9315-3C739E01BCD6}"/>
              </a:ext>
            </a:extLst>
          </p:cNvPr>
          <p:cNvSpPr txBox="1"/>
          <p:nvPr/>
        </p:nvSpPr>
        <p:spPr>
          <a:xfrm>
            <a:off x="3901787" y="6499514"/>
            <a:ext cx="439708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ea typeface="+mn-lt"/>
                <a:cs typeface="+mn-lt"/>
                <a:hlinkClick r:id="rId2"/>
              </a:rPr>
              <a:t>https://github.com/m-schridde/Portfolio_Budgeting_App/blob/Abgabe_2/Abgabe_2/Personas.pdf</a:t>
            </a:r>
            <a:r>
              <a:rPr lang="en-US" sz="800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9645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elle 7">
            <a:extLst>
              <a:ext uri="{FF2B5EF4-FFF2-40B4-BE49-F238E27FC236}">
                <a16:creationId xmlns:a16="http://schemas.microsoft.com/office/drawing/2014/main" id="{7EA203D4-790D-450D-A04C-B9C6417A0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383250"/>
              </p:ext>
            </p:extLst>
          </p:nvPr>
        </p:nvGraphicFramePr>
        <p:xfrm>
          <a:off x="408608" y="220869"/>
          <a:ext cx="11013956" cy="6374965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136776">
                  <a:extLst>
                    <a:ext uri="{9D8B030D-6E8A-4147-A177-3AD203B41FA5}">
                      <a16:colId xmlns:a16="http://schemas.microsoft.com/office/drawing/2014/main" val="1895807035"/>
                    </a:ext>
                  </a:extLst>
                </a:gridCol>
                <a:gridCol w="1525688">
                  <a:extLst>
                    <a:ext uri="{9D8B030D-6E8A-4147-A177-3AD203B41FA5}">
                      <a16:colId xmlns:a16="http://schemas.microsoft.com/office/drawing/2014/main" val="2879659546"/>
                    </a:ext>
                  </a:extLst>
                </a:gridCol>
                <a:gridCol w="4351492">
                  <a:extLst>
                    <a:ext uri="{9D8B030D-6E8A-4147-A177-3AD203B41FA5}">
                      <a16:colId xmlns:a16="http://schemas.microsoft.com/office/drawing/2014/main" val="2501287901"/>
                    </a:ext>
                  </a:extLst>
                </a:gridCol>
              </a:tblGrid>
              <a:tr h="225418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de-DE" sz="1400">
                          <a:effectLst/>
                        </a:rPr>
                        <a:t>Normen Normal</a:t>
                      </a: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5061295"/>
                  </a:ext>
                </a:extLst>
              </a:tr>
              <a:tr h="225418">
                <a:tc gridSpan="2">
                  <a:txBody>
                    <a:bodyPr/>
                    <a:lstStyle/>
                    <a:p>
                      <a:pPr rtl="0" fontAlgn="b"/>
                      <a:r>
                        <a:rPr lang="de-DE" sz="1400">
                          <a:effectLst/>
                        </a:rPr>
                        <a:t>Hintergrund</a:t>
                      </a: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400">
                          <a:effectLst/>
                        </a:rPr>
                        <a:t>Demographie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991686563"/>
                  </a:ext>
                </a:extLst>
              </a:tr>
              <a:tr h="1186415">
                <a:tc gridSpan="2"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- Normen ist ein durchschnittstyp mir einem durchschnittlichen Einkommen und einem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durchschnittlichen Lebensstandard/Stil, selbst sein Aussehen ist außergewöhnlich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durchschnittlich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Er hat eine Ausbildung zum Fachinformatiker absolviert und ist seit 33 Jahren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berufstätig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Er hat vier Kinder (12, 15, 17, 20)</a:t>
                      </a:r>
                    </a:p>
                  </a:txBody>
                  <a:tcPr marL="28575" marR="28575" marT="19050" marB="1905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- Männlich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- 55 Jahre alt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lebt in Frankfurt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Zahlt Hypothek für Eigentumswohnung im 11 Stock ab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019574377"/>
                  </a:ext>
                </a:extLst>
              </a:tr>
              <a:tr h="225418">
                <a:tc gridSpan="3">
                  <a:txBody>
                    <a:bodyPr/>
                    <a:lstStyle/>
                    <a:p>
                      <a:pPr rtl="0" fontAlgn="b"/>
                      <a:r>
                        <a:rPr lang="de-DE" sz="1400">
                          <a:effectLst/>
                        </a:rPr>
                        <a:t>Identifikatoren</a:t>
                      </a: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90458889"/>
                  </a:ext>
                </a:extLst>
              </a:tr>
              <a:tr h="1186415">
                <a:tc gridSpan="3"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- Normen hat einen 40 Stunden Job und spielt in seiner Freizeit Badminton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Er ist Traditionell und eher konservativ eingestellt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Er ist seit 22 Jahren verheiratet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Normen ist ein regelmäßiger Kirchengänger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Er geht Sorgsam mit seinem Geld um, da er ständig das Wohl und Ausbildung seiner Kinder im Kopf hat.</a:t>
                      </a:r>
                      <a:br>
                        <a:rPr lang="de-DE" sz="1400">
                          <a:effectLst/>
                        </a:rPr>
                      </a:br>
                      <a:endParaRPr lang="de-DE" sz="1400">
                        <a:effectLst/>
                      </a:endParaRPr>
                    </a:p>
                  </a:txBody>
                  <a:tcPr marL="28575" marR="28575" marT="19050" marB="1905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647399805"/>
                  </a:ext>
                </a:extLst>
              </a:tr>
              <a:tr h="225418">
                <a:tc>
                  <a:txBody>
                    <a:bodyPr/>
                    <a:lstStyle/>
                    <a:p>
                      <a:pPr rtl="0" fontAlgn="b"/>
                      <a:r>
                        <a:rPr lang="de-DE" sz="1400">
                          <a:effectLst/>
                        </a:rPr>
                        <a:t>Erwartungen und Ziele</a:t>
                      </a:r>
                    </a:p>
                  </a:txBody>
                  <a:tcPr marL="28575" marR="28575" marT="19050" marB="19050" anchor="b"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de-DE" sz="1400">
                          <a:effectLst/>
                        </a:rPr>
                        <a:t>Herausforderungen</a:t>
                      </a: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92280806"/>
                  </a:ext>
                </a:extLst>
              </a:tr>
              <a:tr h="1376245">
                <a:tc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- Normen strebt die nächste Beförderung an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Er möchte seinen Kindern alles ermöglichen und Kaufen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Er Möchte mit 66 in Rente gehen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Er hat noch eine lange Liste mit Urlaubszielen /</a:t>
                      </a:r>
                      <a:r>
                        <a:rPr lang="de-DE" sz="1400" err="1">
                          <a:effectLst/>
                        </a:rPr>
                        <a:t>To</a:t>
                      </a:r>
                      <a:r>
                        <a:rPr lang="de-DE" sz="1400">
                          <a:effectLst/>
                        </a:rPr>
                        <a:t>-Do Liste</a:t>
                      </a:r>
                    </a:p>
                  </a:txBody>
                  <a:tcPr marL="28575" marR="28575" marT="19050" marB="19050" anchor="ctr"/>
                </a:tc>
                <a:tc gridSpan="2"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- Die Wohnung ist noch nicht abgezahlt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Seine Kinder werden noch eine Weile Finanzielle Hilfe brauchen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Er möchte möglichst viel Zeit mit seiner Familie verbringen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Seine Rücklagen sind noch nicht groß genug für den Ruhestand</a:t>
                      </a:r>
                    </a:p>
                  </a:txBody>
                  <a:tcPr marL="28575" marR="28575" marT="19050" marB="1905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394323750"/>
                  </a:ext>
                </a:extLst>
              </a:tr>
              <a:tr h="225418">
                <a:tc gridSpan="2">
                  <a:txBody>
                    <a:bodyPr/>
                    <a:lstStyle/>
                    <a:p>
                      <a:pPr rtl="0" fontAlgn="b"/>
                      <a:r>
                        <a:rPr lang="de-DE" sz="1400">
                          <a:effectLst/>
                        </a:rPr>
                        <a:t>Ideale Lösung</a:t>
                      </a: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400">
                          <a:effectLst/>
                        </a:rPr>
                        <a:t>Häufige Einwände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265050364"/>
                  </a:ext>
                </a:extLst>
              </a:tr>
              <a:tr h="996589">
                <a:tc gridSpan="2"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- Wir ermöglichen es Normen ohne Mehraufwand Geldeinzusparen indem wir ihm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günstigere Vertragspartner aufzeigen, welches er für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seine Kinder, </a:t>
                      </a:r>
                      <a:r>
                        <a:rPr lang="de-DE" sz="1400" err="1">
                          <a:effectLst/>
                        </a:rPr>
                        <a:t>To</a:t>
                      </a:r>
                      <a:r>
                        <a:rPr lang="de-DE" sz="1400">
                          <a:effectLst/>
                        </a:rPr>
                        <a:t> Do Liste oder Ruhestand zur Seite legen kann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Durch die Wunschlistenfunktion kann Normen für sich und seinen Kinder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Sachen leisten die sonst zu teuer wären</a:t>
                      </a:r>
                    </a:p>
                  </a:txBody>
                  <a:tcPr marL="28575" marR="28575" marT="19050" marB="1905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- Zu wenig Geld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Zu wenig Zeit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Zu viel zu tun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962183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9311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elle 4">
            <a:extLst>
              <a:ext uri="{FF2B5EF4-FFF2-40B4-BE49-F238E27FC236}">
                <a16:creationId xmlns:a16="http://schemas.microsoft.com/office/drawing/2014/main" id="{D8B9E1ED-997C-489B-BB01-8E2BA68FD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86771"/>
              </p:ext>
            </p:extLst>
          </p:nvPr>
        </p:nvGraphicFramePr>
        <p:xfrm>
          <a:off x="421109" y="817755"/>
          <a:ext cx="11382300" cy="52501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161271">
                  <a:extLst>
                    <a:ext uri="{9D8B030D-6E8A-4147-A177-3AD203B41FA5}">
                      <a16:colId xmlns:a16="http://schemas.microsoft.com/office/drawing/2014/main" val="3934580861"/>
                    </a:ext>
                  </a:extLst>
                </a:gridCol>
                <a:gridCol w="2080635">
                  <a:extLst>
                    <a:ext uri="{9D8B030D-6E8A-4147-A177-3AD203B41FA5}">
                      <a16:colId xmlns:a16="http://schemas.microsoft.com/office/drawing/2014/main" val="2221198716"/>
                    </a:ext>
                  </a:extLst>
                </a:gridCol>
                <a:gridCol w="5140394">
                  <a:extLst>
                    <a:ext uri="{9D8B030D-6E8A-4147-A177-3AD203B41FA5}">
                      <a16:colId xmlns:a16="http://schemas.microsoft.com/office/drawing/2014/main" val="1052200800"/>
                    </a:ext>
                  </a:extLst>
                </a:gridCol>
              </a:tblGrid>
              <a:tr h="200025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de-DE" sz="1400">
                          <a:effectLst/>
                        </a:rPr>
                        <a:t>Ingo Investor</a:t>
                      </a: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327030501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rtl="0" fontAlgn="b"/>
                      <a:r>
                        <a:rPr lang="de-DE" sz="1400">
                          <a:effectLst/>
                        </a:rPr>
                        <a:t>Hintergrund</a:t>
                      </a: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400">
                          <a:effectLst/>
                        </a:rPr>
                        <a:t>Demographie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659859014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- Ingo ist erfolgreicher Unternehmer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Er hat einen MBA, ist Geschäftsführer und Eigentümer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eines Mittelständigen Unternehmens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Er ist verheiratet und hat keine Kinder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Er möchte sein Vermögen profitbringend Investieren</a:t>
                      </a:r>
                    </a:p>
                  </a:txBody>
                  <a:tcPr marL="28575" marR="28575" marT="19050" marB="1905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- Männlich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- 43 Jahre Alt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München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Eigenhaus im Nobelviertel Münchens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338651290"/>
                  </a:ext>
                </a:extLst>
              </a:tr>
              <a:tr h="200025">
                <a:tc gridSpan="3">
                  <a:txBody>
                    <a:bodyPr/>
                    <a:lstStyle/>
                    <a:p>
                      <a:pPr rtl="0" fontAlgn="b"/>
                      <a:r>
                        <a:rPr lang="de-DE" sz="1400">
                          <a:effectLst/>
                        </a:rPr>
                        <a:t>Identifikatoren</a:t>
                      </a: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3145651106"/>
                  </a:ext>
                </a:extLst>
              </a:tr>
              <a:tr h="200025">
                <a:tc gridSpan="3"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- Ingo spielt leidenschaftlich Golf im lokalen Golfclub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Sein Freundeskreis tauscht sich regelmäßig über Investmentstrategien aus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Er kauft in unregelmäßigen Abständen teure Produkte ein, mit welchen er vor seinen Freunden prahlen kann</a:t>
                      </a:r>
                    </a:p>
                  </a:txBody>
                  <a:tcPr marL="28575" marR="28575" marT="19050" marB="1905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66576762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de-DE" sz="1400">
                          <a:effectLst/>
                        </a:rPr>
                        <a:t>Erwartungen, Ziele &amp; Emotionen</a:t>
                      </a:r>
                    </a:p>
                  </a:txBody>
                  <a:tcPr marL="28575" marR="28575" marT="19050" marB="19050" anchor="b"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de-DE" sz="1400">
                          <a:effectLst/>
                        </a:rPr>
                        <a:t>Herausforderungen</a:t>
                      </a: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8797420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- Er ist sehr stolz auf sein hart erarbeitetes Vermögen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Er hält große Stücke auf seine Persönliche Investment-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  Strategie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Er möchte sich mit seinen Freunden über seine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  Investments austauschen können</a:t>
                      </a:r>
                    </a:p>
                  </a:txBody>
                  <a:tcPr marL="28575" marR="28575" marT="19050" marB="19050" anchor="ctr"/>
                </a:tc>
                <a:tc gridSpan="2"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- Er besitzt mehrere Depots welche jeweils eigen Übersichten haben. An keinem Ort ist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  sein Vermögen zusammengefasst, sodass er stehts in mehreren Apps nachsehen muss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  um alle Investitionen zu überblicken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Als vielbeschäftigter Mann hat er nicht die Kapazitäten manuell alle Ausgaben in eine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  Excel Tabelle zu übernehmen</a:t>
                      </a:r>
                    </a:p>
                  </a:txBody>
                  <a:tcPr marL="28575" marR="28575" marT="19050" marB="1905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4170012277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rtl="0" fontAlgn="b"/>
                      <a:r>
                        <a:rPr lang="de-DE" sz="1400">
                          <a:effectLst/>
                        </a:rPr>
                        <a:t>Ideale Lösung</a:t>
                      </a: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400">
                          <a:effectLst/>
                        </a:rPr>
                        <a:t>Häufige Einwände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653208285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- Wir können Ingo die Arbeit für das Manuelle eintragen seiner Ausgaben ersparen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Wir können all seine Depots an einem zentralen Ort zusammenfassen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Mit diversen Grafiken können wir seine Investmentstrategie abbilden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An einer Vielzahl von Kennzahlen kann Ingo seine Investmentstrategie bewerten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und vergleichen</a:t>
                      </a:r>
                    </a:p>
                  </a:txBody>
                  <a:tcPr marL="28575" marR="28575" marT="19050" marB="1905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- Kennzahlen beschränken sich auf einzelne Depots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Übersichten sind nicht auf dem aktuellsten Stand und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benötigen Aufwändige manuelle Aktualisierung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212362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09953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elle 6">
            <a:extLst>
              <a:ext uri="{FF2B5EF4-FFF2-40B4-BE49-F238E27FC236}">
                <a16:creationId xmlns:a16="http://schemas.microsoft.com/office/drawing/2014/main" id="{16EDEE6C-071A-4D5E-990C-95CC563B9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541948"/>
              </p:ext>
            </p:extLst>
          </p:nvPr>
        </p:nvGraphicFramePr>
        <p:xfrm>
          <a:off x="464633" y="399585"/>
          <a:ext cx="11354093" cy="594257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150958">
                  <a:extLst>
                    <a:ext uri="{9D8B030D-6E8A-4147-A177-3AD203B41FA5}">
                      <a16:colId xmlns:a16="http://schemas.microsoft.com/office/drawing/2014/main" val="2647376447"/>
                    </a:ext>
                  </a:extLst>
                </a:gridCol>
                <a:gridCol w="2075478">
                  <a:extLst>
                    <a:ext uri="{9D8B030D-6E8A-4147-A177-3AD203B41FA5}">
                      <a16:colId xmlns:a16="http://schemas.microsoft.com/office/drawing/2014/main" val="187070751"/>
                    </a:ext>
                  </a:extLst>
                </a:gridCol>
                <a:gridCol w="5127657">
                  <a:extLst>
                    <a:ext uri="{9D8B030D-6E8A-4147-A177-3AD203B41FA5}">
                      <a16:colId xmlns:a16="http://schemas.microsoft.com/office/drawing/2014/main" val="211048423"/>
                    </a:ext>
                  </a:extLst>
                </a:gridCol>
              </a:tblGrid>
              <a:tr h="248087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de-DE" sz="1400">
                          <a:effectLst/>
                        </a:rPr>
                        <a:t>Justus Jung</a:t>
                      </a: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764136581"/>
                  </a:ext>
                </a:extLst>
              </a:tr>
              <a:tr h="248087">
                <a:tc gridSpan="2">
                  <a:txBody>
                    <a:bodyPr/>
                    <a:lstStyle/>
                    <a:p>
                      <a:pPr rtl="0" fontAlgn="b"/>
                      <a:r>
                        <a:rPr lang="de-DE" sz="1400">
                          <a:effectLst/>
                        </a:rPr>
                        <a:t>Hintergrund</a:t>
                      </a: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400">
                          <a:effectLst/>
                        </a:rPr>
                        <a:t>Demographie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053394617"/>
                  </a:ext>
                </a:extLst>
              </a:tr>
              <a:tr h="909655">
                <a:tc gridSpan="2"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- Justus ist in der /. Klasse auf einem Gymnasium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Er ist Einzelkind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Er will später mal Fußballer werden</a:t>
                      </a:r>
                    </a:p>
                  </a:txBody>
                  <a:tcPr marL="28575" marR="28575" marT="19050" marB="1905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- Männlich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- 13 Jahre alt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Berlin-Neukölln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Eigentumswohnung der Eltern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53520558"/>
                  </a:ext>
                </a:extLst>
              </a:tr>
              <a:tr h="248087">
                <a:tc gridSpan="3">
                  <a:txBody>
                    <a:bodyPr/>
                    <a:lstStyle/>
                    <a:p>
                      <a:pPr rtl="0" fontAlgn="b"/>
                      <a:r>
                        <a:rPr lang="de-DE" sz="1400">
                          <a:effectLst/>
                        </a:rPr>
                        <a:t>Identifikatoren</a:t>
                      </a: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750876378"/>
                  </a:ext>
                </a:extLst>
              </a:tr>
              <a:tr h="689133">
                <a:tc gridSpan="3"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- Justus macht die Schule zwar Spaß, würde die Hausaufgaben aber lieber immer hinten anstellen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Er findet Mädchen eher blöd und trifft sich lieber zum Fußball mit seinen Freunden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Bekommt von seinen Eltern und Großeltern seit ein paar Jahren Taschengeld, welches er fleißig anspart</a:t>
                      </a:r>
                    </a:p>
                  </a:txBody>
                  <a:tcPr marL="28575" marR="28575" marT="19050" marB="1905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3165416965"/>
                  </a:ext>
                </a:extLst>
              </a:tr>
              <a:tr h="248087">
                <a:tc>
                  <a:txBody>
                    <a:bodyPr/>
                    <a:lstStyle/>
                    <a:p>
                      <a:pPr rtl="0" fontAlgn="b"/>
                      <a:r>
                        <a:rPr lang="de-DE" sz="1400">
                          <a:effectLst/>
                        </a:rPr>
                        <a:t>Erwartungen, Ziele und Emotionen</a:t>
                      </a:r>
                    </a:p>
                  </a:txBody>
                  <a:tcPr marL="28575" marR="28575" marT="19050" marB="19050" anchor="b"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de-DE" sz="1400">
                          <a:effectLst/>
                        </a:rPr>
                        <a:t>Herausforderungen</a:t>
                      </a: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3464102787"/>
                  </a:ext>
                </a:extLst>
              </a:tr>
              <a:tr h="1552844">
                <a:tc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- Würde am liebsten auf ein Sportinternat wechseln, um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mehr Fußball spielen zu können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Sein Ziel ist es später mal reich zu werden und viel von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der Welt zu sehen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Er ist stets positiv und selten schlecht gelaunt; Er ist sich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sicher, dass er seine Ziel mit genug Aufwand erreichen wird</a:t>
                      </a:r>
                    </a:p>
                  </a:txBody>
                  <a:tcPr marL="28575" marR="28575" marT="19050" marB="19050" anchor="ctr"/>
                </a:tc>
                <a:tc gridSpan="2"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- für Justus ist es schwer, sein Geld richtig einzuteilen, da er viel kaufen will, aber nicht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genug Geld für alles auf einmal hat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Da er sich mit dem Internet nicht so gut auskennt, muss er immer seine Eltern fragen,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wenn er etwas neues kaufen will</a:t>
                      </a:r>
                      <a:br>
                        <a:rPr lang="de-DE" sz="1400">
                          <a:effectLst/>
                        </a:rPr>
                      </a:br>
                      <a:endParaRPr lang="de-DE" sz="1400">
                        <a:effectLst/>
                      </a:endParaRPr>
                    </a:p>
                  </a:txBody>
                  <a:tcPr marL="28575" marR="28575" marT="19050" marB="1905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439850062"/>
                  </a:ext>
                </a:extLst>
              </a:tr>
              <a:tr h="248087">
                <a:tc gridSpan="2">
                  <a:txBody>
                    <a:bodyPr/>
                    <a:lstStyle/>
                    <a:p>
                      <a:pPr rtl="0" fontAlgn="b"/>
                      <a:r>
                        <a:rPr lang="de-DE" sz="1400">
                          <a:effectLst/>
                        </a:rPr>
                        <a:t>Ideale Lösung</a:t>
                      </a: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400">
                          <a:effectLst/>
                        </a:rPr>
                        <a:t>Häufige Einwände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706089397"/>
                  </a:ext>
                </a:extLst>
              </a:tr>
              <a:tr h="1341510">
                <a:tc gridSpan="2"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- Justus kann sich mit unserer App über anschauliche Grafiken verdeutlichen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lassen, wie lange er wohl noch braucht um sich bestimmte Wünsche leisten zu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können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Mit der Wunschlisten-Funktion bieten wir Justus die Möglichkeit, seine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Wunschartikel herauszusuchen und diese zu einem möglichst billigen Preis zu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erwerben</a:t>
                      </a:r>
                    </a:p>
                  </a:txBody>
                  <a:tcPr marL="28575" marR="28575" marT="19050" marB="1905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de-DE" sz="1400">
                          <a:effectLst/>
                        </a:rPr>
                        <a:t>- wenn seine Eltern sein Geld verwalten, hat er selbst keinen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wirklichen Überblick über sein Erspartes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- Justus selbst hat keine Lust, die Angebotshefte immer nach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seinen Wunschartikeln durchsuchen zu müssen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529044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86397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Kg24</vt:lpstr>
      <vt:lpstr>Gliederung </vt:lpstr>
      <vt:lpstr>Änderungen der ersten Iteration</vt:lpstr>
      <vt:lpstr>Requirements Engineering</vt:lpstr>
      <vt:lpstr>Stakeholder und Constraints</vt:lpstr>
      <vt:lpstr>Personas</vt:lpstr>
      <vt:lpstr>PowerPoint Presentation</vt:lpstr>
      <vt:lpstr>PowerPoint Presentation</vt:lpstr>
      <vt:lpstr>PowerPoint Presentation</vt:lpstr>
      <vt:lpstr>PowerPoint Presentation</vt:lpstr>
      <vt:lpstr>User Stories</vt:lpstr>
      <vt:lpstr>PowerPoint Presentation</vt:lpstr>
      <vt:lpstr>PowerPoint Presentation</vt:lpstr>
      <vt:lpstr>Use Cases</vt:lpstr>
      <vt:lpstr>PowerPoint Presentation</vt:lpstr>
      <vt:lpstr>PowerPoint Presentation</vt:lpstr>
      <vt:lpstr>PowerPoint Presentation</vt:lpstr>
      <vt:lpstr>Weitere Requirements</vt:lpstr>
      <vt:lpstr>PowerPoint Presentation</vt:lpstr>
      <vt:lpstr>User Story Map</vt:lpstr>
      <vt:lpstr>PowerPoint Presentation</vt:lpstr>
      <vt:lpstr>PowerPoint Presentation</vt:lpstr>
      <vt:lpstr>PowerPoint Presentation</vt:lpstr>
      <vt:lpstr>Silent Sorting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Kg24</dc:title>
  <dc:creator>Melkonyan, Davit</dc:creator>
  <cp:revision>401</cp:revision>
  <dcterms:created xsi:type="dcterms:W3CDTF">2020-12-18T15:55:13Z</dcterms:created>
  <dcterms:modified xsi:type="dcterms:W3CDTF">2020-12-18T16:54:11Z</dcterms:modified>
</cp:coreProperties>
</file>