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  <p:sldMasterId id="2147483815" r:id="rId5"/>
  </p:sldMasterIdLst>
  <p:notesMasterIdLst>
    <p:notesMasterId r:id="rId12"/>
  </p:notesMasterIdLst>
  <p:handoutMasterIdLst>
    <p:handoutMasterId r:id="rId13"/>
  </p:handoutMasterIdLst>
  <p:sldIdLst>
    <p:sldId id="561" r:id="rId6"/>
    <p:sldId id="588" r:id="rId7"/>
    <p:sldId id="589" r:id="rId8"/>
    <p:sldId id="590" r:id="rId9"/>
    <p:sldId id="578" r:id="rId10"/>
    <p:sldId id="58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61"/>
          </p14:sldIdLst>
        </p14:section>
        <p14:section name="Content slides" id="{ABC50696-70A4-42A3-89B6-EF4213F9F71D}">
          <p14:sldIdLst>
            <p14:sldId id="588"/>
            <p14:sldId id="589"/>
            <p14:sldId id="590"/>
            <p14:sldId id="578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0070AD"/>
    <a:srgbClr val="80B8D6"/>
    <a:srgbClr val="FF7E83"/>
    <a:srgbClr val="C7FF17"/>
    <a:srgbClr val="2B0A3D"/>
    <a:srgbClr val="E6E7E7"/>
    <a:srgbClr val="12ABDB"/>
    <a:srgbClr val="300B4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6" autoAdjust="0"/>
    <p:restoredTop sz="95501" autoAdjust="0"/>
  </p:normalViewPr>
  <p:slideViewPr>
    <p:cSldViewPr>
      <p:cViewPr varScale="1">
        <p:scale>
          <a:sx n="70" d="100"/>
          <a:sy n="70" d="100"/>
        </p:scale>
        <p:origin x="10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3635"/>
    </p:cViewPr>
  </p:sorterViewPr>
  <p:notesViewPr>
    <p:cSldViewPr>
      <p:cViewPr varScale="1">
        <p:scale>
          <a:sx n="59" d="100"/>
          <a:sy n="59" d="100"/>
        </p:scale>
        <p:origin x="8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13/03/2018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cor</a:t>
            </a:r>
            <a:r>
              <a:rPr lang="en-US" dirty="0"/>
              <a:t> AZUL </a:t>
            </a:r>
            <a:r>
              <a:rPr lang="en-US" dirty="0" err="1"/>
              <a:t>sempre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</a:t>
            </a:r>
            <a:r>
              <a:rPr lang="en-US" baseline="0" dirty="0"/>
              <a:t> slide.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nas</a:t>
            </a:r>
            <a:r>
              <a:rPr lang="en-US" baseline="0" dirty="0"/>
              <a:t> </a:t>
            </a:r>
            <a:r>
              <a:rPr lang="en-US" baseline="0" dirty="0" err="1"/>
              <a:t>formas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Uma </a:t>
            </a:r>
            <a:r>
              <a:rPr lang="en-US" baseline="0" dirty="0" err="1"/>
              <a:t>imagem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. </a:t>
            </a:r>
            <a:r>
              <a:rPr lang="en-US" baseline="0" dirty="0" err="1"/>
              <a:t>Muito</a:t>
            </a:r>
            <a:r>
              <a:rPr lang="en-US" baseline="0" dirty="0"/>
              <a:t> “Barbie”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consultoria</a:t>
            </a:r>
            <a:r>
              <a:rPr lang="en-US" baseline="0" dirty="0"/>
              <a:t>. </a:t>
            </a:r>
            <a:r>
              <a:rPr lang="en-US" baseline="0" dirty="0" err="1"/>
              <a:t>Eles</a:t>
            </a:r>
            <a:r>
              <a:rPr lang="en-US" baseline="0" dirty="0"/>
              <a:t> </a:t>
            </a:r>
            <a:r>
              <a:rPr lang="en-US" baseline="0" dirty="0" err="1"/>
              <a:t>gostam</a:t>
            </a:r>
            <a:r>
              <a:rPr lang="en-US" baseline="0" dirty="0"/>
              <a:t> </a:t>
            </a:r>
            <a:r>
              <a:rPr lang="en-US" baseline="0" dirty="0" err="1"/>
              <a:t>deste</a:t>
            </a:r>
            <a:r>
              <a:rPr lang="en-US" baseline="0" dirty="0"/>
              <a:t> layout mas </a:t>
            </a:r>
            <a:r>
              <a:rPr lang="en-US" baseline="0" dirty="0" err="1"/>
              <a:t>deveria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separador</a:t>
            </a:r>
            <a:r>
              <a:rPr lang="en-US" baseline="0" dirty="0"/>
              <a:t> de </a:t>
            </a:r>
            <a:r>
              <a:rPr lang="en-US" baseline="0" dirty="0" err="1"/>
              <a:t>capitulos</a:t>
            </a:r>
            <a:r>
              <a:rPr lang="en-US" baseline="0" dirty="0"/>
              <a:t> com o logo de “</a:t>
            </a:r>
            <a:r>
              <a:rPr lang="en-US" baseline="0" dirty="0" err="1"/>
              <a:t>espadas</a:t>
            </a:r>
            <a:r>
              <a:rPr lang="en-US" baseline="0" dirty="0"/>
              <a:t>” </a:t>
            </a:r>
            <a:r>
              <a:rPr lang="en-US" baseline="0" dirty="0" err="1"/>
              <a:t>maior</a:t>
            </a:r>
            <a:r>
              <a:rPr lang="en-US" baseline="0" dirty="0"/>
              <a:t>. Para </a:t>
            </a:r>
            <a:r>
              <a:rPr lang="en-US" baseline="0" dirty="0" err="1"/>
              <a:t>toda</a:t>
            </a:r>
            <a:r>
              <a:rPr lang="en-US" baseline="0" dirty="0"/>
              <a:t> </a:t>
            </a:r>
            <a:r>
              <a:rPr lang="en-US" baseline="0" dirty="0" err="1"/>
              <a:t>insercao</a:t>
            </a:r>
            <a:r>
              <a:rPr lang="en-US" baseline="0" dirty="0"/>
              <a:t> de </a:t>
            </a:r>
            <a:r>
              <a:rPr lang="en-US" baseline="0" dirty="0" err="1"/>
              <a:t>imagem</a:t>
            </a:r>
            <a:r>
              <a:rPr lang="en-US" baseline="0" dirty="0"/>
              <a:t> o </a:t>
            </a:r>
            <a:r>
              <a:rPr lang="en-US" baseline="0" dirty="0" err="1"/>
              <a:t>fundo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cinza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0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04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47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6A36B0-E1F4-4A6B-BC01-51C4585C1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530" y="5646094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2400"/>
              </a:lnSpc>
              <a:defRPr sz="20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548" y="404814"/>
            <a:ext cx="2251392" cy="502292"/>
          </a:xfrm>
          <a:prstGeom prst="rect">
            <a:avLst/>
          </a:prstGeom>
        </p:spPr>
      </p:pic>
      <p:sp>
        <p:nvSpPr>
          <p:cNvPr id="25" name="Text Placeholder 13">
            <a:extLst>
              <a:ext uri="{FF2B5EF4-FFF2-40B4-BE49-F238E27FC236}">
                <a16:creationId xmlns="" xmlns:a16="http://schemas.microsoft.com/office/drawing/2014/main" id="{32BE4199-D91A-495C-B5D9-D40EC0048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325" y="6225540"/>
            <a:ext cx="4103688" cy="381000"/>
          </a:xfrm>
        </p:spPr>
        <p:txBody>
          <a:bodyPr lIns="0" tIns="0" rIns="0" bIns="0" anchor="t">
            <a:normAutofit/>
          </a:bodyPr>
          <a:lstStyle>
            <a:lvl1pPr algn="r">
              <a:lnSpc>
                <a:spcPts val="1800"/>
              </a:lnSpc>
              <a:defRPr sz="14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24801" y="2609930"/>
            <a:ext cx="3505200" cy="507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91901" y="2692203"/>
            <a:ext cx="762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44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7"/>
          <p:cNvSpPr>
            <a:spLocks/>
          </p:cNvSpPr>
          <p:nvPr userDrawn="1"/>
        </p:nvSpPr>
        <p:spPr bwMode="auto">
          <a:xfrm rot="360323" flipH="1">
            <a:off x="-371590" y="-778275"/>
            <a:ext cx="10918306" cy="7860920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5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reeform 73"/>
          <p:cNvSpPr>
            <a:spLocks/>
          </p:cNvSpPr>
          <p:nvPr userDrawn="1"/>
        </p:nvSpPr>
        <p:spPr bwMode="auto">
          <a:xfrm rot="13500000">
            <a:off x="10082250" y="-388249"/>
            <a:ext cx="5894924" cy="5805538"/>
          </a:xfrm>
          <a:custGeom>
            <a:avLst/>
            <a:gdLst>
              <a:gd name="T0" fmla="*/ 527 w 527"/>
              <a:gd name="T1" fmla="*/ 232 h 519"/>
              <a:gd name="T2" fmla="*/ 132 w 527"/>
              <a:gd name="T3" fmla="*/ 53 h 519"/>
              <a:gd name="T4" fmla="*/ 29 w 527"/>
              <a:gd name="T5" fmla="*/ 254 h 519"/>
              <a:gd name="T6" fmla="*/ 375 w 527"/>
              <a:gd name="T7" fmla="*/ 456 h 519"/>
              <a:gd name="T8" fmla="*/ 377 w 527"/>
              <a:gd name="T9" fmla="*/ 519 h 519"/>
              <a:gd name="T10" fmla="*/ 411 w 527"/>
              <a:gd name="T11" fmla="*/ 519 h 519"/>
              <a:gd name="T12" fmla="*/ 527 w 527"/>
              <a:gd name="T13" fmla="*/ 232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" h="519">
                <a:moveTo>
                  <a:pt x="527" y="232"/>
                </a:moveTo>
                <a:cubicBezTo>
                  <a:pt x="428" y="195"/>
                  <a:pt x="294" y="0"/>
                  <a:pt x="132" y="53"/>
                </a:cubicBezTo>
                <a:cubicBezTo>
                  <a:pt x="40" y="84"/>
                  <a:pt x="0" y="183"/>
                  <a:pt x="29" y="254"/>
                </a:cubicBezTo>
                <a:cubicBezTo>
                  <a:pt x="96" y="420"/>
                  <a:pt x="335" y="344"/>
                  <a:pt x="375" y="456"/>
                </a:cubicBezTo>
                <a:cubicBezTo>
                  <a:pt x="384" y="483"/>
                  <a:pt x="383" y="503"/>
                  <a:pt x="377" y="519"/>
                </a:cubicBezTo>
                <a:cubicBezTo>
                  <a:pt x="411" y="519"/>
                  <a:pt x="411" y="519"/>
                  <a:pt x="411" y="519"/>
                </a:cubicBezTo>
                <a:cubicBezTo>
                  <a:pt x="487" y="453"/>
                  <a:pt x="522" y="345"/>
                  <a:pt x="527" y="2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4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="" xmlns:a16="http://schemas.microsoft.com/office/drawing/2014/main" id="{1FFC043B-FCF3-4278-BA70-132D546E1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chemeClr val="accent3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schemeClr val="bg1"/>
                </a:solidFill>
                <a:latin typeface="+mj-lt"/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5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able Placeholder 24">
            <a:extLst>
              <a:ext uri="{FF2B5EF4-FFF2-40B4-BE49-F238E27FC236}">
                <a16:creationId xmlns="" xmlns:a16="http://schemas.microsoft.com/office/drawing/2014/main" id="{4CF70ABC-C3CC-4467-BF60-A472180D4920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07988" y="2073275"/>
            <a:ext cx="11376025" cy="4178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23" name="Text Placeholder 29">
            <a:extLst>
              <a:ext uri="{FF2B5EF4-FFF2-40B4-BE49-F238E27FC236}">
                <a16:creationId xmlns="" xmlns:a16="http://schemas.microsoft.com/office/drawing/2014/main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7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77946" y="2804160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19400" y="-3819965"/>
            <a:ext cx="9616440" cy="11306674"/>
            <a:chOff x="3788569" y="620688"/>
            <a:chExt cx="2384425" cy="280352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91744" y="620688"/>
              <a:ext cx="2381250" cy="2803525"/>
            </a:xfrm>
            <a:custGeom>
              <a:avLst/>
              <a:gdLst>
                <a:gd name="T0" fmla="*/ 542 w 632"/>
                <a:gd name="T1" fmla="*/ 491 h 745"/>
                <a:gd name="T2" fmla="*/ 406 w 632"/>
                <a:gd name="T3" fmla="*/ 13 h 745"/>
                <a:gd name="T4" fmla="*/ 227 w 632"/>
                <a:gd name="T5" fmla="*/ 248 h 745"/>
                <a:gd name="T6" fmla="*/ 0 w 632"/>
                <a:gd name="T7" fmla="*/ 337 h 745"/>
                <a:gd name="T8" fmla="*/ 542 w 632"/>
                <a:gd name="T9" fmla="*/ 491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745">
                  <a:moveTo>
                    <a:pt x="542" y="491"/>
                  </a:moveTo>
                  <a:cubicBezTo>
                    <a:pt x="395" y="410"/>
                    <a:pt x="632" y="333"/>
                    <a:pt x="406" y="13"/>
                  </a:cubicBezTo>
                  <a:cubicBezTo>
                    <a:pt x="82" y="0"/>
                    <a:pt x="369" y="108"/>
                    <a:pt x="227" y="248"/>
                  </a:cubicBezTo>
                  <a:cubicBezTo>
                    <a:pt x="112" y="292"/>
                    <a:pt x="155" y="276"/>
                    <a:pt x="0" y="337"/>
                  </a:cubicBezTo>
                  <a:cubicBezTo>
                    <a:pt x="71" y="745"/>
                    <a:pt x="507" y="743"/>
                    <a:pt x="542" y="4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788569" y="1343001"/>
              <a:ext cx="1374775" cy="1822450"/>
            </a:xfrm>
            <a:custGeom>
              <a:avLst/>
              <a:gdLst>
                <a:gd name="T0" fmla="*/ 337 w 365"/>
                <a:gd name="T1" fmla="*/ 473 h 484"/>
                <a:gd name="T2" fmla="*/ 338 w 365"/>
                <a:gd name="T3" fmla="*/ 75 h 484"/>
                <a:gd name="T4" fmla="*/ 163 w 365"/>
                <a:gd name="T5" fmla="*/ 18 h 484"/>
                <a:gd name="T6" fmla="*/ 88 w 365"/>
                <a:gd name="T7" fmla="*/ 113 h 484"/>
                <a:gd name="T8" fmla="*/ 0 w 365"/>
                <a:gd name="T9" fmla="*/ 148 h 484"/>
                <a:gd name="T10" fmla="*/ 337 w 365"/>
                <a:gd name="T11" fmla="*/ 47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84">
                  <a:moveTo>
                    <a:pt x="337" y="473"/>
                  </a:moveTo>
                  <a:cubicBezTo>
                    <a:pt x="116" y="457"/>
                    <a:pt x="365" y="208"/>
                    <a:pt x="338" y="75"/>
                  </a:cubicBezTo>
                  <a:cubicBezTo>
                    <a:pt x="322" y="0"/>
                    <a:pt x="225" y="3"/>
                    <a:pt x="163" y="18"/>
                  </a:cubicBezTo>
                  <a:cubicBezTo>
                    <a:pt x="57" y="59"/>
                    <a:pt x="180" y="77"/>
                    <a:pt x="88" y="113"/>
                  </a:cubicBezTo>
                  <a:cubicBezTo>
                    <a:pt x="33" y="135"/>
                    <a:pt x="20" y="140"/>
                    <a:pt x="0" y="148"/>
                  </a:cubicBezTo>
                  <a:cubicBezTo>
                    <a:pt x="15" y="341"/>
                    <a:pt x="166" y="484"/>
                    <a:pt x="337" y="4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039BAB23-2059-43E5-97FF-24B4108DF1D1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18AE6D17-9EB4-4CEB-975D-66EC8A839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002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5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 kern="0" dirty="0" smtClean="0">
                <a:solidFill>
                  <a:srgbClr val="00458D"/>
                </a:solidFill>
                <a:latin typeface="+mj-lt"/>
                <a:ea typeface="+mn-ea"/>
                <a:cs typeface="Arial" panose="020B0604020202020204" pitchFamily="34" charset="0"/>
              </a:rPr>
              <a:t>Commercial Insurance</a:t>
            </a:r>
            <a:endParaRPr lang="pt-PT" sz="800" kern="0" dirty="0">
              <a:solidFill>
                <a:srgbClr val="00458D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6764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321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Tabl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3"/>
          <p:cNvSpPr>
            <a:spLocks/>
          </p:cNvSpPr>
          <p:nvPr userDrawn="1"/>
        </p:nvSpPr>
        <p:spPr bwMode="auto">
          <a:xfrm rot="16200000" flipH="1">
            <a:off x="6162657" y="-665094"/>
            <a:ext cx="7364327" cy="7681868"/>
          </a:xfrm>
          <a:custGeom>
            <a:avLst/>
            <a:gdLst>
              <a:gd name="T0" fmla="*/ 0 w 508"/>
              <a:gd name="T1" fmla="*/ 475 h 529"/>
              <a:gd name="T2" fmla="*/ 508 w 508"/>
              <a:gd name="T3" fmla="*/ 475 h 529"/>
              <a:gd name="T4" fmla="*/ 508 w 508"/>
              <a:gd name="T5" fmla="*/ 290 h 529"/>
              <a:gd name="T6" fmla="*/ 229 w 508"/>
              <a:gd name="T7" fmla="*/ 364 h 529"/>
              <a:gd name="T8" fmla="*/ 158 w 508"/>
              <a:gd name="T9" fmla="*/ 226 h 529"/>
              <a:gd name="T10" fmla="*/ 162 w 508"/>
              <a:gd name="T11" fmla="*/ 0 h 529"/>
              <a:gd name="T12" fmla="*/ 0 w 508"/>
              <a:gd name="T13" fmla="*/ 25 h 529"/>
              <a:gd name="T14" fmla="*/ 0 w 508"/>
              <a:gd name="T15" fmla="*/ 475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" h="529">
                <a:moveTo>
                  <a:pt x="0" y="475"/>
                </a:moveTo>
                <a:cubicBezTo>
                  <a:pt x="508" y="475"/>
                  <a:pt x="508" y="475"/>
                  <a:pt x="508" y="475"/>
                </a:cubicBezTo>
                <a:cubicBezTo>
                  <a:pt x="508" y="290"/>
                  <a:pt x="508" y="290"/>
                  <a:pt x="508" y="290"/>
                </a:cubicBezTo>
                <a:cubicBezTo>
                  <a:pt x="508" y="290"/>
                  <a:pt x="427" y="198"/>
                  <a:pt x="229" y="364"/>
                </a:cubicBezTo>
                <a:cubicBezTo>
                  <a:pt x="31" y="529"/>
                  <a:pt x="87" y="338"/>
                  <a:pt x="158" y="226"/>
                </a:cubicBezTo>
                <a:cubicBezTo>
                  <a:pt x="229" y="115"/>
                  <a:pt x="241" y="48"/>
                  <a:pt x="162" y="0"/>
                </a:cubicBezTo>
                <a:cubicBezTo>
                  <a:pt x="49" y="62"/>
                  <a:pt x="12" y="43"/>
                  <a:pt x="0" y="25"/>
                </a:cubicBezTo>
                <a:lnTo>
                  <a:pt x="0" y="4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0E9540A7-856A-4CD5-AC53-42094C6AD9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5"/>
            <a:ext cx="5543996" cy="16561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xmlns="" id="{5727DAAA-D326-4188-801E-6DBE4923ED0B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407987" y="3213075"/>
            <a:ext cx="9079721" cy="64807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583247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10006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12023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7C4D6060-8B0E-4B99-B95E-23880A10D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002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5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 kern="0" dirty="0" smtClean="0">
                <a:solidFill>
                  <a:srgbClr val="00458D"/>
                </a:solidFill>
                <a:latin typeface="+mj-lt"/>
                <a:ea typeface="+mn-ea"/>
                <a:cs typeface="Arial" panose="020B0604020202020204" pitchFamily="34" charset="0"/>
              </a:rPr>
              <a:t>Commercial Insurance</a:t>
            </a:r>
            <a:endParaRPr lang="pt-PT" sz="800" kern="0" dirty="0">
              <a:solidFill>
                <a:srgbClr val="00458D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6764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842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722CB1-D8AB-4CAE-B1E6-34FB10BAAE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="" xmlns:a16="http://schemas.microsoft.com/office/drawing/2014/main" id="{1C33AA26-85B5-469D-9F0A-49C4D0A541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20053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3000"/>
              </a:lnSpc>
              <a:defRPr sz="26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27A7BBAF-87A7-4E9C-A689-44A36BBA71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1412875"/>
            <a:ext cx="4103688" cy="863600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ts val="2200"/>
              </a:lnSpc>
              <a:defRPr sz="16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A5CBAC88-5F80-4401-9EAB-F7DC6FB018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6600" y="2602396"/>
            <a:ext cx="3505200" cy="5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0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5"/>
          <p:cNvSpPr>
            <a:spLocks/>
          </p:cNvSpPr>
          <p:nvPr userDrawn="1"/>
        </p:nvSpPr>
        <p:spPr bwMode="auto">
          <a:xfrm>
            <a:off x="3761714" y="800764"/>
            <a:ext cx="9111784" cy="10909156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5"/>
          <p:cNvSpPr>
            <a:spLocks/>
          </p:cNvSpPr>
          <p:nvPr userDrawn="1"/>
        </p:nvSpPr>
        <p:spPr bwMode="auto">
          <a:xfrm rot="15126643">
            <a:off x="7541356" y="-2911523"/>
            <a:ext cx="5112799" cy="6121339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653C8D1-E525-4A1D-BA42-B310FCE0AA96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D624820-6891-4116-9EE3-E6D3B41D555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ED1E18D-CB5A-40D2-9E0C-21B1DC24C582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ext Placeholder 4">
            <a:extLst>
              <a:ext uri="{FF2B5EF4-FFF2-40B4-BE49-F238E27FC236}">
                <a16:creationId xmlns="" xmlns:a16="http://schemas.microsoft.com/office/drawing/2014/main" id="{5714BE43-18D4-460E-A270-8F2FA1EB1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01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defRPr sz="1200"/>
            </a:lvl2pPr>
            <a:lvl3pPr>
              <a:lnSpc>
                <a:spcPts val="1300"/>
              </a:lnSpc>
              <a:defRPr sz="1100"/>
            </a:lvl3pPr>
            <a:lvl4pPr>
              <a:lnSpc>
                <a:spcPts val="12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A44485C3-4220-46B7-B1FC-AB2889C2B9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310CE3C3-B1E7-4F6F-B7BE-DF93DF2ACD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66878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4"/>
              </a:buClr>
              <a:defRPr sz="1200"/>
            </a:lvl2pPr>
            <a:lvl3pPr>
              <a:lnSpc>
                <a:spcPts val="1300"/>
              </a:lnSpc>
              <a:buClr>
                <a:schemeClr val="accent4"/>
              </a:buClr>
              <a:defRPr sz="1100"/>
            </a:lvl3pPr>
            <a:lvl4pPr>
              <a:lnSpc>
                <a:spcPts val="1200"/>
              </a:lnSpc>
              <a:buClr>
                <a:schemeClr val="accent4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9276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3"/>
              </a:buClr>
              <a:defRPr sz="1200"/>
            </a:lvl2pPr>
            <a:lvl3pPr>
              <a:lnSpc>
                <a:spcPts val="1300"/>
              </a:lnSpc>
              <a:buClr>
                <a:schemeClr val="accent3"/>
              </a:buClr>
              <a:defRPr sz="1100"/>
            </a:lvl3pPr>
            <a:lvl4pPr>
              <a:lnSpc>
                <a:spcPts val="1200"/>
              </a:lnSpc>
              <a:buClr>
                <a:schemeClr val="accent3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27BDB0CA-E802-4EE5-AF8E-45AFDD8E3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Freeform 57"/>
          <p:cNvSpPr>
            <a:spLocks/>
          </p:cNvSpPr>
          <p:nvPr userDrawn="1"/>
        </p:nvSpPr>
        <p:spPr bwMode="auto">
          <a:xfrm rot="17855275">
            <a:off x="-2851073" y="-471040"/>
            <a:ext cx="8104819" cy="5835277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0">
            <a:extLst>
              <a:ext uri="{FF2B5EF4-FFF2-40B4-BE49-F238E27FC236}">
                <a16:creationId xmlns="" xmlns:a16="http://schemas.microsoft.com/office/drawing/2014/main" id="{ADB39E78-E9B7-40CD-9999-E8302C610DC2}"/>
              </a:ext>
            </a:extLst>
          </p:cNvPr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20">
            <a:extLst>
              <a:ext uri="{FF2B5EF4-FFF2-40B4-BE49-F238E27FC236}">
                <a16:creationId xmlns="" xmlns:a16="http://schemas.microsoft.com/office/drawing/2014/main" id="{80DEC651-0810-4FD4-A2CA-C54974433D45}"/>
              </a:ext>
            </a:extLst>
          </p:cNvPr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20">
            <a:extLst>
              <a:ext uri="{FF2B5EF4-FFF2-40B4-BE49-F238E27FC236}">
                <a16:creationId xmlns="" xmlns:a16="http://schemas.microsoft.com/office/drawing/2014/main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3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3.sv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Relationship Id="rId22" Type="http://schemas.openxmlformats.org/officeDocument/2006/relationships/hyperlink" Target="https://www.capgemini.com/optimize-your-business-and-it-operations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4.xml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5.xml"/><Relationship Id="rId5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cxnSp>
        <p:nvCxnSpPr>
          <p:cNvPr id="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002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7">
            <a:hlinkClick r:id="rId3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 kern="0" dirty="0" smtClean="0">
                <a:solidFill>
                  <a:srgbClr val="00458D"/>
                </a:solidFill>
                <a:latin typeface="+mj-lt"/>
                <a:ea typeface="+mn-ea"/>
                <a:cs typeface="Arial" panose="020B0604020202020204" pitchFamily="34" charset="0"/>
              </a:rPr>
              <a:t>Commercial Insurance</a:t>
            </a:r>
            <a:endParaRPr lang="pt-PT" sz="800" kern="0" dirty="0">
              <a:solidFill>
                <a:srgbClr val="00458D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6764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29CA53F-8C9B-428D-989E-6A4F295ED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002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 kern="0" dirty="0" smtClean="0">
                <a:solidFill>
                  <a:srgbClr val="00458D"/>
                </a:solidFill>
                <a:latin typeface="+mj-lt"/>
                <a:ea typeface="+mn-ea"/>
                <a:cs typeface="Arial" panose="020B0604020202020204" pitchFamily="34" charset="0"/>
              </a:rPr>
              <a:t>Commercial Insurance</a:t>
            </a:r>
            <a:endParaRPr lang="pt-PT" sz="800" kern="0" dirty="0">
              <a:solidFill>
                <a:srgbClr val="00458D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6764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909AC8C-6C4B-43A0-8FEE-FC9DE49A9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6002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800" kern="0" dirty="0" smtClean="0">
                <a:solidFill>
                  <a:srgbClr val="00458D"/>
                </a:solidFill>
                <a:latin typeface="+mj-lt"/>
                <a:ea typeface="+mn-ea"/>
                <a:cs typeface="Arial" panose="020B0604020202020204" pitchFamily="34" charset="0"/>
              </a:rPr>
              <a:t>Commercial Insurance</a:t>
            </a:r>
            <a:endParaRPr lang="pt-PT" sz="800" kern="0" dirty="0">
              <a:solidFill>
                <a:srgbClr val="00458D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16764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9" r:id="rId2"/>
    <p:sldLayoutId id="2147483734" r:id="rId3"/>
    <p:sldLayoutId id="2147483735" r:id="rId4"/>
    <p:sldLayoutId id="2147483737" r:id="rId5"/>
    <p:sldLayoutId id="2147483738" r:id="rId6"/>
    <p:sldLayoutId id="2147483739" r:id="rId7"/>
    <p:sldLayoutId id="2147483794" r:id="rId8"/>
    <p:sldLayoutId id="2147483792" r:id="rId9"/>
    <p:sldLayoutId id="2147483787" r:id="rId10"/>
    <p:sldLayoutId id="2147483836" r:id="rId11"/>
    <p:sldLayoutId id="2147483845" r:id="rId12"/>
    <p:sldLayoutId id="214748384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="" xmlns:a16="http://schemas.microsoft.com/office/drawing/2014/main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2"/>
            <a:extLst>
              <a:ext uri="{FF2B5EF4-FFF2-40B4-BE49-F238E27FC236}">
                <a16:creationId xmlns="" xmlns:a16="http://schemas.microsoft.com/office/drawing/2014/main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Conector reto 49">
            <a:extLst>
              <a:ext uri="{FF2B5EF4-FFF2-40B4-BE49-F238E27FC236}">
                <a16:creationId xmlns="" xmlns:a16="http://schemas.microsoft.com/office/drawing/2014/main" id="{586BC39D-0294-46DE-AFEC-F1D4B55378C6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7">
            <a:hlinkClick r:id="rId2"/>
            <a:extLst>
              <a:ext uri="{FF2B5EF4-FFF2-40B4-BE49-F238E27FC236}">
                <a16:creationId xmlns="" xmlns:a16="http://schemas.microsoft.com/office/drawing/2014/main" id="{770B03E5-1104-4C77-B33F-D98FEBEB10C0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="" xmlns:a16="http://schemas.microsoft.com/office/drawing/2014/main" id="{522C5E93-A7EB-4BA1-9BE0-F920B4BD32F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30794E10-9690-42C4-AABC-7A8CD6247CF1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64E3C7C3-8522-4D30-BEF1-B9A63533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4972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AFA79673-AD73-4CE5-AC49-8BB07DDE0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530" y="5646094"/>
            <a:ext cx="7816070" cy="863600"/>
          </a:xfrm>
        </p:spPr>
        <p:txBody>
          <a:bodyPr>
            <a:normAutofit/>
          </a:bodyPr>
          <a:lstStyle/>
          <a:p>
            <a:r>
              <a:rPr lang="en-US" dirty="0"/>
              <a:t>Commercial Insurance</a:t>
            </a:r>
            <a:endParaRPr lang="pt-PT" dirty="0"/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F026E81B-829A-4890-A55E-48977148E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325" y="6225540"/>
            <a:ext cx="4103688" cy="3810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Saswat Mishra | </a:t>
            </a:r>
            <a:r>
              <a:rPr lang="en-US" dirty="0" smtClean="0"/>
              <a:t>Bhubaneswar| 20</a:t>
            </a:r>
            <a:r>
              <a:rPr lang="en-US" baseline="30000" dirty="0" smtClean="0"/>
              <a:t>th</a:t>
            </a:r>
            <a:r>
              <a:rPr lang="en-US" dirty="0" smtClean="0"/>
              <a:t> Feb.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7BFA0-27E2-4D1B-A2AE-CAF277E1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Insurance</a:t>
            </a:r>
            <a:endParaRPr lang="pt-PT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381000" y="1066800"/>
            <a:ext cx="11811000" cy="59023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Commercial Insurance </a:t>
            </a:r>
          </a:p>
          <a:p>
            <a:pPr>
              <a:lnSpc>
                <a:spcPct val="100000"/>
              </a:lnSpc>
            </a:pPr>
            <a:r>
              <a:rPr lang="en-US" dirty="0"/>
              <a:t>	is a insurance policy for organizations or business to deal with their property and liability </a:t>
            </a:r>
            <a:r>
              <a:rPr lang="en-US" dirty="0" smtClean="0"/>
              <a:t>	related </a:t>
            </a:r>
            <a:r>
              <a:rPr lang="en-US" dirty="0"/>
              <a:t>loss exposures cause by their building, product, operation or services.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	Understanding </a:t>
            </a:r>
            <a:r>
              <a:rPr lang="en-US" dirty="0"/>
              <a:t>Property Insurance </a:t>
            </a:r>
            <a:r>
              <a:rPr lang="en-US" dirty="0" smtClean="0"/>
              <a:t>Elements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Covered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	Building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	Business </a:t>
            </a:r>
            <a:r>
              <a:rPr lang="en-US" dirty="0"/>
              <a:t>Personal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	Personal </a:t>
            </a:r>
            <a:r>
              <a:rPr lang="en-US" dirty="0"/>
              <a:t>Property of </a:t>
            </a:r>
            <a:r>
              <a:rPr lang="en-US" dirty="0" smtClean="0"/>
              <a:t>Others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Covered </a:t>
            </a:r>
            <a:r>
              <a:rPr lang="en-US" b="1" dirty="0" smtClean="0"/>
              <a:t>Location</a:t>
            </a:r>
            <a:endParaRPr lang="en-US" b="1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Covered Cause of Loss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dirty="0" smtClean="0"/>
              <a:t>Basic</a:t>
            </a:r>
            <a:r>
              <a:rPr lang="en-US" dirty="0"/>
              <a:t>, Broad &amp; </a:t>
            </a:r>
            <a:r>
              <a:rPr lang="en-US" dirty="0" smtClean="0"/>
              <a:t>Special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Covered Financial </a:t>
            </a:r>
            <a:r>
              <a:rPr lang="en-US" b="1" dirty="0" smtClean="0"/>
              <a:t>Consequences </a:t>
            </a:r>
            <a:r>
              <a:rPr lang="en-US" dirty="0"/>
              <a:t>– </a:t>
            </a:r>
            <a:r>
              <a:rPr lang="en-US"/>
              <a:t>Business </a:t>
            </a:r>
            <a:r>
              <a:rPr lang="en-US" smtClean="0"/>
              <a:t>Income</a:t>
            </a:r>
            <a:r>
              <a:rPr lang="en-US" dirty="0"/>
              <a:t>, </a:t>
            </a:r>
            <a:r>
              <a:rPr lang="en-US"/>
              <a:t>Extra </a:t>
            </a:r>
            <a:r>
              <a:rPr lang="en-US" smtClean="0"/>
              <a:t>Expense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8">
            <a:extLst>
              <a:ext uri="{FF2B5EF4-FFF2-40B4-BE49-F238E27FC236}">
                <a16:creationId xmlns="" xmlns:a16="http://schemas.microsoft.com/office/drawing/2014/main" id="{0AFA1266-C342-4169-A88F-97489206098B}"/>
              </a:ext>
            </a:extLst>
          </p:cNvPr>
          <p:cNvSpPr/>
          <p:nvPr/>
        </p:nvSpPr>
        <p:spPr>
          <a:xfrm>
            <a:off x="457200" y="5638800"/>
            <a:ext cx="11174412" cy="533400"/>
          </a:xfrm>
          <a:prstGeom prst="roundRect">
            <a:avLst>
              <a:gd name="adj" fmla="val 20384"/>
            </a:avLst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457200" y="1364837"/>
            <a:ext cx="11174414" cy="1128258"/>
          </a:xfrm>
          <a:prstGeom prst="roundRect">
            <a:avLst>
              <a:gd name="adj" fmla="val 336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7" name="Table Placeholder 3"/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675336544"/>
              </p:ext>
            </p:extLst>
          </p:nvPr>
        </p:nvGraphicFramePr>
        <p:xfrm>
          <a:off x="457200" y="1364843"/>
          <a:ext cx="11174414" cy="475475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27068"/>
                <a:gridCol w="5447346"/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Basic Form</a:t>
                      </a:r>
                    </a:p>
                  </a:txBody>
                  <a:tcPr marL="91448" marR="91448" marT="45715" marB="45715">
                    <a:solidFill>
                      <a:schemeClr val="dk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Broad form Also Covers</a:t>
                      </a:r>
                    </a:p>
                  </a:txBody>
                  <a:tcPr marL="91448" marR="91448" marT="45715" marB="45715">
                    <a:solidFill>
                      <a:schemeClr val="dk1">
                        <a:alpha val="0"/>
                      </a:schemeClr>
                    </a:solidFill>
                  </a:tcPr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Fire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Falling objects</a:t>
                      </a: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Lightning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Weight of Snow,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Ice or Sleet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Explosion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Water Damage</a:t>
                      </a: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Windstorm or Hail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Collapse caused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by certain perils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Smoke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Aircraft or Vehicles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Riot or Civil Commotion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Vandalism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Sprinkler Leakage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Sinkhole Collapse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Volcanic Action</a:t>
                      </a:r>
                    </a:p>
                  </a:txBody>
                  <a:tcPr marL="91448" marR="91448"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Fungus,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Wet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Rot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, Dry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Rot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Bacteria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45715" marB="45715">
                    <a:noFill/>
                  </a:tcPr>
                </a:tc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="" xmlns:a16="http://schemas.microsoft.com/office/drawing/2014/main" id="{E597BFA0-27E2-4D1B-A2AE-CAF277E1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863600"/>
          </a:xfrm>
        </p:spPr>
        <p:txBody>
          <a:bodyPr/>
          <a:lstStyle/>
          <a:p>
            <a:r>
              <a:rPr lang="en-US" dirty="0"/>
              <a:t>Perils Covered In Basic &amp; Broad Form</a:t>
            </a:r>
          </a:p>
        </p:txBody>
      </p:sp>
    </p:spTree>
    <p:extLst>
      <p:ext uri="{BB962C8B-B14F-4D97-AF65-F5344CB8AC3E}">
        <p14:creationId xmlns:p14="http://schemas.microsoft.com/office/powerpoint/2010/main" val="24383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D12B61-5947-42E3-AF6D-7EFBF696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1800"/>
            <a:ext cx="5832475" cy="863600"/>
          </a:xfrm>
        </p:spPr>
        <p:txBody>
          <a:bodyPr/>
          <a:lstStyle/>
          <a:p>
            <a:r>
              <a:rPr lang="en-US" dirty="0"/>
              <a:t>Commercial General Liability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93D1C38-AC9A-4E5E-A40C-E189A14A239D}"/>
              </a:ext>
            </a:extLst>
          </p:cNvPr>
          <p:cNvGrpSpPr/>
          <p:nvPr/>
        </p:nvGrpSpPr>
        <p:grpSpPr>
          <a:xfrm>
            <a:off x="10422217" y="5175250"/>
            <a:ext cx="1030290" cy="958850"/>
            <a:chOff x="-3076576" y="4076701"/>
            <a:chExt cx="1465263" cy="13636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038B2AC1-7039-42DF-8BFF-907E36B9B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76576" y="4076701"/>
              <a:ext cx="1465263" cy="1363663"/>
            </a:xfrm>
            <a:custGeom>
              <a:avLst/>
              <a:gdLst>
                <a:gd name="T0" fmla="*/ 34 w 233"/>
                <a:gd name="T1" fmla="*/ 169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69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80961AC-3102-4E7C-91DD-CD3BF0F6C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93988" y="4391026"/>
              <a:ext cx="711200" cy="722313"/>
            </a:xfrm>
            <a:custGeom>
              <a:avLst/>
              <a:gdLst>
                <a:gd name="T0" fmla="*/ 100 w 113"/>
                <a:gd name="T1" fmla="*/ 15 h 115"/>
                <a:gd name="T2" fmla="*/ 50 w 113"/>
                <a:gd name="T3" fmla="*/ 14 h 115"/>
                <a:gd name="T4" fmla="*/ 42 w 113"/>
                <a:gd name="T5" fmla="*/ 52 h 115"/>
                <a:gd name="T6" fmla="*/ 41 w 113"/>
                <a:gd name="T7" fmla="*/ 52 h 115"/>
                <a:gd name="T8" fmla="*/ 26 w 113"/>
                <a:gd name="T9" fmla="*/ 67 h 115"/>
                <a:gd name="T10" fmla="*/ 25 w 113"/>
                <a:gd name="T11" fmla="*/ 68 h 115"/>
                <a:gd name="T12" fmla="*/ 25 w 113"/>
                <a:gd name="T13" fmla="*/ 81 h 115"/>
                <a:gd name="T14" fmla="*/ 23 w 113"/>
                <a:gd name="T15" fmla="*/ 83 h 115"/>
                <a:gd name="T16" fmla="*/ 14 w 113"/>
                <a:gd name="T17" fmla="*/ 83 h 115"/>
                <a:gd name="T18" fmla="*/ 12 w 113"/>
                <a:gd name="T19" fmla="*/ 85 h 115"/>
                <a:gd name="T20" fmla="*/ 12 w 113"/>
                <a:gd name="T21" fmla="*/ 96 h 115"/>
                <a:gd name="T22" fmla="*/ 10 w 113"/>
                <a:gd name="T23" fmla="*/ 98 h 115"/>
                <a:gd name="T24" fmla="*/ 2 w 113"/>
                <a:gd name="T25" fmla="*/ 98 h 115"/>
                <a:gd name="T26" fmla="*/ 0 w 113"/>
                <a:gd name="T27" fmla="*/ 100 h 115"/>
                <a:gd name="T28" fmla="*/ 0 w 113"/>
                <a:gd name="T29" fmla="*/ 113 h 115"/>
                <a:gd name="T30" fmla="*/ 2 w 113"/>
                <a:gd name="T31" fmla="*/ 115 h 115"/>
                <a:gd name="T32" fmla="*/ 11 w 113"/>
                <a:gd name="T33" fmla="*/ 115 h 115"/>
                <a:gd name="T34" fmla="*/ 12 w 113"/>
                <a:gd name="T35" fmla="*/ 114 h 115"/>
                <a:gd name="T36" fmla="*/ 37 w 113"/>
                <a:gd name="T37" fmla="*/ 90 h 115"/>
                <a:gd name="T38" fmla="*/ 38 w 113"/>
                <a:gd name="T39" fmla="*/ 89 h 115"/>
                <a:gd name="T40" fmla="*/ 45 w 113"/>
                <a:gd name="T41" fmla="*/ 89 h 115"/>
                <a:gd name="T42" fmla="*/ 47 w 113"/>
                <a:gd name="T43" fmla="*/ 88 h 115"/>
                <a:gd name="T44" fmla="*/ 63 w 113"/>
                <a:gd name="T45" fmla="*/ 72 h 115"/>
                <a:gd name="T46" fmla="*/ 99 w 113"/>
                <a:gd name="T47" fmla="*/ 65 h 115"/>
                <a:gd name="T48" fmla="*/ 100 w 113"/>
                <a:gd name="T49" fmla="*/ 15 h 115"/>
                <a:gd name="T50" fmla="*/ 93 w 113"/>
                <a:gd name="T51" fmla="*/ 45 h 115"/>
                <a:gd name="T52" fmla="*/ 70 w 113"/>
                <a:gd name="T53" fmla="*/ 45 h 115"/>
                <a:gd name="T54" fmla="*/ 70 w 113"/>
                <a:gd name="T55" fmla="*/ 21 h 115"/>
                <a:gd name="T56" fmla="*/ 93 w 113"/>
                <a:gd name="T57" fmla="*/ 22 h 115"/>
                <a:gd name="T58" fmla="*/ 93 w 113"/>
                <a:gd name="T59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115">
                  <a:moveTo>
                    <a:pt x="100" y="15"/>
                  </a:moveTo>
                  <a:cubicBezTo>
                    <a:pt x="86" y="1"/>
                    <a:pt x="64" y="0"/>
                    <a:pt x="50" y="14"/>
                  </a:cubicBezTo>
                  <a:cubicBezTo>
                    <a:pt x="39" y="24"/>
                    <a:pt x="36" y="39"/>
                    <a:pt x="42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7"/>
                    <a:pt x="25" y="68"/>
                    <a:pt x="25" y="68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2"/>
                    <a:pt x="24" y="83"/>
                    <a:pt x="23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2" y="84"/>
                    <a:pt x="12" y="8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0" y="99"/>
                    <a:pt x="0" y="10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1" y="115"/>
                    <a:pt x="2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5"/>
                    <a:pt x="12" y="115"/>
                    <a:pt x="12" y="114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89"/>
                    <a:pt x="38" y="89"/>
                    <a:pt x="38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6" y="89"/>
                    <a:pt x="46" y="89"/>
                    <a:pt x="47" y="88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5" y="77"/>
                    <a:pt x="89" y="74"/>
                    <a:pt x="99" y="65"/>
                  </a:cubicBezTo>
                  <a:cubicBezTo>
                    <a:pt x="113" y="51"/>
                    <a:pt x="113" y="29"/>
                    <a:pt x="100" y="15"/>
                  </a:cubicBezTo>
                  <a:close/>
                  <a:moveTo>
                    <a:pt x="93" y="45"/>
                  </a:moveTo>
                  <a:cubicBezTo>
                    <a:pt x="86" y="51"/>
                    <a:pt x="76" y="51"/>
                    <a:pt x="70" y="45"/>
                  </a:cubicBezTo>
                  <a:cubicBezTo>
                    <a:pt x="63" y="38"/>
                    <a:pt x="63" y="27"/>
                    <a:pt x="70" y="21"/>
                  </a:cubicBezTo>
                  <a:cubicBezTo>
                    <a:pt x="77" y="15"/>
                    <a:pt x="87" y="15"/>
                    <a:pt x="93" y="22"/>
                  </a:cubicBezTo>
                  <a:cubicBezTo>
                    <a:pt x="100" y="28"/>
                    <a:pt x="100" y="39"/>
                    <a:pt x="9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2327275"/>
            <a:ext cx="11811000" cy="49117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b="1"/>
              <a:t>Commercial </a:t>
            </a:r>
            <a:r>
              <a:rPr lang="en-US" altLang="en-US" sz="1800" b="1" smtClean="0"/>
              <a:t>General </a:t>
            </a:r>
            <a:r>
              <a:rPr lang="en-US" altLang="en-US" sz="1800" b="1" dirty="0" smtClean="0"/>
              <a:t>Liability Insurance </a:t>
            </a:r>
            <a:r>
              <a:rPr lang="en-US" altLang="en-US" sz="1800" b="1" dirty="0"/>
              <a:t>(CGL)</a:t>
            </a:r>
          </a:p>
          <a:p>
            <a:pPr>
              <a:lnSpc>
                <a:spcPct val="150000"/>
              </a:lnSpc>
            </a:pPr>
            <a:r>
              <a:rPr lang="en-US" altLang="en-US" sz="1800" dirty="0" smtClean="0"/>
              <a:t>	is </a:t>
            </a:r>
            <a:r>
              <a:rPr lang="en-US" altLang="en-US" sz="1800" dirty="0"/>
              <a:t>a insurance policy commonly used for insuring organizations premises, 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	operations</a:t>
            </a:r>
            <a:r>
              <a:rPr lang="en-US" altLang="en-US" sz="1800" dirty="0"/>
              <a:t>, products </a:t>
            </a:r>
            <a:r>
              <a:rPr lang="en-US" altLang="en-US" sz="1800" dirty="0" smtClean="0"/>
              <a:t>and </a:t>
            </a:r>
            <a:r>
              <a:rPr lang="en-US" altLang="en-US" sz="1800" dirty="0"/>
              <a:t>completed operations related liability loss 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	exposures</a:t>
            </a:r>
            <a:endParaRPr lang="en-US" alt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b="1" dirty="0" smtClean="0"/>
              <a:t> </a:t>
            </a:r>
            <a:r>
              <a:rPr lang="en-US" altLang="en-US" sz="1800" b="1" dirty="0"/>
              <a:t>CGL </a:t>
            </a:r>
            <a:r>
              <a:rPr lang="en-US" altLang="en-US" sz="1800" b="1" dirty="0" smtClean="0"/>
              <a:t>Coverage</a:t>
            </a:r>
          </a:p>
          <a:p>
            <a:pPr marL="976313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/>
              <a:t>Coverage </a:t>
            </a:r>
            <a:r>
              <a:rPr lang="en-US" altLang="en-US" sz="1800" dirty="0" smtClean="0"/>
              <a:t>A - </a:t>
            </a:r>
            <a:r>
              <a:rPr lang="en-US" altLang="en-US" sz="1800" dirty="0"/>
              <a:t>BI &amp; PD Liability</a:t>
            </a:r>
          </a:p>
          <a:p>
            <a:pPr marL="976313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/>
              <a:t>Coverage </a:t>
            </a:r>
            <a:r>
              <a:rPr lang="en-US" altLang="en-US" sz="1800" dirty="0" smtClean="0"/>
              <a:t>B - </a:t>
            </a:r>
            <a:r>
              <a:rPr lang="en-US" altLang="en-US" sz="1800" dirty="0"/>
              <a:t>Personal &amp; Advertising Injury Liability</a:t>
            </a:r>
          </a:p>
          <a:p>
            <a:pPr marL="976313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/>
              <a:t>Coverage </a:t>
            </a:r>
            <a:r>
              <a:rPr lang="en-US" altLang="en-US" sz="1800" dirty="0" smtClean="0"/>
              <a:t>C - </a:t>
            </a:r>
            <a:r>
              <a:rPr lang="en-US" altLang="en-US" sz="1800" dirty="0"/>
              <a:t>Medical Payments</a:t>
            </a:r>
          </a:p>
        </p:txBody>
      </p:sp>
    </p:spTree>
    <p:extLst>
      <p:ext uri="{BB962C8B-B14F-4D97-AF65-F5344CB8AC3E}">
        <p14:creationId xmlns:p14="http://schemas.microsoft.com/office/powerpoint/2010/main" val="4759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2369023"/>
            <a:ext cx="7875516" cy="502568"/>
          </a:xfrm>
        </p:spPr>
        <p:txBody>
          <a:bodyPr/>
          <a:lstStyle/>
          <a:p>
            <a:pPr defTabSz="944563">
              <a:buClr>
                <a:schemeClr val="tx2"/>
              </a:buClr>
              <a:defRPr/>
            </a:pPr>
            <a:r>
              <a:rPr lang="en-US" kern="0" smtClean="0"/>
              <a:t>Worker </a:t>
            </a:r>
            <a:r>
              <a:rPr lang="en-US" kern="0" dirty="0"/>
              <a:t>C</a:t>
            </a:r>
            <a:r>
              <a:rPr lang="en-US" kern="0" smtClean="0"/>
              <a:t>ompensation </a:t>
            </a:r>
            <a:r>
              <a:rPr lang="en-US" kern="0" dirty="0"/>
              <a:t>&amp; Employer Liability Insurance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Commercial Insurance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xmlns="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4127773"/>
            <a:ext cx="6351516" cy="502568"/>
          </a:xfrm>
        </p:spPr>
        <p:txBody>
          <a:bodyPr/>
          <a:lstStyle/>
          <a:p>
            <a:pPr defTabSz="944563">
              <a:buClr>
                <a:schemeClr val="tx2"/>
              </a:buClr>
              <a:defRPr/>
            </a:pPr>
            <a:r>
              <a:rPr lang="en-US" kern="0" dirty="0" smtClean="0"/>
              <a:t>Commercial </a:t>
            </a:r>
            <a:r>
              <a:rPr lang="en-US" kern="0" dirty="0"/>
              <a:t>Umbrella Liability Insurance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xmlns="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3264033"/>
            <a:ext cx="7875516" cy="502568"/>
          </a:xfrm>
        </p:spPr>
        <p:txBody>
          <a:bodyPr/>
          <a:lstStyle/>
          <a:p>
            <a:pPr defTabSz="944563">
              <a:buClr>
                <a:schemeClr val="tx2"/>
              </a:buClr>
              <a:defRPr/>
            </a:pPr>
            <a:r>
              <a:rPr lang="en-US" kern="0" dirty="0" smtClean="0"/>
              <a:t>Building </a:t>
            </a:r>
            <a:r>
              <a:rPr lang="en-US" kern="0" dirty="0"/>
              <a:t>&amp; Personal </a:t>
            </a:r>
            <a:r>
              <a:rPr lang="en-US" kern="0" dirty="0" smtClean="0"/>
              <a:t>Property Coverage </a:t>
            </a:r>
            <a:r>
              <a:rPr lang="en-US" kern="0" dirty="0"/>
              <a:t>F</a:t>
            </a:r>
            <a:r>
              <a:rPr lang="en-US" kern="0" dirty="0" smtClean="0"/>
              <a:t>orm</a:t>
            </a:r>
            <a:endParaRPr lang="en-US" kern="0" dirty="0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7022443D-0666-4202-91AA-65B818BC2AE3}"/>
              </a:ext>
            </a:extLst>
          </p:cNvPr>
          <p:cNvGrpSpPr/>
          <p:nvPr/>
        </p:nvGrpSpPr>
        <p:grpSpPr>
          <a:xfrm>
            <a:off x="533400" y="2189014"/>
            <a:ext cx="634560" cy="599554"/>
            <a:chOff x="7087039" y="1204685"/>
            <a:chExt cx="634560" cy="599554"/>
          </a:xfrm>
        </p:grpSpPr>
        <p:sp>
          <p:nvSpPr>
            <p:cNvPr id="41" name="Oval 20">
              <a:extLst>
                <a:ext uri="{FF2B5EF4-FFF2-40B4-BE49-F238E27FC236}">
                  <a16:creationId xmlns="" xmlns:a16="http://schemas.microsoft.com/office/drawing/2014/main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2" name="Graphic 16">
              <a:extLst>
                <a:ext uri="{FF2B5EF4-FFF2-40B4-BE49-F238E27FC236}">
                  <a16:creationId xmlns="" xmlns:a16="http://schemas.microsoft.com/office/drawing/2014/main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7022443D-0666-4202-91AA-65B818BC2AE3}"/>
              </a:ext>
            </a:extLst>
          </p:cNvPr>
          <p:cNvGrpSpPr/>
          <p:nvPr/>
        </p:nvGrpSpPr>
        <p:grpSpPr>
          <a:xfrm>
            <a:off x="533400" y="3078783"/>
            <a:ext cx="634560" cy="599554"/>
            <a:chOff x="7087039" y="1204685"/>
            <a:chExt cx="634560" cy="599554"/>
          </a:xfrm>
        </p:grpSpPr>
        <p:sp>
          <p:nvSpPr>
            <p:cNvPr id="44" name="Oval 20">
              <a:extLst>
                <a:ext uri="{FF2B5EF4-FFF2-40B4-BE49-F238E27FC236}">
                  <a16:creationId xmlns="" xmlns:a16="http://schemas.microsoft.com/office/drawing/2014/main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5" name="Graphic 16">
              <a:extLst>
                <a:ext uri="{FF2B5EF4-FFF2-40B4-BE49-F238E27FC236}">
                  <a16:creationId xmlns="" xmlns:a16="http://schemas.microsoft.com/office/drawing/2014/main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7022443D-0666-4202-91AA-65B818BC2AE3}"/>
              </a:ext>
            </a:extLst>
          </p:cNvPr>
          <p:cNvGrpSpPr/>
          <p:nvPr/>
        </p:nvGrpSpPr>
        <p:grpSpPr>
          <a:xfrm>
            <a:off x="533400" y="3968552"/>
            <a:ext cx="634560" cy="599554"/>
            <a:chOff x="7087039" y="1204685"/>
            <a:chExt cx="634560" cy="599554"/>
          </a:xfrm>
        </p:grpSpPr>
        <p:sp>
          <p:nvSpPr>
            <p:cNvPr id="47" name="Oval 20">
              <a:extLst>
                <a:ext uri="{FF2B5EF4-FFF2-40B4-BE49-F238E27FC236}">
                  <a16:creationId xmlns="" xmlns:a16="http://schemas.microsoft.com/office/drawing/2014/main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8" name="Graphic 16">
              <a:extLst>
                <a:ext uri="{FF2B5EF4-FFF2-40B4-BE49-F238E27FC236}">
                  <a16:creationId xmlns="" xmlns:a16="http://schemas.microsoft.com/office/drawing/2014/main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7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706" y="2590800"/>
            <a:ext cx="5261187" cy="1182207"/>
          </a:xfrm>
        </p:spPr>
        <p:txBody>
          <a:bodyPr/>
          <a:lstStyle/>
          <a:p>
            <a:pPr algn="l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ize the Possibilities 2017 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C68C788B-7F59-44D0-A306-D9BB8EB0C492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DB94DBCC-6AE6-410B-B8C2-590B9C7621C6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50651F88-40F0-4E14-AEB1-821137B6FEF0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A736CDA5-A1BA-4172-BF70-921F74347AE5}"/>
    </a:ext>
  </a:extLst>
</a:theme>
</file>

<file path=ppt/theme/theme5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740E3C24-BA00-402C-9F47-D8213C1CC25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295</Words>
  <Application>Microsoft Office PowerPoint</Application>
  <PresentationFormat>Widescreen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Georgia</vt:lpstr>
      <vt:lpstr>Verdana</vt:lpstr>
      <vt:lpstr>Wingdings</vt:lpstr>
      <vt:lpstr>Seize the Possibilities 2017 Template</vt:lpstr>
      <vt:lpstr>Section slides</vt:lpstr>
      <vt:lpstr>Content Layouts</vt:lpstr>
      <vt:lpstr>Content and Image Layouts</vt:lpstr>
      <vt:lpstr>1_Content Layouts</vt:lpstr>
      <vt:lpstr>PowerPoint Presentation</vt:lpstr>
      <vt:lpstr>Commercial Insurance</vt:lpstr>
      <vt:lpstr>Perils Covered In Basic &amp; Broad Form</vt:lpstr>
      <vt:lpstr>Commercial General Liability</vt:lpstr>
      <vt:lpstr>Other Commercial Insurance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Aparna</dc:creator>
  <cp:lastModifiedBy>Ghosh, Joydip</cp:lastModifiedBy>
  <cp:revision>82</cp:revision>
  <dcterms:created xsi:type="dcterms:W3CDTF">2017-11-21T10:32:39Z</dcterms:created>
  <dcterms:modified xsi:type="dcterms:W3CDTF">2018-03-13T06:10:45Z</dcterms:modified>
</cp:coreProperties>
</file>