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 id="2147483815" r:id="rId5"/>
  </p:sldMasterIdLst>
  <p:notesMasterIdLst>
    <p:notesMasterId r:id="rId22"/>
  </p:notesMasterIdLst>
  <p:handoutMasterIdLst>
    <p:handoutMasterId r:id="rId23"/>
  </p:handoutMasterIdLst>
  <p:sldIdLst>
    <p:sldId id="561" r:id="rId6"/>
    <p:sldId id="562" r:id="rId7"/>
    <p:sldId id="428" r:id="rId8"/>
    <p:sldId id="585" r:id="rId9"/>
    <p:sldId id="576" r:id="rId10"/>
    <p:sldId id="572" r:id="rId11"/>
    <p:sldId id="577" r:id="rId12"/>
    <p:sldId id="431" r:id="rId13"/>
    <p:sldId id="579" r:id="rId14"/>
    <p:sldId id="580" r:id="rId15"/>
    <p:sldId id="586" r:id="rId16"/>
    <p:sldId id="584" r:id="rId17"/>
    <p:sldId id="587" r:id="rId18"/>
    <p:sldId id="578" r:id="rId19"/>
    <p:sldId id="583" r:id="rId20"/>
    <p:sldId id="563" r:id="rId2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561"/>
          </p14:sldIdLst>
        </p14:section>
        <p14:section name="Section Opener options" id="{D3773CD4-779B-43AF-9FBD-7EF941CCFCD7}">
          <p14:sldIdLst>
            <p14:sldId id="562"/>
          </p14:sldIdLst>
        </p14:section>
        <p14:section name="Content slides" id="{0C749B40-D26C-4827-815A-EF0EDBB1F1D9}">
          <p14:sldIdLst>
            <p14:sldId id="428"/>
            <p14:sldId id="585"/>
            <p14:sldId id="576"/>
            <p14:sldId id="572"/>
            <p14:sldId id="577"/>
            <p14:sldId id="431"/>
            <p14:sldId id="579"/>
            <p14:sldId id="580"/>
            <p14:sldId id="586"/>
            <p14:sldId id="584"/>
            <p14:sldId id="587"/>
            <p14:sldId id="578"/>
            <p14:sldId id="583"/>
          </p14:sldIdLst>
        </p14:section>
        <p14:section name="Boiler Plate" id="{41708F08-FC16-48B6-A0C3-BF7BEC48C524}">
          <p14:sldIdLst>
            <p14:sldId id="5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0AD"/>
    <a:srgbClr val="80B8D6"/>
    <a:srgbClr val="FF7E83"/>
    <a:srgbClr val="C7FF17"/>
    <a:srgbClr val="2B0A3D"/>
    <a:srgbClr val="E6E7E7"/>
    <a:srgbClr val="12ABDB"/>
    <a:srgbClr val="300B48"/>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99" autoAdjust="0"/>
    <p:restoredTop sz="96215" autoAdjust="0"/>
  </p:normalViewPr>
  <p:slideViewPr>
    <p:cSldViewPr>
      <p:cViewPr varScale="1">
        <p:scale>
          <a:sx n="65" d="100"/>
          <a:sy n="65" d="100"/>
        </p:scale>
        <p:origin x="960" y="44"/>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23635"/>
    </p:cViewPr>
  </p:sorterViewPr>
  <p:notesViewPr>
    <p:cSldViewPr>
      <p:cViewPr varScale="1">
        <p:scale>
          <a:sx n="59" d="100"/>
          <a:sy n="59" d="100"/>
        </p:scale>
        <p:origin x="85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F67F0-A526-43B1-97B6-407776D45B13}" type="doc">
      <dgm:prSet loTypeId="urn:microsoft.com/office/officeart/2005/8/layout/chevron1" loCatId="process" qsTypeId="urn:microsoft.com/office/officeart/2005/8/quickstyle/simple1" qsCatId="simple" csTypeId="urn:microsoft.com/office/officeart/2005/8/colors/accent1_2" csCatId="accent1" phldr="1"/>
      <dgm:spPr/>
    </dgm:pt>
    <dgm:pt modelId="{85CAE54F-C913-4571-9706-C9930335C32E}">
      <dgm:prSet phldrT="[Text]" custT="1"/>
      <dgm:spPr>
        <a:solidFill>
          <a:srgbClr val="12ABDB"/>
        </a:solidFill>
        <a:ln w="57150">
          <a:solidFill>
            <a:srgbClr val="E6E7E7"/>
          </a:solidFill>
        </a:ln>
      </dgm:spPr>
      <dgm:t>
        <a:bodyPr/>
        <a:lstStyle/>
        <a:p>
          <a:r>
            <a:rPr lang="en-US" sz="1600" b="1" dirty="0"/>
            <a:t>Gross Premium =</a:t>
          </a:r>
        </a:p>
      </dgm:t>
    </dgm:pt>
    <dgm:pt modelId="{EB516B1B-6121-4389-A83D-F7F6092084D3}" type="parTrans" cxnId="{BBAE118B-82A5-499F-B362-74876FA9C7CE}">
      <dgm:prSet/>
      <dgm:spPr/>
      <dgm:t>
        <a:bodyPr/>
        <a:lstStyle/>
        <a:p>
          <a:endParaRPr lang="en-US"/>
        </a:p>
      </dgm:t>
    </dgm:pt>
    <dgm:pt modelId="{D0C867EB-F811-4643-B41F-B745ECC80B6C}" type="sibTrans" cxnId="{BBAE118B-82A5-499F-B362-74876FA9C7CE}">
      <dgm:prSet/>
      <dgm:spPr/>
      <dgm:t>
        <a:bodyPr/>
        <a:lstStyle/>
        <a:p>
          <a:endParaRPr lang="en-US"/>
        </a:p>
      </dgm:t>
    </dgm:pt>
    <dgm:pt modelId="{810FCF35-59A0-4E81-8C7A-A4B23D45DF0D}">
      <dgm:prSet phldrT="[Text]" custT="1"/>
      <dgm:spPr>
        <a:ln w="57150">
          <a:solidFill>
            <a:srgbClr val="E6E7E7"/>
          </a:solidFill>
        </a:ln>
      </dgm:spPr>
      <dgm:t>
        <a:bodyPr/>
        <a:lstStyle/>
        <a:p>
          <a:r>
            <a:rPr lang="en-US" sz="1600" b="1" dirty="0"/>
            <a:t>Pure Premium     +</a:t>
          </a:r>
        </a:p>
      </dgm:t>
    </dgm:pt>
    <dgm:pt modelId="{6BECCEC2-80F7-48CE-B6EF-F7DB702304A5}" type="parTrans" cxnId="{9E696252-CC77-4C6F-B289-E06A7FA47036}">
      <dgm:prSet/>
      <dgm:spPr/>
      <dgm:t>
        <a:bodyPr/>
        <a:lstStyle/>
        <a:p>
          <a:endParaRPr lang="en-US"/>
        </a:p>
      </dgm:t>
    </dgm:pt>
    <dgm:pt modelId="{3DC54720-E3D9-4A8D-A0C6-803A212DC7E8}" type="sibTrans" cxnId="{9E696252-CC77-4C6F-B289-E06A7FA47036}">
      <dgm:prSet/>
      <dgm:spPr/>
      <dgm:t>
        <a:bodyPr/>
        <a:lstStyle/>
        <a:p>
          <a:endParaRPr lang="en-US"/>
        </a:p>
      </dgm:t>
    </dgm:pt>
    <dgm:pt modelId="{DC952EC8-E573-44C8-9CD8-D1233DEF8802}">
      <dgm:prSet phldrT="[Text]" custT="1"/>
      <dgm:spPr>
        <a:solidFill>
          <a:srgbClr val="2C004B"/>
        </a:solidFill>
        <a:ln w="57150">
          <a:solidFill>
            <a:srgbClr val="E6E7E7"/>
          </a:solidFill>
        </a:ln>
      </dgm:spPr>
      <dgm:t>
        <a:bodyPr/>
        <a:lstStyle/>
        <a:p>
          <a:r>
            <a:rPr lang="en-US" sz="1600" b="1" dirty="0"/>
            <a:t>Loading</a:t>
          </a:r>
        </a:p>
      </dgm:t>
    </dgm:pt>
    <dgm:pt modelId="{666EDF3B-5DC9-4995-8BFF-491F3D5BD6B8}" type="parTrans" cxnId="{B9A430BE-8DF0-48AF-901C-42916C945F15}">
      <dgm:prSet/>
      <dgm:spPr/>
      <dgm:t>
        <a:bodyPr/>
        <a:lstStyle/>
        <a:p>
          <a:endParaRPr lang="en-US"/>
        </a:p>
      </dgm:t>
    </dgm:pt>
    <dgm:pt modelId="{DC6D4C1D-DD93-4C55-8FE4-6489B3423EBA}" type="sibTrans" cxnId="{B9A430BE-8DF0-48AF-901C-42916C945F15}">
      <dgm:prSet/>
      <dgm:spPr/>
      <dgm:t>
        <a:bodyPr/>
        <a:lstStyle/>
        <a:p>
          <a:endParaRPr lang="en-US"/>
        </a:p>
      </dgm:t>
    </dgm:pt>
    <dgm:pt modelId="{B30FCBA3-0541-455F-84E1-1E2D01C9BDAB}" type="pres">
      <dgm:prSet presAssocID="{69DF67F0-A526-43B1-97B6-407776D45B13}" presName="Name0" presStyleCnt="0">
        <dgm:presLayoutVars>
          <dgm:dir/>
          <dgm:animLvl val="lvl"/>
          <dgm:resizeHandles val="exact"/>
        </dgm:presLayoutVars>
      </dgm:prSet>
      <dgm:spPr/>
    </dgm:pt>
    <dgm:pt modelId="{F42D2B1D-6782-4926-8B4D-91715D6319D8}" type="pres">
      <dgm:prSet presAssocID="{85CAE54F-C913-4571-9706-C9930335C32E}" presName="parTxOnly" presStyleLbl="node1" presStyleIdx="0" presStyleCnt="3">
        <dgm:presLayoutVars>
          <dgm:chMax val="0"/>
          <dgm:chPref val="0"/>
          <dgm:bulletEnabled val="1"/>
        </dgm:presLayoutVars>
      </dgm:prSet>
      <dgm:spPr/>
    </dgm:pt>
    <dgm:pt modelId="{11975B8E-6271-437F-B560-2A953DA196BC}" type="pres">
      <dgm:prSet presAssocID="{D0C867EB-F811-4643-B41F-B745ECC80B6C}" presName="parTxOnlySpace" presStyleCnt="0"/>
      <dgm:spPr/>
    </dgm:pt>
    <dgm:pt modelId="{88AEDFAE-AC01-4D9E-99B6-37B49A0545A2}" type="pres">
      <dgm:prSet presAssocID="{810FCF35-59A0-4E81-8C7A-A4B23D45DF0D}" presName="parTxOnly" presStyleLbl="node1" presStyleIdx="1" presStyleCnt="3">
        <dgm:presLayoutVars>
          <dgm:chMax val="0"/>
          <dgm:chPref val="0"/>
          <dgm:bulletEnabled val="1"/>
        </dgm:presLayoutVars>
      </dgm:prSet>
      <dgm:spPr/>
    </dgm:pt>
    <dgm:pt modelId="{C804B756-E047-4785-B8DA-DAE96F276AFA}" type="pres">
      <dgm:prSet presAssocID="{3DC54720-E3D9-4A8D-A0C6-803A212DC7E8}" presName="parTxOnlySpace" presStyleCnt="0"/>
      <dgm:spPr/>
    </dgm:pt>
    <dgm:pt modelId="{8E7ECE7A-1B71-49BA-A774-E8E037F3F7EC}" type="pres">
      <dgm:prSet presAssocID="{DC952EC8-E573-44C8-9CD8-D1233DEF8802}" presName="parTxOnly" presStyleLbl="node1" presStyleIdx="2" presStyleCnt="3">
        <dgm:presLayoutVars>
          <dgm:chMax val="0"/>
          <dgm:chPref val="0"/>
          <dgm:bulletEnabled val="1"/>
        </dgm:presLayoutVars>
      </dgm:prSet>
      <dgm:spPr/>
    </dgm:pt>
  </dgm:ptLst>
  <dgm:cxnLst>
    <dgm:cxn modelId="{30129B16-210C-475C-9B28-03825DDC7C8C}" type="presOf" srcId="{85CAE54F-C913-4571-9706-C9930335C32E}" destId="{F42D2B1D-6782-4926-8B4D-91715D6319D8}" srcOrd="0" destOrd="0" presId="urn:microsoft.com/office/officeart/2005/8/layout/chevron1"/>
    <dgm:cxn modelId="{91C13326-1CB5-4EC8-BBDB-FD75336C582C}" type="presOf" srcId="{DC952EC8-E573-44C8-9CD8-D1233DEF8802}" destId="{8E7ECE7A-1B71-49BA-A774-E8E037F3F7EC}" srcOrd="0" destOrd="0" presId="urn:microsoft.com/office/officeart/2005/8/layout/chevron1"/>
    <dgm:cxn modelId="{9E696252-CC77-4C6F-B289-E06A7FA47036}" srcId="{69DF67F0-A526-43B1-97B6-407776D45B13}" destId="{810FCF35-59A0-4E81-8C7A-A4B23D45DF0D}" srcOrd="1" destOrd="0" parTransId="{6BECCEC2-80F7-48CE-B6EF-F7DB702304A5}" sibTransId="{3DC54720-E3D9-4A8D-A0C6-803A212DC7E8}"/>
    <dgm:cxn modelId="{192C5A75-7B2C-425A-86BA-EE1F0C0BF0D2}" type="presOf" srcId="{69DF67F0-A526-43B1-97B6-407776D45B13}" destId="{B30FCBA3-0541-455F-84E1-1E2D01C9BDAB}" srcOrd="0" destOrd="0" presId="urn:microsoft.com/office/officeart/2005/8/layout/chevron1"/>
    <dgm:cxn modelId="{BBAE118B-82A5-499F-B362-74876FA9C7CE}" srcId="{69DF67F0-A526-43B1-97B6-407776D45B13}" destId="{85CAE54F-C913-4571-9706-C9930335C32E}" srcOrd="0" destOrd="0" parTransId="{EB516B1B-6121-4389-A83D-F7F6092084D3}" sibTransId="{D0C867EB-F811-4643-B41F-B745ECC80B6C}"/>
    <dgm:cxn modelId="{7FE8D18D-B5BC-4CD2-B25C-423BF587E27E}" type="presOf" srcId="{810FCF35-59A0-4E81-8C7A-A4B23D45DF0D}" destId="{88AEDFAE-AC01-4D9E-99B6-37B49A0545A2}" srcOrd="0" destOrd="0" presId="urn:microsoft.com/office/officeart/2005/8/layout/chevron1"/>
    <dgm:cxn modelId="{B9A430BE-8DF0-48AF-901C-42916C945F15}" srcId="{69DF67F0-A526-43B1-97B6-407776D45B13}" destId="{DC952EC8-E573-44C8-9CD8-D1233DEF8802}" srcOrd="2" destOrd="0" parTransId="{666EDF3B-5DC9-4995-8BFF-491F3D5BD6B8}" sibTransId="{DC6D4C1D-DD93-4C55-8FE4-6489B3423EBA}"/>
    <dgm:cxn modelId="{0A9FE40E-8924-4E42-BA72-C773ECB6C791}" type="presParOf" srcId="{B30FCBA3-0541-455F-84E1-1E2D01C9BDAB}" destId="{F42D2B1D-6782-4926-8B4D-91715D6319D8}" srcOrd="0" destOrd="0" presId="urn:microsoft.com/office/officeart/2005/8/layout/chevron1"/>
    <dgm:cxn modelId="{D0701288-3EFF-4EAE-9A95-132C7C76B33E}" type="presParOf" srcId="{B30FCBA3-0541-455F-84E1-1E2D01C9BDAB}" destId="{11975B8E-6271-437F-B560-2A953DA196BC}" srcOrd="1" destOrd="0" presId="urn:microsoft.com/office/officeart/2005/8/layout/chevron1"/>
    <dgm:cxn modelId="{8468F5F0-1641-4522-B89F-094716CB2332}" type="presParOf" srcId="{B30FCBA3-0541-455F-84E1-1E2D01C9BDAB}" destId="{88AEDFAE-AC01-4D9E-99B6-37B49A0545A2}" srcOrd="2" destOrd="0" presId="urn:microsoft.com/office/officeart/2005/8/layout/chevron1"/>
    <dgm:cxn modelId="{8C12EBE5-3C0D-4BC3-ADBE-7CAD10A3D5F2}" type="presParOf" srcId="{B30FCBA3-0541-455F-84E1-1E2D01C9BDAB}" destId="{C804B756-E047-4785-B8DA-DAE96F276AFA}" srcOrd="3" destOrd="0" presId="urn:microsoft.com/office/officeart/2005/8/layout/chevron1"/>
    <dgm:cxn modelId="{769CD561-E0F7-4EE5-BBF7-FBF246B3C258}" type="presParOf" srcId="{B30FCBA3-0541-455F-84E1-1E2D01C9BDAB}" destId="{8E7ECE7A-1B71-49BA-A774-E8E037F3F7E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2EE2F8-324B-4227-8CCE-550C0671BC50}"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B7DABF82-A94A-475C-ADFD-80CC03D7AA56}">
      <dgm:prSet phldrT="[Text]"/>
      <dgm:spPr/>
      <dgm:t>
        <a:bodyPr/>
        <a:lstStyle/>
        <a:p>
          <a:r>
            <a:rPr lang="en-US" dirty="0"/>
            <a:t>1. Evaluate the Submission</a:t>
          </a:r>
        </a:p>
      </dgm:t>
    </dgm:pt>
    <dgm:pt modelId="{08FCDAD9-3D26-4BB3-A620-4D278FCB3075}" type="parTrans" cxnId="{D78370A2-836E-46F9-B2A3-ADF5793D2779}">
      <dgm:prSet/>
      <dgm:spPr/>
      <dgm:t>
        <a:bodyPr/>
        <a:lstStyle/>
        <a:p>
          <a:endParaRPr lang="en-US"/>
        </a:p>
      </dgm:t>
    </dgm:pt>
    <dgm:pt modelId="{FB600B77-0F2B-4AEB-B31B-594BD9B81910}" type="sibTrans" cxnId="{D78370A2-836E-46F9-B2A3-ADF5793D2779}">
      <dgm:prSet/>
      <dgm:spPr>
        <a:ln w="19050"/>
      </dgm:spPr>
      <dgm:t>
        <a:bodyPr/>
        <a:lstStyle/>
        <a:p>
          <a:endParaRPr lang="en-US"/>
        </a:p>
      </dgm:t>
    </dgm:pt>
    <dgm:pt modelId="{A3D98CF2-DCCF-4458-9DC6-17AC7DE4F8BD}">
      <dgm:prSet phldrT="[Text]"/>
      <dgm:spPr/>
      <dgm:t>
        <a:bodyPr/>
        <a:lstStyle/>
        <a:p>
          <a:r>
            <a:rPr lang="en-US" dirty="0"/>
            <a:t>2. Develop Underwriting Alternatives</a:t>
          </a:r>
        </a:p>
      </dgm:t>
    </dgm:pt>
    <dgm:pt modelId="{77A6F7B6-D7BB-47EE-8EE3-5272ACE485A6}" type="parTrans" cxnId="{83BAC76B-270E-4D6B-A0AD-FAB82BEAEC30}">
      <dgm:prSet/>
      <dgm:spPr/>
      <dgm:t>
        <a:bodyPr/>
        <a:lstStyle/>
        <a:p>
          <a:endParaRPr lang="en-US"/>
        </a:p>
      </dgm:t>
    </dgm:pt>
    <dgm:pt modelId="{605473F4-154F-4166-BA67-63B261767B1A}" type="sibTrans" cxnId="{83BAC76B-270E-4D6B-A0AD-FAB82BEAEC30}">
      <dgm:prSet/>
      <dgm:spPr>
        <a:ln w="19050"/>
      </dgm:spPr>
      <dgm:t>
        <a:bodyPr/>
        <a:lstStyle/>
        <a:p>
          <a:endParaRPr lang="en-US"/>
        </a:p>
      </dgm:t>
    </dgm:pt>
    <dgm:pt modelId="{689E7FB8-8DC8-4BE6-8F0B-EC2540002462}">
      <dgm:prSet phldrT="[Text]"/>
      <dgm:spPr/>
      <dgm:t>
        <a:bodyPr/>
        <a:lstStyle/>
        <a:p>
          <a:r>
            <a:rPr lang="en-US" dirty="0"/>
            <a:t>3. Select an Underwriting Alternative</a:t>
          </a:r>
        </a:p>
      </dgm:t>
    </dgm:pt>
    <dgm:pt modelId="{AF8F5A80-EE98-4BD1-9DD1-584BF847D8B5}" type="parTrans" cxnId="{EC0843A5-775D-44AA-8C8B-EC466C6EAB7F}">
      <dgm:prSet/>
      <dgm:spPr/>
      <dgm:t>
        <a:bodyPr/>
        <a:lstStyle/>
        <a:p>
          <a:endParaRPr lang="en-US"/>
        </a:p>
      </dgm:t>
    </dgm:pt>
    <dgm:pt modelId="{AC6D15EC-0A34-45E5-ACF8-17FCE1322A40}" type="sibTrans" cxnId="{EC0843A5-775D-44AA-8C8B-EC466C6EAB7F}">
      <dgm:prSet/>
      <dgm:spPr>
        <a:ln w="19050"/>
      </dgm:spPr>
      <dgm:t>
        <a:bodyPr/>
        <a:lstStyle/>
        <a:p>
          <a:endParaRPr lang="en-US"/>
        </a:p>
      </dgm:t>
    </dgm:pt>
    <dgm:pt modelId="{DD4370F3-E994-4A8F-BE15-DA5A24D1F5F5}">
      <dgm:prSet phldrT="[Text]"/>
      <dgm:spPr/>
      <dgm:t>
        <a:bodyPr/>
        <a:lstStyle/>
        <a:p>
          <a:r>
            <a:rPr lang="en-US" dirty="0"/>
            <a:t>4. Determine an Appropriate Premium</a:t>
          </a:r>
        </a:p>
      </dgm:t>
    </dgm:pt>
    <dgm:pt modelId="{9A463256-3348-41C1-B08F-466EE6624F40}" type="parTrans" cxnId="{2535062A-EDD1-4D92-9077-486F9B8570E6}">
      <dgm:prSet/>
      <dgm:spPr/>
      <dgm:t>
        <a:bodyPr/>
        <a:lstStyle/>
        <a:p>
          <a:endParaRPr lang="en-US"/>
        </a:p>
      </dgm:t>
    </dgm:pt>
    <dgm:pt modelId="{DEAC1B61-CB3A-4761-8E76-5DE62B1007BB}" type="sibTrans" cxnId="{2535062A-EDD1-4D92-9077-486F9B8570E6}">
      <dgm:prSet/>
      <dgm:spPr>
        <a:ln w="19050"/>
      </dgm:spPr>
      <dgm:t>
        <a:bodyPr/>
        <a:lstStyle/>
        <a:p>
          <a:endParaRPr lang="en-US"/>
        </a:p>
      </dgm:t>
    </dgm:pt>
    <dgm:pt modelId="{AB62B26B-1C3B-42E5-A661-C2BFA3606E30}">
      <dgm:prSet phldrT="[Text]"/>
      <dgm:spPr/>
      <dgm:t>
        <a:bodyPr/>
        <a:lstStyle/>
        <a:p>
          <a:r>
            <a:rPr lang="en-US" dirty="0"/>
            <a:t>5. Implement the Underwriting Decision</a:t>
          </a:r>
        </a:p>
      </dgm:t>
    </dgm:pt>
    <dgm:pt modelId="{426F32AF-9C5F-4A83-9BF3-103F81D9627C}" type="parTrans" cxnId="{044A2E45-517A-44AA-871C-21F95A8D5650}">
      <dgm:prSet/>
      <dgm:spPr/>
      <dgm:t>
        <a:bodyPr/>
        <a:lstStyle/>
        <a:p>
          <a:endParaRPr lang="en-US"/>
        </a:p>
      </dgm:t>
    </dgm:pt>
    <dgm:pt modelId="{36197FC4-3A35-40E1-B79D-220BBD0D5840}" type="sibTrans" cxnId="{044A2E45-517A-44AA-871C-21F95A8D5650}">
      <dgm:prSet/>
      <dgm:spPr>
        <a:ln w="19050"/>
      </dgm:spPr>
      <dgm:t>
        <a:bodyPr/>
        <a:lstStyle/>
        <a:p>
          <a:endParaRPr lang="en-US"/>
        </a:p>
      </dgm:t>
    </dgm:pt>
    <dgm:pt modelId="{4AD2D9E3-4342-4DC2-A833-CDAFF861C8ED}">
      <dgm:prSet phldrT="[Text]"/>
      <dgm:spPr/>
      <dgm:t>
        <a:bodyPr/>
        <a:lstStyle/>
        <a:p>
          <a:r>
            <a:rPr lang="en-US" dirty="0"/>
            <a:t>6. Monitor the Underwriting Decision</a:t>
          </a:r>
        </a:p>
      </dgm:t>
    </dgm:pt>
    <dgm:pt modelId="{4B219B5D-484D-4371-B97D-FA84FA279A0F}" type="parTrans" cxnId="{06CB8E3F-0566-4563-8BCF-9689B46D35BE}">
      <dgm:prSet/>
      <dgm:spPr/>
      <dgm:t>
        <a:bodyPr/>
        <a:lstStyle/>
        <a:p>
          <a:endParaRPr lang="en-US"/>
        </a:p>
      </dgm:t>
    </dgm:pt>
    <dgm:pt modelId="{C068446F-05F8-4582-A716-A855C117413D}" type="sibTrans" cxnId="{06CB8E3F-0566-4563-8BCF-9689B46D35BE}">
      <dgm:prSet/>
      <dgm:spPr/>
      <dgm:t>
        <a:bodyPr/>
        <a:lstStyle/>
        <a:p>
          <a:endParaRPr lang="en-US"/>
        </a:p>
      </dgm:t>
    </dgm:pt>
    <dgm:pt modelId="{17272515-00A6-4EF9-BBA2-8B93BEB30F05}" type="pres">
      <dgm:prSet presAssocID="{5F2EE2F8-324B-4227-8CCE-550C0671BC50}" presName="Name0" presStyleCnt="0">
        <dgm:presLayoutVars>
          <dgm:dir/>
          <dgm:resizeHandles val="exact"/>
        </dgm:presLayoutVars>
      </dgm:prSet>
      <dgm:spPr/>
    </dgm:pt>
    <dgm:pt modelId="{1BE8B63B-C869-4961-BD1D-82E45DD0F2DE}" type="pres">
      <dgm:prSet presAssocID="{B7DABF82-A94A-475C-ADFD-80CC03D7AA56}" presName="node" presStyleLbl="node1" presStyleIdx="0" presStyleCnt="6">
        <dgm:presLayoutVars>
          <dgm:bulletEnabled val="1"/>
        </dgm:presLayoutVars>
      </dgm:prSet>
      <dgm:spPr/>
    </dgm:pt>
    <dgm:pt modelId="{1D3833EF-F920-4256-A548-6972200B2FEF}" type="pres">
      <dgm:prSet presAssocID="{FB600B77-0F2B-4AEB-B31B-594BD9B81910}" presName="sibTrans" presStyleLbl="sibTrans1D1" presStyleIdx="0" presStyleCnt="5"/>
      <dgm:spPr/>
    </dgm:pt>
    <dgm:pt modelId="{A6CB335B-D7FA-457F-B74C-B40072A2CD35}" type="pres">
      <dgm:prSet presAssocID="{FB600B77-0F2B-4AEB-B31B-594BD9B81910}" presName="connectorText" presStyleLbl="sibTrans1D1" presStyleIdx="0" presStyleCnt="5"/>
      <dgm:spPr/>
    </dgm:pt>
    <dgm:pt modelId="{D0C21FEB-9CAF-47AE-BC92-926BD81430C4}" type="pres">
      <dgm:prSet presAssocID="{A3D98CF2-DCCF-4458-9DC6-17AC7DE4F8BD}" presName="node" presStyleLbl="node1" presStyleIdx="1" presStyleCnt="6">
        <dgm:presLayoutVars>
          <dgm:bulletEnabled val="1"/>
        </dgm:presLayoutVars>
      </dgm:prSet>
      <dgm:spPr/>
    </dgm:pt>
    <dgm:pt modelId="{4391202F-35CA-4B65-9E1C-5DB7D169FFF9}" type="pres">
      <dgm:prSet presAssocID="{605473F4-154F-4166-BA67-63B261767B1A}" presName="sibTrans" presStyleLbl="sibTrans1D1" presStyleIdx="1" presStyleCnt="5"/>
      <dgm:spPr/>
    </dgm:pt>
    <dgm:pt modelId="{6DD7E00E-5FB3-4FC7-BF92-26BA89BE43A2}" type="pres">
      <dgm:prSet presAssocID="{605473F4-154F-4166-BA67-63B261767B1A}" presName="connectorText" presStyleLbl="sibTrans1D1" presStyleIdx="1" presStyleCnt="5"/>
      <dgm:spPr/>
    </dgm:pt>
    <dgm:pt modelId="{A29F63A6-B10B-4C36-AE67-0EEAD3000150}" type="pres">
      <dgm:prSet presAssocID="{689E7FB8-8DC8-4BE6-8F0B-EC2540002462}" presName="node" presStyleLbl="node1" presStyleIdx="2" presStyleCnt="6">
        <dgm:presLayoutVars>
          <dgm:bulletEnabled val="1"/>
        </dgm:presLayoutVars>
      </dgm:prSet>
      <dgm:spPr/>
    </dgm:pt>
    <dgm:pt modelId="{FC30F937-C0CD-40EE-8D95-4B2D36FE665E}" type="pres">
      <dgm:prSet presAssocID="{AC6D15EC-0A34-45E5-ACF8-17FCE1322A40}" presName="sibTrans" presStyleLbl="sibTrans1D1" presStyleIdx="2" presStyleCnt="5"/>
      <dgm:spPr/>
    </dgm:pt>
    <dgm:pt modelId="{97A52604-FAA0-4419-8513-90AC424FD150}" type="pres">
      <dgm:prSet presAssocID="{AC6D15EC-0A34-45E5-ACF8-17FCE1322A40}" presName="connectorText" presStyleLbl="sibTrans1D1" presStyleIdx="2" presStyleCnt="5"/>
      <dgm:spPr/>
    </dgm:pt>
    <dgm:pt modelId="{5DE95BE0-A572-4865-8158-B8B1CC5D2BCB}" type="pres">
      <dgm:prSet presAssocID="{DD4370F3-E994-4A8F-BE15-DA5A24D1F5F5}" presName="node" presStyleLbl="node1" presStyleIdx="3" presStyleCnt="6">
        <dgm:presLayoutVars>
          <dgm:bulletEnabled val="1"/>
        </dgm:presLayoutVars>
      </dgm:prSet>
      <dgm:spPr/>
    </dgm:pt>
    <dgm:pt modelId="{F4EBE231-CCDF-4F47-BD35-3C0199D81E75}" type="pres">
      <dgm:prSet presAssocID="{DEAC1B61-CB3A-4761-8E76-5DE62B1007BB}" presName="sibTrans" presStyleLbl="sibTrans1D1" presStyleIdx="3" presStyleCnt="5"/>
      <dgm:spPr/>
    </dgm:pt>
    <dgm:pt modelId="{B08F89DB-321C-4F1A-AF33-B9E30B813352}" type="pres">
      <dgm:prSet presAssocID="{DEAC1B61-CB3A-4761-8E76-5DE62B1007BB}" presName="connectorText" presStyleLbl="sibTrans1D1" presStyleIdx="3" presStyleCnt="5"/>
      <dgm:spPr/>
    </dgm:pt>
    <dgm:pt modelId="{F3BFDE44-0BC7-479B-B643-04A59711883B}" type="pres">
      <dgm:prSet presAssocID="{AB62B26B-1C3B-42E5-A661-C2BFA3606E30}" presName="node" presStyleLbl="node1" presStyleIdx="4" presStyleCnt="6">
        <dgm:presLayoutVars>
          <dgm:bulletEnabled val="1"/>
        </dgm:presLayoutVars>
      </dgm:prSet>
      <dgm:spPr/>
    </dgm:pt>
    <dgm:pt modelId="{4BDA4507-F7E5-4A7C-89CB-5452AB2D708C}" type="pres">
      <dgm:prSet presAssocID="{36197FC4-3A35-40E1-B79D-220BBD0D5840}" presName="sibTrans" presStyleLbl="sibTrans1D1" presStyleIdx="4" presStyleCnt="5"/>
      <dgm:spPr/>
    </dgm:pt>
    <dgm:pt modelId="{9311D03F-FC59-48F4-B09B-2C2B0714FED5}" type="pres">
      <dgm:prSet presAssocID="{36197FC4-3A35-40E1-B79D-220BBD0D5840}" presName="connectorText" presStyleLbl="sibTrans1D1" presStyleIdx="4" presStyleCnt="5"/>
      <dgm:spPr/>
    </dgm:pt>
    <dgm:pt modelId="{EA4284E3-83D8-48E1-9CC7-0A2DA5E70D7B}" type="pres">
      <dgm:prSet presAssocID="{4AD2D9E3-4342-4DC2-A833-CDAFF861C8ED}" presName="node" presStyleLbl="node1" presStyleIdx="5" presStyleCnt="6">
        <dgm:presLayoutVars>
          <dgm:bulletEnabled val="1"/>
        </dgm:presLayoutVars>
      </dgm:prSet>
      <dgm:spPr/>
    </dgm:pt>
  </dgm:ptLst>
  <dgm:cxnLst>
    <dgm:cxn modelId="{A868B301-6B3A-46A0-9681-721E4CC454E3}" type="presOf" srcId="{DEAC1B61-CB3A-4761-8E76-5DE62B1007BB}" destId="{B08F89DB-321C-4F1A-AF33-B9E30B813352}" srcOrd="1" destOrd="0" presId="urn:microsoft.com/office/officeart/2005/8/layout/bProcess3"/>
    <dgm:cxn modelId="{EECBD717-5722-4FFE-B6A8-2F14C2DB1384}" type="presOf" srcId="{4AD2D9E3-4342-4DC2-A833-CDAFF861C8ED}" destId="{EA4284E3-83D8-48E1-9CC7-0A2DA5E70D7B}" srcOrd="0" destOrd="0" presId="urn:microsoft.com/office/officeart/2005/8/layout/bProcess3"/>
    <dgm:cxn modelId="{91AE461B-AF1B-4616-8691-9E489CBFAD54}" type="presOf" srcId="{FB600B77-0F2B-4AEB-B31B-594BD9B81910}" destId="{A6CB335B-D7FA-457F-B74C-B40072A2CD35}" srcOrd="1" destOrd="0" presId="urn:microsoft.com/office/officeart/2005/8/layout/bProcess3"/>
    <dgm:cxn modelId="{18C5A224-6F62-4C78-BB6C-F4B04C6728A4}" type="presOf" srcId="{AB62B26B-1C3B-42E5-A661-C2BFA3606E30}" destId="{F3BFDE44-0BC7-479B-B643-04A59711883B}" srcOrd="0" destOrd="0" presId="urn:microsoft.com/office/officeart/2005/8/layout/bProcess3"/>
    <dgm:cxn modelId="{2535062A-EDD1-4D92-9077-486F9B8570E6}" srcId="{5F2EE2F8-324B-4227-8CCE-550C0671BC50}" destId="{DD4370F3-E994-4A8F-BE15-DA5A24D1F5F5}" srcOrd="3" destOrd="0" parTransId="{9A463256-3348-41C1-B08F-466EE6624F40}" sibTransId="{DEAC1B61-CB3A-4761-8E76-5DE62B1007BB}"/>
    <dgm:cxn modelId="{06CB8E3F-0566-4563-8BCF-9689B46D35BE}" srcId="{5F2EE2F8-324B-4227-8CCE-550C0671BC50}" destId="{4AD2D9E3-4342-4DC2-A833-CDAFF861C8ED}" srcOrd="5" destOrd="0" parTransId="{4B219B5D-484D-4371-B97D-FA84FA279A0F}" sibTransId="{C068446F-05F8-4582-A716-A855C117413D}"/>
    <dgm:cxn modelId="{044A2E45-517A-44AA-871C-21F95A8D5650}" srcId="{5F2EE2F8-324B-4227-8CCE-550C0671BC50}" destId="{AB62B26B-1C3B-42E5-A661-C2BFA3606E30}" srcOrd="4" destOrd="0" parTransId="{426F32AF-9C5F-4A83-9BF3-103F81D9627C}" sibTransId="{36197FC4-3A35-40E1-B79D-220BBD0D5840}"/>
    <dgm:cxn modelId="{6DD3A146-C1EF-4B48-B06E-B719A0595411}" type="presOf" srcId="{689E7FB8-8DC8-4BE6-8F0B-EC2540002462}" destId="{A29F63A6-B10B-4C36-AE67-0EEAD3000150}" srcOrd="0" destOrd="0" presId="urn:microsoft.com/office/officeart/2005/8/layout/bProcess3"/>
    <dgm:cxn modelId="{83BAC76B-270E-4D6B-A0AD-FAB82BEAEC30}" srcId="{5F2EE2F8-324B-4227-8CCE-550C0671BC50}" destId="{A3D98CF2-DCCF-4458-9DC6-17AC7DE4F8BD}" srcOrd="1" destOrd="0" parTransId="{77A6F7B6-D7BB-47EE-8EE3-5272ACE485A6}" sibTransId="{605473F4-154F-4166-BA67-63B261767B1A}"/>
    <dgm:cxn modelId="{3801C66E-2325-44D3-A345-965B9DB0194C}" type="presOf" srcId="{AC6D15EC-0A34-45E5-ACF8-17FCE1322A40}" destId="{FC30F937-C0CD-40EE-8D95-4B2D36FE665E}" srcOrd="0" destOrd="0" presId="urn:microsoft.com/office/officeart/2005/8/layout/bProcess3"/>
    <dgm:cxn modelId="{BDEBEE51-BC14-4BA5-AE8A-8E72A5E8ECDC}" type="presOf" srcId="{DD4370F3-E994-4A8F-BE15-DA5A24D1F5F5}" destId="{5DE95BE0-A572-4865-8158-B8B1CC5D2BCB}" srcOrd="0" destOrd="0" presId="urn:microsoft.com/office/officeart/2005/8/layout/bProcess3"/>
    <dgm:cxn modelId="{96BB8883-F9AB-4257-A662-FDC1F338E361}" type="presOf" srcId="{AC6D15EC-0A34-45E5-ACF8-17FCE1322A40}" destId="{97A52604-FAA0-4419-8513-90AC424FD150}" srcOrd="1" destOrd="0" presId="urn:microsoft.com/office/officeart/2005/8/layout/bProcess3"/>
    <dgm:cxn modelId="{0F327892-91F4-4FB3-BA78-9AD32F7FE181}" type="presOf" srcId="{605473F4-154F-4166-BA67-63B261767B1A}" destId="{6DD7E00E-5FB3-4FC7-BF92-26BA89BE43A2}" srcOrd="1" destOrd="0" presId="urn:microsoft.com/office/officeart/2005/8/layout/bProcess3"/>
    <dgm:cxn modelId="{D78370A2-836E-46F9-B2A3-ADF5793D2779}" srcId="{5F2EE2F8-324B-4227-8CCE-550C0671BC50}" destId="{B7DABF82-A94A-475C-ADFD-80CC03D7AA56}" srcOrd="0" destOrd="0" parTransId="{08FCDAD9-3D26-4BB3-A620-4D278FCB3075}" sibTransId="{FB600B77-0F2B-4AEB-B31B-594BD9B81910}"/>
    <dgm:cxn modelId="{10F1FEA4-0C7C-4310-B361-D68E98A53B52}" type="presOf" srcId="{605473F4-154F-4166-BA67-63B261767B1A}" destId="{4391202F-35CA-4B65-9E1C-5DB7D169FFF9}" srcOrd="0" destOrd="0" presId="urn:microsoft.com/office/officeart/2005/8/layout/bProcess3"/>
    <dgm:cxn modelId="{EC0843A5-775D-44AA-8C8B-EC466C6EAB7F}" srcId="{5F2EE2F8-324B-4227-8CCE-550C0671BC50}" destId="{689E7FB8-8DC8-4BE6-8F0B-EC2540002462}" srcOrd="2" destOrd="0" parTransId="{AF8F5A80-EE98-4BD1-9DD1-584BF847D8B5}" sibTransId="{AC6D15EC-0A34-45E5-ACF8-17FCE1322A40}"/>
    <dgm:cxn modelId="{16BD18AD-9489-4999-B29C-240CAFE747F9}" type="presOf" srcId="{A3D98CF2-DCCF-4458-9DC6-17AC7DE4F8BD}" destId="{D0C21FEB-9CAF-47AE-BC92-926BD81430C4}" srcOrd="0" destOrd="0" presId="urn:microsoft.com/office/officeart/2005/8/layout/bProcess3"/>
    <dgm:cxn modelId="{B21B0AB0-5338-4052-A89D-81DB2CC00141}" type="presOf" srcId="{36197FC4-3A35-40E1-B79D-220BBD0D5840}" destId="{4BDA4507-F7E5-4A7C-89CB-5452AB2D708C}" srcOrd="0" destOrd="0" presId="urn:microsoft.com/office/officeart/2005/8/layout/bProcess3"/>
    <dgm:cxn modelId="{1F25CFC6-9091-4131-8446-06A1042B94F0}" type="presOf" srcId="{5F2EE2F8-324B-4227-8CCE-550C0671BC50}" destId="{17272515-00A6-4EF9-BBA2-8B93BEB30F05}" srcOrd="0" destOrd="0" presId="urn:microsoft.com/office/officeart/2005/8/layout/bProcess3"/>
    <dgm:cxn modelId="{2CCFF6D1-3AB1-4A73-A193-163054B1297E}" type="presOf" srcId="{FB600B77-0F2B-4AEB-B31B-594BD9B81910}" destId="{1D3833EF-F920-4256-A548-6972200B2FEF}" srcOrd="0" destOrd="0" presId="urn:microsoft.com/office/officeart/2005/8/layout/bProcess3"/>
    <dgm:cxn modelId="{11BCFBD2-7AAC-48A2-AB69-C6622D0740E7}" type="presOf" srcId="{B7DABF82-A94A-475C-ADFD-80CC03D7AA56}" destId="{1BE8B63B-C869-4961-BD1D-82E45DD0F2DE}" srcOrd="0" destOrd="0" presId="urn:microsoft.com/office/officeart/2005/8/layout/bProcess3"/>
    <dgm:cxn modelId="{C0C999F0-CFE3-4F88-97F7-D6A1CD86BDF5}" type="presOf" srcId="{DEAC1B61-CB3A-4761-8E76-5DE62B1007BB}" destId="{F4EBE231-CCDF-4F47-BD35-3C0199D81E75}" srcOrd="0" destOrd="0" presId="urn:microsoft.com/office/officeart/2005/8/layout/bProcess3"/>
    <dgm:cxn modelId="{648DBBFE-4B11-4360-A70D-F75518D6AE95}" type="presOf" srcId="{36197FC4-3A35-40E1-B79D-220BBD0D5840}" destId="{9311D03F-FC59-48F4-B09B-2C2B0714FED5}" srcOrd="1" destOrd="0" presId="urn:microsoft.com/office/officeart/2005/8/layout/bProcess3"/>
    <dgm:cxn modelId="{3FE7BF07-4E51-4E0E-9B75-2C2F80BEDA36}" type="presParOf" srcId="{17272515-00A6-4EF9-BBA2-8B93BEB30F05}" destId="{1BE8B63B-C869-4961-BD1D-82E45DD0F2DE}" srcOrd="0" destOrd="0" presId="urn:microsoft.com/office/officeart/2005/8/layout/bProcess3"/>
    <dgm:cxn modelId="{B5A85304-6B4C-4BBD-B219-8B2A00FFF131}" type="presParOf" srcId="{17272515-00A6-4EF9-BBA2-8B93BEB30F05}" destId="{1D3833EF-F920-4256-A548-6972200B2FEF}" srcOrd="1" destOrd="0" presId="urn:microsoft.com/office/officeart/2005/8/layout/bProcess3"/>
    <dgm:cxn modelId="{3883AB97-C69F-4840-8578-F57315E8BC79}" type="presParOf" srcId="{1D3833EF-F920-4256-A548-6972200B2FEF}" destId="{A6CB335B-D7FA-457F-B74C-B40072A2CD35}" srcOrd="0" destOrd="0" presId="urn:microsoft.com/office/officeart/2005/8/layout/bProcess3"/>
    <dgm:cxn modelId="{D81AABF0-BFF0-44B6-A939-C7F3749D783B}" type="presParOf" srcId="{17272515-00A6-4EF9-BBA2-8B93BEB30F05}" destId="{D0C21FEB-9CAF-47AE-BC92-926BD81430C4}" srcOrd="2" destOrd="0" presId="urn:microsoft.com/office/officeart/2005/8/layout/bProcess3"/>
    <dgm:cxn modelId="{C9646375-1FDA-48B7-B6E9-12F018A542AE}" type="presParOf" srcId="{17272515-00A6-4EF9-BBA2-8B93BEB30F05}" destId="{4391202F-35CA-4B65-9E1C-5DB7D169FFF9}" srcOrd="3" destOrd="0" presId="urn:microsoft.com/office/officeart/2005/8/layout/bProcess3"/>
    <dgm:cxn modelId="{0D60967E-9A8E-4EBF-AAFF-E4A92FFA112D}" type="presParOf" srcId="{4391202F-35CA-4B65-9E1C-5DB7D169FFF9}" destId="{6DD7E00E-5FB3-4FC7-BF92-26BA89BE43A2}" srcOrd="0" destOrd="0" presId="urn:microsoft.com/office/officeart/2005/8/layout/bProcess3"/>
    <dgm:cxn modelId="{AFE7B5C7-E992-4859-98F7-1993E03D2597}" type="presParOf" srcId="{17272515-00A6-4EF9-BBA2-8B93BEB30F05}" destId="{A29F63A6-B10B-4C36-AE67-0EEAD3000150}" srcOrd="4" destOrd="0" presId="urn:microsoft.com/office/officeart/2005/8/layout/bProcess3"/>
    <dgm:cxn modelId="{DF9BEA58-4CC3-43CF-AD81-6F94920AD862}" type="presParOf" srcId="{17272515-00A6-4EF9-BBA2-8B93BEB30F05}" destId="{FC30F937-C0CD-40EE-8D95-4B2D36FE665E}" srcOrd="5" destOrd="0" presId="urn:microsoft.com/office/officeart/2005/8/layout/bProcess3"/>
    <dgm:cxn modelId="{B7851637-B51D-4E43-BC19-0D2735E962C7}" type="presParOf" srcId="{FC30F937-C0CD-40EE-8D95-4B2D36FE665E}" destId="{97A52604-FAA0-4419-8513-90AC424FD150}" srcOrd="0" destOrd="0" presId="urn:microsoft.com/office/officeart/2005/8/layout/bProcess3"/>
    <dgm:cxn modelId="{08AF661D-4CA6-4089-98FA-5D82F745008F}" type="presParOf" srcId="{17272515-00A6-4EF9-BBA2-8B93BEB30F05}" destId="{5DE95BE0-A572-4865-8158-B8B1CC5D2BCB}" srcOrd="6" destOrd="0" presId="urn:microsoft.com/office/officeart/2005/8/layout/bProcess3"/>
    <dgm:cxn modelId="{94E4BCA1-AF5F-4241-886A-CC48936BD5A0}" type="presParOf" srcId="{17272515-00A6-4EF9-BBA2-8B93BEB30F05}" destId="{F4EBE231-CCDF-4F47-BD35-3C0199D81E75}" srcOrd="7" destOrd="0" presId="urn:microsoft.com/office/officeart/2005/8/layout/bProcess3"/>
    <dgm:cxn modelId="{08FEBCF9-A048-4683-B51C-71F1924D9E31}" type="presParOf" srcId="{F4EBE231-CCDF-4F47-BD35-3C0199D81E75}" destId="{B08F89DB-321C-4F1A-AF33-B9E30B813352}" srcOrd="0" destOrd="0" presId="urn:microsoft.com/office/officeart/2005/8/layout/bProcess3"/>
    <dgm:cxn modelId="{F0789652-99AF-4216-9039-2C4F848CF19D}" type="presParOf" srcId="{17272515-00A6-4EF9-BBA2-8B93BEB30F05}" destId="{F3BFDE44-0BC7-479B-B643-04A59711883B}" srcOrd="8" destOrd="0" presId="urn:microsoft.com/office/officeart/2005/8/layout/bProcess3"/>
    <dgm:cxn modelId="{750FA043-9789-4E06-ADA7-92B62E0F7113}" type="presParOf" srcId="{17272515-00A6-4EF9-BBA2-8B93BEB30F05}" destId="{4BDA4507-F7E5-4A7C-89CB-5452AB2D708C}" srcOrd="9" destOrd="0" presId="urn:microsoft.com/office/officeart/2005/8/layout/bProcess3"/>
    <dgm:cxn modelId="{3CA6273B-35F8-4893-A15A-EBC0013E680E}" type="presParOf" srcId="{4BDA4507-F7E5-4A7C-89CB-5452AB2D708C}" destId="{9311D03F-FC59-48F4-B09B-2C2B0714FED5}" srcOrd="0" destOrd="0" presId="urn:microsoft.com/office/officeart/2005/8/layout/bProcess3"/>
    <dgm:cxn modelId="{E76EFCAC-52C5-49B1-8B55-CF3AF82EAF8A}" type="presParOf" srcId="{17272515-00A6-4EF9-BBA2-8B93BEB30F05}" destId="{EA4284E3-83D8-48E1-9CC7-0A2DA5E70D7B}"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F85D4A-DDE2-4389-9DCA-994FAFA60C3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9C2FE8F-5F93-48DE-8F03-C7AC17725D59}">
      <dgm:prSet phldrT="[Text]"/>
      <dgm:spPr/>
      <dgm:t>
        <a:bodyPr/>
        <a:lstStyle/>
        <a:p>
          <a:r>
            <a:rPr lang="en-US" dirty="0"/>
            <a:t>Gathering historical loss costs</a:t>
          </a:r>
        </a:p>
      </dgm:t>
    </dgm:pt>
    <dgm:pt modelId="{EF05782A-67F3-4F74-BB32-DF3C6DF694BC}" type="parTrans" cxnId="{AE266623-F79D-4755-85D1-3D8A6FF6C566}">
      <dgm:prSet/>
      <dgm:spPr/>
      <dgm:t>
        <a:bodyPr/>
        <a:lstStyle/>
        <a:p>
          <a:endParaRPr lang="en-US"/>
        </a:p>
      </dgm:t>
    </dgm:pt>
    <dgm:pt modelId="{1B2B38A0-C154-47B5-B0D6-A3CC664B70F6}" type="sibTrans" cxnId="{AE266623-F79D-4755-85D1-3D8A6FF6C566}">
      <dgm:prSet/>
      <dgm:spPr/>
      <dgm:t>
        <a:bodyPr/>
        <a:lstStyle/>
        <a:p>
          <a:endParaRPr lang="en-US"/>
        </a:p>
      </dgm:t>
    </dgm:pt>
    <dgm:pt modelId="{14C406C2-96B4-4938-871B-FE7DEF4938F9}">
      <dgm:prSet phldrT="[Text]"/>
      <dgm:spPr/>
      <dgm:t>
        <a:bodyPr/>
        <a:lstStyle/>
        <a:p>
          <a:r>
            <a:rPr lang="en-US" dirty="0"/>
            <a:t>Adjustments for expenses, profits, contingencies </a:t>
          </a:r>
        </a:p>
      </dgm:t>
    </dgm:pt>
    <dgm:pt modelId="{CA6EA2B3-D303-4D1F-B4AE-7EF6CFABB62D}" type="parTrans" cxnId="{4EA8296C-9BC0-419E-BE5A-90528FFB4B75}">
      <dgm:prSet/>
      <dgm:spPr/>
      <dgm:t>
        <a:bodyPr/>
        <a:lstStyle/>
        <a:p>
          <a:endParaRPr lang="en-US"/>
        </a:p>
      </dgm:t>
    </dgm:pt>
    <dgm:pt modelId="{338CD3E6-863F-46F0-9386-6C0FFC4F2CD1}" type="sibTrans" cxnId="{4EA8296C-9BC0-419E-BE5A-90528FFB4B75}">
      <dgm:prSet/>
      <dgm:spPr/>
      <dgm:t>
        <a:bodyPr/>
        <a:lstStyle/>
        <a:p>
          <a:endParaRPr lang="en-US"/>
        </a:p>
      </dgm:t>
    </dgm:pt>
    <dgm:pt modelId="{1267E200-8A79-400D-8ECF-D4041503F9E2}">
      <dgm:prSet phldrT="[Text]"/>
      <dgm:spPr/>
      <dgm:t>
        <a:bodyPr/>
        <a:lstStyle/>
        <a:p>
          <a:r>
            <a:rPr lang="en-US" dirty="0"/>
            <a:t>Determination of final rate</a:t>
          </a:r>
        </a:p>
      </dgm:t>
    </dgm:pt>
    <dgm:pt modelId="{70C2ACF5-ED09-4D0F-AF83-A8060DA8352B}" type="parTrans" cxnId="{B1C7A2CF-D376-4928-A929-A0F77E4A53BE}">
      <dgm:prSet/>
      <dgm:spPr/>
      <dgm:t>
        <a:bodyPr/>
        <a:lstStyle/>
        <a:p>
          <a:endParaRPr lang="en-US"/>
        </a:p>
      </dgm:t>
    </dgm:pt>
    <dgm:pt modelId="{01E8B735-DA63-4158-8F79-BE71FAE7FCFE}" type="sibTrans" cxnId="{B1C7A2CF-D376-4928-A929-A0F77E4A53BE}">
      <dgm:prSet/>
      <dgm:spPr/>
      <dgm:t>
        <a:bodyPr/>
        <a:lstStyle/>
        <a:p>
          <a:endParaRPr lang="en-US"/>
        </a:p>
      </dgm:t>
    </dgm:pt>
    <dgm:pt modelId="{253D196E-5239-4CB4-BA19-ACA2486E017B}">
      <dgm:prSet phldrT="[Text]"/>
      <dgm:spPr/>
      <dgm:t>
        <a:bodyPr/>
        <a:lstStyle/>
        <a:p>
          <a:r>
            <a:rPr lang="en-US" dirty="0"/>
            <a:t>Estimating prospective loss costs</a:t>
          </a:r>
        </a:p>
      </dgm:t>
    </dgm:pt>
    <dgm:pt modelId="{E365718B-12CC-4CED-A5C5-0D993E16F46C}" type="parTrans" cxnId="{67A369EC-23B7-4BF3-BD99-906ED5CC665D}">
      <dgm:prSet/>
      <dgm:spPr/>
      <dgm:t>
        <a:bodyPr/>
        <a:lstStyle/>
        <a:p>
          <a:endParaRPr lang="en-US"/>
        </a:p>
      </dgm:t>
    </dgm:pt>
    <dgm:pt modelId="{EA2106BF-1F27-418C-B59B-E8F108584499}" type="sibTrans" cxnId="{67A369EC-23B7-4BF3-BD99-906ED5CC665D}">
      <dgm:prSet/>
      <dgm:spPr/>
      <dgm:t>
        <a:bodyPr/>
        <a:lstStyle/>
        <a:p>
          <a:endParaRPr lang="en-US"/>
        </a:p>
      </dgm:t>
    </dgm:pt>
    <dgm:pt modelId="{C0668349-6700-4102-ADC5-5E2E87A01C85}">
      <dgm:prSet phldrT="[Text]"/>
      <dgm:spPr/>
      <dgm:t>
        <a:bodyPr/>
        <a:lstStyle/>
        <a:p>
          <a:r>
            <a:rPr lang="en-US" dirty="0"/>
            <a:t>Entering loss cost data into rating system</a:t>
          </a:r>
        </a:p>
      </dgm:t>
    </dgm:pt>
    <dgm:pt modelId="{7080552B-BF1B-433E-BFF9-5D2299C55E51}" type="parTrans" cxnId="{30B7C2E2-E4D1-4E1F-9379-7D15E34E293C}">
      <dgm:prSet/>
      <dgm:spPr/>
      <dgm:t>
        <a:bodyPr/>
        <a:lstStyle/>
        <a:p>
          <a:endParaRPr lang="en-US"/>
        </a:p>
      </dgm:t>
    </dgm:pt>
    <dgm:pt modelId="{675646EF-4958-49BF-9535-75685E8B6EF9}" type="sibTrans" cxnId="{30B7C2E2-E4D1-4E1F-9379-7D15E34E293C}">
      <dgm:prSet/>
      <dgm:spPr/>
      <dgm:t>
        <a:bodyPr/>
        <a:lstStyle/>
        <a:p>
          <a:endParaRPr lang="en-US"/>
        </a:p>
      </dgm:t>
    </dgm:pt>
    <dgm:pt modelId="{0714363A-3A9A-4CF7-8644-7C488B285116}" type="pres">
      <dgm:prSet presAssocID="{71F85D4A-DDE2-4389-9DCA-994FAFA60C34}" presName="outerComposite" presStyleCnt="0">
        <dgm:presLayoutVars>
          <dgm:chMax val="5"/>
          <dgm:dir/>
          <dgm:resizeHandles val="exact"/>
        </dgm:presLayoutVars>
      </dgm:prSet>
      <dgm:spPr/>
    </dgm:pt>
    <dgm:pt modelId="{09F74BBC-5200-4E94-BFB6-47B60DB3097E}" type="pres">
      <dgm:prSet presAssocID="{71F85D4A-DDE2-4389-9DCA-994FAFA60C34}" presName="dummyMaxCanvas" presStyleCnt="0">
        <dgm:presLayoutVars/>
      </dgm:prSet>
      <dgm:spPr/>
    </dgm:pt>
    <dgm:pt modelId="{C39EB1D2-11DC-4B97-A064-D91912C27C00}" type="pres">
      <dgm:prSet presAssocID="{71F85D4A-DDE2-4389-9DCA-994FAFA60C34}" presName="FiveNodes_1" presStyleLbl="node1" presStyleIdx="0" presStyleCnt="5">
        <dgm:presLayoutVars>
          <dgm:bulletEnabled val="1"/>
        </dgm:presLayoutVars>
      </dgm:prSet>
      <dgm:spPr/>
    </dgm:pt>
    <dgm:pt modelId="{10B41A26-7B37-4776-9C8F-89133787C549}" type="pres">
      <dgm:prSet presAssocID="{71F85D4A-DDE2-4389-9DCA-994FAFA60C34}" presName="FiveNodes_2" presStyleLbl="node1" presStyleIdx="1" presStyleCnt="5">
        <dgm:presLayoutVars>
          <dgm:bulletEnabled val="1"/>
        </dgm:presLayoutVars>
      </dgm:prSet>
      <dgm:spPr/>
    </dgm:pt>
    <dgm:pt modelId="{2B8C5D72-10AC-4446-BB87-69D078A81E26}" type="pres">
      <dgm:prSet presAssocID="{71F85D4A-DDE2-4389-9DCA-994FAFA60C34}" presName="FiveNodes_3" presStyleLbl="node1" presStyleIdx="2" presStyleCnt="5">
        <dgm:presLayoutVars>
          <dgm:bulletEnabled val="1"/>
        </dgm:presLayoutVars>
      </dgm:prSet>
      <dgm:spPr/>
    </dgm:pt>
    <dgm:pt modelId="{46F32898-1C56-4805-8384-F72DE26D996D}" type="pres">
      <dgm:prSet presAssocID="{71F85D4A-DDE2-4389-9DCA-994FAFA60C34}" presName="FiveNodes_4" presStyleLbl="node1" presStyleIdx="3" presStyleCnt="5">
        <dgm:presLayoutVars>
          <dgm:bulletEnabled val="1"/>
        </dgm:presLayoutVars>
      </dgm:prSet>
      <dgm:spPr/>
    </dgm:pt>
    <dgm:pt modelId="{A91A1C1C-041A-4025-AF38-196F8F7F8C39}" type="pres">
      <dgm:prSet presAssocID="{71F85D4A-DDE2-4389-9DCA-994FAFA60C34}" presName="FiveNodes_5" presStyleLbl="node1" presStyleIdx="4" presStyleCnt="5">
        <dgm:presLayoutVars>
          <dgm:bulletEnabled val="1"/>
        </dgm:presLayoutVars>
      </dgm:prSet>
      <dgm:spPr/>
    </dgm:pt>
    <dgm:pt modelId="{7B2BC9BF-0C37-4A3B-B247-3084044BB3DE}" type="pres">
      <dgm:prSet presAssocID="{71F85D4A-DDE2-4389-9DCA-994FAFA60C34}" presName="FiveConn_1-2" presStyleLbl="fgAccFollowNode1" presStyleIdx="0" presStyleCnt="4">
        <dgm:presLayoutVars>
          <dgm:bulletEnabled val="1"/>
        </dgm:presLayoutVars>
      </dgm:prSet>
      <dgm:spPr/>
    </dgm:pt>
    <dgm:pt modelId="{E814AED7-E421-4F0F-96CA-968C807031A1}" type="pres">
      <dgm:prSet presAssocID="{71F85D4A-DDE2-4389-9DCA-994FAFA60C34}" presName="FiveConn_2-3" presStyleLbl="fgAccFollowNode1" presStyleIdx="1" presStyleCnt="4">
        <dgm:presLayoutVars>
          <dgm:bulletEnabled val="1"/>
        </dgm:presLayoutVars>
      </dgm:prSet>
      <dgm:spPr/>
    </dgm:pt>
    <dgm:pt modelId="{429C3164-3B56-4C82-BD40-8FC95E5FB44B}" type="pres">
      <dgm:prSet presAssocID="{71F85D4A-DDE2-4389-9DCA-994FAFA60C34}" presName="FiveConn_3-4" presStyleLbl="fgAccFollowNode1" presStyleIdx="2" presStyleCnt="4">
        <dgm:presLayoutVars>
          <dgm:bulletEnabled val="1"/>
        </dgm:presLayoutVars>
      </dgm:prSet>
      <dgm:spPr/>
    </dgm:pt>
    <dgm:pt modelId="{AE195FB4-C424-4CB7-87FD-725B310590D3}" type="pres">
      <dgm:prSet presAssocID="{71F85D4A-DDE2-4389-9DCA-994FAFA60C34}" presName="FiveConn_4-5" presStyleLbl="fgAccFollowNode1" presStyleIdx="3" presStyleCnt="4">
        <dgm:presLayoutVars>
          <dgm:bulletEnabled val="1"/>
        </dgm:presLayoutVars>
      </dgm:prSet>
      <dgm:spPr/>
    </dgm:pt>
    <dgm:pt modelId="{0640F34F-B762-43FE-BC99-1BA1D132E849}" type="pres">
      <dgm:prSet presAssocID="{71F85D4A-DDE2-4389-9DCA-994FAFA60C34}" presName="FiveNodes_1_text" presStyleLbl="node1" presStyleIdx="4" presStyleCnt="5">
        <dgm:presLayoutVars>
          <dgm:bulletEnabled val="1"/>
        </dgm:presLayoutVars>
      </dgm:prSet>
      <dgm:spPr/>
    </dgm:pt>
    <dgm:pt modelId="{98AEE86F-B620-4D1D-83C9-1B6587FD35F8}" type="pres">
      <dgm:prSet presAssocID="{71F85D4A-DDE2-4389-9DCA-994FAFA60C34}" presName="FiveNodes_2_text" presStyleLbl="node1" presStyleIdx="4" presStyleCnt="5">
        <dgm:presLayoutVars>
          <dgm:bulletEnabled val="1"/>
        </dgm:presLayoutVars>
      </dgm:prSet>
      <dgm:spPr/>
    </dgm:pt>
    <dgm:pt modelId="{CCC92567-F799-44BC-8635-3A9E2F6C5E79}" type="pres">
      <dgm:prSet presAssocID="{71F85D4A-DDE2-4389-9DCA-994FAFA60C34}" presName="FiveNodes_3_text" presStyleLbl="node1" presStyleIdx="4" presStyleCnt="5">
        <dgm:presLayoutVars>
          <dgm:bulletEnabled val="1"/>
        </dgm:presLayoutVars>
      </dgm:prSet>
      <dgm:spPr/>
    </dgm:pt>
    <dgm:pt modelId="{E325B1B5-9018-4571-976F-F3507C00181F}" type="pres">
      <dgm:prSet presAssocID="{71F85D4A-DDE2-4389-9DCA-994FAFA60C34}" presName="FiveNodes_4_text" presStyleLbl="node1" presStyleIdx="4" presStyleCnt="5">
        <dgm:presLayoutVars>
          <dgm:bulletEnabled val="1"/>
        </dgm:presLayoutVars>
      </dgm:prSet>
      <dgm:spPr/>
    </dgm:pt>
    <dgm:pt modelId="{0E3131EF-597F-4D35-AFE7-100419076C42}" type="pres">
      <dgm:prSet presAssocID="{71F85D4A-DDE2-4389-9DCA-994FAFA60C34}" presName="FiveNodes_5_text" presStyleLbl="node1" presStyleIdx="4" presStyleCnt="5">
        <dgm:presLayoutVars>
          <dgm:bulletEnabled val="1"/>
        </dgm:presLayoutVars>
      </dgm:prSet>
      <dgm:spPr/>
    </dgm:pt>
  </dgm:ptLst>
  <dgm:cxnLst>
    <dgm:cxn modelId="{D0EC9421-A194-4C20-8460-8D0A1F59FBAC}" type="presOf" srcId="{EA2106BF-1F27-418C-B59B-E8F108584499}" destId="{E814AED7-E421-4F0F-96CA-968C807031A1}" srcOrd="0" destOrd="0" presId="urn:microsoft.com/office/officeart/2005/8/layout/vProcess5"/>
    <dgm:cxn modelId="{AE266623-F79D-4755-85D1-3D8A6FF6C566}" srcId="{71F85D4A-DDE2-4389-9DCA-994FAFA60C34}" destId="{89C2FE8F-5F93-48DE-8F03-C7AC17725D59}" srcOrd="0" destOrd="0" parTransId="{EF05782A-67F3-4F74-BB32-DF3C6DF694BC}" sibTransId="{1B2B38A0-C154-47B5-B0D6-A3CC664B70F6}"/>
    <dgm:cxn modelId="{51B7A231-5DE2-4E8A-972B-A8FC7855D378}" type="presOf" srcId="{1267E200-8A79-400D-8ECF-D4041503F9E2}" destId="{A91A1C1C-041A-4025-AF38-196F8F7F8C39}" srcOrd="0" destOrd="0" presId="urn:microsoft.com/office/officeart/2005/8/layout/vProcess5"/>
    <dgm:cxn modelId="{70FD713C-77A4-4C00-9037-3EEF3BAAA2DD}" type="presOf" srcId="{89C2FE8F-5F93-48DE-8F03-C7AC17725D59}" destId="{0640F34F-B762-43FE-BC99-1BA1D132E849}" srcOrd="1" destOrd="0" presId="urn:microsoft.com/office/officeart/2005/8/layout/vProcess5"/>
    <dgm:cxn modelId="{C27B1244-E7DF-4BCE-8162-3D9425947554}" type="presOf" srcId="{14C406C2-96B4-4938-871B-FE7DEF4938F9}" destId="{E325B1B5-9018-4571-976F-F3507C00181F}" srcOrd="1" destOrd="0" presId="urn:microsoft.com/office/officeart/2005/8/layout/vProcess5"/>
    <dgm:cxn modelId="{C99EFE69-2CD9-4A74-B298-02A5DC28984A}" type="presOf" srcId="{C0668349-6700-4102-ADC5-5E2E87A01C85}" destId="{2B8C5D72-10AC-4446-BB87-69D078A81E26}" srcOrd="0" destOrd="0" presId="urn:microsoft.com/office/officeart/2005/8/layout/vProcess5"/>
    <dgm:cxn modelId="{2369DA6B-FF51-4824-8AF8-BBC1EBA07006}" type="presOf" srcId="{253D196E-5239-4CB4-BA19-ACA2486E017B}" destId="{98AEE86F-B620-4D1D-83C9-1B6587FD35F8}" srcOrd="1" destOrd="0" presId="urn:microsoft.com/office/officeart/2005/8/layout/vProcess5"/>
    <dgm:cxn modelId="{4EA8296C-9BC0-419E-BE5A-90528FFB4B75}" srcId="{71F85D4A-DDE2-4389-9DCA-994FAFA60C34}" destId="{14C406C2-96B4-4938-871B-FE7DEF4938F9}" srcOrd="3" destOrd="0" parTransId="{CA6EA2B3-D303-4D1F-B4AE-7EF6CFABB62D}" sibTransId="{338CD3E6-863F-46F0-9386-6C0FFC4F2CD1}"/>
    <dgm:cxn modelId="{A4176353-6F84-4965-AEA6-1A474C3CA1F0}" type="presOf" srcId="{675646EF-4958-49BF-9535-75685E8B6EF9}" destId="{429C3164-3B56-4C82-BD40-8FC95E5FB44B}" srcOrd="0" destOrd="0" presId="urn:microsoft.com/office/officeart/2005/8/layout/vProcess5"/>
    <dgm:cxn modelId="{5430DB58-844A-4416-A649-9BA5BF4F2E83}" type="presOf" srcId="{C0668349-6700-4102-ADC5-5E2E87A01C85}" destId="{CCC92567-F799-44BC-8635-3A9E2F6C5E79}" srcOrd="1" destOrd="0" presId="urn:microsoft.com/office/officeart/2005/8/layout/vProcess5"/>
    <dgm:cxn modelId="{18B49093-0891-4926-8278-04D52EA67E3D}" type="presOf" srcId="{338CD3E6-863F-46F0-9386-6C0FFC4F2CD1}" destId="{AE195FB4-C424-4CB7-87FD-725B310590D3}" srcOrd="0" destOrd="0" presId="urn:microsoft.com/office/officeart/2005/8/layout/vProcess5"/>
    <dgm:cxn modelId="{42BF8B94-B10F-4996-AA9C-E163A2EEFD30}" type="presOf" srcId="{89C2FE8F-5F93-48DE-8F03-C7AC17725D59}" destId="{C39EB1D2-11DC-4B97-A064-D91912C27C00}" srcOrd="0" destOrd="0" presId="urn:microsoft.com/office/officeart/2005/8/layout/vProcess5"/>
    <dgm:cxn modelId="{B1C7A2CF-D376-4928-A929-A0F77E4A53BE}" srcId="{71F85D4A-DDE2-4389-9DCA-994FAFA60C34}" destId="{1267E200-8A79-400D-8ECF-D4041503F9E2}" srcOrd="4" destOrd="0" parTransId="{70C2ACF5-ED09-4D0F-AF83-A8060DA8352B}" sibTransId="{01E8B735-DA63-4158-8F79-BE71FAE7FCFE}"/>
    <dgm:cxn modelId="{F4B05CD3-37F0-43FD-A8D2-2138089A765F}" type="presOf" srcId="{14C406C2-96B4-4938-871B-FE7DEF4938F9}" destId="{46F32898-1C56-4805-8384-F72DE26D996D}" srcOrd="0" destOrd="0" presId="urn:microsoft.com/office/officeart/2005/8/layout/vProcess5"/>
    <dgm:cxn modelId="{30B7C2E2-E4D1-4E1F-9379-7D15E34E293C}" srcId="{71F85D4A-DDE2-4389-9DCA-994FAFA60C34}" destId="{C0668349-6700-4102-ADC5-5E2E87A01C85}" srcOrd="2" destOrd="0" parTransId="{7080552B-BF1B-433E-BFF9-5D2299C55E51}" sibTransId="{675646EF-4958-49BF-9535-75685E8B6EF9}"/>
    <dgm:cxn modelId="{6E4496E8-A616-4ABC-B485-BDE016AAA2CA}" type="presOf" srcId="{1267E200-8A79-400D-8ECF-D4041503F9E2}" destId="{0E3131EF-597F-4D35-AFE7-100419076C42}" srcOrd="1" destOrd="0" presId="urn:microsoft.com/office/officeart/2005/8/layout/vProcess5"/>
    <dgm:cxn modelId="{5515F0E9-1F4B-4BCF-9F4A-F2A25FC57282}" type="presOf" srcId="{1B2B38A0-C154-47B5-B0D6-A3CC664B70F6}" destId="{7B2BC9BF-0C37-4A3B-B247-3084044BB3DE}" srcOrd="0" destOrd="0" presId="urn:microsoft.com/office/officeart/2005/8/layout/vProcess5"/>
    <dgm:cxn modelId="{67A369EC-23B7-4BF3-BD99-906ED5CC665D}" srcId="{71F85D4A-DDE2-4389-9DCA-994FAFA60C34}" destId="{253D196E-5239-4CB4-BA19-ACA2486E017B}" srcOrd="1" destOrd="0" parTransId="{E365718B-12CC-4CED-A5C5-0D993E16F46C}" sibTransId="{EA2106BF-1F27-418C-B59B-E8F108584499}"/>
    <dgm:cxn modelId="{58D2E8F1-3619-4C7B-BCE7-09B3990269AB}" type="presOf" srcId="{71F85D4A-DDE2-4389-9DCA-994FAFA60C34}" destId="{0714363A-3A9A-4CF7-8644-7C488B285116}" srcOrd="0" destOrd="0" presId="urn:microsoft.com/office/officeart/2005/8/layout/vProcess5"/>
    <dgm:cxn modelId="{3C0563FC-686B-4EED-8BED-BF9F863CC654}" type="presOf" srcId="{253D196E-5239-4CB4-BA19-ACA2486E017B}" destId="{10B41A26-7B37-4776-9C8F-89133787C549}" srcOrd="0" destOrd="0" presId="urn:microsoft.com/office/officeart/2005/8/layout/vProcess5"/>
    <dgm:cxn modelId="{18FAE0A7-CCA7-4942-BC8B-87DE3FB6EE28}" type="presParOf" srcId="{0714363A-3A9A-4CF7-8644-7C488B285116}" destId="{09F74BBC-5200-4E94-BFB6-47B60DB3097E}" srcOrd="0" destOrd="0" presId="urn:microsoft.com/office/officeart/2005/8/layout/vProcess5"/>
    <dgm:cxn modelId="{CB0886E7-1D2D-42E2-BA26-939DB7A3399D}" type="presParOf" srcId="{0714363A-3A9A-4CF7-8644-7C488B285116}" destId="{C39EB1D2-11DC-4B97-A064-D91912C27C00}" srcOrd="1" destOrd="0" presId="urn:microsoft.com/office/officeart/2005/8/layout/vProcess5"/>
    <dgm:cxn modelId="{F6DB6DCA-70DB-4499-BAB0-5E46C17080FE}" type="presParOf" srcId="{0714363A-3A9A-4CF7-8644-7C488B285116}" destId="{10B41A26-7B37-4776-9C8F-89133787C549}" srcOrd="2" destOrd="0" presId="urn:microsoft.com/office/officeart/2005/8/layout/vProcess5"/>
    <dgm:cxn modelId="{E107B2E9-2604-415F-8A6A-6A0D9D3EA2D2}" type="presParOf" srcId="{0714363A-3A9A-4CF7-8644-7C488B285116}" destId="{2B8C5D72-10AC-4446-BB87-69D078A81E26}" srcOrd="3" destOrd="0" presId="urn:microsoft.com/office/officeart/2005/8/layout/vProcess5"/>
    <dgm:cxn modelId="{6665FB02-DAF5-4ECA-9CE9-DC50A751F266}" type="presParOf" srcId="{0714363A-3A9A-4CF7-8644-7C488B285116}" destId="{46F32898-1C56-4805-8384-F72DE26D996D}" srcOrd="4" destOrd="0" presId="urn:microsoft.com/office/officeart/2005/8/layout/vProcess5"/>
    <dgm:cxn modelId="{B7257E57-7D5A-4279-B3E3-DDC40BF62CC8}" type="presParOf" srcId="{0714363A-3A9A-4CF7-8644-7C488B285116}" destId="{A91A1C1C-041A-4025-AF38-196F8F7F8C39}" srcOrd="5" destOrd="0" presId="urn:microsoft.com/office/officeart/2005/8/layout/vProcess5"/>
    <dgm:cxn modelId="{581E422F-1DA3-46B3-AEC3-72E3D07205BA}" type="presParOf" srcId="{0714363A-3A9A-4CF7-8644-7C488B285116}" destId="{7B2BC9BF-0C37-4A3B-B247-3084044BB3DE}" srcOrd="6" destOrd="0" presId="urn:microsoft.com/office/officeart/2005/8/layout/vProcess5"/>
    <dgm:cxn modelId="{C9FF16D3-81D1-46D6-AEE8-B7F7A062979B}" type="presParOf" srcId="{0714363A-3A9A-4CF7-8644-7C488B285116}" destId="{E814AED7-E421-4F0F-96CA-968C807031A1}" srcOrd="7" destOrd="0" presId="urn:microsoft.com/office/officeart/2005/8/layout/vProcess5"/>
    <dgm:cxn modelId="{75973F8D-E157-4621-8A47-A4B6B6E3376F}" type="presParOf" srcId="{0714363A-3A9A-4CF7-8644-7C488B285116}" destId="{429C3164-3B56-4C82-BD40-8FC95E5FB44B}" srcOrd="8" destOrd="0" presId="urn:microsoft.com/office/officeart/2005/8/layout/vProcess5"/>
    <dgm:cxn modelId="{A51B2D80-4920-42EB-A794-3784727C6BD1}" type="presParOf" srcId="{0714363A-3A9A-4CF7-8644-7C488B285116}" destId="{AE195FB4-C424-4CB7-87FD-725B310590D3}" srcOrd="9" destOrd="0" presId="urn:microsoft.com/office/officeart/2005/8/layout/vProcess5"/>
    <dgm:cxn modelId="{7ECF5D81-1D9E-4774-8976-DE2DC62BA1D7}" type="presParOf" srcId="{0714363A-3A9A-4CF7-8644-7C488B285116}" destId="{0640F34F-B762-43FE-BC99-1BA1D132E849}" srcOrd="10" destOrd="0" presId="urn:microsoft.com/office/officeart/2005/8/layout/vProcess5"/>
    <dgm:cxn modelId="{10FD2C99-3D39-45FF-B5BA-21327F125149}" type="presParOf" srcId="{0714363A-3A9A-4CF7-8644-7C488B285116}" destId="{98AEE86F-B620-4D1D-83C9-1B6587FD35F8}" srcOrd="11" destOrd="0" presId="urn:microsoft.com/office/officeart/2005/8/layout/vProcess5"/>
    <dgm:cxn modelId="{F0372987-0958-4B2C-801E-912D2A72F93E}" type="presParOf" srcId="{0714363A-3A9A-4CF7-8644-7C488B285116}" destId="{CCC92567-F799-44BC-8635-3A9E2F6C5E79}" srcOrd="12" destOrd="0" presId="urn:microsoft.com/office/officeart/2005/8/layout/vProcess5"/>
    <dgm:cxn modelId="{DE99EF93-041F-4706-87E1-1701B72872DB}" type="presParOf" srcId="{0714363A-3A9A-4CF7-8644-7C488B285116}" destId="{E325B1B5-9018-4571-976F-F3507C00181F}" srcOrd="13" destOrd="0" presId="urn:microsoft.com/office/officeart/2005/8/layout/vProcess5"/>
    <dgm:cxn modelId="{83691451-BC97-49A6-A0C7-F14B130A1E61}" type="presParOf" srcId="{0714363A-3A9A-4CF7-8644-7C488B285116}" destId="{0E3131EF-597F-4D35-AFE7-100419076C42}"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D2B1D-6782-4926-8B4D-91715D6319D8}">
      <dsp:nvSpPr>
        <dsp:cNvPr id="0" name=""/>
        <dsp:cNvSpPr/>
      </dsp:nvSpPr>
      <dsp:spPr>
        <a:xfrm>
          <a:off x="2660" y="0"/>
          <a:ext cx="3241135" cy="647700"/>
        </a:xfrm>
        <a:prstGeom prst="chevron">
          <a:avLst/>
        </a:prstGeom>
        <a:solidFill>
          <a:srgbClr val="12ABD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Gross Premium =</a:t>
          </a:r>
        </a:p>
      </dsp:txBody>
      <dsp:txXfrm>
        <a:off x="326510" y="0"/>
        <a:ext cx="2593435" cy="647700"/>
      </dsp:txXfrm>
    </dsp:sp>
    <dsp:sp modelId="{88AEDFAE-AC01-4D9E-99B6-37B49A0545A2}">
      <dsp:nvSpPr>
        <dsp:cNvPr id="0" name=""/>
        <dsp:cNvSpPr/>
      </dsp:nvSpPr>
      <dsp:spPr>
        <a:xfrm>
          <a:off x="2919682" y="0"/>
          <a:ext cx="3241135" cy="647700"/>
        </a:xfrm>
        <a:prstGeom prst="chevron">
          <a:avLst/>
        </a:prstGeom>
        <a:solidFill>
          <a:schemeClr val="accent1">
            <a:hueOff val="0"/>
            <a:satOff val="0"/>
            <a:lumOff val="0"/>
            <a:alphaOff val="0"/>
          </a:schemeClr>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Pure Premium     +</a:t>
          </a:r>
        </a:p>
      </dsp:txBody>
      <dsp:txXfrm>
        <a:off x="3243532" y="0"/>
        <a:ext cx="2593435" cy="647700"/>
      </dsp:txXfrm>
    </dsp:sp>
    <dsp:sp modelId="{8E7ECE7A-1B71-49BA-A774-E8E037F3F7EC}">
      <dsp:nvSpPr>
        <dsp:cNvPr id="0" name=""/>
        <dsp:cNvSpPr/>
      </dsp:nvSpPr>
      <dsp:spPr>
        <a:xfrm>
          <a:off x="5836704" y="0"/>
          <a:ext cx="3241135" cy="647700"/>
        </a:xfrm>
        <a:prstGeom prst="chevron">
          <a:avLst/>
        </a:prstGeom>
        <a:solidFill>
          <a:srgbClr val="2C004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Loading</a:t>
          </a:r>
        </a:p>
      </dsp:txBody>
      <dsp:txXfrm>
        <a:off x="6160554" y="0"/>
        <a:ext cx="2593435" cy="647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833EF-F920-4256-A548-6972200B2FEF}">
      <dsp:nvSpPr>
        <dsp:cNvPr id="0" name=""/>
        <dsp:cNvSpPr/>
      </dsp:nvSpPr>
      <dsp:spPr>
        <a:xfrm>
          <a:off x="2710075" y="1266793"/>
          <a:ext cx="591478" cy="91440"/>
        </a:xfrm>
        <a:custGeom>
          <a:avLst/>
          <a:gdLst/>
          <a:ahLst/>
          <a:cxnLst/>
          <a:rect l="0" t="0" r="0" b="0"/>
          <a:pathLst>
            <a:path>
              <a:moveTo>
                <a:pt x="0" y="45720"/>
              </a:moveTo>
              <a:lnTo>
                <a:pt x="591478" y="45720"/>
              </a:lnTo>
            </a:path>
          </a:pathLst>
        </a:custGeom>
        <a:noFill/>
        <a:ln w="190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0263" y="1309402"/>
        <a:ext cx="31103" cy="6220"/>
      </dsp:txXfrm>
    </dsp:sp>
    <dsp:sp modelId="{1BE8B63B-C869-4961-BD1D-82E45DD0F2DE}">
      <dsp:nvSpPr>
        <dsp:cNvPr id="0" name=""/>
        <dsp:cNvSpPr/>
      </dsp:nvSpPr>
      <dsp:spPr>
        <a:xfrm>
          <a:off x="7185" y="501106"/>
          <a:ext cx="2704690" cy="162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1. Evaluate the Submission</a:t>
          </a:r>
        </a:p>
      </dsp:txBody>
      <dsp:txXfrm>
        <a:off x="7185" y="501106"/>
        <a:ext cx="2704690" cy="1622814"/>
      </dsp:txXfrm>
    </dsp:sp>
    <dsp:sp modelId="{4391202F-35CA-4B65-9E1C-5DB7D169FFF9}">
      <dsp:nvSpPr>
        <dsp:cNvPr id="0" name=""/>
        <dsp:cNvSpPr/>
      </dsp:nvSpPr>
      <dsp:spPr>
        <a:xfrm>
          <a:off x="6036845" y="1266793"/>
          <a:ext cx="591478" cy="91440"/>
        </a:xfrm>
        <a:custGeom>
          <a:avLst/>
          <a:gdLst/>
          <a:ahLst/>
          <a:cxnLst/>
          <a:rect l="0" t="0" r="0" b="0"/>
          <a:pathLst>
            <a:path>
              <a:moveTo>
                <a:pt x="0" y="45720"/>
              </a:moveTo>
              <a:lnTo>
                <a:pt x="591478" y="45720"/>
              </a:lnTo>
            </a:path>
          </a:pathLst>
        </a:custGeom>
        <a:noFill/>
        <a:ln w="190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7032" y="1309402"/>
        <a:ext cx="31103" cy="6220"/>
      </dsp:txXfrm>
    </dsp:sp>
    <dsp:sp modelId="{D0C21FEB-9CAF-47AE-BC92-926BD81430C4}">
      <dsp:nvSpPr>
        <dsp:cNvPr id="0" name=""/>
        <dsp:cNvSpPr/>
      </dsp:nvSpPr>
      <dsp:spPr>
        <a:xfrm>
          <a:off x="3333954" y="501106"/>
          <a:ext cx="2704690" cy="162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2. Develop Underwriting Alternatives</a:t>
          </a:r>
        </a:p>
      </dsp:txBody>
      <dsp:txXfrm>
        <a:off x="3333954" y="501106"/>
        <a:ext cx="2704690" cy="1622814"/>
      </dsp:txXfrm>
    </dsp:sp>
    <dsp:sp modelId="{FC30F937-C0CD-40EE-8D95-4B2D36FE665E}">
      <dsp:nvSpPr>
        <dsp:cNvPr id="0" name=""/>
        <dsp:cNvSpPr/>
      </dsp:nvSpPr>
      <dsp:spPr>
        <a:xfrm>
          <a:off x="1359530" y="2122120"/>
          <a:ext cx="6653539" cy="591478"/>
        </a:xfrm>
        <a:custGeom>
          <a:avLst/>
          <a:gdLst/>
          <a:ahLst/>
          <a:cxnLst/>
          <a:rect l="0" t="0" r="0" b="0"/>
          <a:pathLst>
            <a:path>
              <a:moveTo>
                <a:pt x="6653539" y="0"/>
              </a:moveTo>
              <a:lnTo>
                <a:pt x="6653539" y="312839"/>
              </a:lnTo>
              <a:lnTo>
                <a:pt x="0" y="312839"/>
              </a:lnTo>
              <a:lnTo>
                <a:pt x="0" y="591478"/>
              </a:lnTo>
            </a:path>
          </a:pathLst>
        </a:custGeom>
        <a:noFill/>
        <a:ln w="190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19236" y="2414749"/>
        <a:ext cx="334127" cy="6220"/>
      </dsp:txXfrm>
    </dsp:sp>
    <dsp:sp modelId="{A29F63A6-B10B-4C36-AE67-0EEAD3000150}">
      <dsp:nvSpPr>
        <dsp:cNvPr id="0" name=""/>
        <dsp:cNvSpPr/>
      </dsp:nvSpPr>
      <dsp:spPr>
        <a:xfrm>
          <a:off x="6660724" y="501106"/>
          <a:ext cx="2704690" cy="162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3. Select an Underwriting Alternative</a:t>
          </a:r>
        </a:p>
      </dsp:txBody>
      <dsp:txXfrm>
        <a:off x="6660724" y="501106"/>
        <a:ext cx="2704690" cy="1622814"/>
      </dsp:txXfrm>
    </dsp:sp>
    <dsp:sp modelId="{F4EBE231-CCDF-4F47-BD35-3C0199D81E75}">
      <dsp:nvSpPr>
        <dsp:cNvPr id="0" name=""/>
        <dsp:cNvSpPr/>
      </dsp:nvSpPr>
      <dsp:spPr>
        <a:xfrm>
          <a:off x="2710075" y="3511686"/>
          <a:ext cx="591478" cy="91440"/>
        </a:xfrm>
        <a:custGeom>
          <a:avLst/>
          <a:gdLst/>
          <a:ahLst/>
          <a:cxnLst/>
          <a:rect l="0" t="0" r="0" b="0"/>
          <a:pathLst>
            <a:path>
              <a:moveTo>
                <a:pt x="0" y="45720"/>
              </a:moveTo>
              <a:lnTo>
                <a:pt x="591478" y="45720"/>
              </a:lnTo>
            </a:path>
          </a:pathLst>
        </a:custGeom>
        <a:noFill/>
        <a:ln w="190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0263" y="3554296"/>
        <a:ext cx="31103" cy="6220"/>
      </dsp:txXfrm>
    </dsp:sp>
    <dsp:sp modelId="{5DE95BE0-A572-4865-8158-B8B1CC5D2BCB}">
      <dsp:nvSpPr>
        <dsp:cNvPr id="0" name=""/>
        <dsp:cNvSpPr/>
      </dsp:nvSpPr>
      <dsp:spPr>
        <a:xfrm>
          <a:off x="7185" y="2745999"/>
          <a:ext cx="2704690" cy="162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4. Determine an Appropriate Premium</a:t>
          </a:r>
        </a:p>
      </dsp:txBody>
      <dsp:txXfrm>
        <a:off x="7185" y="2745999"/>
        <a:ext cx="2704690" cy="1622814"/>
      </dsp:txXfrm>
    </dsp:sp>
    <dsp:sp modelId="{4BDA4507-F7E5-4A7C-89CB-5452AB2D708C}">
      <dsp:nvSpPr>
        <dsp:cNvPr id="0" name=""/>
        <dsp:cNvSpPr/>
      </dsp:nvSpPr>
      <dsp:spPr>
        <a:xfrm>
          <a:off x="6036845" y="3511686"/>
          <a:ext cx="591478" cy="91440"/>
        </a:xfrm>
        <a:custGeom>
          <a:avLst/>
          <a:gdLst/>
          <a:ahLst/>
          <a:cxnLst/>
          <a:rect l="0" t="0" r="0" b="0"/>
          <a:pathLst>
            <a:path>
              <a:moveTo>
                <a:pt x="0" y="45720"/>
              </a:moveTo>
              <a:lnTo>
                <a:pt x="591478" y="45720"/>
              </a:lnTo>
            </a:path>
          </a:pathLst>
        </a:custGeom>
        <a:noFill/>
        <a:ln w="190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7032" y="3554296"/>
        <a:ext cx="31103" cy="6220"/>
      </dsp:txXfrm>
    </dsp:sp>
    <dsp:sp modelId="{F3BFDE44-0BC7-479B-B643-04A59711883B}">
      <dsp:nvSpPr>
        <dsp:cNvPr id="0" name=""/>
        <dsp:cNvSpPr/>
      </dsp:nvSpPr>
      <dsp:spPr>
        <a:xfrm>
          <a:off x="3333954" y="2745999"/>
          <a:ext cx="2704690" cy="162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5. Implement the Underwriting Decision</a:t>
          </a:r>
        </a:p>
      </dsp:txBody>
      <dsp:txXfrm>
        <a:off x="3333954" y="2745999"/>
        <a:ext cx="2704690" cy="1622814"/>
      </dsp:txXfrm>
    </dsp:sp>
    <dsp:sp modelId="{EA4284E3-83D8-48E1-9CC7-0A2DA5E70D7B}">
      <dsp:nvSpPr>
        <dsp:cNvPr id="0" name=""/>
        <dsp:cNvSpPr/>
      </dsp:nvSpPr>
      <dsp:spPr>
        <a:xfrm>
          <a:off x="6660724" y="2745999"/>
          <a:ext cx="2704690" cy="162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6. Monitor the Underwriting Decision</a:t>
          </a:r>
        </a:p>
      </dsp:txBody>
      <dsp:txXfrm>
        <a:off x="6660724" y="2745999"/>
        <a:ext cx="2704690" cy="16228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EB1D2-11DC-4B97-A064-D91912C27C00}">
      <dsp:nvSpPr>
        <dsp:cNvPr id="0" name=""/>
        <dsp:cNvSpPr/>
      </dsp:nvSpPr>
      <dsp:spPr>
        <a:xfrm>
          <a:off x="0" y="0"/>
          <a:ext cx="5593588" cy="844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Gathering historical loss costs</a:t>
          </a:r>
        </a:p>
      </dsp:txBody>
      <dsp:txXfrm>
        <a:off x="24729" y="24729"/>
        <a:ext cx="4583743" cy="794837"/>
      </dsp:txXfrm>
    </dsp:sp>
    <dsp:sp modelId="{10B41A26-7B37-4776-9C8F-89133787C549}">
      <dsp:nvSpPr>
        <dsp:cNvPr id="0" name=""/>
        <dsp:cNvSpPr/>
      </dsp:nvSpPr>
      <dsp:spPr>
        <a:xfrm>
          <a:off x="417703" y="961559"/>
          <a:ext cx="5593588" cy="844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Estimating prospective loss costs</a:t>
          </a:r>
        </a:p>
      </dsp:txBody>
      <dsp:txXfrm>
        <a:off x="442432" y="986288"/>
        <a:ext cx="4577634" cy="794837"/>
      </dsp:txXfrm>
    </dsp:sp>
    <dsp:sp modelId="{2B8C5D72-10AC-4446-BB87-69D078A81E26}">
      <dsp:nvSpPr>
        <dsp:cNvPr id="0" name=""/>
        <dsp:cNvSpPr/>
      </dsp:nvSpPr>
      <dsp:spPr>
        <a:xfrm>
          <a:off x="835405" y="1923118"/>
          <a:ext cx="5593588" cy="844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Entering loss cost data into rating system</a:t>
          </a:r>
        </a:p>
      </dsp:txBody>
      <dsp:txXfrm>
        <a:off x="860134" y="1947847"/>
        <a:ext cx="4577634" cy="794837"/>
      </dsp:txXfrm>
    </dsp:sp>
    <dsp:sp modelId="{46F32898-1C56-4805-8384-F72DE26D996D}">
      <dsp:nvSpPr>
        <dsp:cNvPr id="0" name=""/>
        <dsp:cNvSpPr/>
      </dsp:nvSpPr>
      <dsp:spPr>
        <a:xfrm>
          <a:off x="1253109" y="2884677"/>
          <a:ext cx="5593588" cy="844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Adjustments for expenses, profits, contingencies </a:t>
          </a:r>
        </a:p>
      </dsp:txBody>
      <dsp:txXfrm>
        <a:off x="1277838" y="2909406"/>
        <a:ext cx="4577634" cy="794837"/>
      </dsp:txXfrm>
    </dsp:sp>
    <dsp:sp modelId="{A91A1C1C-041A-4025-AF38-196F8F7F8C39}">
      <dsp:nvSpPr>
        <dsp:cNvPr id="0" name=""/>
        <dsp:cNvSpPr/>
      </dsp:nvSpPr>
      <dsp:spPr>
        <a:xfrm>
          <a:off x="1670811" y="3846237"/>
          <a:ext cx="5593588" cy="844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Determination of final rate</a:t>
          </a:r>
        </a:p>
      </dsp:txBody>
      <dsp:txXfrm>
        <a:off x="1695540" y="3870966"/>
        <a:ext cx="4577634" cy="794837"/>
      </dsp:txXfrm>
    </dsp:sp>
    <dsp:sp modelId="{7B2BC9BF-0C37-4A3B-B247-3084044BB3DE}">
      <dsp:nvSpPr>
        <dsp:cNvPr id="0" name=""/>
        <dsp:cNvSpPr/>
      </dsp:nvSpPr>
      <dsp:spPr>
        <a:xfrm>
          <a:off x="5044795" y="616805"/>
          <a:ext cx="548792" cy="5487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168273" y="616805"/>
        <a:ext cx="301836" cy="412966"/>
      </dsp:txXfrm>
    </dsp:sp>
    <dsp:sp modelId="{E814AED7-E421-4F0F-96CA-968C807031A1}">
      <dsp:nvSpPr>
        <dsp:cNvPr id="0" name=""/>
        <dsp:cNvSpPr/>
      </dsp:nvSpPr>
      <dsp:spPr>
        <a:xfrm>
          <a:off x="5462498" y="1578364"/>
          <a:ext cx="548792" cy="5487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585976" y="1578364"/>
        <a:ext cx="301836" cy="412966"/>
      </dsp:txXfrm>
    </dsp:sp>
    <dsp:sp modelId="{429C3164-3B56-4C82-BD40-8FC95E5FB44B}">
      <dsp:nvSpPr>
        <dsp:cNvPr id="0" name=""/>
        <dsp:cNvSpPr/>
      </dsp:nvSpPr>
      <dsp:spPr>
        <a:xfrm>
          <a:off x="5880201" y="2525852"/>
          <a:ext cx="548792" cy="5487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003679" y="2525852"/>
        <a:ext cx="301836" cy="412966"/>
      </dsp:txXfrm>
    </dsp:sp>
    <dsp:sp modelId="{AE195FB4-C424-4CB7-87FD-725B310590D3}">
      <dsp:nvSpPr>
        <dsp:cNvPr id="0" name=""/>
        <dsp:cNvSpPr/>
      </dsp:nvSpPr>
      <dsp:spPr>
        <a:xfrm>
          <a:off x="6297904" y="3496792"/>
          <a:ext cx="548792" cy="54879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421382" y="3496792"/>
        <a:ext cx="301836" cy="4129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27/02/2018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27/02/2018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A </a:t>
            </a:r>
            <a:r>
              <a:rPr lang="en-US" dirty="0" err="1"/>
              <a:t>cor</a:t>
            </a:r>
            <a:r>
              <a:rPr lang="en-US" dirty="0"/>
              <a:t> AZUL </a:t>
            </a:r>
            <a:r>
              <a:rPr lang="en-US" dirty="0" err="1"/>
              <a:t>sempre</a:t>
            </a:r>
            <a:r>
              <a:rPr lang="en-US" dirty="0"/>
              <a:t> tem </a:t>
            </a:r>
            <a:r>
              <a:rPr lang="en-US" dirty="0" err="1"/>
              <a:t>que</a:t>
            </a:r>
            <a:r>
              <a:rPr lang="en-US" dirty="0"/>
              <a:t> </a:t>
            </a:r>
            <a:r>
              <a:rPr lang="en-US" dirty="0" err="1"/>
              <a:t>aparecer</a:t>
            </a:r>
            <a:r>
              <a:rPr lang="en-US" dirty="0"/>
              <a:t> no</a:t>
            </a:r>
            <a:r>
              <a:rPr lang="en-US" baseline="0" dirty="0"/>
              <a:t> slide. </a:t>
            </a:r>
            <a:r>
              <a:rPr lang="en-US" baseline="0" dirty="0" err="1"/>
              <a:t>Seja</a:t>
            </a:r>
            <a:r>
              <a:rPr lang="en-US" baseline="0" dirty="0"/>
              <a:t> </a:t>
            </a:r>
            <a:r>
              <a:rPr lang="en-US" baseline="0" dirty="0" err="1"/>
              <a:t>nas</a:t>
            </a:r>
            <a:r>
              <a:rPr lang="en-US" baseline="0" dirty="0"/>
              <a:t> </a:t>
            </a:r>
            <a:r>
              <a:rPr lang="en-US" baseline="0" dirty="0" err="1"/>
              <a:t>formas</a:t>
            </a:r>
            <a:r>
              <a:rPr lang="en-US" baseline="0" dirty="0"/>
              <a:t> </a:t>
            </a:r>
            <a:r>
              <a:rPr lang="en-US" baseline="0" dirty="0" err="1"/>
              <a:t>ou</a:t>
            </a:r>
            <a:r>
              <a:rPr lang="en-US" baseline="0" dirty="0"/>
              <a:t> no </a:t>
            </a:r>
            <a:r>
              <a:rPr lang="en-US" baseline="0" dirty="0" err="1"/>
              <a:t>texto</a:t>
            </a:r>
            <a:r>
              <a:rPr lang="en-US" baseline="0" dirty="0"/>
              <a:t>.</a:t>
            </a:r>
          </a:p>
          <a:p>
            <a:r>
              <a:rPr lang="en-US" baseline="0" dirty="0"/>
              <a:t>Uma </a:t>
            </a:r>
            <a:r>
              <a:rPr lang="en-US" baseline="0" dirty="0" err="1"/>
              <a:t>imagem</a:t>
            </a:r>
            <a:r>
              <a:rPr lang="en-US" baseline="0" dirty="0"/>
              <a:t> </a:t>
            </a:r>
            <a:r>
              <a:rPr lang="en-US" baseline="0" dirty="0" err="1"/>
              <a:t>como</a:t>
            </a:r>
            <a:r>
              <a:rPr lang="en-US" baseline="0" dirty="0"/>
              <a:t> </a:t>
            </a:r>
            <a:r>
              <a:rPr lang="en-US" baseline="0" dirty="0" err="1"/>
              <a:t>essa</a:t>
            </a:r>
            <a:r>
              <a:rPr lang="en-US" baseline="0" dirty="0"/>
              <a:t> </a:t>
            </a:r>
            <a:r>
              <a:rPr lang="en-US" baseline="0" dirty="0" err="1"/>
              <a:t>nao</a:t>
            </a:r>
            <a:r>
              <a:rPr lang="en-US" baseline="0" dirty="0"/>
              <a:t> </a:t>
            </a:r>
            <a:r>
              <a:rPr lang="en-US" baseline="0" dirty="0" err="1"/>
              <a:t>funciona</a:t>
            </a:r>
            <a:r>
              <a:rPr lang="en-US" baseline="0" dirty="0"/>
              <a:t>. </a:t>
            </a:r>
            <a:r>
              <a:rPr lang="en-US" baseline="0" dirty="0" err="1"/>
              <a:t>Muito</a:t>
            </a:r>
            <a:r>
              <a:rPr lang="en-US" baseline="0" dirty="0"/>
              <a:t> “Barbie” </a:t>
            </a:r>
            <a:r>
              <a:rPr lang="en-US" baseline="0" dirty="0" err="1"/>
              <a:t>para</a:t>
            </a:r>
            <a:r>
              <a:rPr lang="en-US" baseline="0" dirty="0"/>
              <a:t> </a:t>
            </a:r>
            <a:r>
              <a:rPr lang="en-US" baseline="0" dirty="0" err="1"/>
              <a:t>uma</a:t>
            </a:r>
            <a:r>
              <a:rPr lang="en-US" baseline="0" dirty="0"/>
              <a:t> </a:t>
            </a:r>
            <a:r>
              <a:rPr lang="en-US" baseline="0" dirty="0" err="1"/>
              <a:t>consultoria</a:t>
            </a:r>
            <a:r>
              <a:rPr lang="en-US" baseline="0" dirty="0"/>
              <a:t>. </a:t>
            </a:r>
            <a:r>
              <a:rPr lang="en-US" baseline="0" dirty="0" err="1"/>
              <a:t>Eles</a:t>
            </a:r>
            <a:r>
              <a:rPr lang="en-US" baseline="0" dirty="0"/>
              <a:t> </a:t>
            </a:r>
            <a:r>
              <a:rPr lang="en-US" baseline="0" dirty="0" err="1"/>
              <a:t>gostam</a:t>
            </a:r>
            <a:r>
              <a:rPr lang="en-US" baseline="0" dirty="0"/>
              <a:t> </a:t>
            </a:r>
            <a:r>
              <a:rPr lang="en-US" baseline="0" dirty="0" err="1"/>
              <a:t>deste</a:t>
            </a:r>
            <a:r>
              <a:rPr lang="en-US" baseline="0" dirty="0"/>
              <a:t> layout mas </a:t>
            </a:r>
            <a:r>
              <a:rPr lang="en-US" baseline="0" dirty="0" err="1"/>
              <a:t>deveria</a:t>
            </a:r>
            <a:r>
              <a:rPr lang="en-US" baseline="0" dirty="0"/>
              <a:t> </a:t>
            </a:r>
            <a:r>
              <a:rPr lang="en-US" baseline="0" dirty="0" err="1"/>
              <a:t>estar</a:t>
            </a:r>
            <a:r>
              <a:rPr lang="en-US" baseline="0" dirty="0"/>
              <a:t> </a:t>
            </a:r>
            <a:r>
              <a:rPr lang="en-US" baseline="0" dirty="0" err="1"/>
              <a:t>separador</a:t>
            </a:r>
            <a:r>
              <a:rPr lang="en-US" baseline="0" dirty="0"/>
              <a:t> de </a:t>
            </a:r>
            <a:r>
              <a:rPr lang="en-US" baseline="0" dirty="0" err="1"/>
              <a:t>capitulos</a:t>
            </a:r>
            <a:r>
              <a:rPr lang="en-US" baseline="0" dirty="0"/>
              <a:t> com o logo de “</a:t>
            </a:r>
            <a:r>
              <a:rPr lang="en-US" baseline="0" dirty="0" err="1"/>
              <a:t>espadas</a:t>
            </a:r>
            <a:r>
              <a:rPr lang="en-US" baseline="0" dirty="0"/>
              <a:t>” </a:t>
            </a:r>
            <a:r>
              <a:rPr lang="en-US" baseline="0" dirty="0" err="1"/>
              <a:t>maior</a:t>
            </a:r>
            <a:r>
              <a:rPr lang="en-US" baseline="0" dirty="0"/>
              <a:t>. Para </a:t>
            </a:r>
            <a:r>
              <a:rPr lang="en-US" baseline="0" dirty="0" err="1"/>
              <a:t>toda</a:t>
            </a:r>
            <a:r>
              <a:rPr lang="en-US" baseline="0" dirty="0"/>
              <a:t> </a:t>
            </a:r>
            <a:r>
              <a:rPr lang="en-US" baseline="0" dirty="0" err="1"/>
              <a:t>insercao</a:t>
            </a:r>
            <a:r>
              <a:rPr lang="en-US" baseline="0" dirty="0"/>
              <a:t> de </a:t>
            </a:r>
            <a:r>
              <a:rPr lang="en-US" baseline="0" dirty="0" err="1"/>
              <a:t>imagem</a:t>
            </a:r>
            <a:r>
              <a:rPr lang="en-US" baseline="0" dirty="0"/>
              <a:t> o </a:t>
            </a:r>
            <a:r>
              <a:rPr lang="en-US" baseline="0" dirty="0" err="1"/>
              <a:t>fundo</a:t>
            </a:r>
            <a:r>
              <a:rPr lang="en-US" baseline="0" dirty="0"/>
              <a:t> </a:t>
            </a:r>
            <a:r>
              <a:rPr lang="en-US" baseline="0" dirty="0" err="1"/>
              <a:t>deve</a:t>
            </a:r>
            <a:r>
              <a:rPr lang="en-US" baseline="0" dirty="0"/>
              <a:t> </a:t>
            </a:r>
            <a:r>
              <a:rPr lang="en-US" baseline="0" dirty="0" err="1"/>
              <a:t>ser</a:t>
            </a:r>
            <a:r>
              <a:rPr lang="en-US" baseline="0" dirty="0"/>
              <a:t> </a:t>
            </a:r>
            <a:r>
              <a:rPr lang="en-US" baseline="0" dirty="0" err="1"/>
              <a:t>cinza</a:t>
            </a:r>
            <a:r>
              <a:rPr lang="en-US" baseline="0" dirty="0"/>
              <a:t> </a:t>
            </a:r>
            <a:r>
              <a:rPr lang="en-US" baseline="0" dirty="0" err="1"/>
              <a:t>claro</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89000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2766871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Otimo</a:t>
            </a:r>
            <a:r>
              <a:rPr lang="en-US" dirty="0"/>
              <a:t>.</a:t>
            </a:r>
          </a:p>
          <a:p>
            <a:r>
              <a:rPr lang="en-US" dirty="0"/>
              <a:t>Mas </a:t>
            </a:r>
            <a:r>
              <a:rPr lang="en-US" dirty="0" err="1"/>
              <a:t>eles</a:t>
            </a:r>
            <a:r>
              <a:rPr lang="en-US" dirty="0"/>
              <a:t> </a:t>
            </a:r>
            <a:r>
              <a:rPr lang="en-US" dirty="0" err="1"/>
              <a:t>acham</a:t>
            </a:r>
            <a:r>
              <a:rPr lang="en-US" dirty="0"/>
              <a:t> </a:t>
            </a:r>
            <a:r>
              <a:rPr lang="en-US" dirty="0" err="1"/>
              <a:t>que</a:t>
            </a:r>
            <a:r>
              <a:rPr lang="en-US" dirty="0"/>
              <a:t> </a:t>
            </a:r>
            <a:r>
              <a:rPr lang="en-US" dirty="0" err="1"/>
              <a:t>talvez</a:t>
            </a:r>
            <a:r>
              <a:rPr lang="en-US" dirty="0"/>
              <a:t> a forma </a:t>
            </a:r>
            <a:r>
              <a:rPr lang="en-US" dirty="0" err="1"/>
              <a:t>verde</a:t>
            </a:r>
            <a:r>
              <a:rPr lang="en-US" dirty="0"/>
              <a:t> </a:t>
            </a:r>
            <a:r>
              <a:rPr lang="en-US" dirty="0" err="1"/>
              <a:t>va</a:t>
            </a:r>
            <a:r>
              <a:rPr lang="en-US" dirty="0"/>
              <a:t> </a:t>
            </a:r>
            <a:r>
              <a:rPr lang="en-US" dirty="0" err="1"/>
              <a:t>conflitar</a:t>
            </a:r>
            <a:r>
              <a:rPr lang="en-US" dirty="0"/>
              <a:t> se </a:t>
            </a:r>
            <a:r>
              <a:rPr lang="en-US" dirty="0" err="1"/>
              <a:t>eles</a:t>
            </a:r>
            <a:r>
              <a:rPr lang="en-US" dirty="0"/>
              <a:t> </a:t>
            </a:r>
            <a:r>
              <a:rPr lang="en-US" dirty="0" err="1"/>
              <a:t>mudarem</a:t>
            </a:r>
            <a:r>
              <a:rPr lang="en-US" dirty="0"/>
              <a:t> o logo </a:t>
            </a:r>
            <a:r>
              <a:rPr lang="en-US" dirty="0" err="1"/>
              <a:t>espada</a:t>
            </a:r>
            <a:r>
              <a:rPr lang="en-US" dirty="0"/>
              <a:t> </a:t>
            </a:r>
            <a:r>
              <a:rPr lang="en-US" dirty="0" err="1"/>
              <a:t>para</a:t>
            </a:r>
            <a:r>
              <a:rPr lang="en-US" dirty="0"/>
              <a:t> </a:t>
            </a:r>
            <a:r>
              <a:rPr lang="en-US" dirty="0" err="1"/>
              <a:t>cima</a:t>
            </a:r>
            <a:r>
              <a:rPr lang="en-US" dirty="0"/>
              <a:t> do </a:t>
            </a:r>
            <a:r>
              <a:rPr lang="en-US" dirty="0" err="1"/>
              <a:t>lado</a:t>
            </a:r>
            <a:r>
              <a:rPr lang="en-US" dirty="0"/>
              <a:t> </a:t>
            </a:r>
            <a:r>
              <a:rPr lang="en-US" dirty="0" err="1"/>
              <a:t>direito</a:t>
            </a:r>
            <a:r>
              <a:rPr lang="en-US" dirty="0"/>
              <a:t>.</a:t>
            </a: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215865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39694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O Logo de </a:t>
            </a:r>
            <a:r>
              <a:rPr lang="en-US" dirty="0" err="1"/>
              <a:t>espadas</a:t>
            </a:r>
            <a:r>
              <a:rPr lang="en-US" dirty="0"/>
              <a:t> </a:t>
            </a:r>
            <a:r>
              <a:rPr lang="en-US" dirty="0" err="1"/>
              <a:t>deve</a:t>
            </a:r>
            <a:r>
              <a:rPr lang="en-US" dirty="0"/>
              <a:t> </a:t>
            </a:r>
            <a:r>
              <a:rPr lang="en-US" dirty="0" err="1"/>
              <a:t>ter</a:t>
            </a:r>
            <a:r>
              <a:rPr lang="en-US" dirty="0"/>
              <a:t> </a:t>
            </a:r>
            <a:r>
              <a:rPr lang="en-US" dirty="0" err="1"/>
              <a:t>mais</a:t>
            </a:r>
            <a:r>
              <a:rPr lang="en-US" dirty="0"/>
              <a:t> </a:t>
            </a:r>
            <a:r>
              <a:rPr lang="en-US" dirty="0" err="1"/>
              <a:t>espaço</a:t>
            </a:r>
            <a:r>
              <a:rPr lang="en-US" dirty="0"/>
              <a:t> das </a:t>
            </a:r>
            <a:r>
              <a:rPr lang="en-US" dirty="0" err="1"/>
              <a:t>pontas</a:t>
            </a:r>
            <a:r>
              <a:rPr lang="en-US" dirty="0"/>
              <a:t> </a:t>
            </a:r>
            <a:r>
              <a:rPr lang="en-US" dirty="0" err="1"/>
              <a:t>abaixo</a:t>
            </a:r>
            <a:r>
              <a:rPr lang="en-US" dirty="0"/>
              <a:t>. </a:t>
            </a:r>
            <a:r>
              <a:rPr lang="en-US" dirty="0" err="1"/>
              <a:t>Sugerir</a:t>
            </a:r>
            <a:r>
              <a:rPr lang="en-US" dirty="0"/>
              <a:t> outros </a:t>
            </a:r>
            <a:r>
              <a:rPr lang="en-US" dirty="0" err="1"/>
              <a:t>tipos</a:t>
            </a:r>
            <a:r>
              <a:rPr lang="en-US" dirty="0"/>
              <a:t> de </a:t>
            </a:r>
            <a:r>
              <a:rPr lang="en-US" dirty="0" err="1"/>
              <a:t>imagens</a:t>
            </a:r>
            <a:r>
              <a:rPr lang="en-US" dirty="0"/>
              <a:t>/ </a:t>
            </a:r>
            <a:r>
              <a:rPr lang="en-US" dirty="0" err="1"/>
              <a:t>telefone</a:t>
            </a:r>
            <a:r>
              <a:rPr lang="en-US" dirty="0"/>
              <a:t>, </a:t>
            </a:r>
            <a:r>
              <a:rPr lang="en-US" dirty="0" err="1"/>
              <a:t>fones</a:t>
            </a:r>
            <a:r>
              <a:rPr lang="en-US" dirty="0"/>
              <a:t>.</a:t>
            </a:r>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97623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133668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Tem </a:t>
            </a:r>
            <a:r>
              <a:rPr lang="en-US" dirty="0" err="1"/>
              <a:t>que</a:t>
            </a:r>
            <a:r>
              <a:rPr lang="en-US" dirty="0"/>
              <a:t> </a:t>
            </a:r>
            <a:r>
              <a:rPr lang="en-US" dirty="0" err="1"/>
              <a:t>ter</a:t>
            </a:r>
            <a:r>
              <a:rPr lang="en-US" dirty="0"/>
              <a:t> </a:t>
            </a:r>
            <a:r>
              <a:rPr lang="en-US" dirty="0" err="1"/>
              <a:t>apenas</a:t>
            </a:r>
            <a:r>
              <a:rPr lang="en-US" dirty="0"/>
              <a:t> </a:t>
            </a:r>
            <a:r>
              <a:rPr lang="en-US" dirty="0" err="1"/>
              <a:t>uma</a:t>
            </a:r>
            <a:r>
              <a:rPr lang="en-US" dirty="0"/>
              <a:t> forma </a:t>
            </a:r>
            <a:r>
              <a:rPr lang="en-US" dirty="0" err="1"/>
              <a:t>ou</a:t>
            </a:r>
            <a:r>
              <a:rPr lang="en-US" dirty="0"/>
              <a:t> </a:t>
            </a:r>
            <a:r>
              <a:rPr lang="en-US" dirty="0" err="1"/>
              <a:t>usar</a:t>
            </a:r>
            <a:r>
              <a:rPr lang="en-US" dirty="0"/>
              <a:t> a de </a:t>
            </a:r>
            <a:r>
              <a:rPr lang="en-US" dirty="0" err="1"/>
              <a:t>duas</a:t>
            </a:r>
            <a:r>
              <a:rPr lang="en-US" dirty="0"/>
              <a:t> cores (</a:t>
            </a:r>
            <a:r>
              <a:rPr lang="en-US" dirty="0" err="1"/>
              <a:t>como</a:t>
            </a:r>
            <a:r>
              <a:rPr lang="en-US" dirty="0"/>
              <a:t> no </a:t>
            </a:r>
            <a:r>
              <a:rPr lang="en-US" dirty="0" err="1"/>
              <a:t>guia</a:t>
            </a:r>
            <a:r>
              <a:rPr lang="en-US" dirty="0"/>
              <a:t>) </a:t>
            </a:r>
            <a:r>
              <a:rPr lang="en-US" dirty="0" err="1"/>
              <a:t>que</a:t>
            </a:r>
            <a:r>
              <a:rPr lang="en-US" dirty="0"/>
              <a:t> </a:t>
            </a:r>
            <a:r>
              <a:rPr lang="en-US" dirty="0" err="1"/>
              <a:t>ela</a:t>
            </a:r>
            <a:r>
              <a:rPr lang="en-US" dirty="0"/>
              <a:t> se </a:t>
            </a:r>
            <a:r>
              <a:rPr lang="en-US" dirty="0" err="1"/>
              <a:t>juntam</a:t>
            </a:r>
            <a:r>
              <a:rPr lang="en-US" dirty="0"/>
              <a:t>.</a:t>
            </a:r>
            <a:r>
              <a:rPr lang="en-US" baseline="0" dirty="0"/>
              <a:t> As </a:t>
            </a:r>
            <a:r>
              <a:rPr lang="en-US" baseline="0" dirty="0" err="1"/>
              <a:t>formas</a:t>
            </a:r>
            <a:r>
              <a:rPr lang="en-US" baseline="0" dirty="0"/>
              <a:t> SEMPRE tem </a:t>
            </a:r>
            <a:r>
              <a:rPr lang="en-US" baseline="0" dirty="0" err="1"/>
              <a:t>que</a:t>
            </a:r>
            <a:r>
              <a:rPr lang="en-US" baseline="0" dirty="0"/>
              <a:t> </a:t>
            </a:r>
            <a:r>
              <a:rPr lang="en-US" baseline="0" dirty="0" err="1"/>
              <a:t>ter</a:t>
            </a:r>
            <a:r>
              <a:rPr lang="en-US" baseline="0" dirty="0"/>
              <a:t> </a:t>
            </a:r>
            <a:r>
              <a:rPr lang="en-US" baseline="0" dirty="0" err="1"/>
              <a:t>pontas</a:t>
            </a:r>
            <a:r>
              <a:rPr lang="en-US" baseline="0" dirty="0"/>
              <a:t>. </a:t>
            </a:r>
            <a:r>
              <a:rPr lang="en-US" baseline="0" dirty="0" err="1"/>
              <a:t>Arrumar</a:t>
            </a:r>
            <a:r>
              <a:rPr lang="en-US" baseline="0" dirty="0"/>
              <a:t> a </a:t>
            </a:r>
            <a:r>
              <a:rPr lang="en-US" baseline="0" dirty="0" err="1"/>
              <a:t>posicao</a:t>
            </a:r>
            <a:r>
              <a:rPr lang="en-US" baseline="0" dirty="0"/>
              <a:t> do </a:t>
            </a:r>
            <a:r>
              <a:rPr lang="en-US" baseline="0" dirty="0" err="1"/>
              <a:t>titulo</a:t>
            </a:r>
            <a:r>
              <a:rPr lang="en-US" baseline="0" dirty="0"/>
              <a:t>. </a:t>
            </a:r>
            <a:r>
              <a:rPr lang="en-US" baseline="0" dirty="0" err="1"/>
              <a:t>Retirar</a:t>
            </a:r>
            <a:r>
              <a:rPr lang="en-US" baseline="0" dirty="0"/>
              <a:t> o grey background </a:t>
            </a:r>
            <a:r>
              <a:rPr lang="en-US" baseline="0" dirty="0" err="1"/>
              <a:t>para</a:t>
            </a:r>
            <a:r>
              <a:rPr lang="en-US" baseline="0" dirty="0"/>
              <a:t> </a:t>
            </a:r>
            <a:r>
              <a:rPr lang="en-US" baseline="0" dirty="0" err="1"/>
              <a:t>branco</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137664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Mesmos</a:t>
            </a:r>
            <a:r>
              <a:rPr lang="en-US" dirty="0"/>
              <a:t> </a:t>
            </a:r>
            <a:r>
              <a:rPr lang="en-US" dirty="0" err="1"/>
              <a:t>comentarios</a:t>
            </a:r>
            <a:r>
              <a:rPr lang="en-US" dirty="0"/>
              <a:t> do slide anterior </a:t>
            </a:r>
            <a:r>
              <a:rPr lang="en-US" dirty="0" err="1"/>
              <a:t>para</a:t>
            </a:r>
            <a:r>
              <a:rPr lang="en-US" dirty="0"/>
              <a:t> as </a:t>
            </a:r>
            <a:r>
              <a:rPr lang="en-US" dirty="0" err="1"/>
              <a:t>linhas</a:t>
            </a:r>
            <a:r>
              <a:rPr lang="en-US" dirty="0"/>
              <a:t> </a:t>
            </a:r>
            <a:r>
              <a:rPr lang="en-US" dirty="0" err="1"/>
              <a:t>verticais</a:t>
            </a:r>
            <a:r>
              <a:rPr lang="en-US" baseline="0" dirty="0"/>
              <a:t> + </a:t>
            </a:r>
            <a:r>
              <a:rPr lang="en-US" baseline="0" dirty="0" err="1"/>
              <a:t>eles</a:t>
            </a:r>
            <a:r>
              <a:rPr lang="en-US" baseline="0" dirty="0"/>
              <a:t> tem </a:t>
            </a:r>
            <a:r>
              <a:rPr lang="en-US" baseline="0" dirty="0" err="1"/>
              <a:t>que</a:t>
            </a:r>
            <a:r>
              <a:rPr lang="en-US" baseline="0" dirty="0"/>
              <a:t> </a:t>
            </a:r>
            <a:r>
              <a:rPr lang="en-US" baseline="0" dirty="0" err="1"/>
              <a:t>ter</a:t>
            </a:r>
            <a:r>
              <a:rPr lang="en-US" baseline="0" dirty="0"/>
              <a:t> a </a:t>
            </a:r>
            <a:r>
              <a:rPr lang="en-US" baseline="0" dirty="0" err="1"/>
              <a:t>mesma</a:t>
            </a:r>
            <a:r>
              <a:rPr lang="en-US" baseline="0" dirty="0"/>
              <a:t> </a:t>
            </a:r>
            <a:r>
              <a:rPr lang="en-US" baseline="0" dirty="0" err="1"/>
              <a:t>cor</a:t>
            </a:r>
            <a:r>
              <a:rPr lang="en-US" baseline="0" dirty="0"/>
              <a:t> dos sub-</a:t>
            </a:r>
            <a:r>
              <a:rPr lang="en-US" baseline="0" dirty="0" err="1"/>
              <a:t>titulos</a:t>
            </a:r>
            <a:r>
              <a:rPr lang="en-US" baseline="0" dirty="0"/>
              <a:t>. </a:t>
            </a:r>
            <a:r>
              <a:rPr lang="en-US" baseline="0" dirty="0" err="1"/>
              <a:t>Colocar</a:t>
            </a:r>
            <a:r>
              <a:rPr lang="en-US" baseline="0" dirty="0"/>
              <a:t> o </a:t>
            </a:r>
            <a:r>
              <a:rPr lang="en-US" baseline="0" dirty="0" err="1"/>
              <a:t>fundo</a:t>
            </a:r>
            <a:r>
              <a:rPr lang="en-US" baseline="0" dirty="0"/>
              <a:t> </a:t>
            </a:r>
            <a:r>
              <a:rPr lang="en-US" baseline="0" dirty="0" err="1"/>
              <a:t>claro</a:t>
            </a:r>
            <a:r>
              <a:rPr lang="en-US" baseline="0" dirty="0"/>
              <a:t> </a:t>
            </a:r>
            <a:r>
              <a:rPr lang="en-US" baseline="0" dirty="0" err="1"/>
              <a:t>para</a:t>
            </a:r>
            <a:r>
              <a:rPr lang="en-US" baseline="0" dirty="0"/>
              <a:t> </a:t>
            </a:r>
            <a:r>
              <a:rPr lang="en-US" baseline="0" dirty="0" err="1"/>
              <a:t>quando</a:t>
            </a:r>
            <a:r>
              <a:rPr lang="en-US" baseline="0" dirty="0"/>
              <a:t> </a:t>
            </a:r>
            <a:r>
              <a:rPr lang="en-US" baseline="0" dirty="0" err="1"/>
              <a:t>tiver</a:t>
            </a:r>
            <a:r>
              <a:rPr lang="en-US" baseline="0" dirty="0"/>
              <a:t> </a:t>
            </a:r>
            <a:r>
              <a:rPr lang="en-US" baseline="0" dirty="0" err="1"/>
              <a:t>muito</a:t>
            </a:r>
            <a:r>
              <a:rPr lang="en-US" baseline="0" dirty="0"/>
              <a:t> </a:t>
            </a:r>
            <a:r>
              <a:rPr lang="en-US" baseline="0" dirty="0" err="1"/>
              <a:t>texto</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7</a:t>
            </a:fld>
            <a:endParaRPr lang="pt-BR"/>
          </a:p>
        </p:txBody>
      </p:sp>
    </p:spTree>
    <p:extLst>
      <p:ext uri="{BB962C8B-B14F-4D97-AF65-F5344CB8AC3E}">
        <p14:creationId xmlns:p14="http://schemas.microsoft.com/office/powerpoint/2010/main" val="137340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Otimo</a:t>
            </a:r>
            <a:r>
              <a:rPr lang="en-US" dirty="0"/>
              <a:t>.</a:t>
            </a:r>
          </a:p>
          <a:p>
            <a:r>
              <a:rPr lang="en-US" dirty="0"/>
              <a:t>Mas </a:t>
            </a:r>
            <a:r>
              <a:rPr lang="en-US" dirty="0" err="1"/>
              <a:t>eles</a:t>
            </a:r>
            <a:r>
              <a:rPr lang="en-US" dirty="0"/>
              <a:t> </a:t>
            </a:r>
            <a:r>
              <a:rPr lang="en-US" dirty="0" err="1"/>
              <a:t>acham</a:t>
            </a:r>
            <a:r>
              <a:rPr lang="en-US" dirty="0"/>
              <a:t> </a:t>
            </a:r>
            <a:r>
              <a:rPr lang="en-US" dirty="0" err="1"/>
              <a:t>que</a:t>
            </a:r>
            <a:r>
              <a:rPr lang="en-US" dirty="0"/>
              <a:t> </a:t>
            </a:r>
            <a:r>
              <a:rPr lang="en-US" dirty="0" err="1"/>
              <a:t>talvez</a:t>
            </a:r>
            <a:r>
              <a:rPr lang="en-US" dirty="0"/>
              <a:t> a forma </a:t>
            </a:r>
            <a:r>
              <a:rPr lang="en-US" dirty="0" err="1"/>
              <a:t>verde</a:t>
            </a:r>
            <a:r>
              <a:rPr lang="en-US" dirty="0"/>
              <a:t> </a:t>
            </a:r>
            <a:r>
              <a:rPr lang="en-US" dirty="0" err="1"/>
              <a:t>va</a:t>
            </a:r>
            <a:r>
              <a:rPr lang="en-US" dirty="0"/>
              <a:t> </a:t>
            </a:r>
            <a:r>
              <a:rPr lang="en-US" dirty="0" err="1"/>
              <a:t>conflitar</a:t>
            </a:r>
            <a:r>
              <a:rPr lang="en-US" dirty="0"/>
              <a:t> se </a:t>
            </a:r>
            <a:r>
              <a:rPr lang="en-US" dirty="0" err="1"/>
              <a:t>eles</a:t>
            </a:r>
            <a:r>
              <a:rPr lang="en-US" dirty="0"/>
              <a:t> </a:t>
            </a:r>
            <a:r>
              <a:rPr lang="en-US" dirty="0" err="1"/>
              <a:t>mudarem</a:t>
            </a:r>
            <a:r>
              <a:rPr lang="en-US" dirty="0"/>
              <a:t> o logo </a:t>
            </a:r>
            <a:r>
              <a:rPr lang="en-US" dirty="0" err="1"/>
              <a:t>espada</a:t>
            </a:r>
            <a:r>
              <a:rPr lang="en-US" dirty="0"/>
              <a:t> </a:t>
            </a:r>
            <a:r>
              <a:rPr lang="en-US" dirty="0" err="1"/>
              <a:t>para</a:t>
            </a:r>
            <a:r>
              <a:rPr lang="en-US" dirty="0"/>
              <a:t> </a:t>
            </a:r>
            <a:r>
              <a:rPr lang="en-US" dirty="0" err="1"/>
              <a:t>cima</a:t>
            </a:r>
            <a:r>
              <a:rPr lang="en-US" dirty="0"/>
              <a:t> do </a:t>
            </a:r>
            <a:r>
              <a:rPr lang="en-US" dirty="0" err="1"/>
              <a:t>lado</a:t>
            </a:r>
            <a:r>
              <a:rPr lang="en-US" dirty="0"/>
              <a:t> </a:t>
            </a:r>
            <a:r>
              <a:rPr lang="en-US" dirty="0" err="1"/>
              <a:t>direito</a:t>
            </a:r>
            <a:r>
              <a:rPr lang="en-US" dirty="0"/>
              <a:t>.</a:t>
            </a: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3927510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Otimo</a:t>
            </a:r>
            <a:r>
              <a:rPr lang="en-US" dirty="0"/>
              <a:t>.</a:t>
            </a:r>
          </a:p>
          <a:p>
            <a:r>
              <a:rPr lang="en-US" dirty="0"/>
              <a:t>Mas </a:t>
            </a:r>
            <a:r>
              <a:rPr lang="en-US" dirty="0" err="1"/>
              <a:t>eles</a:t>
            </a:r>
            <a:r>
              <a:rPr lang="en-US" dirty="0"/>
              <a:t> </a:t>
            </a:r>
            <a:r>
              <a:rPr lang="en-US" dirty="0" err="1"/>
              <a:t>acham</a:t>
            </a:r>
            <a:r>
              <a:rPr lang="en-US" dirty="0"/>
              <a:t> </a:t>
            </a:r>
            <a:r>
              <a:rPr lang="en-US" dirty="0" err="1"/>
              <a:t>que</a:t>
            </a:r>
            <a:r>
              <a:rPr lang="en-US" dirty="0"/>
              <a:t> </a:t>
            </a:r>
            <a:r>
              <a:rPr lang="en-US" dirty="0" err="1"/>
              <a:t>talvez</a:t>
            </a:r>
            <a:r>
              <a:rPr lang="en-US" dirty="0"/>
              <a:t> a forma </a:t>
            </a:r>
            <a:r>
              <a:rPr lang="en-US" dirty="0" err="1"/>
              <a:t>verde</a:t>
            </a:r>
            <a:r>
              <a:rPr lang="en-US" dirty="0"/>
              <a:t> </a:t>
            </a:r>
            <a:r>
              <a:rPr lang="en-US" dirty="0" err="1"/>
              <a:t>va</a:t>
            </a:r>
            <a:r>
              <a:rPr lang="en-US" dirty="0"/>
              <a:t> </a:t>
            </a:r>
            <a:r>
              <a:rPr lang="en-US" dirty="0" err="1"/>
              <a:t>conflitar</a:t>
            </a:r>
            <a:r>
              <a:rPr lang="en-US" dirty="0"/>
              <a:t> se </a:t>
            </a:r>
            <a:r>
              <a:rPr lang="en-US" dirty="0" err="1"/>
              <a:t>eles</a:t>
            </a:r>
            <a:r>
              <a:rPr lang="en-US" dirty="0"/>
              <a:t> </a:t>
            </a:r>
            <a:r>
              <a:rPr lang="en-US" dirty="0" err="1"/>
              <a:t>mudarem</a:t>
            </a:r>
            <a:r>
              <a:rPr lang="en-US" dirty="0"/>
              <a:t> o logo </a:t>
            </a:r>
            <a:r>
              <a:rPr lang="en-US" dirty="0" err="1"/>
              <a:t>espada</a:t>
            </a:r>
            <a:r>
              <a:rPr lang="en-US" dirty="0"/>
              <a:t> </a:t>
            </a:r>
            <a:r>
              <a:rPr lang="en-US" dirty="0" err="1"/>
              <a:t>para</a:t>
            </a:r>
            <a:r>
              <a:rPr lang="en-US" dirty="0"/>
              <a:t> </a:t>
            </a:r>
            <a:r>
              <a:rPr lang="en-US" dirty="0" err="1"/>
              <a:t>cima</a:t>
            </a:r>
            <a:r>
              <a:rPr lang="en-US" dirty="0"/>
              <a:t> do </a:t>
            </a:r>
            <a:r>
              <a:rPr lang="en-US" dirty="0" err="1"/>
              <a:t>lado</a:t>
            </a:r>
            <a:r>
              <a:rPr lang="en-US" dirty="0"/>
              <a:t> </a:t>
            </a:r>
            <a:r>
              <a:rPr lang="en-US" dirty="0" err="1"/>
              <a:t>direito</a:t>
            </a:r>
            <a:r>
              <a:rPr lang="en-US" dirty="0"/>
              <a:t>.</a:t>
            </a: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328306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Otimo</a:t>
            </a:r>
            <a:r>
              <a:rPr lang="en-US" dirty="0"/>
              <a:t>.</a:t>
            </a:r>
          </a:p>
          <a:p>
            <a:r>
              <a:rPr lang="en-US" dirty="0"/>
              <a:t>Mas </a:t>
            </a:r>
            <a:r>
              <a:rPr lang="en-US" dirty="0" err="1"/>
              <a:t>eles</a:t>
            </a:r>
            <a:r>
              <a:rPr lang="en-US" dirty="0"/>
              <a:t> </a:t>
            </a:r>
            <a:r>
              <a:rPr lang="en-US" dirty="0" err="1"/>
              <a:t>acham</a:t>
            </a:r>
            <a:r>
              <a:rPr lang="en-US" dirty="0"/>
              <a:t> </a:t>
            </a:r>
            <a:r>
              <a:rPr lang="en-US" dirty="0" err="1"/>
              <a:t>que</a:t>
            </a:r>
            <a:r>
              <a:rPr lang="en-US" dirty="0"/>
              <a:t> </a:t>
            </a:r>
            <a:r>
              <a:rPr lang="en-US" dirty="0" err="1"/>
              <a:t>talvez</a:t>
            </a:r>
            <a:r>
              <a:rPr lang="en-US" dirty="0"/>
              <a:t> a forma </a:t>
            </a:r>
            <a:r>
              <a:rPr lang="en-US" dirty="0" err="1"/>
              <a:t>verde</a:t>
            </a:r>
            <a:r>
              <a:rPr lang="en-US" dirty="0"/>
              <a:t> </a:t>
            </a:r>
            <a:r>
              <a:rPr lang="en-US" dirty="0" err="1"/>
              <a:t>va</a:t>
            </a:r>
            <a:r>
              <a:rPr lang="en-US" dirty="0"/>
              <a:t> </a:t>
            </a:r>
            <a:r>
              <a:rPr lang="en-US" dirty="0" err="1"/>
              <a:t>conflitar</a:t>
            </a:r>
            <a:r>
              <a:rPr lang="en-US" dirty="0"/>
              <a:t> se </a:t>
            </a:r>
            <a:r>
              <a:rPr lang="en-US" dirty="0" err="1"/>
              <a:t>eles</a:t>
            </a:r>
            <a:r>
              <a:rPr lang="en-US" dirty="0"/>
              <a:t> </a:t>
            </a:r>
            <a:r>
              <a:rPr lang="en-US" dirty="0" err="1"/>
              <a:t>mudarem</a:t>
            </a:r>
            <a:r>
              <a:rPr lang="en-US" dirty="0"/>
              <a:t> o logo </a:t>
            </a:r>
            <a:r>
              <a:rPr lang="en-US" dirty="0" err="1"/>
              <a:t>espada</a:t>
            </a:r>
            <a:r>
              <a:rPr lang="en-US" dirty="0"/>
              <a:t> </a:t>
            </a:r>
            <a:r>
              <a:rPr lang="en-US" dirty="0" err="1"/>
              <a:t>para</a:t>
            </a:r>
            <a:r>
              <a:rPr lang="en-US" dirty="0"/>
              <a:t> </a:t>
            </a:r>
            <a:r>
              <a:rPr lang="en-US" dirty="0" err="1"/>
              <a:t>cima</a:t>
            </a:r>
            <a:r>
              <a:rPr lang="en-US" dirty="0"/>
              <a:t> do </a:t>
            </a:r>
            <a:r>
              <a:rPr lang="en-US" dirty="0" err="1"/>
              <a:t>lado</a:t>
            </a:r>
            <a:r>
              <a:rPr lang="en-US" dirty="0"/>
              <a:t> </a:t>
            </a:r>
            <a:r>
              <a:rPr lang="en-US" dirty="0" err="1"/>
              <a:t>direito</a:t>
            </a:r>
            <a:r>
              <a:rPr lang="en-US" dirty="0"/>
              <a:t>.</a:t>
            </a: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803929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877386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s://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hyperlink" Target="https://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s://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facebook.com/capgemini" TargetMode="External"/><Relationship Id="rId4" Type="http://schemas.openxmlformats.org/officeDocument/2006/relationships/hyperlink" Target="https://www.slideshare.net/capgemini" TargetMode="External"/><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over5 (Image placeholder)">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6A36B0-E1F4-4A6B-BC01-51C4585C10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13530" y="5646094"/>
            <a:ext cx="4103688" cy="863600"/>
          </a:xfrm>
        </p:spPr>
        <p:txBody>
          <a:bodyPr lIns="0" tIns="0" rIns="0" bIns="0" anchor="b">
            <a:normAutofit/>
          </a:bodyPr>
          <a:lstStyle>
            <a:lvl1pPr algn="l">
              <a:lnSpc>
                <a:spcPts val="2400"/>
              </a:lnSpc>
              <a:defRPr sz="2000">
                <a:solidFill>
                  <a:schemeClr val="accent3"/>
                </a:solidFill>
              </a:defRPr>
            </a:lvl1pPr>
            <a:lvl2pPr>
              <a:defRPr sz="2400">
                <a:solidFill>
                  <a:srgbClr val="0070AD"/>
                </a:solidFill>
              </a:defRPr>
            </a:lvl2pPr>
          </a:lstStyle>
          <a:p>
            <a:pPr lvl="0"/>
            <a:r>
              <a:rPr lang="en-US" dirty="0"/>
              <a:t>Click to insert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43548" y="404814"/>
            <a:ext cx="2251392" cy="502292"/>
          </a:xfrm>
          <a:prstGeom prst="rect">
            <a:avLst/>
          </a:prstGeom>
        </p:spPr>
      </p:pic>
      <p:sp>
        <p:nvSpPr>
          <p:cNvPr id="25" name="Text Placeholder 13">
            <a:extLst>
              <a:ext uri="{FF2B5EF4-FFF2-40B4-BE49-F238E27FC236}">
                <a16:creationId xmlns:a16="http://schemas.microsoft.com/office/drawing/2014/main" id="{32BE4199-D91A-495C-B5D9-D40EC0048893}"/>
              </a:ext>
            </a:extLst>
          </p:cNvPr>
          <p:cNvSpPr>
            <a:spLocks noGrp="1"/>
          </p:cNvSpPr>
          <p:nvPr>
            <p:ph type="body" sz="quarter" idx="12" hasCustomPrompt="1"/>
          </p:nvPr>
        </p:nvSpPr>
        <p:spPr>
          <a:xfrm>
            <a:off x="7680325" y="6225540"/>
            <a:ext cx="4103688" cy="381000"/>
          </a:xfrm>
        </p:spPr>
        <p:txBody>
          <a:bodyPr lIns="0" tIns="0" rIns="0" bIns="0" anchor="t">
            <a:normAutofit/>
          </a:bodyPr>
          <a:lstStyle>
            <a:lvl1pPr algn="r">
              <a:lnSpc>
                <a:spcPts val="1800"/>
              </a:lnSpc>
              <a:defRPr sz="1400">
                <a:solidFill>
                  <a:schemeClr val="accent2"/>
                </a:solidFill>
              </a:defRPr>
            </a:lvl1pPr>
            <a:lvl2pPr>
              <a:defRPr sz="2400">
                <a:solidFill>
                  <a:srgbClr val="0070AD"/>
                </a:solidFill>
              </a:defRPr>
            </a:lvl2pPr>
          </a:lstStyle>
          <a:p>
            <a:pPr lvl="0"/>
            <a:r>
              <a:rPr lang="en-US" dirty="0"/>
              <a:t>Click to insert title</a:t>
            </a:r>
            <a:endParaRPr lang="pt-PT" dirty="0"/>
          </a:p>
        </p:txBody>
      </p:sp>
      <p:pic>
        <p:nvPicPr>
          <p:cNvPr id="6" name="Picture 5"/>
          <p:cNvPicPr>
            <a:picLocks noChangeAspect="1"/>
          </p:cNvPicPr>
          <p:nvPr userDrawn="1"/>
        </p:nvPicPr>
        <p:blipFill>
          <a:blip r:embed="rId5"/>
          <a:stretch>
            <a:fillRect/>
          </a:stretch>
        </p:blipFill>
        <p:spPr>
          <a:xfrm>
            <a:off x="3224801" y="2609930"/>
            <a:ext cx="3505200" cy="507446"/>
          </a:xfrm>
          <a:prstGeom prst="rect">
            <a:avLst/>
          </a:prstGeom>
        </p:spPr>
      </p:pic>
      <p:pic>
        <p:nvPicPr>
          <p:cNvPr id="7" name="Picture 6"/>
          <p:cNvPicPr>
            <a:picLocks noChangeAspect="1"/>
          </p:cNvPicPr>
          <p:nvPr userDrawn="1"/>
        </p:nvPicPr>
        <p:blipFill>
          <a:blip r:embed="rId6"/>
          <a:stretch>
            <a:fillRect/>
          </a:stretch>
        </p:blipFill>
        <p:spPr>
          <a:xfrm>
            <a:off x="6691901" y="2692203"/>
            <a:ext cx="76200" cy="171450"/>
          </a:xfrm>
          <a:prstGeom prst="rect">
            <a:avLst/>
          </a:prstGeom>
        </p:spPr>
      </p:pic>
    </p:spTree>
    <p:extLst>
      <p:ext uri="{BB962C8B-B14F-4D97-AF65-F5344CB8AC3E}">
        <p14:creationId xmlns:p14="http://schemas.microsoft.com/office/powerpoint/2010/main" val="2481644831"/>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2"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6"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79739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sp>
        <p:nvSpPr>
          <p:cNvPr id="33" name="Freeform 57"/>
          <p:cNvSpPr>
            <a:spLocks/>
          </p:cNvSpPr>
          <p:nvPr userDrawn="1"/>
        </p:nvSpPr>
        <p:spPr bwMode="auto">
          <a:xfrm rot="360323" flipH="1">
            <a:off x="-371590" y="-778275"/>
            <a:ext cx="10918306" cy="7860920"/>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Underwriting &amp; Ratemaking| Ritwik Das | Feb 28, 2018</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6" name="Retângulo 43">
            <a:extLst>
              <a:ext uri="{FF2B5EF4-FFF2-40B4-BE49-F238E27FC236}">
                <a16:creationId xmlns:a16="http://schemas.microsoft.com/office/drawing/2014/main" id="{834ADCB4-BFB1-450D-8F6D-64217F4CD92C}"/>
              </a:ext>
            </a:extLst>
          </p:cNvPr>
          <p:cNvSpPr/>
          <p:nvPr userDrawn="1"/>
        </p:nvSpPr>
        <p:spPr>
          <a:xfrm>
            <a:off x="3429000" y="658791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Freeform 73"/>
          <p:cNvSpPr>
            <a:spLocks/>
          </p:cNvSpPr>
          <p:nvPr userDrawn="1"/>
        </p:nvSpPr>
        <p:spPr bwMode="auto">
          <a:xfrm rot="13500000">
            <a:off x="10082250" y="-388249"/>
            <a:ext cx="5894924" cy="5805538"/>
          </a:xfrm>
          <a:custGeom>
            <a:avLst/>
            <a:gdLst>
              <a:gd name="T0" fmla="*/ 527 w 527"/>
              <a:gd name="T1" fmla="*/ 232 h 519"/>
              <a:gd name="T2" fmla="*/ 132 w 527"/>
              <a:gd name="T3" fmla="*/ 53 h 519"/>
              <a:gd name="T4" fmla="*/ 29 w 527"/>
              <a:gd name="T5" fmla="*/ 254 h 519"/>
              <a:gd name="T6" fmla="*/ 375 w 527"/>
              <a:gd name="T7" fmla="*/ 456 h 519"/>
              <a:gd name="T8" fmla="*/ 377 w 527"/>
              <a:gd name="T9" fmla="*/ 519 h 519"/>
              <a:gd name="T10" fmla="*/ 411 w 527"/>
              <a:gd name="T11" fmla="*/ 519 h 519"/>
              <a:gd name="T12" fmla="*/ 527 w 527"/>
              <a:gd name="T13" fmla="*/ 232 h 519"/>
            </a:gdLst>
            <a:ahLst/>
            <a:cxnLst>
              <a:cxn ang="0">
                <a:pos x="T0" y="T1"/>
              </a:cxn>
              <a:cxn ang="0">
                <a:pos x="T2" y="T3"/>
              </a:cxn>
              <a:cxn ang="0">
                <a:pos x="T4" y="T5"/>
              </a:cxn>
              <a:cxn ang="0">
                <a:pos x="T6" y="T7"/>
              </a:cxn>
              <a:cxn ang="0">
                <a:pos x="T8" y="T9"/>
              </a:cxn>
              <a:cxn ang="0">
                <a:pos x="T10" y="T11"/>
              </a:cxn>
              <a:cxn ang="0">
                <a:pos x="T12" y="T13"/>
              </a:cxn>
            </a:cxnLst>
            <a:rect l="0" t="0" r="r" b="b"/>
            <a:pathLst>
              <a:path w="527" h="519">
                <a:moveTo>
                  <a:pt x="527" y="232"/>
                </a:moveTo>
                <a:cubicBezTo>
                  <a:pt x="428" y="195"/>
                  <a:pt x="294" y="0"/>
                  <a:pt x="132" y="53"/>
                </a:cubicBezTo>
                <a:cubicBezTo>
                  <a:pt x="40" y="84"/>
                  <a:pt x="0" y="183"/>
                  <a:pt x="29" y="254"/>
                </a:cubicBezTo>
                <a:cubicBezTo>
                  <a:pt x="96" y="420"/>
                  <a:pt x="335" y="344"/>
                  <a:pt x="375" y="456"/>
                </a:cubicBezTo>
                <a:cubicBezTo>
                  <a:pt x="384" y="483"/>
                  <a:pt x="383" y="503"/>
                  <a:pt x="377" y="519"/>
                </a:cubicBezTo>
                <a:cubicBezTo>
                  <a:pt x="411" y="519"/>
                  <a:pt x="411" y="519"/>
                  <a:pt x="411" y="519"/>
                </a:cubicBezTo>
                <a:cubicBezTo>
                  <a:pt x="487" y="453"/>
                  <a:pt x="522" y="345"/>
                  <a:pt x="527" y="232"/>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40"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48"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49"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23" name="Graphic 22">
            <a:extLst>
              <a:ext uri="{FF2B5EF4-FFF2-40B4-BE49-F238E27FC236}">
                <a16:creationId xmlns:a16="http://schemas.microsoft.com/office/drawing/2014/main" id="{1FFC043B-FCF3-4278-BA70-132D546E181C}"/>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3"/>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4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52"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53"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ext and Table 3 Columns">
    <p:spTree>
      <p:nvGrpSpPr>
        <p:cNvPr id="1" name=""/>
        <p:cNvGrpSpPr/>
        <p:nvPr/>
      </p:nvGrpSpPr>
      <p:grpSpPr>
        <a:xfrm>
          <a:off x="0" y="0"/>
          <a:ext cx="0" cy="0"/>
          <a:chOff x="0" y="0"/>
          <a:chExt cx="0" cy="0"/>
        </a:xfrm>
      </p:grpSpPr>
      <p:sp>
        <p:nvSpPr>
          <p:cNvPr id="15" name="Freeform 53"/>
          <p:cNvSpPr>
            <a:spLocks/>
          </p:cNvSpPr>
          <p:nvPr userDrawn="1"/>
        </p:nvSpPr>
        <p:spPr bwMode="auto">
          <a:xfrm rot="16200000" flipH="1">
            <a:off x="6162657" y="-665094"/>
            <a:ext cx="7364327" cy="7681868"/>
          </a:xfrm>
          <a:custGeom>
            <a:avLst/>
            <a:gdLst>
              <a:gd name="T0" fmla="*/ 0 w 508"/>
              <a:gd name="T1" fmla="*/ 475 h 529"/>
              <a:gd name="T2" fmla="*/ 508 w 508"/>
              <a:gd name="T3" fmla="*/ 475 h 529"/>
              <a:gd name="T4" fmla="*/ 508 w 508"/>
              <a:gd name="T5" fmla="*/ 290 h 529"/>
              <a:gd name="T6" fmla="*/ 229 w 508"/>
              <a:gd name="T7" fmla="*/ 364 h 529"/>
              <a:gd name="T8" fmla="*/ 158 w 508"/>
              <a:gd name="T9" fmla="*/ 226 h 529"/>
              <a:gd name="T10" fmla="*/ 162 w 508"/>
              <a:gd name="T11" fmla="*/ 0 h 529"/>
              <a:gd name="T12" fmla="*/ 0 w 508"/>
              <a:gd name="T13" fmla="*/ 25 h 529"/>
              <a:gd name="T14" fmla="*/ 0 w 508"/>
              <a:gd name="T15" fmla="*/ 475 h 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8" h="529">
                <a:moveTo>
                  <a:pt x="0" y="475"/>
                </a:moveTo>
                <a:cubicBezTo>
                  <a:pt x="508" y="475"/>
                  <a:pt x="508" y="475"/>
                  <a:pt x="508" y="475"/>
                </a:cubicBezTo>
                <a:cubicBezTo>
                  <a:pt x="508" y="290"/>
                  <a:pt x="508" y="290"/>
                  <a:pt x="508" y="290"/>
                </a:cubicBezTo>
                <a:cubicBezTo>
                  <a:pt x="508" y="290"/>
                  <a:pt x="427" y="198"/>
                  <a:pt x="229" y="364"/>
                </a:cubicBezTo>
                <a:cubicBezTo>
                  <a:pt x="31" y="529"/>
                  <a:pt x="87" y="338"/>
                  <a:pt x="158" y="226"/>
                </a:cubicBezTo>
                <a:cubicBezTo>
                  <a:pt x="229" y="115"/>
                  <a:pt x="241" y="48"/>
                  <a:pt x="162" y="0"/>
                </a:cubicBezTo>
                <a:cubicBezTo>
                  <a:pt x="49" y="62"/>
                  <a:pt x="12" y="43"/>
                  <a:pt x="0" y="25"/>
                </a:cubicBezTo>
                <a:lnTo>
                  <a:pt x="0" y="47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ext Placeholder 7">
            <a:extLst>
              <a:ext uri="{FF2B5EF4-FFF2-40B4-BE49-F238E27FC236}">
                <a16:creationId xmlns:a16="http://schemas.microsoft.com/office/drawing/2014/main" id="{0E9540A7-856A-4CD5-AC53-42094C6AD99E}"/>
              </a:ext>
            </a:extLst>
          </p:cNvPr>
          <p:cNvSpPr>
            <a:spLocks noGrp="1"/>
          </p:cNvSpPr>
          <p:nvPr>
            <p:ph type="body" sz="quarter" idx="10" hasCustomPrompt="1"/>
          </p:nvPr>
        </p:nvSpPr>
        <p:spPr>
          <a:xfrm>
            <a:off x="407988" y="1412875"/>
            <a:ext cx="5543996" cy="1656184"/>
          </a:xfrm>
          <a:prstGeom prst="rect">
            <a:avLst/>
          </a:prstGeom>
        </p:spPr>
        <p:txBody>
          <a:bodyPr>
            <a:noAutofit/>
          </a:bodyPr>
          <a:lstStyle>
            <a:lvl1pPr>
              <a:lnSpc>
                <a:spcPts val="1800"/>
              </a:lnSpc>
              <a:spcBef>
                <a:spcPts val="600"/>
              </a:spcBef>
              <a:defRPr sz="16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8"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5832475"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Underwriting &amp; Ratemaking| Ritwik Das | Feb 28, 2018</a:t>
            </a:r>
          </a:p>
        </p:txBody>
      </p:sp>
      <p:sp>
        <p:nvSpPr>
          <p:cNvPr id="21"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5" name="Retângulo 43">
            <a:extLst>
              <a:ext uri="{FF2B5EF4-FFF2-40B4-BE49-F238E27FC236}">
                <a16:creationId xmlns:a16="http://schemas.microsoft.com/office/drawing/2014/main" id="{834ADCB4-BFB1-450D-8F6D-64217F4CD92C}"/>
              </a:ext>
            </a:extLst>
          </p:cNvPr>
          <p:cNvSpPr/>
          <p:nvPr userDrawn="1"/>
        </p:nvSpPr>
        <p:spPr>
          <a:xfrm>
            <a:off x="3324225" y="6521673"/>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13" name="Graphic 12">
            <a:extLst>
              <a:ext uri="{FF2B5EF4-FFF2-40B4-BE49-F238E27FC236}">
                <a16:creationId xmlns:a16="http://schemas.microsoft.com/office/drawing/2014/main" id="{7C4D6060-8B0E-4B99-B95E-23880A10D3F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884161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25" name="Group 24">
            <a:extLst>
              <a:ext uri="{FF2B5EF4-FFF2-40B4-BE49-F238E27FC236}">
                <a16:creationId xmlns:a16="http://schemas.microsoft.com/office/drawing/2014/main" id="{755DF7E7-0B91-40FB-AA2B-A2D367BAC717}"/>
              </a:ext>
            </a:extLst>
          </p:cNvPr>
          <p:cNvGrpSpPr/>
          <p:nvPr userDrawn="1"/>
        </p:nvGrpSpPr>
        <p:grpSpPr>
          <a:xfrm>
            <a:off x="4979035" y="2404110"/>
            <a:ext cx="735013" cy="682321"/>
            <a:chOff x="5662614" y="3032124"/>
            <a:chExt cx="863600" cy="801689"/>
          </a:xfrm>
        </p:grpSpPr>
        <p:sp>
          <p:nvSpPr>
            <p:cNvPr id="26" name="Freeform 9">
              <a:extLst>
                <a:ext uri="{FF2B5EF4-FFF2-40B4-BE49-F238E27FC236}">
                  <a16:creationId xmlns:a16="http://schemas.microsoft.com/office/drawing/2014/main" id="{E3AB28FE-7CC6-4034-9117-6977038E6FA3}"/>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id="{A4885037-C3AF-4379-8336-3215499018A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Rectangle 28">
            <a:extLst>
              <a:ext uri="{FF2B5EF4-FFF2-40B4-BE49-F238E27FC236}">
                <a16:creationId xmlns:a16="http://schemas.microsoft.com/office/drawing/2014/main" id="{F9123674-3CCB-4D7E-B6EB-56606AA2A864}"/>
              </a:ext>
            </a:extLst>
          </p:cNvPr>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31" name="Rectangle 30">
            <a:extLst>
              <a:ext uri="{FF2B5EF4-FFF2-40B4-BE49-F238E27FC236}">
                <a16:creationId xmlns:a16="http://schemas.microsoft.com/office/drawing/2014/main" id="{68B8D1C8-3CC6-4B87-9AE3-09B837171793}"/>
              </a:ext>
            </a:extLst>
          </p:cNvPr>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32" name="Picture 2" descr="D:\My Work\Template\Icons\Social Media\LinkedIN.png">
            <a:hlinkClick r:id="rId2"/>
            <a:extLst>
              <a:ext uri="{FF2B5EF4-FFF2-40B4-BE49-F238E27FC236}">
                <a16:creationId xmlns:a16="http://schemas.microsoft.com/office/drawing/2014/main" id="{93056FA9-F322-408D-A5C4-1B15ADE492CD}"/>
              </a:ext>
            </a:extLst>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33" name="Picture 4" descr="D:\My Work\Template\Icons\Social Media\SlideShare.png">
            <a:hlinkClick r:id="rId4"/>
            <a:extLst>
              <a:ext uri="{FF2B5EF4-FFF2-40B4-BE49-F238E27FC236}">
                <a16:creationId xmlns:a16="http://schemas.microsoft.com/office/drawing/2014/main" id="{B2FBC98D-020B-44EE-866B-5DF60365041C}"/>
              </a:ext>
            </a:extLst>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34" name="Picture 5" descr="D:\My Work\Template\Icons\Social Media\Twitter.png">
            <a:hlinkClick r:id="rId6"/>
            <a:extLst>
              <a:ext uri="{FF2B5EF4-FFF2-40B4-BE49-F238E27FC236}">
                <a16:creationId xmlns:a16="http://schemas.microsoft.com/office/drawing/2014/main" id="{4C1110C2-50FB-4B84-A2FD-392F43EFC48D}"/>
              </a:ext>
            </a:extLst>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35" name="Picture 6" descr="D:\My Work\Template\Icons\Social Media\YouTube.png">
            <a:hlinkClick r:id="rId8"/>
            <a:extLst>
              <a:ext uri="{FF2B5EF4-FFF2-40B4-BE49-F238E27FC236}">
                <a16:creationId xmlns:a16="http://schemas.microsoft.com/office/drawing/2014/main" id="{5CF07CF4-FFCC-4609-B3BC-A6775A1AE7BA}"/>
              </a:ext>
            </a:extLst>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36" name="Picture 7" descr="D:\My Work\Template\Icons\Social Media\Facebook.png">
            <a:hlinkClick r:id="rId10"/>
            <a:extLst>
              <a:ext uri="{FF2B5EF4-FFF2-40B4-BE49-F238E27FC236}">
                <a16:creationId xmlns:a16="http://schemas.microsoft.com/office/drawing/2014/main" id="{0233919C-978F-46B8-A02C-DB777FA6D499}"/>
              </a:ext>
            </a:extLst>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pic>
        <p:nvPicPr>
          <p:cNvPr id="37" name="Picture 36">
            <a:extLst>
              <a:ext uri="{FF2B5EF4-FFF2-40B4-BE49-F238E27FC236}">
                <a16:creationId xmlns:a16="http://schemas.microsoft.com/office/drawing/2014/main" id="{A82A54D7-4C7B-432A-AC93-B79C7F03D443}"/>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38" name="Rectangle 37">
            <a:extLst>
              <a:ext uri="{FF2B5EF4-FFF2-40B4-BE49-F238E27FC236}">
                <a16:creationId xmlns:a16="http://schemas.microsoft.com/office/drawing/2014/main" id="{817EB3AF-6BF9-4192-B9A1-1968D3D80997}"/>
              </a:ext>
            </a:extLst>
          </p:cNvPr>
          <p:cNvSpPr/>
          <p:nvPr userDrawn="1"/>
        </p:nvSpPr>
        <p:spPr>
          <a:xfrm>
            <a:off x="6688584" y="30387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9" name="Rectangle 38">
            <a:extLst>
              <a:ext uri="{FF2B5EF4-FFF2-40B4-BE49-F238E27FC236}">
                <a16:creationId xmlns:a16="http://schemas.microsoft.com/office/drawing/2014/main" id="{9A00E88D-C732-4E17-99C6-B37C1726D4D5}"/>
              </a:ext>
            </a:extLst>
          </p:cNvPr>
          <p:cNvSpPr/>
          <p:nvPr userDrawn="1"/>
        </p:nvSpPr>
        <p:spPr>
          <a:xfrm>
            <a:off x="6688584" y="26594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0" name="Rectangle 39">
            <a:hlinkClick r:id="rId13"/>
            <a:extLst>
              <a:ext uri="{FF2B5EF4-FFF2-40B4-BE49-F238E27FC236}">
                <a16:creationId xmlns:a16="http://schemas.microsoft.com/office/drawing/2014/main" id="{B72C4F4B-78F7-489A-B298-6EB8AB1E2537}"/>
              </a:ext>
            </a:extLst>
          </p:cNvPr>
          <p:cNvSpPr/>
          <p:nvPr userDrawn="1"/>
        </p:nvSpPr>
        <p:spPr>
          <a:xfrm>
            <a:off x="6688584" y="45203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282466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77946" y="2804160"/>
            <a:ext cx="5261187" cy="1182207"/>
          </a:xfrm>
          <a:prstGeom prst="rect">
            <a:avLst/>
          </a:prstGeom>
        </p:spPr>
        <p:txBody>
          <a:bodyPr anchor="b">
            <a:normAutofit/>
          </a:bodyPr>
          <a:lstStyle>
            <a:lvl1pPr marL="0" indent="0" algn="r">
              <a:lnSpc>
                <a:spcPts val="3000"/>
              </a:lnSpc>
              <a:buNone/>
              <a:defRPr sz="2600">
                <a:solidFill>
                  <a:schemeClr val="tx2"/>
                </a:solidFill>
              </a:defRPr>
            </a:lvl1pPr>
            <a:lvl2pPr marL="457200" indent="0">
              <a:buNone/>
              <a:defRPr sz="6000">
                <a:solidFill>
                  <a:schemeClr val="bg1"/>
                </a:solidFill>
              </a:defRPr>
            </a:lvl2pPr>
          </a:lstStyle>
          <a:p>
            <a:pPr lvl="0"/>
            <a:r>
              <a:rPr lang="en-US" dirty="0"/>
              <a:t>Click to insert section title</a:t>
            </a:r>
            <a:endParaRPr lang="pt-PT" dirty="0"/>
          </a:p>
        </p:txBody>
      </p:sp>
      <p:grpSp>
        <p:nvGrpSpPr>
          <p:cNvPr id="12" name="Group 11"/>
          <p:cNvGrpSpPr/>
          <p:nvPr userDrawn="1"/>
        </p:nvGrpSpPr>
        <p:grpSpPr>
          <a:xfrm>
            <a:off x="-2819400" y="-3819965"/>
            <a:ext cx="9616440" cy="11306674"/>
            <a:chOff x="3788569" y="620688"/>
            <a:chExt cx="2384425" cy="2803525"/>
          </a:xfrm>
        </p:grpSpPr>
        <p:sp>
          <p:nvSpPr>
            <p:cNvPr id="13" name="Freeform 10"/>
            <p:cNvSpPr>
              <a:spLocks/>
            </p:cNvSpPr>
            <p:nvPr/>
          </p:nvSpPr>
          <p:spPr bwMode="auto">
            <a:xfrm>
              <a:off x="3791744" y="620688"/>
              <a:ext cx="2381250" cy="2803525"/>
            </a:xfrm>
            <a:custGeom>
              <a:avLst/>
              <a:gdLst>
                <a:gd name="T0" fmla="*/ 542 w 632"/>
                <a:gd name="T1" fmla="*/ 491 h 745"/>
                <a:gd name="T2" fmla="*/ 406 w 632"/>
                <a:gd name="T3" fmla="*/ 13 h 745"/>
                <a:gd name="T4" fmla="*/ 227 w 632"/>
                <a:gd name="T5" fmla="*/ 248 h 745"/>
                <a:gd name="T6" fmla="*/ 0 w 632"/>
                <a:gd name="T7" fmla="*/ 337 h 745"/>
                <a:gd name="T8" fmla="*/ 542 w 632"/>
                <a:gd name="T9" fmla="*/ 491 h 745"/>
              </a:gdLst>
              <a:ahLst/>
              <a:cxnLst>
                <a:cxn ang="0">
                  <a:pos x="T0" y="T1"/>
                </a:cxn>
                <a:cxn ang="0">
                  <a:pos x="T2" y="T3"/>
                </a:cxn>
                <a:cxn ang="0">
                  <a:pos x="T4" y="T5"/>
                </a:cxn>
                <a:cxn ang="0">
                  <a:pos x="T6" y="T7"/>
                </a:cxn>
                <a:cxn ang="0">
                  <a:pos x="T8" y="T9"/>
                </a:cxn>
              </a:cxnLst>
              <a:rect l="0" t="0" r="r" b="b"/>
              <a:pathLst>
                <a:path w="632" h="745">
                  <a:moveTo>
                    <a:pt x="542" y="491"/>
                  </a:moveTo>
                  <a:cubicBezTo>
                    <a:pt x="395" y="410"/>
                    <a:pt x="632" y="333"/>
                    <a:pt x="406" y="13"/>
                  </a:cubicBezTo>
                  <a:cubicBezTo>
                    <a:pt x="82" y="0"/>
                    <a:pt x="369" y="108"/>
                    <a:pt x="227" y="248"/>
                  </a:cubicBezTo>
                  <a:cubicBezTo>
                    <a:pt x="112" y="292"/>
                    <a:pt x="155" y="276"/>
                    <a:pt x="0" y="337"/>
                  </a:cubicBezTo>
                  <a:cubicBezTo>
                    <a:pt x="71" y="745"/>
                    <a:pt x="507" y="743"/>
                    <a:pt x="542" y="491"/>
                  </a:cubicBezTo>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788569" y="1343001"/>
              <a:ext cx="1374775" cy="1822450"/>
            </a:xfrm>
            <a:custGeom>
              <a:avLst/>
              <a:gdLst>
                <a:gd name="T0" fmla="*/ 337 w 365"/>
                <a:gd name="T1" fmla="*/ 473 h 484"/>
                <a:gd name="T2" fmla="*/ 338 w 365"/>
                <a:gd name="T3" fmla="*/ 75 h 484"/>
                <a:gd name="T4" fmla="*/ 163 w 365"/>
                <a:gd name="T5" fmla="*/ 18 h 484"/>
                <a:gd name="T6" fmla="*/ 88 w 365"/>
                <a:gd name="T7" fmla="*/ 113 h 484"/>
                <a:gd name="T8" fmla="*/ 0 w 365"/>
                <a:gd name="T9" fmla="*/ 148 h 484"/>
                <a:gd name="T10" fmla="*/ 337 w 365"/>
                <a:gd name="T11" fmla="*/ 473 h 484"/>
              </a:gdLst>
              <a:ahLst/>
              <a:cxnLst>
                <a:cxn ang="0">
                  <a:pos x="T0" y="T1"/>
                </a:cxn>
                <a:cxn ang="0">
                  <a:pos x="T2" y="T3"/>
                </a:cxn>
                <a:cxn ang="0">
                  <a:pos x="T4" y="T5"/>
                </a:cxn>
                <a:cxn ang="0">
                  <a:pos x="T6" y="T7"/>
                </a:cxn>
                <a:cxn ang="0">
                  <a:pos x="T8" y="T9"/>
                </a:cxn>
                <a:cxn ang="0">
                  <a:pos x="T10" y="T11"/>
                </a:cxn>
              </a:cxnLst>
              <a:rect l="0" t="0" r="r" b="b"/>
              <a:pathLst>
                <a:path w="365" h="484">
                  <a:moveTo>
                    <a:pt x="337" y="473"/>
                  </a:moveTo>
                  <a:cubicBezTo>
                    <a:pt x="116" y="457"/>
                    <a:pt x="365" y="208"/>
                    <a:pt x="338" y="75"/>
                  </a:cubicBezTo>
                  <a:cubicBezTo>
                    <a:pt x="322" y="0"/>
                    <a:pt x="225" y="3"/>
                    <a:pt x="163" y="18"/>
                  </a:cubicBezTo>
                  <a:cubicBezTo>
                    <a:pt x="57" y="59"/>
                    <a:pt x="180" y="77"/>
                    <a:pt x="88" y="113"/>
                  </a:cubicBezTo>
                  <a:cubicBezTo>
                    <a:pt x="33" y="135"/>
                    <a:pt x="20" y="140"/>
                    <a:pt x="0" y="148"/>
                  </a:cubicBezTo>
                  <a:cubicBezTo>
                    <a:pt x="15" y="341"/>
                    <a:pt x="166" y="484"/>
                    <a:pt x="337" y="473"/>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 name="Conector reto 49">
            <a:extLst>
              <a:ext uri="{FF2B5EF4-FFF2-40B4-BE49-F238E27FC236}">
                <a16:creationId xmlns:a16="http://schemas.microsoft.com/office/drawing/2014/main" id="{571557D8-56C2-4F63-98E4-0B406A1CC55D}"/>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id="{6525E65D-BB82-4380-ACB8-3153E103D581}"/>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id="{039BAB23-2059-43E5-97FF-24B4108DF1D1}"/>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11" name="Retângulo 43">
            <a:extLst>
              <a:ext uri="{FF2B5EF4-FFF2-40B4-BE49-F238E27FC236}">
                <a16:creationId xmlns:a16="http://schemas.microsoft.com/office/drawing/2014/main" id="{736135D6-D810-4789-99E1-DB85F84ABB13}"/>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15" name="Graphic 14">
            <a:extLst>
              <a:ext uri="{FF2B5EF4-FFF2-40B4-BE49-F238E27FC236}">
                <a16:creationId xmlns:a16="http://schemas.microsoft.com/office/drawing/2014/main" id="{18AE6D17-9EB4-4CEB-975D-66EC8A839743}"/>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05100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722CB1-D8AB-4CAE-B1E6-34FB10BAAE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 Placeholder 13">
            <a:extLst>
              <a:ext uri="{FF2B5EF4-FFF2-40B4-BE49-F238E27FC236}">
                <a16:creationId xmlns:a16="http://schemas.microsoft.com/office/drawing/2014/main" id="{1C33AA26-85B5-469D-9F0A-49C4D0A541A3}"/>
              </a:ext>
            </a:extLst>
          </p:cNvPr>
          <p:cNvSpPr>
            <a:spLocks noGrp="1"/>
          </p:cNvSpPr>
          <p:nvPr>
            <p:ph type="body" sz="quarter" idx="12" hasCustomPrompt="1"/>
          </p:nvPr>
        </p:nvSpPr>
        <p:spPr>
          <a:xfrm>
            <a:off x="407988" y="420053"/>
            <a:ext cx="4103688" cy="863600"/>
          </a:xfrm>
        </p:spPr>
        <p:txBody>
          <a:bodyPr lIns="0" tIns="0" rIns="0" bIns="0" anchor="b">
            <a:normAutofit/>
          </a:bodyPr>
          <a:lstStyle>
            <a:lvl1pPr algn="l">
              <a:lnSpc>
                <a:spcPts val="3000"/>
              </a:lnSpc>
              <a:defRPr sz="2600">
                <a:solidFill>
                  <a:schemeClr val="accent3"/>
                </a:solidFill>
              </a:defRPr>
            </a:lvl1pPr>
            <a:lvl2pPr>
              <a:defRPr sz="2400">
                <a:solidFill>
                  <a:srgbClr val="0070AD"/>
                </a:solidFill>
              </a:defRPr>
            </a:lvl2pPr>
          </a:lstStyle>
          <a:p>
            <a:pPr lvl="0"/>
            <a:r>
              <a:rPr lang="en-US" dirty="0"/>
              <a:t>Click to insert title</a:t>
            </a:r>
            <a:endParaRPr lang="pt-PT" dirty="0"/>
          </a:p>
        </p:txBody>
      </p:sp>
      <p:sp>
        <p:nvSpPr>
          <p:cNvPr id="18" name="Text Placeholder 13">
            <a:extLst>
              <a:ext uri="{FF2B5EF4-FFF2-40B4-BE49-F238E27FC236}">
                <a16:creationId xmlns:a16="http://schemas.microsoft.com/office/drawing/2014/main" id="{27A7BBAF-87A7-4E9C-A689-44A36BBA7139}"/>
              </a:ext>
            </a:extLst>
          </p:cNvPr>
          <p:cNvSpPr>
            <a:spLocks noGrp="1"/>
          </p:cNvSpPr>
          <p:nvPr>
            <p:ph type="body" sz="quarter" idx="13" hasCustomPrompt="1"/>
          </p:nvPr>
        </p:nvSpPr>
        <p:spPr>
          <a:xfrm>
            <a:off x="407988" y="1412875"/>
            <a:ext cx="4103688" cy="863600"/>
          </a:xfrm>
        </p:spPr>
        <p:txBody>
          <a:bodyPr lIns="0" tIns="0" rIns="0" bIns="0" anchor="t">
            <a:normAutofit/>
          </a:bodyPr>
          <a:lstStyle>
            <a:lvl1pPr algn="l">
              <a:lnSpc>
                <a:spcPts val="2200"/>
              </a:lnSpc>
              <a:defRPr sz="1600">
                <a:solidFill>
                  <a:schemeClr val="accent2"/>
                </a:solidFill>
              </a:defRPr>
            </a:lvl1pPr>
            <a:lvl2pPr>
              <a:defRPr sz="2400">
                <a:solidFill>
                  <a:srgbClr val="0070AD"/>
                </a:solidFill>
              </a:defRPr>
            </a:lvl2pPr>
          </a:lstStyle>
          <a:p>
            <a:pPr lvl="0"/>
            <a:r>
              <a:rPr lang="en-US" dirty="0"/>
              <a:t>Click to insert title</a:t>
            </a:r>
            <a:endParaRPr lang="pt-PT" dirty="0"/>
          </a:p>
        </p:txBody>
      </p:sp>
      <p:pic>
        <p:nvPicPr>
          <p:cNvPr id="5" name="Graphic 4">
            <a:extLst>
              <a:ext uri="{FF2B5EF4-FFF2-40B4-BE49-F238E27FC236}">
                <a16:creationId xmlns:a16="http://schemas.microsoft.com/office/drawing/2014/main" id="{A5CBAC88-5F80-4401-9EAB-F7DC6FB018B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pic>
        <p:nvPicPr>
          <p:cNvPr id="2" name="Picture 1"/>
          <p:cNvPicPr>
            <a:picLocks noChangeAspect="1"/>
          </p:cNvPicPr>
          <p:nvPr userDrawn="1"/>
        </p:nvPicPr>
        <p:blipFill>
          <a:blip r:embed="rId5"/>
          <a:stretch>
            <a:fillRect/>
          </a:stretch>
        </p:blipFill>
        <p:spPr>
          <a:xfrm>
            <a:off x="3276600" y="2602396"/>
            <a:ext cx="3505200" cy="521804"/>
          </a:xfrm>
          <a:prstGeom prst="rect">
            <a:avLst/>
          </a:prstGeom>
        </p:spPr>
      </p:pic>
    </p:spTree>
    <p:extLst>
      <p:ext uri="{BB962C8B-B14F-4D97-AF65-F5344CB8AC3E}">
        <p14:creationId xmlns:p14="http://schemas.microsoft.com/office/powerpoint/2010/main" val="272482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0"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3"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28" name="Freeform 65"/>
          <p:cNvSpPr>
            <a:spLocks/>
          </p:cNvSpPr>
          <p:nvPr userDrawn="1"/>
        </p:nvSpPr>
        <p:spPr bwMode="auto">
          <a:xfrm>
            <a:off x="3761714" y="800764"/>
            <a:ext cx="9111784" cy="10909156"/>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cxnSp>
        <p:nvCxnSpPr>
          <p:cNvPr id="4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6"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47"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48"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23746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cxnSp>
        <p:nvCxnSpPr>
          <p:cNvPr id="12"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Underwriting &amp; Ratemaking| Ritwik Das | Feb 28, 2018</a:t>
            </a:r>
          </a:p>
        </p:txBody>
      </p:sp>
      <p:sp>
        <p:nvSpPr>
          <p:cNvPr id="17"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352800" y="6576637"/>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7"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09593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36" name="Freeform 65"/>
          <p:cNvSpPr>
            <a:spLocks/>
          </p:cNvSpPr>
          <p:nvPr userDrawn="1"/>
        </p:nvSpPr>
        <p:spPr bwMode="auto">
          <a:xfrm rot="15126643">
            <a:off x="7541356" y="-2911523"/>
            <a:ext cx="5112799" cy="6121339"/>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Underwriting &amp; Ratemaking| Ritwik Das | Feb 28, 2018</a:t>
            </a:r>
          </a:p>
        </p:txBody>
      </p:sp>
      <p:sp>
        <p:nvSpPr>
          <p:cNvPr id="22"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3" name="Retângulo 43">
            <a:extLst>
              <a:ext uri="{FF2B5EF4-FFF2-40B4-BE49-F238E27FC236}">
                <a16:creationId xmlns:a16="http://schemas.microsoft.com/office/drawing/2014/main" id="{834ADCB4-BFB1-450D-8F6D-64217F4CD92C}"/>
              </a:ext>
            </a:extLst>
          </p:cNvPr>
          <p:cNvSpPr/>
          <p:nvPr userDrawn="1"/>
        </p:nvSpPr>
        <p:spPr>
          <a:xfrm>
            <a:off x="3352800" y="652403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18" name="Graphic 17">
            <a:extLst>
              <a:ext uri="{FF2B5EF4-FFF2-40B4-BE49-F238E27FC236}">
                <a16:creationId xmlns:a16="http://schemas.microsoft.com/office/drawing/2014/main" id="{27BDB0CA-E802-4EE5-AF8E-45AFDD8E35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 name="Freeform 57"/>
          <p:cNvSpPr>
            <a:spLocks/>
          </p:cNvSpPr>
          <p:nvPr userDrawn="1"/>
        </p:nvSpPr>
        <p:spPr bwMode="auto">
          <a:xfrm rot="17855275">
            <a:off x="-2851073" y="-471040"/>
            <a:ext cx="8104819" cy="5835277"/>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20">
            <a:extLst>
              <a:ext uri="{FF2B5EF4-FFF2-40B4-BE49-F238E27FC236}">
                <a16:creationId xmlns:a16="http://schemas.microsoft.com/office/drawing/2014/main"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8" name="Retângulo 43">
            <a:extLst>
              <a:ext uri="{FF2B5EF4-FFF2-40B4-BE49-F238E27FC236}">
                <a16:creationId xmlns:a16="http://schemas.microsoft.com/office/drawing/2014/main"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9372940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2.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theme" Target="../theme/theme4.xml"/><Relationship Id="rId4" Type="http://schemas.openxmlformats.org/officeDocument/2006/relationships/image" Target="../media/image3.svg"/></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theme" Target="../theme/theme5.xml"/><Relationship Id="rId1" Type="http://schemas.openxmlformats.org/officeDocument/2006/relationships/slideLayout" Target="../slideLayouts/slideLayout15.xml"/><Relationship Id="rId5" Type="http://schemas.openxmlformats.org/officeDocument/2006/relationships/image" Target="../media/image3.sv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en-US"/>
              <a:t>Click to edit Master title style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813"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29CA53F-8C9B-428D-989E-6A4F295EDC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814" r:id="rId1"/>
    <p:sldLayoutId id="2147483844"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4" name="Graphic 3">
            <a:extLst>
              <a:ext uri="{FF2B5EF4-FFF2-40B4-BE49-F238E27FC236}">
                <a16:creationId xmlns:a16="http://schemas.microsoft.com/office/drawing/2014/main" id="{8909AC8C-6C4B-43A0-8FEE-FC9DE49A9EEA}"/>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1" r:id="rId1"/>
    <p:sldLayoutId id="2147483779" r:id="rId2"/>
    <p:sldLayoutId id="2147483734" r:id="rId3"/>
    <p:sldLayoutId id="2147483735" r:id="rId4"/>
    <p:sldLayoutId id="2147483737" r:id="rId5"/>
    <p:sldLayoutId id="2147483738" r:id="rId6"/>
    <p:sldLayoutId id="2147483739" r:id="rId7"/>
    <p:sldLayoutId id="2147483794" r:id="rId8"/>
    <p:sldLayoutId id="2147483792" r:id="rId9"/>
    <p:sldLayoutId id="2147483787" r:id="rId10"/>
    <p:sldLayoutId id="2147483842" r:id="rId1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5" name="Conector reto 49">
            <a:extLst>
              <a:ext uri="{FF2B5EF4-FFF2-40B4-BE49-F238E27FC236}">
                <a16:creationId xmlns:a16="http://schemas.microsoft.com/office/drawing/2014/main" id="{3E818917-538C-4A33-932D-D9A08033D4DC}"/>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Rectangle 27">
            <a:hlinkClick r:id="rId2"/>
            <a:extLst>
              <a:ext uri="{FF2B5EF4-FFF2-40B4-BE49-F238E27FC236}">
                <a16:creationId xmlns:a16="http://schemas.microsoft.com/office/drawing/2014/main" id="{1ACD14BB-3A80-4D71-955C-EA56362EFDA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7" name="Retângulo 43">
            <a:extLst>
              <a:ext uri="{FF2B5EF4-FFF2-40B4-BE49-F238E27FC236}">
                <a16:creationId xmlns:a16="http://schemas.microsoft.com/office/drawing/2014/main" id="{21209CB4-881A-45A1-A149-8DC3FC1B489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8" name="Retângulo 43">
            <a:extLst>
              <a:ext uri="{FF2B5EF4-FFF2-40B4-BE49-F238E27FC236}">
                <a16:creationId xmlns:a16="http://schemas.microsoft.com/office/drawing/2014/main" id="{DA13A745-E3D4-4694-8E12-1115606A5FE6}"/>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9" name="Graphic 8">
            <a:extLst>
              <a:ext uri="{FF2B5EF4-FFF2-40B4-BE49-F238E27FC236}">
                <a16:creationId xmlns:a16="http://schemas.microsoft.com/office/drawing/2014/main" id="{8E08314B-7B3A-4958-AA0A-43518BA6E4E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4" name="Conector reto 49">
            <a:extLst>
              <a:ext uri="{FF2B5EF4-FFF2-40B4-BE49-F238E27FC236}">
                <a16:creationId xmlns:a16="http://schemas.microsoft.com/office/drawing/2014/main" id="{586BC39D-0294-46DE-AFEC-F1D4B55378C6}"/>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27">
            <a:hlinkClick r:id="rId3"/>
            <a:extLst>
              <a:ext uri="{FF2B5EF4-FFF2-40B4-BE49-F238E27FC236}">
                <a16:creationId xmlns:a16="http://schemas.microsoft.com/office/drawing/2014/main" id="{770B03E5-1104-4C77-B33F-D98FEBEB10C0}"/>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6" name="Retângulo 43">
            <a:extLst>
              <a:ext uri="{FF2B5EF4-FFF2-40B4-BE49-F238E27FC236}">
                <a16:creationId xmlns:a16="http://schemas.microsoft.com/office/drawing/2014/main" id="{522C5E93-A7EB-4BA1-9BE0-F920B4BD32F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7" name="Retângulo 43">
            <a:extLst>
              <a:ext uri="{FF2B5EF4-FFF2-40B4-BE49-F238E27FC236}">
                <a16:creationId xmlns:a16="http://schemas.microsoft.com/office/drawing/2014/main" id="{30794E10-9690-42C4-AABC-7A8CD6247CF1}"/>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8" name="Graphic 7">
            <a:extLst>
              <a:ext uri="{FF2B5EF4-FFF2-40B4-BE49-F238E27FC236}">
                <a16:creationId xmlns:a16="http://schemas.microsoft.com/office/drawing/2014/main" id="{64E3C7C3-8522-4D30-BEF1-B9A63533805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480949726"/>
      </p:ext>
    </p:extLst>
  </p:cSld>
  <p:clrMap bg1="lt1" tx1="dk1" bg2="lt2" tx2="dk2" accent1="accent1" accent2="accent2" accent3="accent3" accent4="accent4" accent5="accent5" accent6="accent6" hlink="hlink" folHlink="folHlink"/>
  <p:sldLayoutIdLst>
    <p:sldLayoutId id="2147483835"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A79673-AD73-4CE5-AC49-8BB07DDE078B}"/>
              </a:ext>
            </a:extLst>
          </p:cNvPr>
          <p:cNvSpPr>
            <a:spLocks noGrp="1"/>
          </p:cNvSpPr>
          <p:nvPr>
            <p:ph type="body" sz="quarter" idx="11"/>
          </p:nvPr>
        </p:nvSpPr>
        <p:spPr>
          <a:xfrm>
            <a:off x="413530" y="5646094"/>
            <a:ext cx="6368270" cy="863600"/>
          </a:xfrm>
        </p:spPr>
        <p:txBody>
          <a:bodyPr/>
          <a:lstStyle/>
          <a:p>
            <a:r>
              <a:rPr lang="en-US" dirty="0"/>
              <a:t>General Insurance for IT &amp; Support Professionals</a:t>
            </a:r>
            <a:endParaRPr lang="pt-PT" dirty="0"/>
          </a:p>
        </p:txBody>
      </p:sp>
      <p:sp>
        <p:nvSpPr>
          <p:cNvPr id="4" name="Text Placeholder 3">
            <a:extLst>
              <a:ext uri="{FF2B5EF4-FFF2-40B4-BE49-F238E27FC236}">
                <a16:creationId xmlns:a16="http://schemas.microsoft.com/office/drawing/2014/main" id="{F026E81B-829A-4890-A55E-48977148E13B}"/>
              </a:ext>
            </a:extLst>
          </p:cNvPr>
          <p:cNvSpPr>
            <a:spLocks noGrp="1"/>
          </p:cNvSpPr>
          <p:nvPr>
            <p:ph type="body" sz="quarter" idx="12"/>
          </p:nvPr>
        </p:nvSpPr>
        <p:spPr>
          <a:xfrm>
            <a:off x="7696200" y="6248400"/>
            <a:ext cx="4103688" cy="381000"/>
          </a:xfrm>
        </p:spPr>
        <p:txBody>
          <a:bodyPr>
            <a:normAutofit/>
          </a:bodyPr>
          <a:lstStyle/>
          <a:p>
            <a:pPr lvl="0"/>
            <a:r>
              <a:rPr lang="en-US" dirty="0"/>
              <a:t>Ritwik Das | Bhubaneshwar | Feb 28, 2018</a:t>
            </a:r>
          </a:p>
        </p:txBody>
      </p:sp>
    </p:spTree>
    <p:extLst>
      <p:ext uri="{BB962C8B-B14F-4D97-AF65-F5344CB8AC3E}">
        <p14:creationId xmlns:p14="http://schemas.microsoft.com/office/powerpoint/2010/main" val="9665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107E07E-C7C9-4491-AF70-80EA99ECE59D}"/>
              </a:ext>
            </a:extLst>
          </p:cNvPr>
          <p:cNvSpPr>
            <a:spLocks noGrp="1"/>
          </p:cNvSpPr>
          <p:nvPr>
            <p:ph type="body" sz="quarter" idx="13"/>
          </p:nvPr>
        </p:nvSpPr>
        <p:spPr/>
        <p:txBody>
          <a:bodyPr/>
          <a:lstStyle/>
          <a:p>
            <a:pPr lvl="0"/>
            <a:r>
              <a:rPr lang="en-US" dirty="0"/>
              <a:t>4. Determine Appropriate Premium</a:t>
            </a:r>
          </a:p>
        </p:txBody>
      </p:sp>
      <p:sp>
        <p:nvSpPr>
          <p:cNvPr id="8" name="Text Placeholder 7">
            <a:extLst>
              <a:ext uri="{FF2B5EF4-FFF2-40B4-BE49-F238E27FC236}">
                <a16:creationId xmlns:a16="http://schemas.microsoft.com/office/drawing/2014/main" id="{F440DD2A-0430-4C5E-B3E9-A7668FCC65F3}"/>
              </a:ext>
            </a:extLst>
          </p:cNvPr>
          <p:cNvSpPr>
            <a:spLocks noGrp="1"/>
          </p:cNvSpPr>
          <p:nvPr>
            <p:ph type="body" sz="quarter" idx="32"/>
          </p:nvPr>
        </p:nvSpPr>
        <p:spPr>
          <a:xfrm>
            <a:off x="725016" y="4079992"/>
            <a:ext cx="2874219" cy="2244608"/>
          </a:xfrm>
        </p:spPr>
        <p:txBody>
          <a:bodyPr/>
          <a:lstStyle/>
          <a:p>
            <a:pPr marL="285750" indent="-285750">
              <a:buFont typeface="Arial" panose="020B0604020202020204" pitchFamily="34" charset="0"/>
              <a:buChar char="•"/>
            </a:pPr>
            <a:r>
              <a:rPr lang="pt-PT" dirty="0"/>
              <a:t>Based on risk class, determine appropriate premium. </a:t>
            </a:r>
          </a:p>
          <a:p>
            <a:pPr marL="519113" lvl="1" indent="-285750">
              <a:buFont typeface="Arial" panose="020B0604020202020204" pitchFamily="34" charset="0"/>
              <a:buChar char="•"/>
            </a:pPr>
            <a:r>
              <a:rPr lang="pt-PT" dirty="0"/>
              <a:t>Preferred</a:t>
            </a:r>
          </a:p>
          <a:p>
            <a:pPr marL="519113" lvl="1" indent="-285750">
              <a:buFont typeface="Arial" panose="020B0604020202020204" pitchFamily="34" charset="0"/>
              <a:buChar char="•"/>
            </a:pPr>
            <a:r>
              <a:rPr lang="pt-PT" dirty="0"/>
              <a:t>Acceptable</a:t>
            </a:r>
          </a:p>
          <a:p>
            <a:pPr marL="519113" lvl="1" indent="-285750">
              <a:buFont typeface="Arial" panose="020B0604020202020204" pitchFamily="34" charset="0"/>
              <a:buChar char="•"/>
            </a:pPr>
            <a:r>
              <a:rPr lang="pt-PT" dirty="0"/>
              <a:t>Acceptable with revision</a:t>
            </a:r>
          </a:p>
          <a:p>
            <a:pPr marL="519113" lvl="1" indent="-285750">
              <a:buFont typeface="Arial" panose="020B0604020202020204" pitchFamily="34" charset="0"/>
              <a:buChar char="•"/>
            </a:pPr>
            <a:r>
              <a:rPr lang="pt-PT" dirty="0"/>
              <a:t>Unacceptable</a:t>
            </a:r>
          </a:p>
        </p:txBody>
      </p:sp>
      <p:sp>
        <p:nvSpPr>
          <p:cNvPr id="9" name="Text Placeholder 8">
            <a:extLst>
              <a:ext uri="{FF2B5EF4-FFF2-40B4-BE49-F238E27FC236}">
                <a16:creationId xmlns:a16="http://schemas.microsoft.com/office/drawing/2014/main" id="{AE7DB5AB-EDC1-493A-A05E-EF242255237A}"/>
              </a:ext>
            </a:extLst>
          </p:cNvPr>
          <p:cNvSpPr>
            <a:spLocks noGrp="1"/>
          </p:cNvSpPr>
          <p:nvPr>
            <p:ph type="body" sz="quarter" idx="33"/>
          </p:nvPr>
        </p:nvSpPr>
        <p:spPr/>
        <p:txBody>
          <a:bodyPr/>
          <a:lstStyle/>
          <a:p>
            <a:pPr lvl="0"/>
            <a:r>
              <a:rPr lang="en-US" dirty="0"/>
              <a:t>5. Implement the Underwriting Decision</a:t>
            </a:r>
          </a:p>
        </p:txBody>
      </p:sp>
      <p:sp>
        <p:nvSpPr>
          <p:cNvPr id="11" name="Text Placeholder 10">
            <a:extLst>
              <a:ext uri="{FF2B5EF4-FFF2-40B4-BE49-F238E27FC236}">
                <a16:creationId xmlns:a16="http://schemas.microsoft.com/office/drawing/2014/main" id="{E2F5E3C3-8C95-4F9C-8370-0A1C87237CA8}"/>
              </a:ext>
            </a:extLst>
          </p:cNvPr>
          <p:cNvSpPr>
            <a:spLocks noGrp="1"/>
          </p:cNvSpPr>
          <p:nvPr>
            <p:ph type="body" sz="quarter" idx="35"/>
          </p:nvPr>
        </p:nvSpPr>
        <p:spPr/>
        <p:txBody>
          <a:bodyPr/>
          <a:lstStyle/>
          <a:p>
            <a:pPr lvl="0"/>
            <a:r>
              <a:rPr lang="en-US" dirty="0"/>
              <a:t>6. Monitor the Underwriting Decision</a:t>
            </a:r>
          </a:p>
        </p:txBody>
      </p:sp>
      <p:sp>
        <p:nvSpPr>
          <p:cNvPr id="13" name="Text Placeholder 12">
            <a:extLst>
              <a:ext uri="{FF2B5EF4-FFF2-40B4-BE49-F238E27FC236}">
                <a16:creationId xmlns:a16="http://schemas.microsoft.com/office/drawing/2014/main" id="{EDA1D66A-C023-456D-9B56-482EF7D3D5E2}"/>
              </a:ext>
            </a:extLst>
          </p:cNvPr>
          <p:cNvSpPr>
            <a:spLocks noGrp="1"/>
          </p:cNvSpPr>
          <p:nvPr>
            <p:ph type="body" sz="quarter" idx="37"/>
          </p:nvPr>
        </p:nvSpPr>
        <p:spPr/>
        <p:txBody>
          <a:bodyPr/>
          <a:lstStyle/>
          <a:p>
            <a:r>
              <a:rPr lang="pt-PT" dirty="0">
                <a:solidFill>
                  <a:schemeClr val="bg1"/>
                </a:solidFill>
              </a:rPr>
              <a:t>... Continued</a:t>
            </a:r>
          </a:p>
        </p:txBody>
      </p:sp>
      <p:sp>
        <p:nvSpPr>
          <p:cNvPr id="6" name="Title 5">
            <a:extLst>
              <a:ext uri="{FF2B5EF4-FFF2-40B4-BE49-F238E27FC236}">
                <a16:creationId xmlns:a16="http://schemas.microsoft.com/office/drawing/2014/main" id="{DE92CAD8-1DB1-4620-AE43-58463EEC07A7}"/>
              </a:ext>
            </a:extLst>
          </p:cNvPr>
          <p:cNvSpPr>
            <a:spLocks noGrp="1"/>
          </p:cNvSpPr>
          <p:nvPr>
            <p:ph type="title"/>
          </p:nvPr>
        </p:nvSpPr>
        <p:spPr/>
        <p:txBody>
          <a:bodyPr/>
          <a:lstStyle/>
          <a:p>
            <a:r>
              <a:rPr lang="en-US" dirty="0"/>
              <a:t>Underwriting Process</a:t>
            </a:r>
            <a:endParaRPr lang="pt-PT" dirty="0"/>
          </a:p>
        </p:txBody>
      </p:sp>
      <p:sp>
        <p:nvSpPr>
          <p:cNvPr id="10" name="Text Placeholder 9">
            <a:extLst>
              <a:ext uri="{FF2B5EF4-FFF2-40B4-BE49-F238E27FC236}">
                <a16:creationId xmlns:a16="http://schemas.microsoft.com/office/drawing/2014/main" id="{7FB3716E-9382-4C5B-89D8-7D3D309649B1}"/>
              </a:ext>
            </a:extLst>
          </p:cNvPr>
          <p:cNvSpPr>
            <a:spLocks noGrp="1"/>
          </p:cNvSpPr>
          <p:nvPr>
            <p:ph type="body" sz="quarter" idx="38"/>
          </p:nvPr>
        </p:nvSpPr>
        <p:spPr/>
        <p:txBody>
          <a:bodyPr/>
          <a:lstStyle/>
          <a:p>
            <a:pPr marL="285750" indent="-285750">
              <a:buFont typeface="Arial" panose="020B0604020202020204" pitchFamily="34" charset="0"/>
              <a:buChar char="•"/>
            </a:pPr>
            <a:r>
              <a:rPr lang="pt-PT" dirty="0"/>
              <a:t>Communicate the decision</a:t>
            </a:r>
          </a:p>
          <a:p>
            <a:pPr marL="285750" indent="-285750">
              <a:buFont typeface="Arial" panose="020B0604020202020204" pitchFamily="34" charset="0"/>
              <a:buChar char="•"/>
            </a:pPr>
            <a:r>
              <a:rPr lang="pt-PT" dirty="0"/>
              <a:t>Issue documents</a:t>
            </a:r>
          </a:p>
          <a:p>
            <a:pPr marL="285750" indent="-285750">
              <a:buFont typeface="Arial" panose="020B0604020202020204" pitchFamily="34" charset="0"/>
              <a:buChar char="•"/>
            </a:pPr>
            <a:r>
              <a:rPr lang="pt-PT" dirty="0"/>
              <a:t>Record information</a:t>
            </a:r>
          </a:p>
        </p:txBody>
      </p:sp>
      <p:sp>
        <p:nvSpPr>
          <p:cNvPr id="12" name="Text Placeholder 11">
            <a:extLst>
              <a:ext uri="{FF2B5EF4-FFF2-40B4-BE49-F238E27FC236}">
                <a16:creationId xmlns:a16="http://schemas.microsoft.com/office/drawing/2014/main" id="{BA5AB316-80C7-476A-94AD-BE50C2B56E2C}"/>
              </a:ext>
            </a:extLst>
          </p:cNvPr>
          <p:cNvSpPr>
            <a:spLocks noGrp="1"/>
          </p:cNvSpPr>
          <p:nvPr>
            <p:ph type="body" sz="quarter" idx="39"/>
          </p:nvPr>
        </p:nvSpPr>
        <p:spPr/>
        <p:txBody>
          <a:bodyPr/>
          <a:lstStyle/>
          <a:p>
            <a:pPr marL="285750" indent="-285750">
              <a:buFont typeface="Arial" panose="020B0604020202020204" pitchFamily="34" charset="0"/>
              <a:buChar char="•"/>
            </a:pPr>
            <a:r>
              <a:rPr lang="pt-PT" dirty="0"/>
              <a:t>Substantive policy changes</a:t>
            </a:r>
          </a:p>
          <a:p>
            <a:pPr marL="285750" indent="-285750">
              <a:buFont typeface="Arial" panose="020B0604020202020204" pitchFamily="34" charset="0"/>
              <a:buChar char="•"/>
            </a:pPr>
            <a:r>
              <a:rPr lang="pt-PT" dirty="0"/>
              <a:t>Significant and/or unique losses</a:t>
            </a:r>
          </a:p>
          <a:p>
            <a:pPr marL="285750" indent="-285750">
              <a:buFont typeface="Arial" panose="020B0604020202020204" pitchFamily="34" charset="0"/>
              <a:buChar char="•"/>
            </a:pPr>
            <a:r>
              <a:rPr lang="pt-PT" dirty="0"/>
              <a:t>Risk control and safety inspections</a:t>
            </a:r>
          </a:p>
          <a:p>
            <a:pPr marL="285750" indent="-285750">
              <a:buFont typeface="Arial" panose="020B0604020202020204" pitchFamily="34" charset="0"/>
              <a:buChar char="•"/>
            </a:pPr>
            <a:r>
              <a:rPr lang="pt-PT" dirty="0"/>
              <a:t>Premium Audit</a:t>
            </a:r>
          </a:p>
        </p:txBody>
      </p:sp>
      <p:grpSp>
        <p:nvGrpSpPr>
          <p:cNvPr id="15" name="Group 19">
            <a:extLst>
              <a:ext uri="{FF2B5EF4-FFF2-40B4-BE49-F238E27FC236}">
                <a16:creationId xmlns:a16="http://schemas.microsoft.com/office/drawing/2014/main" id="{D08D893A-3784-4062-AD67-75C11DD4BC0A}"/>
              </a:ext>
            </a:extLst>
          </p:cNvPr>
          <p:cNvGrpSpPr>
            <a:grpSpLocks noChangeAspect="1"/>
          </p:cNvGrpSpPr>
          <p:nvPr/>
        </p:nvGrpSpPr>
        <p:grpSpPr bwMode="auto">
          <a:xfrm>
            <a:off x="8041842" y="1801720"/>
            <a:ext cx="1330762" cy="1244311"/>
            <a:chOff x="-106" y="-109"/>
            <a:chExt cx="1878" cy="1756"/>
          </a:xfrm>
        </p:grpSpPr>
        <p:sp>
          <p:nvSpPr>
            <p:cNvPr id="16" name="Freeform 20">
              <a:extLst>
                <a:ext uri="{FF2B5EF4-FFF2-40B4-BE49-F238E27FC236}">
                  <a16:creationId xmlns:a16="http://schemas.microsoft.com/office/drawing/2014/main"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7" name="Freeform 21">
              <a:extLst>
                <a:ext uri="{FF2B5EF4-FFF2-40B4-BE49-F238E27FC236}">
                  <a16:creationId xmlns:a16="http://schemas.microsoft.com/office/drawing/2014/main"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8" name="Freeform 22">
              <a:extLst>
                <a:ext uri="{FF2B5EF4-FFF2-40B4-BE49-F238E27FC236}">
                  <a16:creationId xmlns:a16="http://schemas.microsoft.com/office/drawing/2014/main"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19" name="Group 25">
            <a:extLst>
              <a:ext uri="{FF2B5EF4-FFF2-40B4-BE49-F238E27FC236}">
                <a16:creationId xmlns:a16="http://schemas.microsoft.com/office/drawing/2014/main" id="{19621B79-FE8E-4A93-A16C-41B91E501972}"/>
              </a:ext>
            </a:extLst>
          </p:cNvPr>
          <p:cNvGrpSpPr>
            <a:grpSpLocks noChangeAspect="1"/>
          </p:cNvGrpSpPr>
          <p:nvPr/>
        </p:nvGrpSpPr>
        <p:grpSpPr bwMode="auto">
          <a:xfrm>
            <a:off x="4252452" y="1779784"/>
            <a:ext cx="1330762" cy="1247369"/>
            <a:chOff x="-61" y="-66"/>
            <a:chExt cx="1133" cy="1062"/>
          </a:xfrm>
        </p:grpSpPr>
        <p:sp>
          <p:nvSpPr>
            <p:cNvPr id="20" name="Freeform 26">
              <a:extLst>
                <a:ext uri="{FF2B5EF4-FFF2-40B4-BE49-F238E27FC236}">
                  <a16:creationId xmlns:a16="http://schemas.microsoft.com/office/drawing/2014/main"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27">
              <a:extLst>
                <a:ext uri="{FF2B5EF4-FFF2-40B4-BE49-F238E27FC236}">
                  <a16:creationId xmlns:a16="http://schemas.microsoft.com/office/drawing/2014/main"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2" name="Group 30">
            <a:extLst>
              <a:ext uri="{FF2B5EF4-FFF2-40B4-BE49-F238E27FC236}">
                <a16:creationId xmlns:a16="http://schemas.microsoft.com/office/drawing/2014/main" id="{2450D3E4-236D-4FB2-A7B0-FA7B6A48CF6E}"/>
              </a:ext>
            </a:extLst>
          </p:cNvPr>
          <p:cNvGrpSpPr>
            <a:grpSpLocks noChangeAspect="1"/>
          </p:cNvGrpSpPr>
          <p:nvPr/>
        </p:nvGrpSpPr>
        <p:grpSpPr bwMode="auto">
          <a:xfrm>
            <a:off x="402565" y="1755786"/>
            <a:ext cx="1359985" cy="1271367"/>
            <a:chOff x="-223" y="-210"/>
            <a:chExt cx="3852" cy="3601"/>
          </a:xfrm>
        </p:grpSpPr>
        <p:sp>
          <p:nvSpPr>
            <p:cNvPr id="23" name="Freeform 31">
              <a:extLst>
                <a:ext uri="{FF2B5EF4-FFF2-40B4-BE49-F238E27FC236}">
                  <a16:creationId xmlns:a16="http://schemas.microsoft.com/office/drawing/2014/main"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4" name="Freeform 32">
              <a:extLst>
                <a:ext uri="{FF2B5EF4-FFF2-40B4-BE49-F238E27FC236}">
                  <a16:creationId xmlns:a16="http://schemas.microsoft.com/office/drawing/2014/main"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3">
              <a:extLst>
                <a:ext uri="{FF2B5EF4-FFF2-40B4-BE49-F238E27FC236}">
                  <a16:creationId xmlns:a16="http://schemas.microsoft.com/office/drawing/2014/main"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4">
              <a:extLst>
                <a:ext uri="{FF2B5EF4-FFF2-40B4-BE49-F238E27FC236}">
                  <a16:creationId xmlns:a16="http://schemas.microsoft.com/office/drawing/2014/main"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7" name="Freeform 35">
              <a:extLst>
                <a:ext uri="{FF2B5EF4-FFF2-40B4-BE49-F238E27FC236}">
                  <a16:creationId xmlns:a16="http://schemas.microsoft.com/office/drawing/2014/main"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248211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61925-92E7-4381-9402-971B20B7DF74}"/>
              </a:ext>
            </a:extLst>
          </p:cNvPr>
          <p:cNvSpPr>
            <a:spLocks noGrp="1"/>
          </p:cNvSpPr>
          <p:nvPr>
            <p:ph type="body" sz="quarter" idx="13"/>
          </p:nvPr>
        </p:nvSpPr>
        <p:spPr>
          <a:xfrm>
            <a:off x="415362" y="1219200"/>
            <a:ext cx="11403012" cy="4569490"/>
          </a:xfrm>
        </p:spPr>
        <p:txBody>
          <a:bodyPr/>
          <a:lstStyle/>
          <a:p>
            <a:pPr marL="285750" indent="-285750">
              <a:buFont typeface="Wingdings" panose="05000000000000000000" pitchFamily="2" charset="2"/>
              <a:buChar char="ü"/>
            </a:pPr>
            <a:r>
              <a:rPr lang="en-US" sz="1800" b="0" dirty="0"/>
              <a:t>Participating in the overall management of the insurer in making broad business decisions. </a:t>
            </a:r>
          </a:p>
          <a:p>
            <a:pPr marL="285750" indent="-285750">
              <a:buFont typeface="Wingdings" panose="05000000000000000000" pitchFamily="2" charset="2"/>
              <a:buChar char="ü"/>
            </a:pPr>
            <a:endParaRPr lang="en-US" sz="1800" b="0" dirty="0"/>
          </a:p>
          <a:p>
            <a:pPr marL="285750" indent="-285750">
              <a:buFont typeface="Wingdings" panose="05000000000000000000" pitchFamily="2" charset="2"/>
              <a:buChar char="ü"/>
            </a:pPr>
            <a:r>
              <a:rPr lang="en-US" sz="1800" b="0" dirty="0"/>
              <a:t>Arranging reinsurance – </a:t>
            </a:r>
            <a:r>
              <a:rPr lang="en-US" sz="1800" b="0" i="1" dirty="0"/>
              <a:t>facultative or treaty reinsurance</a:t>
            </a:r>
          </a:p>
          <a:p>
            <a:pPr marL="285750" indent="-285750">
              <a:buFont typeface="Wingdings" panose="05000000000000000000" pitchFamily="2" charset="2"/>
              <a:buChar char="ü"/>
            </a:pPr>
            <a:endParaRPr lang="en-US" sz="1800" b="0" dirty="0"/>
          </a:p>
          <a:p>
            <a:pPr marL="285750" indent="-285750">
              <a:buFont typeface="Wingdings" panose="05000000000000000000" pitchFamily="2" charset="2"/>
              <a:buChar char="ü"/>
            </a:pPr>
            <a:r>
              <a:rPr lang="en-US" sz="1800" b="0" dirty="0"/>
              <a:t>Delegating underwriting authority – </a:t>
            </a:r>
            <a:r>
              <a:rPr lang="en-US" sz="1800" b="0" i="1" dirty="0"/>
              <a:t>establishes the type of decision an underwriter can make without securing approval from someone at higher level. </a:t>
            </a:r>
          </a:p>
          <a:p>
            <a:pPr marL="285750" indent="-285750">
              <a:buFont typeface="Wingdings" panose="05000000000000000000" pitchFamily="2" charset="2"/>
              <a:buChar char="ü"/>
            </a:pPr>
            <a:endParaRPr lang="en-US" sz="1800" b="0" i="1" dirty="0"/>
          </a:p>
          <a:p>
            <a:pPr marL="285750" indent="-285750">
              <a:buFont typeface="Wingdings" panose="05000000000000000000" pitchFamily="2" charset="2"/>
              <a:buChar char="ü"/>
            </a:pPr>
            <a:r>
              <a:rPr lang="en-US" sz="1800" b="0" dirty="0"/>
              <a:t>Developing and enforcing underwriting guidelines that reflects the insurer’s overall underwriting objectives. </a:t>
            </a:r>
          </a:p>
          <a:p>
            <a:pPr marL="285750" indent="-285750">
              <a:buFont typeface="Wingdings" panose="05000000000000000000" pitchFamily="2" charset="2"/>
              <a:buChar char="ü"/>
            </a:pPr>
            <a:endParaRPr lang="en-US" sz="1800" b="0" dirty="0"/>
          </a:p>
          <a:p>
            <a:pPr marL="285750" indent="-285750">
              <a:buFont typeface="Wingdings" panose="05000000000000000000" pitchFamily="2" charset="2"/>
              <a:buChar char="ü"/>
            </a:pPr>
            <a:r>
              <a:rPr lang="en-US" sz="1800" b="0" dirty="0"/>
              <a:t>Monitoring underwriting results to determine whether the underwriting guidelines have desired effect. </a:t>
            </a:r>
          </a:p>
        </p:txBody>
      </p:sp>
      <p:sp>
        <p:nvSpPr>
          <p:cNvPr id="7" name="Title 6">
            <a:extLst>
              <a:ext uri="{FF2B5EF4-FFF2-40B4-BE49-F238E27FC236}">
                <a16:creationId xmlns:a16="http://schemas.microsoft.com/office/drawing/2014/main" id="{B08C6F4A-05B5-4309-A3F9-74836AB19DEB}"/>
              </a:ext>
            </a:extLst>
          </p:cNvPr>
          <p:cNvSpPr>
            <a:spLocks noGrp="1"/>
          </p:cNvSpPr>
          <p:nvPr>
            <p:ph type="title"/>
          </p:nvPr>
        </p:nvSpPr>
        <p:spPr/>
        <p:txBody>
          <a:bodyPr/>
          <a:lstStyle/>
          <a:p>
            <a:r>
              <a:rPr lang="en-US" dirty="0"/>
              <a:t>Underwriting Management</a:t>
            </a:r>
          </a:p>
        </p:txBody>
      </p:sp>
    </p:spTree>
    <p:extLst>
      <p:ext uri="{BB962C8B-B14F-4D97-AF65-F5344CB8AC3E}">
        <p14:creationId xmlns:p14="http://schemas.microsoft.com/office/powerpoint/2010/main" val="418816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0D1BC81-B0CA-49DC-9E5F-F55AA790482A}"/>
              </a:ext>
            </a:extLst>
          </p:cNvPr>
          <p:cNvSpPr>
            <a:spLocks noGrp="1"/>
          </p:cNvSpPr>
          <p:nvPr>
            <p:ph type="body" sz="quarter" idx="10"/>
          </p:nvPr>
        </p:nvSpPr>
        <p:spPr>
          <a:xfrm>
            <a:off x="407987" y="2010606"/>
            <a:ext cx="5543551" cy="4442581"/>
          </a:xfrm>
        </p:spPr>
        <p:txBody>
          <a:bodyPr/>
          <a:lstStyle/>
          <a:p>
            <a:r>
              <a:rPr lang="en-US" dirty="0"/>
              <a:t>Discrimination (includes cancellation, non-renewal, refusal to issue policy etc.) based solely on:</a:t>
            </a:r>
          </a:p>
          <a:p>
            <a:pPr marL="285750" indent="-285750">
              <a:buFont typeface="Arial" panose="020B0604020202020204" pitchFamily="34" charset="0"/>
              <a:buChar char="•"/>
            </a:pPr>
            <a:r>
              <a:rPr lang="en-US" dirty="0"/>
              <a:t>Geographic location</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Marital Status</a:t>
            </a:r>
          </a:p>
          <a:p>
            <a:pPr marL="285750" indent="-285750">
              <a:buFont typeface="Arial" panose="020B0604020202020204" pitchFamily="34" charset="0"/>
              <a:buChar char="•"/>
            </a:pPr>
            <a:r>
              <a:rPr lang="en-US" dirty="0"/>
              <a:t>Race</a:t>
            </a:r>
          </a:p>
          <a:p>
            <a:pPr marL="285750" indent="-285750">
              <a:buFont typeface="Arial" panose="020B0604020202020204" pitchFamily="34" charset="0"/>
              <a:buChar char="•"/>
            </a:pPr>
            <a:r>
              <a:rPr lang="en-US" dirty="0"/>
              <a:t>Religion</a:t>
            </a:r>
          </a:p>
          <a:p>
            <a:endParaRPr lang="en-US" dirty="0"/>
          </a:p>
          <a:p>
            <a:r>
              <a:rPr lang="en-US" b="1" dirty="0"/>
              <a:t>Note</a:t>
            </a:r>
            <a:r>
              <a:rPr lang="en-US" dirty="0"/>
              <a:t> – Fair discrimination is legal and is absolutely necessary for the insurer to charge premium commensurate with the loss exposure of the insured. </a:t>
            </a:r>
            <a:endParaRPr lang="pt-PT" dirty="0"/>
          </a:p>
        </p:txBody>
      </p:sp>
      <p:sp>
        <p:nvSpPr>
          <p:cNvPr id="6" name="Text Placeholder 5">
            <a:extLst>
              <a:ext uri="{FF2B5EF4-FFF2-40B4-BE49-F238E27FC236}">
                <a16:creationId xmlns:a16="http://schemas.microsoft.com/office/drawing/2014/main" id="{4D0680E3-AA32-4CF6-8F32-34091BD0DD6D}"/>
              </a:ext>
            </a:extLst>
          </p:cNvPr>
          <p:cNvSpPr>
            <a:spLocks noGrp="1"/>
          </p:cNvSpPr>
          <p:nvPr>
            <p:ph type="body" sz="quarter" idx="11"/>
          </p:nvPr>
        </p:nvSpPr>
        <p:spPr/>
        <p:txBody>
          <a:bodyPr/>
          <a:lstStyle/>
          <a:p>
            <a:r>
              <a:rPr lang="en-US" dirty="0"/>
              <a:t>State insurance laws require insurers to notify the insureds well in advance regarding if they intend to cancel or decide to not renew their policies. </a:t>
            </a:r>
          </a:p>
          <a:p>
            <a:endParaRPr lang="en-US" dirty="0"/>
          </a:p>
          <a:p>
            <a:r>
              <a:rPr lang="en-US" dirty="0"/>
              <a:t>There are further restrictions imposed in terms of how many policies (a % of total number of active policies issued by the insurer) can be cancelled or non-renewed in a given year. </a:t>
            </a:r>
            <a:endParaRPr lang="pt-PT" dirty="0"/>
          </a:p>
        </p:txBody>
      </p:sp>
      <p:sp>
        <p:nvSpPr>
          <p:cNvPr id="8" name="Text Placeholder 7">
            <a:extLst>
              <a:ext uri="{FF2B5EF4-FFF2-40B4-BE49-F238E27FC236}">
                <a16:creationId xmlns:a16="http://schemas.microsoft.com/office/drawing/2014/main" id="{685DA84B-712F-4997-B040-EA16BEA93F9C}"/>
              </a:ext>
            </a:extLst>
          </p:cNvPr>
          <p:cNvSpPr>
            <a:spLocks noGrp="1"/>
          </p:cNvSpPr>
          <p:nvPr>
            <p:ph type="body" sz="quarter" idx="12"/>
          </p:nvPr>
        </p:nvSpPr>
        <p:spPr/>
        <p:txBody>
          <a:bodyPr/>
          <a:lstStyle/>
          <a:p>
            <a:r>
              <a:rPr lang="en-US" dirty="0"/>
              <a:t>Prohibition of Unfair Discrimination</a:t>
            </a:r>
            <a:endParaRPr lang="pt-PT" dirty="0"/>
          </a:p>
        </p:txBody>
      </p:sp>
      <p:sp>
        <p:nvSpPr>
          <p:cNvPr id="9" name="Text Placeholder 8">
            <a:extLst>
              <a:ext uri="{FF2B5EF4-FFF2-40B4-BE49-F238E27FC236}">
                <a16:creationId xmlns:a16="http://schemas.microsoft.com/office/drawing/2014/main" id="{B1109344-6411-4EAD-894D-CED220223FAE}"/>
              </a:ext>
            </a:extLst>
          </p:cNvPr>
          <p:cNvSpPr>
            <a:spLocks noGrp="1"/>
          </p:cNvSpPr>
          <p:nvPr>
            <p:ph type="body" sz="quarter" idx="13"/>
          </p:nvPr>
        </p:nvSpPr>
        <p:spPr/>
        <p:txBody>
          <a:bodyPr/>
          <a:lstStyle/>
          <a:p>
            <a:r>
              <a:rPr lang="en-US" dirty="0"/>
              <a:t>Restrictions on Cancellations &amp; Non-renewals</a:t>
            </a:r>
            <a:endParaRPr lang="pt-PT" dirty="0"/>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en-US" dirty="0"/>
              <a:t>Regulation of Underwriting Activities</a:t>
            </a:r>
            <a:endParaRPr lang="pt-PT" dirty="0"/>
          </a:p>
        </p:txBody>
      </p:sp>
      <p:cxnSp>
        <p:nvCxnSpPr>
          <p:cNvPr id="7" name="Conector reto 49">
            <a:extLst>
              <a:ext uri="{FF2B5EF4-FFF2-40B4-BE49-F238E27FC236}">
                <a16:creationId xmlns:a16="http://schemas.microsoft.com/office/drawing/2014/main" id="{99F137B6-F3B1-4C6C-A4B5-514CE43D29F9}"/>
              </a:ext>
            </a:extLst>
          </p:cNvPr>
          <p:cNvCxnSpPr>
            <a:cxnSpLocks/>
          </p:cNvCxnSpPr>
          <p:nvPr/>
        </p:nvCxnSpPr>
        <p:spPr>
          <a:xfrm flipV="1">
            <a:off x="6096000" y="1533627"/>
            <a:ext cx="0" cy="472203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81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0D1BC81-B0CA-49DC-9E5F-F55AA790482A}"/>
              </a:ext>
            </a:extLst>
          </p:cNvPr>
          <p:cNvSpPr>
            <a:spLocks noGrp="1"/>
          </p:cNvSpPr>
          <p:nvPr>
            <p:ph type="body" sz="quarter" idx="10"/>
          </p:nvPr>
        </p:nvSpPr>
        <p:spPr>
          <a:xfrm>
            <a:off x="407987" y="2010606"/>
            <a:ext cx="11174413" cy="4442581"/>
          </a:xfrm>
        </p:spPr>
        <p:txBody>
          <a:bodyPr/>
          <a:lstStyle/>
          <a:p>
            <a:r>
              <a:rPr lang="en-US" sz="1800" dirty="0"/>
              <a:t>Market conduct examination are a process of evaluation used by the state insurance departments to determine that an insurer’s practices and procedures are in compliance with state laws and regulations and to help ensure equitable treatment of insureds and claimants. </a:t>
            </a:r>
          </a:p>
          <a:p>
            <a:endParaRPr lang="en-US" sz="1800" dirty="0"/>
          </a:p>
          <a:p>
            <a:r>
              <a:rPr lang="en-US" sz="1800" dirty="0"/>
              <a:t>Market conduct examinations typically monitor sales and advertising, underwriting, ratemaking and claims practices. </a:t>
            </a:r>
          </a:p>
          <a:p>
            <a:endParaRPr lang="en-US" sz="1800" dirty="0"/>
          </a:p>
          <a:p>
            <a:r>
              <a:rPr lang="en-US" sz="1800" dirty="0"/>
              <a:t>For underwriting, following are some typical activities that are scrutinized:</a:t>
            </a:r>
          </a:p>
          <a:p>
            <a:endParaRPr lang="en-US" sz="1800" dirty="0"/>
          </a:p>
          <a:p>
            <a:pPr marL="747713" indent="-344488">
              <a:buFont typeface="+mj-lt"/>
              <a:buAutoNum type="arabicPeriod"/>
            </a:pPr>
            <a:r>
              <a:rPr lang="en-US" sz="1800" dirty="0"/>
              <a:t>Unfair discrimination in underwriting</a:t>
            </a:r>
          </a:p>
          <a:p>
            <a:pPr marL="747713" indent="-344488">
              <a:buFont typeface="+mj-lt"/>
              <a:buAutoNum type="arabicPeriod"/>
            </a:pPr>
            <a:r>
              <a:rPr lang="en-US" sz="1800" dirty="0"/>
              <a:t>Improper cancellation and non-renewal</a:t>
            </a:r>
          </a:p>
          <a:p>
            <a:pPr marL="747713" indent="-344488">
              <a:buFont typeface="+mj-lt"/>
              <a:buAutoNum type="arabicPeriod"/>
            </a:pPr>
            <a:r>
              <a:rPr lang="en-US" sz="1800" dirty="0"/>
              <a:t>Failure to file rate and/or forms</a:t>
            </a:r>
          </a:p>
          <a:p>
            <a:pPr marL="747713" indent="-344488">
              <a:buFont typeface="+mj-lt"/>
              <a:buAutoNum type="arabicPeriod"/>
            </a:pPr>
            <a:r>
              <a:rPr lang="en-US" sz="1800" dirty="0"/>
              <a:t>Improper classification of accounts</a:t>
            </a:r>
            <a:endParaRPr lang="pt-PT" sz="1800" dirty="0"/>
          </a:p>
        </p:txBody>
      </p:sp>
      <p:sp>
        <p:nvSpPr>
          <p:cNvPr id="8" name="Text Placeholder 7">
            <a:extLst>
              <a:ext uri="{FF2B5EF4-FFF2-40B4-BE49-F238E27FC236}">
                <a16:creationId xmlns:a16="http://schemas.microsoft.com/office/drawing/2014/main" id="{685DA84B-712F-4997-B040-EA16BEA93F9C}"/>
              </a:ext>
            </a:extLst>
          </p:cNvPr>
          <p:cNvSpPr>
            <a:spLocks noGrp="1"/>
          </p:cNvSpPr>
          <p:nvPr>
            <p:ph type="body" sz="quarter" idx="12"/>
          </p:nvPr>
        </p:nvSpPr>
        <p:spPr/>
        <p:txBody>
          <a:bodyPr/>
          <a:lstStyle/>
          <a:p>
            <a:r>
              <a:rPr lang="en-US" dirty="0"/>
              <a:t>Market Conduct Examination</a:t>
            </a:r>
            <a:endParaRPr lang="pt-PT" dirty="0"/>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en-US" dirty="0"/>
              <a:t>Regulation of Underwriting Activities … continued</a:t>
            </a:r>
            <a:endParaRPr lang="pt-PT" dirty="0"/>
          </a:p>
        </p:txBody>
      </p:sp>
    </p:spTree>
    <p:extLst>
      <p:ext uri="{BB962C8B-B14F-4D97-AF65-F5344CB8AC3E}">
        <p14:creationId xmlns:p14="http://schemas.microsoft.com/office/powerpoint/2010/main" val="416460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92CAD8-1DB1-4620-AE43-58463EEC07A7}"/>
              </a:ext>
            </a:extLst>
          </p:cNvPr>
          <p:cNvSpPr>
            <a:spLocks noGrp="1"/>
          </p:cNvSpPr>
          <p:nvPr>
            <p:ph type="title"/>
          </p:nvPr>
        </p:nvSpPr>
        <p:spPr/>
        <p:txBody>
          <a:bodyPr/>
          <a:lstStyle/>
          <a:p>
            <a:r>
              <a:rPr lang="en-US" dirty="0"/>
              <a:t>Rate Development Process</a:t>
            </a:r>
            <a:endParaRPr lang="pt-PT" dirty="0"/>
          </a:p>
        </p:txBody>
      </p:sp>
      <p:graphicFrame>
        <p:nvGraphicFramePr>
          <p:cNvPr id="35" name="Diagram 34">
            <a:extLst>
              <a:ext uri="{FF2B5EF4-FFF2-40B4-BE49-F238E27FC236}">
                <a16:creationId xmlns:a16="http://schemas.microsoft.com/office/drawing/2014/main" id="{E7F50FAB-CED9-48CE-B69B-0FEA65A57E91}"/>
              </a:ext>
            </a:extLst>
          </p:cNvPr>
          <p:cNvGraphicFramePr/>
          <p:nvPr>
            <p:extLst/>
          </p:nvPr>
        </p:nvGraphicFramePr>
        <p:xfrm>
          <a:off x="457200" y="1752600"/>
          <a:ext cx="7264400" cy="4690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8" name="Callout: Line with Border and Accent Bar 37">
            <a:extLst>
              <a:ext uri="{FF2B5EF4-FFF2-40B4-BE49-F238E27FC236}">
                <a16:creationId xmlns:a16="http://schemas.microsoft.com/office/drawing/2014/main" id="{363125E3-17FE-40A5-B18E-E616CF66723F}"/>
              </a:ext>
            </a:extLst>
          </p:cNvPr>
          <p:cNvSpPr/>
          <p:nvPr/>
        </p:nvSpPr>
        <p:spPr>
          <a:xfrm>
            <a:off x="8305800" y="2374490"/>
            <a:ext cx="3500284" cy="1359310"/>
          </a:xfrm>
          <a:prstGeom prst="accentBorderCallout1">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Pure premium</a:t>
            </a:r>
            <a:r>
              <a:rPr lang="en-IN" dirty="0">
                <a:solidFill>
                  <a:schemeClr val="tx1"/>
                </a:solidFill>
              </a:rPr>
              <a:t> refers to that portion of that rate needed to pay losses and loss-adjustment expenses. </a:t>
            </a:r>
            <a:endParaRPr lang="en-US" sz="1400" dirty="0">
              <a:solidFill>
                <a:schemeClr val="tx1"/>
              </a:solidFill>
            </a:endParaRPr>
          </a:p>
        </p:txBody>
      </p:sp>
      <p:sp>
        <p:nvSpPr>
          <p:cNvPr id="39" name="Callout: Line with Border and Accent Bar 38">
            <a:extLst>
              <a:ext uri="{FF2B5EF4-FFF2-40B4-BE49-F238E27FC236}">
                <a16:creationId xmlns:a16="http://schemas.microsoft.com/office/drawing/2014/main" id="{60519535-4447-461D-B663-681F3D9EA6DB}"/>
              </a:ext>
            </a:extLst>
          </p:cNvPr>
          <p:cNvSpPr/>
          <p:nvPr/>
        </p:nvSpPr>
        <p:spPr>
          <a:xfrm>
            <a:off x="8300884" y="3886200"/>
            <a:ext cx="3505200" cy="1740310"/>
          </a:xfrm>
          <a:prstGeom prst="accentBorderCallout1">
            <a:avLst>
              <a:gd name="adj1" fmla="val 44174"/>
              <a:gd name="adj2" fmla="val -7772"/>
              <a:gd name="adj3" fmla="val 68432"/>
              <a:gd name="adj4" fmla="val -2767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Loading</a:t>
            </a:r>
            <a:r>
              <a:rPr lang="en-IN" dirty="0">
                <a:solidFill>
                  <a:schemeClr val="tx1"/>
                </a:solidFill>
              </a:rPr>
              <a:t> refers to the amount of the premium necessary to cover other expenses, particularly sales expenses, and to allow for a profit</a:t>
            </a:r>
            <a:endParaRPr lang="en-US" sz="1400" dirty="0">
              <a:solidFill>
                <a:schemeClr val="tx1"/>
              </a:solidFill>
            </a:endParaRPr>
          </a:p>
        </p:txBody>
      </p:sp>
    </p:spTree>
    <p:extLst>
      <p:ext uri="{BB962C8B-B14F-4D97-AF65-F5344CB8AC3E}">
        <p14:creationId xmlns:p14="http://schemas.microsoft.com/office/powerpoint/2010/main" val="326223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0D1BC81-B0CA-49DC-9E5F-F55AA790482A}"/>
              </a:ext>
            </a:extLst>
          </p:cNvPr>
          <p:cNvSpPr>
            <a:spLocks noGrp="1"/>
          </p:cNvSpPr>
          <p:nvPr>
            <p:ph type="body" sz="quarter" idx="10"/>
          </p:nvPr>
        </p:nvSpPr>
        <p:spPr/>
        <p:txBody>
          <a:bodyPr/>
          <a:lstStyle/>
          <a:p>
            <a:r>
              <a:rPr lang="en-US" sz="1800" dirty="0"/>
              <a:t>A rating approach that uses rates reflecting the average probability of loss for businesses and individuals within large groups of similar risks. </a:t>
            </a:r>
          </a:p>
          <a:p>
            <a:endParaRPr lang="en-US" sz="1800" dirty="0"/>
          </a:p>
          <a:p>
            <a:r>
              <a:rPr lang="en-US" sz="1800" dirty="0"/>
              <a:t>This is the predominant approach used in rating commercial property policies. </a:t>
            </a:r>
          </a:p>
          <a:p>
            <a:endParaRPr lang="en-US" sz="1800" dirty="0"/>
          </a:p>
          <a:p>
            <a:r>
              <a:rPr lang="en-US" sz="1800" b="1" dirty="0"/>
              <a:t>Note</a:t>
            </a:r>
            <a:r>
              <a:rPr lang="en-US" sz="1800" dirty="0"/>
              <a:t> – All members of the same class are charged the same rate, although their premiums may be different if they have different number of exposure units. </a:t>
            </a:r>
          </a:p>
        </p:txBody>
      </p:sp>
      <p:sp>
        <p:nvSpPr>
          <p:cNvPr id="6" name="Text Placeholder 5">
            <a:extLst>
              <a:ext uri="{FF2B5EF4-FFF2-40B4-BE49-F238E27FC236}">
                <a16:creationId xmlns:a16="http://schemas.microsoft.com/office/drawing/2014/main" id="{4D0680E3-AA32-4CF6-8F32-34091BD0DD6D}"/>
              </a:ext>
            </a:extLst>
          </p:cNvPr>
          <p:cNvSpPr>
            <a:spLocks noGrp="1"/>
          </p:cNvSpPr>
          <p:nvPr>
            <p:ph type="body" sz="quarter" idx="11"/>
          </p:nvPr>
        </p:nvSpPr>
        <p:spPr/>
        <p:txBody>
          <a:bodyPr/>
          <a:lstStyle/>
          <a:p>
            <a:r>
              <a:rPr lang="en-US" sz="1800" dirty="0"/>
              <a:t>A type of insurance rating approach that reflects the unique characteristics of an insured or insured’s property. </a:t>
            </a:r>
          </a:p>
          <a:p>
            <a:endParaRPr lang="en-US" sz="1800" dirty="0"/>
          </a:p>
          <a:p>
            <a:r>
              <a:rPr lang="en-US" sz="1800" dirty="0"/>
              <a:t>This technique is often used in fire insurance. </a:t>
            </a:r>
          </a:p>
          <a:p>
            <a:endParaRPr lang="en-US" sz="1800" dirty="0"/>
          </a:p>
          <a:p>
            <a:r>
              <a:rPr lang="en-US" sz="1800" b="1" dirty="0"/>
              <a:t>Note</a:t>
            </a:r>
            <a:r>
              <a:rPr lang="en-US" sz="1800" dirty="0"/>
              <a:t> – Judgment rating is a special type of individual rating used by underwriters to rate one-of-a-kind risks. </a:t>
            </a:r>
            <a:endParaRPr lang="pt-PT" sz="1800" dirty="0"/>
          </a:p>
        </p:txBody>
      </p:sp>
      <p:sp>
        <p:nvSpPr>
          <p:cNvPr id="8" name="Text Placeholder 7">
            <a:extLst>
              <a:ext uri="{FF2B5EF4-FFF2-40B4-BE49-F238E27FC236}">
                <a16:creationId xmlns:a16="http://schemas.microsoft.com/office/drawing/2014/main" id="{685DA84B-712F-4997-B040-EA16BEA93F9C}"/>
              </a:ext>
            </a:extLst>
          </p:cNvPr>
          <p:cNvSpPr>
            <a:spLocks noGrp="1"/>
          </p:cNvSpPr>
          <p:nvPr>
            <p:ph type="body" sz="quarter" idx="12"/>
          </p:nvPr>
        </p:nvSpPr>
        <p:spPr/>
        <p:txBody>
          <a:bodyPr/>
          <a:lstStyle/>
          <a:p>
            <a:r>
              <a:rPr lang="en-US" dirty="0"/>
              <a:t>Class Rating  </a:t>
            </a:r>
            <a:endParaRPr lang="pt-PT" dirty="0"/>
          </a:p>
        </p:txBody>
      </p:sp>
      <p:sp>
        <p:nvSpPr>
          <p:cNvPr id="9" name="Text Placeholder 8">
            <a:extLst>
              <a:ext uri="{FF2B5EF4-FFF2-40B4-BE49-F238E27FC236}">
                <a16:creationId xmlns:a16="http://schemas.microsoft.com/office/drawing/2014/main" id="{B1109344-6411-4EAD-894D-CED220223FAE}"/>
              </a:ext>
            </a:extLst>
          </p:cNvPr>
          <p:cNvSpPr>
            <a:spLocks noGrp="1"/>
          </p:cNvSpPr>
          <p:nvPr>
            <p:ph type="body" sz="quarter" idx="13"/>
          </p:nvPr>
        </p:nvSpPr>
        <p:spPr/>
        <p:txBody>
          <a:bodyPr/>
          <a:lstStyle/>
          <a:p>
            <a:r>
              <a:rPr lang="en-US" dirty="0"/>
              <a:t>Individual Rating  </a:t>
            </a:r>
            <a:endParaRPr lang="pt-PT" dirty="0"/>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en-US" dirty="0"/>
              <a:t>Insurance Rating Models</a:t>
            </a:r>
            <a:endParaRPr lang="pt-PT" dirty="0"/>
          </a:p>
        </p:txBody>
      </p:sp>
      <p:cxnSp>
        <p:nvCxnSpPr>
          <p:cNvPr id="7" name="Conector reto 49">
            <a:extLst>
              <a:ext uri="{FF2B5EF4-FFF2-40B4-BE49-F238E27FC236}">
                <a16:creationId xmlns:a16="http://schemas.microsoft.com/office/drawing/2014/main" id="{99F137B6-F3B1-4C6C-A4B5-514CE43D29F9}"/>
              </a:ext>
            </a:extLst>
          </p:cNvPr>
          <p:cNvCxnSpPr>
            <a:cxnSpLocks/>
          </p:cNvCxnSpPr>
          <p:nvPr/>
        </p:nvCxnSpPr>
        <p:spPr>
          <a:xfrm flipV="1">
            <a:off x="6096000" y="1533627"/>
            <a:ext cx="0" cy="472203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09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93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DE8C01-5E51-462E-BD0E-8C94C287BD42}"/>
              </a:ext>
            </a:extLst>
          </p:cNvPr>
          <p:cNvSpPr>
            <a:spLocks noGrp="1"/>
          </p:cNvSpPr>
          <p:nvPr>
            <p:ph type="body" sz="quarter" idx="11"/>
          </p:nvPr>
        </p:nvSpPr>
        <p:spPr>
          <a:xfrm>
            <a:off x="5943706" y="2590800"/>
            <a:ext cx="5261187" cy="1182207"/>
          </a:xfrm>
        </p:spPr>
        <p:txBody>
          <a:bodyPr/>
          <a:lstStyle/>
          <a:p>
            <a:pPr algn="l"/>
            <a:r>
              <a:rPr lang="en-US" dirty="0"/>
              <a:t>Underwriting &amp; Ratemaking</a:t>
            </a:r>
            <a:endParaRPr lang="pt-PT" dirty="0"/>
          </a:p>
        </p:txBody>
      </p:sp>
      <p:pic>
        <p:nvPicPr>
          <p:cNvPr id="5" name="Picture Placeholder 4" hidden="1">
            <a:extLst>
              <a:ext uri="{FF2B5EF4-FFF2-40B4-BE49-F238E27FC236}">
                <a16:creationId xmlns:a16="http://schemas.microsoft.com/office/drawing/2014/main" id="{F75B031B-5C69-4C3C-AB8F-4121747DCE28}"/>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9322" r="9322"/>
          <a:stretch/>
        </p:blipFill>
        <p:spPr>
          <a:xfrm>
            <a:off x="0" y="1825625"/>
            <a:ext cx="10515600" cy="4351338"/>
          </a:xfrm>
          <a:prstGeom prst="rect">
            <a:avLst/>
          </a:prstGeom>
        </p:spPr>
      </p:pic>
    </p:spTree>
    <p:extLst>
      <p:ext uri="{BB962C8B-B14F-4D97-AF65-F5344CB8AC3E}">
        <p14:creationId xmlns:p14="http://schemas.microsoft.com/office/powerpoint/2010/main" val="271437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0D1BC81-B0CA-49DC-9E5F-F55AA790482A}"/>
              </a:ext>
            </a:extLst>
          </p:cNvPr>
          <p:cNvSpPr>
            <a:spLocks noGrp="1"/>
          </p:cNvSpPr>
          <p:nvPr>
            <p:ph type="body" sz="quarter" idx="10"/>
          </p:nvPr>
        </p:nvSpPr>
        <p:spPr/>
        <p:txBody>
          <a:bodyPr/>
          <a:lstStyle/>
          <a:p>
            <a:pPr>
              <a:spcAft>
                <a:spcPts val="1200"/>
              </a:spcAft>
            </a:pPr>
            <a:r>
              <a:rPr lang="en-US" altLang="en-US" dirty="0"/>
              <a:t>Underwriting is the process of selecting insured's, pricing coverage, Determining insurance policy terms and conditions and than monitoring the underwriting decision made.</a:t>
            </a:r>
          </a:p>
          <a:p>
            <a:pPr>
              <a:spcAft>
                <a:spcPts val="1200"/>
              </a:spcAft>
            </a:pPr>
            <a:r>
              <a:rPr lang="en-US" altLang="en-US" dirty="0"/>
              <a:t>Underwriting is performed by </a:t>
            </a:r>
            <a:r>
              <a:rPr lang="en-US" altLang="en-US" u="sng" dirty="0"/>
              <a:t>underwriters</a:t>
            </a:r>
            <a:r>
              <a:rPr lang="en-US" altLang="en-US" dirty="0"/>
              <a:t>.</a:t>
            </a:r>
          </a:p>
          <a:p>
            <a:pPr>
              <a:spcAft>
                <a:spcPts val="1200"/>
              </a:spcAft>
            </a:pPr>
            <a:r>
              <a:rPr lang="en-US" altLang="en-US" dirty="0"/>
              <a:t>Objectives of Underwriting :</a:t>
            </a:r>
          </a:p>
          <a:p>
            <a:pPr lvl="2">
              <a:spcAft>
                <a:spcPts val="1200"/>
              </a:spcAft>
            </a:pPr>
            <a:r>
              <a:rPr lang="en-US" altLang="en-US" sz="1400" dirty="0"/>
              <a:t>Guarding against adverse selection (</a:t>
            </a:r>
            <a:r>
              <a:rPr lang="en-US" altLang="en-US" sz="1400" i="1" dirty="0"/>
              <a:t>the tendency of people with greater probability of loss to buy insurance</a:t>
            </a:r>
            <a:r>
              <a:rPr lang="en-US" altLang="en-US" sz="1400" dirty="0"/>
              <a:t>).</a:t>
            </a:r>
          </a:p>
          <a:p>
            <a:pPr lvl="2">
              <a:spcAft>
                <a:spcPts val="1200"/>
              </a:spcAft>
            </a:pPr>
            <a:r>
              <a:rPr lang="en-US" altLang="en-US" sz="1400" dirty="0"/>
              <a:t>Ensuring adequate policyholder surplus (asset = liability + surplus).</a:t>
            </a:r>
          </a:p>
          <a:p>
            <a:pPr lvl="2">
              <a:spcAft>
                <a:spcPts val="1200"/>
              </a:spcAft>
            </a:pPr>
            <a:r>
              <a:rPr lang="en-US" altLang="en-US" sz="1400" dirty="0"/>
              <a:t>Enforcing Underwriting guidance.</a:t>
            </a:r>
          </a:p>
          <a:p>
            <a:pPr marL="233362" lvl="2" indent="0">
              <a:spcAft>
                <a:spcPts val="1200"/>
              </a:spcAft>
              <a:buNone/>
            </a:pPr>
            <a:r>
              <a:rPr lang="en-US" altLang="en-US" sz="1400" dirty="0">
                <a:solidFill>
                  <a:srgbClr val="0000FF"/>
                </a:solidFill>
              </a:rPr>
              <a:t>Underwriters classify applicants into different risk classes based on a given set of guidelines and calculate premium accordingly. </a:t>
            </a:r>
          </a:p>
          <a:p>
            <a:pPr lvl="2">
              <a:spcAft>
                <a:spcPts val="1200"/>
              </a:spcAft>
            </a:pPr>
            <a:endParaRPr lang="en-US" altLang="en-US" sz="1400" dirty="0"/>
          </a:p>
          <a:p>
            <a:endParaRPr lang="en-US" altLang="en-US" dirty="0"/>
          </a:p>
        </p:txBody>
      </p:sp>
      <p:sp>
        <p:nvSpPr>
          <p:cNvPr id="6" name="Text Placeholder 5">
            <a:extLst>
              <a:ext uri="{FF2B5EF4-FFF2-40B4-BE49-F238E27FC236}">
                <a16:creationId xmlns:a16="http://schemas.microsoft.com/office/drawing/2014/main" id="{4D0680E3-AA32-4CF6-8F32-34091BD0DD6D}"/>
              </a:ext>
            </a:extLst>
          </p:cNvPr>
          <p:cNvSpPr>
            <a:spLocks noGrp="1"/>
          </p:cNvSpPr>
          <p:nvPr>
            <p:ph type="body" sz="quarter" idx="11"/>
          </p:nvPr>
        </p:nvSpPr>
        <p:spPr/>
        <p:txBody>
          <a:bodyPr/>
          <a:lstStyle/>
          <a:p>
            <a:pPr>
              <a:spcAft>
                <a:spcPts val="1200"/>
              </a:spcAft>
            </a:pPr>
            <a:r>
              <a:rPr lang="en-US" dirty="0"/>
              <a:t>Rate "is the price per unit of insurance for each exposure unit". </a:t>
            </a:r>
          </a:p>
          <a:p>
            <a:pPr>
              <a:spcAft>
                <a:spcPts val="1200"/>
              </a:spcAft>
            </a:pPr>
            <a:r>
              <a:rPr lang="en-US" dirty="0"/>
              <a:t>Ratemaking is done by </a:t>
            </a:r>
            <a:r>
              <a:rPr lang="en-US" u="sng" dirty="0"/>
              <a:t>actuaries</a:t>
            </a:r>
            <a:r>
              <a:rPr lang="en-US" dirty="0"/>
              <a:t>. </a:t>
            </a:r>
          </a:p>
          <a:p>
            <a:pPr>
              <a:spcAft>
                <a:spcPts val="1200"/>
              </a:spcAft>
            </a:pPr>
            <a:r>
              <a:rPr lang="en-US" dirty="0"/>
              <a:t>Objectives of Ratemaking:  </a:t>
            </a:r>
          </a:p>
          <a:p>
            <a:pPr marL="519113" lvl="1" indent="-285750">
              <a:spcAft>
                <a:spcPts val="1200"/>
              </a:spcAft>
              <a:buFont typeface="Arial" panose="020B0604020202020204" pitchFamily="34" charset="0"/>
              <a:buChar char="•"/>
            </a:pPr>
            <a:r>
              <a:rPr lang="en-US" sz="1400" dirty="0"/>
              <a:t>Rates should be adequate - rates the insurer charges should be able to cover expenses.</a:t>
            </a:r>
          </a:p>
          <a:p>
            <a:pPr marL="519113" lvl="1" indent="-285750">
              <a:spcAft>
                <a:spcPts val="1200"/>
              </a:spcAft>
              <a:buFont typeface="Arial" panose="020B0604020202020204" pitchFamily="34" charset="0"/>
              <a:buChar char="•"/>
            </a:pPr>
            <a:r>
              <a:rPr lang="en-US" sz="1400" dirty="0"/>
              <a:t>Rates must not be excessive - rates should not be so high that policyholders are paying more than the actual value of their protection.</a:t>
            </a:r>
          </a:p>
          <a:p>
            <a:pPr marL="519113" lvl="1" indent="-285750">
              <a:spcAft>
                <a:spcPts val="1200"/>
              </a:spcAft>
              <a:buFont typeface="Arial" panose="020B0604020202020204" pitchFamily="34" charset="0"/>
              <a:buChar char="•"/>
            </a:pPr>
            <a:r>
              <a:rPr lang="en-US" sz="1400" dirty="0"/>
              <a:t>Rates must not be unfairly discriminatory - exposures that are similar with respect to losses and expenses should not be charged significantly different rates.</a:t>
            </a:r>
          </a:p>
          <a:p>
            <a:pPr marL="233362" lvl="2" indent="0">
              <a:spcAft>
                <a:spcPts val="1200"/>
              </a:spcAft>
              <a:buNone/>
            </a:pPr>
            <a:r>
              <a:rPr lang="en-US" sz="1400" dirty="0">
                <a:solidFill>
                  <a:srgbClr val="0000FF"/>
                </a:solidFill>
              </a:rPr>
              <a:t>Actuaries determine the ‘rate’ i.e. the unit price of insurance based on prior loss experience and a host of other factors. </a:t>
            </a:r>
            <a:endParaRPr lang="pt-PT" sz="1400" dirty="0">
              <a:solidFill>
                <a:srgbClr val="0000FF"/>
              </a:solidFill>
            </a:endParaRPr>
          </a:p>
          <a:p>
            <a:pPr>
              <a:spcAft>
                <a:spcPts val="1200"/>
              </a:spcAft>
            </a:pPr>
            <a:endParaRPr lang="en-US" dirty="0"/>
          </a:p>
          <a:p>
            <a:pPr>
              <a:spcAft>
                <a:spcPts val="1200"/>
              </a:spcAft>
            </a:pPr>
            <a:endParaRPr lang="pt-PT" dirty="0"/>
          </a:p>
        </p:txBody>
      </p:sp>
      <p:sp>
        <p:nvSpPr>
          <p:cNvPr id="8" name="Text Placeholder 7">
            <a:extLst>
              <a:ext uri="{FF2B5EF4-FFF2-40B4-BE49-F238E27FC236}">
                <a16:creationId xmlns:a16="http://schemas.microsoft.com/office/drawing/2014/main" id="{685DA84B-712F-4997-B040-EA16BEA93F9C}"/>
              </a:ext>
            </a:extLst>
          </p:cNvPr>
          <p:cNvSpPr>
            <a:spLocks noGrp="1"/>
          </p:cNvSpPr>
          <p:nvPr>
            <p:ph type="body" sz="quarter" idx="12"/>
          </p:nvPr>
        </p:nvSpPr>
        <p:spPr/>
        <p:txBody>
          <a:bodyPr/>
          <a:lstStyle/>
          <a:p>
            <a:r>
              <a:rPr lang="en-US" dirty="0"/>
              <a:t>Underwriting	</a:t>
            </a:r>
            <a:endParaRPr lang="pt-PT" dirty="0"/>
          </a:p>
        </p:txBody>
      </p:sp>
      <p:sp>
        <p:nvSpPr>
          <p:cNvPr id="9" name="Text Placeholder 8">
            <a:extLst>
              <a:ext uri="{FF2B5EF4-FFF2-40B4-BE49-F238E27FC236}">
                <a16:creationId xmlns:a16="http://schemas.microsoft.com/office/drawing/2014/main" id="{B1109344-6411-4EAD-894D-CED220223FAE}"/>
              </a:ext>
            </a:extLst>
          </p:cNvPr>
          <p:cNvSpPr>
            <a:spLocks noGrp="1"/>
          </p:cNvSpPr>
          <p:nvPr>
            <p:ph type="body" sz="quarter" idx="13"/>
          </p:nvPr>
        </p:nvSpPr>
        <p:spPr/>
        <p:txBody>
          <a:bodyPr/>
          <a:lstStyle/>
          <a:p>
            <a:r>
              <a:rPr lang="en-US" dirty="0"/>
              <a:t>Ratemaking	</a:t>
            </a:r>
            <a:endParaRPr lang="pt-PT" dirty="0"/>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a:xfrm>
            <a:off x="407988" y="404813"/>
            <a:ext cx="10944596" cy="585787"/>
          </a:xfrm>
        </p:spPr>
        <p:txBody>
          <a:bodyPr/>
          <a:lstStyle/>
          <a:p>
            <a:r>
              <a:rPr lang="en-US" dirty="0"/>
              <a:t>Underwriting &amp; Ratemaking</a:t>
            </a:r>
            <a:endParaRPr lang="pt-PT" dirty="0"/>
          </a:p>
        </p:txBody>
      </p:sp>
      <p:cxnSp>
        <p:nvCxnSpPr>
          <p:cNvPr id="7" name="Conector reto 49">
            <a:extLst>
              <a:ext uri="{FF2B5EF4-FFF2-40B4-BE49-F238E27FC236}">
                <a16:creationId xmlns:a16="http://schemas.microsoft.com/office/drawing/2014/main" id="{99F137B6-F3B1-4C6C-A4B5-514CE43D29F9}"/>
              </a:ext>
            </a:extLst>
          </p:cNvPr>
          <p:cNvCxnSpPr>
            <a:cxnSpLocks/>
          </p:cNvCxnSpPr>
          <p:nvPr/>
        </p:nvCxnSpPr>
        <p:spPr>
          <a:xfrm flipV="1">
            <a:off x="6096000" y="1533627"/>
            <a:ext cx="0" cy="472203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16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D67F00E-64D4-4F25-808C-DFA838438E12}"/>
              </a:ext>
            </a:extLst>
          </p:cNvPr>
          <p:cNvSpPr>
            <a:spLocks noGrp="1"/>
          </p:cNvSpPr>
          <p:nvPr>
            <p:ph type="title"/>
          </p:nvPr>
        </p:nvSpPr>
        <p:spPr>
          <a:xfrm>
            <a:off x="407988" y="404813"/>
            <a:ext cx="11016604" cy="1160460"/>
          </a:xfrm>
        </p:spPr>
        <p:txBody>
          <a:bodyPr/>
          <a:lstStyle/>
          <a:p>
            <a:r>
              <a:rPr lang="en-US" dirty="0"/>
              <a:t>Types of Hazards</a:t>
            </a:r>
            <a:br>
              <a:rPr lang="en-US" dirty="0"/>
            </a:br>
            <a:br>
              <a:rPr lang="en-US" dirty="0"/>
            </a:br>
            <a:r>
              <a:rPr lang="en-US" sz="1800" dirty="0"/>
              <a:t>Hazard is a condition that increases the frequency or severity of loss. </a:t>
            </a:r>
            <a:endParaRPr lang="pt-PT" sz="1800" dirty="0"/>
          </a:p>
        </p:txBody>
      </p:sp>
      <p:sp>
        <p:nvSpPr>
          <p:cNvPr id="18" name="Text Placeholder 17">
            <a:extLst>
              <a:ext uri="{FF2B5EF4-FFF2-40B4-BE49-F238E27FC236}">
                <a16:creationId xmlns:a16="http://schemas.microsoft.com/office/drawing/2014/main" id="{9174A902-9E50-453A-9B77-E7A4A3EEB9F8}"/>
              </a:ext>
            </a:extLst>
          </p:cNvPr>
          <p:cNvSpPr>
            <a:spLocks noGrp="1"/>
          </p:cNvSpPr>
          <p:nvPr>
            <p:ph type="body" sz="quarter" idx="32"/>
          </p:nvPr>
        </p:nvSpPr>
        <p:spPr>
          <a:xfrm>
            <a:off x="624115" y="1903413"/>
            <a:ext cx="4786085" cy="1671637"/>
          </a:xfrm>
        </p:spPr>
        <p:txBody>
          <a:bodyPr/>
          <a:lstStyle/>
          <a:p>
            <a:r>
              <a:rPr lang="en-US" b="1" dirty="0"/>
              <a:t>Physical Hazard</a:t>
            </a:r>
            <a:br>
              <a:rPr lang="en-US" dirty="0"/>
            </a:br>
            <a:endParaRPr lang="en-US" dirty="0"/>
          </a:p>
          <a:p>
            <a:pPr lvl="1"/>
            <a:r>
              <a:rPr lang="en-US" dirty="0"/>
              <a:t>A tangible characteristic of property, persons, or operations that increases to the frequency and/or severity of loss.</a:t>
            </a:r>
          </a:p>
        </p:txBody>
      </p:sp>
      <p:sp>
        <p:nvSpPr>
          <p:cNvPr id="19" name="Text Placeholder 18">
            <a:extLst>
              <a:ext uri="{FF2B5EF4-FFF2-40B4-BE49-F238E27FC236}">
                <a16:creationId xmlns:a16="http://schemas.microsoft.com/office/drawing/2014/main" id="{EA1EAE22-96D4-49DE-8534-1506BC81013D}"/>
              </a:ext>
            </a:extLst>
          </p:cNvPr>
          <p:cNvSpPr>
            <a:spLocks noGrp="1"/>
          </p:cNvSpPr>
          <p:nvPr>
            <p:ph type="body" sz="quarter" idx="33"/>
          </p:nvPr>
        </p:nvSpPr>
        <p:spPr>
          <a:xfrm>
            <a:off x="6324601" y="1903413"/>
            <a:ext cx="4648200" cy="1671637"/>
          </a:xfrm>
        </p:spPr>
        <p:txBody>
          <a:bodyPr/>
          <a:lstStyle/>
          <a:p>
            <a:r>
              <a:rPr lang="en-US" b="1" dirty="0"/>
              <a:t>Moral Hazard</a:t>
            </a:r>
            <a:br>
              <a:rPr lang="en-US" dirty="0"/>
            </a:br>
            <a:endParaRPr lang="en-US" dirty="0"/>
          </a:p>
          <a:p>
            <a:pPr lvl="1"/>
            <a:r>
              <a:rPr lang="en-US" dirty="0"/>
              <a:t>A condition that increases the likelihood that a person will intentionally cause or exaggerate a loss. </a:t>
            </a:r>
          </a:p>
        </p:txBody>
      </p:sp>
      <p:sp>
        <p:nvSpPr>
          <p:cNvPr id="20" name="Text Placeholder 19">
            <a:extLst>
              <a:ext uri="{FF2B5EF4-FFF2-40B4-BE49-F238E27FC236}">
                <a16:creationId xmlns:a16="http://schemas.microsoft.com/office/drawing/2014/main" id="{0B31EF80-EA35-4F64-8528-BE1603C43CB9}"/>
              </a:ext>
            </a:extLst>
          </p:cNvPr>
          <p:cNvSpPr>
            <a:spLocks noGrp="1"/>
          </p:cNvSpPr>
          <p:nvPr>
            <p:ph type="body" sz="quarter" idx="34"/>
          </p:nvPr>
        </p:nvSpPr>
        <p:spPr>
          <a:xfrm>
            <a:off x="624115" y="4379453"/>
            <a:ext cx="4786085" cy="1671637"/>
          </a:xfrm>
        </p:spPr>
        <p:txBody>
          <a:bodyPr/>
          <a:lstStyle/>
          <a:p>
            <a:r>
              <a:rPr lang="en-US" b="1" dirty="0"/>
              <a:t>Morale or Attitudinal Hazard</a:t>
            </a:r>
            <a:br>
              <a:rPr lang="en-US" dirty="0"/>
            </a:br>
            <a:endParaRPr lang="en-US" dirty="0"/>
          </a:p>
          <a:p>
            <a:pPr lvl="1"/>
            <a:r>
              <a:rPr lang="en-US" dirty="0"/>
              <a:t>A condition of carelessness or indifference that increases the frequency and/or severity of loss.</a:t>
            </a:r>
          </a:p>
        </p:txBody>
      </p:sp>
      <p:sp>
        <p:nvSpPr>
          <p:cNvPr id="21" name="Text Placeholder 20">
            <a:extLst>
              <a:ext uri="{FF2B5EF4-FFF2-40B4-BE49-F238E27FC236}">
                <a16:creationId xmlns:a16="http://schemas.microsoft.com/office/drawing/2014/main" id="{E4D687FA-B9EC-43B9-9A40-1F773D209C43}"/>
              </a:ext>
            </a:extLst>
          </p:cNvPr>
          <p:cNvSpPr>
            <a:spLocks noGrp="1"/>
          </p:cNvSpPr>
          <p:nvPr>
            <p:ph type="body" sz="quarter" idx="35"/>
          </p:nvPr>
        </p:nvSpPr>
        <p:spPr>
          <a:xfrm>
            <a:off x="6324601" y="4379453"/>
            <a:ext cx="4648199" cy="1671637"/>
          </a:xfrm>
        </p:spPr>
        <p:txBody>
          <a:bodyPr/>
          <a:lstStyle/>
          <a:p>
            <a:r>
              <a:rPr lang="en-US" b="1" dirty="0"/>
              <a:t>Legal Hazard</a:t>
            </a:r>
            <a:br>
              <a:rPr lang="en-US" dirty="0"/>
            </a:br>
            <a:endParaRPr lang="en-US" dirty="0"/>
          </a:p>
          <a:p>
            <a:pPr lvl="1"/>
            <a:r>
              <a:rPr lang="en-US" dirty="0"/>
              <a:t>A condition of the legal environment that increases loss frequency or severity.</a:t>
            </a:r>
          </a:p>
        </p:txBody>
      </p:sp>
      <p:sp>
        <p:nvSpPr>
          <p:cNvPr id="24" name="Retângulo 1">
            <a:extLst>
              <a:ext uri="{FF2B5EF4-FFF2-40B4-BE49-F238E27FC236}">
                <a16:creationId xmlns:a16="http://schemas.microsoft.com/office/drawing/2014/main" id="{241F2392-C435-4DDD-ABF5-A3A397441338}"/>
              </a:ext>
            </a:extLst>
          </p:cNvPr>
          <p:cNvSpPr/>
          <p:nvPr/>
        </p:nvSpPr>
        <p:spPr>
          <a:xfrm>
            <a:off x="479425" y="1710040"/>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tângulo 1">
            <a:extLst>
              <a:ext uri="{FF2B5EF4-FFF2-40B4-BE49-F238E27FC236}">
                <a16:creationId xmlns:a16="http://schemas.microsoft.com/office/drawing/2014/main" id="{6AFA7B94-A8C4-443E-8BB2-95A5ACCB9FB8}"/>
              </a:ext>
            </a:extLst>
          </p:cNvPr>
          <p:cNvSpPr/>
          <p:nvPr/>
        </p:nvSpPr>
        <p:spPr>
          <a:xfrm>
            <a:off x="6169338" y="1710040"/>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tângulo 1">
            <a:extLst>
              <a:ext uri="{FF2B5EF4-FFF2-40B4-BE49-F238E27FC236}">
                <a16:creationId xmlns:a16="http://schemas.microsoft.com/office/drawing/2014/main" id="{EE911138-91EC-403D-98A1-63E4D5AA2910}"/>
              </a:ext>
            </a:extLst>
          </p:cNvPr>
          <p:cNvSpPr/>
          <p:nvPr/>
        </p:nvSpPr>
        <p:spPr>
          <a:xfrm>
            <a:off x="479425" y="421878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Retângulo 1">
            <a:extLst>
              <a:ext uri="{FF2B5EF4-FFF2-40B4-BE49-F238E27FC236}">
                <a16:creationId xmlns:a16="http://schemas.microsoft.com/office/drawing/2014/main" id="{7CD8975D-EC41-4A07-8774-E97D84272A37}"/>
              </a:ext>
            </a:extLst>
          </p:cNvPr>
          <p:cNvSpPr/>
          <p:nvPr/>
        </p:nvSpPr>
        <p:spPr>
          <a:xfrm>
            <a:off x="6169338" y="421878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3180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D16805-921E-4E31-8E56-57AA0E69AA0A}"/>
              </a:ext>
            </a:extLst>
          </p:cNvPr>
          <p:cNvSpPr>
            <a:spLocks noGrp="1"/>
          </p:cNvSpPr>
          <p:nvPr>
            <p:ph type="body" sz="quarter" idx="35"/>
          </p:nvPr>
        </p:nvSpPr>
        <p:spPr>
          <a:xfrm>
            <a:off x="407988" y="2430935"/>
            <a:ext cx="4940178" cy="1008112"/>
          </a:xfrm>
        </p:spPr>
        <p:txBody>
          <a:bodyPr/>
          <a:lstStyle/>
          <a:p>
            <a:r>
              <a:rPr lang="pt-PT" dirty="0"/>
              <a:t>Examples of a few typical exposure units from different lines of business</a:t>
            </a:r>
            <a:endParaRPr lang="en-US" dirty="0"/>
          </a:p>
        </p:txBody>
      </p:sp>
      <p:sp>
        <p:nvSpPr>
          <p:cNvPr id="4" name="Text Placeholder 3">
            <a:extLst>
              <a:ext uri="{FF2B5EF4-FFF2-40B4-BE49-F238E27FC236}">
                <a16:creationId xmlns:a16="http://schemas.microsoft.com/office/drawing/2014/main" id="{A4F90D45-6C70-4A60-846A-DBB50340073A}"/>
              </a:ext>
            </a:extLst>
          </p:cNvPr>
          <p:cNvSpPr>
            <a:spLocks noGrp="1"/>
          </p:cNvSpPr>
          <p:nvPr>
            <p:ph type="body" sz="quarter" idx="36"/>
          </p:nvPr>
        </p:nvSpPr>
        <p:spPr>
          <a:xfrm>
            <a:off x="7896198" y="927858"/>
            <a:ext cx="3887813" cy="570557"/>
          </a:xfrm>
        </p:spPr>
        <p:txBody>
          <a:bodyPr/>
          <a:lstStyle/>
          <a:p>
            <a:r>
              <a:rPr lang="pt-PT" b="1" dirty="0"/>
              <a:t>Homeowners</a:t>
            </a:r>
            <a:r>
              <a:rPr lang="pt-PT" dirty="0"/>
              <a:t> – Each $1000 of insured value. Hence a home valued at $400,000 represents 400 exposure units of risk.</a:t>
            </a:r>
            <a:endParaRPr lang="en-US" dirty="0"/>
          </a:p>
        </p:txBody>
      </p:sp>
      <p:sp>
        <p:nvSpPr>
          <p:cNvPr id="6" name="Text Placeholder 5">
            <a:extLst>
              <a:ext uri="{FF2B5EF4-FFF2-40B4-BE49-F238E27FC236}">
                <a16:creationId xmlns:a16="http://schemas.microsoft.com/office/drawing/2014/main" id="{8A533242-C3E0-46B6-A122-8DAF8452B3C9}"/>
              </a:ext>
            </a:extLst>
          </p:cNvPr>
          <p:cNvSpPr>
            <a:spLocks noGrp="1"/>
          </p:cNvSpPr>
          <p:nvPr>
            <p:ph type="body" sz="quarter" idx="38"/>
          </p:nvPr>
        </p:nvSpPr>
        <p:spPr>
          <a:xfrm>
            <a:off x="7896198" y="4267200"/>
            <a:ext cx="3887813" cy="524886"/>
          </a:xfrm>
        </p:spPr>
        <p:txBody>
          <a:bodyPr/>
          <a:lstStyle/>
          <a:p>
            <a:r>
              <a:rPr lang="pt-PT" b="1" dirty="0"/>
              <a:t>Workers Compensation </a:t>
            </a:r>
            <a:r>
              <a:rPr lang="pt-PT" dirty="0"/>
              <a:t>– Each $100 of payroll</a:t>
            </a:r>
            <a:endParaRPr lang="en-US" dirty="0"/>
          </a:p>
        </p:txBody>
      </p:sp>
      <p:sp>
        <p:nvSpPr>
          <p:cNvPr id="9" name="Text Placeholder 8">
            <a:extLst>
              <a:ext uri="{FF2B5EF4-FFF2-40B4-BE49-F238E27FC236}">
                <a16:creationId xmlns:a16="http://schemas.microsoft.com/office/drawing/2014/main" id="{474F77D9-EEE0-45DC-9018-6659263155A5}"/>
              </a:ext>
            </a:extLst>
          </p:cNvPr>
          <p:cNvSpPr>
            <a:spLocks noGrp="1"/>
          </p:cNvSpPr>
          <p:nvPr>
            <p:ph type="body" sz="quarter" idx="41"/>
          </p:nvPr>
        </p:nvSpPr>
        <p:spPr>
          <a:xfrm>
            <a:off x="7874075" y="2131158"/>
            <a:ext cx="3887813" cy="1766713"/>
          </a:xfrm>
        </p:spPr>
        <p:txBody>
          <a:bodyPr/>
          <a:lstStyle/>
          <a:p>
            <a:r>
              <a:rPr lang="pt-PT" b="1" dirty="0"/>
              <a:t>General Liability </a:t>
            </a:r>
            <a:r>
              <a:rPr lang="pt-PT" dirty="0"/>
              <a:t>– Different exposure units depending on type of risk being insured. Ex –</a:t>
            </a:r>
          </a:p>
          <a:p>
            <a:pPr marL="285750" indent="-285750">
              <a:buFont typeface="Arial" panose="020B0604020202020204" pitchFamily="34" charset="0"/>
              <a:buChar char="•"/>
            </a:pPr>
            <a:r>
              <a:rPr lang="pt-PT" dirty="0"/>
              <a:t>Each $1000 of gross sales (for retail stores, restaurants)</a:t>
            </a:r>
          </a:p>
          <a:p>
            <a:pPr marL="285750" indent="-285750">
              <a:buFont typeface="Arial" panose="020B0604020202020204" pitchFamily="34" charset="0"/>
              <a:buChar char="•"/>
            </a:pPr>
            <a:r>
              <a:rPr lang="pt-PT" dirty="0"/>
              <a:t>Each 1000 sq foot of area (for schools)</a:t>
            </a:r>
          </a:p>
          <a:p>
            <a:pPr marL="285750" indent="-285750">
              <a:buFont typeface="Arial" panose="020B0604020202020204" pitchFamily="34" charset="0"/>
              <a:buChar char="•"/>
            </a:pPr>
            <a:r>
              <a:rPr lang="pt-PT" dirty="0"/>
              <a:t>Each 100 admissions (for movie theaters)</a:t>
            </a:r>
            <a:endParaRPr lang="en-US" dirty="0"/>
          </a:p>
        </p:txBody>
      </p:sp>
      <p:sp>
        <p:nvSpPr>
          <p:cNvPr id="2" name="Title 1">
            <a:extLst>
              <a:ext uri="{FF2B5EF4-FFF2-40B4-BE49-F238E27FC236}">
                <a16:creationId xmlns:a16="http://schemas.microsoft.com/office/drawing/2014/main" id="{7AAE90D7-5D8B-489D-8CA5-341DAD88F178}"/>
              </a:ext>
            </a:extLst>
          </p:cNvPr>
          <p:cNvSpPr>
            <a:spLocks noGrp="1"/>
          </p:cNvSpPr>
          <p:nvPr>
            <p:ph type="title"/>
          </p:nvPr>
        </p:nvSpPr>
        <p:spPr/>
        <p:txBody>
          <a:bodyPr/>
          <a:lstStyle/>
          <a:p>
            <a:r>
              <a:rPr lang="pt-PT" dirty="0"/>
              <a:t>Exposure Units</a:t>
            </a:r>
          </a:p>
        </p:txBody>
      </p:sp>
      <p:grpSp>
        <p:nvGrpSpPr>
          <p:cNvPr id="18" name="Group 17">
            <a:extLst>
              <a:ext uri="{FF2B5EF4-FFF2-40B4-BE49-F238E27FC236}">
                <a16:creationId xmlns:a16="http://schemas.microsoft.com/office/drawing/2014/main" id="{7022443D-0666-4202-91AA-65B818BC2AE3}"/>
              </a:ext>
            </a:extLst>
          </p:cNvPr>
          <p:cNvGrpSpPr/>
          <p:nvPr/>
        </p:nvGrpSpPr>
        <p:grpSpPr>
          <a:xfrm>
            <a:off x="7047109" y="864950"/>
            <a:ext cx="634560" cy="599554"/>
            <a:chOff x="7087039" y="1204685"/>
            <a:chExt cx="634560" cy="599554"/>
          </a:xfrm>
        </p:grpSpPr>
        <p:sp>
          <p:nvSpPr>
            <p:cNvPr id="10" name="Oval 20">
              <a:extLst>
                <a:ext uri="{FF2B5EF4-FFF2-40B4-BE49-F238E27FC236}">
                  <a16:creationId xmlns:a16="http://schemas.microsoft.com/office/drawing/2014/main" id="{1EA810CF-2B31-4A9C-B605-BF818AA96489}"/>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17" name="Graphic 16">
              <a:extLst>
                <a:ext uri="{FF2B5EF4-FFF2-40B4-BE49-F238E27FC236}">
                  <a16:creationId xmlns:a16="http://schemas.microsoft.com/office/drawing/2014/main" id="{DEC48A31-3CC1-4C6C-9875-69DA86479D6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3763" y="1363906"/>
              <a:ext cx="281112" cy="281112"/>
            </a:xfrm>
            <a:prstGeom prst="rect">
              <a:avLst/>
            </a:prstGeom>
          </p:spPr>
        </p:pic>
      </p:grpSp>
      <p:grpSp>
        <p:nvGrpSpPr>
          <p:cNvPr id="20" name="Group 19">
            <a:extLst>
              <a:ext uri="{FF2B5EF4-FFF2-40B4-BE49-F238E27FC236}">
                <a16:creationId xmlns:a16="http://schemas.microsoft.com/office/drawing/2014/main" id="{C44FD527-5B90-4FEB-B0CF-CC9895776D34}"/>
              </a:ext>
            </a:extLst>
          </p:cNvPr>
          <p:cNvGrpSpPr/>
          <p:nvPr/>
        </p:nvGrpSpPr>
        <p:grpSpPr>
          <a:xfrm>
            <a:off x="7047109" y="2131158"/>
            <a:ext cx="634560" cy="599554"/>
            <a:chOff x="7087040" y="2057977"/>
            <a:chExt cx="634560" cy="599554"/>
          </a:xfrm>
        </p:grpSpPr>
        <p:sp>
          <p:nvSpPr>
            <p:cNvPr id="11" name="Oval 20">
              <a:extLst>
                <a:ext uri="{FF2B5EF4-FFF2-40B4-BE49-F238E27FC236}">
                  <a16:creationId xmlns:a16="http://schemas.microsoft.com/office/drawing/2014/main" id="{42AC5BAE-92E1-429B-8AB7-96FD4A200BE1}"/>
                </a:ext>
              </a:extLst>
            </p:cNvPr>
            <p:cNvSpPr/>
            <p:nvPr/>
          </p:nvSpPr>
          <p:spPr>
            <a:xfrm flipV="1">
              <a:off x="7087040" y="2057977"/>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19" name="Graphic 18">
              <a:extLst>
                <a:ext uri="{FF2B5EF4-FFF2-40B4-BE49-F238E27FC236}">
                  <a16:creationId xmlns:a16="http://schemas.microsoft.com/office/drawing/2014/main" id="{71BD0536-CD41-4C03-91B6-D87F0DF671B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3764" y="2217198"/>
              <a:ext cx="281112" cy="281112"/>
            </a:xfrm>
            <a:prstGeom prst="rect">
              <a:avLst/>
            </a:prstGeom>
          </p:spPr>
        </p:pic>
      </p:grpSp>
      <p:grpSp>
        <p:nvGrpSpPr>
          <p:cNvPr id="26" name="Group 25">
            <a:extLst>
              <a:ext uri="{FF2B5EF4-FFF2-40B4-BE49-F238E27FC236}">
                <a16:creationId xmlns:a16="http://schemas.microsoft.com/office/drawing/2014/main" id="{B6AF32A2-EC31-424E-84DE-230C3D24CDCC}"/>
              </a:ext>
            </a:extLst>
          </p:cNvPr>
          <p:cNvGrpSpPr/>
          <p:nvPr/>
        </p:nvGrpSpPr>
        <p:grpSpPr>
          <a:xfrm>
            <a:off x="7047109" y="4267200"/>
            <a:ext cx="634560" cy="599554"/>
            <a:chOff x="7087040" y="4617853"/>
            <a:chExt cx="634560" cy="599554"/>
          </a:xfrm>
        </p:grpSpPr>
        <p:sp>
          <p:nvSpPr>
            <p:cNvPr id="14" name="Oval 20">
              <a:extLst>
                <a:ext uri="{FF2B5EF4-FFF2-40B4-BE49-F238E27FC236}">
                  <a16:creationId xmlns:a16="http://schemas.microsoft.com/office/drawing/2014/main" id="{5C03F25C-44C3-4EC0-A598-67BC9C811A3E}"/>
                </a:ext>
              </a:extLst>
            </p:cNvPr>
            <p:cNvSpPr/>
            <p:nvPr/>
          </p:nvSpPr>
          <p:spPr>
            <a:xfrm flipV="1">
              <a:off x="7087040" y="4617853"/>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25" name="Graphic 24">
              <a:extLst>
                <a:ext uri="{FF2B5EF4-FFF2-40B4-BE49-F238E27FC236}">
                  <a16:creationId xmlns:a16="http://schemas.microsoft.com/office/drawing/2014/main" id="{33F298C3-51DB-4725-B6C8-DBF28CA16A9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3764" y="4777074"/>
              <a:ext cx="281112" cy="281112"/>
            </a:xfrm>
            <a:prstGeom prst="rect">
              <a:avLst/>
            </a:prstGeom>
          </p:spPr>
        </p:pic>
      </p:grpSp>
      <p:sp>
        <p:nvSpPr>
          <p:cNvPr id="16" name="Text Placeholder 5">
            <a:extLst>
              <a:ext uri="{FF2B5EF4-FFF2-40B4-BE49-F238E27FC236}">
                <a16:creationId xmlns:a16="http://schemas.microsoft.com/office/drawing/2014/main" id="{A3D386DD-746C-4D5E-9A3D-A89C161EE956}"/>
              </a:ext>
            </a:extLst>
          </p:cNvPr>
          <p:cNvSpPr txBox="1">
            <a:spLocks/>
          </p:cNvSpPr>
          <p:nvPr/>
        </p:nvSpPr>
        <p:spPr>
          <a:xfrm>
            <a:off x="609600" y="3499876"/>
            <a:ext cx="5943600" cy="2748523"/>
          </a:xfrm>
          <a:prstGeom prst="rect">
            <a:avLst/>
          </a:prstGeom>
        </p:spPr>
        <p:txBody>
          <a:bodyPr vert="horz" lIns="0" tIns="0" rIns="0" bIns="0" rtlCol="0" anchor="ctr">
            <a:noAutofit/>
          </a:bodyPr>
          <a:lstStyle>
            <a:lvl1pPr marL="0" indent="0" algn="l" defTabSz="914400" rtl="0" eaLnBrk="1" latinLnBrk="0" hangingPunct="1">
              <a:lnSpc>
                <a:spcPts val="16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b="1" dirty="0"/>
              <a:t>Example: </a:t>
            </a:r>
            <a:r>
              <a:rPr lang="pt-PT" dirty="0"/>
              <a:t>In the case of a house insured for $400,000, the number of exposure units is = 400,000 / 1,000 = </a:t>
            </a:r>
            <a:r>
              <a:rPr lang="pt-PT" b="1" dirty="0"/>
              <a:t>400</a:t>
            </a:r>
            <a:r>
              <a:rPr lang="pt-PT" dirty="0"/>
              <a:t>. </a:t>
            </a:r>
          </a:p>
          <a:p>
            <a:endParaRPr lang="pt-PT" dirty="0"/>
          </a:p>
          <a:p>
            <a:r>
              <a:rPr lang="pt-PT" dirty="0"/>
              <a:t>If actuaries have set a rate of $5/exposure unit per year, then the houseowner’s estimated premium = 400 x 5 = </a:t>
            </a:r>
            <a:r>
              <a:rPr lang="pt-PT" b="1" dirty="0"/>
              <a:t>$2000 </a:t>
            </a:r>
            <a:r>
              <a:rPr lang="pt-PT" dirty="0"/>
              <a:t>per year (other factors are not considered here for the sake of simplicity).</a:t>
            </a:r>
            <a:endParaRPr lang="en-US" dirty="0"/>
          </a:p>
        </p:txBody>
      </p:sp>
    </p:spTree>
    <p:extLst>
      <p:ext uri="{BB962C8B-B14F-4D97-AF65-F5344CB8AC3E}">
        <p14:creationId xmlns:p14="http://schemas.microsoft.com/office/powerpoint/2010/main" val="26160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SmartArt Placeholder 11">
            <a:extLst>
              <a:ext uri="{FF2B5EF4-FFF2-40B4-BE49-F238E27FC236}">
                <a16:creationId xmlns:a16="http://schemas.microsoft.com/office/drawing/2014/main" id="{4159C739-6F6A-4522-A222-FE5E7CB171D5}"/>
              </a:ext>
            </a:extLst>
          </p:cNvPr>
          <p:cNvGraphicFramePr>
            <a:graphicFrameLocks noGrp="1"/>
          </p:cNvGraphicFramePr>
          <p:nvPr>
            <p:ph type="dgm" sz="quarter" idx="11"/>
            <p:extLst>
              <p:ext uri="{D42A27DB-BD31-4B8C-83A1-F6EECF244321}">
                <p14:modId xmlns:p14="http://schemas.microsoft.com/office/powerpoint/2010/main" val="3869617258"/>
              </p:ext>
            </p:extLst>
          </p:nvPr>
        </p:nvGraphicFramePr>
        <p:xfrm>
          <a:off x="407988" y="3213100"/>
          <a:ext cx="9080500" cy="64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C2D12B61-5947-42E3-AF6D-7EFBF69618CD}"/>
              </a:ext>
            </a:extLst>
          </p:cNvPr>
          <p:cNvSpPr>
            <a:spLocks noGrp="1"/>
          </p:cNvSpPr>
          <p:nvPr>
            <p:ph type="title"/>
          </p:nvPr>
        </p:nvSpPr>
        <p:spPr/>
        <p:txBody>
          <a:bodyPr/>
          <a:lstStyle/>
          <a:p>
            <a:r>
              <a:rPr lang="en-US" dirty="0"/>
              <a:t>Premium Breakdown</a:t>
            </a:r>
            <a:endParaRPr lang="pt-PT" dirty="0"/>
          </a:p>
        </p:txBody>
      </p:sp>
      <p:sp>
        <p:nvSpPr>
          <p:cNvPr id="6" name="Text Placeholder 5">
            <a:extLst>
              <a:ext uri="{FF2B5EF4-FFF2-40B4-BE49-F238E27FC236}">
                <a16:creationId xmlns:a16="http://schemas.microsoft.com/office/drawing/2014/main" id="{0365D349-21F4-44C3-AFFD-1F7CDD64A72C}"/>
              </a:ext>
            </a:extLst>
          </p:cNvPr>
          <p:cNvSpPr>
            <a:spLocks noGrp="1"/>
          </p:cNvSpPr>
          <p:nvPr>
            <p:ph type="body" sz="quarter" idx="36"/>
          </p:nvPr>
        </p:nvSpPr>
        <p:spPr>
          <a:xfrm>
            <a:off x="3510006" y="4005163"/>
            <a:ext cx="2585994" cy="1368152"/>
          </a:xfrm>
        </p:spPr>
        <p:txBody>
          <a:bodyPr/>
          <a:lstStyle/>
          <a:p>
            <a:r>
              <a:rPr lang="en-US" dirty="0"/>
              <a:t>To cover -</a:t>
            </a:r>
          </a:p>
          <a:p>
            <a:pPr marL="285750" indent="-285750">
              <a:buFont typeface="Arial" panose="020B0604020202020204" pitchFamily="34" charset="0"/>
              <a:buChar char="•"/>
            </a:pPr>
            <a:r>
              <a:rPr lang="en-US" dirty="0"/>
              <a:t>Loss costs</a:t>
            </a:r>
          </a:p>
          <a:p>
            <a:pPr marL="285750" indent="-285750">
              <a:buFont typeface="Arial" panose="020B0604020202020204" pitchFamily="34" charset="0"/>
              <a:buChar char="•"/>
            </a:pPr>
            <a:r>
              <a:rPr lang="en-US" dirty="0"/>
              <a:t>Adjustment expenses</a:t>
            </a:r>
            <a:endParaRPr lang="pt-PT" dirty="0"/>
          </a:p>
        </p:txBody>
      </p:sp>
      <p:sp>
        <p:nvSpPr>
          <p:cNvPr id="7" name="Text Placeholder 6">
            <a:extLst>
              <a:ext uri="{FF2B5EF4-FFF2-40B4-BE49-F238E27FC236}">
                <a16:creationId xmlns:a16="http://schemas.microsoft.com/office/drawing/2014/main" id="{19BC914A-80FE-4100-A8A2-E0E123124AF1}"/>
              </a:ext>
            </a:extLst>
          </p:cNvPr>
          <p:cNvSpPr>
            <a:spLocks noGrp="1"/>
          </p:cNvSpPr>
          <p:nvPr>
            <p:ph type="body" sz="quarter" idx="37"/>
          </p:nvPr>
        </p:nvSpPr>
        <p:spPr>
          <a:xfrm>
            <a:off x="6612022" y="4005162"/>
            <a:ext cx="3217777" cy="1898991"/>
          </a:xfrm>
        </p:spPr>
        <p:txBody>
          <a:bodyPr/>
          <a:lstStyle/>
          <a:p>
            <a:r>
              <a:rPr lang="en-US" dirty="0"/>
              <a:t>To cover -</a:t>
            </a:r>
          </a:p>
          <a:p>
            <a:pPr marL="285750" indent="-285750">
              <a:buFont typeface="Arial" panose="020B0604020202020204" pitchFamily="34" charset="0"/>
              <a:buChar char="•"/>
            </a:pPr>
            <a:r>
              <a:rPr lang="en-US" dirty="0"/>
              <a:t>Operating expenses</a:t>
            </a:r>
          </a:p>
          <a:p>
            <a:pPr marL="285750" indent="-285750">
              <a:buFont typeface="Arial" panose="020B0604020202020204" pitchFamily="34" charset="0"/>
              <a:buChar char="•"/>
            </a:pPr>
            <a:r>
              <a:rPr lang="en-US" dirty="0"/>
              <a:t>Sales expenses</a:t>
            </a:r>
          </a:p>
          <a:p>
            <a:pPr marL="285750" indent="-285750">
              <a:buFont typeface="Arial" panose="020B0604020202020204" pitchFamily="34" charset="0"/>
              <a:buChar char="•"/>
            </a:pPr>
            <a:r>
              <a:rPr lang="en-US" dirty="0"/>
              <a:t>Contingencies</a:t>
            </a:r>
          </a:p>
          <a:p>
            <a:pPr marL="285750" indent="-285750">
              <a:buFont typeface="Arial" panose="020B0604020202020204" pitchFamily="34" charset="0"/>
              <a:buChar char="•"/>
            </a:pPr>
            <a:r>
              <a:rPr lang="en-US" dirty="0"/>
              <a:t>Profit</a:t>
            </a:r>
            <a:endParaRPr lang="pt-PT" dirty="0"/>
          </a:p>
        </p:txBody>
      </p:sp>
      <p:grpSp>
        <p:nvGrpSpPr>
          <p:cNvPr id="9" name="Group 8">
            <a:extLst>
              <a:ext uri="{FF2B5EF4-FFF2-40B4-BE49-F238E27FC236}">
                <a16:creationId xmlns:a16="http://schemas.microsoft.com/office/drawing/2014/main" id="{193D1C38-AC9A-4E5E-A40C-E189A14A239D}"/>
              </a:ext>
            </a:extLst>
          </p:cNvPr>
          <p:cNvGrpSpPr/>
          <p:nvPr/>
        </p:nvGrpSpPr>
        <p:grpSpPr>
          <a:xfrm>
            <a:off x="10422217" y="5175250"/>
            <a:ext cx="1030290" cy="958850"/>
            <a:chOff x="-3076576" y="4076701"/>
            <a:chExt cx="1465263" cy="1363663"/>
          </a:xfrm>
        </p:grpSpPr>
        <p:sp>
          <p:nvSpPr>
            <p:cNvPr id="10" name="Freeform 5">
              <a:extLst>
                <a:ext uri="{FF2B5EF4-FFF2-40B4-BE49-F238E27FC236}">
                  <a16:creationId xmlns:a16="http://schemas.microsoft.com/office/drawing/2014/main" id="{038B2AC1-7039-42DF-8BFF-907E36B9B705}"/>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580961AC-3102-4E7C-91DD-CD3BF0F6C5F4}"/>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3" name="Conector reto 49">
            <a:extLst>
              <a:ext uri="{FF2B5EF4-FFF2-40B4-BE49-F238E27FC236}">
                <a16:creationId xmlns:a16="http://schemas.microsoft.com/office/drawing/2014/main" id="{B7E1EADD-9835-4720-B7A2-7F019ED6D61B}"/>
              </a:ext>
            </a:extLst>
          </p:cNvPr>
          <p:cNvCxnSpPr>
            <a:cxnSpLocks/>
          </p:cNvCxnSpPr>
          <p:nvPr/>
        </p:nvCxnSpPr>
        <p:spPr>
          <a:xfrm flipV="1">
            <a:off x="3352800" y="4005064"/>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4" name="Conector reto 49">
            <a:extLst>
              <a:ext uri="{FF2B5EF4-FFF2-40B4-BE49-F238E27FC236}">
                <a16:creationId xmlns:a16="http://schemas.microsoft.com/office/drawing/2014/main" id="{F7902B49-D8D3-4DD4-8912-A99C364BA376}"/>
              </a:ext>
            </a:extLst>
          </p:cNvPr>
          <p:cNvCxnSpPr>
            <a:cxnSpLocks/>
          </p:cNvCxnSpPr>
          <p:nvPr/>
        </p:nvCxnSpPr>
        <p:spPr>
          <a:xfrm flipV="1">
            <a:off x="6290040" y="4005163"/>
            <a:ext cx="0" cy="1623009"/>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24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7C619B-D65D-49AC-901C-78B4D07C0378}"/>
              </a:ext>
            </a:extLst>
          </p:cNvPr>
          <p:cNvSpPr>
            <a:spLocks noGrp="1"/>
          </p:cNvSpPr>
          <p:nvPr>
            <p:ph type="title"/>
          </p:nvPr>
        </p:nvSpPr>
        <p:spPr/>
        <p:txBody>
          <a:bodyPr/>
          <a:lstStyle/>
          <a:p>
            <a:r>
              <a:rPr lang="en-US" dirty="0"/>
              <a:t>Line &amp; Staff Underwriters</a:t>
            </a:r>
            <a:endParaRPr lang="pt-PT" dirty="0"/>
          </a:p>
        </p:txBody>
      </p:sp>
      <p:graphicFrame>
        <p:nvGraphicFramePr>
          <p:cNvPr id="22" name="Table 21">
            <a:extLst>
              <a:ext uri="{FF2B5EF4-FFF2-40B4-BE49-F238E27FC236}">
                <a16:creationId xmlns:a16="http://schemas.microsoft.com/office/drawing/2014/main" id="{52ECDC36-1026-457F-AEB6-81F789C7B415}"/>
              </a:ext>
            </a:extLst>
          </p:cNvPr>
          <p:cNvGraphicFramePr>
            <a:graphicFrameLocks noGrp="1"/>
          </p:cNvGraphicFramePr>
          <p:nvPr>
            <p:extLst>
              <p:ext uri="{D42A27DB-BD31-4B8C-83A1-F6EECF244321}">
                <p14:modId xmlns:p14="http://schemas.microsoft.com/office/powerpoint/2010/main" val="1018245756"/>
              </p:ext>
            </p:extLst>
          </p:nvPr>
        </p:nvGraphicFramePr>
        <p:xfrm>
          <a:off x="609600" y="1066800"/>
          <a:ext cx="10972800" cy="5112813"/>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81701">
                <a:tc>
                  <a:txBody>
                    <a:bodyPr/>
                    <a:lstStyle/>
                    <a:p>
                      <a:pPr algn="ctr"/>
                      <a:r>
                        <a:rPr lang="en-US" sz="1800" dirty="0">
                          <a:solidFill>
                            <a:schemeClr val="bg1"/>
                          </a:solidFill>
                        </a:rPr>
                        <a:t>Line Underwriters</a:t>
                      </a:r>
                    </a:p>
                  </a:txBody>
                  <a:tcPr marL="91431" marR="91431" marT="45707" marB="45707"/>
                </a:tc>
                <a:tc>
                  <a:txBody>
                    <a:bodyPr/>
                    <a:lstStyle/>
                    <a:p>
                      <a:pPr algn="ctr"/>
                      <a:r>
                        <a:rPr lang="en-US" sz="1800" dirty="0">
                          <a:solidFill>
                            <a:schemeClr val="bg1"/>
                          </a:solidFill>
                        </a:rPr>
                        <a:t> Staff Underwriters</a:t>
                      </a:r>
                    </a:p>
                    <a:p>
                      <a:pPr algn="ctr"/>
                      <a:endParaRPr lang="en-US" sz="1800" dirty="0">
                        <a:solidFill>
                          <a:schemeClr val="tx1"/>
                        </a:solidFill>
                      </a:endParaRPr>
                    </a:p>
                  </a:txBody>
                  <a:tcPr marL="91431" marR="91431" marT="45707" marB="45707"/>
                </a:tc>
                <a:extLst>
                  <a:ext uri="{0D108BD9-81ED-4DB2-BD59-A6C34878D82A}">
                    <a16:rowId xmlns:a16="http://schemas.microsoft.com/office/drawing/2014/main" val="10000"/>
                  </a:ext>
                </a:extLst>
              </a:tr>
              <a:tr h="390859">
                <a:tc>
                  <a:txBody>
                    <a:bodyPr/>
                    <a:lstStyle/>
                    <a:p>
                      <a:pPr marL="285750" indent="-285750">
                        <a:buFont typeface="Arial" panose="020B0604020202020204" pitchFamily="34" charset="0"/>
                        <a:buChar char="•"/>
                      </a:pPr>
                      <a:r>
                        <a:rPr lang="en-US" sz="1800" b="0" dirty="0">
                          <a:solidFill>
                            <a:schemeClr val="tx1"/>
                          </a:solidFill>
                        </a:rPr>
                        <a:t>Select</a:t>
                      </a:r>
                      <a:r>
                        <a:rPr lang="en-US" sz="1800" b="0" baseline="0" dirty="0">
                          <a:solidFill>
                            <a:schemeClr val="tx1"/>
                          </a:solidFill>
                        </a:rPr>
                        <a:t> Insured</a:t>
                      </a:r>
                      <a:endParaRPr lang="en-US" sz="1800" b="0" dirty="0">
                        <a:solidFill>
                          <a:schemeClr val="tx1"/>
                        </a:solidFill>
                      </a:endParaRP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Research the market</a:t>
                      </a:r>
                    </a:p>
                  </a:txBody>
                  <a:tcPr marL="91431" marR="91431" marT="45707" marB="45707"/>
                </a:tc>
                <a:extLst>
                  <a:ext uri="{0D108BD9-81ED-4DB2-BD59-A6C34878D82A}">
                    <a16:rowId xmlns:a16="http://schemas.microsoft.com/office/drawing/2014/main" val="10001"/>
                  </a:ext>
                </a:extLst>
              </a:tr>
              <a:tr h="381701">
                <a:tc>
                  <a:txBody>
                    <a:bodyPr/>
                    <a:lstStyle/>
                    <a:p>
                      <a:pPr marL="285750" indent="-285750">
                        <a:buFont typeface="Arial" panose="020B0604020202020204" pitchFamily="34" charset="0"/>
                        <a:buChar char="•"/>
                      </a:pPr>
                      <a:r>
                        <a:rPr lang="en-US" sz="1800" b="0" dirty="0">
                          <a:solidFill>
                            <a:schemeClr val="tx1"/>
                          </a:solidFill>
                        </a:rPr>
                        <a:t>Classify and Price accounts</a:t>
                      </a: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Formulate underwriting</a:t>
                      </a:r>
                      <a:r>
                        <a:rPr lang="en-US" sz="1800" b="0" baseline="0" dirty="0">
                          <a:solidFill>
                            <a:schemeClr val="tx1"/>
                          </a:solidFill>
                        </a:rPr>
                        <a:t> policy</a:t>
                      </a:r>
                      <a:endParaRPr lang="en-US" sz="1800" b="0" dirty="0">
                        <a:solidFill>
                          <a:schemeClr val="tx1"/>
                        </a:solidFill>
                      </a:endParaRPr>
                    </a:p>
                  </a:txBody>
                  <a:tcPr marL="91431" marR="91431" marT="45707" marB="45707"/>
                </a:tc>
                <a:extLst>
                  <a:ext uri="{0D108BD9-81ED-4DB2-BD59-A6C34878D82A}">
                    <a16:rowId xmlns:a16="http://schemas.microsoft.com/office/drawing/2014/main" val="10002"/>
                  </a:ext>
                </a:extLst>
              </a:tr>
              <a:tr h="390858">
                <a:tc>
                  <a:txBody>
                    <a:bodyPr/>
                    <a:lstStyle/>
                    <a:p>
                      <a:pPr marL="285750" indent="-285750">
                        <a:buFont typeface="Arial" panose="020B0604020202020204" pitchFamily="34" charset="0"/>
                        <a:buChar char="•"/>
                      </a:pPr>
                      <a:r>
                        <a:rPr lang="en-US" sz="1800" b="0" dirty="0">
                          <a:solidFill>
                            <a:schemeClr val="tx1"/>
                          </a:solidFill>
                        </a:rPr>
                        <a:t>Recommend or provide coverage</a:t>
                      </a: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Revise underwriting guidelines</a:t>
                      </a:r>
                    </a:p>
                  </a:txBody>
                  <a:tcPr marL="91431" marR="91431" marT="45707" marB="45707"/>
                </a:tc>
                <a:extLst>
                  <a:ext uri="{0D108BD9-81ED-4DB2-BD59-A6C34878D82A}">
                    <a16:rowId xmlns:a16="http://schemas.microsoft.com/office/drawing/2014/main" val="10003"/>
                  </a:ext>
                </a:extLst>
              </a:tr>
              <a:tr h="402026">
                <a:tc>
                  <a:txBody>
                    <a:bodyPr/>
                    <a:lstStyle/>
                    <a:p>
                      <a:pPr marL="285750" indent="-285750">
                        <a:buFont typeface="Arial" panose="020B0604020202020204" pitchFamily="34" charset="0"/>
                        <a:buChar char="•"/>
                      </a:pPr>
                      <a:r>
                        <a:rPr lang="en-US" sz="1800" b="0" dirty="0">
                          <a:solidFill>
                            <a:schemeClr val="tx1"/>
                          </a:solidFill>
                        </a:rPr>
                        <a:t>Manage a book of business</a:t>
                      </a:r>
                      <a:r>
                        <a:rPr lang="en-US" sz="1800" b="0" baseline="30000" dirty="0">
                          <a:solidFill>
                            <a:schemeClr val="tx1"/>
                          </a:solidFill>
                        </a:rPr>
                        <a:t>1</a:t>
                      </a: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Evaluate loss experience</a:t>
                      </a:r>
                    </a:p>
                  </a:txBody>
                  <a:tcPr marL="91431" marR="91431" marT="45707" marB="45707"/>
                </a:tc>
                <a:extLst>
                  <a:ext uri="{0D108BD9-81ED-4DB2-BD59-A6C34878D82A}">
                    <a16:rowId xmlns:a16="http://schemas.microsoft.com/office/drawing/2014/main" val="10004"/>
                  </a:ext>
                </a:extLst>
              </a:tr>
              <a:tr h="381701">
                <a:tc>
                  <a:txBody>
                    <a:bodyPr/>
                    <a:lstStyle/>
                    <a:p>
                      <a:pPr marL="285750" indent="-285750">
                        <a:buFont typeface="Arial" panose="020B0604020202020204" pitchFamily="34" charset="0"/>
                        <a:buChar char="•"/>
                      </a:pPr>
                      <a:r>
                        <a:rPr lang="en-US" sz="1800" b="0" dirty="0">
                          <a:solidFill>
                            <a:schemeClr val="tx1"/>
                          </a:solidFill>
                        </a:rPr>
                        <a:t>Support producers &amp; insured</a:t>
                      </a: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Research &amp; develop coverage</a:t>
                      </a:r>
                      <a:r>
                        <a:rPr lang="en-US" sz="1800" b="0" baseline="0" dirty="0">
                          <a:solidFill>
                            <a:schemeClr val="tx1"/>
                          </a:solidFill>
                        </a:rPr>
                        <a:t> forms</a:t>
                      </a:r>
                      <a:endParaRPr lang="en-US" sz="1800" b="0" dirty="0">
                        <a:solidFill>
                          <a:schemeClr val="tx1"/>
                        </a:solidFill>
                      </a:endParaRPr>
                    </a:p>
                  </a:txBody>
                  <a:tcPr marL="91431" marR="91431" marT="45707" marB="45707"/>
                </a:tc>
                <a:extLst>
                  <a:ext uri="{0D108BD9-81ED-4DB2-BD59-A6C34878D82A}">
                    <a16:rowId xmlns:a16="http://schemas.microsoft.com/office/drawing/2014/main" val="10005"/>
                  </a:ext>
                </a:extLst>
              </a:tr>
              <a:tr h="390858">
                <a:tc>
                  <a:txBody>
                    <a:bodyPr/>
                    <a:lstStyle/>
                    <a:p>
                      <a:pPr marL="285750" indent="-285750">
                        <a:buFont typeface="Arial" panose="020B0604020202020204" pitchFamily="34" charset="0"/>
                        <a:buChar char="•"/>
                      </a:pPr>
                      <a:r>
                        <a:rPr lang="en-US" sz="1800" b="0" dirty="0">
                          <a:solidFill>
                            <a:schemeClr val="tx1"/>
                          </a:solidFill>
                        </a:rPr>
                        <a:t>Coordinate with marketing efforts</a:t>
                      </a: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Review &amp; revise</a:t>
                      </a:r>
                      <a:r>
                        <a:rPr lang="en-US" sz="1800" b="0" baseline="0" dirty="0">
                          <a:solidFill>
                            <a:schemeClr val="tx1"/>
                          </a:solidFill>
                        </a:rPr>
                        <a:t> pricing plans</a:t>
                      </a:r>
                      <a:endParaRPr lang="en-US" sz="1800" b="0" dirty="0">
                        <a:solidFill>
                          <a:schemeClr val="tx1"/>
                        </a:solidFill>
                      </a:endParaRPr>
                    </a:p>
                  </a:txBody>
                  <a:tcPr marL="91431" marR="91431" marT="45707" marB="45707"/>
                </a:tc>
                <a:extLst>
                  <a:ext uri="{0D108BD9-81ED-4DB2-BD59-A6C34878D82A}">
                    <a16:rowId xmlns:a16="http://schemas.microsoft.com/office/drawing/2014/main" val="10006"/>
                  </a:ext>
                </a:extLst>
              </a:tr>
              <a:tr h="381701">
                <a:tc>
                  <a:txBody>
                    <a:bodyPr/>
                    <a:lstStyle/>
                    <a:p>
                      <a:endParaRPr lang="en-US" sz="1800" b="0" dirty="0">
                        <a:solidFill>
                          <a:schemeClr val="tx1"/>
                        </a:solidFill>
                      </a:endParaRP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Arrange treaty</a:t>
                      </a:r>
                      <a:r>
                        <a:rPr lang="en-US" sz="1800" b="0" baseline="0" dirty="0">
                          <a:solidFill>
                            <a:schemeClr val="tx1"/>
                          </a:solidFill>
                        </a:rPr>
                        <a:t> reinsurance</a:t>
                      </a:r>
                      <a:endParaRPr lang="en-US" sz="1800" b="0" dirty="0">
                        <a:solidFill>
                          <a:schemeClr val="tx1"/>
                        </a:solidFill>
                      </a:endParaRPr>
                    </a:p>
                  </a:txBody>
                  <a:tcPr marL="91431" marR="91431" marT="45707" marB="45707"/>
                </a:tc>
                <a:extLst>
                  <a:ext uri="{0D108BD9-81ED-4DB2-BD59-A6C34878D82A}">
                    <a16:rowId xmlns:a16="http://schemas.microsoft.com/office/drawing/2014/main" val="10007"/>
                  </a:ext>
                </a:extLst>
              </a:tr>
              <a:tr h="381701">
                <a:tc>
                  <a:txBody>
                    <a:bodyPr/>
                    <a:lstStyle/>
                    <a:p>
                      <a:endParaRPr lang="en-US" sz="1800" b="0" dirty="0">
                        <a:solidFill>
                          <a:schemeClr val="tx1"/>
                        </a:solidFill>
                      </a:endParaRP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Assist others with complex accounts</a:t>
                      </a:r>
                    </a:p>
                  </a:txBody>
                  <a:tcPr marL="91431" marR="91431" marT="45707" marB="45707"/>
                </a:tc>
                <a:extLst>
                  <a:ext uri="{0D108BD9-81ED-4DB2-BD59-A6C34878D82A}">
                    <a16:rowId xmlns:a16="http://schemas.microsoft.com/office/drawing/2014/main" val="10008"/>
                  </a:ext>
                </a:extLst>
              </a:tr>
              <a:tr h="424361">
                <a:tc>
                  <a:txBody>
                    <a:bodyPr/>
                    <a:lstStyle/>
                    <a:p>
                      <a:endParaRPr lang="en-US" sz="1800" b="0" dirty="0">
                        <a:solidFill>
                          <a:schemeClr val="tx1"/>
                        </a:solidFill>
                      </a:endParaRP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Conduct underwriting audits</a:t>
                      </a:r>
                    </a:p>
                  </a:txBody>
                  <a:tcPr marL="91431" marR="91431" marT="45707" marB="45707"/>
                </a:tc>
                <a:extLst>
                  <a:ext uri="{0D108BD9-81ED-4DB2-BD59-A6C34878D82A}">
                    <a16:rowId xmlns:a16="http://schemas.microsoft.com/office/drawing/2014/main" val="10009"/>
                  </a:ext>
                </a:extLst>
              </a:tr>
              <a:tr h="413193">
                <a:tc>
                  <a:txBody>
                    <a:bodyPr/>
                    <a:lstStyle/>
                    <a:p>
                      <a:endParaRPr lang="en-US" sz="1800" b="0">
                        <a:solidFill>
                          <a:schemeClr val="tx1"/>
                        </a:solidFill>
                      </a:endParaRP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Participate in industry associations</a:t>
                      </a:r>
                    </a:p>
                  </a:txBody>
                  <a:tcPr marL="91431" marR="91431" marT="45707" marB="45707"/>
                </a:tc>
                <a:extLst>
                  <a:ext uri="{0D108BD9-81ED-4DB2-BD59-A6C34878D82A}">
                    <a16:rowId xmlns:a16="http://schemas.microsoft.com/office/drawing/2014/main" val="10010"/>
                  </a:ext>
                </a:extLst>
              </a:tr>
              <a:tr h="533800">
                <a:tc>
                  <a:txBody>
                    <a:bodyPr/>
                    <a:lstStyle/>
                    <a:p>
                      <a:endParaRPr lang="en-US" sz="1800" b="0">
                        <a:solidFill>
                          <a:schemeClr val="tx1"/>
                        </a:solidFill>
                      </a:endParaRPr>
                    </a:p>
                  </a:txBody>
                  <a:tcPr marL="91431" marR="91431" marT="45707" marB="45707"/>
                </a:tc>
                <a:tc>
                  <a:txBody>
                    <a:bodyPr/>
                    <a:lstStyle/>
                    <a:p>
                      <a:pPr marL="285750" indent="-285750">
                        <a:buFont typeface="Arial" panose="020B0604020202020204" pitchFamily="34" charset="0"/>
                        <a:buChar char="•"/>
                      </a:pPr>
                      <a:r>
                        <a:rPr lang="en-US" sz="1800" b="0" dirty="0">
                          <a:solidFill>
                            <a:schemeClr val="tx1"/>
                          </a:solidFill>
                        </a:rPr>
                        <a:t>Conduct education &amp; training</a:t>
                      </a:r>
                    </a:p>
                  </a:txBody>
                  <a:tcPr marL="91431" marR="91431" marT="45707" marB="45707"/>
                </a:tc>
                <a:extLst>
                  <a:ext uri="{0D108BD9-81ED-4DB2-BD59-A6C34878D82A}">
                    <a16:rowId xmlns:a16="http://schemas.microsoft.com/office/drawing/2014/main" val="10011"/>
                  </a:ext>
                </a:extLst>
              </a:tr>
            </a:tbl>
          </a:graphicData>
        </a:graphic>
      </p:graphicFrame>
      <p:sp>
        <p:nvSpPr>
          <p:cNvPr id="3" name="Double Wave 2">
            <a:extLst>
              <a:ext uri="{FF2B5EF4-FFF2-40B4-BE49-F238E27FC236}">
                <a16:creationId xmlns:a16="http://schemas.microsoft.com/office/drawing/2014/main" id="{8634B1A0-1952-4401-A79D-235DAA17A7DA}"/>
              </a:ext>
            </a:extLst>
          </p:cNvPr>
          <p:cNvSpPr/>
          <p:nvPr/>
        </p:nvSpPr>
        <p:spPr>
          <a:xfrm>
            <a:off x="914400" y="4191000"/>
            <a:ext cx="4800600" cy="1828800"/>
          </a:xfrm>
          <a:prstGeom prst="doubleWave">
            <a:avLst>
              <a:gd name="adj1" fmla="val 6250"/>
              <a:gd name="adj2" fmla="val -730"/>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Book of Business </a:t>
            </a:r>
            <a:r>
              <a:rPr lang="en-US" sz="1400" dirty="0">
                <a:solidFill>
                  <a:schemeClr val="tx1"/>
                </a:solidFill>
              </a:rPr>
              <a:t>is a group of policies with a common characteristic such as territory or the type of coverage or policies written by a particular agency.</a:t>
            </a:r>
          </a:p>
        </p:txBody>
      </p:sp>
    </p:spTree>
    <p:extLst>
      <p:ext uri="{BB962C8B-B14F-4D97-AF65-F5344CB8AC3E}">
        <p14:creationId xmlns:p14="http://schemas.microsoft.com/office/powerpoint/2010/main" val="119145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92CAD8-1DB1-4620-AE43-58463EEC07A7}"/>
              </a:ext>
            </a:extLst>
          </p:cNvPr>
          <p:cNvSpPr>
            <a:spLocks noGrp="1"/>
          </p:cNvSpPr>
          <p:nvPr>
            <p:ph type="title"/>
          </p:nvPr>
        </p:nvSpPr>
        <p:spPr/>
        <p:txBody>
          <a:bodyPr/>
          <a:lstStyle/>
          <a:p>
            <a:r>
              <a:rPr lang="en-US" dirty="0"/>
              <a:t>Underwriting Process</a:t>
            </a:r>
            <a:endParaRPr lang="pt-PT" dirty="0"/>
          </a:p>
        </p:txBody>
      </p:sp>
      <p:graphicFrame>
        <p:nvGraphicFramePr>
          <p:cNvPr id="3" name="Diagram 2">
            <a:extLst>
              <a:ext uri="{FF2B5EF4-FFF2-40B4-BE49-F238E27FC236}">
                <a16:creationId xmlns:a16="http://schemas.microsoft.com/office/drawing/2014/main" id="{FA8E9F12-A8C7-4B13-BB73-0E28D4045E6A}"/>
              </a:ext>
            </a:extLst>
          </p:cNvPr>
          <p:cNvGraphicFramePr/>
          <p:nvPr>
            <p:extLst>
              <p:ext uri="{D42A27DB-BD31-4B8C-83A1-F6EECF244321}">
                <p14:modId xmlns:p14="http://schemas.microsoft.com/office/powerpoint/2010/main" val="1281182521"/>
              </p:ext>
            </p:extLst>
          </p:nvPr>
        </p:nvGraphicFramePr>
        <p:xfrm>
          <a:off x="1219200" y="1268413"/>
          <a:ext cx="9372600" cy="4869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89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107E07E-C7C9-4491-AF70-80EA99ECE59D}"/>
              </a:ext>
            </a:extLst>
          </p:cNvPr>
          <p:cNvSpPr>
            <a:spLocks noGrp="1"/>
          </p:cNvSpPr>
          <p:nvPr>
            <p:ph type="body" sz="quarter" idx="13"/>
          </p:nvPr>
        </p:nvSpPr>
        <p:spPr/>
        <p:txBody>
          <a:bodyPr/>
          <a:lstStyle/>
          <a:p>
            <a:pPr lvl="0"/>
            <a:r>
              <a:rPr lang="en-US" dirty="0"/>
              <a:t>1. Evaluate the Submission</a:t>
            </a:r>
          </a:p>
        </p:txBody>
      </p:sp>
      <p:sp>
        <p:nvSpPr>
          <p:cNvPr id="8" name="Text Placeholder 7">
            <a:extLst>
              <a:ext uri="{FF2B5EF4-FFF2-40B4-BE49-F238E27FC236}">
                <a16:creationId xmlns:a16="http://schemas.microsoft.com/office/drawing/2014/main" id="{F440DD2A-0430-4C5E-B3E9-A7668FCC65F3}"/>
              </a:ext>
            </a:extLst>
          </p:cNvPr>
          <p:cNvSpPr>
            <a:spLocks noGrp="1"/>
          </p:cNvSpPr>
          <p:nvPr>
            <p:ph type="body" sz="quarter" idx="32"/>
          </p:nvPr>
        </p:nvSpPr>
        <p:spPr>
          <a:xfrm>
            <a:off x="725016" y="4079992"/>
            <a:ext cx="2874219" cy="2244608"/>
          </a:xfrm>
        </p:spPr>
        <p:txBody>
          <a:bodyPr/>
          <a:lstStyle/>
          <a:p>
            <a:pPr marL="285750" indent="-285750">
              <a:buFont typeface="Arial" panose="020B0604020202020204" pitchFamily="34" charset="0"/>
              <a:buChar char="•"/>
            </a:pPr>
            <a:r>
              <a:rPr lang="pt-PT" dirty="0"/>
              <a:t>Evaluate Loss Exposures &amp; Hazards</a:t>
            </a:r>
          </a:p>
          <a:p>
            <a:pPr marL="519113" lvl="1" indent="-285750">
              <a:buFont typeface="Arial" panose="020B0604020202020204" pitchFamily="34" charset="0"/>
              <a:buChar char="•"/>
            </a:pPr>
            <a:r>
              <a:rPr lang="pt-PT" dirty="0"/>
              <a:t>Physical, Moral, Morale (Attitudinal) and Legal Hazards</a:t>
            </a:r>
          </a:p>
          <a:p>
            <a:pPr marL="285750" indent="-285750">
              <a:buFont typeface="Arial" panose="020B0604020202020204" pitchFamily="34" charset="0"/>
              <a:buChar char="•"/>
            </a:pPr>
            <a:r>
              <a:rPr lang="pt-PT" dirty="0"/>
              <a:t>Weigh the need for information</a:t>
            </a:r>
          </a:p>
          <a:p>
            <a:pPr marL="285750" indent="-285750">
              <a:buFont typeface="Arial" panose="020B0604020202020204" pitchFamily="34" charset="0"/>
              <a:buChar char="•"/>
            </a:pPr>
            <a:r>
              <a:rPr lang="pt-PT" dirty="0"/>
              <a:t>Gather necessary information</a:t>
            </a:r>
          </a:p>
        </p:txBody>
      </p:sp>
      <p:sp>
        <p:nvSpPr>
          <p:cNvPr id="9" name="Text Placeholder 8">
            <a:extLst>
              <a:ext uri="{FF2B5EF4-FFF2-40B4-BE49-F238E27FC236}">
                <a16:creationId xmlns:a16="http://schemas.microsoft.com/office/drawing/2014/main" id="{AE7DB5AB-EDC1-493A-A05E-EF242255237A}"/>
              </a:ext>
            </a:extLst>
          </p:cNvPr>
          <p:cNvSpPr>
            <a:spLocks noGrp="1"/>
          </p:cNvSpPr>
          <p:nvPr>
            <p:ph type="body" sz="quarter" idx="33"/>
          </p:nvPr>
        </p:nvSpPr>
        <p:spPr/>
        <p:txBody>
          <a:bodyPr/>
          <a:lstStyle/>
          <a:p>
            <a:r>
              <a:rPr lang="en-US" dirty="0">
                <a:solidFill>
                  <a:schemeClr val="accent3"/>
                </a:solidFill>
              </a:rPr>
              <a:t>2. Develop Underwriting Alternatives</a:t>
            </a:r>
            <a:endParaRPr lang="da-DK" dirty="0">
              <a:solidFill>
                <a:schemeClr val="accent3"/>
              </a:solidFill>
            </a:endParaRPr>
          </a:p>
        </p:txBody>
      </p:sp>
      <p:sp>
        <p:nvSpPr>
          <p:cNvPr id="11" name="Text Placeholder 10">
            <a:extLst>
              <a:ext uri="{FF2B5EF4-FFF2-40B4-BE49-F238E27FC236}">
                <a16:creationId xmlns:a16="http://schemas.microsoft.com/office/drawing/2014/main" id="{E2F5E3C3-8C95-4F9C-8370-0A1C87237CA8}"/>
              </a:ext>
            </a:extLst>
          </p:cNvPr>
          <p:cNvSpPr>
            <a:spLocks noGrp="1"/>
          </p:cNvSpPr>
          <p:nvPr>
            <p:ph type="body" sz="quarter" idx="35"/>
          </p:nvPr>
        </p:nvSpPr>
        <p:spPr/>
        <p:txBody>
          <a:bodyPr/>
          <a:lstStyle/>
          <a:p>
            <a:r>
              <a:rPr lang="en-US" dirty="0">
                <a:solidFill>
                  <a:schemeClr val="accent3"/>
                </a:solidFill>
              </a:rPr>
              <a:t>3. Select an </a:t>
            </a:r>
            <a:r>
              <a:rPr lang="en-US" dirty="0"/>
              <a:t>U</a:t>
            </a:r>
            <a:r>
              <a:rPr lang="en-US" dirty="0">
                <a:solidFill>
                  <a:schemeClr val="accent3"/>
                </a:solidFill>
              </a:rPr>
              <a:t>nderwriting Alternative</a:t>
            </a:r>
            <a:endParaRPr lang="da-DK" dirty="0">
              <a:solidFill>
                <a:schemeClr val="accent3"/>
              </a:solidFill>
            </a:endParaRPr>
          </a:p>
        </p:txBody>
      </p:sp>
      <p:sp>
        <p:nvSpPr>
          <p:cNvPr id="13" name="Text Placeholder 12">
            <a:extLst>
              <a:ext uri="{FF2B5EF4-FFF2-40B4-BE49-F238E27FC236}">
                <a16:creationId xmlns:a16="http://schemas.microsoft.com/office/drawing/2014/main" id="{EDA1D66A-C023-456D-9B56-482EF7D3D5E2}"/>
              </a:ext>
            </a:extLst>
          </p:cNvPr>
          <p:cNvSpPr>
            <a:spLocks noGrp="1"/>
          </p:cNvSpPr>
          <p:nvPr>
            <p:ph type="body" sz="quarter" idx="37"/>
          </p:nvPr>
        </p:nvSpPr>
        <p:spPr/>
        <p:txBody>
          <a:bodyPr/>
          <a:lstStyle/>
          <a:p>
            <a:r>
              <a:rPr lang="pt-PT" dirty="0">
                <a:solidFill>
                  <a:schemeClr val="bg1"/>
                </a:solidFill>
              </a:rPr>
              <a:t>... Continued</a:t>
            </a:r>
          </a:p>
        </p:txBody>
      </p:sp>
      <p:sp>
        <p:nvSpPr>
          <p:cNvPr id="6" name="Title 5">
            <a:extLst>
              <a:ext uri="{FF2B5EF4-FFF2-40B4-BE49-F238E27FC236}">
                <a16:creationId xmlns:a16="http://schemas.microsoft.com/office/drawing/2014/main" id="{DE92CAD8-1DB1-4620-AE43-58463EEC07A7}"/>
              </a:ext>
            </a:extLst>
          </p:cNvPr>
          <p:cNvSpPr>
            <a:spLocks noGrp="1"/>
          </p:cNvSpPr>
          <p:nvPr>
            <p:ph type="title"/>
          </p:nvPr>
        </p:nvSpPr>
        <p:spPr/>
        <p:txBody>
          <a:bodyPr/>
          <a:lstStyle/>
          <a:p>
            <a:r>
              <a:rPr lang="en-US" dirty="0"/>
              <a:t>Underwriting Process</a:t>
            </a:r>
            <a:endParaRPr lang="pt-PT" dirty="0"/>
          </a:p>
        </p:txBody>
      </p:sp>
      <p:sp>
        <p:nvSpPr>
          <p:cNvPr id="10" name="Text Placeholder 9">
            <a:extLst>
              <a:ext uri="{FF2B5EF4-FFF2-40B4-BE49-F238E27FC236}">
                <a16:creationId xmlns:a16="http://schemas.microsoft.com/office/drawing/2014/main" id="{7FB3716E-9382-4C5B-89D8-7D3D309649B1}"/>
              </a:ext>
            </a:extLst>
          </p:cNvPr>
          <p:cNvSpPr>
            <a:spLocks noGrp="1"/>
          </p:cNvSpPr>
          <p:nvPr>
            <p:ph type="body" sz="quarter" idx="38"/>
          </p:nvPr>
        </p:nvSpPr>
        <p:spPr/>
        <p:txBody>
          <a:bodyPr/>
          <a:lstStyle/>
          <a:p>
            <a:pPr marL="285750" indent="-285750">
              <a:buFont typeface="Arial" panose="020B0604020202020204" pitchFamily="34" charset="0"/>
              <a:buChar char="•"/>
            </a:pPr>
            <a:r>
              <a:rPr lang="pt-PT" dirty="0"/>
              <a:t>Require risk control measures.</a:t>
            </a:r>
          </a:p>
          <a:p>
            <a:pPr marL="285750" indent="-285750">
              <a:buFont typeface="Arial" panose="020B0604020202020204" pitchFamily="34" charset="0"/>
              <a:buChar char="•"/>
            </a:pPr>
            <a:r>
              <a:rPr lang="pt-PT" dirty="0"/>
              <a:t>Change insurance rate, rating plans or policy limits.</a:t>
            </a:r>
          </a:p>
          <a:p>
            <a:pPr marL="285750" indent="-285750">
              <a:buFont typeface="Arial" panose="020B0604020202020204" pitchFamily="34" charset="0"/>
              <a:buChar char="•"/>
            </a:pPr>
            <a:r>
              <a:rPr lang="pt-PT" dirty="0"/>
              <a:t>Amend terms &amp; conditions. </a:t>
            </a:r>
          </a:p>
          <a:p>
            <a:pPr marL="285750" indent="-285750">
              <a:buFont typeface="Arial" panose="020B0604020202020204" pitchFamily="34" charset="0"/>
              <a:buChar char="•"/>
            </a:pPr>
            <a:r>
              <a:rPr lang="pt-PT" dirty="0"/>
              <a:t>Use reinsurance</a:t>
            </a:r>
          </a:p>
        </p:txBody>
      </p:sp>
      <p:sp>
        <p:nvSpPr>
          <p:cNvPr id="12" name="Text Placeholder 11">
            <a:extLst>
              <a:ext uri="{FF2B5EF4-FFF2-40B4-BE49-F238E27FC236}">
                <a16:creationId xmlns:a16="http://schemas.microsoft.com/office/drawing/2014/main" id="{BA5AB316-80C7-476A-94AD-BE50C2B56E2C}"/>
              </a:ext>
            </a:extLst>
          </p:cNvPr>
          <p:cNvSpPr>
            <a:spLocks noGrp="1"/>
          </p:cNvSpPr>
          <p:nvPr>
            <p:ph type="body" sz="quarter" idx="39"/>
          </p:nvPr>
        </p:nvSpPr>
        <p:spPr/>
        <p:txBody>
          <a:bodyPr/>
          <a:lstStyle/>
          <a:p>
            <a:r>
              <a:rPr lang="pt-PT" dirty="0"/>
              <a:t>Select an altternative based on submission’s pros and cons including loss exposures, risk control measures and policyowner’s commitment to loss prevention. 	</a:t>
            </a:r>
          </a:p>
        </p:txBody>
      </p:sp>
      <p:grpSp>
        <p:nvGrpSpPr>
          <p:cNvPr id="15" name="Group 19">
            <a:extLst>
              <a:ext uri="{FF2B5EF4-FFF2-40B4-BE49-F238E27FC236}">
                <a16:creationId xmlns:a16="http://schemas.microsoft.com/office/drawing/2014/main" id="{D08D893A-3784-4062-AD67-75C11DD4BC0A}"/>
              </a:ext>
            </a:extLst>
          </p:cNvPr>
          <p:cNvGrpSpPr>
            <a:grpSpLocks noChangeAspect="1"/>
          </p:cNvGrpSpPr>
          <p:nvPr/>
        </p:nvGrpSpPr>
        <p:grpSpPr bwMode="auto">
          <a:xfrm>
            <a:off x="8041842" y="1801720"/>
            <a:ext cx="1330762" cy="1244311"/>
            <a:chOff x="-106" y="-109"/>
            <a:chExt cx="1878" cy="1756"/>
          </a:xfrm>
        </p:grpSpPr>
        <p:sp>
          <p:nvSpPr>
            <p:cNvPr id="16" name="Freeform 20">
              <a:extLst>
                <a:ext uri="{FF2B5EF4-FFF2-40B4-BE49-F238E27FC236}">
                  <a16:creationId xmlns:a16="http://schemas.microsoft.com/office/drawing/2014/main"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7" name="Freeform 21">
              <a:extLst>
                <a:ext uri="{FF2B5EF4-FFF2-40B4-BE49-F238E27FC236}">
                  <a16:creationId xmlns:a16="http://schemas.microsoft.com/office/drawing/2014/main"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8" name="Freeform 22">
              <a:extLst>
                <a:ext uri="{FF2B5EF4-FFF2-40B4-BE49-F238E27FC236}">
                  <a16:creationId xmlns:a16="http://schemas.microsoft.com/office/drawing/2014/main"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19" name="Group 25">
            <a:extLst>
              <a:ext uri="{FF2B5EF4-FFF2-40B4-BE49-F238E27FC236}">
                <a16:creationId xmlns:a16="http://schemas.microsoft.com/office/drawing/2014/main" id="{19621B79-FE8E-4A93-A16C-41B91E501972}"/>
              </a:ext>
            </a:extLst>
          </p:cNvPr>
          <p:cNvGrpSpPr>
            <a:grpSpLocks noChangeAspect="1"/>
          </p:cNvGrpSpPr>
          <p:nvPr/>
        </p:nvGrpSpPr>
        <p:grpSpPr bwMode="auto">
          <a:xfrm>
            <a:off x="4252452" y="1779784"/>
            <a:ext cx="1330762" cy="1247369"/>
            <a:chOff x="-61" y="-66"/>
            <a:chExt cx="1133" cy="1062"/>
          </a:xfrm>
        </p:grpSpPr>
        <p:sp>
          <p:nvSpPr>
            <p:cNvPr id="20" name="Freeform 26">
              <a:extLst>
                <a:ext uri="{FF2B5EF4-FFF2-40B4-BE49-F238E27FC236}">
                  <a16:creationId xmlns:a16="http://schemas.microsoft.com/office/drawing/2014/main"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27">
              <a:extLst>
                <a:ext uri="{FF2B5EF4-FFF2-40B4-BE49-F238E27FC236}">
                  <a16:creationId xmlns:a16="http://schemas.microsoft.com/office/drawing/2014/main"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2" name="Group 30">
            <a:extLst>
              <a:ext uri="{FF2B5EF4-FFF2-40B4-BE49-F238E27FC236}">
                <a16:creationId xmlns:a16="http://schemas.microsoft.com/office/drawing/2014/main" id="{2450D3E4-236D-4FB2-A7B0-FA7B6A48CF6E}"/>
              </a:ext>
            </a:extLst>
          </p:cNvPr>
          <p:cNvGrpSpPr>
            <a:grpSpLocks noChangeAspect="1"/>
          </p:cNvGrpSpPr>
          <p:nvPr/>
        </p:nvGrpSpPr>
        <p:grpSpPr bwMode="auto">
          <a:xfrm>
            <a:off x="402565" y="1755786"/>
            <a:ext cx="1359985" cy="1271367"/>
            <a:chOff x="-223" y="-210"/>
            <a:chExt cx="3852" cy="3601"/>
          </a:xfrm>
        </p:grpSpPr>
        <p:sp>
          <p:nvSpPr>
            <p:cNvPr id="23" name="Freeform 31">
              <a:extLst>
                <a:ext uri="{FF2B5EF4-FFF2-40B4-BE49-F238E27FC236}">
                  <a16:creationId xmlns:a16="http://schemas.microsoft.com/office/drawing/2014/main"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4" name="Freeform 32">
              <a:extLst>
                <a:ext uri="{FF2B5EF4-FFF2-40B4-BE49-F238E27FC236}">
                  <a16:creationId xmlns:a16="http://schemas.microsoft.com/office/drawing/2014/main"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3">
              <a:extLst>
                <a:ext uri="{FF2B5EF4-FFF2-40B4-BE49-F238E27FC236}">
                  <a16:creationId xmlns:a16="http://schemas.microsoft.com/office/drawing/2014/main"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4">
              <a:extLst>
                <a:ext uri="{FF2B5EF4-FFF2-40B4-BE49-F238E27FC236}">
                  <a16:creationId xmlns:a16="http://schemas.microsoft.com/office/drawing/2014/main"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7" name="Freeform 35">
              <a:extLst>
                <a:ext uri="{FF2B5EF4-FFF2-40B4-BE49-F238E27FC236}">
                  <a16:creationId xmlns:a16="http://schemas.microsoft.com/office/drawing/2014/main"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267914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ize the Possibilities 2017 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C68C788B-7F59-44D0-A306-D9BB8EB0C492}"/>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DB94DBCC-6AE6-410B-B8C2-590B9C7621C6}"/>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 template_Seize the Possibilities 2017 [Read-Only]" id="{7BC4A358-EF50-4603-9E02-3ED2713686F2}" vid="{50651F88-40F0-4E14-AEB1-821137B6FEF0}"/>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A736CDA5-A1BA-4172-BF70-921F74347AE5}"/>
    </a:ext>
  </a:extLst>
</a:theme>
</file>

<file path=ppt/theme/theme5.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 template_Seize the Possibilities 2017 [Read-Only]" id="{7BC4A358-EF50-4603-9E02-3ED2713686F2}" vid="{740E3C24-BA00-402C-9F47-D8213C1CC251}"/>
    </a:ext>
  </a:extLst>
</a:theme>
</file>

<file path=ppt/theme/theme6.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792</TotalTime>
  <Words>1660</Words>
  <Application>Microsoft Office PowerPoint</Application>
  <PresentationFormat>Widescreen</PresentationFormat>
  <Paragraphs>205</Paragraphs>
  <Slides>16</Slides>
  <Notes>12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16</vt:i4>
      </vt:variant>
    </vt:vector>
  </HeadingPairs>
  <TitlesOfParts>
    <vt:vector size="27" baseType="lpstr">
      <vt:lpstr>Arial</vt:lpstr>
      <vt:lpstr>Calibri</vt:lpstr>
      <vt:lpstr>Georgia</vt:lpstr>
      <vt:lpstr>Mangal</vt:lpstr>
      <vt:lpstr>Verdana</vt:lpstr>
      <vt:lpstr>Wingdings</vt:lpstr>
      <vt:lpstr>Seize the Possibilities 2017 Template</vt:lpstr>
      <vt:lpstr>Section slides</vt:lpstr>
      <vt:lpstr>Content Layouts</vt:lpstr>
      <vt:lpstr>Content and Image Layouts</vt:lpstr>
      <vt:lpstr>1_Content Layouts</vt:lpstr>
      <vt:lpstr>PowerPoint Presentation</vt:lpstr>
      <vt:lpstr>PowerPoint Presentation</vt:lpstr>
      <vt:lpstr>Underwriting &amp; Ratemaking</vt:lpstr>
      <vt:lpstr>Types of Hazards  Hazard is a condition that increases the frequency or severity of loss. </vt:lpstr>
      <vt:lpstr>Exposure Units</vt:lpstr>
      <vt:lpstr>Premium Breakdown</vt:lpstr>
      <vt:lpstr>Line &amp; Staff Underwriters</vt:lpstr>
      <vt:lpstr>Underwriting Process</vt:lpstr>
      <vt:lpstr>Underwriting Process</vt:lpstr>
      <vt:lpstr>Underwriting Process</vt:lpstr>
      <vt:lpstr>Underwriting Management</vt:lpstr>
      <vt:lpstr>Regulation of Underwriting Activities</vt:lpstr>
      <vt:lpstr>Regulation of Underwriting Activities … continued</vt:lpstr>
      <vt:lpstr>Rate Development Process</vt:lpstr>
      <vt:lpstr>Insurance Rating Models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 Aparna</dc:creator>
  <cp:lastModifiedBy>Das, Ritwik</cp:lastModifiedBy>
  <cp:revision>84</cp:revision>
  <dcterms:created xsi:type="dcterms:W3CDTF">2017-11-21T10:32:39Z</dcterms:created>
  <dcterms:modified xsi:type="dcterms:W3CDTF">2018-02-27T12:06:05Z</dcterms:modified>
</cp:coreProperties>
</file>