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 id="2147483815" r:id="rId5"/>
  </p:sldMasterIdLst>
  <p:notesMasterIdLst>
    <p:notesMasterId r:id="rId25"/>
  </p:notesMasterIdLst>
  <p:handoutMasterIdLst>
    <p:handoutMasterId r:id="rId26"/>
  </p:handoutMasterIdLst>
  <p:sldIdLst>
    <p:sldId id="561" r:id="rId6"/>
    <p:sldId id="562" r:id="rId7"/>
    <p:sldId id="428" r:id="rId8"/>
    <p:sldId id="433" r:id="rId9"/>
    <p:sldId id="577" r:id="rId10"/>
    <p:sldId id="578" r:id="rId11"/>
    <p:sldId id="579" r:id="rId12"/>
    <p:sldId id="580" r:id="rId13"/>
    <p:sldId id="585" r:id="rId14"/>
    <p:sldId id="584" r:id="rId15"/>
    <p:sldId id="586" r:id="rId16"/>
    <p:sldId id="587" r:id="rId17"/>
    <p:sldId id="588" r:id="rId18"/>
    <p:sldId id="564" r:id="rId19"/>
    <p:sldId id="581" r:id="rId20"/>
    <p:sldId id="582" r:id="rId21"/>
    <p:sldId id="583" r:id="rId22"/>
    <p:sldId id="589" r:id="rId23"/>
    <p:sldId id="563" r:id="rId2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3B244085-A06C-4A0D-AC38-1FCCF96387FB}">
          <p14:sldIdLst>
            <p14:sldId id="561"/>
          </p14:sldIdLst>
        </p14:section>
        <p14:section name="Section Opener options" id="{D3773CD4-779B-43AF-9FBD-7EF941CCFCD7}">
          <p14:sldIdLst>
            <p14:sldId id="562"/>
          </p14:sldIdLst>
        </p14:section>
        <p14:section name="Content slides" id="{0C749B40-D26C-4827-815A-EF0EDBB1F1D9}">
          <p14:sldIdLst>
            <p14:sldId id="428"/>
            <p14:sldId id="433"/>
            <p14:sldId id="577"/>
            <p14:sldId id="578"/>
            <p14:sldId id="579"/>
            <p14:sldId id="580"/>
            <p14:sldId id="585"/>
            <p14:sldId id="584"/>
            <p14:sldId id="586"/>
            <p14:sldId id="587"/>
            <p14:sldId id="588"/>
            <p14:sldId id="564"/>
            <p14:sldId id="581"/>
            <p14:sldId id="582"/>
            <p14:sldId id="583"/>
            <p14:sldId id="589"/>
          </p14:sldIdLst>
        </p14:section>
        <p14:section name="Boiler Plate" id="{41708F08-FC16-48B6-A0C3-BF7BEC48C524}">
          <p14:sldIdLst>
            <p14:sldId id="56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FF17"/>
    <a:srgbClr val="300B48"/>
    <a:srgbClr val="0070AD"/>
    <a:srgbClr val="80B8D6"/>
    <a:srgbClr val="FF7E83"/>
    <a:srgbClr val="2B0A3D"/>
    <a:srgbClr val="E6E7E7"/>
    <a:srgbClr val="12ABDB"/>
    <a:srgbClr val="D9D9D9"/>
    <a:srgbClr val="95E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3899" autoAdjust="0"/>
  </p:normalViewPr>
  <p:slideViewPr>
    <p:cSldViewPr>
      <p:cViewPr varScale="1">
        <p:scale>
          <a:sx n="60" d="100"/>
          <a:sy n="60" d="100"/>
        </p:scale>
        <p:origin x="1144" y="56"/>
      </p:cViewPr>
      <p:guideLst>
        <p:guide orient="horz" pos="2160"/>
        <p:guide pos="3840"/>
      </p:guideLst>
    </p:cSldViewPr>
  </p:slideViewPr>
  <p:outlineViewPr>
    <p:cViewPr>
      <p:scale>
        <a:sx n="33" d="100"/>
        <a:sy n="33" d="100"/>
      </p:scale>
      <p:origin x="0" y="-58590"/>
    </p:cViewPr>
  </p:outlineViewPr>
  <p:notesTextViewPr>
    <p:cViewPr>
      <p:scale>
        <a:sx n="200" d="100"/>
        <a:sy n="200" d="100"/>
      </p:scale>
      <p:origin x="0" y="0"/>
    </p:cViewPr>
  </p:notesTextViewPr>
  <p:sorterViewPr>
    <p:cViewPr varScale="1">
      <p:scale>
        <a:sx n="100" d="100"/>
        <a:sy n="100" d="100"/>
      </p:scale>
      <p:origin x="0" y="-23635"/>
    </p:cViewPr>
  </p:sorterViewPr>
  <p:notesViewPr>
    <p:cSldViewPr>
      <p:cViewPr varScale="1">
        <p:scale>
          <a:sx n="59" d="100"/>
          <a:sy n="59" d="100"/>
        </p:scale>
        <p:origin x="859"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a:t>Estimated Insured Property Loss (Million Dollars) 
</a:t>
            </a:r>
          </a:p>
        </c:rich>
      </c:tx>
      <c:layout>
        <c:manualLayout>
          <c:xMode val="edge"/>
          <c:yMode val="edge"/>
          <c:x val="0.23944875130789875"/>
          <c:y val="4.4369667529581602E-2"/>
        </c:manualLayout>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8.1769045207926827E-2"/>
          <c:y val="0"/>
          <c:w val="0.91823094002919503"/>
          <c:h val="0.70042343835478305"/>
        </c:manualLayout>
      </c:layout>
      <c:barChart>
        <c:barDir val="col"/>
        <c:grouping val="clustered"/>
        <c:varyColors val="0"/>
        <c:ser>
          <c:idx val="0"/>
          <c:order val="0"/>
          <c:tx>
            <c:strRef>
              <c:f>Sheet1!$B$1</c:f>
              <c:strCache>
                <c:ptCount val="1"/>
                <c:pt idx="0">
                  <c:v>Estimated insured property loss (Million Dollars) 
</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0-9347-439F-B732-359338451AD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Sheet1!$A$2:$A$11</c:f>
              <c:strCache>
                <c:ptCount val="10"/>
                <c:pt idx="0">
                  <c:v>Hurricane Katrina (2005)</c:v>
                </c:pt>
                <c:pt idx="1">
                  <c:v>WTC/Pentagon terrorist attacks (2001)</c:v>
                </c:pt>
                <c:pt idx="2">
                  <c:v>Hurricane Sandy (2012)</c:v>
                </c:pt>
                <c:pt idx="3">
                  <c:v>Hurricane Andrew (1992)</c:v>
                </c:pt>
                <c:pt idx="4">
                  <c:v>Northridge, CA earthquake (1994)</c:v>
                </c:pt>
                <c:pt idx="5">
                  <c:v>Hurricane Ike (2008)</c:v>
                </c:pt>
                <c:pt idx="6">
                  <c:v>Hurricane Wilma (2005)</c:v>
                </c:pt>
                <c:pt idx="7">
                  <c:v>Hurricane Charley (2004)</c:v>
                </c:pt>
                <c:pt idx="8">
                  <c:v>Tuscaloosa Flooding/Tornadoes (2011)</c:v>
                </c:pt>
                <c:pt idx="9">
                  <c:v>Hurricane Ivan (2004)</c:v>
                </c:pt>
              </c:strCache>
            </c:strRef>
          </c:cat>
          <c:val>
            <c:numRef>
              <c:f>Sheet1!$B$2:$B$11</c:f>
              <c:numCache>
                <c:formatCode>"$"#,##0_);[Red]\("$"#,##0\)</c:formatCode>
                <c:ptCount val="10"/>
                <c:pt idx="0">
                  <c:v>41100</c:v>
                </c:pt>
                <c:pt idx="1">
                  <c:v>18779</c:v>
                </c:pt>
                <c:pt idx="2">
                  <c:v>18750</c:v>
                </c:pt>
                <c:pt idx="3">
                  <c:v>15500</c:v>
                </c:pt>
                <c:pt idx="4">
                  <c:v>12500</c:v>
                </c:pt>
                <c:pt idx="5">
                  <c:v>12500</c:v>
                </c:pt>
                <c:pt idx="6">
                  <c:v>10300</c:v>
                </c:pt>
                <c:pt idx="7">
                  <c:v>7475</c:v>
                </c:pt>
                <c:pt idx="8">
                  <c:v>7300</c:v>
                </c:pt>
                <c:pt idx="9">
                  <c:v>7110</c:v>
                </c:pt>
              </c:numCache>
            </c:numRef>
          </c:val>
          <c:extLst>
            <c:ext xmlns:c16="http://schemas.microsoft.com/office/drawing/2014/chart" uri="{C3380CC4-5D6E-409C-BE32-E72D297353CC}">
              <c16:uniqueId val="{00000001-9347-439F-B732-359338451AD6}"/>
            </c:ext>
          </c:extLst>
        </c:ser>
        <c:dLbls>
          <c:dLblPos val="outEnd"/>
          <c:showLegendKey val="0"/>
          <c:showVal val="1"/>
          <c:showCatName val="0"/>
          <c:showSerName val="0"/>
          <c:showPercent val="0"/>
          <c:showBubbleSize val="0"/>
        </c:dLbls>
        <c:gapWidth val="267"/>
        <c:overlap val="-43"/>
        <c:axId val="230178400"/>
        <c:axId val="230178792"/>
      </c:barChart>
      <c:catAx>
        <c:axId val="23017840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5400000" spcFirstLastPara="1" vertOverflow="ellipsis"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230178792"/>
        <c:crosses val="autoZero"/>
        <c:auto val="1"/>
        <c:lblAlgn val="ctr"/>
        <c:lblOffset val="100"/>
        <c:noMultiLvlLbl val="0"/>
      </c:catAx>
      <c:valAx>
        <c:axId val="230178792"/>
        <c:scaling>
          <c:orientation val="minMax"/>
        </c:scaling>
        <c:delete val="0"/>
        <c:axPos val="l"/>
        <c:majorGridlines>
          <c:spPr>
            <a:ln w="9525" cap="flat" cmpd="sng" algn="ctr">
              <a:solidFill>
                <a:schemeClr val="dk1">
                  <a:lumMod val="15000"/>
                  <a:lumOff val="8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230178400"/>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DF67F0-A526-43B1-97B6-407776D45B13}" type="doc">
      <dgm:prSet loTypeId="urn:microsoft.com/office/officeart/2005/8/layout/chevron1" loCatId="process" qsTypeId="urn:microsoft.com/office/officeart/2005/8/quickstyle/simple1" qsCatId="simple" csTypeId="urn:microsoft.com/office/officeart/2005/8/colors/accent1_2" csCatId="accent1" phldr="1"/>
      <dgm:spPr/>
    </dgm:pt>
    <dgm:pt modelId="{85CAE54F-C913-4571-9706-C9930335C32E}">
      <dgm:prSet phldrT="[Text]" custT="1"/>
      <dgm:spPr>
        <a:solidFill>
          <a:srgbClr val="12ABDB"/>
        </a:solidFill>
        <a:ln w="57150">
          <a:solidFill>
            <a:srgbClr val="E6E7E7"/>
          </a:solidFill>
        </a:ln>
      </dgm:spPr>
      <dgm:t>
        <a:bodyPr/>
        <a:lstStyle/>
        <a:p>
          <a:r>
            <a:rPr lang="en-US" sz="1600" b="1" dirty="0"/>
            <a:t>Hard fraud </a:t>
          </a:r>
        </a:p>
      </dgm:t>
    </dgm:pt>
    <dgm:pt modelId="{EB516B1B-6121-4389-A83D-F7F6092084D3}" type="parTrans" cxnId="{BBAE118B-82A5-499F-B362-74876FA9C7CE}">
      <dgm:prSet/>
      <dgm:spPr/>
      <dgm:t>
        <a:bodyPr/>
        <a:lstStyle/>
        <a:p>
          <a:endParaRPr lang="en-US"/>
        </a:p>
      </dgm:t>
    </dgm:pt>
    <dgm:pt modelId="{D0C867EB-F811-4643-B41F-B745ECC80B6C}" type="sibTrans" cxnId="{BBAE118B-82A5-499F-B362-74876FA9C7CE}">
      <dgm:prSet/>
      <dgm:spPr/>
      <dgm:t>
        <a:bodyPr/>
        <a:lstStyle/>
        <a:p>
          <a:endParaRPr lang="en-US"/>
        </a:p>
      </dgm:t>
    </dgm:pt>
    <dgm:pt modelId="{810FCF35-59A0-4E81-8C7A-A4B23D45DF0D}">
      <dgm:prSet phldrT="[Text]" custT="1"/>
      <dgm:spPr>
        <a:ln w="57150">
          <a:solidFill>
            <a:srgbClr val="E6E7E7"/>
          </a:solidFill>
        </a:ln>
      </dgm:spPr>
      <dgm:t>
        <a:bodyPr/>
        <a:lstStyle/>
        <a:p>
          <a:r>
            <a:rPr lang="en-US" sz="1600" b="1" dirty="0"/>
            <a:t>Soft fraud </a:t>
          </a:r>
        </a:p>
      </dgm:t>
    </dgm:pt>
    <dgm:pt modelId="{6BECCEC2-80F7-48CE-B6EF-F7DB702304A5}" type="parTrans" cxnId="{9E696252-CC77-4C6F-B289-E06A7FA47036}">
      <dgm:prSet/>
      <dgm:spPr/>
      <dgm:t>
        <a:bodyPr/>
        <a:lstStyle/>
        <a:p>
          <a:endParaRPr lang="en-US"/>
        </a:p>
      </dgm:t>
    </dgm:pt>
    <dgm:pt modelId="{3DC54720-E3D9-4A8D-A0C6-803A212DC7E8}" type="sibTrans" cxnId="{9E696252-CC77-4C6F-B289-E06A7FA47036}">
      <dgm:prSet/>
      <dgm:spPr/>
      <dgm:t>
        <a:bodyPr/>
        <a:lstStyle/>
        <a:p>
          <a:endParaRPr lang="en-US"/>
        </a:p>
      </dgm:t>
    </dgm:pt>
    <dgm:pt modelId="{B30FCBA3-0541-455F-84E1-1E2D01C9BDAB}" type="pres">
      <dgm:prSet presAssocID="{69DF67F0-A526-43B1-97B6-407776D45B13}" presName="Name0" presStyleCnt="0">
        <dgm:presLayoutVars>
          <dgm:dir/>
          <dgm:animLvl val="lvl"/>
          <dgm:resizeHandles val="exact"/>
        </dgm:presLayoutVars>
      </dgm:prSet>
      <dgm:spPr/>
    </dgm:pt>
    <dgm:pt modelId="{F42D2B1D-6782-4926-8B4D-91715D6319D8}" type="pres">
      <dgm:prSet presAssocID="{85CAE54F-C913-4571-9706-C9930335C32E}" presName="parTxOnly" presStyleLbl="node1" presStyleIdx="0" presStyleCnt="2">
        <dgm:presLayoutVars>
          <dgm:chMax val="0"/>
          <dgm:chPref val="0"/>
          <dgm:bulletEnabled val="1"/>
        </dgm:presLayoutVars>
      </dgm:prSet>
      <dgm:spPr/>
    </dgm:pt>
    <dgm:pt modelId="{11975B8E-6271-437F-B560-2A953DA196BC}" type="pres">
      <dgm:prSet presAssocID="{D0C867EB-F811-4643-B41F-B745ECC80B6C}" presName="parTxOnlySpace" presStyleCnt="0"/>
      <dgm:spPr/>
    </dgm:pt>
    <dgm:pt modelId="{88AEDFAE-AC01-4D9E-99B6-37B49A0545A2}" type="pres">
      <dgm:prSet presAssocID="{810FCF35-59A0-4E81-8C7A-A4B23D45DF0D}" presName="parTxOnly" presStyleLbl="node1" presStyleIdx="1" presStyleCnt="2">
        <dgm:presLayoutVars>
          <dgm:chMax val="0"/>
          <dgm:chPref val="0"/>
          <dgm:bulletEnabled val="1"/>
        </dgm:presLayoutVars>
      </dgm:prSet>
      <dgm:spPr/>
    </dgm:pt>
  </dgm:ptLst>
  <dgm:cxnLst>
    <dgm:cxn modelId="{30129B16-210C-475C-9B28-03825DDC7C8C}" type="presOf" srcId="{85CAE54F-C913-4571-9706-C9930335C32E}" destId="{F42D2B1D-6782-4926-8B4D-91715D6319D8}" srcOrd="0" destOrd="0" presId="urn:microsoft.com/office/officeart/2005/8/layout/chevron1"/>
    <dgm:cxn modelId="{9E696252-CC77-4C6F-B289-E06A7FA47036}" srcId="{69DF67F0-A526-43B1-97B6-407776D45B13}" destId="{810FCF35-59A0-4E81-8C7A-A4B23D45DF0D}" srcOrd="1" destOrd="0" parTransId="{6BECCEC2-80F7-48CE-B6EF-F7DB702304A5}" sibTransId="{3DC54720-E3D9-4A8D-A0C6-803A212DC7E8}"/>
    <dgm:cxn modelId="{192C5A75-7B2C-425A-86BA-EE1F0C0BF0D2}" type="presOf" srcId="{69DF67F0-A526-43B1-97B6-407776D45B13}" destId="{B30FCBA3-0541-455F-84E1-1E2D01C9BDAB}" srcOrd="0" destOrd="0" presId="urn:microsoft.com/office/officeart/2005/8/layout/chevron1"/>
    <dgm:cxn modelId="{BBAE118B-82A5-499F-B362-74876FA9C7CE}" srcId="{69DF67F0-A526-43B1-97B6-407776D45B13}" destId="{85CAE54F-C913-4571-9706-C9930335C32E}" srcOrd="0" destOrd="0" parTransId="{EB516B1B-6121-4389-A83D-F7F6092084D3}" sibTransId="{D0C867EB-F811-4643-B41F-B745ECC80B6C}"/>
    <dgm:cxn modelId="{7FE8D18D-B5BC-4CD2-B25C-423BF587E27E}" type="presOf" srcId="{810FCF35-59A0-4E81-8C7A-A4B23D45DF0D}" destId="{88AEDFAE-AC01-4D9E-99B6-37B49A0545A2}" srcOrd="0" destOrd="0" presId="urn:microsoft.com/office/officeart/2005/8/layout/chevron1"/>
    <dgm:cxn modelId="{0A9FE40E-8924-4E42-BA72-C773ECB6C791}" type="presParOf" srcId="{B30FCBA3-0541-455F-84E1-1E2D01C9BDAB}" destId="{F42D2B1D-6782-4926-8B4D-91715D6319D8}" srcOrd="0" destOrd="0" presId="urn:microsoft.com/office/officeart/2005/8/layout/chevron1"/>
    <dgm:cxn modelId="{D0701288-3EFF-4EAE-9A95-132C7C76B33E}" type="presParOf" srcId="{B30FCBA3-0541-455F-84E1-1E2D01C9BDAB}" destId="{11975B8E-6271-437F-B560-2A953DA196BC}" srcOrd="1" destOrd="0" presId="urn:microsoft.com/office/officeart/2005/8/layout/chevron1"/>
    <dgm:cxn modelId="{8468F5F0-1641-4522-B89F-094716CB2332}" type="presParOf" srcId="{B30FCBA3-0541-455F-84E1-1E2D01C9BDAB}" destId="{88AEDFAE-AC01-4D9E-99B6-37B49A0545A2}"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D2B1D-6782-4926-8B4D-91715D6319D8}">
      <dsp:nvSpPr>
        <dsp:cNvPr id="0" name=""/>
        <dsp:cNvSpPr/>
      </dsp:nvSpPr>
      <dsp:spPr>
        <a:xfrm>
          <a:off x="7980" y="0"/>
          <a:ext cx="4770809" cy="647700"/>
        </a:xfrm>
        <a:prstGeom prst="chevron">
          <a:avLst/>
        </a:prstGeom>
        <a:solidFill>
          <a:srgbClr val="12ABDB"/>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t>Hard fraud </a:t>
          </a:r>
        </a:p>
      </dsp:txBody>
      <dsp:txXfrm>
        <a:off x="331830" y="0"/>
        <a:ext cx="4123109" cy="647700"/>
      </dsp:txXfrm>
    </dsp:sp>
    <dsp:sp modelId="{88AEDFAE-AC01-4D9E-99B6-37B49A0545A2}">
      <dsp:nvSpPr>
        <dsp:cNvPr id="0" name=""/>
        <dsp:cNvSpPr/>
      </dsp:nvSpPr>
      <dsp:spPr>
        <a:xfrm>
          <a:off x="4301709" y="0"/>
          <a:ext cx="4770809" cy="647700"/>
        </a:xfrm>
        <a:prstGeom prst="chevron">
          <a:avLst/>
        </a:prstGeom>
        <a:solidFill>
          <a:schemeClr val="accent1">
            <a:hueOff val="0"/>
            <a:satOff val="0"/>
            <a:lumOff val="0"/>
            <a:alphaOff val="0"/>
          </a:schemeClr>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t>Soft fraud </a:t>
          </a:r>
        </a:p>
      </dsp:txBody>
      <dsp:txXfrm>
        <a:off x="4625559" y="0"/>
        <a:ext cx="4123109" cy="6477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28/02/2018</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28/02/2018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A </a:t>
            </a:r>
            <a:r>
              <a:rPr lang="en-US" dirty="0" err="1"/>
              <a:t>cor</a:t>
            </a:r>
            <a:r>
              <a:rPr lang="en-US" dirty="0"/>
              <a:t> AZUL </a:t>
            </a:r>
            <a:r>
              <a:rPr lang="en-US" dirty="0" err="1"/>
              <a:t>sempre</a:t>
            </a:r>
            <a:r>
              <a:rPr lang="en-US" dirty="0"/>
              <a:t> tem </a:t>
            </a:r>
            <a:r>
              <a:rPr lang="en-US" dirty="0" err="1"/>
              <a:t>que</a:t>
            </a:r>
            <a:r>
              <a:rPr lang="en-US" dirty="0"/>
              <a:t> </a:t>
            </a:r>
            <a:r>
              <a:rPr lang="en-US" dirty="0" err="1"/>
              <a:t>aparecer</a:t>
            </a:r>
            <a:r>
              <a:rPr lang="en-US" dirty="0"/>
              <a:t> no</a:t>
            </a:r>
            <a:r>
              <a:rPr lang="en-US" baseline="0" dirty="0"/>
              <a:t> slide. </a:t>
            </a:r>
            <a:r>
              <a:rPr lang="en-US" baseline="0" dirty="0" err="1"/>
              <a:t>Seja</a:t>
            </a:r>
            <a:r>
              <a:rPr lang="en-US" baseline="0" dirty="0"/>
              <a:t> </a:t>
            </a:r>
            <a:r>
              <a:rPr lang="en-US" baseline="0" dirty="0" err="1"/>
              <a:t>nas</a:t>
            </a:r>
            <a:r>
              <a:rPr lang="en-US" baseline="0" dirty="0"/>
              <a:t> </a:t>
            </a:r>
            <a:r>
              <a:rPr lang="en-US" baseline="0" dirty="0" err="1"/>
              <a:t>formas</a:t>
            </a:r>
            <a:r>
              <a:rPr lang="en-US" baseline="0" dirty="0"/>
              <a:t> </a:t>
            </a:r>
            <a:r>
              <a:rPr lang="en-US" baseline="0" dirty="0" err="1"/>
              <a:t>ou</a:t>
            </a:r>
            <a:r>
              <a:rPr lang="en-US" baseline="0" dirty="0"/>
              <a:t> no </a:t>
            </a:r>
            <a:r>
              <a:rPr lang="en-US" baseline="0" dirty="0" err="1"/>
              <a:t>texto</a:t>
            </a:r>
            <a:r>
              <a:rPr lang="en-US" baseline="0" dirty="0"/>
              <a:t>.</a:t>
            </a:r>
          </a:p>
          <a:p>
            <a:r>
              <a:rPr lang="en-US" baseline="0" dirty="0"/>
              <a:t>Uma </a:t>
            </a:r>
            <a:r>
              <a:rPr lang="en-US" baseline="0" dirty="0" err="1"/>
              <a:t>imagem</a:t>
            </a:r>
            <a:r>
              <a:rPr lang="en-US" baseline="0" dirty="0"/>
              <a:t> </a:t>
            </a:r>
            <a:r>
              <a:rPr lang="en-US" baseline="0" dirty="0" err="1"/>
              <a:t>como</a:t>
            </a:r>
            <a:r>
              <a:rPr lang="en-US" baseline="0" dirty="0"/>
              <a:t> </a:t>
            </a:r>
            <a:r>
              <a:rPr lang="en-US" baseline="0" dirty="0" err="1"/>
              <a:t>essa</a:t>
            </a:r>
            <a:r>
              <a:rPr lang="en-US" baseline="0" dirty="0"/>
              <a:t> </a:t>
            </a:r>
            <a:r>
              <a:rPr lang="en-US" baseline="0" dirty="0" err="1"/>
              <a:t>nao</a:t>
            </a:r>
            <a:r>
              <a:rPr lang="en-US" baseline="0" dirty="0"/>
              <a:t> </a:t>
            </a:r>
            <a:r>
              <a:rPr lang="en-US" baseline="0" dirty="0" err="1"/>
              <a:t>funciona</a:t>
            </a:r>
            <a:r>
              <a:rPr lang="en-US" baseline="0" dirty="0"/>
              <a:t>. </a:t>
            </a:r>
            <a:r>
              <a:rPr lang="en-US" baseline="0" dirty="0" err="1"/>
              <a:t>Muito</a:t>
            </a:r>
            <a:r>
              <a:rPr lang="en-US" baseline="0" dirty="0"/>
              <a:t> “Barbie” </a:t>
            </a:r>
            <a:r>
              <a:rPr lang="en-US" baseline="0" dirty="0" err="1"/>
              <a:t>para</a:t>
            </a:r>
            <a:r>
              <a:rPr lang="en-US" baseline="0" dirty="0"/>
              <a:t> </a:t>
            </a:r>
            <a:r>
              <a:rPr lang="en-US" baseline="0" dirty="0" err="1"/>
              <a:t>uma</a:t>
            </a:r>
            <a:r>
              <a:rPr lang="en-US" baseline="0" dirty="0"/>
              <a:t> </a:t>
            </a:r>
            <a:r>
              <a:rPr lang="en-US" baseline="0" dirty="0" err="1"/>
              <a:t>consultoria</a:t>
            </a:r>
            <a:r>
              <a:rPr lang="en-US" baseline="0" dirty="0"/>
              <a:t>. </a:t>
            </a:r>
            <a:r>
              <a:rPr lang="en-US" baseline="0" dirty="0" err="1"/>
              <a:t>Eles</a:t>
            </a:r>
            <a:r>
              <a:rPr lang="en-US" baseline="0" dirty="0"/>
              <a:t> </a:t>
            </a:r>
            <a:r>
              <a:rPr lang="en-US" baseline="0" dirty="0" err="1"/>
              <a:t>gostam</a:t>
            </a:r>
            <a:r>
              <a:rPr lang="en-US" baseline="0" dirty="0"/>
              <a:t> </a:t>
            </a:r>
            <a:r>
              <a:rPr lang="en-US" baseline="0" dirty="0" err="1"/>
              <a:t>deste</a:t>
            </a:r>
            <a:r>
              <a:rPr lang="en-US" baseline="0" dirty="0"/>
              <a:t> layout mas </a:t>
            </a:r>
            <a:r>
              <a:rPr lang="en-US" baseline="0" dirty="0" err="1"/>
              <a:t>deveria</a:t>
            </a:r>
            <a:r>
              <a:rPr lang="en-US" baseline="0" dirty="0"/>
              <a:t> </a:t>
            </a:r>
            <a:r>
              <a:rPr lang="en-US" baseline="0" dirty="0" err="1"/>
              <a:t>estar</a:t>
            </a:r>
            <a:r>
              <a:rPr lang="en-US" baseline="0" dirty="0"/>
              <a:t> </a:t>
            </a:r>
            <a:r>
              <a:rPr lang="en-US" baseline="0" dirty="0" err="1"/>
              <a:t>separador</a:t>
            </a:r>
            <a:r>
              <a:rPr lang="en-US" baseline="0" dirty="0"/>
              <a:t> de </a:t>
            </a:r>
            <a:r>
              <a:rPr lang="en-US" baseline="0" dirty="0" err="1"/>
              <a:t>capitulos</a:t>
            </a:r>
            <a:r>
              <a:rPr lang="en-US" baseline="0" dirty="0"/>
              <a:t> com o logo de “</a:t>
            </a:r>
            <a:r>
              <a:rPr lang="en-US" baseline="0" dirty="0" err="1"/>
              <a:t>espadas</a:t>
            </a:r>
            <a:r>
              <a:rPr lang="en-US" baseline="0" dirty="0"/>
              <a:t>” </a:t>
            </a:r>
            <a:r>
              <a:rPr lang="en-US" baseline="0" dirty="0" err="1"/>
              <a:t>maior</a:t>
            </a:r>
            <a:r>
              <a:rPr lang="en-US" baseline="0" dirty="0"/>
              <a:t>. Para </a:t>
            </a:r>
            <a:r>
              <a:rPr lang="en-US" baseline="0" dirty="0" err="1"/>
              <a:t>toda</a:t>
            </a:r>
            <a:r>
              <a:rPr lang="en-US" baseline="0" dirty="0"/>
              <a:t> </a:t>
            </a:r>
            <a:r>
              <a:rPr lang="en-US" baseline="0" dirty="0" err="1"/>
              <a:t>insercao</a:t>
            </a:r>
            <a:r>
              <a:rPr lang="en-US" baseline="0" dirty="0"/>
              <a:t> de </a:t>
            </a:r>
            <a:r>
              <a:rPr lang="en-US" baseline="0" dirty="0" err="1"/>
              <a:t>imagem</a:t>
            </a:r>
            <a:r>
              <a:rPr lang="en-US" baseline="0" dirty="0"/>
              <a:t> o </a:t>
            </a:r>
            <a:r>
              <a:rPr lang="en-US" baseline="0" dirty="0" err="1"/>
              <a:t>fundo</a:t>
            </a:r>
            <a:r>
              <a:rPr lang="en-US" baseline="0" dirty="0"/>
              <a:t> </a:t>
            </a:r>
            <a:r>
              <a:rPr lang="en-US" baseline="0" dirty="0" err="1"/>
              <a:t>deve</a:t>
            </a:r>
            <a:r>
              <a:rPr lang="en-US" baseline="0" dirty="0"/>
              <a:t> </a:t>
            </a:r>
            <a:r>
              <a:rPr lang="en-US" baseline="0" dirty="0" err="1"/>
              <a:t>ser</a:t>
            </a:r>
            <a:r>
              <a:rPr lang="en-US" baseline="0" dirty="0"/>
              <a:t> </a:t>
            </a:r>
            <a:r>
              <a:rPr lang="en-US" baseline="0" dirty="0" err="1"/>
              <a:t>cinza</a:t>
            </a:r>
            <a:r>
              <a:rPr lang="en-US" baseline="0" dirty="0"/>
              <a:t> </a:t>
            </a:r>
            <a:r>
              <a:rPr lang="en-US" baseline="0" dirty="0" err="1"/>
              <a:t>claro</a:t>
            </a:r>
            <a:r>
              <a:rPr lang="en-US" baseline="0" dirty="0"/>
              <a:t>.</a:t>
            </a: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89000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t>14</a:t>
            </a:fld>
            <a:endParaRPr lang="pt-BR"/>
          </a:p>
        </p:txBody>
      </p:sp>
    </p:spTree>
    <p:extLst>
      <p:ext uri="{BB962C8B-B14F-4D97-AF65-F5344CB8AC3E}">
        <p14:creationId xmlns:p14="http://schemas.microsoft.com/office/powerpoint/2010/main" val="1874649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15</a:t>
            </a:fld>
            <a:endParaRPr lang="pt-BR"/>
          </a:p>
        </p:txBody>
      </p:sp>
    </p:spTree>
    <p:extLst>
      <p:ext uri="{BB962C8B-B14F-4D97-AF65-F5344CB8AC3E}">
        <p14:creationId xmlns:p14="http://schemas.microsoft.com/office/powerpoint/2010/main" val="3364342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baseline="0"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976238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1336685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918569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5</a:t>
            </a:fld>
            <a:endParaRPr lang="pt-BR"/>
          </a:p>
        </p:txBody>
      </p:sp>
    </p:spTree>
    <p:extLst>
      <p:ext uri="{BB962C8B-B14F-4D97-AF65-F5344CB8AC3E}">
        <p14:creationId xmlns:p14="http://schemas.microsoft.com/office/powerpoint/2010/main" val="776271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6</a:t>
            </a:fld>
            <a:endParaRPr lang="pt-BR"/>
          </a:p>
        </p:txBody>
      </p:sp>
    </p:spTree>
    <p:extLst>
      <p:ext uri="{BB962C8B-B14F-4D97-AF65-F5344CB8AC3E}">
        <p14:creationId xmlns:p14="http://schemas.microsoft.com/office/powerpoint/2010/main" val="17986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7</a:t>
            </a:fld>
            <a:endParaRPr lang="pt-BR"/>
          </a:p>
        </p:txBody>
      </p:sp>
    </p:spTree>
    <p:extLst>
      <p:ext uri="{BB962C8B-B14F-4D97-AF65-F5344CB8AC3E}">
        <p14:creationId xmlns:p14="http://schemas.microsoft.com/office/powerpoint/2010/main" val="4096992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8</a:t>
            </a:fld>
            <a:endParaRPr lang="pt-BR"/>
          </a:p>
        </p:txBody>
      </p:sp>
    </p:spTree>
    <p:extLst>
      <p:ext uri="{BB962C8B-B14F-4D97-AF65-F5344CB8AC3E}">
        <p14:creationId xmlns:p14="http://schemas.microsoft.com/office/powerpoint/2010/main" val="3791745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t>11</a:t>
            </a:fld>
            <a:endParaRPr lang="pt-BR"/>
          </a:p>
        </p:txBody>
      </p:sp>
    </p:spTree>
    <p:extLst>
      <p:ext uri="{BB962C8B-B14F-4D97-AF65-F5344CB8AC3E}">
        <p14:creationId xmlns:p14="http://schemas.microsoft.com/office/powerpoint/2010/main" val="39532270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s://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1.png"/><Relationship Id="rId2" Type="http://schemas.openxmlformats.org/officeDocument/2006/relationships/hyperlink" Target="https://www.linkedin.com/company/capgemini" TargetMode="External"/><Relationship Id="rId1" Type="http://schemas.openxmlformats.org/officeDocument/2006/relationships/slideMaster" Target="../slideMasters/slideMaster5.xml"/><Relationship Id="rId6" Type="http://schemas.openxmlformats.org/officeDocument/2006/relationships/hyperlink" Target="https://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s://www.facebook.com/capgemini" TargetMode="External"/><Relationship Id="rId4" Type="http://schemas.openxmlformats.org/officeDocument/2006/relationships/hyperlink" Target="https://www.slideshare.net/capgemini" TargetMode="External"/><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Cover5 (Image placeholder)">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6A36B0-E1F4-4A6B-BC01-51C4585C10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 Placeholder 13">
            <a:extLst>
              <a:ext uri="{FF2B5EF4-FFF2-40B4-BE49-F238E27FC236}">
                <a16:creationId xmlns:a16="http://schemas.microsoft.com/office/drawing/2014/main" id="{B83CBA49-BBF9-4CF0-9E0B-FF67BA149660}"/>
              </a:ext>
            </a:extLst>
          </p:cNvPr>
          <p:cNvSpPr>
            <a:spLocks noGrp="1"/>
          </p:cNvSpPr>
          <p:nvPr>
            <p:ph type="body" sz="quarter" idx="11" hasCustomPrompt="1"/>
          </p:nvPr>
        </p:nvSpPr>
        <p:spPr>
          <a:xfrm>
            <a:off x="413530" y="5646094"/>
            <a:ext cx="4103688" cy="863600"/>
          </a:xfrm>
        </p:spPr>
        <p:txBody>
          <a:bodyPr lIns="0" tIns="0" rIns="0" bIns="0" anchor="b">
            <a:normAutofit/>
          </a:bodyPr>
          <a:lstStyle>
            <a:lvl1pPr algn="l">
              <a:lnSpc>
                <a:spcPts val="2400"/>
              </a:lnSpc>
              <a:defRPr sz="2000">
                <a:solidFill>
                  <a:schemeClr val="accent3"/>
                </a:solidFill>
              </a:defRPr>
            </a:lvl1pPr>
            <a:lvl2pPr>
              <a:defRPr sz="2400">
                <a:solidFill>
                  <a:srgbClr val="0070AD"/>
                </a:solidFill>
              </a:defRPr>
            </a:lvl2pPr>
          </a:lstStyle>
          <a:p>
            <a:pPr lvl="0"/>
            <a:r>
              <a:rPr lang="en-US" dirty="0"/>
              <a:t>Click to insert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43548" y="404814"/>
            <a:ext cx="2251392" cy="502292"/>
          </a:xfrm>
          <a:prstGeom prst="rect">
            <a:avLst/>
          </a:prstGeom>
        </p:spPr>
      </p:pic>
      <p:sp>
        <p:nvSpPr>
          <p:cNvPr id="25" name="Text Placeholder 13">
            <a:extLst>
              <a:ext uri="{FF2B5EF4-FFF2-40B4-BE49-F238E27FC236}">
                <a16:creationId xmlns:a16="http://schemas.microsoft.com/office/drawing/2014/main" id="{32BE4199-D91A-495C-B5D9-D40EC0048893}"/>
              </a:ext>
            </a:extLst>
          </p:cNvPr>
          <p:cNvSpPr>
            <a:spLocks noGrp="1"/>
          </p:cNvSpPr>
          <p:nvPr>
            <p:ph type="body" sz="quarter" idx="12" hasCustomPrompt="1"/>
          </p:nvPr>
        </p:nvSpPr>
        <p:spPr>
          <a:xfrm>
            <a:off x="7680325" y="6225540"/>
            <a:ext cx="4103688" cy="381000"/>
          </a:xfrm>
        </p:spPr>
        <p:txBody>
          <a:bodyPr lIns="0" tIns="0" rIns="0" bIns="0" anchor="t">
            <a:normAutofit/>
          </a:bodyPr>
          <a:lstStyle>
            <a:lvl1pPr algn="r">
              <a:lnSpc>
                <a:spcPts val="1800"/>
              </a:lnSpc>
              <a:defRPr sz="1400">
                <a:solidFill>
                  <a:schemeClr val="accent2"/>
                </a:solidFill>
              </a:defRPr>
            </a:lvl1pPr>
            <a:lvl2pPr>
              <a:defRPr sz="2400">
                <a:solidFill>
                  <a:srgbClr val="0070AD"/>
                </a:solidFill>
              </a:defRPr>
            </a:lvl2pPr>
          </a:lstStyle>
          <a:p>
            <a:pPr lvl="0"/>
            <a:r>
              <a:rPr lang="en-US" dirty="0"/>
              <a:t>Click to insert title</a:t>
            </a:r>
            <a:endParaRPr lang="pt-PT" dirty="0"/>
          </a:p>
        </p:txBody>
      </p:sp>
      <p:pic>
        <p:nvPicPr>
          <p:cNvPr id="6" name="Picture 5"/>
          <p:cNvPicPr>
            <a:picLocks noChangeAspect="1"/>
          </p:cNvPicPr>
          <p:nvPr userDrawn="1"/>
        </p:nvPicPr>
        <p:blipFill>
          <a:blip r:embed="rId5"/>
          <a:stretch>
            <a:fillRect/>
          </a:stretch>
        </p:blipFill>
        <p:spPr>
          <a:xfrm>
            <a:off x="3224801" y="2609930"/>
            <a:ext cx="3505200" cy="507446"/>
          </a:xfrm>
          <a:prstGeom prst="rect">
            <a:avLst/>
          </a:prstGeom>
        </p:spPr>
      </p:pic>
      <p:pic>
        <p:nvPicPr>
          <p:cNvPr id="7" name="Picture 6"/>
          <p:cNvPicPr>
            <a:picLocks noChangeAspect="1"/>
          </p:cNvPicPr>
          <p:nvPr userDrawn="1"/>
        </p:nvPicPr>
        <p:blipFill>
          <a:blip r:embed="rId6"/>
          <a:stretch>
            <a:fillRect/>
          </a:stretch>
        </p:blipFill>
        <p:spPr>
          <a:xfrm>
            <a:off x="6691901" y="2692203"/>
            <a:ext cx="76200" cy="171450"/>
          </a:xfrm>
          <a:prstGeom prst="rect">
            <a:avLst/>
          </a:prstGeom>
        </p:spPr>
      </p:pic>
    </p:spTree>
    <p:extLst>
      <p:ext uri="{BB962C8B-B14F-4D97-AF65-F5344CB8AC3E}">
        <p14:creationId xmlns:p14="http://schemas.microsoft.com/office/powerpoint/2010/main" val="2481644831"/>
      </p:ext>
    </p:extLst>
  </p:cSld>
  <p:clrMapOvr>
    <a:masterClrMapping/>
  </p:clrMapOvr>
  <p:extLst mod="1">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2"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3"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n-lt"/>
                <a:ea typeface="+mn-ea"/>
                <a:cs typeface="Arial" panose="020B0604020202020204" pitchFamily="34" charset="0"/>
              </a:rPr>
              <a:t>Introduction to Claims | Ritwik Das | March 1, 2018</a:t>
            </a:r>
          </a:p>
        </p:txBody>
      </p:sp>
      <p:sp>
        <p:nvSpPr>
          <p:cNvPr id="25"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6" name="Retângulo 43">
            <a:extLst>
              <a:ext uri="{FF2B5EF4-FFF2-40B4-BE49-F238E27FC236}">
                <a16:creationId xmlns:a16="http://schemas.microsoft.com/office/drawing/2014/main" id="{834ADCB4-BFB1-450D-8F6D-64217F4CD92C}"/>
              </a:ext>
            </a:extLst>
          </p:cNvPr>
          <p:cNvSpPr/>
          <p:nvPr userDrawn="1"/>
        </p:nvSpPr>
        <p:spPr>
          <a:xfrm>
            <a:off x="4200884" y="6534161"/>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79739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sp>
        <p:nvSpPr>
          <p:cNvPr id="33" name="Freeform 57"/>
          <p:cNvSpPr>
            <a:spLocks/>
          </p:cNvSpPr>
          <p:nvPr userDrawn="1"/>
        </p:nvSpPr>
        <p:spPr bwMode="auto">
          <a:xfrm rot="360323" flipH="1">
            <a:off x="-371590" y="-778275"/>
            <a:ext cx="10918306" cy="7860920"/>
          </a:xfrm>
          <a:custGeom>
            <a:avLst/>
            <a:gdLst>
              <a:gd name="T0" fmla="*/ 718 w 718"/>
              <a:gd name="T1" fmla="*/ 281 h 517"/>
              <a:gd name="T2" fmla="*/ 513 w 718"/>
              <a:gd name="T3" fmla="*/ 474 h 517"/>
              <a:gd name="T4" fmla="*/ 403 w 718"/>
              <a:gd name="T5" fmla="*/ 0 h 517"/>
              <a:gd name="T6" fmla="*/ 718 w 718"/>
              <a:gd name="T7" fmla="*/ 0 h 517"/>
              <a:gd name="T8" fmla="*/ 718 w 718"/>
              <a:gd name="T9" fmla="*/ 281 h 517"/>
            </a:gdLst>
            <a:ahLst/>
            <a:cxnLst>
              <a:cxn ang="0">
                <a:pos x="T0" y="T1"/>
              </a:cxn>
              <a:cxn ang="0">
                <a:pos x="T2" y="T3"/>
              </a:cxn>
              <a:cxn ang="0">
                <a:pos x="T4" y="T5"/>
              </a:cxn>
              <a:cxn ang="0">
                <a:pos x="T6" y="T7"/>
              </a:cxn>
              <a:cxn ang="0">
                <a:pos x="T8" y="T9"/>
              </a:cxn>
            </a:cxnLst>
            <a:rect l="0" t="0" r="r" b="b"/>
            <a:pathLst>
              <a:path w="718" h="517">
                <a:moveTo>
                  <a:pt x="718" y="281"/>
                </a:moveTo>
                <a:cubicBezTo>
                  <a:pt x="718" y="281"/>
                  <a:pt x="654" y="517"/>
                  <a:pt x="513" y="474"/>
                </a:cubicBezTo>
                <a:cubicBezTo>
                  <a:pt x="555" y="320"/>
                  <a:pt x="0" y="325"/>
                  <a:pt x="403" y="0"/>
                </a:cubicBezTo>
                <a:cubicBezTo>
                  <a:pt x="718" y="0"/>
                  <a:pt x="718" y="0"/>
                  <a:pt x="718" y="0"/>
                </a:cubicBezTo>
                <a:lnTo>
                  <a:pt x="718" y="28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 Placeholder 7">
            <a:extLst>
              <a:ext uri="{FF2B5EF4-FFF2-40B4-BE49-F238E27FC236}">
                <a16:creationId xmlns:a16="http://schemas.microsoft.com/office/drawing/2014/main"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0"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1"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2" name="Text Placeholder 7">
            <a:extLst>
              <a:ext uri="{FF2B5EF4-FFF2-40B4-BE49-F238E27FC236}">
                <a16:creationId xmlns:a16="http://schemas.microsoft.com/office/drawing/2014/main"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3" name="Text Placeholder 7">
            <a:extLst>
              <a:ext uri="{FF2B5EF4-FFF2-40B4-BE49-F238E27FC236}">
                <a16:creationId xmlns:a16="http://schemas.microsoft.com/office/drawing/2014/main"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4" name="Text Placeholder 7">
            <a:extLst>
              <a:ext uri="{FF2B5EF4-FFF2-40B4-BE49-F238E27FC236}">
                <a16:creationId xmlns:a16="http://schemas.microsoft.com/office/drawing/2014/main"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cxnSp>
        <p:nvCxnSpPr>
          <p:cNvPr id="1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6" name="Retângulo 43">
            <a:extLst>
              <a:ext uri="{FF2B5EF4-FFF2-40B4-BE49-F238E27FC236}">
                <a16:creationId xmlns:a16="http://schemas.microsoft.com/office/drawing/2014/main"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60635675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5" name="Freeform 73"/>
          <p:cNvSpPr>
            <a:spLocks/>
          </p:cNvSpPr>
          <p:nvPr userDrawn="1"/>
        </p:nvSpPr>
        <p:spPr bwMode="auto">
          <a:xfrm rot="13500000">
            <a:off x="10082250" y="-388249"/>
            <a:ext cx="5894924" cy="5805538"/>
          </a:xfrm>
          <a:custGeom>
            <a:avLst/>
            <a:gdLst>
              <a:gd name="T0" fmla="*/ 527 w 527"/>
              <a:gd name="T1" fmla="*/ 232 h 519"/>
              <a:gd name="T2" fmla="*/ 132 w 527"/>
              <a:gd name="T3" fmla="*/ 53 h 519"/>
              <a:gd name="T4" fmla="*/ 29 w 527"/>
              <a:gd name="T5" fmla="*/ 254 h 519"/>
              <a:gd name="T6" fmla="*/ 375 w 527"/>
              <a:gd name="T7" fmla="*/ 456 h 519"/>
              <a:gd name="T8" fmla="*/ 377 w 527"/>
              <a:gd name="T9" fmla="*/ 519 h 519"/>
              <a:gd name="T10" fmla="*/ 411 w 527"/>
              <a:gd name="T11" fmla="*/ 519 h 519"/>
              <a:gd name="T12" fmla="*/ 527 w 527"/>
              <a:gd name="T13" fmla="*/ 232 h 519"/>
            </a:gdLst>
            <a:ahLst/>
            <a:cxnLst>
              <a:cxn ang="0">
                <a:pos x="T0" y="T1"/>
              </a:cxn>
              <a:cxn ang="0">
                <a:pos x="T2" y="T3"/>
              </a:cxn>
              <a:cxn ang="0">
                <a:pos x="T4" y="T5"/>
              </a:cxn>
              <a:cxn ang="0">
                <a:pos x="T6" y="T7"/>
              </a:cxn>
              <a:cxn ang="0">
                <a:pos x="T8" y="T9"/>
              </a:cxn>
              <a:cxn ang="0">
                <a:pos x="T10" y="T11"/>
              </a:cxn>
              <a:cxn ang="0">
                <a:pos x="T12" y="T13"/>
              </a:cxn>
            </a:cxnLst>
            <a:rect l="0" t="0" r="r" b="b"/>
            <a:pathLst>
              <a:path w="527" h="519">
                <a:moveTo>
                  <a:pt x="527" y="232"/>
                </a:moveTo>
                <a:cubicBezTo>
                  <a:pt x="428" y="195"/>
                  <a:pt x="294" y="0"/>
                  <a:pt x="132" y="53"/>
                </a:cubicBezTo>
                <a:cubicBezTo>
                  <a:pt x="40" y="84"/>
                  <a:pt x="0" y="183"/>
                  <a:pt x="29" y="254"/>
                </a:cubicBezTo>
                <a:cubicBezTo>
                  <a:pt x="96" y="420"/>
                  <a:pt x="335" y="344"/>
                  <a:pt x="375" y="456"/>
                </a:cubicBezTo>
                <a:cubicBezTo>
                  <a:pt x="384" y="483"/>
                  <a:pt x="383" y="503"/>
                  <a:pt x="377" y="519"/>
                </a:cubicBezTo>
                <a:cubicBezTo>
                  <a:pt x="411" y="519"/>
                  <a:pt x="411" y="519"/>
                  <a:pt x="411" y="519"/>
                </a:cubicBezTo>
                <a:cubicBezTo>
                  <a:pt x="487" y="453"/>
                  <a:pt x="522" y="345"/>
                  <a:pt x="527" y="232"/>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40" name="Text Placeholder 7">
            <a:extLst>
              <a:ext uri="{FF2B5EF4-FFF2-40B4-BE49-F238E27FC236}">
                <a16:creationId xmlns:a16="http://schemas.microsoft.com/office/drawing/2014/main" id="{6343BDF6-D0DB-4726-8EA9-DA3DE0DFDE11}"/>
              </a:ext>
            </a:extLst>
          </p:cNvPr>
          <p:cNvSpPr>
            <a:spLocks noGrp="1"/>
          </p:cNvSpPr>
          <p:nvPr>
            <p:ph type="body" sz="quarter" idx="35" hasCustomPrompt="1"/>
          </p:nvPr>
        </p:nvSpPr>
        <p:spPr>
          <a:xfrm>
            <a:off x="618009"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1" name="Text Placeholder 7">
            <a:extLst>
              <a:ext uri="{FF2B5EF4-FFF2-40B4-BE49-F238E27FC236}">
                <a16:creationId xmlns:a16="http://schemas.microsoft.com/office/drawing/2014/main" id="{3B423489-C448-4223-A3F1-FAB0DF95C7E0}"/>
              </a:ext>
            </a:extLst>
          </p:cNvPr>
          <p:cNvSpPr>
            <a:spLocks noGrp="1"/>
          </p:cNvSpPr>
          <p:nvPr>
            <p:ph type="body" sz="quarter" idx="36" hasCustomPrompt="1"/>
          </p:nvPr>
        </p:nvSpPr>
        <p:spPr>
          <a:xfrm>
            <a:off x="2511156"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2" name="Text Placeholder 7">
            <a:extLst>
              <a:ext uri="{FF2B5EF4-FFF2-40B4-BE49-F238E27FC236}">
                <a16:creationId xmlns:a16="http://schemas.microsoft.com/office/drawing/2014/main" id="{415D3B99-29BD-4D4A-BD25-28628B5AD295}"/>
              </a:ext>
            </a:extLst>
          </p:cNvPr>
          <p:cNvSpPr>
            <a:spLocks noGrp="1"/>
          </p:cNvSpPr>
          <p:nvPr>
            <p:ph type="body" sz="quarter" idx="37" hasCustomPrompt="1"/>
          </p:nvPr>
        </p:nvSpPr>
        <p:spPr>
          <a:xfrm>
            <a:off x="4404303"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id="{FB92CCBF-AD9B-4B1F-81E0-1F58CD476991}"/>
              </a:ext>
            </a:extLst>
          </p:cNvPr>
          <p:cNvSpPr>
            <a:spLocks noGrp="1"/>
          </p:cNvSpPr>
          <p:nvPr>
            <p:ph type="body" sz="quarter" idx="38" hasCustomPrompt="1"/>
          </p:nvPr>
        </p:nvSpPr>
        <p:spPr>
          <a:xfrm>
            <a:off x="6297450"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id="{429263E9-C628-4DAE-AAF4-D4C456E5A7F2}"/>
              </a:ext>
            </a:extLst>
          </p:cNvPr>
          <p:cNvSpPr>
            <a:spLocks noGrp="1"/>
          </p:cNvSpPr>
          <p:nvPr>
            <p:ph type="body" sz="quarter" idx="39" hasCustomPrompt="1"/>
          </p:nvPr>
        </p:nvSpPr>
        <p:spPr>
          <a:xfrm>
            <a:off x="8190597"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id="{266B7D82-19EF-4C8A-8D75-AEA2758E426F}"/>
              </a:ext>
            </a:extLst>
          </p:cNvPr>
          <p:cNvSpPr>
            <a:spLocks noGrp="1"/>
          </p:cNvSpPr>
          <p:nvPr>
            <p:ph type="body" sz="quarter" idx="40"/>
          </p:nvPr>
        </p:nvSpPr>
        <p:spPr>
          <a:xfrm>
            <a:off x="10083744" y="5585038"/>
            <a:ext cx="1692449" cy="432048"/>
          </a:xfrm>
          <a:prstGeom prst="rect">
            <a:avLst/>
          </a:prstGeom>
        </p:spPr>
        <p:txBody>
          <a:bodyPr anchor="ctr">
            <a:noAutofit/>
          </a:bodyPr>
          <a:lstStyle>
            <a:lvl1pPr algn="r">
              <a:lnSpc>
                <a:spcPts val="1600"/>
              </a:lnSpc>
              <a:defRPr sz="1400" b="1">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Text Placeholder 7">
            <a:extLst>
              <a:ext uri="{FF2B5EF4-FFF2-40B4-BE49-F238E27FC236}">
                <a16:creationId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4" name="Straight Connector 23">
            <a:extLst>
              <a:ext uri="{FF2B5EF4-FFF2-40B4-BE49-F238E27FC236}">
                <a16:creationId xmlns:a16="http://schemas.microsoft.com/office/drawing/2014/main"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4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7"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48"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49" name="Retângulo 43">
            <a:extLst>
              <a:ext uri="{FF2B5EF4-FFF2-40B4-BE49-F238E27FC236}">
                <a16:creationId xmlns:a16="http://schemas.microsoft.com/office/drawing/2014/main"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23" name="Graphic 22">
            <a:extLst>
              <a:ext uri="{FF2B5EF4-FFF2-40B4-BE49-F238E27FC236}">
                <a16:creationId xmlns:a16="http://schemas.microsoft.com/office/drawing/2014/main" id="{1FFC043B-FCF3-4278-BA70-132D546E181C}"/>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74545099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id="{5AAEF36F-2753-4DC6-898C-49B56113E4F4}"/>
              </a:ext>
            </a:extLst>
          </p:cNvPr>
          <p:cNvSpPr>
            <a:spLocks noGrp="1"/>
          </p:cNvSpPr>
          <p:nvPr>
            <p:ph type="body" sz="quarter" idx="37" hasCustomPrompt="1"/>
          </p:nvPr>
        </p:nvSpPr>
        <p:spPr>
          <a:xfrm>
            <a:off x="3647728" y="1958081"/>
            <a:ext cx="1440160" cy="1152128"/>
          </a:xfrm>
          <a:prstGeom prst="rect">
            <a:avLst/>
          </a:prstGeom>
          <a:solidFill>
            <a:schemeClr val="accent3"/>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id="{AD94FF36-F4B8-4ED6-BB44-FDBFDBFA2A1C}"/>
              </a:ext>
            </a:extLst>
          </p:cNvPr>
          <p:cNvSpPr>
            <a:spLocks noGrp="1"/>
          </p:cNvSpPr>
          <p:nvPr>
            <p:ph type="body" sz="quarter" idx="35" hasCustomPrompt="1"/>
          </p:nvPr>
        </p:nvSpPr>
        <p:spPr>
          <a:xfrm>
            <a:off x="6384032" y="3428999"/>
            <a:ext cx="1440160" cy="1152128"/>
          </a:xfrm>
          <a:prstGeom prst="rect">
            <a:avLst/>
          </a:prstGeom>
          <a:solidFill>
            <a:schemeClr val="accent5"/>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a16="http://schemas.microsoft.com/office/drawing/2014/main"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a16="http://schemas.microsoft.com/office/drawing/2014/main"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8843B7-B08D-445C-8E69-55E9ADD60136}"/>
              </a:ext>
            </a:extLst>
          </p:cNvPr>
          <p:cNvCxnSpPr>
            <a:cxnSpLocks/>
          </p:cNvCxnSpPr>
          <p:nvPr userDrawn="1"/>
        </p:nvCxnSpPr>
        <p:spPr>
          <a:xfrm>
            <a:off x="2711624" y="4653135"/>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5716183-FC6B-4383-8EF6-37E5349AAF9A}"/>
              </a:ext>
            </a:extLst>
          </p:cNvPr>
          <p:cNvCxnSpPr>
            <a:cxnSpLocks/>
          </p:cNvCxnSpPr>
          <p:nvPr userDrawn="1"/>
        </p:nvCxnSpPr>
        <p:spPr>
          <a:xfrm>
            <a:off x="1612454" y="5226817"/>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480400D-CA47-444B-970B-5A484E54E6A1}"/>
              </a:ext>
            </a:extLst>
          </p:cNvPr>
          <p:cNvCxnSpPr>
            <a:cxnSpLocks/>
          </p:cNvCxnSpPr>
          <p:nvPr userDrawn="1"/>
        </p:nvCxnSpPr>
        <p:spPr>
          <a:xfrm>
            <a:off x="1631690" y="5229100"/>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3536BE-88C6-4525-9D18-D74E0DCB4682}"/>
              </a:ext>
            </a:extLst>
          </p:cNvPr>
          <p:cNvCxnSpPr>
            <a:cxnSpLocks/>
          </p:cNvCxnSpPr>
          <p:nvPr userDrawn="1"/>
        </p:nvCxnSpPr>
        <p:spPr>
          <a:xfrm>
            <a:off x="3764417"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B274A1-2898-403F-9A81-C1625F15BF58}"/>
              </a:ext>
            </a:extLst>
          </p:cNvPr>
          <p:cNvCxnSpPr>
            <a:cxnSpLocks/>
          </p:cNvCxnSpPr>
          <p:nvPr userDrawn="1"/>
        </p:nvCxnSpPr>
        <p:spPr>
          <a:xfrm>
            <a:off x="5897144"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25A9B7-5673-4E49-ABD6-8D0E06EDD927}"/>
              </a:ext>
            </a:extLst>
          </p:cNvPr>
          <p:cNvCxnSpPr>
            <a:cxnSpLocks/>
          </p:cNvCxnSpPr>
          <p:nvPr userDrawn="1"/>
        </p:nvCxnSpPr>
        <p:spPr>
          <a:xfrm>
            <a:off x="8029871"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26C540-9EA3-4699-A6BC-DF9BDF921E83}"/>
              </a:ext>
            </a:extLst>
          </p:cNvPr>
          <p:cNvCxnSpPr>
            <a:cxnSpLocks/>
          </p:cNvCxnSpPr>
          <p:nvPr userDrawn="1"/>
        </p:nvCxnSpPr>
        <p:spPr>
          <a:xfrm>
            <a:off x="10179266" y="521967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id="{C9C72BE0-AF43-4AA8-8142-178566D9F143}"/>
              </a:ext>
            </a:extLst>
          </p:cNvPr>
          <p:cNvSpPr>
            <a:spLocks noGrp="1"/>
          </p:cNvSpPr>
          <p:nvPr>
            <p:ph type="body" sz="quarter" idx="36" hasCustomPrompt="1"/>
          </p:nvPr>
        </p:nvSpPr>
        <p:spPr>
          <a:xfrm>
            <a:off x="881063" y="3428106"/>
            <a:ext cx="1440160" cy="1152128"/>
          </a:xfrm>
          <a:prstGeom prst="rect">
            <a:avLst/>
          </a:prstGeom>
          <a:solidFill>
            <a:schemeClr val="accent5"/>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4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5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52"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53" name="Retângulo 43">
            <a:extLst>
              <a:ext uri="{FF2B5EF4-FFF2-40B4-BE49-F238E27FC236}">
                <a16:creationId xmlns:a16="http://schemas.microsoft.com/office/drawing/2014/main"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41772439"/>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Graphs">
    <p:bg>
      <p:bgRef idx="1001">
        <a:schemeClr val="bg1"/>
      </p:bgRef>
    </p:bg>
    <p:spTree>
      <p:nvGrpSpPr>
        <p:cNvPr id="1" name=""/>
        <p:cNvGrpSpPr/>
        <p:nvPr/>
      </p:nvGrpSpPr>
      <p:grpSpPr>
        <a:xfrm>
          <a:off x="0" y="0"/>
          <a:ext cx="0" cy="0"/>
          <a:chOff x="0" y="0"/>
          <a:chExt cx="0" cy="0"/>
        </a:xfrm>
      </p:grpSpPr>
      <p:sp>
        <p:nvSpPr>
          <p:cNvPr id="19" name="Chart Placeholder 18">
            <a:extLst>
              <a:ext uri="{FF2B5EF4-FFF2-40B4-BE49-F238E27FC236}">
                <a16:creationId xmlns:a16="http://schemas.microsoft.com/office/drawing/2014/main" id="{1B2F5493-6162-4AC0-BA43-8D7A7C0FA263}"/>
              </a:ext>
            </a:extLst>
          </p:cNvPr>
          <p:cNvSpPr>
            <a:spLocks noGrp="1"/>
          </p:cNvSpPr>
          <p:nvPr>
            <p:ph type="chart" sz="quarter" idx="44"/>
          </p:nvPr>
        </p:nvSpPr>
        <p:spPr>
          <a:xfrm>
            <a:off x="407988" y="1873622"/>
            <a:ext cx="5543550" cy="3571601"/>
          </a:xfrm>
          <a:prstGeom prst="rect">
            <a:avLst/>
          </a:prstGeom>
        </p:spPr>
        <p:txBody>
          <a:bodyPr anchor="ctr"/>
          <a:lstStyle>
            <a:lvl1pPr marL="0" indent="0" algn="ctr">
              <a:buNone/>
              <a:defRPr sz="2000"/>
            </a:lvl1pPr>
          </a:lstStyle>
          <a:p>
            <a:endParaRPr lang="pt-PT"/>
          </a:p>
        </p:txBody>
      </p:sp>
      <p:sp>
        <p:nvSpPr>
          <p:cNvPr id="14" name="Text Placeholder 29">
            <a:extLst>
              <a:ext uri="{FF2B5EF4-FFF2-40B4-BE49-F238E27FC236}">
                <a16:creationId xmlns:a16="http://schemas.microsoft.com/office/drawing/2014/main" id="{DC134CF2-DCA0-414B-81CC-1ED54BE2F760}"/>
              </a:ext>
            </a:extLst>
          </p:cNvPr>
          <p:cNvSpPr>
            <a:spLocks noGrp="1"/>
          </p:cNvSpPr>
          <p:nvPr>
            <p:ph type="body" sz="quarter" idx="41" hasCustomPrompt="1"/>
          </p:nvPr>
        </p:nvSpPr>
        <p:spPr>
          <a:xfrm>
            <a:off x="407988" y="5575682"/>
            <a:ext cx="5543551"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5" name="Text Placeholder 29">
            <a:extLst>
              <a:ext uri="{FF2B5EF4-FFF2-40B4-BE49-F238E27FC236}">
                <a16:creationId xmlns:a16="http://schemas.microsoft.com/office/drawing/2014/main" id="{241682F5-54EB-4F26-976E-B5536318DE43}"/>
              </a:ext>
            </a:extLst>
          </p:cNvPr>
          <p:cNvSpPr>
            <a:spLocks noGrp="1"/>
          </p:cNvSpPr>
          <p:nvPr>
            <p:ph type="body" sz="quarter" idx="42" hasCustomPrompt="1"/>
          </p:nvPr>
        </p:nvSpPr>
        <p:spPr>
          <a:xfrm>
            <a:off x="6240472" y="5575682"/>
            <a:ext cx="5543550"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6" name="Text Placeholder 4">
            <a:extLst>
              <a:ext uri="{FF2B5EF4-FFF2-40B4-BE49-F238E27FC236}">
                <a16:creationId xmlns:a16="http://schemas.microsoft.com/office/drawing/2014/main" id="{18921889-E5F8-4A95-B87D-B8F70F301EBF}"/>
              </a:ext>
            </a:extLst>
          </p:cNvPr>
          <p:cNvSpPr>
            <a:spLocks noGrp="1"/>
          </p:cNvSpPr>
          <p:nvPr>
            <p:ph type="body" sz="quarter" idx="29" hasCustomPrompt="1"/>
          </p:nvPr>
        </p:nvSpPr>
        <p:spPr>
          <a:xfrm>
            <a:off x="407988" y="1425213"/>
            <a:ext cx="5543551"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
        <p:nvSpPr>
          <p:cNvPr id="17" name="Text Placeholder 4">
            <a:extLst>
              <a:ext uri="{FF2B5EF4-FFF2-40B4-BE49-F238E27FC236}">
                <a16:creationId xmlns:a16="http://schemas.microsoft.com/office/drawing/2014/main" id="{4C8F9222-BEA9-4C98-B166-CE84A4373ABB}"/>
              </a:ext>
            </a:extLst>
          </p:cNvPr>
          <p:cNvSpPr>
            <a:spLocks noGrp="1"/>
          </p:cNvSpPr>
          <p:nvPr>
            <p:ph type="body" sz="quarter" idx="43" hasCustomPrompt="1"/>
          </p:nvPr>
        </p:nvSpPr>
        <p:spPr>
          <a:xfrm>
            <a:off x="6240463" y="1425213"/>
            <a:ext cx="5543550"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
        <p:nvSpPr>
          <p:cNvPr id="20" name="Chart Placeholder 18">
            <a:extLst>
              <a:ext uri="{FF2B5EF4-FFF2-40B4-BE49-F238E27FC236}">
                <a16:creationId xmlns:a16="http://schemas.microsoft.com/office/drawing/2014/main" id="{23451635-CE35-4FCF-AE8B-C697D2EF714F}"/>
              </a:ext>
            </a:extLst>
          </p:cNvPr>
          <p:cNvSpPr>
            <a:spLocks noGrp="1"/>
          </p:cNvSpPr>
          <p:nvPr>
            <p:ph type="chart" sz="quarter" idx="45"/>
          </p:nvPr>
        </p:nvSpPr>
        <p:spPr>
          <a:xfrm>
            <a:off x="6240463" y="1873622"/>
            <a:ext cx="5543550" cy="3571601"/>
          </a:xfrm>
          <a:prstGeom prst="rect">
            <a:avLst/>
          </a:prstGeom>
        </p:spPr>
        <p:txBody>
          <a:bodyPr anchor="ctr"/>
          <a:lstStyle>
            <a:lvl1pPr marL="0" indent="0" algn="ctr">
              <a:buNone/>
              <a:defRPr sz="2000"/>
            </a:lvl1pPr>
          </a:lstStyle>
          <a:p>
            <a:endParaRPr lang="pt-PT"/>
          </a:p>
        </p:txBody>
      </p:sp>
      <p:sp>
        <p:nvSpPr>
          <p:cNvPr id="9" name="Title Placeholder 1">
            <a:extLst>
              <a:ext uri="{FF2B5EF4-FFF2-40B4-BE49-F238E27FC236}">
                <a16:creationId xmlns:a16="http://schemas.microsoft.com/office/drawing/2014/main" id="{552BBB0A-405D-419D-8BD5-EC8D9F84B795}"/>
              </a:ext>
            </a:extLst>
          </p:cNvPr>
          <p:cNvSpPr txBox="1">
            <a:spLocks/>
          </p:cNvSpPr>
          <p:nvPr userDrawn="1"/>
        </p:nvSpPr>
        <p:spPr>
          <a:xfrm>
            <a:off x="407988" y="404813"/>
            <a:ext cx="10944596"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2"/>
                </a:solidFill>
                <a:latin typeface="+mj-lt"/>
                <a:ea typeface="+mj-ea"/>
                <a:cs typeface="+mj-cs"/>
              </a:defRPr>
            </a:lvl1pPr>
          </a:lstStyle>
          <a:p>
            <a:pPr>
              <a:lnSpc>
                <a:spcPts val="3000"/>
              </a:lnSpc>
            </a:pPr>
            <a:r>
              <a:rPr lang="en-US" dirty="0">
                <a:solidFill>
                  <a:schemeClr val="tx2"/>
                </a:solidFill>
              </a:rPr>
              <a:t>Click to add title</a:t>
            </a:r>
          </a:p>
        </p:txBody>
      </p:sp>
      <p:cxnSp>
        <p:nvCxnSpPr>
          <p:cNvPr id="22"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3"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n-lt"/>
                <a:ea typeface="+mn-ea"/>
                <a:cs typeface="Arial" panose="020B0604020202020204" pitchFamily="34" charset="0"/>
              </a:rPr>
              <a:t>Introduction to Claims | Ritwik Das | March 1, 2018</a:t>
            </a:r>
          </a:p>
        </p:txBody>
      </p:sp>
      <p:sp>
        <p:nvSpPr>
          <p:cNvPr id="24"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5" name="Retângulo 43">
            <a:extLst>
              <a:ext uri="{FF2B5EF4-FFF2-40B4-BE49-F238E27FC236}">
                <a16:creationId xmlns:a16="http://schemas.microsoft.com/office/drawing/2014/main" id="{834ADCB4-BFB1-450D-8F6D-64217F4CD92C}"/>
              </a:ext>
            </a:extLst>
          </p:cNvPr>
          <p:cNvSpPr/>
          <p:nvPr userDrawn="1"/>
        </p:nvSpPr>
        <p:spPr>
          <a:xfrm>
            <a:off x="4164013" y="654553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13" name="Graphic 12">
            <a:extLst>
              <a:ext uri="{FF2B5EF4-FFF2-40B4-BE49-F238E27FC236}">
                <a16:creationId xmlns:a16="http://schemas.microsoft.com/office/drawing/2014/main" id="{42BED95A-A9A3-4429-B8D4-EE4CAED47CCC}"/>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423116314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ext and Table 3 Columns">
    <p:spTree>
      <p:nvGrpSpPr>
        <p:cNvPr id="1" name=""/>
        <p:cNvGrpSpPr/>
        <p:nvPr/>
      </p:nvGrpSpPr>
      <p:grpSpPr>
        <a:xfrm>
          <a:off x="0" y="0"/>
          <a:ext cx="0" cy="0"/>
          <a:chOff x="0" y="0"/>
          <a:chExt cx="0" cy="0"/>
        </a:xfrm>
      </p:grpSpPr>
      <p:sp>
        <p:nvSpPr>
          <p:cNvPr id="15" name="Freeform 53"/>
          <p:cNvSpPr>
            <a:spLocks/>
          </p:cNvSpPr>
          <p:nvPr userDrawn="1"/>
        </p:nvSpPr>
        <p:spPr bwMode="auto">
          <a:xfrm rot="16200000" flipH="1">
            <a:off x="6162657" y="-665094"/>
            <a:ext cx="7364327" cy="7681868"/>
          </a:xfrm>
          <a:custGeom>
            <a:avLst/>
            <a:gdLst>
              <a:gd name="T0" fmla="*/ 0 w 508"/>
              <a:gd name="T1" fmla="*/ 475 h 529"/>
              <a:gd name="T2" fmla="*/ 508 w 508"/>
              <a:gd name="T3" fmla="*/ 475 h 529"/>
              <a:gd name="T4" fmla="*/ 508 w 508"/>
              <a:gd name="T5" fmla="*/ 290 h 529"/>
              <a:gd name="T6" fmla="*/ 229 w 508"/>
              <a:gd name="T7" fmla="*/ 364 h 529"/>
              <a:gd name="T8" fmla="*/ 158 w 508"/>
              <a:gd name="T9" fmla="*/ 226 h 529"/>
              <a:gd name="T10" fmla="*/ 162 w 508"/>
              <a:gd name="T11" fmla="*/ 0 h 529"/>
              <a:gd name="T12" fmla="*/ 0 w 508"/>
              <a:gd name="T13" fmla="*/ 25 h 529"/>
              <a:gd name="T14" fmla="*/ 0 w 508"/>
              <a:gd name="T15" fmla="*/ 475 h 5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8" h="529">
                <a:moveTo>
                  <a:pt x="0" y="475"/>
                </a:moveTo>
                <a:cubicBezTo>
                  <a:pt x="508" y="475"/>
                  <a:pt x="508" y="475"/>
                  <a:pt x="508" y="475"/>
                </a:cubicBezTo>
                <a:cubicBezTo>
                  <a:pt x="508" y="290"/>
                  <a:pt x="508" y="290"/>
                  <a:pt x="508" y="290"/>
                </a:cubicBezTo>
                <a:cubicBezTo>
                  <a:pt x="508" y="290"/>
                  <a:pt x="427" y="198"/>
                  <a:pt x="229" y="364"/>
                </a:cubicBezTo>
                <a:cubicBezTo>
                  <a:pt x="31" y="529"/>
                  <a:pt x="87" y="338"/>
                  <a:pt x="158" y="226"/>
                </a:cubicBezTo>
                <a:cubicBezTo>
                  <a:pt x="229" y="115"/>
                  <a:pt x="241" y="48"/>
                  <a:pt x="162" y="0"/>
                </a:cubicBezTo>
                <a:cubicBezTo>
                  <a:pt x="49" y="62"/>
                  <a:pt x="12" y="43"/>
                  <a:pt x="0" y="25"/>
                </a:cubicBezTo>
                <a:lnTo>
                  <a:pt x="0" y="47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Text Placeholder 7">
            <a:extLst>
              <a:ext uri="{FF2B5EF4-FFF2-40B4-BE49-F238E27FC236}">
                <a16:creationId xmlns:a16="http://schemas.microsoft.com/office/drawing/2014/main" id="{0E9540A7-856A-4CD5-AC53-42094C6AD99E}"/>
              </a:ext>
            </a:extLst>
          </p:cNvPr>
          <p:cNvSpPr>
            <a:spLocks noGrp="1"/>
          </p:cNvSpPr>
          <p:nvPr>
            <p:ph type="body" sz="quarter" idx="10" hasCustomPrompt="1"/>
          </p:nvPr>
        </p:nvSpPr>
        <p:spPr>
          <a:xfrm>
            <a:off x="407988" y="1412875"/>
            <a:ext cx="5543996" cy="1656184"/>
          </a:xfrm>
          <a:prstGeom prst="rect">
            <a:avLst/>
          </a:prstGeom>
        </p:spPr>
        <p:txBody>
          <a:bodyPr>
            <a:noAutofit/>
          </a:bodyPr>
          <a:lstStyle>
            <a:lvl1pPr>
              <a:lnSpc>
                <a:spcPts val="1800"/>
              </a:lnSpc>
              <a:spcBef>
                <a:spcPts val="600"/>
              </a:spcBef>
              <a:defRPr sz="16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 </a:t>
            </a:r>
          </a:p>
        </p:txBody>
      </p:sp>
      <p:sp>
        <p:nvSpPr>
          <p:cNvPr id="18" name="SmartArt Placeholder 17">
            <a:extLst>
              <a:ext uri="{FF2B5EF4-FFF2-40B4-BE49-F238E27FC236}">
                <a16:creationId xmlns:a16="http://schemas.microsoft.com/office/drawing/2014/main" id="{5727DAAA-D326-4188-801E-6DBE4923ED0B}"/>
              </a:ext>
            </a:extLst>
          </p:cNvPr>
          <p:cNvSpPr>
            <a:spLocks noGrp="1"/>
          </p:cNvSpPr>
          <p:nvPr>
            <p:ph type="dgm" sz="quarter" idx="11"/>
          </p:nvPr>
        </p:nvSpPr>
        <p:spPr>
          <a:xfrm>
            <a:off x="407987" y="3213075"/>
            <a:ext cx="9079721" cy="648072"/>
          </a:xfrm>
          <a:prstGeom prst="rect">
            <a:avLst/>
          </a:prstGeom>
        </p:spPr>
        <p:txBody>
          <a:bodyPr anchor="ctr"/>
          <a:lstStyle>
            <a:lvl1pPr algn="ctr">
              <a:defRPr/>
            </a:lvl1pPr>
          </a:lstStyle>
          <a:p>
            <a:endParaRPr lang="pt-PT"/>
          </a:p>
        </p:txBody>
      </p:sp>
      <p:sp>
        <p:nvSpPr>
          <p:cNvPr id="1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5832475" cy="863600"/>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07989"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510006"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3"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6612023"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25" name="Retângulo 43">
            <a:extLst>
              <a:ext uri="{FF2B5EF4-FFF2-40B4-BE49-F238E27FC236}">
                <a16:creationId xmlns:a16="http://schemas.microsoft.com/office/drawing/2014/main"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13" name="Graphic 12">
            <a:extLst>
              <a:ext uri="{FF2B5EF4-FFF2-40B4-BE49-F238E27FC236}">
                <a16:creationId xmlns:a16="http://schemas.microsoft.com/office/drawing/2014/main" id="{7C4D6060-8B0E-4B99-B95E-23880A10D3FF}"/>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4085567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25" name="Group 24">
            <a:extLst>
              <a:ext uri="{FF2B5EF4-FFF2-40B4-BE49-F238E27FC236}">
                <a16:creationId xmlns:a16="http://schemas.microsoft.com/office/drawing/2014/main" id="{755DF7E7-0B91-40FB-AA2B-A2D367BAC717}"/>
              </a:ext>
            </a:extLst>
          </p:cNvPr>
          <p:cNvGrpSpPr/>
          <p:nvPr userDrawn="1"/>
        </p:nvGrpSpPr>
        <p:grpSpPr>
          <a:xfrm>
            <a:off x="4979035" y="2404110"/>
            <a:ext cx="735013" cy="682321"/>
            <a:chOff x="5662614" y="3032124"/>
            <a:chExt cx="863600" cy="801689"/>
          </a:xfrm>
        </p:grpSpPr>
        <p:sp>
          <p:nvSpPr>
            <p:cNvPr id="26" name="Freeform 9">
              <a:extLst>
                <a:ext uri="{FF2B5EF4-FFF2-40B4-BE49-F238E27FC236}">
                  <a16:creationId xmlns:a16="http://schemas.microsoft.com/office/drawing/2014/main" id="{E3AB28FE-7CC6-4034-9117-6977038E6FA3}"/>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2">
              <a:extLst>
                <a:ext uri="{FF2B5EF4-FFF2-40B4-BE49-F238E27FC236}">
                  <a16:creationId xmlns:a16="http://schemas.microsoft.com/office/drawing/2014/main" id="{A4885037-C3AF-4379-8336-3215499018AC}"/>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Rectangle 28">
            <a:extLst>
              <a:ext uri="{FF2B5EF4-FFF2-40B4-BE49-F238E27FC236}">
                <a16:creationId xmlns:a16="http://schemas.microsoft.com/office/drawing/2014/main" id="{F9123674-3CCB-4D7E-B6EB-56606AA2A864}"/>
              </a:ext>
            </a:extLst>
          </p:cNvPr>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31" name="Rectangle 30">
            <a:extLst>
              <a:ext uri="{FF2B5EF4-FFF2-40B4-BE49-F238E27FC236}">
                <a16:creationId xmlns:a16="http://schemas.microsoft.com/office/drawing/2014/main" id="{68B8D1C8-3CC6-4B87-9AE3-09B837171793}"/>
              </a:ext>
            </a:extLst>
          </p:cNvPr>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32" name="Picture 2" descr="D:\My Work\Template\Icons\Social Media\LinkedIN.png">
            <a:hlinkClick r:id="rId2"/>
            <a:extLst>
              <a:ext uri="{FF2B5EF4-FFF2-40B4-BE49-F238E27FC236}">
                <a16:creationId xmlns:a16="http://schemas.microsoft.com/office/drawing/2014/main" id="{93056FA9-F322-408D-A5C4-1B15ADE492CD}"/>
              </a:ext>
            </a:extLst>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33" name="Picture 4" descr="D:\My Work\Template\Icons\Social Media\SlideShare.png">
            <a:hlinkClick r:id="rId4"/>
            <a:extLst>
              <a:ext uri="{FF2B5EF4-FFF2-40B4-BE49-F238E27FC236}">
                <a16:creationId xmlns:a16="http://schemas.microsoft.com/office/drawing/2014/main" id="{B2FBC98D-020B-44EE-866B-5DF60365041C}"/>
              </a:ext>
            </a:extLst>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34" name="Picture 5" descr="D:\My Work\Template\Icons\Social Media\Twitter.png">
            <a:hlinkClick r:id="rId6"/>
            <a:extLst>
              <a:ext uri="{FF2B5EF4-FFF2-40B4-BE49-F238E27FC236}">
                <a16:creationId xmlns:a16="http://schemas.microsoft.com/office/drawing/2014/main" id="{4C1110C2-50FB-4B84-A2FD-392F43EFC48D}"/>
              </a:ext>
            </a:extLst>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35" name="Picture 6" descr="D:\My Work\Template\Icons\Social Media\YouTube.png">
            <a:hlinkClick r:id="rId8"/>
            <a:extLst>
              <a:ext uri="{FF2B5EF4-FFF2-40B4-BE49-F238E27FC236}">
                <a16:creationId xmlns:a16="http://schemas.microsoft.com/office/drawing/2014/main" id="{5CF07CF4-FFCC-4609-B3BC-A6775A1AE7BA}"/>
              </a:ext>
            </a:extLst>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36" name="Picture 7" descr="D:\My Work\Template\Icons\Social Media\Facebook.png">
            <a:hlinkClick r:id="rId10"/>
            <a:extLst>
              <a:ext uri="{FF2B5EF4-FFF2-40B4-BE49-F238E27FC236}">
                <a16:creationId xmlns:a16="http://schemas.microsoft.com/office/drawing/2014/main" id="{0233919C-978F-46B8-A02C-DB777FA6D499}"/>
              </a:ext>
            </a:extLst>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pic>
        <p:nvPicPr>
          <p:cNvPr id="37" name="Picture 36">
            <a:extLst>
              <a:ext uri="{FF2B5EF4-FFF2-40B4-BE49-F238E27FC236}">
                <a16:creationId xmlns:a16="http://schemas.microsoft.com/office/drawing/2014/main" id="{A82A54D7-4C7B-432A-AC93-B79C7F03D443}"/>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38" name="Rectangle 37">
            <a:extLst>
              <a:ext uri="{FF2B5EF4-FFF2-40B4-BE49-F238E27FC236}">
                <a16:creationId xmlns:a16="http://schemas.microsoft.com/office/drawing/2014/main" id="{817EB3AF-6BF9-4192-B9A1-1968D3D80997}"/>
              </a:ext>
            </a:extLst>
          </p:cNvPr>
          <p:cNvSpPr/>
          <p:nvPr userDrawn="1"/>
        </p:nvSpPr>
        <p:spPr>
          <a:xfrm>
            <a:off x="6688584" y="30387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39" name="Rectangle 38">
            <a:extLst>
              <a:ext uri="{FF2B5EF4-FFF2-40B4-BE49-F238E27FC236}">
                <a16:creationId xmlns:a16="http://schemas.microsoft.com/office/drawing/2014/main" id="{9A00E88D-C732-4E17-99C6-B37C1726D4D5}"/>
              </a:ext>
            </a:extLst>
          </p:cNvPr>
          <p:cNvSpPr/>
          <p:nvPr userDrawn="1"/>
        </p:nvSpPr>
        <p:spPr>
          <a:xfrm>
            <a:off x="6688584" y="26594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0" name="Rectangle 39">
            <a:hlinkClick r:id="rId13"/>
            <a:extLst>
              <a:ext uri="{FF2B5EF4-FFF2-40B4-BE49-F238E27FC236}">
                <a16:creationId xmlns:a16="http://schemas.microsoft.com/office/drawing/2014/main" id="{B72C4F4B-78F7-489A-B298-6EB8AB1E2537}"/>
              </a:ext>
            </a:extLst>
          </p:cNvPr>
          <p:cNvSpPr/>
          <p:nvPr userDrawn="1"/>
        </p:nvSpPr>
        <p:spPr>
          <a:xfrm>
            <a:off x="6688584" y="45203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282466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77946" y="2804160"/>
            <a:ext cx="5261187" cy="1182207"/>
          </a:xfrm>
          <a:prstGeom prst="rect">
            <a:avLst/>
          </a:prstGeom>
        </p:spPr>
        <p:txBody>
          <a:bodyPr anchor="b">
            <a:normAutofit/>
          </a:bodyPr>
          <a:lstStyle>
            <a:lvl1pPr marL="0" indent="0" algn="r">
              <a:lnSpc>
                <a:spcPts val="3000"/>
              </a:lnSpc>
              <a:buNone/>
              <a:defRPr sz="2600">
                <a:solidFill>
                  <a:schemeClr val="tx2"/>
                </a:solidFill>
              </a:defRPr>
            </a:lvl1pPr>
            <a:lvl2pPr marL="457200" indent="0">
              <a:buNone/>
              <a:defRPr sz="6000">
                <a:solidFill>
                  <a:schemeClr val="bg1"/>
                </a:solidFill>
              </a:defRPr>
            </a:lvl2pPr>
          </a:lstStyle>
          <a:p>
            <a:pPr lvl="0"/>
            <a:r>
              <a:rPr lang="en-US" dirty="0"/>
              <a:t>Click to insert section title</a:t>
            </a:r>
            <a:endParaRPr lang="pt-PT" dirty="0"/>
          </a:p>
        </p:txBody>
      </p:sp>
      <p:grpSp>
        <p:nvGrpSpPr>
          <p:cNvPr id="12" name="Group 11"/>
          <p:cNvGrpSpPr/>
          <p:nvPr userDrawn="1"/>
        </p:nvGrpSpPr>
        <p:grpSpPr>
          <a:xfrm>
            <a:off x="-2819400" y="-3819965"/>
            <a:ext cx="9616440" cy="11306674"/>
            <a:chOff x="3788569" y="620688"/>
            <a:chExt cx="2384425" cy="2803525"/>
          </a:xfrm>
        </p:grpSpPr>
        <p:sp>
          <p:nvSpPr>
            <p:cNvPr id="13" name="Freeform 10"/>
            <p:cNvSpPr>
              <a:spLocks/>
            </p:cNvSpPr>
            <p:nvPr/>
          </p:nvSpPr>
          <p:spPr bwMode="auto">
            <a:xfrm>
              <a:off x="3791744" y="620688"/>
              <a:ext cx="2381250" cy="2803525"/>
            </a:xfrm>
            <a:custGeom>
              <a:avLst/>
              <a:gdLst>
                <a:gd name="T0" fmla="*/ 542 w 632"/>
                <a:gd name="T1" fmla="*/ 491 h 745"/>
                <a:gd name="T2" fmla="*/ 406 w 632"/>
                <a:gd name="T3" fmla="*/ 13 h 745"/>
                <a:gd name="T4" fmla="*/ 227 w 632"/>
                <a:gd name="T5" fmla="*/ 248 h 745"/>
                <a:gd name="T6" fmla="*/ 0 w 632"/>
                <a:gd name="T7" fmla="*/ 337 h 745"/>
                <a:gd name="T8" fmla="*/ 542 w 632"/>
                <a:gd name="T9" fmla="*/ 491 h 745"/>
              </a:gdLst>
              <a:ahLst/>
              <a:cxnLst>
                <a:cxn ang="0">
                  <a:pos x="T0" y="T1"/>
                </a:cxn>
                <a:cxn ang="0">
                  <a:pos x="T2" y="T3"/>
                </a:cxn>
                <a:cxn ang="0">
                  <a:pos x="T4" y="T5"/>
                </a:cxn>
                <a:cxn ang="0">
                  <a:pos x="T6" y="T7"/>
                </a:cxn>
                <a:cxn ang="0">
                  <a:pos x="T8" y="T9"/>
                </a:cxn>
              </a:cxnLst>
              <a:rect l="0" t="0" r="r" b="b"/>
              <a:pathLst>
                <a:path w="632" h="745">
                  <a:moveTo>
                    <a:pt x="542" y="491"/>
                  </a:moveTo>
                  <a:cubicBezTo>
                    <a:pt x="395" y="410"/>
                    <a:pt x="632" y="333"/>
                    <a:pt x="406" y="13"/>
                  </a:cubicBezTo>
                  <a:cubicBezTo>
                    <a:pt x="82" y="0"/>
                    <a:pt x="369" y="108"/>
                    <a:pt x="227" y="248"/>
                  </a:cubicBezTo>
                  <a:cubicBezTo>
                    <a:pt x="112" y="292"/>
                    <a:pt x="155" y="276"/>
                    <a:pt x="0" y="337"/>
                  </a:cubicBezTo>
                  <a:cubicBezTo>
                    <a:pt x="71" y="745"/>
                    <a:pt x="507" y="743"/>
                    <a:pt x="542" y="491"/>
                  </a:cubicBezTo>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3788569" y="1343001"/>
              <a:ext cx="1374775" cy="1822450"/>
            </a:xfrm>
            <a:custGeom>
              <a:avLst/>
              <a:gdLst>
                <a:gd name="T0" fmla="*/ 337 w 365"/>
                <a:gd name="T1" fmla="*/ 473 h 484"/>
                <a:gd name="T2" fmla="*/ 338 w 365"/>
                <a:gd name="T3" fmla="*/ 75 h 484"/>
                <a:gd name="T4" fmla="*/ 163 w 365"/>
                <a:gd name="T5" fmla="*/ 18 h 484"/>
                <a:gd name="T6" fmla="*/ 88 w 365"/>
                <a:gd name="T7" fmla="*/ 113 h 484"/>
                <a:gd name="T8" fmla="*/ 0 w 365"/>
                <a:gd name="T9" fmla="*/ 148 h 484"/>
                <a:gd name="T10" fmla="*/ 337 w 365"/>
                <a:gd name="T11" fmla="*/ 473 h 484"/>
              </a:gdLst>
              <a:ahLst/>
              <a:cxnLst>
                <a:cxn ang="0">
                  <a:pos x="T0" y="T1"/>
                </a:cxn>
                <a:cxn ang="0">
                  <a:pos x="T2" y="T3"/>
                </a:cxn>
                <a:cxn ang="0">
                  <a:pos x="T4" y="T5"/>
                </a:cxn>
                <a:cxn ang="0">
                  <a:pos x="T6" y="T7"/>
                </a:cxn>
                <a:cxn ang="0">
                  <a:pos x="T8" y="T9"/>
                </a:cxn>
                <a:cxn ang="0">
                  <a:pos x="T10" y="T11"/>
                </a:cxn>
              </a:cxnLst>
              <a:rect l="0" t="0" r="r" b="b"/>
              <a:pathLst>
                <a:path w="365" h="484">
                  <a:moveTo>
                    <a:pt x="337" y="473"/>
                  </a:moveTo>
                  <a:cubicBezTo>
                    <a:pt x="116" y="457"/>
                    <a:pt x="365" y="208"/>
                    <a:pt x="338" y="75"/>
                  </a:cubicBezTo>
                  <a:cubicBezTo>
                    <a:pt x="322" y="0"/>
                    <a:pt x="225" y="3"/>
                    <a:pt x="163" y="18"/>
                  </a:cubicBezTo>
                  <a:cubicBezTo>
                    <a:pt x="57" y="59"/>
                    <a:pt x="180" y="77"/>
                    <a:pt x="88" y="113"/>
                  </a:cubicBezTo>
                  <a:cubicBezTo>
                    <a:pt x="33" y="135"/>
                    <a:pt x="20" y="140"/>
                    <a:pt x="0" y="148"/>
                  </a:cubicBezTo>
                  <a:cubicBezTo>
                    <a:pt x="15" y="341"/>
                    <a:pt x="166" y="484"/>
                    <a:pt x="337" y="473"/>
                  </a:cubicBez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8" name="Conector reto 49">
            <a:extLst>
              <a:ext uri="{FF2B5EF4-FFF2-40B4-BE49-F238E27FC236}">
                <a16:creationId xmlns:a16="http://schemas.microsoft.com/office/drawing/2014/main" id="{571557D8-56C2-4F63-98E4-0B406A1CC55D}"/>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id="{6525E65D-BB82-4380-ACB8-3153E103D581}"/>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a16="http://schemas.microsoft.com/office/drawing/2014/main" id="{039BAB23-2059-43E5-97FF-24B4108DF1D1}"/>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11" name="Retângulo 43">
            <a:extLst>
              <a:ext uri="{FF2B5EF4-FFF2-40B4-BE49-F238E27FC236}">
                <a16:creationId xmlns:a16="http://schemas.microsoft.com/office/drawing/2014/main" id="{736135D6-D810-4789-99E1-DB85F84ABB13}"/>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15" name="Graphic 14">
            <a:extLst>
              <a:ext uri="{FF2B5EF4-FFF2-40B4-BE49-F238E27FC236}">
                <a16:creationId xmlns:a16="http://schemas.microsoft.com/office/drawing/2014/main" id="{18AE6D17-9EB4-4CEB-975D-66EC8A839743}"/>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05100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722CB1-D8AB-4CAE-B1E6-34FB10BAAE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 Placeholder 13">
            <a:extLst>
              <a:ext uri="{FF2B5EF4-FFF2-40B4-BE49-F238E27FC236}">
                <a16:creationId xmlns:a16="http://schemas.microsoft.com/office/drawing/2014/main" id="{1C33AA26-85B5-469D-9F0A-49C4D0A541A3}"/>
              </a:ext>
            </a:extLst>
          </p:cNvPr>
          <p:cNvSpPr>
            <a:spLocks noGrp="1"/>
          </p:cNvSpPr>
          <p:nvPr>
            <p:ph type="body" sz="quarter" idx="12" hasCustomPrompt="1"/>
          </p:nvPr>
        </p:nvSpPr>
        <p:spPr>
          <a:xfrm>
            <a:off x="407988" y="420053"/>
            <a:ext cx="4103688" cy="863600"/>
          </a:xfrm>
        </p:spPr>
        <p:txBody>
          <a:bodyPr lIns="0" tIns="0" rIns="0" bIns="0" anchor="b">
            <a:normAutofit/>
          </a:bodyPr>
          <a:lstStyle>
            <a:lvl1pPr algn="l">
              <a:lnSpc>
                <a:spcPts val="3000"/>
              </a:lnSpc>
              <a:defRPr sz="2600">
                <a:solidFill>
                  <a:schemeClr val="accent3"/>
                </a:solidFill>
              </a:defRPr>
            </a:lvl1pPr>
            <a:lvl2pPr>
              <a:defRPr sz="2400">
                <a:solidFill>
                  <a:srgbClr val="0070AD"/>
                </a:solidFill>
              </a:defRPr>
            </a:lvl2pPr>
          </a:lstStyle>
          <a:p>
            <a:pPr lvl="0"/>
            <a:r>
              <a:rPr lang="en-US" dirty="0"/>
              <a:t>Click to insert title</a:t>
            </a:r>
            <a:endParaRPr lang="pt-PT" dirty="0"/>
          </a:p>
        </p:txBody>
      </p:sp>
      <p:sp>
        <p:nvSpPr>
          <p:cNvPr id="18" name="Text Placeholder 13">
            <a:extLst>
              <a:ext uri="{FF2B5EF4-FFF2-40B4-BE49-F238E27FC236}">
                <a16:creationId xmlns:a16="http://schemas.microsoft.com/office/drawing/2014/main" id="{27A7BBAF-87A7-4E9C-A689-44A36BBA7139}"/>
              </a:ext>
            </a:extLst>
          </p:cNvPr>
          <p:cNvSpPr>
            <a:spLocks noGrp="1"/>
          </p:cNvSpPr>
          <p:nvPr>
            <p:ph type="body" sz="quarter" idx="13" hasCustomPrompt="1"/>
          </p:nvPr>
        </p:nvSpPr>
        <p:spPr>
          <a:xfrm>
            <a:off x="407988" y="1412875"/>
            <a:ext cx="4103688" cy="863600"/>
          </a:xfrm>
        </p:spPr>
        <p:txBody>
          <a:bodyPr lIns="0" tIns="0" rIns="0" bIns="0" anchor="t">
            <a:normAutofit/>
          </a:bodyPr>
          <a:lstStyle>
            <a:lvl1pPr algn="l">
              <a:lnSpc>
                <a:spcPts val="2200"/>
              </a:lnSpc>
              <a:defRPr sz="1600">
                <a:solidFill>
                  <a:schemeClr val="accent2"/>
                </a:solidFill>
              </a:defRPr>
            </a:lvl1pPr>
            <a:lvl2pPr>
              <a:defRPr sz="2400">
                <a:solidFill>
                  <a:srgbClr val="0070AD"/>
                </a:solidFill>
              </a:defRPr>
            </a:lvl2pPr>
          </a:lstStyle>
          <a:p>
            <a:pPr lvl="0"/>
            <a:r>
              <a:rPr lang="en-US" dirty="0"/>
              <a:t>Click to insert title</a:t>
            </a:r>
            <a:endParaRPr lang="pt-PT" dirty="0"/>
          </a:p>
        </p:txBody>
      </p:sp>
      <p:pic>
        <p:nvPicPr>
          <p:cNvPr id="5" name="Graphic 4">
            <a:extLst>
              <a:ext uri="{FF2B5EF4-FFF2-40B4-BE49-F238E27FC236}">
                <a16:creationId xmlns:a16="http://schemas.microsoft.com/office/drawing/2014/main" id="{A5CBAC88-5F80-4401-9EAB-F7DC6FB018B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pic>
        <p:nvPicPr>
          <p:cNvPr id="2" name="Picture 1"/>
          <p:cNvPicPr>
            <a:picLocks noChangeAspect="1"/>
          </p:cNvPicPr>
          <p:nvPr userDrawn="1"/>
        </p:nvPicPr>
        <p:blipFill>
          <a:blip r:embed="rId5"/>
          <a:stretch>
            <a:fillRect/>
          </a:stretch>
        </p:blipFill>
        <p:spPr>
          <a:xfrm>
            <a:off x="3276600" y="2602396"/>
            <a:ext cx="3505200" cy="521804"/>
          </a:xfrm>
          <a:prstGeom prst="rect">
            <a:avLst/>
          </a:prstGeom>
        </p:spPr>
      </p:pic>
    </p:spTree>
    <p:extLst>
      <p:ext uri="{BB962C8B-B14F-4D97-AF65-F5344CB8AC3E}">
        <p14:creationId xmlns:p14="http://schemas.microsoft.com/office/powerpoint/2010/main" val="272482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cxnSp>
        <p:nvCxnSpPr>
          <p:cNvPr id="15"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9"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20"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3" name="Retângulo 43">
            <a:extLst>
              <a:ext uri="{FF2B5EF4-FFF2-40B4-BE49-F238E27FC236}">
                <a16:creationId xmlns:a16="http://schemas.microsoft.com/office/drawing/2014/main"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Shapes - Layout3">
    <p:spTree>
      <p:nvGrpSpPr>
        <p:cNvPr id="1" name=""/>
        <p:cNvGrpSpPr/>
        <p:nvPr/>
      </p:nvGrpSpPr>
      <p:grpSpPr>
        <a:xfrm>
          <a:off x="0" y="0"/>
          <a:ext cx="0" cy="0"/>
          <a:chOff x="0" y="0"/>
          <a:chExt cx="0" cy="0"/>
        </a:xfrm>
      </p:grpSpPr>
      <p:sp>
        <p:nvSpPr>
          <p:cNvPr id="28" name="Freeform 65"/>
          <p:cNvSpPr>
            <a:spLocks/>
          </p:cNvSpPr>
          <p:nvPr userDrawn="1"/>
        </p:nvSpPr>
        <p:spPr bwMode="auto">
          <a:xfrm>
            <a:off x="3761714" y="800764"/>
            <a:ext cx="9111784" cy="10909156"/>
          </a:xfrm>
          <a:custGeom>
            <a:avLst/>
            <a:gdLst>
              <a:gd name="T0" fmla="*/ 226 w 398"/>
              <a:gd name="T1" fmla="*/ 3 h 477"/>
              <a:gd name="T2" fmla="*/ 398 w 398"/>
              <a:gd name="T3" fmla="*/ 17 h 477"/>
              <a:gd name="T4" fmla="*/ 398 w 398"/>
              <a:gd name="T5" fmla="*/ 477 h 477"/>
              <a:gd name="T6" fmla="*/ 105 w 398"/>
              <a:gd name="T7" fmla="*/ 477 h 477"/>
              <a:gd name="T8" fmla="*/ 74 w 398"/>
              <a:gd name="T9" fmla="*/ 431 h 477"/>
              <a:gd name="T10" fmla="*/ 226 w 398"/>
              <a:gd name="T11" fmla="*/ 3 h 477"/>
            </a:gdLst>
            <a:ahLst/>
            <a:cxnLst>
              <a:cxn ang="0">
                <a:pos x="T0" y="T1"/>
              </a:cxn>
              <a:cxn ang="0">
                <a:pos x="T2" y="T3"/>
              </a:cxn>
              <a:cxn ang="0">
                <a:pos x="T4" y="T5"/>
              </a:cxn>
              <a:cxn ang="0">
                <a:pos x="T6" y="T7"/>
              </a:cxn>
              <a:cxn ang="0">
                <a:pos x="T8" y="T9"/>
              </a:cxn>
              <a:cxn ang="0">
                <a:pos x="T10" y="T11"/>
              </a:cxn>
            </a:cxnLst>
            <a:rect l="0" t="0" r="r" b="b"/>
            <a:pathLst>
              <a:path w="398" h="477">
                <a:moveTo>
                  <a:pt x="226" y="3"/>
                </a:moveTo>
                <a:cubicBezTo>
                  <a:pt x="285" y="0"/>
                  <a:pt x="344" y="4"/>
                  <a:pt x="398" y="17"/>
                </a:cubicBezTo>
                <a:cubicBezTo>
                  <a:pt x="398" y="477"/>
                  <a:pt x="398" y="477"/>
                  <a:pt x="398" y="477"/>
                </a:cubicBezTo>
                <a:cubicBezTo>
                  <a:pt x="105" y="477"/>
                  <a:pt x="105" y="477"/>
                  <a:pt x="105" y="477"/>
                </a:cubicBezTo>
                <a:cubicBezTo>
                  <a:pt x="93" y="464"/>
                  <a:pt x="82" y="448"/>
                  <a:pt x="74" y="431"/>
                </a:cubicBezTo>
                <a:cubicBezTo>
                  <a:pt x="0" y="269"/>
                  <a:pt x="197" y="109"/>
                  <a:pt x="226" y="3"/>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Text Placeholder 7">
            <a:extLst>
              <a:ext uri="{FF2B5EF4-FFF2-40B4-BE49-F238E27FC236}">
                <a16:creationId xmlns:a16="http://schemas.microsoft.com/office/drawing/2014/main"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8" name="Text Placeholder 7">
            <a:extLst>
              <a:ext uri="{FF2B5EF4-FFF2-40B4-BE49-F238E27FC236}">
                <a16:creationId xmlns:a16="http://schemas.microsoft.com/office/drawing/2014/main"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5" name="Text Placeholder 7">
            <a:extLst>
              <a:ext uri="{FF2B5EF4-FFF2-40B4-BE49-F238E27FC236}">
                <a16:creationId xmlns:a16="http://schemas.microsoft.com/office/drawing/2014/main" id="{053B0AF9-F410-4C47-9D9C-CAC9890E4210}"/>
              </a:ext>
            </a:extLst>
          </p:cNvPr>
          <p:cNvSpPr>
            <a:spLocks noGrp="1"/>
          </p:cNvSpPr>
          <p:nvPr>
            <p:ph type="body" sz="quarter" idx="10" hasCustomPrompt="1"/>
          </p:nvPr>
        </p:nvSpPr>
        <p:spPr>
          <a:xfrm>
            <a:off x="407988" y="1413990"/>
            <a:ext cx="6297894" cy="894840"/>
          </a:xfrm>
          <a:prstGeom prst="rect">
            <a:avLst/>
          </a:prstGeom>
        </p:spPr>
        <p:txBody>
          <a:bodyPr>
            <a:noAutofit/>
          </a:bodyPr>
          <a:lstStyle>
            <a:lvl1pPr>
              <a:lnSpc>
                <a:spcPts val="22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6" name="Text Placeholder 7">
            <a:extLst>
              <a:ext uri="{FF2B5EF4-FFF2-40B4-BE49-F238E27FC236}">
                <a16:creationId xmlns:a16="http://schemas.microsoft.com/office/drawing/2014/main"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id="{14E8646B-8451-4052-9B50-DB60E346C8FA}"/>
              </a:ext>
            </a:extLst>
          </p:cNvPr>
          <p:cNvSpPr>
            <a:spLocks noGrp="1"/>
          </p:cNvSpPr>
          <p:nvPr>
            <p:ph type="body" sz="quarter" idx="14" hasCustomPrompt="1"/>
          </p:nvPr>
        </p:nvSpPr>
        <p:spPr>
          <a:xfrm>
            <a:off x="7392144" y="5276721"/>
            <a:ext cx="4391869" cy="729525"/>
          </a:xfrm>
          <a:prstGeom prst="rect">
            <a:avLst/>
          </a:prstGeom>
        </p:spPr>
        <p:txBody>
          <a:bodyPr>
            <a:noAutofit/>
          </a:bodyPr>
          <a:lstStyle>
            <a:lvl1pPr algn="r">
              <a:lnSpc>
                <a:spcPts val="18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42">
            <a:extLst>
              <a:ext uri="{FF2B5EF4-FFF2-40B4-BE49-F238E27FC236}">
                <a16:creationId xmlns:a16="http://schemas.microsoft.com/office/drawing/2014/main" id="{A06380E9-5885-470D-9428-A5F69B32620C}"/>
              </a:ext>
            </a:extLst>
          </p:cNvPr>
          <p:cNvSpPr>
            <a:spLocks noGrp="1"/>
          </p:cNvSpPr>
          <p:nvPr>
            <p:ph type="body" sz="quarter" idx="15" hasCustomPrompt="1"/>
          </p:nvPr>
        </p:nvSpPr>
        <p:spPr>
          <a:xfrm>
            <a:off x="7392144" y="4140764"/>
            <a:ext cx="4391869" cy="974725"/>
          </a:xfrm>
          <a:prstGeom prst="rect">
            <a:avLst/>
          </a:prstGeom>
        </p:spPr>
        <p:txBody>
          <a:bodyPr anchor="b">
            <a:noAutofit/>
          </a:bodyPr>
          <a:lstStyle>
            <a:lvl1pPr algn="r">
              <a:lnSpc>
                <a:spcPts val="3000"/>
              </a:lnSpc>
              <a:defRPr sz="2600">
                <a:solidFill>
                  <a:schemeClr val="bg1"/>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add title</a:t>
            </a:r>
            <a:endParaRPr lang="pt-PT" dirty="0"/>
          </a:p>
        </p:txBody>
      </p:sp>
      <p:cxnSp>
        <p:nvCxnSpPr>
          <p:cNvPr id="45"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6"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n-lt"/>
                <a:ea typeface="+mn-ea"/>
                <a:cs typeface="Arial" panose="020B0604020202020204" pitchFamily="34" charset="0"/>
              </a:rPr>
              <a:t>Introduction to Claims | Ritwik Das | March 1, 2018</a:t>
            </a:r>
          </a:p>
        </p:txBody>
      </p:sp>
      <p:sp>
        <p:nvSpPr>
          <p:cNvPr id="47"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48" name="Retângulo 43">
            <a:extLst>
              <a:ext uri="{FF2B5EF4-FFF2-40B4-BE49-F238E27FC236}">
                <a16:creationId xmlns:a16="http://schemas.microsoft.com/office/drawing/2014/main" id="{834ADCB4-BFB1-450D-8F6D-64217F4CD92C}"/>
              </a:ext>
            </a:extLst>
          </p:cNvPr>
          <p:cNvSpPr/>
          <p:nvPr userDrawn="1"/>
        </p:nvSpPr>
        <p:spPr>
          <a:xfrm>
            <a:off x="4153853" y="6620949"/>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23746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cxnSp>
        <p:nvCxnSpPr>
          <p:cNvPr id="12"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Introduction to Claims | Ritwik Das | March 1, 2018</a:t>
            </a:r>
          </a:p>
        </p:txBody>
      </p:sp>
      <p:sp>
        <p:nvSpPr>
          <p:cNvPr id="17"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18" name="Retângulo 43">
            <a:extLst>
              <a:ext uri="{FF2B5EF4-FFF2-40B4-BE49-F238E27FC236}">
                <a16:creationId xmlns:a16="http://schemas.microsoft.com/office/drawing/2014/main" id="{834ADCB4-BFB1-450D-8F6D-64217F4CD92C}"/>
              </a:ext>
            </a:extLst>
          </p:cNvPr>
          <p:cNvSpPr/>
          <p:nvPr userDrawn="1"/>
        </p:nvSpPr>
        <p:spPr>
          <a:xfrm>
            <a:off x="4181219"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56351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1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n-lt"/>
                <a:ea typeface="+mn-ea"/>
                <a:cs typeface="Arial" panose="020B0604020202020204" pitchFamily="34" charset="0"/>
              </a:rPr>
              <a:t>Introduction to Claims | Ritwik Das | March 1, 2018</a:t>
            </a:r>
          </a:p>
        </p:txBody>
      </p:sp>
      <p:sp>
        <p:nvSpPr>
          <p:cNvPr id="22"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7" name="Retângulo 43">
            <a:extLst>
              <a:ext uri="{FF2B5EF4-FFF2-40B4-BE49-F238E27FC236}">
                <a16:creationId xmlns:a16="http://schemas.microsoft.com/office/drawing/2014/main" id="{834ADCB4-BFB1-450D-8F6D-64217F4CD92C}"/>
              </a:ext>
            </a:extLst>
          </p:cNvPr>
          <p:cNvSpPr/>
          <p:nvPr userDrawn="1"/>
        </p:nvSpPr>
        <p:spPr>
          <a:xfrm>
            <a:off x="4198426" y="6543730"/>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095932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sp>
        <p:nvSpPr>
          <p:cNvPr id="36" name="Freeform 65"/>
          <p:cNvSpPr>
            <a:spLocks/>
          </p:cNvSpPr>
          <p:nvPr userDrawn="1"/>
        </p:nvSpPr>
        <p:spPr bwMode="auto">
          <a:xfrm rot="15126643">
            <a:off x="7541356" y="-2911523"/>
            <a:ext cx="5112799" cy="6121339"/>
          </a:xfrm>
          <a:custGeom>
            <a:avLst/>
            <a:gdLst>
              <a:gd name="T0" fmla="*/ 226 w 398"/>
              <a:gd name="T1" fmla="*/ 3 h 477"/>
              <a:gd name="T2" fmla="*/ 398 w 398"/>
              <a:gd name="T3" fmla="*/ 17 h 477"/>
              <a:gd name="T4" fmla="*/ 398 w 398"/>
              <a:gd name="T5" fmla="*/ 477 h 477"/>
              <a:gd name="T6" fmla="*/ 105 w 398"/>
              <a:gd name="T7" fmla="*/ 477 h 477"/>
              <a:gd name="T8" fmla="*/ 74 w 398"/>
              <a:gd name="T9" fmla="*/ 431 h 477"/>
              <a:gd name="T10" fmla="*/ 226 w 398"/>
              <a:gd name="T11" fmla="*/ 3 h 477"/>
            </a:gdLst>
            <a:ahLst/>
            <a:cxnLst>
              <a:cxn ang="0">
                <a:pos x="T0" y="T1"/>
              </a:cxn>
              <a:cxn ang="0">
                <a:pos x="T2" y="T3"/>
              </a:cxn>
              <a:cxn ang="0">
                <a:pos x="T4" y="T5"/>
              </a:cxn>
              <a:cxn ang="0">
                <a:pos x="T6" y="T7"/>
              </a:cxn>
              <a:cxn ang="0">
                <a:pos x="T8" y="T9"/>
              </a:cxn>
              <a:cxn ang="0">
                <a:pos x="T10" y="T11"/>
              </a:cxn>
            </a:cxnLst>
            <a:rect l="0" t="0" r="r" b="b"/>
            <a:pathLst>
              <a:path w="398" h="477">
                <a:moveTo>
                  <a:pt x="226" y="3"/>
                </a:moveTo>
                <a:cubicBezTo>
                  <a:pt x="285" y="0"/>
                  <a:pt x="344" y="4"/>
                  <a:pt x="398" y="17"/>
                </a:cubicBezTo>
                <a:cubicBezTo>
                  <a:pt x="398" y="477"/>
                  <a:pt x="398" y="477"/>
                  <a:pt x="398" y="477"/>
                </a:cubicBezTo>
                <a:cubicBezTo>
                  <a:pt x="105" y="477"/>
                  <a:pt x="105" y="477"/>
                  <a:pt x="105" y="477"/>
                </a:cubicBezTo>
                <a:cubicBezTo>
                  <a:pt x="93" y="464"/>
                  <a:pt x="82" y="448"/>
                  <a:pt x="74" y="431"/>
                </a:cubicBezTo>
                <a:cubicBezTo>
                  <a:pt x="0" y="269"/>
                  <a:pt x="197" y="109"/>
                  <a:pt x="226" y="3"/>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chemeClr val="accent3"/>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a16="http://schemas.microsoft.com/office/drawing/2014/main"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chemeClr val="accent3"/>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a16="http://schemas.microsoft.com/office/drawing/2014/main"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chemeClr val="accent3"/>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7">
            <a:extLst>
              <a:ext uri="{FF2B5EF4-FFF2-40B4-BE49-F238E27FC236}">
                <a16:creationId xmlns:a16="http://schemas.microsoft.com/office/drawing/2014/main" id="{32047331-01BE-47AE-BC0C-B787B1E9553B}"/>
              </a:ext>
            </a:extLst>
          </p:cNvPr>
          <p:cNvSpPr>
            <a:spLocks noGrp="1"/>
          </p:cNvSpPr>
          <p:nvPr>
            <p:ph type="body" sz="quarter" idx="37" hasCustomPrompt="1"/>
          </p:nvPr>
        </p:nvSpPr>
        <p:spPr>
          <a:xfrm>
            <a:off x="8498131" y="295729"/>
            <a:ext cx="2927906" cy="876300"/>
          </a:xfrm>
          <a:prstGeom prst="rect">
            <a:avLst/>
          </a:prstGeom>
        </p:spPr>
        <p:txBody>
          <a:bodyPr anchor="t">
            <a:noAutofit/>
          </a:bodyPr>
          <a:lstStyle>
            <a:lvl1pPr>
              <a:lnSpc>
                <a:spcPct val="100000"/>
              </a:lnSpc>
              <a:defRPr sz="1600" b="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insert text</a:t>
            </a:r>
          </a:p>
        </p:txBody>
      </p:sp>
      <p:sp>
        <p:nvSpPr>
          <p:cNvPr id="2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39" name="Text Placeholder 7">
            <a:extLst>
              <a:ext uri="{FF2B5EF4-FFF2-40B4-BE49-F238E27FC236}">
                <a16:creationId xmlns:a16="http://schemas.microsoft.com/office/drawing/2014/main"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a16="http://schemas.microsoft.com/office/drawing/2014/main"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3" name="Retângulo 43">
            <a:extLst>
              <a:ext uri="{FF2B5EF4-FFF2-40B4-BE49-F238E27FC236}">
                <a16:creationId xmlns:a16="http://schemas.microsoft.com/office/drawing/2014/main"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18" name="Graphic 17">
            <a:extLst>
              <a:ext uri="{FF2B5EF4-FFF2-40B4-BE49-F238E27FC236}">
                <a16:creationId xmlns:a16="http://schemas.microsoft.com/office/drawing/2014/main" id="{27BDB0CA-E802-4EE5-AF8E-45AFDD8E35A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83286770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7" name="Freeform 57"/>
          <p:cNvSpPr>
            <a:spLocks/>
          </p:cNvSpPr>
          <p:nvPr userDrawn="1"/>
        </p:nvSpPr>
        <p:spPr bwMode="auto">
          <a:xfrm rot="17855275">
            <a:off x="-2851073" y="-471040"/>
            <a:ext cx="8104819" cy="5835277"/>
          </a:xfrm>
          <a:custGeom>
            <a:avLst/>
            <a:gdLst>
              <a:gd name="T0" fmla="*/ 718 w 718"/>
              <a:gd name="T1" fmla="*/ 281 h 517"/>
              <a:gd name="T2" fmla="*/ 513 w 718"/>
              <a:gd name="T3" fmla="*/ 474 h 517"/>
              <a:gd name="T4" fmla="*/ 403 w 718"/>
              <a:gd name="T5" fmla="*/ 0 h 517"/>
              <a:gd name="T6" fmla="*/ 718 w 718"/>
              <a:gd name="T7" fmla="*/ 0 h 517"/>
              <a:gd name="T8" fmla="*/ 718 w 718"/>
              <a:gd name="T9" fmla="*/ 281 h 517"/>
            </a:gdLst>
            <a:ahLst/>
            <a:cxnLst>
              <a:cxn ang="0">
                <a:pos x="T0" y="T1"/>
              </a:cxn>
              <a:cxn ang="0">
                <a:pos x="T2" y="T3"/>
              </a:cxn>
              <a:cxn ang="0">
                <a:pos x="T4" y="T5"/>
              </a:cxn>
              <a:cxn ang="0">
                <a:pos x="T6" y="T7"/>
              </a:cxn>
              <a:cxn ang="0">
                <a:pos x="T8" y="T9"/>
              </a:cxn>
            </a:cxnLst>
            <a:rect l="0" t="0" r="r" b="b"/>
            <a:pathLst>
              <a:path w="718" h="517">
                <a:moveTo>
                  <a:pt x="718" y="281"/>
                </a:moveTo>
                <a:cubicBezTo>
                  <a:pt x="718" y="281"/>
                  <a:pt x="654" y="517"/>
                  <a:pt x="513" y="474"/>
                </a:cubicBezTo>
                <a:cubicBezTo>
                  <a:pt x="555" y="320"/>
                  <a:pt x="0" y="325"/>
                  <a:pt x="403" y="0"/>
                </a:cubicBezTo>
                <a:cubicBezTo>
                  <a:pt x="718" y="0"/>
                  <a:pt x="718" y="0"/>
                  <a:pt x="718" y="0"/>
                </a:cubicBezTo>
                <a:lnTo>
                  <a:pt x="718" y="28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20">
            <a:extLst>
              <a:ext uri="{FF2B5EF4-FFF2-40B4-BE49-F238E27FC236}">
                <a16:creationId xmlns:a16="http://schemas.microsoft.com/office/drawing/2014/main" id="{ADB39E78-E9B7-40CD-9999-E8302C610DC2}"/>
              </a:ext>
            </a:extLst>
          </p:cNvPr>
          <p:cNvSpPr/>
          <p:nvPr userDrawn="1"/>
        </p:nvSpPr>
        <p:spPr>
          <a:xfrm>
            <a:off x="5563594" y="47340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80DEC651-0810-4FD4-A2CA-C54974433D45}"/>
              </a:ext>
            </a:extLst>
          </p:cNvPr>
          <p:cNvSpPr/>
          <p:nvPr userDrawn="1"/>
        </p:nvSpPr>
        <p:spPr>
          <a:xfrm>
            <a:off x="5563595" y="2944149"/>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3" name="Oval 20">
            <a:extLst>
              <a:ext uri="{FF2B5EF4-FFF2-40B4-BE49-F238E27FC236}">
                <a16:creationId xmlns:a16="http://schemas.microsoft.com/office/drawing/2014/main" id="{4F0142AD-298C-4A60-9F24-035D4F3F07D0}"/>
              </a:ext>
            </a:extLst>
          </p:cNvPr>
          <p:cNvSpPr/>
          <p:nvPr userDrawn="1"/>
        </p:nvSpPr>
        <p:spPr>
          <a:xfrm>
            <a:off x="5516146" y="118605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525457"/>
            <a:ext cx="863263" cy="482705"/>
          </a:xfrm>
          <a:prstGeom prst="rect">
            <a:avLst/>
          </a:prstGeom>
          <a:noFill/>
        </p:spPr>
        <p:txBody>
          <a:bodyPr anchor="ctr">
            <a:noAutofit/>
          </a:bodyPr>
          <a:lstStyle>
            <a:lvl1pPr algn="ctr">
              <a:lnSpc>
                <a:spcPts val="3000"/>
              </a:lnSpc>
              <a:defRPr sz="2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25"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3284120"/>
            <a:ext cx="863263" cy="482705"/>
          </a:xfrm>
          <a:prstGeom prst="rect">
            <a:avLst/>
          </a:prstGeom>
          <a:noFill/>
        </p:spPr>
        <p:txBody>
          <a:bodyPr anchor="ctr">
            <a:noAutofit/>
          </a:bodyPr>
          <a:lstStyle>
            <a:lvl1pPr algn="ctr">
              <a:lnSpc>
                <a:spcPts val="3000"/>
              </a:lnSpc>
              <a:defRPr sz="2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26"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061942"/>
            <a:ext cx="863263" cy="482705"/>
          </a:xfrm>
          <a:prstGeom prst="rect">
            <a:avLst/>
          </a:prstGeom>
          <a:noFill/>
        </p:spPr>
        <p:txBody>
          <a:bodyPr anchor="ctr">
            <a:noAutofit/>
          </a:bodyPr>
          <a:lstStyle>
            <a:lvl1pPr algn="ctr">
              <a:lnSpc>
                <a:spcPts val="3000"/>
              </a:lnSpc>
              <a:defRPr sz="2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27"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367132"/>
            <a:ext cx="3670826" cy="2993216"/>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6"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6917889" y="825195"/>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6917889" y="1268413"/>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04C1CAD0-39C3-4CE2-A9E9-8CA99EFF5357}"/>
              </a:ext>
            </a:extLst>
          </p:cNvPr>
          <p:cNvSpPr>
            <a:spLocks noGrp="1"/>
          </p:cNvSpPr>
          <p:nvPr>
            <p:ph type="body" sz="quarter" idx="39" hasCustomPrompt="1"/>
          </p:nvPr>
        </p:nvSpPr>
        <p:spPr>
          <a:xfrm>
            <a:off x="6917889" y="2583858"/>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7">
            <a:extLst>
              <a:ext uri="{FF2B5EF4-FFF2-40B4-BE49-F238E27FC236}">
                <a16:creationId xmlns:a16="http://schemas.microsoft.com/office/drawing/2014/main" id="{9228FC83-C11D-47F2-8BDE-B10D125E5E87}"/>
              </a:ext>
            </a:extLst>
          </p:cNvPr>
          <p:cNvSpPr>
            <a:spLocks noGrp="1"/>
          </p:cNvSpPr>
          <p:nvPr>
            <p:ph type="body" sz="quarter" idx="40" hasCustomPrompt="1"/>
          </p:nvPr>
        </p:nvSpPr>
        <p:spPr>
          <a:xfrm>
            <a:off x="6917889" y="3027076"/>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Text Placeholder 4">
            <a:extLst>
              <a:ext uri="{FF2B5EF4-FFF2-40B4-BE49-F238E27FC236}">
                <a16:creationId xmlns:a16="http://schemas.microsoft.com/office/drawing/2014/main" id="{04C1CAD0-39C3-4CE2-A9E9-8CA99EFF5357}"/>
              </a:ext>
            </a:extLst>
          </p:cNvPr>
          <p:cNvSpPr>
            <a:spLocks noGrp="1"/>
          </p:cNvSpPr>
          <p:nvPr>
            <p:ph type="body" sz="quarter" idx="41" hasCustomPrompt="1"/>
          </p:nvPr>
        </p:nvSpPr>
        <p:spPr>
          <a:xfrm>
            <a:off x="6917889" y="4361680"/>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6"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6917889" y="4804898"/>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1"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2"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2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8" name="Retângulo 43">
            <a:extLst>
              <a:ext uri="{FF2B5EF4-FFF2-40B4-BE49-F238E27FC236}">
                <a16:creationId xmlns:a16="http://schemas.microsoft.com/office/drawing/2014/main"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9372940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3.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image" Target="../media/image3.svg"/><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theme" Target="../theme/theme4.xml"/><Relationship Id="rId4" Type="http://schemas.openxmlformats.org/officeDocument/2006/relationships/image" Target="../media/image3.svg"/></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theme" Target="../theme/theme5.xml"/><Relationship Id="rId1" Type="http://schemas.openxmlformats.org/officeDocument/2006/relationships/slideLayout" Target="../slideLayouts/slideLayout16.xml"/><Relationship Id="rId5" Type="http://schemas.openxmlformats.org/officeDocument/2006/relationships/image" Target="../media/image3.sv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en-US" dirty="0"/>
              <a:t>Top 10</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813"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29CA53F-8C9B-428D-989E-6A4F295EDCF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814" r:id="rId1"/>
    <p:sldLayoutId id="2147483844" r:id="rId2"/>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4" name="Graphic 3">
            <a:extLst>
              <a:ext uri="{FF2B5EF4-FFF2-40B4-BE49-F238E27FC236}">
                <a16:creationId xmlns:a16="http://schemas.microsoft.com/office/drawing/2014/main" id="{8909AC8C-6C4B-43A0-8FEE-FC9DE49A9EEA}"/>
              </a:ext>
            </a:extLst>
          </p:cNvPr>
          <p:cNvPicPr>
            <a:picLocks noChangeAspect="1"/>
          </p:cNvPicPr>
          <p:nvPr userDrawn="1"/>
        </p:nvPicPr>
        <p:blipFill rotWithShape="1">
          <a:blip r:embed="rId14">
            <a:extLst>
              <a:ext uri="{96DAC541-7B7A-43D3-8B79-37D633B846F1}">
                <asvg:svgBlip xmlns:asvg="http://schemas.microsoft.com/office/drawing/2016/SVG/main" r:embed="rId15"/>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81" r:id="rId1"/>
    <p:sldLayoutId id="2147483779" r:id="rId2"/>
    <p:sldLayoutId id="2147483734" r:id="rId3"/>
    <p:sldLayoutId id="2147483735" r:id="rId4"/>
    <p:sldLayoutId id="2147483737" r:id="rId5"/>
    <p:sldLayoutId id="2147483738" r:id="rId6"/>
    <p:sldLayoutId id="2147483739" r:id="rId7"/>
    <p:sldLayoutId id="2147483794" r:id="rId8"/>
    <p:sldLayoutId id="2147483792" r:id="rId9"/>
    <p:sldLayoutId id="2147483787" r:id="rId10"/>
    <p:sldLayoutId id="2147483845" r:id="rId11"/>
    <p:sldLayoutId id="2147483846" r:id="rId12"/>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5" name="Conector reto 49">
            <a:extLst>
              <a:ext uri="{FF2B5EF4-FFF2-40B4-BE49-F238E27FC236}">
                <a16:creationId xmlns:a16="http://schemas.microsoft.com/office/drawing/2014/main" id="{3E818917-538C-4A33-932D-D9A08033D4DC}"/>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 name="Rectangle 27">
            <a:hlinkClick r:id="rId2"/>
            <a:extLst>
              <a:ext uri="{FF2B5EF4-FFF2-40B4-BE49-F238E27FC236}">
                <a16:creationId xmlns:a16="http://schemas.microsoft.com/office/drawing/2014/main" id="{1ACD14BB-3A80-4D71-955C-EA56362EFDAE}"/>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7" name="Retângulo 43">
            <a:extLst>
              <a:ext uri="{FF2B5EF4-FFF2-40B4-BE49-F238E27FC236}">
                <a16:creationId xmlns:a16="http://schemas.microsoft.com/office/drawing/2014/main" id="{21209CB4-881A-45A1-A149-8DC3FC1B489C}"/>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8" name="Retângulo 43">
            <a:extLst>
              <a:ext uri="{FF2B5EF4-FFF2-40B4-BE49-F238E27FC236}">
                <a16:creationId xmlns:a16="http://schemas.microsoft.com/office/drawing/2014/main" id="{DA13A745-E3D4-4694-8E12-1115606A5FE6}"/>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9" name="Graphic 8">
            <a:extLst>
              <a:ext uri="{FF2B5EF4-FFF2-40B4-BE49-F238E27FC236}">
                <a16:creationId xmlns:a16="http://schemas.microsoft.com/office/drawing/2014/main" id="{8E08314B-7B3A-4958-AA0A-43518BA6E4E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4" name="Conector reto 49">
            <a:extLst>
              <a:ext uri="{FF2B5EF4-FFF2-40B4-BE49-F238E27FC236}">
                <a16:creationId xmlns:a16="http://schemas.microsoft.com/office/drawing/2014/main" id="{586BC39D-0294-46DE-AFEC-F1D4B55378C6}"/>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5" name="Rectangle 27">
            <a:hlinkClick r:id="rId3"/>
            <a:extLst>
              <a:ext uri="{FF2B5EF4-FFF2-40B4-BE49-F238E27FC236}">
                <a16:creationId xmlns:a16="http://schemas.microsoft.com/office/drawing/2014/main" id="{770B03E5-1104-4C77-B33F-D98FEBEB10C0}"/>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6" name="Retângulo 43">
            <a:extLst>
              <a:ext uri="{FF2B5EF4-FFF2-40B4-BE49-F238E27FC236}">
                <a16:creationId xmlns:a16="http://schemas.microsoft.com/office/drawing/2014/main" id="{522C5E93-A7EB-4BA1-9BE0-F920B4BD32FC}"/>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7" name="Retângulo 43">
            <a:extLst>
              <a:ext uri="{FF2B5EF4-FFF2-40B4-BE49-F238E27FC236}">
                <a16:creationId xmlns:a16="http://schemas.microsoft.com/office/drawing/2014/main" id="{30794E10-9690-42C4-AABC-7A8CD6247CF1}"/>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8" name="Graphic 7">
            <a:extLst>
              <a:ext uri="{FF2B5EF4-FFF2-40B4-BE49-F238E27FC236}">
                <a16:creationId xmlns:a16="http://schemas.microsoft.com/office/drawing/2014/main" id="{64E3C7C3-8522-4D30-BEF1-B9A63533805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480949726"/>
      </p:ext>
    </p:extLst>
  </p:cSld>
  <p:clrMap bg1="lt1" tx1="dk1" bg2="lt2" tx2="dk2" accent1="accent1" accent2="accent2" accent3="accent3" accent4="accent4" accent5="accent5" accent6="accent6" hlink="hlink" folHlink="folHlink"/>
  <p:sldLayoutIdLst>
    <p:sldLayoutId id="2147483835"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A79673-AD73-4CE5-AC49-8BB07DDE078B}"/>
              </a:ext>
            </a:extLst>
          </p:cNvPr>
          <p:cNvSpPr>
            <a:spLocks noGrp="1"/>
          </p:cNvSpPr>
          <p:nvPr>
            <p:ph type="body" sz="quarter" idx="11"/>
          </p:nvPr>
        </p:nvSpPr>
        <p:spPr>
          <a:xfrm>
            <a:off x="413529" y="5646094"/>
            <a:ext cx="7266795" cy="863600"/>
          </a:xfrm>
        </p:spPr>
        <p:txBody>
          <a:bodyPr/>
          <a:lstStyle/>
          <a:p>
            <a:r>
              <a:rPr lang="en-US" dirty="0"/>
              <a:t>General Insurance for IT &amp; Support Professionals</a:t>
            </a:r>
            <a:endParaRPr lang="pt-PT" dirty="0"/>
          </a:p>
        </p:txBody>
      </p:sp>
      <p:sp>
        <p:nvSpPr>
          <p:cNvPr id="4" name="Text Placeholder 3">
            <a:extLst>
              <a:ext uri="{FF2B5EF4-FFF2-40B4-BE49-F238E27FC236}">
                <a16:creationId xmlns:a16="http://schemas.microsoft.com/office/drawing/2014/main" id="{F026E81B-829A-4890-A55E-48977148E13B}"/>
              </a:ext>
            </a:extLst>
          </p:cNvPr>
          <p:cNvSpPr>
            <a:spLocks noGrp="1"/>
          </p:cNvSpPr>
          <p:nvPr>
            <p:ph type="body" sz="quarter" idx="12"/>
          </p:nvPr>
        </p:nvSpPr>
        <p:spPr/>
        <p:txBody>
          <a:bodyPr>
            <a:normAutofit/>
          </a:bodyPr>
          <a:lstStyle/>
          <a:p>
            <a:pPr lvl="0"/>
            <a:r>
              <a:rPr lang="en-US" dirty="0"/>
              <a:t>Ritwik Das | Bhubaneshwar | March 1, 2018</a:t>
            </a:r>
          </a:p>
        </p:txBody>
      </p:sp>
    </p:spTree>
    <p:extLst>
      <p:ext uri="{BB962C8B-B14F-4D97-AF65-F5344CB8AC3E}">
        <p14:creationId xmlns:p14="http://schemas.microsoft.com/office/powerpoint/2010/main" val="96652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430FA28-AC32-4508-93E0-E85F37F55DEA}"/>
              </a:ext>
            </a:extLst>
          </p:cNvPr>
          <p:cNvSpPr>
            <a:spLocks noGrp="1"/>
          </p:cNvSpPr>
          <p:nvPr>
            <p:ph type="title"/>
          </p:nvPr>
        </p:nvSpPr>
        <p:spPr/>
        <p:txBody>
          <a:bodyPr/>
          <a:lstStyle/>
          <a:p>
            <a:r>
              <a:rPr lang="en-US" b="1" dirty="0"/>
              <a:t>P&amp;C Terminologies Associated with Claim Life Cycle Steps</a:t>
            </a:r>
            <a:endParaRPr lang="en-US" dirty="0"/>
          </a:p>
        </p:txBody>
      </p:sp>
      <p:graphicFrame>
        <p:nvGraphicFramePr>
          <p:cNvPr id="11" name="Table 10">
            <a:extLst>
              <a:ext uri="{FF2B5EF4-FFF2-40B4-BE49-F238E27FC236}">
                <a16:creationId xmlns:a16="http://schemas.microsoft.com/office/drawing/2014/main" id="{337E8CB1-4E3C-420D-B1F4-97021CA26490}"/>
              </a:ext>
            </a:extLst>
          </p:cNvPr>
          <p:cNvGraphicFramePr>
            <a:graphicFrameLocks noGrp="1"/>
          </p:cNvGraphicFramePr>
          <p:nvPr>
            <p:extLst>
              <p:ext uri="{D42A27DB-BD31-4B8C-83A1-F6EECF244321}">
                <p14:modId xmlns:p14="http://schemas.microsoft.com/office/powerpoint/2010/main" val="1220811469"/>
              </p:ext>
            </p:extLst>
          </p:nvPr>
        </p:nvGraphicFramePr>
        <p:xfrm>
          <a:off x="609600" y="1066800"/>
          <a:ext cx="10972800" cy="515112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15030208"/>
                    </a:ext>
                  </a:extLst>
                </a:gridCol>
                <a:gridCol w="8839200">
                  <a:extLst>
                    <a:ext uri="{9D8B030D-6E8A-4147-A177-3AD203B41FA5}">
                      <a16:colId xmlns:a16="http://schemas.microsoft.com/office/drawing/2014/main" val="1583834686"/>
                    </a:ext>
                  </a:extLst>
                </a:gridCol>
              </a:tblGrid>
              <a:tr h="37084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12ABDB"/>
                          </a:solidFill>
                        </a:rPr>
                        <a:t>Claim Investigation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12ABDB"/>
                          </a:solidFill>
                        </a:rPr>
                        <a:t> </a:t>
                      </a:r>
                    </a:p>
                    <a:p>
                      <a:endParaRPr lang="en-US" b="1" dirty="0"/>
                    </a:p>
                  </a:txBody>
                  <a:tcPr/>
                </a:tc>
                <a:tc>
                  <a:txBody>
                    <a:bodyPr/>
                    <a:lstStyle/>
                    <a:p>
                      <a:r>
                        <a:rPr lang="en-US" sz="1600" b="1" u="sng" dirty="0"/>
                        <a:t>Staff adjuster </a:t>
                      </a:r>
                      <a:r>
                        <a:rPr lang="en-US" sz="1600" dirty="0"/>
                        <a:t>- work directly for insurance companies as year-round salaried employees. </a:t>
                      </a:r>
                    </a:p>
                    <a:p>
                      <a:endParaRPr lang="en-US" sz="1600" dirty="0"/>
                    </a:p>
                  </a:txBody>
                  <a:tcPr/>
                </a:tc>
                <a:extLst>
                  <a:ext uri="{0D108BD9-81ED-4DB2-BD59-A6C34878D82A}">
                    <a16:rowId xmlns:a16="http://schemas.microsoft.com/office/drawing/2014/main" val="1879082845"/>
                  </a:ext>
                </a:extLst>
              </a:tr>
              <a:tr h="370840">
                <a:tc vMerge="1">
                  <a:txBody>
                    <a:bodyPr/>
                    <a:lstStyle/>
                    <a:p>
                      <a:endParaRPr lang="en-US" dirty="0"/>
                    </a:p>
                  </a:txBody>
                  <a:tcPr/>
                </a:tc>
                <a:tc>
                  <a:txBody>
                    <a:bodyPr/>
                    <a:lstStyle/>
                    <a:p>
                      <a:r>
                        <a:rPr lang="en-US" sz="1600" b="1" u="sng" dirty="0"/>
                        <a:t>Independent adjuster </a:t>
                      </a:r>
                      <a:r>
                        <a:rPr lang="en-US" sz="1600" dirty="0"/>
                        <a:t>- operate as independent contractors, typically contracting with adjusting firms. Adjusting firms in turn contract with insurance companies who require claims support beyond the capabilities of their staff adjusters. </a:t>
                      </a:r>
                    </a:p>
                    <a:p>
                      <a:endParaRPr lang="en-US" sz="1600" dirty="0"/>
                    </a:p>
                    <a:p>
                      <a:r>
                        <a:rPr lang="en-US" sz="1600" dirty="0"/>
                        <a:t>As independent contractors, IAs work for periods sufficient to complete the job and are not salaried. Instead, IAs are paid on a per-claim basis or occasionally on a per-diem basis. </a:t>
                      </a:r>
                    </a:p>
                    <a:p>
                      <a:endParaRPr lang="en-US" sz="1600" dirty="0"/>
                    </a:p>
                  </a:txBody>
                  <a:tcPr/>
                </a:tc>
                <a:extLst>
                  <a:ext uri="{0D108BD9-81ED-4DB2-BD59-A6C34878D82A}">
                    <a16:rowId xmlns:a16="http://schemas.microsoft.com/office/drawing/2014/main" val="3155498475"/>
                  </a:ext>
                </a:extLst>
              </a:tr>
              <a:tr h="370840">
                <a:tc vMerge="1">
                  <a:txBody>
                    <a:bodyPr/>
                    <a:lstStyle/>
                    <a:p>
                      <a:endParaRPr lang="en-US" dirty="0"/>
                    </a:p>
                  </a:txBody>
                  <a:tcPr/>
                </a:tc>
                <a:tc>
                  <a:txBody>
                    <a:bodyPr/>
                    <a:lstStyle/>
                    <a:p>
                      <a:r>
                        <a:rPr lang="en-US" sz="1600" b="1" u="sng" dirty="0"/>
                        <a:t>Public adjuster </a:t>
                      </a:r>
                      <a:r>
                        <a:rPr lang="en-US" sz="1600" dirty="0"/>
                        <a:t>- who advocates for the policyholder in appraising and negotiating a claimant's insurance claim. </a:t>
                      </a:r>
                    </a:p>
                    <a:p>
                      <a:endParaRPr lang="en-US" sz="1600" dirty="0"/>
                    </a:p>
                    <a:p>
                      <a:r>
                        <a:rPr lang="en-US" sz="1600" dirty="0"/>
                        <a:t>A public adjuster will be most beneficial when it is clear that the insurer will pay the claim and the only issue is the proper identification and valuation of the loss. Most public adjusters charge a percentage of the settlement. Primarily they appraise the damage, prepare an estimate and other claim documentation, read the policy of insurance to determine coverages, and negotiate with the insurance company's claims handler</a:t>
                      </a:r>
                    </a:p>
                  </a:txBody>
                  <a:tcPr/>
                </a:tc>
                <a:extLst>
                  <a:ext uri="{0D108BD9-81ED-4DB2-BD59-A6C34878D82A}">
                    <a16:rowId xmlns:a16="http://schemas.microsoft.com/office/drawing/2014/main" val="3954887805"/>
                  </a:ext>
                </a:extLst>
              </a:tr>
            </a:tbl>
          </a:graphicData>
        </a:graphic>
      </p:graphicFrame>
    </p:spTree>
    <p:extLst>
      <p:ext uri="{BB962C8B-B14F-4D97-AF65-F5344CB8AC3E}">
        <p14:creationId xmlns:p14="http://schemas.microsoft.com/office/powerpoint/2010/main" val="1245507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430FA28-AC32-4508-93E0-E85F37F55DEA}"/>
              </a:ext>
            </a:extLst>
          </p:cNvPr>
          <p:cNvSpPr>
            <a:spLocks noGrp="1"/>
          </p:cNvSpPr>
          <p:nvPr>
            <p:ph type="title"/>
          </p:nvPr>
        </p:nvSpPr>
        <p:spPr/>
        <p:txBody>
          <a:bodyPr/>
          <a:lstStyle/>
          <a:p>
            <a:r>
              <a:rPr lang="en-US" b="1" dirty="0"/>
              <a:t>P&amp;C Terminologies Associated with Claim Life Cycle Steps</a:t>
            </a:r>
            <a:endParaRPr lang="en-US" dirty="0"/>
          </a:p>
        </p:txBody>
      </p:sp>
      <p:graphicFrame>
        <p:nvGraphicFramePr>
          <p:cNvPr id="11" name="Table 10">
            <a:extLst>
              <a:ext uri="{FF2B5EF4-FFF2-40B4-BE49-F238E27FC236}">
                <a16:creationId xmlns:a16="http://schemas.microsoft.com/office/drawing/2014/main" id="{337E8CB1-4E3C-420D-B1F4-97021CA26490}"/>
              </a:ext>
            </a:extLst>
          </p:cNvPr>
          <p:cNvGraphicFramePr>
            <a:graphicFrameLocks noGrp="1"/>
          </p:cNvGraphicFramePr>
          <p:nvPr>
            <p:extLst>
              <p:ext uri="{D42A27DB-BD31-4B8C-83A1-F6EECF244321}">
                <p14:modId xmlns:p14="http://schemas.microsoft.com/office/powerpoint/2010/main" val="2128867961"/>
              </p:ext>
            </p:extLst>
          </p:nvPr>
        </p:nvGraphicFramePr>
        <p:xfrm>
          <a:off x="609600" y="1066801"/>
          <a:ext cx="10972800" cy="5414338"/>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15030208"/>
                    </a:ext>
                  </a:extLst>
                </a:gridCol>
                <a:gridCol w="8991600">
                  <a:extLst>
                    <a:ext uri="{9D8B030D-6E8A-4147-A177-3AD203B41FA5}">
                      <a16:colId xmlns:a16="http://schemas.microsoft.com/office/drawing/2014/main" val="1583834686"/>
                    </a:ext>
                  </a:extLst>
                </a:gridCol>
              </a:tblGrid>
              <a:tr h="1498209">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12ABDB"/>
                          </a:solidFill>
                        </a:rPr>
                        <a:t>Claim Investigation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12ABDB"/>
                          </a:solidFill>
                        </a:rPr>
                        <a:t> </a:t>
                      </a:r>
                    </a:p>
                    <a:p>
                      <a:endParaRPr lang="en-US" b="1" dirty="0"/>
                    </a:p>
                  </a:txBody>
                  <a:tcPr/>
                </a:tc>
                <a:tc>
                  <a:txBody>
                    <a:bodyPr/>
                    <a:lstStyle/>
                    <a:p>
                      <a:r>
                        <a:rPr lang="en-US" sz="1600" b="1" u="sng" dirty="0"/>
                        <a:t>Reservation of Rights Letter</a:t>
                      </a:r>
                      <a:r>
                        <a:rPr lang="en-US" sz="1600" dirty="0"/>
                        <a:t>-  The insurance company issues a reservation of rights letter stating that it may deny coverage (partially or totally) even while the company is investigating the claim or beginning to treat the claim as if it were covered. If the insurance company later decides to deny coverage, it cites the original reservation of rights as the warning that it might do so.</a:t>
                      </a:r>
                    </a:p>
                  </a:txBody>
                  <a:tcPr/>
                </a:tc>
                <a:extLst>
                  <a:ext uri="{0D108BD9-81ED-4DB2-BD59-A6C34878D82A}">
                    <a16:rowId xmlns:a16="http://schemas.microsoft.com/office/drawing/2014/main" val="1879082845"/>
                  </a:ext>
                </a:extLst>
              </a:tr>
              <a:tr h="357416">
                <a:tc vMerge="1">
                  <a:txBody>
                    <a:bodyPr/>
                    <a:lstStyle/>
                    <a:p>
                      <a:endParaRPr lang="en-US"/>
                    </a:p>
                  </a:txBody>
                  <a:tcPr/>
                </a:tc>
                <a:tc>
                  <a:txBody>
                    <a:bodyPr/>
                    <a:lstStyle/>
                    <a:p>
                      <a:pPr algn="ctr"/>
                      <a:r>
                        <a:rPr lang="en-US" sz="1600" b="1" dirty="0">
                          <a:highlight>
                            <a:srgbClr val="C7FF17"/>
                          </a:highlight>
                        </a:rPr>
                        <a:t>Property Valuation Methods</a:t>
                      </a:r>
                    </a:p>
                  </a:txBody>
                  <a:tcPr/>
                </a:tc>
                <a:extLst>
                  <a:ext uri="{0D108BD9-81ED-4DB2-BD59-A6C34878D82A}">
                    <a16:rowId xmlns:a16="http://schemas.microsoft.com/office/drawing/2014/main" val="4055307014"/>
                  </a:ext>
                </a:extLst>
              </a:tr>
              <a:tr h="1028183">
                <a:tc vMerge="1">
                  <a:txBody>
                    <a:bodyPr/>
                    <a:lstStyle/>
                    <a:p>
                      <a:endParaRPr lang="en-US" dirty="0"/>
                    </a:p>
                  </a:txBody>
                  <a:tcPr/>
                </a:tc>
                <a:tc>
                  <a:txBody>
                    <a:bodyPr/>
                    <a:lstStyle/>
                    <a:p>
                      <a:pPr marL="285750" indent="-285750">
                        <a:buFont typeface="Arial" panose="020B0604020202020204" pitchFamily="34" charset="0"/>
                        <a:buChar char="•"/>
                      </a:pPr>
                      <a:r>
                        <a:rPr lang="en-US" sz="1600" b="1" u="sng" dirty="0"/>
                        <a:t>Replacement Cost </a:t>
                      </a:r>
                      <a:r>
                        <a:rPr lang="en-US" sz="1600" dirty="0"/>
                        <a:t>- The term replacement cost or replacement value refers to the amount that an entity would have to pay to replace an asset at the present time, according to its current worth.</a:t>
                      </a:r>
                    </a:p>
                  </a:txBody>
                  <a:tcPr/>
                </a:tc>
                <a:extLst>
                  <a:ext uri="{0D108BD9-81ED-4DB2-BD59-A6C34878D82A}">
                    <a16:rowId xmlns:a16="http://schemas.microsoft.com/office/drawing/2014/main" val="3155498475"/>
                  </a:ext>
                </a:extLst>
              </a:tr>
              <a:tr h="793170">
                <a:tc vMerge="1">
                  <a:txBody>
                    <a:bodyPr/>
                    <a:lstStyle/>
                    <a:p>
                      <a:endParaRPr lang="en-US" dirty="0"/>
                    </a:p>
                  </a:txBody>
                  <a:tcPr/>
                </a:tc>
                <a:tc>
                  <a:txBody>
                    <a:bodyPr/>
                    <a:lstStyle/>
                    <a:p>
                      <a:pPr marL="285750" indent="-285750">
                        <a:buFont typeface="Arial" panose="020B0604020202020204" pitchFamily="34" charset="0"/>
                        <a:buChar char="•"/>
                      </a:pPr>
                      <a:r>
                        <a:rPr lang="en-US" sz="1600" b="1" u="sng" dirty="0"/>
                        <a:t>Agreed Value </a:t>
                      </a:r>
                      <a:r>
                        <a:rPr lang="en-US" sz="1600" dirty="0"/>
                        <a:t>- </a:t>
                      </a:r>
                      <a:r>
                        <a:rPr lang="en-US" sz="1600" kern="1200" dirty="0">
                          <a:solidFill>
                            <a:schemeClr val="tx1"/>
                          </a:solidFill>
                          <a:latin typeface="+mn-lt"/>
                          <a:ea typeface="+mn-ea"/>
                          <a:cs typeface="+mn-cs"/>
                        </a:rPr>
                        <a:t>Agreed Value means that coverage is provided for a pre-determined amount settled upon by both the insured and insurer.</a:t>
                      </a:r>
                    </a:p>
                  </a:txBody>
                  <a:tcPr/>
                </a:tc>
                <a:extLst>
                  <a:ext uri="{0D108BD9-81ED-4DB2-BD59-A6C34878D82A}">
                    <a16:rowId xmlns:a16="http://schemas.microsoft.com/office/drawing/2014/main" val="3954887805"/>
                  </a:ext>
                </a:extLst>
              </a:tr>
              <a:tr h="1733222">
                <a:tc vMerge="1">
                  <a:txBody>
                    <a:bodyPr/>
                    <a:lstStyle/>
                    <a:p>
                      <a:endParaRPr lang="en-US" b="1" dirty="0"/>
                    </a:p>
                  </a:txBody>
                  <a:tcPr/>
                </a:tc>
                <a:tc>
                  <a:txBody>
                    <a:bodyPr/>
                    <a:lstStyle/>
                    <a:p>
                      <a:pPr marL="285750" indent="-285750">
                        <a:buFont typeface="Arial" panose="020B0604020202020204" pitchFamily="34" charset="0"/>
                        <a:buChar char="•"/>
                      </a:pPr>
                      <a:r>
                        <a:rPr lang="en-US" sz="1600" b="1" u="sng" kern="1200" dirty="0">
                          <a:solidFill>
                            <a:schemeClr val="tx1"/>
                          </a:solidFill>
                          <a:latin typeface="+mn-lt"/>
                          <a:ea typeface="+mn-ea"/>
                          <a:cs typeface="+mn-cs"/>
                        </a:rPr>
                        <a:t>Actual Cash Value (ACV)</a:t>
                      </a:r>
                      <a:r>
                        <a:rPr lang="en-US" sz="1600" b="1" u="none" kern="1200" dirty="0">
                          <a:solidFill>
                            <a:schemeClr val="tx1"/>
                          </a:solidFill>
                          <a:latin typeface="+mn-lt"/>
                          <a:ea typeface="+mn-ea"/>
                          <a:cs typeface="+mn-cs"/>
                        </a:rPr>
                        <a:t> – </a:t>
                      </a:r>
                      <a:r>
                        <a:rPr lang="en-IN" sz="1600" kern="1200" dirty="0">
                          <a:solidFill>
                            <a:schemeClr val="tx1"/>
                          </a:solidFill>
                          <a:latin typeface="+mn-lt"/>
                          <a:ea typeface="+mn-ea"/>
                          <a:cs typeface="+mn-cs"/>
                        </a:rPr>
                        <a:t>Actual Cash Value (ACV) is a method of valuing insured property, or the value computed by that method. Actual Cash Value (ACV) is not equal to replacement cost value (RCV). ACV is computed by subtracting depreciation from replacement cost.</a:t>
                      </a:r>
                    </a:p>
                    <a:p>
                      <a:endParaRPr lang="en-US" sz="1600" b="1" u="none" kern="1200" dirty="0">
                        <a:solidFill>
                          <a:schemeClr val="tx1"/>
                        </a:solidFill>
                        <a:latin typeface="+mn-lt"/>
                        <a:ea typeface="+mn-ea"/>
                        <a:cs typeface="+mn-cs"/>
                      </a:endParaRPr>
                    </a:p>
                    <a:p>
                      <a:r>
                        <a:rPr lang="en-US" sz="1400" b="0" u="none" kern="1200" dirty="0">
                          <a:solidFill>
                            <a:schemeClr val="tx1"/>
                          </a:solidFill>
                          <a:latin typeface="+mn-lt"/>
                          <a:ea typeface="+mn-ea"/>
                          <a:cs typeface="+mn-cs"/>
                        </a:rPr>
                        <a:t>Ex – A TV costs $500 and has an expected life of 10 years. After 3 years, its ACV = $500 – (500/10)*3 = $350.</a:t>
                      </a:r>
                      <a:endParaRPr lang="en-US" sz="1400" b="1" u="none" kern="1200" dirty="0">
                        <a:solidFill>
                          <a:schemeClr val="tx1"/>
                        </a:solidFill>
                        <a:latin typeface="+mn-lt"/>
                        <a:ea typeface="+mn-ea"/>
                        <a:cs typeface="+mn-cs"/>
                      </a:endParaRPr>
                    </a:p>
                  </a:txBody>
                  <a:tcPr/>
                </a:tc>
                <a:extLst>
                  <a:ext uri="{0D108BD9-81ED-4DB2-BD59-A6C34878D82A}">
                    <a16:rowId xmlns:a16="http://schemas.microsoft.com/office/drawing/2014/main" val="3420523453"/>
                  </a:ext>
                </a:extLst>
              </a:tr>
            </a:tbl>
          </a:graphicData>
        </a:graphic>
      </p:graphicFrame>
    </p:spTree>
    <p:extLst>
      <p:ext uri="{BB962C8B-B14F-4D97-AF65-F5344CB8AC3E}">
        <p14:creationId xmlns:p14="http://schemas.microsoft.com/office/powerpoint/2010/main" val="3767916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430FA28-AC32-4508-93E0-E85F37F55DEA}"/>
              </a:ext>
            </a:extLst>
          </p:cNvPr>
          <p:cNvSpPr>
            <a:spLocks noGrp="1"/>
          </p:cNvSpPr>
          <p:nvPr>
            <p:ph type="title"/>
          </p:nvPr>
        </p:nvSpPr>
        <p:spPr/>
        <p:txBody>
          <a:bodyPr/>
          <a:lstStyle/>
          <a:p>
            <a:r>
              <a:rPr lang="en-US" b="1" dirty="0"/>
              <a:t>P&amp;C Terminologies Associated with Claim Life Cycle Steps</a:t>
            </a:r>
            <a:endParaRPr lang="en-US" dirty="0"/>
          </a:p>
        </p:txBody>
      </p:sp>
      <p:graphicFrame>
        <p:nvGraphicFramePr>
          <p:cNvPr id="11" name="Table 10">
            <a:extLst>
              <a:ext uri="{FF2B5EF4-FFF2-40B4-BE49-F238E27FC236}">
                <a16:creationId xmlns:a16="http://schemas.microsoft.com/office/drawing/2014/main" id="{337E8CB1-4E3C-420D-B1F4-97021CA26490}"/>
              </a:ext>
            </a:extLst>
          </p:cNvPr>
          <p:cNvGraphicFramePr>
            <a:graphicFrameLocks noGrp="1"/>
          </p:cNvGraphicFramePr>
          <p:nvPr>
            <p:extLst>
              <p:ext uri="{D42A27DB-BD31-4B8C-83A1-F6EECF244321}">
                <p14:modId xmlns:p14="http://schemas.microsoft.com/office/powerpoint/2010/main" val="3845372264"/>
              </p:ext>
            </p:extLst>
          </p:nvPr>
        </p:nvGraphicFramePr>
        <p:xfrm>
          <a:off x="609600" y="1066800"/>
          <a:ext cx="10972800" cy="4175760"/>
        </p:xfrm>
        <a:graphic>
          <a:graphicData uri="http://schemas.openxmlformats.org/drawingml/2006/table">
            <a:tbl>
              <a:tblPr firstRow="1" bandRow="1">
                <a:tableStyleId>{5940675A-B579-460E-94D1-54222C63F5DA}</a:tableStyleId>
              </a:tblPr>
              <a:tblGrid>
                <a:gridCol w="2468880">
                  <a:extLst>
                    <a:ext uri="{9D8B030D-6E8A-4147-A177-3AD203B41FA5}">
                      <a16:colId xmlns:a16="http://schemas.microsoft.com/office/drawing/2014/main" val="215030208"/>
                    </a:ext>
                  </a:extLst>
                </a:gridCol>
                <a:gridCol w="8503920">
                  <a:extLst>
                    <a:ext uri="{9D8B030D-6E8A-4147-A177-3AD203B41FA5}">
                      <a16:colId xmlns:a16="http://schemas.microsoft.com/office/drawing/2014/main" val="1583834686"/>
                    </a:ext>
                  </a:extLst>
                </a:gridCol>
              </a:tblGrid>
              <a:tr h="37084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12ABDB"/>
                          </a:solidFill>
                        </a:rPr>
                        <a:t>Claim Investigation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12ABDB"/>
                          </a:solidFill>
                        </a:rPr>
                        <a:t> </a:t>
                      </a:r>
                    </a:p>
                    <a:p>
                      <a:endParaRPr lang="en-US" b="1" dirty="0"/>
                    </a:p>
                  </a:txBody>
                  <a:tcPr/>
                </a:tc>
                <a:tc>
                  <a:txBody>
                    <a:bodyPr/>
                    <a:lstStyle/>
                    <a:p>
                      <a:r>
                        <a:rPr lang="en-US" sz="1600" b="1" u="sng" dirty="0"/>
                        <a:t>Subrogation</a:t>
                      </a:r>
                      <a:r>
                        <a:rPr lang="en-US" sz="1600" dirty="0"/>
                        <a:t>-  Insurance policies contain a subrogation clause that applies when the insurer has paid a loss to (or on behalf of) an insured. The clause gives the insurer the right to recover the amount of its loss payment from the party that caused the loss. </a:t>
                      </a:r>
                    </a:p>
                    <a:p>
                      <a:endParaRPr lang="en-US" sz="1600" dirty="0"/>
                    </a:p>
                  </a:txBody>
                  <a:tcPr/>
                </a:tc>
                <a:extLst>
                  <a:ext uri="{0D108BD9-81ED-4DB2-BD59-A6C34878D82A}">
                    <a16:rowId xmlns:a16="http://schemas.microsoft.com/office/drawing/2014/main" val="1879082845"/>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t>Total Loss </a:t>
                      </a:r>
                      <a:r>
                        <a:rPr lang="en-US" sz="1600" dirty="0"/>
                        <a:t>- a total loss or write-off is a judgment, by the insurer, that the lost value or repair cost of a damaged property exceeds the value of its policy, resulting in what it concludes is a "total loss"</a:t>
                      </a:r>
                    </a:p>
                    <a:p>
                      <a:endParaRPr lang="en-US" sz="1600" dirty="0"/>
                    </a:p>
                  </a:txBody>
                  <a:tcPr/>
                </a:tc>
                <a:extLst>
                  <a:ext uri="{0D108BD9-81ED-4DB2-BD59-A6C34878D82A}">
                    <a16:rowId xmlns:a16="http://schemas.microsoft.com/office/drawing/2014/main" val="3155498475"/>
                  </a:ext>
                </a:extLst>
              </a:tr>
              <a:tr h="233680">
                <a:tc vMerge="1">
                  <a:txBody>
                    <a:bodyPr/>
                    <a:lstStyle/>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t>Salvage</a:t>
                      </a:r>
                      <a:r>
                        <a:rPr lang="en-US" sz="1600" dirty="0"/>
                        <a:t>-  </a:t>
                      </a:r>
                      <a:r>
                        <a:rPr lang="en-IN" sz="1600" kern="1200" dirty="0">
                          <a:solidFill>
                            <a:schemeClr val="tx1"/>
                          </a:solidFill>
                          <a:latin typeface="+mn-lt"/>
                          <a:ea typeface="+mn-ea"/>
                          <a:cs typeface="+mn-cs"/>
                        </a:rPr>
                        <a:t>damaged property an insurer takes over to reduce its loss after paying a ‘Total Loss’ claim.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tx1"/>
                          </a:solidFill>
                          <a:latin typeface="+mn-lt"/>
                          <a:ea typeface="+mn-ea"/>
                          <a:cs typeface="+mn-cs"/>
                        </a:rPr>
                        <a:t>Insurers receive salvage rights over property on which they have paid ‘total loss’ claims, such as badly-damaged cars. Insurers that paid ‘total loss’ claims on cargoes lost at sea now have the right to recover sunken treasures.</a:t>
                      </a:r>
                      <a:endParaRPr lang="en-US" sz="1600" kern="1200" dirty="0">
                        <a:solidFill>
                          <a:schemeClr val="tx1"/>
                        </a:solidFill>
                        <a:latin typeface="+mn-lt"/>
                        <a:ea typeface="+mn-ea"/>
                        <a:cs typeface="+mn-cs"/>
                      </a:endParaRPr>
                    </a:p>
                    <a:p>
                      <a:endParaRPr lang="en-US" sz="1600" dirty="0"/>
                    </a:p>
                  </a:txBody>
                  <a:tcPr/>
                </a:tc>
                <a:extLst>
                  <a:ext uri="{0D108BD9-81ED-4DB2-BD59-A6C34878D82A}">
                    <a16:rowId xmlns:a16="http://schemas.microsoft.com/office/drawing/2014/main" val="689921704"/>
                  </a:ext>
                </a:extLst>
              </a:tr>
            </a:tbl>
          </a:graphicData>
        </a:graphic>
      </p:graphicFrame>
    </p:spTree>
    <p:extLst>
      <p:ext uri="{BB962C8B-B14F-4D97-AF65-F5344CB8AC3E}">
        <p14:creationId xmlns:p14="http://schemas.microsoft.com/office/powerpoint/2010/main" val="2669229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430FA28-AC32-4508-93E0-E85F37F55DEA}"/>
              </a:ext>
            </a:extLst>
          </p:cNvPr>
          <p:cNvSpPr>
            <a:spLocks noGrp="1"/>
          </p:cNvSpPr>
          <p:nvPr>
            <p:ph type="title"/>
          </p:nvPr>
        </p:nvSpPr>
        <p:spPr/>
        <p:txBody>
          <a:bodyPr/>
          <a:lstStyle/>
          <a:p>
            <a:r>
              <a:rPr lang="en-US" b="1" dirty="0"/>
              <a:t>P&amp;C Terminologies Associated with Claim Life Cycle Steps</a:t>
            </a:r>
            <a:endParaRPr lang="en-US" dirty="0"/>
          </a:p>
        </p:txBody>
      </p:sp>
      <p:graphicFrame>
        <p:nvGraphicFramePr>
          <p:cNvPr id="11" name="Table 10">
            <a:extLst>
              <a:ext uri="{FF2B5EF4-FFF2-40B4-BE49-F238E27FC236}">
                <a16:creationId xmlns:a16="http://schemas.microsoft.com/office/drawing/2014/main" id="{337E8CB1-4E3C-420D-B1F4-97021CA26490}"/>
              </a:ext>
            </a:extLst>
          </p:cNvPr>
          <p:cNvGraphicFramePr>
            <a:graphicFrameLocks noGrp="1"/>
          </p:cNvGraphicFramePr>
          <p:nvPr>
            <p:extLst>
              <p:ext uri="{D42A27DB-BD31-4B8C-83A1-F6EECF244321}">
                <p14:modId xmlns:p14="http://schemas.microsoft.com/office/powerpoint/2010/main" val="2446788693"/>
              </p:ext>
            </p:extLst>
          </p:nvPr>
        </p:nvGraphicFramePr>
        <p:xfrm>
          <a:off x="609600" y="1066800"/>
          <a:ext cx="10972800" cy="5163102"/>
        </p:xfrm>
        <a:graphic>
          <a:graphicData uri="http://schemas.openxmlformats.org/drawingml/2006/table">
            <a:tbl>
              <a:tblPr firstRow="1" bandRow="1">
                <a:tableStyleId>{5940675A-B579-460E-94D1-54222C63F5DA}</a:tableStyleId>
              </a:tblPr>
              <a:tblGrid>
                <a:gridCol w="2468880">
                  <a:extLst>
                    <a:ext uri="{9D8B030D-6E8A-4147-A177-3AD203B41FA5}">
                      <a16:colId xmlns:a16="http://schemas.microsoft.com/office/drawing/2014/main" val="215030208"/>
                    </a:ext>
                  </a:extLst>
                </a:gridCol>
                <a:gridCol w="8503920">
                  <a:extLst>
                    <a:ext uri="{9D8B030D-6E8A-4147-A177-3AD203B41FA5}">
                      <a16:colId xmlns:a16="http://schemas.microsoft.com/office/drawing/2014/main" val="1583834686"/>
                    </a:ext>
                  </a:extLst>
                </a:gridCol>
              </a:tblGrid>
              <a:tr h="486059">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12ABDB"/>
                          </a:solidFill>
                        </a:rPr>
                        <a:t>Claim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12ABDB"/>
                          </a:solidFill>
                        </a:rPr>
                        <a:t>Conclusion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12ABDB"/>
                          </a:solidFill>
                        </a:rPr>
                        <a:t> </a:t>
                      </a:r>
                    </a:p>
                    <a:p>
                      <a:endParaRPr lang="en-US" b="1" dirty="0"/>
                    </a:p>
                  </a:txBody>
                  <a:tcPr/>
                </a:tc>
                <a:tc>
                  <a:txBody>
                    <a:bodyPr/>
                    <a:lstStyle/>
                    <a:p>
                      <a:pPr algn="ctr"/>
                      <a:r>
                        <a:rPr lang="en-US" sz="1600" b="1" dirty="0">
                          <a:highlight>
                            <a:srgbClr val="C7FF17"/>
                          </a:highlight>
                        </a:rPr>
                        <a:t>Some Terms Associated with Liability Claims</a:t>
                      </a:r>
                    </a:p>
                  </a:txBody>
                  <a:tcPr/>
                </a:tc>
                <a:extLst>
                  <a:ext uri="{0D108BD9-81ED-4DB2-BD59-A6C34878D82A}">
                    <a16:rowId xmlns:a16="http://schemas.microsoft.com/office/drawing/2014/main" val="126962553"/>
                  </a:ext>
                </a:extLst>
              </a:tr>
              <a:tr h="749339">
                <a:tc vMerge="1">
                  <a:txBody>
                    <a:bodyPr/>
                    <a:lstStyle/>
                    <a:p>
                      <a:endParaRPr lang="en-US" b="1" dirty="0"/>
                    </a:p>
                  </a:txBody>
                  <a:tcPr/>
                </a:tc>
                <a:tc>
                  <a:txBody>
                    <a:bodyPr/>
                    <a:lstStyle/>
                    <a:p>
                      <a:r>
                        <a:rPr lang="en-US" sz="1600" b="1" u="sng" dirty="0"/>
                        <a:t>Compensatory Damage -</a:t>
                      </a:r>
                      <a:r>
                        <a:rPr lang="en-US" sz="1600" dirty="0"/>
                        <a:t>   intended to compensate victim for harm actually suffered. It includes special and general damage. </a:t>
                      </a:r>
                    </a:p>
                    <a:p>
                      <a:endParaRPr lang="en-US" sz="1600" dirty="0"/>
                    </a:p>
                  </a:txBody>
                  <a:tcPr/>
                </a:tc>
                <a:extLst>
                  <a:ext uri="{0D108BD9-81ED-4DB2-BD59-A6C34878D82A}">
                    <a16:rowId xmlns:a16="http://schemas.microsoft.com/office/drawing/2014/main" val="1879082845"/>
                  </a:ext>
                </a:extLst>
              </a:tr>
              <a:tr h="971366">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t>Special Damage</a:t>
                      </a:r>
                      <a:r>
                        <a:rPr lang="en-US" sz="1600" b="1" u="none" dirty="0"/>
                        <a:t> – </a:t>
                      </a:r>
                      <a:r>
                        <a:rPr lang="en-US" sz="1600" b="0" u="none" dirty="0"/>
                        <a:t>a form of compensatory damage that awards a sum of money for specific, identifiable expenses associated with the injured person’s loss such as medical expenses and lost wages. </a:t>
                      </a:r>
                    </a:p>
                    <a:p>
                      <a:endParaRPr lang="en-US" sz="1600" dirty="0"/>
                    </a:p>
                  </a:txBody>
                  <a:tcPr/>
                </a:tc>
                <a:extLst>
                  <a:ext uri="{0D108BD9-81ED-4DB2-BD59-A6C34878D82A}">
                    <a16:rowId xmlns:a16="http://schemas.microsoft.com/office/drawing/2014/main" val="3155498475"/>
                  </a:ext>
                </a:extLst>
              </a:tr>
              <a:tr h="1193393">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t>General Damage</a:t>
                      </a:r>
                      <a:r>
                        <a:rPr lang="en-US" sz="1600" b="1" u="none" dirty="0"/>
                        <a:t> - </a:t>
                      </a:r>
                      <a:r>
                        <a:rPr lang="en-US" sz="1600" b="0" u="none" dirty="0"/>
                        <a:t>a form of compensatory damage awarded for losses that do not have a specific economic value such as compensation for disfigurement; pain and suffering; loss of limbs, sight, hearing and the loss of ability to bear children etc. </a:t>
                      </a:r>
                      <a:endParaRPr lang="en-US" sz="1600" u="none" dirty="0"/>
                    </a:p>
                    <a:p>
                      <a:endParaRPr lang="en-US" sz="1600" dirty="0"/>
                    </a:p>
                  </a:txBody>
                  <a:tcPr/>
                </a:tc>
                <a:extLst>
                  <a:ext uri="{0D108BD9-81ED-4DB2-BD59-A6C34878D82A}">
                    <a16:rowId xmlns:a16="http://schemas.microsoft.com/office/drawing/2014/main" val="1077394599"/>
                  </a:ext>
                </a:extLst>
              </a:tr>
              <a:tr h="1476643">
                <a:tc vMerge="1">
                  <a:txBody>
                    <a:bodyPr/>
                    <a:lstStyle/>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t>Punitive (Exemplary) Damage </a:t>
                      </a:r>
                      <a:r>
                        <a:rPr lang="en-US" sz="1600" dirty="0"/>
                        <a:t>-  A payment awarded by a court to punish a defendant for reckless, malicious or deceitful act to deter similar conduct in future. Punitive damages are not covered by insurance policies. </a:t>
                      </a:r>
                    </a:p>
                  </a:txBody>
                  <a:tcPr/>
                </a:tc>
                <a:extLst>
                  <a:ext uri="{0D108BD9-81ED-4DB2-BD59-A6C34878D82A}">
                    <a16:rowId xmlns:a16="http://schemas.microsoft.com/office/drawing/2014/main" val="689921704"/>
                  </a:ext>
                </a:extLst>
              </a:tr>
            </a:tbl>
          </a:graphicData>
        </a:graphic>
      </p:graphicFrame>
    </p:spTree>
    <p:extLst>
      <p:ext uri="{BB962C8B-B14F-4D97-AF65-F5344CB8AC3E}">
        <p14:creationId xmlns:p14="http://schemas.microsoft.com/office/powerpoint/2010/main" val="1912962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E5AB0031-A1FE-4807-A4E3-21A1D99A3BCA}"/>
              </a:ext>
            </a:extLst>
          </p:cNvPr>
          <p:cNvSpPr>
            <a:spLocks noGrp="1"/>
          </p:cNvSpPr>
          <p:nvPr>
            <p:ph type="body" sz="quarter" idx="12"/>
          </p:nvPr>
        </p:nvSpPr>
        <p:spPr>
          <a:xfrm>
            <a:off x="2174667" y="3199520"/>
            <a:ext cx="7937501" cy="894840"/>
          </a:xfrm>
        </p:spPr>
        <p:txBody>
          <a:bodyPr/>
          <a:lstStyle/>
          <a:p>
            <a:pPr lvl="1" algn="just"/>
            <a:r>
              <a:rPr lang="en-US" sz="1600" dirty="0"/>
              <a:t>Claims arising out of catastrophes are called catastrophe claims. </a:t>
            </a:r>
          </a:p>
        </p:txBody>
      </p:sp>
      <p:sp>
        <p:nvSpPr>
          <p:cNvPr id="13" name="Text Placeholder 12">
            <a:extLst>
              <a:ext uri="{FF2B5EF4-FFF2-40B4-BE49-F238E27FC236}">
                <a16:creationId xmlns:a16="http://schemas.microsoft.com/office/drawing/2014/main" id="{2C167E4F-CA1A-4DC9-A0BD-2DCA1B7A8F5F}"/>
              </a:ext>
            </a:extLst>
          </p:cNvPr>
          <p:cNvSpPr>
            <a:spLocks noGrp="1"/>
          </p:cNvSpPr>
          <p:nvPr>
            <p:ph type="body" sz="quarter" idx="13"/>
          </p:nvPr>
        </p:nvSpPr>
        <p:spPr>
          <a:xfrm>
            <a:off x="2188303" y="4723871"/>
            <a:ext cx="8105114" cy="894840"/>
          </a:xfrm>
        </p:spPr>
        <p:txBody>
          <a:bodyPr/>
          <a:lstStyle/>
          <a:p>
            <a:pPr marL="285750" indent="-285750" algn="just">
              <a:buFont typeface="Arial" panose="020B0604020202020204" pitchFamily="34" charset="0"/>
              <a:buChar char="•"/>
            </a:pPr>
            <a:r>
              <a:rPr lang="en-US" sz="1600" dirty="0"/>
              <a:t>Catastrophe claims put strain on an insurer’s finances. Hurricane Andrew (1992) forced GEICO to move out of homeowner line of business. Many insurers resort to reinsurance in order to reduce the financial impact of catastrophe claims. </a:t>
            </a:r>
            <a:endParaRPr lang="pt-PT" sz="1600" dirty="0"/>
          </a:p>
        </p:txBody>
      </p:sp>
      <p:sp>
        <p:nvSpPr>
          <p:cNvPr id="11" name="Text Placeholder 10">
            <a:extLst>
              <a:ext uri="{FF2B5EF4-FFF2-40B4-BE49-F238E27FC236}">
                <a16:creationId xmlns:a16="http://schemas.microsoft.com/office/drawing/2014/main" id="{DC0B4E6C-BE47-457A-B5CB-8339942388E1}"/>
              </a:ext>
            </a:extLst>
          </p:cNvPr>
          <p:cNvSpPr>
            <a:spLocks noGrp="1"/>
          </p:cNvSpPr>
          <p:nvPr>
            <p:ph type="body" sz="quarter" idx="11"/>
          </p:nvPr>
        </p:nvSpPr>
        <p:spPr>
          <a:xfrm>
            <a:off x="2101258" y="1571187"/>
            <a:ext cx="7937501" cy="1033559"/>
          </a:xfrm>
        </p:spPr>
        <p:txBody>
          <a:bodyPr/>
          <a:lstStyle/>
          <a:p>
            <a:pPr lvl="1" algn="just"/>
            <a:r>
              <a:rPr lang="en-US" sz="1600" dirty="0"/>
              <a:t>The term “catastrophe” in the property insurance industry denotes a natural or man-made disaster that is unusually severe. An event is designated a catastrophe by the industry when claims are expected to reach a certain dollar threshold, currently set at $25 million, and more than a certain number of policyholders and insurance companies are affected.</a:t>
            </a:r>
          </a:p>
        </p:txBody>
      </p:sp>
      <p:sp>
        <p:nvSpPr>
          <p:cNvPr id="9" name="Title 8">
            <a:extLst>
              <a:ext uri="{FF2B5EF4-FFF2-40B4-BE49-F238E27FC236}">
                <a16:creationId xmlns:a16="http://schemas.microsoft.com/office/drawing/2014/main" id="{A660A285-9DB1-450D-BF59-7D1A6AD30701}"/>
              </a:ext>
            </a:extLst>
          </p:cNvPr>
          <p:cNvSpPr>
            <a:spLocks noGrp="1"/>
          </p:cNvSpPr>
          <p:nvPr>
            <p:ph type="title"/>
          </p:nvPr>
        </p:nvSpPr>
        <p:spPr/>
        <p:txBody>
          <a:bodyPr>
            <a:normAutofit/>
          </a:bodyPr>
          <a:lstStyle/>
          <a:p>
            <a:r>
              <a:rPr lang="en-US" b="1" dirty="0"/>
              <a:t>Catastrophe Claim</a:t>
            </a:r>
            <a:endParaRPr lang="pt-PT" dirty="0"/>
          </a:p>
        </p:txBody>
      </p:sp>
      <p:grpSp>
        <p:nvGrpSpPr>
          <p:cNvPr id="16" name="Group 15">
            <a:extLst>
              <a:ext uri="{FF2B5EF4-FFF2-40B4-BE49-F238E27FC236}">
                <a16:creationId xmlns:a16="http://schemas.microsoft.com/office/drawing/2014/main" id="{DF6E3461-4143-4496-B9F0-198EAF5BC2A7}"/>
              </a:ext>
            </a:extLst>
          </p:cNvPr>
          <p:cNvGrpSpPr>
            <a:grpSpLocks noChangeAspect="1"/>
          </p:cNvGrpSpPr>
          <p:nvPr/>
        </p:nvGrpSpPr>
        <p:grpSpPr>
          <a:xfrm>
            <a:off x="699975" y="1434423"/>
            <a:ext cx="1253758" cy="1170324"/>
            <a:chOff x="-2063751" y="3944938"/>
            <a:chExt cx="882651" cy="823913"/>
          </a:xfrm>
        </p:grpSpPr>
        <p:sp>
          <p:nvSpPr>
            <p:cNvPr id="17" name="Freeform 5">
              <a:extLst>
                <a:ext uri="{FF2B5EF4-FFF2-40B4-BE49-F238E27FC236}">
                  <a16:creationId xmlns:a16="http://schemas.microsoft.com/office/drawing/2014/main" id="{1B43BA72-7F0E-4100-8E6D-1AADE07A448C}"/>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6">
              <a:extLst>
                <a:ext uri="{FF2B5EF4-FFF2-40B4-BE49-F238E27FC236}">
                  <a16:creationId xmlns:a16="http://schemas.microsoft.com/office/drawing/2014/main" id="{E9C89F97-A40B-4EE8-A26E-480E3D798CF9}"/>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7">
              <a:extLst>
                <a:ext uri="{FF2B5EF4-FFF2-40B4-BE49-F238E27FC236}">
                  <a16:creationId xmlns:a16="http://schemas.microsoft.com/office/drawing/2014/main" id="{BB7F5574-423B-4E21-AA8B-CC603DB0D819}"/>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8">
              <a:extLst>
                <a:ext uri="{FF2B5EF4-FFF2-40B4-BE49-F238E27FC236}">
                  <a16:creationId xmlns:a16="http://schemas.microsoft.com/office/drawing/2014/main" id="{F2DB638A-3687-4E4C-B81D-2F063EBB4430}"/>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9">
              <a:extLst>
                <a:ext uri="{FF2B5EF4-FFF2-40B4-BE49-F238E27FC236}">
                  <a16:creationId xmlns:a16="http://schemas.microsoft.com/office/drawing/2014/main" id="{6A2838FA-8D57-47B7-8FD8-1270422DC035}"/>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0">
              <a:extLst>
                <a:ext uri="{FF2B5EF4-FFF2-40B4-BE49-F238E27FC236}">
                  <a16:creationId xmlns:a16="http://schemas.microsoft.com/office/drawing/2014/main" id="{5E1EB8D0-2B1E-448A-B128-744737A4BF6B}"/>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1">
              <a:extLst>
                <a:ext uri="{FF2B5EF4-FFF2-40B4-BE49-F238E27FC236}">
                  <a16:creationId xmlns:a16="http://schemas.microsoft.com/office/drawing/2014/main" id="{F4FA5803-467B-4980-8184-31ADEA1C07A8}"/>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2">
              <a:extLst>
                <a:ext uri="{FF2B5EF4-FFF2-40B4-BE49-F238E27FC236}">
                  <a16:creationId xmlns:a16="http://schemas.microsoft.com/office/drawing/2014/main" id="{1C838725-A3D9-4185-A943-9B8F1B12AA7E}"/>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3">
              <a:extLst>
                <a:ext uri="{FF2B5EF4-FFF2-40B4-BE49-F238E27FC236}">
                  <a16:creationId xmlns:a16="http://schemas.microsoft.com/office/drawing/2014/main" id="{4F10E9F3-6707-4E2F-BC2E-404B7E57DF25}"/>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25">
            <a:extLst>
              <a:ext uri="{FF2B5EF4-FFF2-40B4-BE49-F238E27FC236}">
                <a16:creationId xmlns:a16="http://schemas.microsoft.com/office/drawing/2014/main" id="{BB5784EC-49E8-407D-987A-A863F2D36570}"/>
              </a:ext>
            </a:extLst>
          </p:cNvPr>
          <p:cNvGrpSpPr>
            <a:grpSpLocks noChangeAspect="1"/>
          </p:cNvGrpSpPr>
          <p:nvPr/>
        </p:nvGrpSpPr>
        <p:grpSpPr>
          <a:xfrm>
            <a:off x="763114" y="4586129"/>
            <a:ext cx="1253758" cy="1170324"/>
            <a:chOff x="-2187576" y="5018088"/>
            <a:chExt cx="882651" cy="823913"/>
          </a:xfrm>
        </p:grpSpPr>
        <p:sp>
          <p:nvSpPr>
            <p:cNvPr id="27" name="Freeform 17">
              <a:extLst>
                <a:ext uri="{FF2B5EF4-FFF2-40B4-BE49-F238E27FC236}">
                  <a16:creationId xmlns:a16="http://schemas.microsoft.com/office/drawing/2014/main" id="{7E727CF0-7D58-4100-9D07-F1957A9AE28B}"/>
                </a:ext>
              </a:extLst>
            </p:cNvPr>
            <p:cNvSpPr>
              <a:spLocks/>
            </p:cNvSpPr>
            <p:nvPr/>
          </p:nvSpPr>
          <p:spPr bwMode="auto">
            <a:xfrm>
              <a:off x="-2187576" y="5018088"/>
              <a:ext cx="882651" cy="823913"/>
            </a:xfrm>
            <a:custGeom>
              <a:avLst/>
              <a:gdLst>
                <a:gd name="T0" fmla="*/ 33 w 232"/>
                <a:gd name="T1" fmla="*/ 170 h 217"/>
                <a:gd name="T2" fmla="*/ 55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2"/>
                  </a:cubicBezTo>
                  <a:cubicBezTo>
                    <a:pt x="101" y="0"/>
                    <a:pt x="165" y="9"/>
                    <a:pt x="199" y="52"/>
                  </a:cubicBezTo>
                  <a:cubicBezTo>
                    <a:pt x="232" y="96"/>
                    <a:pt x="218" y="152"/>
                    <a:pt x="173" y="184"/>
                  </a:cubicBezTo>
                  <a:cubicBezTo>
                    <a:pt x="127" y="217"/>
                    <a:pt x="66" y="213"/>
                    <a:pt x="33" y="170"/>
                  </a:cubicBez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a:extLst>
                <a:ext uri="{FF2B5EF4-FFF2-40B4-BE49-F238E27FC236}">
                  <a16:creationId xmlns:a16="http://schemas.microsoft.com/office/drawing/2014/main" id="{2A14EC50-B72C-4582-A71A-F876A955FC72}"/>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19">
              <a:extLst>
                <a:ext uri="{FF2B5EF4-FFF2-40B4-BE49-F238E27FC236}">
                  <a16:creationId xmlns:a16="http://schemas.microsoft.com/office/drawing/2014/main" id="{59D45D1A-7BDB-43EB-88C3-909C675C59BB}"/>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a:extLst>
              <a:ext uri="{FF2B5EF4-FFF2-40B4-BE49-F238E27FC236}">
                <a16:creationId xmlns:a16="http://schemas.microsoft.com/office/drawing/2014/main" id="{A5CC9547-E03B-4936-B48D-80FC89BBA50C}"/>
              </a:ext>
            </a:extLst>
          </p:cNvPr>
          <p:cNvGrpSpPr>
            <a:grpSpLocks noChangeAspect="1"/>
          </p:cNvGrpSpPr>
          <p:nvPr/>
        </p:nvGrpSpPr>
        <p:grpSpPr>
          <a:xfrm>
            <a:off x="727442" y="3102369"/>
            <a:ext cx="1258262" cy="1170322"/>
            <a:chOff x="-2836862" y="6440488"/>
            <a:chExt cx="885824" cy="823913"/>
          </a:xfrm>
        </p:grpSpPr>
        <p:sp>
          <p:nvSpPr>
            <p:cNvPr id="31" name="Freeform 23">
              <a:extLst>
                <a:ext uri="{FF2B5EF4-FFF2-40B4-BE49-F238E27FC236}">
                  <a16:creationId xmlns:a16="http://schemas.microsoft.com/office/drawing/2014/main" id="{929D665D-CE9F-4213-881C-2394AC828DA1}"/>
                </a:ext>
              </a:extLst>
            </p:cNvPr>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4">
              <a:extLst>
                <a:ext uri="{FF2B5EF4-FFF2-40B4-BE49-F238E27FC236}">
                  <a16:creationId xmlns:a16="http://schemas.microsoft.com/office/drawing/2014/main" id="{1E6D4C6D-F3DB-4B5F-BE0B-7C55659292B0}"/>
                </a:ext>
              </a:extLst>
            </p:cNvPr>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5">
              <a:extLst>
                <a:ext uri="{FF2B5EF4-FFF2-40B4-BE49-F238E27FC236}">
                  <a16:creationId xmlns:a16="http://schemas.microsoft.com/office/drawing/2014/main" id="{2812AA78-6A2C-478E-963B-18A170B6B9AD}"/>
                </a:ext>
              </a:extLst>
            </p:cNvPr>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6">
              <a:extLst>
                <a:ext uri="{FF2B5EF4-FFF2-40B4-BE49-F238E27FC236}">
                  <a16:creationId xmlns:a16="http://schemas.microsoft.com/office/drawing/2014/main" id="{7E4FBEA3-9A12-4E57-B2A4-C529E407A06D}"/>
                </a:ext>
              </a:extLst>
            </p:cNvPr>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7">
              <a:extLst>
                <a:ext uri="{FF2B5EF4-FFF2-40B4-BE49-F238E27FC236}">
                  <a16:creationId xmlns:a16="http://schemas.microsoft.com/office/drawing/2014/main" id="{EB5667A3-8D34-4BA5-B629-F17644165A2B}"/>
                </a:ext>
              </a:extLst>
            </p:cNvPr>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28">
              <a:extLst>
                <a:ext uri="{FF2B5EF4-FFF2-40B4-BE49-F238E27FC236}">
                  <a16:creationId xmlns:a16="http://schemas.microsoft.com/office/drawing/2014/main" id="{9B207602-8AFE-419B-83E4-6E3E6A6265B5}"/>
                </a:ext>
              </a:extLst>
            </p:cNvPr>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29">
              <a:extLst>
                <a:ext uri="{FF2B5EF4-FFF2-40B4-BE49-F238E27FC236}">
                  <a16:creationId xmlns:a16="http://schemas.microsoft.com/office/drawing/2014/main" id="{3ABE074E-2792-4BB8-A853-009F53A188F1}"/>
                </a:ext>
              </a:extLst>
            </p:cNvPr>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724041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47F42EC-C83D-4615-BDBC-32991AAFC708}"/>
              </a:ext>
            </a:extLst>
          </p:cNvPr>
          <p:cNvSpPr/>
          <p:nvPr/>
        </p:nvSpPr>
        <p:spPr>
          <a:xfrm>
            <a:off x="407988" y="990600"/>
            <a:ext cx="11174412" cy="45439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19" name="Chart Placeholder 20">
            <a:extLst>
              <a:ext uri="{FF2B5EF4-FFF2-40B4-BE49-F238E27FC236}">
                <a16:creationId xmlns:a16="http://schemas.microsoft.com/office/drawing/2014/main" id="{EAF98D82-0D61-484B-81EA-C031402BA1C0}"/>
              </a:ext>
            </a:extLst>
          </p:cNvPr>
          <p:cNvGraphicFramePr>
            <a:graphicFrameLocks noGrp="1"/>
          </p:cNvGraphicFramePr>
          <p:nvPr>
            <p:ph type="chart" sz="quarter" idx="44"/>
            <p:extLst>
              <p:ext uri="{D42A27DB-BD31-4B8C-83A1-F6EECF244321}">
                <p14:modId xmlns:p14="http://schemas.microsoft.com/office/powerpoint/2010/main" val="1195056240"/>
              </p:ext>
            </p:extLst>
          </p:nvPr>
        </p:nvGraphicFramePr>
        <p:xfrm>
          <a:off x="364333" y="1066800"/>
          <a:ext cx="11174412" cy="4953000"/>
        </p:xfrm>
        <a:graphic>
          <a:graphicData uri="http://schemas.openxmlformats.org/drawingml/2006/chart">
            <c:chart xmlns:c="http://schemas.openxmlformats.org/drawingml/2006/chart" xmlns:r="http://schemas.openxmlformats.org/officeDocument/2006/relationships" r:id="rId3"/>
          </a:graphicData>
        </a:graphic>
      </p:graphicFrame>
      <p:sp>
        <p:nvSpPr>
          <p:cNvPr id="32" name="Rectangle 31">
            <a:extLst>
              <a:ext uri="{FF2B5EF4-FFF2-40B4-BE49-F238E27FC236}">
                <a16:creationId xmlns:a16="http://schemas.microsoft.com/office/drawing/2014/main" id="{5F706DB0-A12A-4D2E-A879-D8F30AB284B0}"/>
              </a:ext>
            </a:extLst>
          </p:cNvPr>
          <p:cNvSpPr/>
          <p:nvPr/>
        </p:nvSpPr>
        <p:spPr>
          <a:xfrm>
            <a:off x="364333" y="381000"/>
            <a:ext cx="2988467"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3" name="Title 8">
            <a:extLst>
              <a:ext uri="{FF2B5EF4-FFF2-40B4-BE49-F238E27FC236}">
                <a16:creationId xmlns:a16="http://schemas.microsoft.com/office/drawing/2014/main" id="{0E183270-72EE-4822-9B36-220D915687DE}"/>
              </a:ext>
            </a:extLst>
          </p:cNvPr>
          <p:cNvSpPr txBox="1">
            <a:spLocks/>
          </p:cNvSpPr>
          <p:nvPr/>
        </p:nvSpPr>
        <p:spPr>
          <a:xfrm>
            <a:off x="407988" y="404813"/>
            <a:ext cx="11016604" cy="863600"/>
          </a:xfrm>
          <a:prstGeom prst="rect">
            <a:avLst/>
          </a:prstGeom>
        </p:spPr>
        <p:txBody>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b="1" dirty="0"/>
              <a:t>Top 10 Costliest Catastrophes (USA)</a:t>
            </a:r>
            <a:endParaRPr lang="en-US" dirty="0"/>
          </a:p>
        </p:txBody>
      </p:sp>
    </p:spTree>
    <p:extLst>
      <p:ext uri="{BB962C8B-B14F-4D97-AF65-F5344CB8AC3E}">
        <p14:creationId xmlns:p14="http://schemas.microsoft.com/office/powerpoint/2010/main" val="1734537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C3FD53-748E-4F04-9550-3268A39463FD}"/>
              </a:ext>
            </a:extLst>
          </p:cNvPr>
          <p:cNvSpPr>
            <a:spLocks noGrp="1"/>
          </p:cNvSpPr>
          <p:nvPr>
            <p:ph type="body" sz="quarter" idx="10"/>
          </p:nvPr>
        </p:nvSpPr>
        <p:spPr>
          <a:xfrm>
            <a:off x="407988" y="1412875"/>
            <a:ext cx="8736012" cy="1656184"/>
          </a:xfrm>
        </p:spPr>
        <p:txBody>
          <a:bodyPr/>
          <a:lstStyle/>
          <a:p>
            <a:pPr marL="4763" lvl="1" indent="0" algn="just">
              <a:spcBef>
                <a:spcPts val="600"/>
              </a:spcBef>
              <a:spcAft>
                <a:spcPts val="1800"/>
              </a:spcAft>
              <a:buNone/>
            </a:pPr>
            <a:r>
              <a:rPr lang="en-US" sz="1600" b="1" dirty="0"/>
              <a:t>Insurance fraud</a:t>
            </a:r>
            <a:r>
              <a:rPr lang="en-US" sz="1600" dirty="0"/>
              <a:t> is any act committed with the intent to obtain a fraudulent outcome from an insurance process. This may occur when a claimant attempts to obtain some benefit to which they are not otherwise entitled, or when an insurer knowingly denies benefit that is due. </a:t>
            </a:r>
          </a:p>
          <a:p>
            <a:pPr marL="4763" lvl="1" indent="0" algn="just">
              <a:spcBef>
                <a:spcPts val="600"/>
              </a:spcBef>
              <a:spcAft>
                <a:spcPts val="1800"/>
              </a:spcAft>
              <a:buNone/>
            </a:pPr>
            <a:r>
              <a:rPr lang="en-US" sz="1600" dirty="0"/>
              <a:t>Insurance fraud can be classified as either hard fraud or soft fraud.</a:t>
            </a:r>
          </a:p>
          <a:p>
            <a:pPr marL="4763" lvl="1" indent="0" algn="just">
              <a:spcBef>
                <a:spcPts val="600"/>
              </a:spcBef>
              <a:spcAft>
                <a:spcPts val="1800"/>
              </a:spcAft>
              <a:buNone/>
            </a:pPr>
            <a:endParaRPr lang="en-US" sz="1600" dirty="0"/>
          </a:p>
        </p:txBody>
      </p:sp>
      <p:graphicFrame>
        <p:nvGraphicFramePr>
          <p:cNvPr id="12" name="SmartArt Placeholder 11">
            <a:extLst>
              <a:ext uri="{FF2B5EF4-FFF2-40B4-BE49-F238E27FC236}">
                <a16:creationId xmlns:a16="http://schemas.microsoft.com/office/drawing/2014/main" id="{4159C739-6F6A-4522-A222-FE5E7CB171D5}"/>
              </a:ext>
            </a:extLst>
          </p:cNvPr>
          <p:cNvGraphicFramePr>
            <a:graphicFrameLocks noGrp="1"/>
          </p:cNvGraphicFramePr>
          <p:nvPr>
            <p:ph type="dgm" sz="quarter" idx="11"/>
            <p:extLst>
              <p:ext uri="{D42A27DB-BD31-4B8C-83A1-F6EECF244321}">
                <p14:modId xmlns:p14="http://schemas.microsoft.com/office/powerpoint/2010/main" val="1034591002"/>
              </p:ext>
            </p:extLst>
          </p:nvPr>
        </p:nvGraphicFramePr>
        <p:xfrm>
          <a:off x="407988" y="3213100"/>
          <a:ext cx="9080500" cy="64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C2D12B61-5947-42E3-AF6D-7EFBF69618CD}"/>
              </a:ext>
            </a:extLst>
          </p:cNvPr>
          <p:cNvSpPr>
            <a:spLocks noGrp="1"/>
          </p:cNvSpPr>
          <p:nvPr>
            <p:ph type="title"/>
          </p:nvPr>
        </p:nvSpPr>
        <p:spPr/>
        <p:txBody>
          <a:bodyPr/>
          <a:lstStyle/>
          <a:p>
            <a:r>
              <a:rPr lang="en-US" b="1" dirty="0"/>
              <a:t>Insurance Fraud</a:t>
            </a:r>
            <a:endParaRPr lang="pt-PT" b="1" dirty="0"/>
          </a:p>
        </p:txBody>
      </p:sp>
      <p:sp>
        <p:nvSpPr>
          <p:cNvPr id="2" name="Text Placeholder 1">
            <a:extLst>
              <a:ext uri="{FF2B5EF4-FFF2-40B4-BE49-F238E27FC236}">
                <a16:creationId xmlns:a16="http://schemas.microsoft.com/office/drawing/2014/main" id="{B5191259-6044-43E8-BDD8-90D2E7034488}"/>
              </a:ext>
            </a:extLst>
          </p:cNvPr>
          <p:cNvSpPr>
            <a:spLocks noGrp="1"/>
          </p:cNvSpPr>
          <p:nvPr>
            <p:ph type="body" sz="quarter" idx="35"/>
          </p:nvPr>
        </p:nvSpPr>
        <p:spPr>
          <a:xfrm>
            <a:off x="533400" y="4005163"/>
            <a:ext cx="4114799" cy="1368152"/>
          </a:xfrm>
        </p:spPr>
        <p:txBody>
          <a:bodyPr/>
          <a:lstStyle/>
          <a:p>
            <a:r>
              <a:rPr lang="en-US" dirty="0"/>
              <a:t>Deliberately planning or inventing a loss, such as a collision, auto theft, or fire that is covered by the insurance policy.</a:t>
            </a:r>
            <a:endParaRPr lang="pt-PT" dirty="0"/>
          </a:p>
        </p:txBody>
      </p:sp>
      <p:sp>
        <p:nvSpPr>
          <p:cNvPr id="6" name="Text Placeholder 5">
            <a:extLst>
              <a:ext uri="{FF2B5EF4-FFF2-40B4-BE49-F238E27FC236}">
                <a16:creationId xmlns:a16="http://schemas.microsoft.com/office/drawing/2014/main" id="{0365D349-21F4-44C3-AFFD-1F7CDD64A72C}"/>
              </a:ext>
            </a:extLst>
          </p:cNvPr>
          <p:cNvSpPr>
            <a:spLocks noGrp="1"/>
          </p:cNvSpPr>
          <p:nvPr>
            <p:ph type="body" sz="quarter" idx="36"/>
          </p:nvPr>
        </p:nvSpPr>
        <p:spPr>
          <a:xfrm>
            <a:off x="5221288" y="4004841"/>
            <a:ext cx="3922712" cy="1368152"/>
          </a:xfrm>
        </p:spPr>
        <p:txBody>
          <a:bodyPr/>
          <a:lstStyle/>
          <a:p>
            <a:r>
              <a:rPr lang="en-US" dirty="0"/>
              <a:t>Exaggerating an otherwise-legitimate claims. For example, when involved in an automotive collision an insured person might claim more damage than actually occurred.</a:t>
            </a:r>
            <a:endParaRPr lang="pt-PT" dirty="0"/>
          </a:p>
        </p:txBody>
      </p:sp>
      <p:grpSp>
        <p:nvGrpSpPr>
          <p:cNvPr id="9" name="Group 8">
            <a:extLst>
              <a:ext uri="{FF2B5EF4-FFF2-40B4-BE49-F238E27FC236}">
                <a16:creationId xmlns:a16="http://schemas.microsoft.com/office/drawing/2014/main" id="{193D1C38-AC9A-4E5E-A40C-E189A14A239D}"/>
              </a:ext>
            </a:extLst>
          </p:cNvPr>
          <p:cNvGrpSpPr/>
          <p:nvPr/>
        </p:nvGrpSpPr>
        <p:grpSpPr>
          <a:xfrm>
            <a:off x="10422217" y="5175250"/>
            <a:ext cx="1030290" cy="958850"/>
            <a:chOff x="-3076576" y="4076701"/>
            <a:chExt cx="1465263" cy="1363663"/>
          </a:xfrm>
        </p:grpSpPr>
        <p:sp>
          <p:nvSpPr>
            <p:cNvPr id="10" name="Freeform 5">
              <a:extLst>
                <a:ext uri="{FF2B5EF4-FFF2-40B4-BE49-F238E27FC236}">
                  <a16:creationId xmlns:a16="http://schemas.microsoft.com/office/drawing/2014/main" id="{038B2AC1-7039-42DF-8BFF-907E36B9B705}"/>
                </a:ext>
              </a:extLst>
            </p:cNvPr>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id="{580961AC-3102-4E7C-91DD-CD3BF0F6C5F4}"/>
                </a:ext>
              </a:extLst>
            </p:cNvPr>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3" name="Conector reto 49">
            <a:extLst>
              <a:ext uri="{FF2B5EF4-FFF2-40B4-BE49-F238E27FC236}">
                <a16:creationId xmlns:a16="http://schemas.microsoft.com/office/drawing/2014/main" id="{B7E1EADD-9835-4720-B7A2-7F019ED6D61B}"/>
              </a:ext>
            </a:extLst>
          </p:cNvPr>
          <p:cNvCxnSpPr>
            <a:cxnSpLocks/>
          </p:cNvCxnSpPr>
          <p:nvPr/>
        </p:nvCxnSpPr>
        <p:spPr>
          <a:xfrm flipV="1">
            <a:off x="4775994" y="4004841"/>
            <a:ext cx="0" cy="1623108"/>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247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E8BC6EE-2C33-47A4-A0FE-70E4FE72C628}"/>
              </a:ext>
            </a:extLst>
          </p:cNvPr>
          <p:cNvSpPr>
            <a:spLocks noGrp="1"/>
          </p:cNvSpPr>
          <p:nvPr>
            <p:ph type="body" sz="quarter" idx="10"/>
          </p:nvPr>
        </p:nvSpPr>
        <p:spPr>
          <a:xfrm>
            <a:off x="407987" y="2010607"/>
            <a:ext cx="5543551" cy="1875594"/>
          </a:xfrm>
        </p:spPr>
        <p:txBody>
          <a:bodyPr/>
          <a:lstStyle/>
          <a:p>
            <a:pPr lvl="2" algn="just">
              <a:spcAft>
                <a:spcPts val="1200"/>
              </a:spcAft>
              <a:buFont typeface="Wingdings" panose="05000000000000000000" pitchFamily="2" charset="2"/>
              <a:buChar char="v"/>
            </a:pPr>
            <a:r>
              <a:rPr lang="en-US" sz="1400" dirty="0"/>
              <a:t>Claims on behalf of ineligible members and/or dependents </a:t>
            </a:r>
          </a:p>
          <a:p>
            <a:pPr lvl="2" algn="just">
              <a:spcAft>
                <a:spcPts val="1200"/>
              </a:spcAft>
              <a:buFont typeface="Wingdings" panose="05000000000000000000" pitchFamily="2" charset="2"/>
              <a:buChar char="v"/>
            </a:pPr>
            <a:r>
              <a:rPr lang="en-US" sz="1400" dirty="0"/>
              <a:t>Alterations on enrollment forms </a:t>
            </a:r>
          </a:p>
          <a:p>
            <a:pPr lvl="2" algn="just">
              <a:spcAft>
                <a:spcPts val="1200"/>
              </a:spcAft>
              <a:buFont typeface="Wingdings" panose="05000000000000000000" pitchFamily="2" charset="2"/>
              <a:buChar char="v"/>
            </a:pPr>
            <a:r>
              <a:rPr lang="en-US" sz="1400" dirty="0"/>
              <a:t>Concealing pre-existing conditions </a:t>
            </a:r>
          </a:p>
          <a:p>
            <a:pPr lvl="2" algn="just">
              <a:spcAft>
                <a:spcPts val="1200"/>
              </a:spcAft>
              <a:buFont typeface="Wingdings" panose="05000000000000000000" pitchFamily="2" charset="2"/>
              <a:buChar char="v"/>
            </a:pPr>
            <a:r>
              <a:rPr lang="en-US" sz="1400" dirty="0"/>
              <a:t>Failure to report other coverage</a:t>
            </a:r>
          </a:p>
          <a:p>
            <a:pPr marL="285750" indent="-285750">
              <a:buFont typeface="Wingdings" panose="05000000000000000000" pitchFamily="2" charset="2"/>
              <a:buChar char="v"/>
            </a:pPr>
            <a:endParaRPr lang="en-US" dirty="0"/>
          </a:p>
        </p:txBody>
      </p:sp>
      <p:sp>
        <p:nvSpPr>
          <p:cNvPr id="10" name="Text Placeholder 9">
            <a:extLst>
              <a:ext uri="{FF2B5EF4-FFF2-40B4-BE49-F238E27FC236}">
                <a16:creationId xmlns:a16="http://schemas.microsoft.com/office/drawing/2014/main" id="{DD286535-25F6-4308-B2EC-2715DB92A0EC}"/>
              </a:ext>
            </a:extLst>
          </p:cNvPr>
          <p:cNvSpPr>
            <a:spLocks noGrp="1"/>
          </p:cNvSpPr>
          <p:nvPr>
            <p:ph type="body" sz="quarter" idx="11"/>
          </p:nvPr>
        </p:nvSpPr>
        <p:spPr>
          <a:xfrm>
            <a:off x="6240465" y="2010606"/>
            <a:ext cx="5516444" cy="1723194"/>
          </a:xfrm>
        </p:spPr>
        <p:txBody>
          <a:bodyPr/>
          <a:lstStyle/>
          <a:p>
            <a:pPr marL="796925" lvl="2" indent="-392113" algn="just">
              <a:spcAft>
                <a:spcPts val="1200"/>
              </a:spcAft>
              <a:buFont typeface="Wingdings" panose="05000000000000000000" pitchFamily="2" charset="2"/>
              <a:buChar char="v"/>
            </a:pPr>
            <a:r>
              <a:rPr lang="en-US" sz="1400" dirty="0"/>
              <a:t>Claims submitted by bogus physicians</a:t>
            </a:r>
          </a:p>
          <a:p>
            <a:pPr marL="796925" lvl="2" indent="-392113" algn="just">
              <a:spcAft>
                <a:spcPts val="1200"/>
              </a:spcAft>
              <a:buFont typeface="Wingdings" panose="05000000000000000000" pitchFamily="2" charset="2"/>
              <a:buChar char="v"/>
            </a:pPr>
            <a:r>
              <a:rPr lang="en-US" sz="1400" dirty="0"/>
              <a:t>Billing for services not rendered</a:t>
            </a:r>
          </a:p>
          <a:p>
            <a:pPr marL="796925" lvl="2" indent="-392113" algn="just">
              <a:spcAft>
                <a:spcPts val="1200"/>
              </a:spcAft>
              <a:buFont typeface="Wingdings" panose="05000000000000000000" pitchFamily="2" charset="2"/>
              <a:buChar char="v"/>
            </a:pPr>
            <a:r>
              <a:rPr lang="en-US" sz="1400" dirty="0"/>
              <a:t>Billing for higher level of services, diagnosis or treatments that are outside the scope of practice</a:t>
            </a:r>
          </a:p>
          <a:p>
            <a:pPr marL="796925" indent="-392113"/>
            <a:endParaRPr lang="en-US" dirty="0"/>
          </a:p>
        </p:txBody>
      </p:sp>
      <p:sp>
        <p:nvSpPr>
          <p:cNvPr id="11" name="Text Placeholder 10">
            <a:extLst>
              <a:ext uri="{FF2B5EF4-FFF2-40B4-BE49-F238E27FC236}">
                <a16:creationId xmlns:a16="http://schemas.microsoft.com/office/drawing/2014/main" id="{947DB525-302B-461F-82E5-1DB90F011BFE}"/>
              </a:ext>
            </a:extLst>
          </p:cNvPr>
          <p:cNvSpPr>
            <a:spLocks noGrp="1"/>
          </p:cNvSpPr>
          <p:nvPr>
            <p:ph type="body" sz="quarter" idx="12"/>
          </p:nvPr>
        </p:nvSpPr>
        <p:spPr/>
        <p:txBody>
          <a:bodyPr/>
          <a:lstStyle/>
          <a:p>
            <a:r>
              <a:rPr lang="en-US" b="1" dirty="0"/>
              <a:t>Health Insurance (By Members):</a:t>
            </a:r>
          </a:p>
          <a:p>
            <a:endParaRPr lang="en-US" dirty="0"/>
          </a:p>
        </p:txBody>
      </p:sp>
      <p:sp>
        <p:nvSpPr>
          <p:cNvPr id="12" name="Text Placeholder 11">
            <a:extLst>
              <a:ext uri="{FF2B5EF4-FFF2-40B4-BE49-F238E27FC236}">
                <a16:creationId xmlns:a16="http://schemas.microsoft.com/office/drawing/2014/main" id="{7220F720-9883-4B0E-B9A6-5AD3AC037D55}"/>
              </a:ext>
            </a:extLst>
          </p:cNvPr>
          <p:cNvSpPr>
            <a:spLocks noGrp="1"/>
          </p:cNvSpPr>
          <p:nvPr>
            <p:ph type="body" sz="quarter" idx="13"/>
          </p:nvPr>
        </p:nvSpPr>
        <p:spPr/>
        <p:txBody>
          <a:bodyPr/>
          <a:lstStyle/>
          <a:p>
            <a:r>
              <a:rPr lang="en-US" b="1" dirty="0"/>
              <a:t>Health Insurance (By providers):</a:t>
            </a:r>
          </a:p>
          <a:p>
            <a:endParaRPr lang="en-US" dirty="0"/>
          </a:p>
          <a:p>
            <a:endParaRPr lang="en-US" dirty="0"/>
          </a:p>
        </p:txBody>
      </p:sp>
      <p:sp>
        <p:nvSpPr>
          <p:cNvPr id="8" name="Title 7">
            <a:extLst>
              <a:ext uri="{FF2B5EF4-FFF2-40B4-BE49-F238E27FC236}">
                <a16:creationId xmlns:a16="http://schemas.microsoft.com/office/drawing/2014/main" id="{56A4E4CA-37AD-4DB4-B68D-4982B50C9ED3}"/>
              </a:ext>
            </a:extLst>
          </p:cNvPr>
          <p:cNvSpPr>
            <a:spLocks noGrp="1"/>
          </p:cNvSpPr>
          <p:nvPr>
            <p:ph type="title"/>
          </p:nvPr>
        </p:nvSpPr>
        <p:spPr/>
        <p:txBody>
          <a:bodyPr>
            <a:normAutofit/>
          </a:bodyPr>
          <a:lstStyle/>
          <a:p>
            <a:r>
              <a:rPr lang="en-US" b="1" dirty="0"/>
              <a:t>Types of Insurance Fraud </a:t>
            </a:r>
            <a:endParaRPr lang="en-US" dirty="0"/>
          </a:p>
        </p:txBody>
      </p:sp>
      <p:sp>
        <p:nvSpPr>
          <p:cNvPr id="13" name="Text Placeholder 10">
            <a:extLst>
              <a:ext uri="{FF2B5EF4-FFF2-40B4-BE49-F238E27FC236}">
                <a16:creationId xmlns:a16="http://schemas.microsoft.com/office/drawing/2014/main" id="{E112BFD9-A28F-4366-98A5-D88F4DA0CF0E}"/>
              </a:ext>
            </a:extLst>
          </p:cNvPr>
          <p:cNvSpPr txBox="1">
            <a:spLocks/>
          </p:cNvSpPr>
          <p:nvPr/>
        </p:nvSpPr>
        <p:spPr>
          <a:xfrm>
            <a:off x="6240465" y="3446428"/>
            <a:ext cx="5543551" cy="438494"/>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Auto Insurance:</a:t>
            </a:r>
          </a:p>
          <a:p>
            <a:endParaRPr lang="en-US" dirty="0"/>
          </a:p>
        </p:txBody>
      </p:sp>
      <p:sp>
        <p:nvSpPr>
          <p:cNvPr id="14" name="Text Placeholder 8">
            <a:extLst>
              <a:ext uri="{FF2B5EF4-FFF2-40B4-BE49-F238E27FC236}">
                <a16:creationId xmlns:a16="http://schemas.microsoft.com/office/drawing/2014/main" id="{771AF079-89C7-4767-9AF2-6B25A2CFACC4}"/>
              </a:ext>
            </a:extLst>
          </p:cNvPr>
          <p:cNvSpPr txBox="1">
            <a:spLocks/>
          </p:cNvSpPr>
          <p:nvPr/>
        </p:nvSpPr>
        <p:spPr>
          <a:xfrm>
            <a:off x="6277679" y="3884922"/>
            <a:ext cx="5543551" cy="2515878"/>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spcAft>
                <a:spcPts val="1200"/>
              </a:spcAft>
              <a:buFont typeface="Wingdings" panose="05000000000000000000" pitchFamily="2" charset="2"/>
              <a:buChar char="v"/>
            </a:pPr>
            <a:r>
              <a:rPr lang="en-US" sz="1400" dirty="0"/>
              <a:t>Staged collisions</a:t>
            </a:r>
          </a:p>
          <a:p>
            <a:pPr marL="742950" lvl="1" indent="-285750">
              <a:spcAft>
                <a:spcPts val="1200"/>
              </a:spcAft>
              <a:buFont typeface="Wingdings" panose="05000000000000000000" pitchFamily="2" charset="2"/>
              <a:buChar char="v"/>
            </a:pPr>
            <a:r>
              <a:rPr lang="en-US" sz="1400" dirty="0"/>
              <a:t>Exaggerated claims</a:t>
            </a:r>
          </a:p>
          <a:p>
            <a:pPr marL="742950" lvl="1" indent="-285750">
              <a:spcAft>
                <a:spcPts val="1200"/>
              </a:spcAft>
              <a:buFont typeface="Wingdings" panose="05000000000000000000" pitchFamily="2" charset="2"/>
              <a:buChar char="v"/>
            </a:pPr>
            <a:r>
              <a:rPr lang="en-US" sz="1400" dirty="0"/>
              <a:t>Filing more than one claim for a single injury</a:t>
            </a:r>
          </a:p>
          <a:p>
            <a:pPr marL="742950" lvl="1" indent="-285750">
              <a:spcAft>
                <a:spcPts val="1200"/>
              </a:spcAft>
              <a:buFont typeface="Wingdings" panose="05000000000000000000" pitchFamily="2" charset="2"/>
              <a:buChar char="v"/>
            </a:pPr>
            <a:r>
              <a:rPr lang="en-US" sz="1400" dirty="0"/>
              <a:t>Filing claims for injuries not related to an automobile accident</a:t>
            </a:r>
          </a:p>
          <a:p>
            <a:pPr marL="742950" lvl="1" indent="-285750">
              <a:spcAft>
                <a:spcPts val="1200"/>
              </a:spcAft>
              <a:buFont typeface="Wingdings" panose="05000000000000000000" pitchFamily="2" charset="2"/>
              <a:buChar char="v"/>
            </a:pPr>
            <a:r>
              <a:rPr lang="en-US" sz="1400" dirty="0"/>
              <a:t>Misreporting wage losses due to injuries</a:t>
            </a:r>
          </a:p>
          <a:p>
            <a:pPr marL="742950" lvl="1" indent="-285750">
              <a:spcAft>
                <a:spcPts val="1200"/>
              </a:spcAft>
              <a:buFont typeface="Wingdings" panose="05000000000000000000" pitchFamily="2" charset="2"/>
              <a:buChar char="v"/>
            </a:pPr>
            <a:r>
              <a:rPr lang="en-US" sz="1400" dirty="0"/>
              <a:t>Reporting higher costs for car repairs than those that were actually paid</a:t>
            </a:r>
          </a:p>
          <a:p>
            <a:endParaRPr lang="en-US" dirty="0"/>
          </a:p>
        </p:txBody>
      </p:sp>
      <p:sp>
        <p:nvSpPr>
          <p:cNvPr id="15" name="Rectangle 14">
            <a:extLst>
              <a:ext uri="{FF2B5EF4-FFF2-40B4-BE49-F238E27FC236}">
                <a16:creationId xmlns:a16="http://schemas.microsoft.com/office/drawing/2014/main" id="{C99BC1F0-A12E-424A-9235-DB7B01582185}"/>
              </a:ext>
            </a:extLst>
          </p:cNvPr>
          <p:cNvSpPr/>
          <p:nvPr/>
        </p:nvSpPr>
        <p:spPr>
          <a:xfrm>
            <a:off x="118209" y="4586515"/>
            <a:ext cx="6096000" cy="307777"/>
          </a:xfrm>
          <a:prstGeom prst="rect">
            <a:avLst/>
          </a:prstGeom>
        </p:spPr>
        <p:txBody>
          <a:bodyPr>
            <a:spAutoFit/>
          </a:bodyPr>
          <a:lstStyle/>
          <a:p>
            <a:pPr marL="742950" lvl="1" indent="-285750">
              <a:spcAft>
                <a:spcPts val="1200"/>
              </a:spcAft>
              <a:buFont typeface="Wingdings" panose="05000000000000000000" pitchFamily="2" charset="2"/>
              <a:buChar char="v"/>
            </a:pPr>
            <a:r>
              <a:rPr lang="en-US" sz="1400" dirty="0"/>
              <a:t>Arson</a:t>
            </a:r>
          </a:p>
        </p:txBody>
      </p:sp>
      <p:sp>
        <p:nvSpPr>
          <p:cNvPr id="16" name="Text Placeholder 11">
            <a:extLst>
              <a:ext uri="{FF2B5EF4-FFF2-40B4-BE49-F238E27FC236}">
                <a16:creationId xmlns:a16="http://schemas.microsoft.com/office/drawing/2014/main" id="{71829A56-6FB1-4DB6-AD28-6E91E2D6752B}"/>
              </a:ext>
            </a:extLst>
          </p:cNvPr>
          <p:cNvSpPr txBox="1">
            <a:spLocks/>
          </p:cNvSpPr>
          <p:nvPr/>
        </p:nvSpPr>
        <p:spPr>
          <a:xfrm>
            <a:off x="435094" y="4148021"/>
            <a:ext cx="5516444" cy="438494"/>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Property Insurance:</a:t>
            </a:r>
          </a:p>
          <a:p>
            <a:endParaRPr lang="en-US" dirty="0"/>
          </a:p>
          <a:p>
            <a:r>
              <a:rPr lang="en-US" dirty="0"/>
              <a:t>	</a:t>
            </a:r>
          </a:p>
        </p:txBody>
      </p:sp>
    </p:spTree>
    <p:extLst>
      <p:ext uri="{BB962C8B-B14F-4D97-AF65-F5344CB8AC3E}">
        <p14:creationId xmlns:p14="http://schemas.microsoft.com/office/powerpoint/2010/main" val="970197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430FA28-AC32-4508-93E0-E85F37F55DEA}"/>
              </a:ext>
            </a:extLst>
          </p:cNvPr>
          <p:cNvSpPr>
            <a:spLocks noGrp="1"/>
          </p:cNvSpPr>
          <p:nvPr>
            <p:ph type="title"/>
          </p:nvPr>
        </p:nvSpPr>
        <p:spPr/>
        <p:txBody>
          <a:bodyPr/>
          <a:lstStyle/>
          <a:p>
            <a:r>
              <a:rPr lang="en-US" b="1" dirty="0"/>
              <a:t>Good Faith Claim Handling</a:t>
            </a:r>
            <a:endParaRPr lang="en-US" dirty="0"/>
          </a:p>
        </p:txBody>
      </p:sp>
      <p:sp>
        <p:nvSpPr>
          <p:cNvPr id="2" name="TextBox 1">
            <a:extLst>
              <a:ext uri="{FF2B5EF4-FFF2-40B4-BE49-F238E27FC236}">
                <a16:creationId xmlns:a16="http://schemas.microsoft.com/office/drawing/2014/main" id="{15AFFB18-DE63-46EF-8FFC-DB4DFB50A004}"/>
              </a:ext>
            </a:extLst>
          </p:cNvPr>
          <p:cNvSpPr txBox="1"/>
          <p:nvPr/>
        </p:nvSpPr>
        <p:spPr>
          <a:xfrm>
            <a:off x="533400" y="1268413"/>
            <a:ext cx="11277600" cy="4801314"/>
          </a:xfrm>
          <a:prstGeom prst="rect">
            <a:avLst/>
          </a:prstGeom>
          <a:noFill/>
        </p:spPr>
        <p:txBody>
          <a:bodyPr wrap="square" rtlCol="0">
            <a:spAutoFit/>
          </a:bodyPr>
          <a:lstStyle/>
          <a:p>
            <a:pPr marL="342900" indent="-342900">
              <a:spcAft>
                <a:spcPts val="1200"/>
              </a:spcAft>
              <a:buFont typeface="+mj-lt"/>
              <a:buAutoNum type="arabicPeriod"/>
            </a:pPr>
            <a:r>
              <a:rPr lang="en-US" dirty="0"/>
              <a:t>Thorough, timely and unbiased investigation</a:t>
            </a:r>
          </a:p>
          <a:p>
            <a:pPr marL="342900" indent="-342900">
              <a:spcAft>
                <a:spcPts val="1200"/>
              </a:spcAft>
              <a:buFont typeface="+mj-lt"/>
              <a:buAutoNum type="arabicPeriod"/>
            </a:pPr>
            <a:r>
              <a:rPr lang="en-US" dirty="0"/>
              <a:t>Complete and accurate documentation</a:t>
            </a:r>
          </a:p>
          <a:p>
            <a:pPr marL="342900" indent="-342900">
              <a:spcAft>
                <a:spcPts val="1200"/>
              </a:spcAft>
              <a:buFont typeface="+mj-lt"/>
              <a:buAutoNum type="arabicPeriod"/>
            </a:pPr>
            <a:r>
              <a:rPr lang="en-US" dirty="0"/>
              <a:t>Fair evaluation</a:t>
            </a:r>
          </a:p>
          <a:p>
            <a:pPr marL="342900" indent="-342900">
              <a:spcAft>
                <a:spcPts val="1200"/>
              </a:spcAft>
              <a:buFont typeface="+mj-lt"/>
              <a:buAutoNum type="arabicPeriod"/>
            </a:pPr>
            <a:r>
              <a:rPr lang="en-US" dirty="0"/>
              <a:t>Good-faith negotiation</a:t>
            </a:r>
          </a:p>
          <a:p>
            <a:pPr marL="342900" indent="-342900">
              <a:spcAft>
                <a:spcPts val="1200"/>
              </a:spcAft>
              <a:buFont typeface="+mj-lt"/>
              <a:buAutoNum type="arabicPeriod"/>
            </a:pPr>
            <a:r>
              <a:rPr lang="en-US" dirty="0"/>
              <a:t>Regular and prompt communication</a:t>
            </a:r>
          </a:p>
          <a:p>
            <a:pPr marL="342900" indent="-342900">
              <a:spcAft>
                <a:spcPts val="1200"/>
              </a:spcAft>
              <a:buFont typeface="+mj-lt"/>
              <a:buAutoNum type="arabicPeriod"/>
            </a:pPr>
            <a:r>
              <a:rPr lang="en-US" dirty="0"/>
              <a:t>Competent legal advice</a:t>
            </a:r>
          </a:p>
          <a:p>
            <a:pPr marL="342900" indent="-342900">
              <a:spcAft>
                <a:spcPts val="1200"/>
              </a:spcAft>
              <a:buFont typeface="+mj-lt"/>
              <a:buAutoNum type="arabicPeriod"/>
            </a:pPr>
            <a:r>
              <a:rPr lang="en-US" dirty="0"/>
              <a:t>Effective claim management</a:t>
            </a:r>
          </a:p>
          <a:p>
            <a:pPr>
              <a:spcAft>
                <a:spcPts val="1200"/>
              </a:spcAft>
            </a:pPr>
            <a:endParaRPr lang="en-US" dirty="0"/>
          </a:p>
          <a:p>
            <a:pPr>
              <a:spcAft>
                <a:spcPts val="1200"/>
              </a:spcAft>
            </a:pPr>
            <a:r>
              <a:rPr lang="en-US" b="1" dirty="0"/>
              <a:t>Bad-faith </a:t>
            </a:r>
            <a:r>
              <a:rPr lang="en-US" dirty="0"/>
              <a:t>– An insurer’s unreasonable and unfounded (though not necessarily fraudulent) refusal to provide coverage in violation of the duties of good faith and fair dealing owed to an insured. </a:t>
            </a:r>
          </a:p>
          <a:p>
            <a:pPr marL="342900" indent="-342900">
              <a:buFont typeface="+mj-lt"/>
              <a:buAutoNum type="arabicPeriod"/>
            </a:pPr>
            <a:endParaRPr lang="en-US" dirty="0"/>
          </a:p>
        </p:txBody>
      </p:sp>
    </p:spTree>
    <p:extLst>
      <p:ext uri="{BB962C8B-B14F-4D97-AF65-F5344CB8AC3E}">
        <p14:creationId xmlns:p14="http://schemas.microsoft.com/office/powerpoint/2010/main" val="480606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93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DE8C01-5E51-462E-BD0E-8C94C287BD42}"/>
              </a:ext>
            </a:extLst>
          </p:cNvPr>
          <p:cNvSpPr>
            <a:spLocks noGrp="1"/>
          </p:cNvSpPr>
          <p:nvPr>
            <p:ph type="body" sz="quarter" idx="12"/>
          </p:nvPr>
        </p:nvSpPr>
        <p:spPr>
          <a:xfrm>
            <a:off x="407988" y="420053"/>
            <a:ext cx="4849812" cy="863600"/>
          </a:xfrm>
        </p:spPr>
        <p:txBody>
          <a:bodyPr/>
          <a:lstStyle/>
          <a:p>
            <a:r>
              <a:rPr lang="en-US" dirty="0"/>
              <a:t>Introduction to Claims (P&amp;C) </a:t>
            </a:r>
            <a:endParaRPr lang="pt-PT" dirty="0"/>
          </a:p>
        </p:txBody>
      </p:sp>
      <p:pic>
        <p:nvPicPr>
          <p:cNvPr id="5" name="Picture Placeholder 4" hidden="1">
            <a:extLst>
              <a:ext uri="{FF2B5EF4-FFF2-40B4-BE49-F238E27FC236}">
                <a16:creationId xmlns:a16="http://schemas.microsoft.com/office/drawing/2014/main" id="{F75B031B-5C69-4C3C-AB8F-4121747DCE28}"/>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l="9322" r="9322"/>
          <a:stretch/>
        </p:blipFill>
        <p:spPr>
          <a:xfrm>
            <a:off x="0" y="1825625"/>
            <a:ext cx="10515600" cy="4351338"/>
          </a:xfrm>
          <a:prstGeom prst="rect">
            <a:avLst/>
          </a:prstGeom>
        </p:spPr>
      </p:pic>
    </p:spTree>
    <p:extLst>
      <p:ext uri="{BB962C8B-B14F-4D97-AF65-F5344CB8AC3E}">
        <p14:creationId xmlns:p14="http://schemas.microsoft.com/office/powerpoint/2010/main" val="271437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0D1BC81-B0CA-49DC-9E5F-F55AA790482A}"/>
              </a:ext>
            </a:extLst>
          </p:cNvPr>
          <p:cNvSpPr>
            <a:spLocks noGrp="1"/>
          </p:cNvSpPr>
          <p:nvPr>
            <p:ph type="body" sz="quarter" idx="10"/>
          </p:nvPr>
        </p:nvSpPr>
        <p:spPr>
          <a:xfrm>
            <a:off x="407987" y="2010606"/>
            <a:ext cx="5543551" cy="4442581"/>
          </a:xfrm>
        </p:spPr>
        <p:txBody>
          <a:bodyPr/>
          <a:lstStyle/>
          <a:p>
            <a:pPr marL="285750" indent="-285750" algn="just">
              <a:buFont typeface="Wingdings" panose="05000000000000000000" pitchFamily="2" charset="2"/>
              <a:buChar char="q"/>
            </a:pPr>
            <a:r>
              <a:rPr lang="en-US" b="1" u="sng" dirty="0"/>
              <a:t>Claim</a:t>
            </a:r>
            <a:r>
              <a:rPr lang="en-US" dirty="0"/>
              <a:t> - “a demand by an individual or corporation to recover, under a policy of insurance, for loss that may come within that policy.” (</a:t>
            </a:r>
            <a:r>
              <a:rPr lang="en-US" i="1" dirty="0"/>
              <a:t>International Risk Management Institute</a:t>
            </a:r>
            <a:r>
              <a:rPr lang="en-US" dirty="0"/>
              <a:t>)</a:t>
            </a:r>
          </a:p>
          <a:p>
            <a:pPr algn="just"/>
            <a:endParaRPr lang="en-US" sz="1600" dirty="0"/>
          </a:p>
          <a:p>
            <a:pPr marL="285750" indent="-285750" algn="just">
              <a:buFont typeface="Wingdings" panose="05000000000000000000" pitchFamily="2" charset="2"/>
              <a:buChar char="q"/>
            </a:pPr>
            <a:r>
              <a:rPr lang="en-US" altLang="en-US" b="1" u="sng" dirty="0"/>
              <a:t>First Party Claim </a:t>
            </a:r>
            <a:r>
              <a:rPr lang="en-US" altLang="en-US" dirty="0"/>
              <a:t>– insured and claimant are the same person (property claims).</a:t>
            </a:r>
          </a:p>
          <a:p>
            <a:pPr marL="285750" indent="-285750" algn="just">
              <a:buFont typeface="Wingdings" panose="05000000000000000000" pitchFamily="2" charset="2"/>
              <a:buChar char="q"/>
            </a:pPr>
            <a:endParaRPr lang="en-US" altLang="en-US" dirty="0"/>
          </a:p>
          <a:p>
            <a:pPr marL="285750" indent="-285750" algn="just">
              <a:buFont typeface="Wingdings" panose="05000000000000000000" pitchFamily="2" charset="2"/>
              <a:buChar char="q"/>
            </a:pPr>
            <a:r>
              <a:rPr lang="en-US" altLang="en-US" b="1" u="sng" dirty="0"/>
              <a:t>Third Party Claim</a:t>
            </a:r>
            <a:r>
              <a:rPr lang="en-US" altLang="en-US" dirty="0"/>
              <a:t> – insured and claimant are different persons (liability claims). </a:t>
            </a:r>
          </a:p>
        </p:txBody>
      </p:sp>
      <p:sp>
        <p:nvSpPr>
          <p:cNvPr id="8" name="Text Placeholder 7">
            <a:extLst>
              <a:ext uri="{FF2B5EF4-FFF2-40B4-BE49-F238E27FC236}">
                <a16:creationId xmlns:a16="http://schemas.microsoft.com/office/drawing/2014/main" id="{685DA84B-712F-4997-B040-EA16BEA93F9C}"/>
              </a:ext>
            </a:extLst>
          </p:cNvPr>
          <p:cNvSpPr>
            <a:spLocks noGrp="1"/>
          </p:cNvSpPr>
          <p:nvPr>
            <p:ph type="body" sz="quarter" idx="12"/>
          </p:nvPr>
        </p:nvSpPr>
        <p:spPr>
          <a:xfrm>
            <a:off x="407987" y="1420990"/>
            <a:ext cx="5543551" cy="438494"/>
          </a:xfrm>
        </p:spPr>
        <p:txBody>
          <a:bodyPr/>
          <a:lstStyle/>
          <a:p>
            <a:r>
              <a:rPr lang="en-US" dirty="0"/>
              <a:t>Definitions:  </a:t>
            </a:r>
            <a:endParaRPr lang="pt-PT" dirty="0"/>
          </a:p>
        </p:txBody>
      </p:sp>
      <p:sp>
        <p:nvSpPr>
          <p:cNvPr id="9" name="Text Placeholder 8">
            <a:extLst>
              <a:ext uri="{FF2B5EF4-FFF2-40B4-BE49-F238E27FC236}">
                <a16:creationId xmlns:a16="http://schemas.microsoft.com/office/drawing/2014/main" id="{B1109344-6411-4EAD-894D-CED220223FAE}"/>
              </a:ext>
            </a:extLst>
          </p:cNvPr>
          <p:cNvSpPr>
            <a:spLocks noGrp="1"/>
          </p:cNvSpPr>
          <p:nvPr>
            <p:ph type="body" sz="quarter" idx="13"/>
          </p:nvPr>
        </p:nvSpPr>
        <p:spPr>
          <a:xfrm>
            <a:off x="6240465" y="1420990"/>
            <a:ext cx="5516444" cy="438494"/>
          </a:xfrm>
        </p:spPr>
        <p:txBody>
          <a:bodyPr/>
          <a:lstStyle/>
          <a:p>
            <a:r>
              <a:rPr lang="en-US" dirty="0"/>
              <a:t>P&amp;C Claim Life Cycle</a:t>
            </a:r>
            <a:endParaRPr lang="pt-PT" dirty="0"/>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normAutofit/>
          </a:bodyPr>
          <a:lstStyle/>
          <a:p>
            <a:r>
              <a:rPr lang="en-US" b="1" dirty="0"/>
              <a:t>Introduction  </a:t>
            </a:r>
            <a:endParaRPr lang="pt-PT" b="1" dirty="0"/>
          </a:p>
        </p:txBody>
      </p:sp>
      <p:cxnSp>
        <p:nvCxnSpPr>
          <p:cNvPr id="7" name="Conector reto 49">
            <a:extLst>
              <a:ext uri="{FF2B5EF4-FFF2-40B4-BE49-F238E27FC236}">
                <a16:creationId xmlns:a16="http://schemas.microsoft.com/office/drawing/2014/main" id="{99F137B6-F3B1-4C6C-A4B5-514CE43D29F9}"/>
              </a:ext>
            </a:extLst>
          </p:cNvPr>
          <p:cNvCxnSpPr>
            <a:cxnSpLocks/>
          </p:cNvCxnSpPr>
          <p:nvPr/>
        </p:nvCxnSpPr>
        <p:spPr>
          <a:xfrm flipV="1">
            <a:off x="6096000" y="1533627"/>
            <a:ext cx="0" cy="472203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28E5628A-3437-41AB-876A-35211B7C86F9}"/>
              </a:ext>
            </a:extLst>
          </p:cNvPr>
          <p:cNvSpPr txBox="1">
            <a:spLocks noGrp="1"/>
          </p:cNvSpPr>
          <p:nvPr>
            <p:ph type="body" sz="quarter" idx="11"/>
          </p:nvPr>
        </p:nvSpPr>
        <p:spPr>
          <a:xfrm>
            <a:off x="6255209" y="1996319"/>
            <a:ext cx="1823562" cy="569387"/>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600" dirty="0">
                <a:solidFill>
                  <a:schemeClr val="bg1"/>
                </a:solidFill>
              </a:rPr>
              <a:t>FNOL /ACK</a:t>
            </a:r>
          </a:p>
          <a:p>
            <a:pPr algn="ctr"/>
            <a:endParaRPr lang="en-US" sz="1600" dirty="0">
              <a:solidFill>
                <a:schemeClr val="bg1"/>
              </a:solidFill>
            </a:endParaRPr>
          </a:p>
        </p:txBody>
      </p:sp>
      <p:sp>
        <p:nvSpPr>
          <p:cNvPr id="11" name="TextBox 10">
            <a:extLst>
              <a:ext uri="{FF2B5EF4-FFF2-40B4-BE49-F238E27FC236}">
                <a16:creationId xmlns:a16="http://schemas.microsoft.com/office/drawing/2014/main" id="{5AC1F663-FF3A-4C56-A6AC-829FC5FFBA51}"/>
              </a:ext>
            </a:extLst>
          </p:cNvPr>
          <p:cNvSpPr txBox="1"/>
          <p:nvPr/>
        </p:nvSpPr>
        <p:spPr>
          <a:xfrm>
            <a:off x="6277994" y="2860320"/>
            <a:ext cx="1775639" cy="584775"/>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1600" dirty="0"/>
              <a:t>Coverage Determination</a:t>
            </a:r>
          </a:p>
        </p:txBody>
      </p:sp>
      <p:sp>
        <p:nvSpPr>
          <p:cNvPr id="12" name="TextBox 11">
            <a:extLst>
              <a:ext uri="{FF2B5EF4-FFF2-40B4-BE49-F238E27FC236}">
                <a16:creationId xmlns:a16="http://schemas.microsoft.com/office/drawing/2014/main" id="{F27E9F83-F936-4075-8782-48A6974EEE44}"/>
              </a:ext>
            </a:extLst>
          </p:cNvPr>
          <p:cNvSpPr txBox="1"/>
          <p:nvPr/>
        </p:nvSpPr>
        <p:spPr>
          <a:xfrm>
            <a:off x="6277994" y="3753996"/>
            <a:ext cx="1775639"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1600" dirty="0"/>
              <a:t>Initial Assessment</a:t>
            </a:r>
          </a:p>
        </p:txBody>
      </p:sp>
      <p:sp>
        <p:nvSpPr>
          <p:cNvPr id="13" name="TextBox 12">
            <a:extLst>
              <a:ext uri="{FF2B5EF4-FFF2-40B4-BE49-F238E27FC236}">
                <a16:creationId xmlns:a16="http://schemas.microsoft.com/office/drawing/2014/main" id="{36CFD426-FB52-43E4-BB20-D560ADB6A04F}"/>
              </a:ext>
            </a:extLst>
          </p:cNvPr>
          <p:cNvSpPr txBox="1"/>
          <p:nvPr/>
        </p:nvSpPr>
        <p:spPr>
          <a:xfrm>
            <a:off x="6319249" y="4661959"/>
            <a:ext cx="1734384" cy="595841"/>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1600" dirty="0"/>
              <a:t>Claim Investigation</a:t>
            </a:r>
          </a:p>
        </p:txBody>
      </p:sp>
      <p:sp>
        <p:nvSpPr>
          <p:cNvPr id="14" name="TextBox 13">
            <a:extLst>
              <a:ext uri="{FF2B5EF4-FFF2-40B4-BE49-F238E27FC236}">
                <a16:creationId xmlns:a16="http://schemas.microsoft.com/office/drawing/2014/main" id="{8FAD0A4E-C6C9-40B7-94E5-B208F7B8272D}"/>
              </a:ext>
            </a:extLst>
          </p:cNvPr>
          <p:cNvSpPr txBox="1"/>
          <p:nvPr/>
        </p:nvSpPr>
        <p:spPr>
          <a:xfrm>
            <a:off x="6255209" y="5619481"/>
            <a:ext cx="1772093"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1600" dirty="0"/>
              <a:t>Claim Conclusion</a:t>
            </a:r>
          </a:p>
        </p:txBody>
      </p:sp>
      <p:sp>
        <p:nvSpPr>
          <p:cNvPr id="39" name="Arrow: Down 38">
            <a:extLst>
              <a:ext uri="{FF2B5EF4-FFF2-40B4-BE49-F238E27FC236}">
                <a16:creationId xmlns:a16="http://schemas.microsoft.com/office/drawing/2014/main" id="{391BA57B-78BF-4B52-B51B-A10C496A026F}"/>
              </a:ext>
            </a:extLst>
          </p:cNvPr>
          <p:cNvSpPr/>
          <p:nvPr/>
        </p:nvSpPr>
        <p:spPr>
          <a:xfrm>
            <a:off x="7013413" y="2621632"/>
            <a:ext cx="225587" cy="227622"/>
          </a:xfrm>
          <a:prstGeom prst="downArrow">
            <a:avLst/>
          </a:prstGeom>
          <a:solidFill>
            <a:srgbClr val="300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0" name="Arrow: Down 39">
            <a:extLst>
              <a:ext uri="{FF2B5EF4-FFF2-40B4-BE49-F238E27FC236}">
                <a16:creationId xmlns:a16="http://schemas.microsoft.com/office/drawing/2014/main" id="{77A302E0-1BBF-4B19-BA12-30EFF6857ECC}"/>
              </a:ext>
            </a:extLst>
          </p:cNvPr>
          <p:cNvSpPr/>
          <p:nvPr/>
        </p:nvSpPr>
        <p:spPr>
          <a:xfrm>
            <a:off x="6960854" y="3521239"/>
            <a:ext cx="225587" cy="227622"/>
          </a:xfrm>
          <a:prstGeom prst="downArrow">
            <a:avLst/>
          </a:prstGeom>
          <a:solidFill>
            <a:srgbClr val="300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1" name="Arrow: Down 40">
            <a:extLst>
              <a:ext uri="{FF2B5EF4-FFF2-40B4-BE49-F238E27FC236}">
                <a16:creationId xmlns:a16="http://schemas.microsoft.com/office/drawing/2014/main" id="{1BB6E9C5-E72A-494E-8820-74745B07D81E}"/>
              </a:ext>
            </a:extLst>
          </p:cNvPr>
          <p:cNvSpPr/>
          <p:nvPr/>
        </p:nvSpPr>
        <p:spPr>
          <a:xfrm>
            <a:off x="6956067" y="4406374"/>
            <a:ext cx="225587" cy="227622"/>
          </a:xfrm>
          <a:prstGeom prst="downArrow">
            <a:avLst/>
          </a:prstGeom>
          <a:solidFill>
            <a:srgbClr val="300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2" name="Arrow: Down 41">
            <a:extLst>
              <a:ext uri="{FF2B5EF4-FFF2-40B4-BE49-F238E27FC236}">
                <a16:creationId xmlns:a16="http://schemas.microsoft.com/office/drawing/2014/main" id="{F7A3C83A-314F-4377-AE75-D77192133BB8}"/>
              </a:ext>
            </a:extLst>
          </p:cNvPr>
          <p:cNvSpPr/>
          <p:nvPr/>
        </p:nvSpPr>
        <p:spPr>
          <a:xfrm>
            <a:off x="6956066" y="5334978"/>
            <a:ext cx="225587" cy="227622"/>
          </a:xfrm>
          <a:prstGeom prst="downArrow">
            <a:avLst/>
          </a:prstGeom>
          <a:solidFill>
            <a:srgbClr val="300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3" name="TextBox 42">
            <a:extLst>
              <a:ext uri="{FF2B5EF4-FFF2-40B4-BE49-F238E27FC236}">
                <a16:creationId xmlns:a16="http://schemas.microsoft.com/office/drawing/2014/main" id="{E3B8C00D-6274-4CE4-9360-9BA6B2738681}"/>
              </a:ext>
            </a:extLst>
          </p:cNvPr>
          <p:cNvSpPr txBox="1"/>
          <p:nvPr/>
        </p:nvSpPr>
        <p:spPr>
          <a:xfrm>
            <a:off x="8237979" y="1988810"/>
            <a:ext cx="1432852" cy="553998"/>
          </a:xfrm>
          <a:prstGeom prst="rect">
            <a:avLst/>
          </a:prstGeom>
          <a:noFill/>
        </p:spPr>
        <p:txBody>
          <a:bodyPr wrap="square" rtlCol="0">
            <a:spAutoFit/>
          </a:bodyPr>
          <a:lstStyle/>
          <a:p>
            <a:r>
              <a:rPr lang="en-US" sz="1000" dirty="0"/>
              <a:t>Loss reported, acknowledgement sent  </a:t>
            </a:r>
          </a:p>
        </p:txBody>
      </p:sp>
      <p:sp>
        <p:nvSpPr>
          <p:cNvPr id="44" name="TextBox 43">
            <a:extLst>
              <a:ext uri="{FF2B5EF4-FFF2-40B4-BE49-F238E27FC236}">
                <a16:creationId xmlns:a16="http://schemas.microsoft.com/office/drawing/2014/main" id="{9E5FEA09-A41A-4036-98ED-27AFF8B191B4}"/>
              </a:ext>
            </a:extLst>
          </p:cNvPr>
          <p:cNvSpPr txBox="1"/>
          <p:nvPr/>
        </p:nvSpPr>
        <p:spPr>
          <a:xfrm>
            <a:off x="8235626" y="2952652"/>
            <a:ext cx="1282147" cy="400110"/>
          </a:xfrm>
          <a:prstGeom prst="rect">
            <a:avLst/>
          </a:prstGeom>
          <a:noFill/>
        </p:spPr>
        <p:txBody>
          <a:bodyPr wrap="square" rtlCol="0">
            <a:spAutoFit/>
          </a:bodyPr>
          <a:lstStyle/>
          <a:p>
            <a:r>
              <a:rPr lang="en-US" sz="1000" dirty="0"/>
              <a:t>Who, What, When?</a:t>
            </a:r>
          </a:p>
        </p:txBody>
      </p:sp>
      <p:sp>
        <p:nvSpPr>
          <p:cNvPr id="45" name="TextBox 44">
            <a:extLst>
              <a:ext uri="{FF2B5EF4-FFF2-40B4-BE49-F238E27FC236}">
                <a16:creationId xmlns:a16="http://schemas.microsoft.com/office/drawing/2014/main" id="{25DBBB30-2830-46D1-990E-A031FAD84972}"/>
              </a:ext>
            </a:extLst>
          </p:cNvPr>
          <p:cNvSpPr txBox="1"/>
          <p:nvPr/>
        </p:nvSpPr>
        <p:spPr>
          <a:xfrm>
            <a:off x="8188394" y="3846328"/>
            <a:ext cx="1282147" cy="400110"/>
          </a:xfrm>
          <a:prstGeom prst="rect">
            <a:avLst/>
          </a:prstGeom>
          <a:noFill/>
        </p:spPr>
        <p:txBody>
          <a:bodyPr wrap="square" rtlCol="0">
            <a:spAutoFit/>
          </a:bodyPr>
          <a:lstStyle/>
          <a:p>
            <a:r>
              <a:rPr lang="en-US" sz="1000" dirty="0"/>
              <a:t>Preliminary estimate of loss</a:t>
            </a:r>
          </a:p>
        </p:txBody>
      </p:sp>
      <p:sp>
        <p:nvSpPr>
          <p:cNvPr id="46" name="TextBox 45">
            <a:extLst>
              <a:ext uri="{FF2B5EF4-FFF2-40B4-BE49-F238E27FC236}">
                <a16:creationId xmlns:a16="http://schemas.microsoft.com/office/drawing/2014/main" id="{DE67B89C-AAB5-4D4C-80DB-CC343DB15060}"/>
              </a:ext>
            </a:extLst>
          </p:cNvPr>
          <p:cNvSpPr txBox="1"/>
          <p:nvPr/>
        </p:nvSpPr>
        <p:spPr>
          <a:xfrm>
            <a:off x="8188393" y="4836768"/>
            <a:ext cx="1282147" cy="246221"/>
          </a:xfrm>
          <a:prstGeom prst="rect">
            <a:avLst/>
          </a:prstGeom>
          <a:noFill/>
        </p:spPr>
        <p:txBody>
          <a:bodyPr wrap="square" rtlCol="0">
            <a:spAutoFit/>
          </a:bodyPr>
          <a:lstStyle/>
          <a:p>
            <a:r>
              <a:rPr lang="en-US" sz="1000" dirty="0"/>
              <a:t>Gather evidence</a:t>
            </a:r>
          </a:p>
        </p:txBody>
      </p:sp>
      <p:sp>
        <p:nvSpPr>
          <p:cNvPr id="47" name="TextBox 46">
            <a:extLst>
              <a:ext uri="{FF2B5EF4-FFF2-40B4-BE49-F238E27FC236}">
                <a16:creationId xmlns:a16="http://schemas.microsoft.com/office/drawing/2014/main" id="{95AA7CAD-15C0-4FF5-A3DD-702F7DCE6F40}"/>
              </a:ext>
            </a:extLst>
          </p:cNvPr>
          <p:cNvSpPr txBox="1"/>
          <p:nvPr/>
        </p:nvSpPr>
        <p:spPr>
          <a:xfrm>
            <a:off x="8235626" y="5788757"/>
            <a:ext cx="1060774" cy="246221"/>
          </a:xfrm>
          <a:prstGeom prst="rect">
            <a:avLst/>
          </a:prstGeom>
          <a:noFill/>
        </p:spPr>
        <p:txBody>
          <a:bodyPr wrap="square" rtlCol="0">
            <a:spAutoFit/>
          </a:bodyPr>
          <a:lstStyle/>
          <a:p>
            <a:r>
              <a:rPr lang="en-US" sz="1000" dirty="0"/>
              <a:t>Settle/Deny</a:t>
            </a:r>
          </a:p>
        </p:txBody>
      </p:sp>
    </p:spTree>
    <p:extLst>
      <p:ext uri="{BB962C8B-B14F-4D97-AF65-F5344CB8AC3E}">
        <p14:creationId xmlns:p14="http://schemas.microsoft.com/office/powerpoint/2010/main" val="308216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D67F00E-64D4-4F25-808C-DFA838438E12}"/>
              </a:ext>
            </a:extLst>
          </p:cNvPr>
          <p:cNvSpPr>
            <a:spLocks noGrp="1"/>
          </p:cNvSpPr>
          <p:nvPr>
            <p:ph type="title"/>
          </p:nvPr>
        </p:nvSpPr>
        <p:spPr/>
        <p:txBody>
          <a:bodyPr>
            <a:normAutofit/>
          </a:bodyPr>
          <a:lstStyle/>
          <a:p>
            <a:r>
              <a:rPr lang="en-US" b="1" dirty="0"/>
              <a:t>P&amp;C Claims Life Cycle</a:t>
            </a:r>
            <a:endParaRPr lang="pt-PT" b="1" dirty="0"/>
          </a:p>
        </p:txBody>
      </p:sp>
      <p:sp>
        <p:nvSpPr>
          <p:cNvPr id="18" name="Text Placeholder 17">
            <a:extLst>
              <a:ext uri="{FF2B5EF4-FFF2-40B4-BE49-F238E27FC236}">
                <a16:creationId xmlns:a16="http://schemas.microsoft.com/office/drawing/2014/main" id="{9174A902-9E50-453A-9B77-E7A4A3EEB9F8}"/>
              </a:ext>
            </a:extLst>
          </p:cNvPr>
          <p:cNvSpPr>
            <a:spLocks noGrp="1"/>
          </p:cNvSpPr>
          <p:nvPr>
            <p:ph type="body" sz="quarter" idx="32"/>
          </p:nvPr>
        </p:nvSpPr>
        <p:spPr>
          <a:xfrm>
            <a:off x="2070621" y="1903413"/>
            <a:ext cx="3202632" cy="1671637"/>
          </a:xfrm>
        </p:spPr>
        <p:txBody>
          <a:bodyPr/>
          <a:lstStyle/>
          <a:p>
            <a:r>
              <a:rPr lang="en-US" b="1" dirty="0"/>
              <a:t>Step 1: FNOL/ACK</a:t>
            </a:r>
            <a:br>
              <a:rPr lang="en-US" dirty="0"/>
            </a:br>
            <a:endParaRPr lang="en-US" dirty="0"/>
          </a:p>
          <a:p>
            <a:pPr>
              <a:spcBef>
                <a:spcPts val="600"/>
              </a:spcBef>
            </a:pPr>
            <a:r>
              <a:rPr lang="en-US" dirty="0"/>
              <a:t>FNOL is sent by the insured to the insurer. Upon receiving FNOL, insurer acknowledges the loss and sends the following information to the sender of the loss notice: </a:t>
            </a:r>
          </a:p>
          <a:p>
            <a:pPr lvl="1">
              <a:spcBef>
                <a:spcPts val="600"/>
              </a:spcBef>
              <a:spcAft>
                <a:spcPts val="1800"/>
              </a:spcAft>
              <a:buClr>
                <a:schemeClr val="tx1"/>
              </a:buClr>
              <a:buSzPct val="80000"/>
            </a:pPr>
            <a:r>
              <a:rPr lang="en-US" altLang="en-US" dirty="0">
                <a:cs typeface="Times New Roman" panose="02020603050405020304" pitchFamily="18" charset="0"/>
              </a:rPr>
              <a:t>Acknowledging loss notice and assigning loss to a claim representative</a:t>
            </a:r>
          </a:p>
          <a:p>
            <a:pPr lvl="1">
              <a:spcAft>
                <a:spcPts val="1800"/>
              </a:spcAft>
              <a:buClr>
                <a:schemeClr val="tx1"/>
              </a:buClr>
              <a:buSzPct val="80000"/>
            </a:pPr>
            <a:r>
              <a:rPr lang="en-US" altLang="en-US" dirty="0">
                <a:cs typeface="Times New Roman" panose="02020603050405020304" pitchFamily="18" charset="0"/>
              </a:rPr>
              <a:t>Claim number assigned</a:t>
            </a:r>
          </a:p>
          <a:p>
            <a:pPr lvl="1">
              <a:spcAft>
                <a:spcPts val="1800"/>
              </a:spcAft>
              <a:buClr>
                <a:schemeClr val="tx1"/>
              </a:buClr>
              <a:buSzPct val="80000"/>
            </a:pPr>
            <a:r>
              <a:rPr lang="en-US" altLang="en-US" dirty="0">
                <a:cs typeface="Times New Roman" panose="02020603050405020304" pitchFamily="18" charset="0"/>
              </a:rPr>
              <a:t>Name and contact information of the claim representative (adjuster) assigned</a:t>
            </a:r>
          </a:p>
        </p:txBody>
      </p:sp>
      <p:sp>
        <p:nvSpPr>
          <p:cNvPr id="19" name="Text Placeholder 18">
            <a:extLst>
              <a:ext uri="{FF2B5EF4-FFF2-40B4-BE49-F238E27FC236}">
                <a16:creationId xmlns:a16="http://schemas.microsoft.com/office/drawing/2014/main" id="{EA1EAE22-96D4-49DE-8534-1506BC81013D}"/>
              </a:ext>
            </a:extLst>
          </p:cNvPr>
          <p:cNvSpPr>
            <a:spLocks noGrp="1"/>
          </p:cNvSpPr>
          <p:nvPr>
            <p:ph type="body" sz="quarter" idx="33"/>
          </p:nvPr>
        </p:nvSpPr>
        <p:spPr>
          <a:xfrm>
            <a:off x="7982794" y="1903413"/>
            <a:ext cx="3008957" cy="1671637"/>
          </a:xfrm>
        </p:spPr>
        <p:txBody>
          <a:bodyPr/>
          <a:lstStyle/>
          <a:p>
            <a:r>
              <a:rPr lang="en-US" b="1" dirty="0"/>
              <a:t>Step 2 - Coverage Determination</a:t>
            </a:r>
            <a:br>
              <a:rPr lang="en-US" dirty="0"/>
            </a:br>
            <a:endParaRPr lang="en-US" dirty="0"/>
          </a:p>
          <a:p>
            <a:pPr>
              <a:spcBef>
                <a:spcPct val="10000"/>
              </a:spcBef>
              <a:buClr>
                <a:schemeClr val="tx1"/>
              </a:buClr>
              <a:buSzPct val="80000"/>
              <a:buFont typeface="Wingdings" panose="05000000000000000000" pitchFamily="2" charset="2"/>
              <a:buChar char="§"/>
            </a:pPr>
            <a:r>
              <a:rPr lang="en-US" altLang="en-US" dirty="0">
                <a:cs typeface="Times New Roman" panose="02020603050405020304" pitchFamily="18" charset="0"/>
              </a:rPr>
              <a:t>Does the loss fall within the policy’s effective dates? </a:t>
            </a:r>
          </a:p>
          <a:p>
            <a:pPr>
              <a:spcBef>
                <a:spcPct val="10000"/>
              </a:spcBef>
              <a:buClr>
                <a:schemeClr val="tx1"/>
              </a:buClr>
              <a:buSzPct val="80000"/>
              <a:buFont typeface="Wingdings" panose="05000000000000000000" pitchFamily="2" charset="2"/>
              <a:buChar char="§"/>
            </a:pPr>
            <a:endParaRPr lang="en-US" altLang="en-US" dirty="0">
              <a:cs typeface="Times New Roman" panose="02020603050405020304" pitchFamily="18" charset="0"/>
            </a:endParaRPr>
          </a:p>
          <a:p>
            <a:pPr>
              <a:spcBef>
                <a:spcPct val="10000"/>
              </a:spcBef>
              <a:buClr>
                <a:schemeClr val="tx1"/>
              </a:buClr>
              <a:buSzPct val="80000"/>
              <a:buFont typeface="Wingdings" panose="05000000000000000000" pitchFamily="2" charset="2"/>
              <a:buChar char="§"/>
            </a:pPr>
            <a:r>
              <a:rPr lang="en-US" altLang="en-US" dirty="0">
                <a:cs typeface="Times New Roman" panose="02020603050405020304" pitchFamily="18" charset="0"/>
              </a:rPr>
              <a:t>Who is the insured in the policy? </a:t>
            </a:r>
          </a:p>
          <a:p>
            <a:pPr>
              <a:spcBef>
                <a:spcPct val="10000"/>
              </a:spcBef>
              <a:buClr>
                <a:schemeClr val="tx1"/>
              </a:buClr>
              <a:buSzPct val="80000"/>
              <a:buFont typeface="Wingdings" panose="05000000000000000000" pitchFamily="2" charset="2"/>
              <a:buChar char="§"/>
            </a:pPr>
            <a:endParaRPr lang="en-US" altLang="en-US" dirty="0">
              <a:cs typeface="Times New Roman" panose="02020603050405020304" pitchFamily="18" charset="0"/>
            </a:endParaRPr>
          </a:p>
          <a:p>
            <a:pPr>
              <a:spcBef>
                <a:spcPct val="10000"/>
              </a:spcBef>
              <a:buClr>
                <a:schemeClr val="tx1"/>
              </a:buClr>
              <a:buSzPct val="80000"/>
              <a:buFont typeface="Wingdings" panose="05000000000000000000" pitchFamily="2" charset="2"/>
              <a:buChar char="§"/>
            </a:pPr>
            <a:r>
              <a:rPr lang="en-US" altLang="en-US" dirty="0">
                <a:cs typeface="Times New Roman" panose="02020603050405020304" pitchFamily="18" charset="0"/>
              </a:rPr>
              <a:t>What is insured by the policy? </a:t>
            </a:r>
          </a:p>
          <a:p>
            <a:pPr>
              <a:spcBef>
                <a:spcPct val="10000"/>
              </a:spcBef>
              <a:buClr>
                <a:schemeClr val="tx1"/>
              </a:buClr>
              <a:buSzPct val="80000"/>
              <a:buFont typeface="Wingdings" panose="05000000000000000000" pitchFamily="2" charset="2"/>
              <a:buChar char="§"/>
            </a:pPr>
            <a:endParaRPr lang="en-US" altLang="en-US" dirty="0">
              <a:cs typeface="Times New Roman" panose="02020603050405020304" pitchFamily="18" charset="0"/>
            </a:endParaRPr>
          </a:p>
          <a:p>
            <a:pPr>
              <a:spcBef>
                <a:spcPct val="10000"/>
              </a:spcBef>
              <a:buClr>
                <a:schemeClr val="tx1"/>
              </a:buClr>
              <a:buSzPct val="80000"/>
              <a:buFont typeface="Wingdings" panose="05000000000000000000" pitchFamily="2" charset="2"/>
              <a:buChar char="§"/>
            </a:pPr>
            <a:r>
              <a:rPr lang="en-US" altLang="en-US" dirty="0">
                <a:cs typeface="Times New Roman" panose="02020603050405020304" pitchFamily="18" charset="0"/>
              </a:rPr>
              <a:t>What causes of loss </a:t>
            </a:r>
            <a:r>
              <a:rPr lang="en-US" altLang="en-US">
                <a:cs typeface="Times New Roman" panose="02020603050405020304" pitchFamily="18" charset="0"/>
              </a:rPr>
              <a:t>(perils) are </a:t>
            </a:r>
            <a:r>
              <a:rPr lang="en-US" altLang="en-US" dirty="0">
                <a:cs typeface="Times New Roman" panose="02020603050405020304" pitchFamily="18" charset="0"/>
              </a:rPr>
              <a:t>covered by the policy? </a:t>
            </a:r>
          </a:p>
          <a:p>
            <a:pPr>
              <a:spcBef>
                <a:spcPct val="10000"/>
              </a:spcBef>
              <a:buClr>
                <a:schemeClr val="tx1"/>
              </a:buClr>
              <a:buSzPct val="80000"/>
              <a:buFont typeface="Wingdings" panose="05000000000000000000" pitchFamily="2" charset="2"/>
              <a:buChar char="§"/>
            </a:pPr>
            <a:endParaRPr lang="en-US" altLang="en-US" dirty="0">
              <a:cs typeface="Times New Roman" panose="02020603050405020304" pitchFamily="18" charset="0"/>
            </a:endParaRPr>
          </a:p>
          <a:p>
            <a:pPr>
              <a:spcBef>
                <a:spcPct val="10000"/>
              </a:spcBef>
              <a:buClr>
                <a:schemeClr val="tx1"/>
              </a:buClr>
              <a:buSzPct val="80000"/>
              <a:buFont typeface="Wingdings" panose="05000000000000000000" pitchFamily="2" charset="2"/>
              <a:buChar char="§"/>
            </a:pPr>
            <a:r>
              <a:rPr lang="en-US" altLang="en-US" dirty="0">
                <a:cs typeface="Times New Roman" panose="02020603050405020304" pitchFamily="18" charset="0"/>
              </a:rPr>
              <a:t>Do any exclusions apply to the loss? </a:t>
            </a:r>
          </a:p>
        </p:txBody>
      </p:sp>
      <p:sp>
        <p:nvSpPr>
          <p:cNvPr id="24" name="Retângulo 1">
            <a:extLst>
              <a:ext uri="{FF2B5EF4-FFF2-40B4-BE49-F238E27FC236}">
                <a16:creationId xmlns:a16="http://schemas.microsoft.com/office/drawing/2014/main" id="{241F2392-C435-4DDD-ABF5-A3A397441338}"/>
              </a:ext>
            </a:extLst>
          </p:cNvPr>
          <p:cNvSpPr/>
          <p:nvPr/>
        </p:nvSpPr>
        <p:spPr>
          <a:xfrm>
            <a:off x="479425" y="1710040"/>
            <a:ext cx="5040000" cy="4518522"/>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tângulo 1">
            <a:extLst>
              <a:ext uri="{FF2B5EF4-FFF2-40B4-BE49-F238E27FC236}">
                <a16:creationId xmlns:a16="http://schemas.microsoft.com/office/drawing/2014/main" id="{6AFA7B94-A8C4-443E-8BB2-95A5ACCB9FB8}"/>
              </a:ext>
            </a:extLst>
          </p:cNvPr>
          <p:cNvSpPr/>
          <p:nvPr/>
        </p:nvSpPr>
        <p:spPr>
          <a:xfrm>
            <a:off x="6169338" y="1710040"/>
            <a:ext cx="5040000" cy="4518522"/>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7" name="Group 16">
            <a:extLst>
              <a:ext uri="{FF2B5EF4-FFF2-40B4-BE49-F238E27FC236}">
                <a16:creationId xmlns:a16="http://schemas.microsoft.com/office/drawing/2014/main" id="{9251E2D1-7EA3-4E0F-8C2A-54DBD5A93C49}"/>
              </a:ext>
            </a:extLst>
          </p:cNvPr>
          <p:cNvGrpSpPr>
            <a:grpSpLocks noChangeAspect="1"/>
          </p:cNvGrpSpPr>
          <p:nvPr/>
        </p:nvGrpSpPr>
        <p:grpSpPr>
          <a:xfrm>
            <a:off x="628854" y="2129766"/>
            <a:ext cx="1253758" cy="1170324"/>
            <a:chOff x="-2063751" y="3944938"/>
            <a:chExt cx="882651" cy="823913"/>
          </a:xfrm>
        </p:grpSpPr>
        <p:sp>
          <p:nvSpPr>
            <p:cNvPr id="22" name="Freeform 5">
              <a:extLst>
                <a:ext uri="{FF2B5EF4-FFF2-40B4-BE49-F238E27FC236}">
                  <a16:creationId xmlns:a16="http://schemas.microsoft.com/office/drawing/2014/main" id="{50AC401E-CE05-4A39-8F6F-7D70AC113265}"/>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6">
              <a:extLst>
                <a:ext uri="{FF2B5EF4-FFF2-40B4-BE49-F238E27FC236}">
                  <a16:creationId xmlns:a16="http://schemas.microsoft.com/office/drawing/2014/main" id="{6B6D7F29-5C5D-40C0-89FF-32E96DC65810}"/>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7">
              <a:extLst>
                <a:ext uri="{FF2B5EF4-FFF2-40B4-BE49-F238E27FC236}">
                  <a16:creationId xmlns:a16="http://schemas.microsoft.com/office/drawing/2014/main" id="{973C4557-0377-49EA-9A26-E0A469533DBA}"/>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8">
              <a:extLst>
                <a:ext uri="{FF2B5EF4-FFF2-40B4-BE49-F238E27FC236}">
                  <a16:creationId xmlns:a16="http://schemas.microsoft.com/office/drawing/2014/main" id="{2FA24206-A283-4E53-BE12-9E8E2B061271}"/>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
              <a:extLst>
                <a:ext uri="{FF2B5EF4-FFF2-40B4-BE49-F238E27FC236}">
                  <a16:creationId xmlns:a16="http://schemas.microsoft.com/office/drawing/2014/main" id="{8D6EF961-7535-4ACF-9F93-816AB2B18189}"/>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0">
              <a:extLst>
                <a:ext uri="{FF2B5EF4-FFF2-40B4-BE49-F238E27FC236}">
                  <a16:creationId xmlns:a16="http://schemas.microsoft.com/office/drawing/2014/main" id="{5CF5B64C-B2DE-4C97-BE94-41BC01FBBE34}"/>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1">
              <a:extLst>
                <a:ext uri="{FF2B5EF4-FFF2-40B4-BE49-F238E27FC236}">
                  <a16:creationId xmlns:a16="http://schemas.microsoft.com/office/drawing/2014/main" id="{2B6E2C7E-8C81-40F8-BFFF-D4F447D6B281}"/>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2">
              <a:extLst>
                <a:ext uri="{FF2B5EF4-FFF2-40B4-BE49-F238E27FC236}">
                  <a16:creationId xmlns:a16="http://schemas.microsoft.com/office/drawing/2014/main" id="{18E77116-0294-4462-84AD-0F1981F88526}"/>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3">
              <a:extLst>
                <a:ext uri="{FF2B5EF4-FFF2-40B4-BE49-F238E27FC236}">
                  <a16:creationId xmlns:a16="http://schemas.microsoft.com/office/drawing/2014/main" id="{DF8ED85D-2717-425F-BCF7-6F238972D765}"/>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5" name="Group 34">
            <a:extLst>
              <a:ext uri="{FF2B5EF4-FFF2-40B4-BE49-F238E27FC236}">
                <a16:creationId xmlns:a16="http://schemas.microsoft.com/office/drawing/2014/main" id="{5C96E610-A835-4859-8A60-AACE3FE2397E}"/>
              </a:ext>
            </a:extLst>
          </p:cNvPr>
          <p:cNvGrpSpPr>
            <a:grpSpLocks noChangeAspect="1"/>
          </p:cNvGrpSpPr>
          <p:nvPr/>
        </p:nvGrpSpPr>
        <p:grpSpPr>
          <a:xfrm>
            <a:off x="6446682" y="2129766"/>
            <a:ext cx="1253758" cy="1170324"/>
            <a:chOff x="-2063751" y="3944938"/>
            <a:chExt cx="882651" cy="823913"/>
          </a:xfrm>
        </p:grpSpPr>
        <p:sp>
          <p:nvSpPr>
            <p:cNvPr id="36" name="Freeform 5">
              <a:extLst>
                <a:ext uri="{FF2B5EF4-FFF2-40B4-BE49-F238E27FC236}">
                  <a16:creationId xmlns:a16="http://schemas.microsoft.com/office/drawing/2014/main" id="{3B007CA9-C695-498B-908B-23D705E9D70C}"/>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6">
              <a:extLst>
                <a:ext uri="{FF2B5EF4-FFF2-40B4-BE49-F238E27FC236}">
                  <a16:creationId xmlns:a16="http://schemas.microsoft.com/office/drawing/2014/main" id="{D3B6E9EB-6AB6-4C06-AF75-45DF7D2C69AD}"/>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7">
              <a:extLst>
                <a:ext uri="{FF2B5EF4-FFF2-40B4-BE49-F238E27FC236}">
                  <a16:creationId xmlns:a16="http://schemas.microsoft.com/office/drawing/2014/main" id="{5718FEA7-C770-4EA9-8985-1AC56FB23EFE}"/>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8">
              <a:extLst>
                <a:ext uri="{FF2B5EF4-FFF2-40B4-BE49-F238E27FC236}">
                  <a16:creationId xmlns:a16="http://schemas.microsoft.com/office/drawing/2014/main" id="{549DE046-ED6D-4841-BB40-BD145F79E51F}"/>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9">
              <a:extLst>
                <a:ext uri="{FF2B5EF4-FFF2-40B4-BE49-F238E27FC236}">
                  <a16:creationId xmlns:a16="http://schemas.microsoft.com/office/drawing/2014/main" id="{14F31E2C-BD52-4453-8C6B-2F594EFB81B8}"/>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0">
              <a:extLst>
                <a:ext uri="{FF2B5EF4-FFF2-40B4-BE49-F238E27FC236}">
                  <a16:creationId xmlns:a16="http://schemas.microsoft.com/office/drawing/2014/main" id="{08D7F937-6576-4400-8200-48579B95DA3B}"/>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1">
              <a:extLst>
                <a:ext uri="{FF2B5EF4-FFF2-40B4-BE49-F238E27FC236}">
                  <a16:creationId xmlns:a16="http://schemas.microsoft.com/office/drawing/2014/main" id="{15932E39-7B44-476A-97B0-DD64180997E8}"/>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2">
              <a:extLst>
                <a:ext uri="{FF2B5EF4-FFF2-40B4-BE49-F238E27FC236}">
                  <a16:creationId xmlns:a16="http://schemas.microsoft.com/office/drawing/2014/main" id="{C20E229D-2B23-4632-8160-787C345CEC71}"/>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3">
              <a:extLst>
                <a:ext uri="{FF2B5EF4-FFF2-40B4-BE49-F238E27FC236}">
                  <a16:creationId xmlns:a16="http://schemas.microsoft.com/office/drawing/2014/main" id="{C965D533-4176-42DA-87EF-838738F12A4C}"/>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180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D67F00E-64D4-4F25-808C-DFA838438E12}"/>
              </a:ext>
            </a:extLst>
          </p:cNvPr>
          <p:cNvSpPr>
            <a:spLocks noGrp="1"/>
          </p:cNvSpPr>
          <p:nvPr>
            <p:ph type="title"/>
          </p:nvPr>
        </p:nvSpPr>
        <p:spPr/>
        <p:txBody>
          <a:bodyPr>
            <a:normAutofit/>
          </a:bodyPr>
          <a:lstStyle/>
          <a:p>
            <a:r>
              <a:rPr lang="en-US" b="1" dirty="0"/>
              <a:t>P&amp;C Claims Life Cycle</a:t>
            </a:r>
            <a:endParaRPr lang="pt-PT" b="1" dirty="0"/>
          </a:p>
        </p:txBody>
      </p:sp>
      <p:sp>
        <p:nvSpPr>
          <p:cNvPr id="18" name="Text Placeholder 17">
            <a:extLst>
              <a:ext uri="{FF2B5EF4-FFF2-40B4-BE49-F238E27FC236}">
                <a16:creationId xmlns:a16="http://schemas.microsoft.com/office/drawing/2014/main" id="{9174A902-9E50-453A-9B77-E7A4A3EEB9F8}"/>
              </a:ext>
            </a:extLst>
          </p:cNvPr>
          <p:cNvSpPr>
            <a:spLocks noGrp="1"/>
          </p:cNvSpPr>
          <p:nvPr>
            <p:ph type="body" sz="quarter" idx="32"/>
          </p:nvPr>
        </p:nvSpPr>
        <p:spPr>
          <a:xfrm>
            <a:off x="1929967" y="1143000"/>
            <a:ext cx="9217024" cy="4724400"/>
          </a:xfrm>
        </p:spPr>
        <p:txBody>
          <a:bodyPr/>
          <a:lstStyle/>
          <a:p>
            <a:pPr>
              <a:spcBef>
                <a:spcPts val="600"/>
              </a:spcBef>
            </a:pPr>
            <a:r>
              <a:rPr lang="en-US" b="1" dirty="0"/>
              <a:t>Step 3 – Initial Assessment</a:t>
            </a:r>
          </a:p>
          <a:p>
            <a:pPr>
              <a:spcBef>
                <a:spcPts val="600"/>
              </a:spcBef>
            </a:pPr>
            <a:endParaRPr lang="en-US" dirty="0"/>
          </a:p>
          <a:p>
            <a:pPr algn="just">
              <a:spcBef>
                <a:spcPts val="600"/>
              </a:spcBef>
              <a:buClr>
                <a:schemeClr val="tx1"/>
              </a:buClr>
              <a:buSzPct val="80000"/>
            </a:pPr>
            <a:r>
              <a:rPr lang="en-US" altLang="en-US" b="1" dirty="0">
                <a:cs typeface="Times New Roman" panose="02020603050405020304" pitchFamily="18" charset="0"/>
              </a:rPr>
              <a:t>Reserving</a:t>
            </a:r>
            <a:r>
              <a:rPr lang="en-US" altLang="en-US" dirty="0">
                <a:cs typeface="Times New Roman" panose="02020603050405020304" pitchFamily="18" charset="0"/>
              </a:rPr>
              <a:t> is the process of estimating the amount of money that the insurer anticipates will be needed to pay for a particular claim. The reserve includes the amounts owed to the insured (or claimant), and </a:t>
            </a:r>
            <a:r>
              <a:rPr lang="en-US" altLang="en-US" b="1" dirty="0">
                <a:cs typeface="Times New Roman" panose="02020603050405020304" pitchFamily="18" charset="0"/>
              </a:rPr>
              <a:t>Allocated</a:t>
            </a:r>
            <a:r>
              <a:rPr lang="en-US" altLang="en-US" dirty="0">
                <a:cs typeface="Times New Roman" panose="02020603050405020304" pitchFamily="18" charset="0"/>
              </a:rPr>
              <a:t> </a:t>
            </a:r>
            <a:r>
              <a:rPr lang="en-US" altLang="en-US" b="1" dirty="0">
                <a:cs typeface="Times New Roman" panose="02020603050405020304" pitchFamily="18" charset="0"/>
              </a:rPr>
              <a:t>Loss Adjustment Expenses (ALAE)</a:t>
            </a:r>
            <a:r>
              <a:rPr lang="en-US" altLang="en-US" dirty="0">
                <a:cs typeface="Times New Roman" panose="02020603050405020304" pitchFamily="18" charset="0"/>
              </a:rPr>
              <a:t>-</a:t>
            </a:r>
            <a:r>
              <a:rPr lang="en-US" altLang="en-US" b="1" dirty="0">
                <a:cs typeface="Times New Roman" panose="02020603050405020304" pitchFamily="18" charset="0"/>
              </a:rPr>
              <a:t> </a:t>
            </a:r>
            <a:r>
              <a:rPr lang="en-US" altLang="en-US" dirty="0">
                <a:cs typeface="Times New Roman" panose="02020603050405020304" pitchFamily="18" charset="0"/>
              </a:rPr>
              <a:t>the expenses involved in evaluating and settling a specific claim</a:t>
            </a:r>
          </a:p>
          <a:p>
            <a:pPr lvl="3" algn="just">
              <a:spcBef>
                <a:spcPct val="10000"/>
              </a:spcBef>
              <a:buClr>
                <a:schemeClr val="tx1"/>
              </a:buClr>
              <a:buSzPct val="80000"/>
              <a:buFontTx/>
              <a:buNone/>
            </a:pPr>
            <a:endParaRPr lang="en-US" altLang="en-US" sz="1400" dirty="0">
              <a:cs typeface="Times New Roman" panose="02020603050405020304" pitchFamily="18" charset="0"/>
            </a:endParaRPr>
          </a:p>
          <a:p>
            <a:pPr algn="just">
              <a:spcBef>
                <a:spcPct val="10000"/>
              </a:spcBef>
              <a:buClr>
                <a:schemeClr val="tx1"/>
              </a:buClr>
              <a:buSzPct val="80000"/>
            </a:pPr>
            <a:r>
              <a:rPr lang="en-US" altLang="en-US" b="1" dirty="0">
                <a:cs typeface="Times New Roman" panose="02020603050405020304" pitchFamily="18" charset="0"/>
              </a:rPr>
              <a:t>Incurred: </a:t>
            </a:r>
            <a:r>
              <a:rPr lang="en-US" altLang="en-US" dirty="0">
                <a:cs typeface="Times New Roman" panose="02020603050405020304" pitchFamily="18" charset="0"/>
              </a:rPr>
              <a:t>An incurred is the amount of money, which the claim specialist determines will be sufficient to cover the exposure resulting from a loss. During initial assessment, an initial incurred is set which is often revised later. </a:t>
            </a:r>
          </a:p>
          <a:p>
            <a:pPr lvl="1" algn="just">
              <a:spcBef>
                <a:spcPct val="10000"/>
              </a:spcBef>
              <a:buClr>
                <a:schemeClr val="tx1"/>
              </a:buClr>
              <a:buSzPct val="80000"/>
            </a:pPr>
            <a:endParaRPr lang="en-US" altLang="en-US" sz="1400" dirty="0">
              <a:cs typeface="Times New Roman" panose="02020603050405020304" pitchFamily="18" charset="0"/>
            </a:endParaRPr>
          </a:p>
          <a:p>
            <a:pPr marL="4763" lvl="1" indent="0" algn="just">
              <a:spcBef>
                <a:spcPct val="10000"/>
              </a:spcBef>
              <a:buClr>
                <a:schemeClr val="tx1"/>
              </a:buClr>
              <a:buSzPct val="80000"/>
              <a:buNone/>
            </a:pPr>
            <a:r>
              <a:rPr lang="en-US" altLang="en-US" sz="1400" b="1" dirty="0">
                <a:cs typeface="Times New Roman" panose="02020603050405020304" pitchFamily="18" charset="0"/>
              </a:rPr>
              <a:t>Unallocated</a:t>
            </a:r>
            <a:r>
              <a:rPr lang="en-US" altLang="en-US" sz="1400" dirty="0">
                <a:cs typeface="Times New Roman" panose="02020603050405020304" pitchFamily="18" charset="0"/>
              </a:rPr>
              <a:t> </a:t>
            </a:r>
            <a:r>
              <a:rPr lang="en-US" altLang="en-US" sz="1400" b="1" dirty="0">
                <a:cs typeface="Times New Roman" panose="02020603050405020304" pitchFamily="18" charset="0"/>
              </a:rPr>
              <a:t>Loss Adjustment Expenses (ULAE) </a:t>
            </a:r>
            <a:r>
              <a:rPr lang="en-US" altLang="en-US" sz="1400" dirty="0">
                <a:cs typeface="Times New Roman" panose="02020603050405020304" pitchFamily="18" charset="0"/>
              </a:rPr>
              <a:t>refers to the cost that is not specifically associated with a particular claim. Ex – staff salaries.</a:t>
            </a:r>
          </a:p>
          <a:p>
            <a:pPr marL="4763" lvl="1" indent="0" algn="just">
              <a:spcBef>
                <a:spcPct val="10000"/>
              </a:spcBef>
              <a:buClr>
                <a:schemeClr val="tx1"/>
              </a:buClr>
              <a:buSzPct val="80000"/>
              <a:buNone/>
            </a:pPr>
            <a:endParaRPr lang="en-US" altLang="en-US" sz="1400" dirty="0">
              <a:cs typeface="Times New Roman" panose="02020603050405020304" pitchFamily="18" charset="0"/>
            </a:endParaRPr>
          </a:p>
          <a:p>
            <a:pPr marL="4763" lvl="1" indent="0" algn="ctr">
              <a:spcBef>
                <a:spcPct val="10000"/>
              </a:spcBef>
              <a:buClr>
                <a:schemeClr val="tx1"/>
              </a:buClr>
              <a:buSzPct val="80000"/>
              <a:buNone/>
            </a:pPr>
            <a:r>
              <a:rPr lang="en-US" altLang="en-US" sz="1600" b="1" dirty="0">
                <a:solidFill>
                  <a:srgbClr val="0070C0"/>
                </a:solidFill>
                <a:cs typeface="Times New Roman" panose="02020603050405020304" pitchFamily="18" charset="0"/>
              </a:rPr>
              <a:t>Incurred = Paid-To-Date (PTD) + Outstanding </a:t>
            </a:r>
          </a:p>
          <a:p>
            <a:pPr marL="4763" lvl="1" indent="0" algn="ctr">
              <a:spcBef>
                <a:spcPct val="10000"/>
              </a:spcBef>
              <a:buClr>
                <a:schemeClr val="tx1"/>
              </a:buClr>
              <a:buSzPct val="80000"/>
              <a:buNone/>
            </a:pPr>
            <a:r>
              <a:rPr lang="en-US" altLang="en-US" sz="1600" b="1" dirty="0">
                <a:solidFill>
                  <a:srgbClr val="0070C0"/>
                </a:solidFill>
                <a:cs typeface="Times New Roman" panose="02020603050405020304" pitchFamily="18" charset="0"/>
              </a:rPr>
              <a:t>Reserve = Incurred + ALAE + ULAE</a:t>
            </a:r>
          </a:p>
          <a:p>
            <a:pPr marL="4763" lvl="1" indent="0" algn="ctr">
              <a:spcBef>
                <a:spcPct val="10000"/>
              </a:spcBef>
              <a:buClr>
                <a:schemeClr val="tx1"/>
              </a:buClr>
              <a:buSzPct val="80000"/>
              <a:buNone/>
            </a:pPr>
            <a:endParaRPr lang="en-US" altLang="en-US" b="1" dirty="0">
              <a:solidFill>
                <a:srgbClr val="0070C0"/>
              </a:solidFill>
              <a:cs typeface="Times New Roman" panose="02020603050405020304" pitchFamily="18" charset="0"/>
            </a:endParaRPr>
          </a:p>
          <a:p>
            <a:pPr marL="4763" lvl="1" indent="0">
              <a:lnSpc>
                <a:spcPct val="100000"/>
              </a:lnSpc>
              <a:spcAft>
                <a:spcPts val="0"/>
              </a:spcAft>
              <a:buClr>
                <a:schemeClr val="tx1"/>
              </a:buClr>
              <a:buSzPct val="80000"/>
              <a:buNone/>
            </a:pPr>
            <a:endParaRPr lang="en-US" altLang="en-US" sz="1400" b="1" dirty="0">
              <a:solidFill>
                <a:srgbClr val="0070C0"/>
              </a:solidFill>
              <a:cs typeface="Times New Roman" panose="02020603050405020304" pitchFamily="18" charset="0"/>
            </a:endParaRPr>
          </a:p>
        </p:txBody>
      </p:sp>
      <p:sp>
        <p:nvSpPr>
          <p:cNvPr id="24" name="Retângulo 1">
            <a:extLst>
              <a:ext uri="{FF2B5EF4-FFF2-40B4-BE49-F238E27FC236}">
                <a16:creationId xmlns:a16="http://schemas.microsoft.com/office/drawing/2014/main" id="{241F2392-C435-4DDD-ABF5-A3A397441338}"/>
              </a:ext>
            </a:extLst>
          </p:cNvPr>
          <p:cNvSpPr/>
          <p:nvPr/>
        </p:nvSpPr>
        <p:spPr>
          <a:xfrm>
            <a:off x="457200" y="1040828"/>
            <a:ext cx="11102975" cy="5055171"/>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7" name="Group 16">
            <a:extLst>
              <a:ext uri="{FF2B5EF4-FFF2-40B4-BE49-F238E27FC236}">
                <a16:creationId xmlns:a16="http://schemas.microsoft.com/office/drawing/2014/main" id="{9251E2D1-7EA3-4E0F-8C2A-54DBD5A93C49}"/>
              </a:ext>
            </a:extLst>
          </p:cNvPr>
          <p:cNvGrpSpPr>
            <a:grpSpLocks noChangeAspect="1"/>
          </p:cNvGrpSpPr>
          <p:nvPr/>
        </p:nvGrpSpPr>
        <p:grpSpPr>
          <a:xfrm>
            <a:off x="628854" y="2129766"/>
            <a:ext cx="1253758" cy="1170324"/>
            <a:chOff x="-2063751" y="3944938"/>
            <a:chExt cx="882651" cy="823913"/>
          </a:xfrm>
        </p:grpSpPr>
        <p:sp>
          <p:nvSpPr>
            <p:cNvPr id="22" name="Freeform 5">
              <a:extLst>
                <a:ext uri="{FF2B5EF4-FFF2-40B4-BE49-F238E27FC236}">
                  <a16:creationId xmlns:a16="http://schemas.microsoft.com/office/drawing/2014/main" id="{50AC401E-CE05-4A39-8F6F-7D70AC113265}"/>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6">
              <a:extLst>
                <a:ext uri="{FF2B5EF4-FFF2-40B4-BE49-F238E27FC236}">
                  <a16:creationId xmlns:a16="http://schemas.microsoft.com/office/drawing/2014/main" id="{6B6D7F29-5C5D-40C0-89FF-32E96DC65810}"/>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7">
              <a:extLst>
                <a:ext uri="{FF2B5EF4-FFF2-40B4-BE49-F238E27FC236}">
                  <a16:creationId xmlns:a16="http://schemas.microsoft.com/office/drawing/2014/main" id="{973C4557-0377-49EA-9A26-E0A469533DBA}"/>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8">
              <a:extLst>
                <a:ext uri="{FF2B5EF4-FFF2-40B4-BE49-F238E27FC236}">
                  <a16:creationId xmlns:a16="http://schemas.microsoft.com/office/drawing/2014/main" id="{2FA24206-A283-4E53-BE12-9E8E2B061271}"/>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
              <a:extLst>
                <a:ext uri="{FF2B5EF4-FFF2-40B4-BE49-F238E27FC236}">
                  <a16:creationId xmlns:a16="http://schemas.microsoft.com/office/drawing/2014/main" id="{8D6EF961-7535-4ACF-9F93-816AB2B18189}"/>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0">
              <a:extLst>
                <a:ext uri="{FF2B5EF4-FFF2-40B4-BE49-F238E27FC236}">
                  <a16:creationId xmlns:a16="http://schemas.microsoft.com/office/drawing/2014/main" id="{5CF5B64C-B2DE-4C97-BE94-41BC01FBBE34}"/>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1">
              <a:extLst>
                <a:ext uri="{FF2B5EF4-FFF2-40B4-BE49-F238E27FC236}">
                  <a16:creationId xmlns:a16="http://schemas.microsoft.com/office/drawing/2014/main" id="{2B6E2C7E-8C81-40F8-BFFF-D4F447D6B281}"/>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2">
              <a:extLst>
                <a:ext uri="{FF2B5EF4-FFF2-40B4-BE49-F238E27FC236}">
                  <a16:creationId xmlns:a16="http://schemas.microsoft.com/office/drawing/2014/main" id="{18E77116-0294-4462-84AD-0F1981F88526}"/>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3">
              <a:extLst>
                <a:ext uri="{FF2B5EF4-FFF2-40B4-BE49-F238E27FC236}">
                  <a16:creationId xmlns:a16="http://schemas.microsoft.com/office/drawing/2014/main" id="{DF8ED85D-2717-425F-BCF7-6F238972D765}"/>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09537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D67F00E-64D4-4F25-808C-DFA838438E12}"/>
              </a:ext>
            </a:extLst>
          </p:cNvPr>
          <p:cNvSpPr>
            <a:spLocks noGrp="1"/>
          </p:cNvSpPr>
          <p:nvPr>
            <p:ph type="title"/>
          </p:nvPr>
        </p:nvSpPr>
        <p:spPr/>
        <p:txBody>
          <a:bodyPr/>
          <a:lstStyle/>
          <a:p>
            <a:r>
              <a:rPr lang="en-US" b="1" dirty="0"/>
              <a:t>P&amp;C Claims Life Cycle</a:t>
            </a:r>
            <a:endParaRPr lang="pt-PT" b="1" dirty="0"/>
          </a:p>
        </p:txBody>
      </p:sp>
      <p:sp>
        <p:nvSpPr>
          <p:cNvPr id="18" name="Text Placeholder 17">
            <a:extLst>
              <a:ext uri="{FF2B5EF4-FFF2-40B4-BE49-F238E27FC236}">
                <a16:creationId xmlns:a16="http://schemas.microsoft.com/office/drawing/2014/main" id="{9174A902-9E50-453A-9B77-E7A4A3EEB9F8}"/>
              </a:ext>
            </a:extLst>
          </p:cNvPr>
          <p:cNvSpPr>
            <a:spLocks noGrp="1"/>
          </p:cNvSpPr>
          <p:nvPr>
            <p:ph type="body" sz="quarter" idx="32"/>
          </p:nvPr>
        </p:nvSpPr>
        <p:spPr>
          <a:xfrm>
            <a:off x="2046373" y="1925782"/>
            <a:ext cx="3202632" cy="3713018"/>
          </a:xfrm>
        </p:spPr>
        <p:txBody>
          <a:bodyPr/>
          <a:lstStyle/>
          <a:p>
            <a:r>
              <a:rPr lang="en-US" b="1" dirty="0"/>
              <a:t>Step 4 – Claim Investigation</a:t>
            </a:r>
            <a:br>
              <a:rPr lang="en-US" dirty="0"/>
            </a:br>
            <a:endParaRPr lang="en-US" dirty="0"/>
          </a:p>
          <a:p>
            <a:pPr algn="just">
              <a:spcBef>
                <a:spcPts val="600"/>
              </a:spcBef>
              <a:buClr>
                <a:schemeClr val="tx1"/>
              </a:buClr>
            </a:pPr>
            <a:r>
              <a:rPr lang="en-US" altLang="en-US" dirty="0">
                <a:cs typeface="Times New Roman" panose="02020603050405020304" pitchFamily="18" charset="0"/>
              </a:rPr>
              <a:t>Information is gathered about the following: </a:t>
            </a:r>
          </a:p>
          <a:p>
            <a:pPr marL="233363" lvl="1" indent="-228600" algn="just">
              <a:spcBef>
                <a:spcPts val="600"/>
              </a:spcBef>
              <a:spcAft>
                <a:spcPts val="1800"/>
              </a:spcAft>
              <a:buClr>
                <a:schemeClr val="tx1"/>
              </a:buClr>
              <a:buSzPct val="80000"/>
              <a:buFont typeface="+mj-lt"/>
              <a:buAutoNum type="arabicPeriod"/>
            </a:pPr>
            <a:r>
              <a:rPr lang="en-US" altLang="en-US" dirty="0">
                <a:cs typeface="Times New Roman" panose="02020603050405020304" pitchFamily="18" charset="0"/>
              </a:rPr>
              <a:t>Accident or other events causing the damage or injury (cause of loss)</a:t>
            </a:r>
          </a:p>
          <a:p>
            <a:pPr marL="233363" lvl="1" indent="-228600" algn="just">
              <a:spcBef>
                <a:spcPct val="10000"/>
              </a:spcBef>
              <a:spcAft>
                <a:spcPts val="1800"/>
              </a:spcAft>
              <a:buClr>
                <a:schemeClr val="tx1"/>
              </a:buClr>
              <a:buSzPct val="80000"/>
              <a:buFont typeface="+mj-lt"/>
              <a:buAutoNum type="arabicPeriod"/>
            </a:pPr>
            <a:r>
              <a:rPr lang="en-US" altLang="en-US" dirty="0">
                <a:cs typeface="Times New Roman" panose="02020603050405020304" pitchFamily="18" charset="0"/>
              </a:rPr>
              <a:t>Resulting damage or injury </a:t>
            </a:r>
          </a:p>
          <a:p>
            <a:pPr marL="233363" lvl="1" indent="-228600" algn="just">
              <a:spcBef>
                <a:spcPct val="10000"/>
              </a:spcBef>
              <a:spcAft>
                <a:spcPts val="1800"/>
              </a:spcAft>
              <a:buClr>
                <a:schemeClr val="tx1"/>
              </a:buClr>
              <a:buSzPct val="80000"/>
              <a:buFont typeface="+mj-lt"/>
              <a:buAutoNum type="arabicPeriod"/>
            </a:pPr>
            <a:r>
              <a:rPr lang="en-US" altLang="en-US" dirty="0">
                <a:cs typeface="Times New Roman" panose="02020603050405020304" pitchFamily="18" charset="0"/>
              </a:rPr>
              <a:t>Possible legal liability of any party for having caused that damage or injury. </a:t>
            </a:r>
          </a:p>
          <a:p>
            <a:pPr marL="233363" lvl="1" indent="-228600" algn="just">
              <a:spcBef>
                <a:spcPct val="10000"/>
              </a:spcBef>
              <a:spcAft>
                <a:spcPts val="1800"/>
              </a:spcAft>
              <a:buClr>
                <a:schemeClr val="tx1"/>
              </a:buClr>
              <a:buSzPct val="80000"/>
              <a:buFont typeface="+mj-lt"/>
              <a:buAutoNum type="arabicPeriod"/>
            </a:pPr>
            <a:r>
              <a:rPr lang="en-US" altLang="en-US" dirty="0">
                <a:cs typeface="Times New Roman" panose="02020603050405020304" pitchFamily="18" charset="0"/>
              </a:rPr>
              <a:t>Potential sources of recovery for payments owed to or collectible from others</a:t>
            </a:r>
          </a:p>
        </p:txBody>
      </p:sp>
      <p:sp>
        <p:nvSpPr>
          <p:cNvPr id="19" name="Text Placeholder 18">
            <a:extLst>
              <a:ext uri="{FF2B5EF4-FFF2-40B4-BE49-F238E27FC236}">
                <a16:creationId xmlns:a16="http://schemas.microsoft.com/office/drawing/2014/main" id="{EA1EAE22-96D4-49DE-8534-1506BC81013D}"/>
              </a:ext>
            </a:extLst>
          </p:cNvPr>
          <p:cNvSpPr>
            <a:spLocks noGrp="1"/>
          </p:cNvSpPr>
          <p:nvPr>
            <p:ph type="body" sz="quarter" idx="33"/>
          </p:nvPr>
        </p:nvSpPr>
        <p:spPr>
          <a:xfrm>
            <a:off x="7905036" y="1906167"/>
            <a:ext cx="3008957" cy="1671637"/>
          </a:xfrm>
        </p:spPr>
        <p:txBody>
          <a:bodyPr/>
          <a:lstStyle/>
          <a:p>
            <a:r>
              <a:rPr lang="en-US" b="1" dirty="0"/>
              <a:t>Step 4 – Claim Investigation (Continued)</a:t>
            </a:r>
            <a:br>
              <a:rPr lang="en-US" dirty="0"/>
            </a:br>
            <a:endParaRPr lang="en-US" dirty="0"/>
          </a:p>
          <a:p>
            <a:pPr algn="just">
              <a:spcBef>
                <a:spcPts val="600"/>
              </a:spcBef>
              <a:buClr>
                <a:schemeClr val="tx1"/>
              </a:buClr>
            </a:pPr>
            <a:r>
              <a:rPr lang="en-US" altLang="en-US" dirty="0">
                <a:cs typeface="Times New Roman" panose="02020603050405020304" pitchFamily="18" charset="0"/>
              </a:rPr>
              <a:t>Investigation mechanisms: </a:t>
            </a:r>
          </a:p>
          <a:p>
            <a:pPr lvl="1" algn="just">
              <a:spcBef>
                <a:spcPts val="600"/>
              </a:spcBef>
              <a:spcAft>
                <a:spcPts val="1800"/>
              </a:spcAft>
              <a:buClr>
                <a:schemeClr val="tx1"/>
              </a:buClr>
              <a:buSzPct val="80000"/>
            </a:pPr>
            <a:r>
              <a:rPr lang="en-US" altLang="en-US" dirty="0">
                <a:cs typeface="Times New Roman" panose="02020603050405020304" pitchFamily="18" charset="0"/>
              </a:rPr>
              <a:t>Written or recorded statements from the parties involved and any witnesses.</a:t>
            </a:r>
          </a:p>
          <a:p>
            <a:pPr lvl="1" algn="just">
              <a:spcBef>
                <a:spcPct val="10000"/>
              </a:spcBef>
              <a:spcAft>
                <a:spcPts val="1800"/>
              </a:spcAft>
              <a:buClr>
                <a:schemeClr val="tx1"/>
              </a:buClr>
              <a:buSzPct val="80000"/>
            </a:pPr>
            <a:r>
              <a:rPr lang="en-US" altLang="en-US" dirty="0">
                <a:cs typeface="Times New Roman" panose="02020603050405020304" pitchFamily="18" charset="0"/>
              </a:rPr>
              <a:t>Fire and police department reports (if available).</a:t>
            </a:r>
          </a:p>
          <a:p>
            <a:pPr lvl="1" algn="just">
              <a:spcBef>
                <a:spcPct val="10000"/>
              </a:spcBef>
              <a:spcAft>
                <a:spcPts val="1800"/>
              </a:spcAft>
              <a:buClr>
                <a:schemeClr val="tx1"/>
              </a:buClr>
              <a:buSzPct val="80000"/>
            </a:pPr>
            <a:r>
              <a:rPr lang="en-US" altLang="en-US" dirty="0">
                <a:cs typeface="Times New Roman" panose="02020603050405020304" pitchFamily="18" charset="0"/>
              </a:rPr>
              <a:t>Incident report forms.</a:t>
            </a:r>
          </a:p>
          <a:p>
            <a:pPr lvl="1" algn="just">
              <a:spcBef>
                <a:spcPct val="10000"/>
              </a:spcBef>
              <a:spcAft>
                <a:spcPts val="1800"/>
              </a:spcAft>
              <a:buClr>
                <a:schemeClr val="tx1"/>
              </a:buClr>
              <a:buSzPct val="80000"/>
            </a:pPr>
            <a:r>
              <a:rPr lang="en-US" altLang="en-US" dirty="0">
                <a:cs typeface="Times New Roman" panose="02020603050405020304" pitchFamily="18" charset="0"/>
              </a:rPr>
              <a:t>Photographs and diagrams of an accident scene.</a:t>
            </a:r>
          </a:p>
          <a:p>
            <a:pPr lvl="1" algn="just">
              <a:spcBef>
                <a:spcPct val="10000"/>
              </a:spcBef>
              <a:spcAft>
                <a:spcPts val="1800"/>
              </a:spcAft>
              <a:buClr>
                <a:schemeClr val="tx1"/>
              </a:buClr>
              <a:buSzPct val="80000"/>
            </a:pPr>
            <a:r>
              <a:rPr lang="en-US" altLang="en-US" dirty="0">
                <a:cs typeface="Times New Roman" panose="02020603050405020304" pitchFamily="18" charset="0"/>
              </a:rPr>
              <a:t>Expert analysis and reports on the loss or accident.</a:t>
            </a:r>
          </a:p>
        </p:txBody>
      </p:sp>
      <p:sp>
        <p:nvSpPr>
          <p:cNvPr id="24" name="Retângulo 1">
            <a:extLst>
              <a:ext uri="{FF2B5EF4-FFF2-40B4-BE49-F238E27FC236}">
                <a16:creationId xmlns:a16="http://schemas.microsoft.com/office/drawing/2014/main" id="{241F2392-C435-4DDD-ABF5-A3A397441338}"/>
              </a:ext>
            </a:extLst>
          </p:cNvPr>
          <p:cNvSpPr/>
          <p:nvPr/>
        </p:nvSpPr>
        <p:spPr>
          <a:xfrm>
            <a:off x="479425" y="1710040"/>
            <a:ext cx="5040000" cy="4518522"/>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tângulo 1">
            <a:extLst>
              <a:ext uri="{FF2B5EF4-FFF2-40B4-BE49-F238E27FC236}">
                <a16:creationId xmlns:a16="http://schemas.microsoft.com/office/drawing/2014/main" id="{6AFA7B94-A8C4-443E-8BB2-95A5ACCB9FB8}"/>
              </a:ext>
            </a:extLst>
          </p:cNvPr>
          <p:cNvSpPr/>
          <p:nvPr/>
        </p:nvSpPr>
        <p:spPr>
          <a:xfrm>
            <a:off x="6169338" y="1710040"/>
            <a:ext cx="5040000" cy="4518522"/>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7" name="Group 16">
            <a:extLst>
              <a:ext uri="{FF2B5EF4-FFF2-40B4-BE49-F238E27FC236}">
                <a16:creationId xmlns:a16="http://schemas.microsoft.com/office/drawing/2014/main" id="{9251E2D1-7EA3-4E0F-8C2A-54DBD5A93C49}"/>
              </a:ext>
            </a:extLst>
          </p:cNvPr>
          <p:cNvGrpSpPr>
            <a:grpSpLocks noChangeAspect="1"/>
          </p:cNvGrpSpPr>
          <p:nvPr/>
        </p:nvGrpSpPr>
        <p:grpSpPr>
          <a:xfrm>
            <a:off x="628854" y="2129766"/>
            <a:ext cx="1253758" cy="1170324"/>
            <a:chOff x="-2063751" y="3944938"/>
            <a:chExt cx="882651" cy="823913"/>
          </a:xfrm>
        </p:grpSpPr>
        <p:sp>
          <p:nvSpPr>
            <p:cNvPr id="22" name="Freeform 5">
              <a:extLst>
                <a:ext uri="{FF2B5EF4-FFF2-40B4-BE49-F238E27FC236}">
                  <a16:creationId xmlns:a16="http://schemas.microsoft.com/office/drawing/2014/main" id="{50AC401E-CE05-4A39-8F6F-7D70AC113265}"/>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6">
              <a:extLst>
                <a:ext uri="{FF2B5EF4-FFF2-40B4-BE49-F238E27FC236}">
                  <a16:creationId xmlns:a16="http://schemas.microsoft.com/office/drawing/2014/main" id="{6B6D7F29-5C5D-40C0-89FF-32E96DC65810}"/>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7">
              <a:extLst>
                <a:ext uri="{FF2B5EF4-FFF2-40B4-BE49-F238E27FC236}">
                  <a16:creationId xmlns:a16="http://schemas.microsoft.com/office/drawing/2014/main" id="{973C4557-0377-49EA-9A26-E0A469533DBA}"/>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8">
              <a:extLst>
                <a:ext uri="{FF2B5EF4-FFF2-40B4-BE49-F238E27FC236}">
                  <a16:creationId xmlns:a16="http://schemas.microsoft.com/office/drawing/2014/main" id="{2FA24206-A283-4E53-BE12-9E8E2B061271}"/>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
              <a:extLst>
                <a:ext uri="{FF2B5EF4-FFF2-40B4-BE49-F238E27FC236}">
                  <a16:creationId xmlns:a16="http://schemas.microsoft.com/office/drawing/2014/main" id="{8D6EF961-7535-4ACF-9F93-816AB2B18189}"/>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0">
              <a:extLst>
                <a:ext uri="{FF2B5EF4-FFF2-40B4-BE49-F238E27FC236}">
                  <a16:creationId xmlns:a16="http://schemas.microsoft.com/office/drawing/2014/main" id="{5CF5B64C-B2DE-4C97-BE94-41BC01FBBE34}"/>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1">
              <a:extLst>
                <a:ext uri="{FF2B5EF4-FFF2-40B4-BE49-F238E27FC236}">
                  <a16:creationId xmlns:a16="http://schemas.microsoft.com/office/drawing/2014/main" id="{2B6E2C7E-8C81-40F8-BFFF-D4F447D6B281}"/>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2">
              <a:extLst>
                <a:ext uri="{FF2B5EF4-FFF2-40B4-BE49-F238E27FC236}">
                  <a16:creationId xmlns:a16="http://schemas.microsoft.com/office/drawing/2014/main" id="{18E77116-0294-4462-84AD-0F1981F88526}"/>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3">
              <a:extLst>
                <a:ext uri="{FF2B5EF4-FFF2-40B4-BE49-F238E27FC236}">
                  <a16:creationId xmlns:a16="http://schemas.microsoft.com/office/drawing/2014/main" id="{DF8ED85D-2717-425F-BCF7-6F238972D765}"/>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5" name="Group 34">
            <a:extLst>
              <a:ext uri="{FF2B5EF4-FFF2-40B4-BE49-F238E27FC236}">
                <a16:creationId xmlns:a16="http://schemas.microsoft.com/office/drawing/2014/main" id="{5C96E610-A835-4859-8A60-AACE3FE2397E}"/>
              </a:ext>
            </a:extLst>
          </p:cNvPr>
          <p:cNvGrpSpPr>
            <a:grpSpLocks noChangeAspect="1"/>
          </p:cNvGrpSpPr>
          <p:nvPr/>
        </p:nvGrpSpPr>
        <p:grpSpPr>
          <a:xfrm>
            <a:off x="6446682" y="2129766"/>
            <a:ext cx="1253758" cy="1170324"/>
            <a:chOff x="-2063751" y="3944938"/>
            <a:chExt cx="882651" cy="823913"/>
          </a:xfrm>
        </p:grpSpPr>
        <p:sp>
          <p:nvSpPr>
            <p:cNvPr id="36" name="Freeform 5">
              <a:extLst>
                <a:ext uri="{FF2B5EF4-FFF2-40B4-BE49-F238E27FC236}">
                  <a16:creationId xmlns:a16="http://schemas.microsoft.com/office/drawing/2014/main" id="{3B007CA9-C695-498B-908B-23D705E9D70C}"/>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6">
              <a:extLst>
                <a:ext uri="{FF2B5EF4-FFF2-40B4-BE49-F238E27FC236}">
                  <a16:creationId xmlns:a16="http://schemas.microsoft.com/office/drawing/2014/main" id="{D3B6E9EB-6AB6-4C06-AF75-45DF7D2C69AD}"/>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7">
              <a:extLst>
                <a:ext uri="{FF2B5EF4-FFF2-40B4-BE49-F238E27FC236}">
                  <a16:creationId xmlns:a16="http://schemas.microsoft.com/office/drawing/2014/main" id="{5718FEA7-C770-4EA9-8985-1AC56FB23EFE}"/>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8">
              <a:extLst>
                <a:ext uri="{FF2B5EF4-FFF2-40B4-BE49-F238E27FC236}">
                  <a16:creationId xmlns:a16="http://schemas.microsoft.com/office/drawing/2014/main" id="{549DE046-ED6D-4841-BB40-BD145F79E51F}"/>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9">
              <a:extLst>
                <a:ext uri="{FF2B5EF4-FFF2-40B4-BE49-F238E27FC236}">
                  <a16:creationId xmlns:a16="http://schemas.microsoft.com/office/drawing/2014/main" id="{14F31E2C-BD52-4453-8C6B-2F594EFB81B8}"/>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0">
              <a:extLst>
                <a:ext uri="{FF2B5EF4-FFF2-40B4-BE49-F238E27FC236}">
                  <a16:creationId xmlns:a16="http://schemas.microsoft.com/office/drawing/2014/main" id="{08D7F937-6576-4400-8200-48579B95DA3B}"/>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1">
              <a:extLst>
                <a:ext uri="{FF2B5EF4-FFF2-40B4-BE49-F238E27FC236}">
                  <a16:creationId xmlns:a16="http://schemas.microsoft.com/office/drawing/2014/main" id="{15932E39-7B44-476A-97B0-DD64180997E8}"/>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2">
              <a:extLst>
                <a:ext uri="{FF2B5EF4-FFF2-40B4-BE49-F238E27FC236}">
                  <a16:creationId xmlns:a16="http://schemas.microsoft.com/office/drawing/2014/main" id="{C20E229D-2B23-4632-8160-787C345CEC71}"/>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3">
              <a:extLst>
                <a:ext uri="{FF2B5EF4-FFF2-40B4-BE49-F238E27FC236}">
                  <a16:creationId xmlns:a16="http://schemas.microsoft.com/office/drawing/2014/main" id="{C965D533-4176-42DA-87EF-838738F12A4C}"/>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0482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D67F00E-64D4-4F25-808C-DFA838438E12}"/>
              </a:ext>
            </a:extLst>
          </p:cNvPr>
          <p:cNvSpPr>
            <a:spLocks noGrp="1"/>
          </p:cNvSpPr>
          <p:nvPr>
            <p:ph type="title"/>
          </p:nvPr>
        </p:nvSpPr>
        <p:spPr/>
        <p:txBody>
          <a:bodyPr/>
          <a:lstStyle/>
          <a:p>
            <a:r>
              <a:rPr lang="en-US" b="1" dirty="0"/>
              <a:t>P&amp;C Claims Life Cycle</a:t>
            </a:r>
            <a:endParaRPr lang="pt-PT" b="1" dirty="0"/>
          </a:p>
        </p:txBody>
      </p:sp>
      <p:sp>
        <p:nvSpPr>
          <p:cNvPr id="18" name="Text Placeholder 17">
            <a:extLst>
              <a:ext uri="{FF2B5EF4-FFF2-40B4-BE49-F238E27FC236}">
                <a16:creationId xmlns:a16="http://schemas.microsoft.com/office/drawing/2014/main" id="{9174A902-9E50-453A-9B77-E7A4A3EEB9F8}"/>
              </a:ext>
            </a:extLst>
          </p:cNvPr>
          <p:cNvSpPr>
            <a:spLocks noGrp="1"/>
          </p:cNvSpPr>
          <p:nvPr>
            <p:ph type="body" sz="quarter" idx="32"/>
          </p:nvPr>
        </p:nvSpPr>
        <p:spPr>
          <a:xfrm>
            <a:off x="2046373" y="1925782"/>
            <a:ext cx="3202632" cy="3560618"/>
          </a:xfrm>
        </p:spPr>
        <p:txBody>
          <a:bodyPr/>
          <a:lstStyle/>
          <a:p>
            <a:r>
              <a:rPr lang="en-US" b="1" dirty="0"/>
              <a:t>Step 4 – Claim Investigation (Continued)</a:t>
            </a:r>
            <a:br>
              <a:rPr lang="en-US" dirty="0"/>
            </a:br>
            <a:endParaRPr lang="en-US" dirty="0"/>
          </a:p>
          <a:p>
            <a:pPr algn="just">
              <a:spcBef>
                <a:spcPct val="10000"/>
              </a:spcBef>
              <a:buClr>
                <a:schemeClr val="tx1"/>
              </a:buClr>
            </a:pPr>
            <a:r>
              <a:rPr lang="en-US" altLang="en-US" dirty="0"/>
              <a:t>Determining Amount of Damages</a:t>
            </a:r>
            <a:r>
              <a:rPr lang="en-US" altLang="en-US" dirty="0">
                <a:cs typeface="Times New Roman" panose="02020603050405020304" pitchFamily="18" charset="0"/>
              </a:rPr>
              <a:t>: </a:t>
            </a:r>
          </a:p>
          <a:p>
            <a:pPr algn="just">
              <a:spcBef>
                <a:spcPts val="600"/>
              </a:spcBef>
              <a:buClr>
                <a:schemeClr val="tx1"/>
              </a:buClr>
              <a:buSzPct val="80000"/>
            </a:pPr>
            <a:r>
              <a:rPr lang="en-US" altLang="en-US" dirty="0">
                <a:cs typeface="Times New Roman" panose="02020603050405020304" pitchFamily="18" charset="0"/>
              </a:rPr>
              <a:t>Amount of damages for property damage claims is determined by the following factors: </a:t>
            </a:r>
          </a:p>
          <a:p>
            <a:pPr lvl="2" algn="just">
              <a:spcBef>
                <a:spcPts val="600"/>
              </a:spcBef>
              <a:spcAft>
                <a:spcPts val="1800"/>
              </a:spcAft>
              <a:buClr>
                <a:schemeClr val="tx1"/>
              </a:buClr>
              <a:buSzPct val="80000"/>
              <a:buFontTx/>
              <a:buChar char="•"/>
            </a:pPr>
            <a:r>
              <a:rPr lang="en-US" altLang="en-US" dirty="0">
                <a:cs typeface="Times New Roman" panose="02020603050405020304" pitchFamily="18" charset="0"/>
              </a:rPr>
              <a:t>Actual Cash Value (ACV) of the property which is replacement cost for property based on depreciation</a:t>
            </a:r>
          </a:p>
          <a:p>
            <a:pPr lvl="2" algn="just">
              <a:spcAft>
                <a:spcPts val="1800"/>
              </a:spcAft>
              <a:buClr>
                <a:schemeClr val="tx1"/>
              </a:buClr>
              <a:buSzPct val="80000"/>
              <a:buFontTx/>
              <a:buChar char="•"/>
            </a:pPr>
            <a:r>
              <a:rPr lang="en-US" altLang="en-US" dirty="0">
                <a:cs typeface="Times New Roman" panose="02020603050405020304" pitchFamily="18" charset="0"/>
              </a:rPr>
              <a:t>Replacement Cost</a:t>
            </a:r>
          </a:p>
          <a:p>
            <a:pPr lvl="2" algn="just">
              <a:spcAft>
                <a:spcPts val="1800"/>
              </a:spcAft>
              <a:buClr>
                <a:schemeClr val="tx1"/>
              </a:buClr>
              <a:buSzPct val="80000"/>
              <a:buFontTx/>
              <a:buChar char="•"/>
            </a:pPr>
            <a:r>
              <a:rPr lang="en-US" altLang="en-US" dirty="0">
                <a:cs typeface="Times New Roman" panose="02020603050405020304" pitchFamily="18" charset="0"/>
              </a:rPr>
              <a:t>Agreed Value </a:t>
            </a:r>
          </a:p>
        </p:txBody>
      </p:sp>
      <p:sp>
        <p:nvSpPr>
          <p:cNvPr id="19" name="Text Placeholder 18">
            <a:extLst>
              <a:ext uri="{FF2B5EF4-FFF2-40B4-BE49-F238E27FC236}">
                <a16:creationId xmlns:a16="http://schemas.microsoft.com/office/drawing/2014/main" id="{EA1EAE22-96D4-49DE-8534-1506BC81013D}"/>
              </a:ext>
            </a:extLst>
          </p:cNvPr>
          <p:cNvSpPr>
            <a:spLocks noGrp="1"/>
          </p:cNvSpPr>
          <p:nvPr>
            <p:ph type="body" sz="quarter" idx="33"/>
          </p:nvPr>
        </p:nvSpPr>
        <p:spPr>
          <a:xfrm>
            <a:off x="7727984" y="1925782"/>
            <a:ext cx="3386924" cy="4302780"/>
          </a:xfrm>
        </p:spPr>
        <p:txBody>
          <a:bodyPr/>
          <a:lstStyle/>
          <a:p>
            <a:r>
              <a:rPr lang="en-US" b="1" dirty="0"/>
              <a:t>Step 4 – Claim Investigation (Continued)</a:t>
            </a:r>
            <a:br>
              <a:rPr lang="en-US" dirty="0"/>
            </a:br>
            <a:endParaRPr lang="en-US" dirty="0"/>
          </a:p>
          <a:p>
            <a:pPr>
              <a:spcBef>
                <a:spcPct val="10000"/>
              </a:spcBef>
              <a:buClr>
                <a:schemeClr val="tx1"/>
              </a:buClr>
              <a:buSzPct val="80000"/>
            </a:pPr>
            <a:r>
              <a:rPr lang="en-US" altLang="en-US" dirty="0">
                <a:cs typeface="Times New Roman" panose="02020603050405020304" pitchFamily="18" charset="0"/>
              </a:rPr>
              <a:t>Amount of damages for liability claims is determined by the following factors</a:t>
            </a:r>
            <a:r>
              <a:rPr lang="en-US" altLang="en-US" sz="1200" dirty="0">
                <a:cs typeface="Times New Roman" panose="02020603050405020304" pitchFamily="18" charset="0"/>
              </a:rPr>
              <a:t>: </a:t>
            </a:r>
          </a:p>
          <a:p>
            <a:pPr marL="346075" lvl="1" indent="-230188">
              <a:buClr>
                <a:schemeClr val="tx1"/>
              </a:buClr>
              <a:buSzPct val="80000"/>
              <a:buFont typeface="Arial" panose="020B0604020202020204" pitchFamily="34" charset="0"/>
              <a:buChar char="•"/>
            </a:pPr>
            <a:r>
              <a:rPr lang="en-US" altLang="en-US" dirty="0">
                <a:cs typeface="Times New Roman" panose="02020603050405020304" pitchFamily="18" charset="0"/>
              </a:rPr>
              <a:t>Amount of medical expenses  </a:t>
            </a:r>
          </a:p>
          <a:p>
            <a:pPr marL="346075" lvl="1" indent="-230188">
              <a:buClr>
                <a:schemeClr val="tx1"/>
              </a:buClr>
              <a:buSzPct val="80000"/>
              <a:buFont typeface="Arial" panose="020B0604020202020204" pitchFamily="34" charset="0"/>
              <a:buChar char="•"/>
            </a:pPr>
            <a:r>
              <a:rPr lang="en-US" altLang="en-US" dirty="0">
                <a:cs typeface="Times New Roman" panose="02020603050405020304" pitchFamily="18" charset="0"/>
              </a:rPr>
              <a:t>Type of injury and part of the body injured </a:t>
            </a:r>
          </a:p>
          <a:p>
            <a:pPr marL="346075" lvl="1" indent="-230188">
              <a:buClr>
                <a:schemeClr val="tx1"/>
              </a:buClr>
              <a:buSzPct val="80000"/>
              <a:buFont typeface="Arial" panose="020B0604020202020204" pitchFamily="34" charset="0"/>
              <a:buChar char="•"/>
            </a:pPr>
            <a:r>
              <a:rPr lang="en-US" altLang="en-US" dirty="0">
                <a:cs typeface="Times New Roman" panose="02020603050405020304" pitchFamily="18" charset="0"/>
              </a:rPr>
              <a:t>Wage loss or loss of earning capacity because of the injury  </a:t>
            </a:r>
          </a:p>
          <a:p>
            <a:pPr marL="346075" lvl="1" indent="-230188">
              <a:buClr>
                <a:schemeClr val="tx1"/>
              </a:buClr>
              <a:buSzPct val="80000"/>
              <a:buFont typeface="Arial" panose="020B0604020202020204" pitchFamily="34" charset="0"/>
              <a:buChar char="•"/>
            </a:pPr>
            <a:r>
              <a:rPr lang="en-US" altLang="en-US" dirty="0">
                <a:cs typeface="Times New Roman" panose="02020603050405020304" pitchFamily="18" charset="0"/>
              </a:rPr>
              <a:t>Pain and suffering resulting from the injury </a:t>
            </a:r>
          </a:p>
          <a:p>
            <a:pPr marL="346075" lvl="1" indent="-230188">
              <a:buClr>
                <a:schemeClr val="tx1"/>
              </a:buClr>
              <a:buSzPct val="80000"/>
              <a:buFont typeface="Arial" panose="020B0604020202020204" pitchFamily="34" charset="0"/>
              <a:buChar char="•"/>
            </a:pPr>
            <a:r>
              <a:rPr lang="en-US" altLang="en-US" dirty="0">
                <a:cs typeface="Times New Roman" panose="02020603050405020304" pitchFamily="18" charset="0"/>
              </a:rPr>
              <a:t>Extent of disability and impairment</a:t>
            </a:r>
          </a:p>
          <a:p>
            <a:pPr marL="346075" lvl="1" indent="-230188">
              <a:buClr>
                <a:schemeClr val="tx1"/>
              </a:buClr>
              <a:buSzPct val="80000"/>
              <a:buFont typeface="Arial" panose="020B0604020202020204" pitchFamily="34" charset="0"/>
              <a:buChar char="•"/>
            </a:pPr>
            <a:r>
              <a:rPr lang="en-US" altLang="en-US" dirty="0">
                <a:cs typeface="Times New Roman" panose="02020603050405020304" pitchFamily="18" charset="0"/>
              </a:rPr>
              <a:t>Any reduction in quality of life from the injury </a:t>
            </a:r>
          </a:p>
          <a:p>
            <a:pPr marL="346075" lvl="1" indent="-230188">
              <a:buClr>
                <a:schemeClr val="tx1"/>
              </a:buClr>
              <a:buSzPct val="80000"/>
              <a:buFont typeface="Arial" panose="020B0604020202020204" pitchFamily="34" charset="0"/>
              <a:buChar char="•"/>
            </a:pPr>
            <a:r>
              <a:rPr lang="en-US" altLang="en-US" dirty="0">
                <a:cs typeface="Times New Roman" panose="02020603050405020304" pitchFamily="18" charset="0"/>
              </a:rPr>
              <a:t>Preexisting conditions that contributed to the injury </a:t>
            </a:r>
          </a:p>
          <a:p>
            <a:pPr marL="346075" lvl="1" indent="-230188">
              <a:buClr>
                <a:schemeClr val="tx1"/>
              </a:buClr>
              <a:buSzPct val="80000"/>
              <a:buFont typeface="Arial" panose="020B0604020202020204" pitchFamily="34" charset="0"/>
              <a:buChar char="•"/>
            </a:pPr>
            <a:r>
              <a:rPr lang="en-US" altLang="en-US" dirty="0">
                <a:cs typeface="Times New Roman" panose="02020603050405020304" pitchFamily="18" charset="0"/>
              </a:rPr>
              <a:t>Jury verdict </a:t>
            </a:r>
          </a:p>
        </p:txBody>
      </p:sp>
      <p:sp>
        <p:nvSpPr>
          <p:cNvPr id="24" name="Retângulo 1">
            <a:extLst>
              <a:ext uri="{FF2B5EF4-FFF2-40B4-BE49-F238E27FC236}">
                <a16:creationId xmlns:a16="http://schemas.microsoft.com/office/drawing/2014/main" id="{241F2392-C435-4DDD-ABF5-A3A397441338}"/>
              </a:ext>
            </a:extLst>
          </p:cNvPr>
          <p:cNvSpPr/>
          <p:nvPr/>
        </p:nvSpPr>
        <p:spPr>
          <a:xfrm>
            <a:off x="479425" y="1710040"/>
            <a:ext cx="5040000" cy="4518522"/>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tângulo 1">
            <a:extLst>
              <a:ext uri="{FF2B5EF4-FFF2-40B4-BE49-F238E27FC236}">
                <a16:creationId xmlns:a16="http://schemas.microsoft.com/office/drawing/2014/main" id="{6AFA7B94-A8C4-443E-8BB2-95A5ACCB9FB8}"/>
              </a:ext>
            </a:extLst>
          </p:cNvPr>
          <p:cNvSpPr/>
          <p:nvPr/>
        </p:nvSpPr>
        <p:spPr>
          <a:xfrm>
            <a:off x="6169338" y="1710040"/>
            <a:ext cx="5040000" cy="4518522"/>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7" name="Group 16">
            <a:extLst>
              <a:ext uri="{FF2B5EF4-FFF2-40B4-BE49-F238E27FC236}">
                <a16:creationId xmlns:a16="http://schemas.microsoft.com/office/drawing/2014/main" id="{9251E2D1-7EA3-4E0F-8C2A-54DBD5A93C49}"/>
              </a:ext>
            </a:extLst>
          </p:cNvPr>
          <p:cNvGrpSpPr>
            <a:grpSpLocks noChangeAspect="1"/>
          </p:cNvGrpSpPr>
          <p:nvPr/>
        </p:nvGrpSpPr>
        <p:grpSpPr>
          <a:xfrm>
            <a:off x="628854" y="2129766"/>
            <a:ext cx="1253758" cy="1170324"/>
            <a:chOff x="-2063751" y="3944938"/>
            <a:chExt cx="882651" cy="823913"/>
          </a:xfrm>
        </p:grpSpPr>
        <p:sp>
          <p:nvSpPr>
            <p:cNvPr id="22" name="Freeform 5">
              <a:extLst>
                <a:ext uri="{FF2B5EF4-FFF2-40B4-BE49-F238E27FC236}">
                  <a16:creationId xmlns:a16="http://schemas.microsoft.com/office/drawing/2014/main" id="{50AC401E-CE05-4A39-8F6F-7D70AC113265}"/>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6">
              <a:extLst>
                <a:ext uri="{FF2B5EF4-FFF2-40B4-BE49-F238E27FC236}">
                  <a16:creationId xmlns:a16="http://schemas.microsoft.com/office/drawing/2014/main" id="{6B6D7F29-5C5D-40C0-89FF-32E96DC65810}"/>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7">
              <a:extLst>
                <a:ext uri="{FF2B5EF4-FFF2-40B4-BE49-F238E27FC236}">
                  <a16:creationId xmlns:a16="http://schemas.microsoft.com/office/drawing/2014/main" id="{973C4557-0377-49EA-9A26-E0A469533DBA}"/>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8">
              <a:extLst>
                <a:ext uri="{FF2B5EF4-FFF2-40B4-BE49-F238E27FC236}">
                  <a16:creationId xmlns:a16="http://schemas.microsoft.com/office/drawing/2014/main" id="{2FA24206-A283-4E53-BE12-9E8E2B061271}"/>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
              <a:extLst>
                <a:ext uri="{FF2B5EF4-FFF2-40B4-BE49-F238E27FC236}">
                  <a16:creationId xmlns:a16="http://schemas.microsoft.com/office/drawing/2014/main" id="{8D6EF961-7535-4ACF-9F93-816AB2B18189}"/>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0">
              <a:extLst>
                <a:ext uri="{FF2B5EF4-FFF2-40B4-BE49-F238E27FC236}">
                  <a16:creationId xmlns:a16="http://schemas.microsoft.com/office/drawing/2014/main" id="{5CF5B64C-B2DE-4C97-BE94-41BC01FBBE34}"/>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1">
              <a:extLst>
                <a:ext uri="{FF2B5EF4-FFF2-40B4-BE49-F238E27FC236}">
                  <a16:creationId xmlns:a16="http://schemas.microsoft.com/office/drawing/2014/main" id="{2B6E2C7E-8C81-40F8-BFFF-D4F447D6B281}"/>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2">
              <a:extLst>
                <a:ext uri="{FF2B5EF4-FFF2-40B4-BE49-F238E27FC236}">
                  <a16:creationId xmlns:a16="http://schemas.microsoft.com/office/drawing/2014/main" id="{18E77116-0294-4462-84AD-0F1981F88526}"/>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3">
              <a:extLst>
                <a:ext uri="{FF2B5EF4-FFF2-40B4-BE49-F238E27FC236}">
                  <a16:creationId xmlns:a16="http://schemas.microsoft.com/office/drawing/2014/main" id="{DF8ED85D-2717-425F-BCF7-6F238972D765}"/>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5" name="Group 34">
            <a:extLst>
              <a:ext uri="{FF2B5EF4-FFF2-40B4-BE49-F238E27FC236}">
                <a16:creationId xmlns:a16="http://schemas.microsoft.com/office/drawing/2014/main" id="{5C96E610-A835-4859-8A60-AACE3FE2397E}"/>
              </a:ext>
            </a:extLst>
          </p:cNvPr>
          <p:cNvGrpSpPr>
            <a:grpSpLocks noChangeAspect="1"/>
          </p:cNvGrpSpPr>
          <p:nvPr/>
        </p:nvGrpSpPr>
        <p:grpSpPr>
          <a:xfrm>
            <a:off x="6446682" y="2129766"/>
            <a:ext cx="1253758" cy="1170324"/>
            <a:chOff x="-2063751" y="3944938"/>
            <a:chExt cx="882651" cy="823913"/>
          </a:xfrm>
        </p:grpSpPr>
        <p:sp>
          <p:nvSpPr>
            <p:cNvPr id="36" name="Freeform 5">
              <a:extLst>
                <a:ext uri="{FF2B5EF4-FFF2-40B4-BE49-F238E27FC236}">
                  <a16:creationId xmlns:a16="http://schemas.microsoft.com/office/drawing/2014/main" id="{3B007CA9-C695-498B-908B-23D705E9D70C}"/>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6">
              <a:extLst>
                <a:ext uri="{FF2B5EF4-FFF2-40B4-BE49-F238E27FC236}">
                  <a16:creationId xmlns:a16="http://schemas.microsoft.com/office/drawing/2014/main" id="{D3B6E9EB-6AB6-4C06-AF75-45DF7D2C69AD}"/>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7">
              <a:extLst>
                <a:ext uri="{FF2B5EF4-FFF2-40B4-BE49-F238E27FC236}">
                  <a16:creationId xmlns:a16="http://schemas.microsoft.com/office/drawing/2014/main" id="{5718FEA7-C770-4EA9-8985-1AC56FB23EFE}"/>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8">
              <a:extLst>
                <a:ext uri="{FF2B5EF4-FFF2-40B4-BE49-F238E27FC236}">
                  <a16:creationId xmlns:a16="http://schemas.microsoft.com/office/drawing/2014/main" id="{549DE046-ED6D-4841-BB40-BD145F79E51F}"/>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9">
              <a:extLst>
                <a:ext uri="{FF2B5EF4-FFF2-40B4-BE49-F238E27FC236}">
                  <a16:creationId xmlns:a16="http://schemas.microsoft.com/office/drawing/2014/main" id="{14F31E2C-BD52-4453-8C6B-2F594EFB81B8}"/>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0">
              <a:extLst>
                <a:ext uri="{FF2B5EF4-FFF2-40B4-BE49-F238E27FC236}">
                  <a16:creationId xmlns:a16="http://schemas.microsoft.com/office/drawing/2014/main" id="{08D7F937-6576-4400-8200-48579B95DA3B}"/>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1">
              <a:extLst>
                <a:ext uri="{FF2B5EF4-FFF2-40B4-BE49-F238E27FC236}">
                  <a16:creationId xmlns:a16="http://schemas.microsoft.com/office/drawing/2014/main" id="{15932E39-7B44-476A-97B0-DD64180997E8}"/>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2">
              <a:extLst>
                <a:ext uri="{FF2B5EF4-FFF2-40B4-BE49-F238E27FC236}">
                  <a16:creationId xmlns:a16="http://schemas.microsoft.com/office/drawing/2014/main" id="{C20E229D-2B23-4632-8160-787C345CEC71}"/>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3">
              <a:extLst>
                <a:ext uri="{FF2B5EF4-FFF2-40B4-BE49-F238E27FC236}">
                  <a16:creationId xmlns:a16="http://schemas.microsoft.com/office/drawing/2014/main" id="{C965D533-4176-42DA-87EF-838738F12A4C}"/>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8590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D67F00E-64D4-4F25-808C-DFA838438E12}"/>
              </a:ext>
            </a:extLst>
          </p:cNvPr>
          <p:cNvSpPr>
            <a:spLocks noGrp="1"/>
          </p:cNvSpPr>
          <p:nvPr>
            <p:ph type="title"/>
          </p:nvPr>
        </p:nvSpPr>
        <p:spPr/>
        <p:txBody>
          <a:bodyPr/>
          <a:lstStyle/>
          <a:p>
            <a:r>
              <a:rPr lang="en-US" b="1" dirty="0"/>
              <a:t>P&amp;C Claims Life Cycle</a:t>
            </a:r>
            <a:endParaRPr lang="pt-PT" b="1" dirty="0"/>
          </a:p>
        </p:txBody>
      </p:sp>
      <p:sp>
        <p:nvSpPr>
          <p:cNvPr id="18" name="Text Placeholder 17">
            <a:extLst>
              <a:ext uri="{FF2B5EF4-FFF2-40B4-BE49-F238E27FC236}">
                <a16:creationId xmlns:a16="http://schemas.microsoft.com/office/drawing/2014/main" id="{9174A902-9E50-453A-9B77-E7A4A3EEB9F8}"/>
              </a:ext>
            </a:extLst>
          </p:cNvPr>
          <p:cNvSpPr>
            <a:spLocks noGrp="1"/>
          </p:cNvSpPr>
          <p:nvPr>
            <p:ph type="body" sz="quarter" idx="32"/>
          </p:nvPr>
        </p:nvSpPr>
        <p:spPr>
          <a:xfrm>
            <a:off x="2034950" y="1905000"/>
            <a:ext cx="9217024" cy="3582987"/>
          </a:xfrm>
        </p:spPr>
        <p:txBody>
          <a:bodyPr/>
          <a:lstStyle/>
          <a:p>
            <a:pPr>
              <a:spcBef>
                <a:spcPts val="600"/>
              </a:spcBef>
            </a:pPr>
            <a:r>
              <a:rPr lang="en-US" b="1" dirty="0"/>
              <a:t>Step 5 – Claim Conclusion/Closure</a:t>
            </a:r>
          </a:p>
          <a:p>
            <a:pPr>
              <a:spcBef>
                <a:spcPts val="600"/>
              </a:spcBef>
            </a:pPr>
            <a:endParaRPr lang="en-US" dirty="0"/>
          </a:p>
          <a:p>
            <a:pPr algn="just">
              <a:spcBef>
                <a:spcPct val="10000"/>
              </a:spcBef>
              <a:buClr>
                <a:schemeClr val="tx1"/>
              </a:buClr>
              <a:buSzPct val="80000"/>
              <a:buFont typeface="Wingdings" panose="05000000000000000000" pitchFamily="2" charset="2"/>
              <a:buChar char="§"/>
            </a:pPr>
            <a:r>
              <a:rPr lang="en-US" altLang="en-US" dirty="0">
                <a:cs typeface="Times New Roman" panose="02020603050405020304" pitchFamily="18" charset="0"/>
              </a:rPr>
              <a:t>Claim is settled with a formal release. </a:t>
            </a:r>
          </a:p>
          <a:p>
            <a:pPr algn="just">
              <a:spcBef>
                <a:spcPct val="10000"/>
              </a:spcBef>
              <a:buClr>
                <a:schemeClr val="tx1"/>
              </a:buClr>
              <a:buSzPct val="80000"/>
              <a:buFont typeface="Wingdings" panose="05000000000000000000" pitchFamily="2" charset="2"/>
              <a:buChar char="§"/>
            </a:pPr>
            <a:endParaRPr lang="en-US" altLang="en-US" dirty="0">
              <a:cs typeface="Times New Roman" panose="02020603050405020304" pitchFamily="18" charset="0"/>
            </a:endParaRPr>
          </a:p>
          <a:p>
            <a:pPr algn="just">
              <a:spcBef>
                <a:spcPct val="10000"/>
              </a:spcBef>
              <a:buClr>
                <a:schemeClr val="tx1"/>
              </a:buClr>
              <a:buSzPct val="80000"/>
              <a:buFont typeface="Wingdings" panose="05000000000000000000" pitchFamily="2" charset="2"/>
              <a:buChar char="§"/>
            </a:pPr>
            <a:r>
              <a:rPr lang="en-US" altLang="en-US" dirty="0">
                <a:cs typeface="Times New Roman" panose="02020603050405020304" pitchFamily="18" charset="0"/>
              </a:rPr>
              <a:t>Claim payments may be made as a </a:t>
            </a:r>
            <a:r>
              <a:rPr lang="en-US" altLang="en-US" b="1" dirty="0">
                <a:cs typeface="Times New Roman" panose="02020603050405020304" pitchFamily="18" charset="0"/>
              </a:rPr>
              <a:t>lump-sum settlement</a:t>
            </a:r>
            <a:r>
              <a:rPr lang="en-US" altLang="en-US" dirty="0">
                <a:cs typeface="Times New Roman" panose="02020603050405020304" pitchFamily="18" charset="0"/>
              </a:rPr>
              <a:t> (one-time payment) or as a </a:t>
            </a:r>
            <a:r>
              <a:rPr lang="en-US" altLang="en-US" b="1" dirty="0">
                <a:cs typeface="Times New Roman" panose="02020603050405020304" pitchFamily="18" charset="0"/>
              </a:rPr>
              <a:t>structured settlement </a:t>
            </a:r>
            <a:r>
              <a:rPr lang="en-US" altLang="en-US" dirty="0">
                <a:cs typeface="Times New Roman" panose="02020603050405020304" pitchFamily="18" charset="0"/>
              </a:rPr>
              <a:t>(payment through equated periodic installments). </a:t>
            </a:r>
          </a:p>
          <a:p>
            <a:pPr algn="just">
              <a:spcBef>
                <a:spcPct val="10000"/>
              </a:spcBef>
              <a:buClr>
                <a:schemeClr val="tx1"/>
              </a:buClr>
              <a:buSzPct val="80000"/>
              <a:buFont typeface="Wingdings" panose="05000000000000000000" pitchFamily="2" charset="2"/>
              <a:buChar char="§"/>
            </a:pPr>
            <a:endParaRPr lang="en-US" altLang="en-US" dirty="0">
              <a:cs typeface="Times New Roman" panose="02020603050405020304" pitchFamily="18" charset="0"/>
            </a:endParaRPr>
          </a:p>
          <a:p>
            <a:pPr algn="just">
              <a:spcBef>
                <a:spcPct val="10000"/>
              </a:spcBef>
              <a:buClr>
                <a:schemeClr val="tx1"/>
              </a:buClr>
              <a:buSzPct val="80000"/>
              <a:buFont typeface="Wingdings" panose="05000000000000000000" pitchFamily="2" charset="2"/>
              <a:buChar char="§"/>
            </a:pPr>
            <a:r>
              <a:rPr lang="en-US" altLang="en-US" dirty="0">
                <a:cs typeface="Times New Roman" panose="02020603050405020304" pitchFamily="18" charset="0"/>
              </a:rPr>
              <a:t>Subrogation payments (or recovery payments) are obtained from the responsible parties. </a:t>
            </a:r>
          </a:p>
          <a:p>
            <a:pPr algn="just">
              <a:spcBef>
                <a:spcPct val="10000"/>
              </a:spcBef>
              <a:buClr>
                <a:schemeClr val="tx1"/>
              </a:buClr>
              <a:buSzPct val="80000"/>
              <a:buFont typeface="Wingdings" panose="05000000000000000000" pitchFamily="2" charset="2"/>
              <a:buChar char="§"/>
            </a:pPr>
            <a:endParaRPr lang="en-US" altLang="en-US" dirty="0">
              <a:cs typeface="Times New Roman" panose="02020603050405020304" pitchFamily="18" charset="0"/>
            </a:endParaRPr>
          </a:p>
          <a:p>
            <a:pPr algn="just">
              <a:spcBef>
                <a:spcPct val="10000"/>
              </a:spcBef>
              <a:buClr>
                <a:schemeClr val="tx1"/>
              </a:buClr>
              <a:buSzPct val="80000"/>
              <a:buFont typeface="Wingdings" panose="05000000000000000000" pitchFamily="2" charset="2"/>
              <a:buChar char="§"/>
            </a:pPr>
            <a:r>
              <a:rPr lang="en-US" altLang="en-US" dirty="0">
                <a:cs typeface="Times New Roman" panose="02020603050405020304" pitchFamily="18" charset="0"/>
              </a:rPr>
              <a:t>Salvage payments are also obtained after the property damage loss has been paid for.</a:t>
            </a:r>
          </a:p>
          <a:p>
            <a:pPr marL="4763" lvl="1" indent="0" algn="ctr">
              <a:spcBef>
                <a:spcPct val="10000"/>
              </a:spcBef>
              <a:buClr>
                <a:schemeClr val="tx1"/>
              </a:buClr>
              <a:buSzPct val="80000"/>
              <a:buNone/>
            </a:pPr>
            <a:endParaRPr lang="en-US" altLang="en-US" sz="1400" b="1" dirty="0">
              <a:solidFill>
                <a:srgbClr val="0070C0"/>
              </a:solidFill>
              <a:cs typeface="Times New Roman" panose="02020603050405020304" pitchFamily="18" charset="0"/>
            </a:endParaRPr>
          </a:p>
        </p:txBody>
      </p:sp>
      <p:sp>
        <p:nvSpPr>
          <p:cNvPr id="24" name="Retângulo 1">
            <a:extLst>
              <a:ext uri="{FF2B5EF4-FFF2-40B4-BE49-F238E27FC236}">
                <a16:creationId xmlns:a16="http://schemas.microsoft.com/office/drawing/2014/main" id="{241F2392-C435-4DDD-ABF5-A3A397441338}"/>
              </a:ext>
            </a:extLst>
          </p:cNvPr>
          <p:cNvSpPr/>
          <p:nvPr/>
        </p:nvSpPr>
        <p:spPr>
          <a:xfrm>
            <a:off x="479424" y="1710040"/>
            <a:ext cx="11102975" cy="4518522"/>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7" name="Group 16">
            <a:extLst>
              <a:ext uri="{FF2B5EF4-FFF2-40B4-BE49-F238E27FC236}">
                <a16:creationId xmlns:a16="http://schemas.microsoft.com/office/drawing/2014/main" id="{9251E2D1-7EA3-4E0F-8C2A-54DBD5A93C49}"/>
              </a:ext>
            </a:extLst>
          </p:cNvPr>
          <p:cNvGrpSpPr>
            <a:grpSpLocks noChangeAspect="1"/>
          </p:cNvGrpSpPr>
          <p:nvPr/>
        </p:nvGrpSpPr>
        <p:grpSpPr>
          <a:xfrm>
            <a:off x="628854" y="2129766"/>
            <a:ext cx="1253758" cy="1170324"/>
            <a:chOff x="-2063751" y="3944938"/>
            <a:chExt cx="882651" cy="823913"/>
          </a:xfrm>
        </p:grpSpPr>
        <p:sp>
          <p:nvSpPr>
            <p:cNvPr id="22" name="Freeform 5">
              <a:extLst>
                <a:ext uri="{FF2B5EF4-FFF2-40B4-BE49-F238E27FC236}">
                  <a16:creationId xmlns:a16="http://schemas.microsoft.com/office/drawing/2014/main" id="{50AC401E-CE05-4A39-8F6F-7D70AC113265}"/>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6">
              <a:extLst>
                <a:ext uri="{FF2B5EF4-FFF2-40B4-BE49-F238E27FC236}">
                  <a16:creationId xmlns:a16="http://schemas.microsoft.com/office/drawing/2014/main" id="{6B6D7F29-5C5D-40C0-89FF-32E96DC65810}"/>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7">
              <a:extLst>
                <a:ext uri="{FF2B5EF4-FFF2-40B4-BE49-F238E27FC236}">
                  <a16:creationId xmlns:a16="http://schemas.microsoft.com/office/drawing/2014/main" id="{973C4557-0377-49EA-9A26-E0A469533DBA}"/>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8">
              <a:extLst>
                <a:ext uri="{FF2B5EF4-FFF2-40B4-BE49-F238E27FC236}">
                  <a16:creationId xmlns:a16="http://schemas.microsoft.com/office/drawing/2014/main" id="{2FA24206-A283-4E53-BE12-9E8E2B061271}"/>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
              <a:extLst>
                <a:ext uri="{FF2B5EF4-FFF2-40B4-BE49-F238E27FC236}">
                  <a16:creationId xmlns:a16="http://schemas.microsoft.com/office/drawing/2014/main" id="{8D6EF961-7535-4ACF-9F93-816AB2B18189}"/>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0">
              <a:extLst>
                <a:ext uri="{FF2B5EF4-FFF2-40B4-BE49-F238E27FC236}">
                  <a16:creationId xmlns:a16="http://schemas.microsoft.com/office/drawing/2014/main" id="{5CF5B64C-B2DE-4C97-BE94-41BC01FBBE34}"/>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1">
              <a:extLst>
                <a:ext uri="{FF2B5EF4-FFF2-40B4-BE49-F238E27FC236}">
                  <a16:creationId xmlns:a16="http://schemas.microsoft.com/office/drawing/2014/main" id="{2B6E2C7E-8C81-40F8-BFFF-D4F447D6B281}"/>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2">
              <a:extLst>
                <a:ext uri="{FF2B5EF4-FFF2-40B4-BE49-F238E27FC236}">
                  <a16:creationId xmlns:a16="http://schemas.microsoft.com/office/drawing/2014/main" id="{18E77116-0294-4462-84AD-0F1981F88526}"/>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3">
              <a:extLst>
                <a:ext uri="{FF2B5EF4-FFF2-40B4-BE49-F238E27FC236}">
                  <a16:creationId xmlns:a16="http://schemas.microsoft.com/office/drawing/2014/main" id="{DF8ED85D-2717-425F-BCF7-6F238972D765}"/>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41521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430FA28-AC32-4508-93E0-E85F37F55DEA}"/>
              </a:ext>
            </a:extLst>
          </p:cNvPr>
          <p:cNvSpPr>
            <a:spLocks noGrp="1"/>
          </p:cNvSpPr>
          <p:nvPr>
            <p:ph type="title"/>
          </p:nvPr>
        </p:nvSpPr>
        <p:spPr/>
        <p:txBody>
          <a:bodyPr/>
          <a:lstStyle/>
          <a:p>
            <a:r>
              <a:rPr lang="en-US" b="1" dirty="0"/>
              <a:t>P&amp;C Terminologies Associated with Claim Life Cycle Steps</a:t>
            </a:r>
            <a:endParaRPr lang="en-US" dirty="0"/>
          </a:p>
        </p:txBody>
      </p:sp>
      <p:graphicFrame>
        <p:nvGraphicFramePr>
          <p:cNvPr id="11" name="Table 10">
            <a:extLst>
              <a:ext uri="{FF2B5EF4-FFF2-40B4-BE49-F238E27FC236}">
                <a16:creationId xmlns:a16="http://schemas.microsoft.com/office/drawing/2014/main" id="{337E8CB1-4E3C-420D-B1F4-97021CA26490}"/>
              </a:ext>
            </a:extLst>
          </p:cNvPr>
          <p:cNvGraphicFramePr>
            <a:graphicFrameLocks noGrp="1"/>
          </p:cNvGraphicFramePr>
          <p:nvPr>
            <p:extLst>
              <p:ext uri="{D42A27DB-BD31-4B8C-83A1-F6EECF244321}">
                <p14:modId xmlns:p14="http://schemas.microsoft.com/office/powerpoint/2010/main" val="2112907845"/>
              </p:ext>
            </p:extLst>
          </p:nvPr>
        </p:nvGraphicFramePr>
        <p:xfrm>
          <a:off x="609600" y="1066800"/>
          <a:ext cx="10972800" cy="5242560"/>
        </p:xfrm>
        <a:graphic>
          <a:graphicData uri="http://schemas.openxmlformats.org/drawingml/2006/table">
            <a:tbl>
              <a:tblPr firstRow="1" bandRow="1">
                <a:tableStyleId>{5940675A-B579-460E-94D1-54222C63F5DA}</a:tableStyleId>
              </a:tblPr>
              <a:tblGrid>
                <a:gridCol w="2468880">
                  <a:extLst>
                    <a:ext uri="{9D8B030D-6E8A-4147-A177-3AD203B41FA5}">
                      <a16:colId xmlns:a16="http://schemas.microsoft.com/office/drawing/2014/main" val="215030208"/>
                    </a:ext>
                  </a:extLst>
                </a:gridCol>
                <a:gridCol w="8503920">
                  <a:extLst>
                    <a:ext uri="{9D8B030D-6E8A-4147-A177-3AD203B41FA5}">
                      <a16:colId xmlns:a16="http://schemas.microsoft.com/office/drawing/2014/main" val="1583834686"/>
                    </a:ext>
                  </a:extLst>
                </a:gridCol>
              </a:tblGrid>
              <a:tr h="370840">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12ABDB"/>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12ABDB"/>
                          </a:solidFill>
                        </a:rPr>
                        <a:t>Coverage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12ABDB"/>
                          </a:solidFill>
                        </a:rPr>
                        <a:t>Determination</a:t>
                      </a:r>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t>Cause of Loss (Peril) </a:t>
                      </a:r>
                      <a:r>
                        <a:rPr lang="en-US" sz="1600" dirty="0"/>
                        <a:t>- Immediate, specific event that causes the loss. Examples: Fire, Theft, Hail, Flood, Thunderstorm, Collision.</a:t>
                      </a:r>
                    </a:p>
                    <a:p>
                      <a:endParaRPr lang="en-US" sz="1600" dirty="0"/>
                    </a:p>
                  </a:txBody>
                  <a:tcPr/>
                </a:tc>
                <a:extLst>
                  <a:ext uri="{0D108BD9-81ED-4DB2-BD59-A6C34878D82A}">
                    <a16:rowId xmlns:a16="http://schemas.microsoft.com/office/drawing/2014/main" val="1879082845"/>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t>Open Peril </a:t>
                      </a:r>
                      <a:r>
                        <a:rPr lang="en-US" sz="1600" b="1" u="sng"/>
                        <a:t>(All-Risk) Policies </a:t>
                      </a:r>
                      <a:r>
                        <a:rPr lang="en-US" sz="1600" dirty="0"/>
                        <a:t>– Insures against all perils except the ones listed. Burden of proof rests with insurer (</a:t>
                      </a:r>
                      <a:r>
                        <a:rPr lang="en-US" sz="1600" i="1" dirty="0"/>
                        <a:t>that damaged was caused by one of the excluded perils</a:t>
                      </a:r>
                      <a:r>
                        <a:rPr lang="en-US" sz="1600" dirty="0"/>
                        <a:t>). </a:t>
                      </a:r>
                    </a:p>
                    <a:p>
                      <a:endParaRPr lang="en-US" sz="1600" dirty="0"/>
                    </a:p>
                  </a:txBody>
                  <a:tcPr/>
                </a:tc>
                <a:extLst>
                  <a:ext uri="{0D108BD9-81ED-4DB2-BD59-A6C34878D82A}">
                    <a16:rowId xmlns:a16="http://schemas.microsoft.com/office/drawing/2014/main" val="3155498475"/>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t>Specified Peril Policies </a:t>
                      </a:r>
                      <a:r>
                        <a:rPr lang="en-US" sz="1600" dirty="0"/>
                        <a:t>– Insures against the perils specified. Burden of proof rests with insured (</a:t>
                      </a:r>
                      <a:r>
                        <a:rPr lang="en-US" sz="1600" i="1" dirty="0"/>
                        <a:t>that damage was caused by one of the covered perils</a:t>
                      </a:r>
                      <a:r>
                        <a:rPr lang="en-US" sz="1600" dirty="0"/>
                        <a:t>). </a:t>
                      </a:r>
                    </a:p>
                    <a:p>
                      <a:endParaRPr lang="en-US" sz="1600" dirty="0"/>
                    </a:p>
                  </a:txBody>
                  <a:tcPr/>
                </a:tc>
                <a:extLst>
                  <a:ext uri="{0D108BD9-81ED-4DB2-BD59-A6C34878D82A}">
                    <a16:rowId xmlns:a16="http://schemas.microsoft.com/office/drawing/2014/main" val="3954887805"/>
                  </a:ext>
                </a:extLst>
              </a:tr>
              <a:tr h="370840">
                <a:tc vMerge="1">
                  <a:txBody>
                    <a:bodyPr/>
                    <a:lstStyle/>
                    <a:p>
                      <a:endParaRPr lang="en-US" dirty="0"/>
                    </a:p>
                  </a:txBody>
                  <a:tcPr/>
                </a:tc>
                <a:tc>
                  <a:txBody>
                    <a:bodyPr/>
                    <a:lstStyle/>
                    <a:p>
                      <a:r>
                        <a:rPr lang="en-US" sz="1600" b="1" u="sng" dirty="0"/>
                        <a:t>Proximate Cause </a:t>
                      </a:r>
                      <a:r>
                        <a:rPr lang="en-US" sz="1600" dirty="0"/>
                        <a:t>– “The active and efficient cause that sets in motion a train of events which brings about a result, without the intervention of any force started and working actively from a new and independent source.” </a:t>
                      </a:r>
                    </a:p>
                    <a:p>
                      <a:endParaRPr lang="en-US" sz="1600" dirty="0"/>
                    </a:p>
                    <a:p>
                      <a:r>
                        <a:rPr lang="en-US" sz="1600" dirty="0"/>
                        <a:t>If the proximate cause is a covered peril, insurance policy will cover the loss.</a:t>
                      </a:r>
                    </a:p>
                    <a:p>
                      <a:endParaRPr lang="en-US" sz="1600" dirty="0"/>
                    </a:p>
                    <a:p>
                      <a:r>
                        <a:rPr lang="en-US" sz="1600" dirty="0"/>
                        <a:t>Ex – Fire breaks out in a plywood factory. Sprinklers get activated and douse the fire quickly. However, the water from sprinklers damaged the plywood. Proximate cause of the damage is fire not water. </a:t>
                      </a:r>
                    </a:p>
                    <a:p>
                      <a:endParaRPr lang="en-US" sz="1600" dirty="0"/>
                    </a:p>
                  </a:txBody>
                  <a:tcPr/>
                </a:tc>
                <a:extLst>
                  <a:ext uri="{0D108BD9-81ED-4DB2-BD59-A6C34878D82A}">
                    <a16:rowId xmlns:a16="http://schemas.microsoft.com/office/drawing/2014/main" val="4072832458"/>
                  </a:ext>
                </a:extLst>
              </a:tr>
            </a:tbl>
          </a:graphicData>
        </a:graphic>
      </p:graphicFrame>
    </p:spTree>
    <p:extLst>
      <p:ext uri="{BB962C8B-B14F-4D97-AF65-F5344CB8AC3E}">
        <p14:creationId xmlns:p14="http://schemas.microsoft.com/office/powerpoint/2010/main" val="3040153962"/>
      </p:ext>
    </p:extLst>
  </p:cSld>
  <p:clrMapOvr>
    <a:masterClrMapping/>
  </p:clrMapOvr>
</p:sld>
</file>

<file path=ppt/theme/theme1.xml><?xml version="1.0" encoding="utf-8"?>
<a:theme xmlns:a="http://schemas.openxmlformats.org/drawingml/2006/main" name="Seize the Possibilities 2017 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_Seize the Possibilities 2017 [Read-Only]" id="{7BC4A358-EF50-4603-9E02-3ED2713686F2}" vid="{C68C788B-7F59-44D0-A306-D9BB8EB0C492}"/>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_Seize the Possibilities 2017 [Read-Only]" id="{7BC4A358-EF50-4603-9E02-3ED2713686F2}" vid="{DB94DBCC-6AE6-410B-B8C2-590B9C7621C6}"/>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owerPoint template_Seize the Possibilities 2017 [Read-Only]" id="{7BC4A358-EF50-4603-9E02-3ED2713686F2}" vid="{50651F88-40F0-4E14-AEB1-821137B6FEF0}"/>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_Seize the Possibilities 2017 [Read-Only]" id="{7BC4A358-EF50-4603-9E02-3ED2713686F2}" vid="{A736CDA5-A1BA-4172-BF70-921F74347AE5}"/>
    </a:ext>
  </a:extLst>
</a:theme>
</file>

<file path=ppt/theme/theme5.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owerPoint template_Seize the Possibilities 2017 [Read-Only]" id="{7BC4A358-EF50-4603-9E02-3ED2713686F2}" vid="{740E3C24-BA00-402C-9F47-D8213C1CC251}"/>
    </a:ext>
  </a:extLst>
</a:theme>
</file>

<file path=ppt/theme/theme6.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887</TotalTime>
  <Words>1849</Words>
  <Application>Microsoft Office PowerPoint</Application>
  <PresentationFormat>Widescreen</PresentationFormat>
  <Paragraphs>232</Paragraphs>
  <Slides>19</Slides>
  <Notes>11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19</vt:i4>
      </vt:variant>
    </vt:vector>
  </HeadingPairs>
  <TitlesOfParts>
    <vt:vector size="30" baseType="lpstr">
      <vt:lpstr>Arial</vt:lpstr>
      <vt:lpstr>Calibri</vt:lpstr>
      <vt:lpstr>Georgia</vt:lpstr>
      <vt:lpstr>Times New Roman</vt:lpstr>
      <vt:lpstr>Verdana</vt:lpstr>
      <vt:lpstr>Wingdings</vt:lpstr>
      <vt:lpstr>Seize the Possibilities 2017 Template</vt:lpstr>
      <vt:lpstr>Section slides</vt:lpstr>
      <vt:lpstr>Content Layouts</vt:lpstr>
      <vt:lpstr>Content and Image Layouts</vt:lpstr>
      <vt:lpstr>1_Content Layouts</vt:lpstr>
      <vt:lpstr>PowerPoint Presentation</vt:lpstr>
      <vt:lpstr>PowerPoint Presentation</vt:lpstr>
      <vt:lpstr>Introduction  </vt:lpstr>
      <vt:lpstr>P&amp;C Claims Life Cycle</vt:lpstr>
      <vt:lpstr>P&amp;C Claims Life Cycle</vt:lpstr>
      <vt:lpstr>P&amp;C Claims Life Cycle</vt:lpstr>
      <vt:lpstr>P&amp;C Claims Life Cycle</vt:lpstr>
      <vt:lpstr>P&amp;C Claims Life Cycle</vt:lpstr>
      <vt:lpstr>P&amp;C Terminologies Associated with Claim Life Cycle Steps</vt:lpstr>
      <vt:lpstr>P&amp;C Terminologies Associated with Claim Life Cycle Steps</vt:lpstr>
      <vt:lpstr>P&amp;C Terminologies Associated with Claim Life Cycle Steps</vt:lpstr>
      <vt:lpstr>P&amp;C Terminologies Associated with Claim Life Cycle Steps</vt:lpstr>
      <vt:lpstr>P&amp;C Terminologies Associated with Claim Life Cycle Steps</vt:lpstr>
      <vt:lpstr>Catastrophe Claim</vt:lpstr>
      <vt:lpstr>PowerPoint Presentation</vt:lpstr>
      <vt:lpstr>Insurance Fraud</vt:lpstr>
      <vt:lpstr>Types of Insurance Fraud </vt:lpstr>
      <vt:lpstr>Good Faith Claim Handling</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 Aparna</dc:creator>
  <cp:lastModifiedBy>Das, Ritwik</cp:lastModifiedBy>
  <cp:revision>138</cp:revision>
  <dcterms:created xsi:type="dcterms:W3CDTF">2017-11-21T10:32:39Z</dcterms:created>
  <dcterms:modified xsi:type="dcterms:W3CDTF">2018-02-28T14:12:36Z</dcterms:modified>
</cp:coreProperties>
</file>