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  <p:sldMasterId id="2147483815" r:id="rId5"/>
  </p:sldMasterIdLst>
  <p:notesMasterIdLst>
    <p:notesMasterId r:id="rId20"/>
  </p:notesMasterIdLst>
  <p:handoutMasterIdLst>
    <p:handoutMasterId r:id="rId21"/>
  </p:handoutMasterIdLst>
  <p:sldIdLst>
    <p:sldId id="561" r:id="rId6"/>
    <p:sldId id="578" r:id="rId7"/>
    <p:sldId id="565" r:id="rId8"/>
    <p:sldId id="571" r:id="rId9"/>
    <p:sldId id="576" r:id="rId10"/>
    <p:sldId id="564" r:id="rId11"/>
    <p:sldId id="580" r:id="rId12"/>
    <p:sldId id="581" r:id="rId13"/>
    <p:sldId id="582" r:id="rId14"/>
    <p:sldId id="583" r:id="rId15"/>
    <p:sldId id="584" r:id="rId16"/>
    <p:sldId id="586" r:id="rId17"/>
    <p:sldId id="585" r:id="rId18"/>
    <p:sldId id="587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561"/>
          </p14:sldIdLst>
        </p14:section>
        <p14:section name="Content slides" id="{ABC50696-70A4-42A3-89B6-EF4213F9F71D}">
          <p14:sldIdLst>
            <p14:sldId id="578"/>
            <p14:sldId id="565"/>
            <p14:sldId id="571"/>
            <p14:sldId id="576"/>
            <p14:sldId id="564"/>
            <p14:sldId id="580"/>
            <p14:sldId id="581"/>
            <p14:sldId id="582"/>
            <p14:sldId id="583"/>
            <p14:sldId id="584"/>
            <p14:sldId id="586"/>
            <p14:sldId id="585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0070AD"/>
    <a:srgbClr val="80B8D6"/>
    <a:srgbClr val="FF7E83"/>
    <a:srgbClr val="C7FF17"/>
    <a:srgbClr val="2B0A3D"/>
    <a:srgbClr val="E6E7E7"/>
    <a:srgbClr val="12ABDB"/>
    <a:srgbClr val="300B4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6" autoAdjust="0"/>
    <p:restoredTop sz="95501" autoAdjust="0"/>
  </p:normalViewPr>
  <p:slideViewPr>
    <p:cSldViewPr>
      <p:cViewPr varScale="1">
        <p:scale>
          <a:sx n="86" d="100"/>
          <a:sy n="86" d="100"/>
        </p:scale>
        <p:origin x="13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3635"/>
    </p:cViewPr>
  </p:sorterViewPr>
  <p:notesViewPr>
    <p:cSldViewPr>
      <p:cViewPr varScale="1">
        <p:scale>
          <a:sx n="59" d="100"/>
          <a:sy n="59" d="100"/>
        </p:scale>
        <p:origin x="8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15/02/2018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cor</a:t>
            </a:r>
            <a:r>
              <a:rPr lang="en-US" dirty="0"/>
              <a:t> AZUL </a:t>
            </a:r>
            <a:r>
              <a:rPr lang="en-US" dirty="0" err="1"/>
              <a:t>sempre</a:t>
            </a:r>
            <a:r>
              <a:rPr lang="en-US" dirty="0"/>
              <a:t>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no</a:t>
            </a:r>
            <a:r>
              <a:rPr lang="en-US" baseline="0" dirty="0"/>
              <a:t> slide. </a:t>
            </a:r>
            <a:r>
              <a:rPr lang="en-US" baseline="0" dirty="0" err="1"/>
              <a:t>Seja</a:t>
            </a:r>
            <a:r>
              <a:rPr lang="en-US" baseline="0" dirty="0"/>
              <a:t> </a:t>
            </a:r>
            <a:r>
              <a:rPr lang="en-US" baseline="0" dirty="0" err="1"/>
              <a:t>nas</a:t>
            </a:r>
            <a:r>
              <a:rPr lang="en-US" baseline="0" dirty="0"/>
              <a:t> </a:t>
            </a:r>
            <a:r>
              <a:rPr lang="en-US" baseline="0" dirty="0" err="1"/>
              <a:t>formas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no </a:t>
            </a:r>
            <a:r>
              <a:rPr lang="en-US" baseline="0" dirty="0" err="1"/>
              <a:t>texto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Uma </a:t>
            </a:r>
            <a:r>
              <a:rPr lang="en-US" baseline="0" dirty="0" err="1"/>
              <a:t>imagem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essa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. </a:t>
            </a:r>
            <a:r>
              <a:rPr lang="en-US" baseline="0" dirty="0" err="1"/>
              <a:t>Muito</a:t>
            </a:r>
            <a:r>
              <a:rPr lang="en-US" baseline="0" dirty="0"/>
              <a:t> “Barbie”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consultoria</a:t>
            </a:r>
            <a:r>
              <a:rPr lang="en-US" baseline="0" dirty="0"/>
              <a:t>. </a:t>
            </a:r>
            <a:r>
              <a:rPr lang="en-US" baseline="0" dirty="0" err="1"/>
              <a:t>Eles</a:t>
            </a:r>
            <a:r>
              <a:rPr lang="en-US" baseline="0" dirty="0"/>
              <a:t> </a:t>
            </a:r>
            <a:r>
              <a:rPr lang="en-US" baseline="0" dirty="0" err="1"/>
              <a:t>gostam</a:t>
            </a:r>
            <a:r>
              <a:rPr lang="en-US" baseline="0" dirty="0"/>
              <a:t> </a:t>
            </a:r>
            <a:r>
              <a:rPr lang="en-US" baseline="0" dirty="0" err="1"/>
              <a:t>deste</a:t>
            </a:r>
            <a:r>
              <a:rPr lang="en-US" baseline="0" dirty="0"/>
              <a:t> layout mas </a:t>
            </a:r>
            <a:r>
              <a:rPr lang="en-US" baseline="0" dirty="0" err="1"/>
              <a:t>deveria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separador</a:t>
            </a:r>
            <a:r>
              <a:rPr lang="en-US" baseline="0" dirty="0"/>
              <a:t> de </a:t>
            </a:r>
            <a:r>
              <a:rPr lang="en-US" baseline="0" dirty="0" err="1"/>
              <a:t>capitulos</a:t>
            </a:r>
            <a:r>
              <a:rPr lang="en-US" baseline="0" dirty="0"/>
              <a:t> com o logo de “</a:t>
            </a:r>
            <a:r>
              <a:rPr lang="en-US" baseline="0" dirty="0" err="1"/>
              <a:t>espadas</a:t>
            </a:r>
            <a:r>
              <a:rPr lang="en-US" baseline="0" dirty="0"/>
              <a:t>” </a:t>
            </a:r>
            <a:r>
              <a:rPr lang="en-US" baseline="0" dirty="0" err="1"/>
              <a:t>maior</a:t>
            </a:r>
            <a:r>
              <a:rPr lang="en-US" baseline="0" dirty="0"/>
              <a:t>. Para </a:t>
            </a:r>
            <a:r>
              <a:rPr lang="en-US" baseline="0" dirty="0" err="1"/>
              <a:t>toda</a:t>
            </a:r>
            <a:r>
              <a:rPr lang="en-US" baseline="0" dirty="0"/>
              <a:t> </a:t>
            </a:r>
            <a:r>
              <a:rPr lang="en-US" baseline="0" dirty="0" err="1"/>
              <a:t>insercao</a:t>
            </a:r>
            <a:r>
              <a:rPr lang="en-US" baseline="0" dirty="0"/>
              <a:t> de </a:t>
            </a:r>
            <a:r>
              <a:rPr lang="en-US" baseline="0" dirty="0" err="1"/>
              <a:t>imagem</a:t>
            </a:r>
            <a:r>
              <a:rPr lang="en-US" baseline="0" dirty="0"/>
              <a:t> o </a:t>
            </a:r>
            <a:r>
              <a:rPr lang="en-US" baseline="0" dirty="0" err="1"/>
              <a:t>fundo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cinza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0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96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34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7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6A36B0-E1F4-4A6B-BC01-51C4585C10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530" y="5646094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2400"/>
              </a:lnSpc>
              <a:defRPr sz="20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3548" y="404814"/>
            <a:ext cx="2251392" cy="502292"/>
          </a:xfrm>
          <a:prstGeom prst="rect">
            <a:avLst/>
          </a:prstGeom>
        </p:spPr>
      </p:pic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32BE4199-D91A-495C-B5D9-D40EC0048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325" y="6225540"/>
            <a:ext cx="4103688" cy="381000"/>
          </a:xfrm>
        </p:spPr>
        <p:txBody>
          <a:bodyPr lIns="0" tIns="0" rIns="0" bIns="0" anchor="t">
            <a:normAutofit/>
          </a:bodyPr>
          <a:lstStyle>
            <a:lvl1pPr algn="r">
              <a:lnSpc>
                <a:spcPts val="1800"/>
              </a:lnSpc>
              <a:defRPr sz="14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24801" y="2609930"/>
            <a:ext cx="3505200" cy="507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91901" y="2692203"/>
            <a:ext cx="762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44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7"/>
          <p:cNvSpPr>
            <a:spLocks/>
          </p:cNvSpPr>
          <p:nvPr userDrawn="1"/>
        </p:nvSpPr>
        <p:spPr bwMode="auto">
          <a:xfrm rot="360323" flipH="1">
            <a:off x="-371590" y="-778275"/>
            <a:ext cx="10918306" cy="7860920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5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reeform 73"/>
          <p:cNvSpPr>
            <a:spLocks/>
          </p:cNvSpPr>
          <p:nvPr userDrawn="1"/>
        </p:nvSpPr>
        <p:spPr bwMode="auto">
          <a:xfrm rot="13500000">
            <a:off x="10082250" y="-388249"/>
            <a:ext cx="5894924" cy="5805538"/>
          </a:xfrm>
          <a:custGeom>
            <a:avLst/>
            <a:gdLst>
              <a:gd name="T0" fmla="*/ 527 w 527"/>
              <a:gd name="T1" fmla="*/ 232 h 519"/>
              <a:gd name="T2" fmla="*/ 132 w 527"/>
              <a:gd name="T3" fmla="*/ 53 h 519"/>
              <a:gd name="T4" fmla="*/ 29 w 527"/>
              <a:gd name="T5" fmla="*/ 254 h 519"/>
              <a:gd name="T6" fmla="*/ 375 w 527"/>
              <a:gd name="T7" fmla="*/ 456 h 519"/>
              <a:gd name="T8" fmla="*/ 377 w 527"/>
              <a:gd name="T9" fmla="*/ 519 h 519"/>
              <a:gd name="T10" fmla="*/ 411 w 527"/>
              <a:gd name="T11" fmla="*/ 519 h 519"/>
              <a:gd name="T12" fmla="*/ 527 w 527"/>
              <a:gd name="T13" fmla="*/ 232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" h="519">
                <a:moveTo>
                  <a:pt x="527" y="232"/>
                </a:moveTo>
                <a:cubicBezTo>
                  <a:pt x="428" y="195"/>
                  <a:pt x="294" y="0"/>
                  <a:pt x="132" y="53"/>
                </a:cubicBezTo>
                <a:cubicBezTo>
                  <a:pt x="40" y="84"/>
                  <a:pt x="0" y="183"/>
                  <a:pt x="29" y="254"/>
                </a:cubicBezTo>
                <a:cubicBezTo>
                  <a:pt x="96" y="420"/>
                  <a:pt x="335" y="344"/>
                  <a:pt x="375" y="456"/>
                </a:cubicBezTo>
                <a:cubicBezTo>
                  <a:pt x="384" y="483"/>
                  <a:pt x="383" y="503"/>
                  <a:pt x="377" y="519"/>
                </a:cubicBezTo>
                <a:cubicBezTo>
                  <a:pt x="411" y="519"/>
                  <a:pt x="411" y="519"/>
                  <a:pt x="411" y="519"/>
                </a:cubicBezTo>
                <a:cubicBezTo>
                  <a:pt x="487" y="453"/>
                  <a:pt x="522" y="345"/>
                  <a:pt x="527" y="2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266B7D82-19EF-4C8A-8D75-AEA2758E42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FF5023A-0693-40EF-A144-6A5D8AD8789F}"/>
              </a:ext>
            </a:extLst>
          </p:cNvPr>
          <p:cNvCxnSpPr>
            <a:cxnSpLocks/>
          </p:cNvCxnSpPr>
          <p:nvPr userDrawn="1"/>
        </p:nvCxnSpPr>
        <p:spPr>
          <a:xfrm>
            <a:off x="407988" y="2235647"/>
            <a:ext cx="10036131" cy="0"/>
          </a:xfrm>
          <a:prstGeom prst="line">
            <a:avLst/>
          </a:prstGeom>
          <a:solidFill>
            <a:schemeClr val="tx1"/>
          </a:solidFill>
          <a:ln w="47625" cap="flat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4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xmlns="" id="{1FFC043B-FCF3-4278-BA70-132D546E1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chemeClr val="accent3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04E50B0-1D58-4F15-A351-E3515806816D}"/>
              </a:ext>
            </a:extLst>
          </p:cNvPr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59D603-4EF9-47FC-B148-3573A831D791}"/>
              </a:ext>
            </a:extLst>
          </p:cNvPr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8AC5158-E8A1-44A7-8617-AC56F0DD1719}"/>
              </a:ext>
            </a:extLst>
          </p:cNvPr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61E736-25EA-4914-A717-28A039625E8C}"/>
              </a:ext>
            </a:extLst>
          </p:cNvPr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schemeClr val="bg1"/>
                </a:solidFill>
                <a:latin typeface="+mj-lt"/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xmlns="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5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able Placeholder 24">
            <a:extLst>
              <a:ext uri="{FF2B5EF4-FFF2-40B4-BE49-F238E27FC236}">
                <a16:creationId xmlns:a16="http://schemas.microsoft.com/office/drawing/2014/main" xmlns="" id="{4CF70ABC-C3CC-4467-BF60-A472180D4920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07988" y="2073275"/>
            <a:ext cx="11376025" cy="4178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t-PT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xmlns="" id="{678A8DFD-FC6D-4FCC-9590-B07A391242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268413"/>
            <a:ext cx="10944596" cy="504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47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1"/>
          <p:cNvSpPr>
            <a:spLocks/>
          </p:cNvSpPr>
          <p:nvPr userDrawn="1"/>
        </p:nvSpPr>
        <p:spPr bwMode="auto">
          <a:xfrm flipH="1">
            <a:off x="5589877" y="300730"/>
            <a:ext cx="6597928" cy="6557270"/>
          </a:xfrm>
          <a:custGeom>
            <a:avLst/>
            <a:gdLst>
              <a:gd name="T0" fmla="*/ 302 w 477"/>
              <a:gd name="T1" fmla="*/ 475 h 475"/>
              <a:gd name="T2" fmla="*/ 311 w 477"/>
              <a:gd name="T3" fmla="*/ 0 h 475"/>
              <a:gd name="T4" fmla="*/ 0 w 477"/>
              <a:gd name="T5" fmla="*/ 77 h 475"/>
              <a:gd name="T6" fmla="*/ 0 w 477"/>
              <a:gd name="T7" fmla="*/ 475 h 475"/>
              <a:gd name="T8" fmla="*/ 302 w 477"/>
              <a:gd name="T9" fmla="*/ 475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475">
                <a:moveTo>
                  <a:pt x="302" y="475"/>
                </a:moveTo>
                <a:cubicBezTo>
                  <a:pt x="452" y="240"/>
                  <a:pt x="477" y="100"/>
                  <a:pt x="311" y="0"/>
                </a:cubicBezTo>
                <a:cubicBezTo>
                  <a:pt x="130" y="98"/>
                  <a:pt x="42" y="99"/>
                  <a:pt x="0" y="77"/>
                </a:cubicBezTo>
                <a:cubicBezTo>
                  <a:pt x="0" y="475"/>
                  <a:pt x="0" y="475"/>
                  <a:pt x="0" y="475"/>
                </a:cubicBezTo>
                <a:lnTo>
                  <a:pt x="302" y="4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0953EECA-9A2F-483A-AF62-834FA9F888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52183" y="4437112"/>
            <a:ext cx="4031829" cy="122413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 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xmlns="" id="{F5F8DF03-3900-491E-B8AF-F0C6BE50D85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07989" y="1989287"/>
            <a:ext cx="5543550" cy="4463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0339BEFE-9642-4BFF-AA21-D95E4DB03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6"/>
            <a:ext cx="5543549" cy="43194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7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77946" y="2804160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19400" y="-3819965"/>
            <a:ext cx="9616440" cy="11306674"/>
            <a:chOff x="3788569" y="620688"/>
            <a:chExt cx="2384425" cy="280352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91744" y="620688"/>
              <a:ext cx="2381250" cy="2803525"/>
            </a:xfrm>
            <a:custGeom>
              <a:avLst/>
              <a:gdLst>
                <a:gd name="T0" fmla="*/ 542 w 632"/>
                <a:gd name="T1" fmla="*/ 491 h 745"/>
                <a:gd name="T2" fmla="*/ 406 w 632"/>
                <a:gd name="T3" fmla="*/ 13 h 745"/>
                <a:gd name="T4" fmla="*/ 227 w 632"/>
                <a:gd name="T5" fmla="*/ 248 h 745"/>
                <a:gd name="T6" fmla="*/ 0 w 632"/>
                <a:gd name="T7" fmla="*/ 337 h 745"/>
                <a:gd name="T8" fmla="*/ 542 w 632"/>
                <a:gd name="T9" fmla="*/ 491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745">
                  <a:moveTo>
                    <a:pt x="542" y="491"/>
                  </a:moveTo>
                  <a:cubicBezTo>
                    <a:pt x="395" y="410"/>
                    <a:pt x="632" y="333"/>
                    <a:pt x="406" y="13"/>
                  </a:cubicBezTo>
                  <a:cubicBezTo>
                    <a:pt x="82" y="0"/>
                    <a:pt x="369" y="108"/>
                    <a:pt x="227" y="248"/>
                  </a:cubicBezTo>
                  <a:cubicBezTo>
                    <a:pt x="112" y="292"/>
                    <a:pt x="155" y="276"/>
                    <a:pt x="0" y="337"/>
                  </a:cubicBezTo>
                  <a:cubicBezTo>
                    <a:pt x="71" y="745"/>
                    <a:pt x="507" y="743"/>
                    <a:pt x="542" y="4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788569" y="1343001"/>
              <a:ext cx="1374775" cy="1822450"/>
            </a:xfrm>
            <a:custGeom>
              <a:avLst/>
              <a:gdLst>
                <a:gd name="T0" fmla="*/ 337 w 365"/>
                <a:gd name="T1" fmla="*/ 473 h 484"/>
                <a:gd name="T2" fmla="*/ 338 w 365"/>
                <a:gd name="T3" fmla="*/ 75 h 484"/>
                <a:gd name="T4" fmla="*/ 163 w 365"/>
                <a:gd name="T5" fmla="*/ 18 h 484"/>
                <a:gd name="T6" fmla="*/ 88 w 365"/>
                <a:gd name="T7" fmla="*/ 113 h 484"/>
                <a:gd name="T8" fmla="*/ 0 w 365"/>
                <a:gd name="T9" fmla="*/ 148 h 484"/>
                <a:gd name="T10" fmla="*/ 337 w 365"/>
                <a:gd name="T11" fmla="*/ 47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84">
                  <a:moveTo>
                    <a:pt x="337" y="473"/>
                  </a:moveTo>
                  <a:cubicBezTo>
                    <a:pt x="116" y="457"/>
                    <a:pt x="365" y="208"/>
                    <a:pt x="338" y="75"/>
                  </a:cubicBezTo>
                  <a:cubicBezTo>
                    <a:pt x="322" y="0"/>
                    <a:pt x="225" y="3"/>
                    <a:pt x="163" y="18"/>
                  </a:cubicBezTo>
                  <a:cubicBezTo>
                    <a:pt x="57" y="59"/>
                    <a:pt x="180" y="77"/>
                    <a:pt x="88" y="113"/>
                  </a:cubicBezTo>
                  <a:cubicBezTo>
                    <a:pt x="33" y="135"/>
                    <a:pt x="20" y="140"/>
                    <a:pt x="0" y="148"/>
                  </a:cubicBezTo>
                  <a:cubicBezTo>
                    <a:pt x="15" y="341"/>
                    <a:pt x="166" y="484"/>
                    <a:pt x="337" y="4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039BAB23-2059-43E5-97FF-24B4108DF1D1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18AE6D17-9EB4-4CEB-975D-66EC8A839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22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1242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hlinkClick r:id="rId5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Insurers &amp; How They Are Regulated | 20</a:t>
            </a:r>
            <a:r>
              <a:rPr lang="en-US" sz="800" kern="0" baseline="3000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Feb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2004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321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722CB1-D8AB-4CAE-B1E6-34FB10BAAE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:a16="http://schemas.microsoft.com/office/drawing/2014/main" xmlns="" id="{1C33AA26-85B5-469D-9F0A-49C4D0A541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20053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3000"/>
              </a:lnSpc>
              <a:defRPr sz="26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27A7BBAF-87A7-4E9C-A689-44A36BBA71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1412875"/>
            <a:ext cx="4103688" cy="863600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ts val="2200"/>
              </a:lnSpc>
              <a:defRPr sz="16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A5CBAC88-5F80-4401-9EAB-F7DC6FB018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6600" y="2602396"/>
            <a:ext cx="3505200" cy="5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0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5"/>
          <p:cNvSpPr>
            <a:spLocks/>
          </p:cNvSpPr>
          <p:nvPr userDrawn="1"/>
        </p:nvSpPr>
        <p:spPr bwMode="auto">
          <a:xfrm>
            <a:off x="3761714" y="800764"/>
            <a:ext cx="9111784" cy="10909156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xmlns="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5"/>
          <p:cNvSpPr>
            <a:spLocks/>
          </p:cNvSpPr>
          <p:nvPr userDrawn="1"/>
        </p:nvSpPr>
        <p:spPr bwMode="auto">
          <a:xfrm rot="15126643">
            <a:off x="7541356" y="-2911523"/>
            <a:ext cx="5112799" cy="6121339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653C8D1-E525-4A1D-BA42-B310FCE0AA96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624820-6891-4116-9EE3-E6D3B41D555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D1E18D-CB5A-40D2-9E0C-21B1DC24C582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xmlns="" id="{5714BE43-18D4-460E-A270-8F2FA1EB1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01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defRPr sz="1200"/>
            </a:lvl2pPr>
            <a:lvl3pPr>
              <a:lnSpc>
                <a:spcPts val="1300"/>
              </a:lnSpc>
              <a:defRPr sz="1100"/>
            </a:lvl3pPr>
            <a:lvl4pPr>
              <a:lnSpc>
                <a:spcPts val="12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44485C3-4220-46B7-B1FC-AB2889C2B9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310CE3C3-B1E7-4F6F-B7BE-DF93DF2ACD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66878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4"/>
              </a:buClr>
              <a:defRPr sz="1200"/>
            </a:lvl2pPr>
            <a:lvl3pPr>
              <a:lnSpc>
                <a:spcPts val="1300"/>
              </a:lnSpc>
              <a:buClr>
                <a:schemeClr val="accent4"/>
              </a:buClr>
              <a:defRPr sz="1100"/>
            </a:lvl3pPr>
            <a:lvl4pPr>
              <a:lnSpc>
                <a:spcPts val="1200"/>
              </a:lnSpc>
              <a:buClr>
                <a:schemeClr val="accent4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9276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3"/>
              </a:buClr>
              <a:defRPr sz="1200"/>
            </a:lvl2pPr>
            <a:lvl3pPr>
              <a:lnSpc>
                <a:spcPts val="1300"/>
              </a:lnSpc>
              <a:buClr>
                <a:schemeClr val="accent3"/>
              </a:buClr>
              <a:defRPr sz="1100"/>
            </a:lvl3pPr>
            <a:lvl4pPr>
              <a:lnSpc>
                <a:spcPts val="1200"/>
              </a:lnSpc>
              <a:buClr>
                <a:schemeClr val="accent3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27BDB0CA-E802-4EE5-AF8E-45AFDD8E3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6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Freeform 57"/>
          <p:cNvSpPr>
            <a:spLocks/>
          </p:cNvSpPr>
          <p:nvPr userDrawn="1"/>
        </p:nvSpPr>
        <p:spPr bwMode="auto">
          <a:xfrm rot="17855275">
            <a:off x="-2851073" y="-471040"/>
            <a:ext cx="8104819" cy="5835277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0">
            <a:extLst>
              <a:ext uri="{FF2B5EF4-FFF2-40B4-BE49-F238E27FC236}">
                <a16:creationId xmlns:a16="http://schemas.microsoft.com/office/drawing/2014/main" xmlns="" id="{ADB39E78-E9B7-40CD-9999-E8302C610DC2}"/>
              </a:ext>
            </a:extLst>
          </p:cNvPr>
          <p:cNvSpPr/>
          <p:nvPr userDrawn="1"/>
        </p:nvSpPr>
        <p:spPr>
          <a:xfrm>
            <a:off x="5563594" y="47340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20">
            <a:extLst>
              <a:ext uri="{FF2B5EF4-FFF2-40B4-BE49-F238E27FC236}">
                <a16:creationId xmlns:a16="http://schemas.microsoft.com/office/drawing/2014/main" xmlns="" id="{80DEC651-0810-4FD4-A2CA-C54974433D45}"/>
              </a:ext>
            </a:extLst>
          </p:cNvPr>
          <p:cNvSpPr/>
          <p:nvPr userDrawn="1"/>
        </p:nvSpPr>
        <p:spPr>
          <a:xfrm>
            <a:off x="5563595" y="2944149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20">
            <a:extLst>
              <a:ext uri="{FF2B5EF4-FFF2-40B4-BE49-F238E27FC236}">
                <a16:creationId xmlns:a16="http://schemas.microsoft.com/office/drawing/2014/main" xmlns="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3284120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06194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9" y="825195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9" y="1268413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9" y="2583858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9" y="3027076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17889" y="4361680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17889" y="4804898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xmlns="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xmlns="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3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3.sv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Relationship Id="rId22" Type="http://schemas.openxmlformats.org/officeDocument/2006/relationships/hyperlink" Target="https://www.capgemini.com/optimize-your-business-and-it-operations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4.xml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5.xml"/><Relationship Id="rId5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cxnSp>
        <p:nvCxnSpPr>
          <p:cNvPr id="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1242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7">
            <a:hlinkClick r:id="rId3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Insurers &amp; How They Are Regulated | 20</a:t>
            </a:r>
            <a:r>
              <a:rPr lang="en-US" sz="800" kern="0" baseline="3000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Feb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2004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29CA53F-8C9B-428D-989E-6A4F295ED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2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1242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Insurers &amp; How They Are Regulated | 20</a:t>
            </a:r>
            <a:r>
              <a:rPr lang="en-US" sz="800" kern="0" baseline="3000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Feb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2004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909AC8C-6C4B-43A0-8FEE-FC9DE49A9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2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1242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Insurers &amp; How They Are Regulated | 20</a:t>
            </a:r>
            <a:r>
              <a:rPr lang="en-US" sz="800" kern="0" baseline="3000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Feb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2004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9" r:id="rId2"/>
    <p:sldLayoutId id="2147483734" r:id="rId3"/>
    <p:sldLayoutId id="2147483735" r:id="rId4"/>
    <p:sldLayoutId id="2147483737" r:id="rId5"/>
    <p:sldLayoutId id="2147483738" r:id="rId6"/>
    <p:sldLayoutId id="2147483739" r:id="rId7"/>
    <p:sldLayoutId id="2147483794" r:id="rId8"/>
    <p:sldLayoutId id="2147483792" r:id="rId9"/>
    <p:sldLayoutId id="2147483787" r:id="rId10"/>
    <p:sldLayoutId id="2147483836" r:id="rId11"/>
    <p:sldLayoutId id="2147483841" r:id="rId12"/>
    <p:sldLayoutId id="214748384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:a16="http://schemas.microsoft.com/office/drawing/2014/main" xmlns="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2"/>
            <a:extLst>
              <a:ext uri="{FF2B5EF4-FFF2-40B4-BE49-F238E27FC236}">
                <a16:creationId xmlns:a16="http://schemas.microsoft.com/office/drawing/2014/main" xmlns="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Conector reto 49">
            <a:extLst>
              <a:ext uri="{FF2B5EF4-FFF2-40B4-BE49-F238E27FC236}">
                <a16:creationId xmlns:a16="http://schemas.microsoft.com/office/drawing/2014/main" xmlns="" id="{586BC39D-0294-46DE-AFEC-F1D4B55378C6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7">
            <a:hlinkClick r:id="rId2"/>
            <a:extLst>
              <a:ext uri="{FF2B5EF4-FFF2-40B4-BE49-F238E27FC236}">
                <a16:creationId xmlns:a16="http://schemas.microsoft.com/office/drawing/2014/main" xmlns="" id="{770B03E5-1104-4C77-B33F-D98FEBEB10C0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xmlns="" id="{522C5E93-A7EB-4BA1-9BE0-F920B4BD32F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30794E10-9690-42C4-AABC-7A8CD6247CF1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64E3C7C3-8522-4D30-BEF1-B9A63533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4972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FA79673-AD73-4CE5-AC49-8BB07DDE0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530" y="5646094"/>
            <a:ext cx="7816070" cy="863600"/>
          </a:xfrm>
        </p:spPr>
        <p:txBody>
          <a:bodyPr>
            <a:normAutofit/>
          </a:bodyPr>
          <a:lstStyle/>
          <a:p>
            <a:r>
              <a:rPr lang="en-US" dirty="0"/>
              <a:t>Insurers &amp; How They Are Regulated</a:t>
            </a:r>
            <a:endParaRPr lang="pt-PT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F026E81B-829A-4890-A55E-48977148E1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325" y="6225540"/>
            <a:ext cx="4103688" cy="3810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Saswat Mishra | </a:t>
            </a:r>
            <a:r>
              <a:rPr lang="en-US" dirty="0" smtClean="0"/>
              <a:t>Bhubaneswar| 20</a:t>
            </a:r>
            <a:r>
              <a:rPr lang="en-US" baseline="30000" dirty="0" smtClean="0"/>
              <a:t>th</a:t>
            </a:r>
            <a:r>
              <a:rPr lang="en-US" dirty="0" smtClean="0"/>
              <a:t> Feb.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2286000"/>
            <a:ext cx="6351516" cy="502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Insurance companies must be licensed by the state insurance department</a:t>
            </a:r>
            <a:endParaRPr lang="pt-PT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Insurer Licensing</a:t>
            </a:r>
            <a:endParaRPr lang="pt-PT" dirty="0"/>
          </a:p>
        </p:txBody>
      </p:sp>
      <p:sp>
        <p:nvSpPr>
          <p:cNvPr id="38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5316190"/>
            <a:ext cx="5132316" cy="502568"/>
          </a:xfrm>
        </p:spPr>
        <p:txBody>
          <a:bodyPr/>
          <a:lstStyle/>
          <a:p>
            <a:r>
              <a:rPr lang="en-US" dirty="0"/>
              <a:t>Alien Insurer</a:t>
            </a:r>
            <a:endParaRPr lang="pt-PT" dirty="0"/>
          </a:p>
        </p:txBody>
      </p:sp>
      <p:sp>
        <p:nvSpPr>
          <p:cNvPr id="39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4452450"/>
            <a:ext cx="3829826" cy="502568"/>
          </a:xfrm>
        </p:spPr>
        <p:txBody>
          <a:bodyPr/>
          <a:lstStyle/>
          <a:p>
            <a:r>
              <a:rPr lang="en-US" dirty="0"/>
              <a:t>Domestic Insurer</a:t>
            </a:r>
            <a:endParaRPr lang="pt-PT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2189014"/>
            <a:ext cx="634560" cy="599554"/>
            <a:chOff x="7087039" y="1204685"/>
            <a:chExt cx="634560" cy="599554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2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4267200"/>
            <a:ext cx="634560" cy="599554"/>
            <a:chOff x="7087039" y="1204685"/>
            <a:chExt cx="634560" cy="599554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5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5156969"/>
            <a:ext cx="634560" cy="599554"/>
            <a:chOff x="7087039" y="1204685"/>
            <a:chExt cx="634560" cy="599554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3536032"/>
            <a:ext cx="3829826" cy="502568"/>
          </a:xfrm>
        </p:spPr>
        <p:txBody>
          <a:bodyPr/>
          <a:lstStyle/>
          <a:p>
            <a:r>
              <a:rPr lang="en-US" dirty="0"/>
              <a:t>Foreign Insurer</a:t>
            </a:r>
            <a:endParaRPr lang="pt-PT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3350782"/>
            <a:ext cx="634560" cy="599554"/>
            <a:chOff x="7087039" y="1204685"/>
            <a:chExt cx="634560" cy="599554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7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Rate Regulation</a:t>
            </a:r>
            <a:endParaRPr lang="pt-PT" dirty="0"/>
          </a:p>
        </p:txBody>
      </p:sp>
      <p:sp>
        <p:nvSpPr>
          <p:cNvPr id="39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2406997"/>
            <a:ext cx="3829826" cy="502568"/>
          </a:xfrm>
        </p:spPr>
        <p:txBody>
          <a:bodyPr/>
          <a:lstStyle/>
          <a:p>
            <a:r>
              <a:rPr lang="en-US" dirty="0"/>
              <a:t>Prior-approval Law</a:t>
            </a:r>
            <a:endParaRPr lang="pt-PT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2221747"/>
            <a:ext cx="634560" cy="599554"/>
            <a:chOff x="7087039" y="1204685"/>
            <a:chExt cx="634560" cy="599554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5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1447800"/>
            <a:ext cx="634560" cy="599554"/>
            <a:chOff x="7087039" y="1204685"/>
            <a:chExt cx="634560" cy="599554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49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829" y="1616917"/>
            <a:ext cx="3829826" cy="502568"/>
          </a:xfrm>
        </p:spPr>
        <p:txBody>
          <a:bodyPr/>
          <a:lstStyle/>
          <a:p>
            <a:r>
              <a:rPr lang="en-US" dirty="0"/>
              <a:t>Mandatory Rate Law</a:t>
            </a:r>
            <a:endParaRPr lang="pt-PT" dirty="0"/>
          </a:p>
        </p:txBody>
      </p:sp>
      <p:sp>
        <p:nvSpPr>
          <p:cNvPr id="50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4007197"/>
            <a:ext cx="3829826" cy="502568"/>
          </a:xfrm>
        </p:spPr>
        <p:txBody>
          <a:bodyPr/>
          <a:lstStyle/>
          <a:p>
            <a:r>
              <a:rPr lang="en-US" dirty="0"/>
              <a:t>Use-and-file Law</a:t>
            </a:r>
            <a:endParaRPr lang="pt-PT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3821947"/>
            <a:ext cx="634560" cy="599554"/>
            <a:chOff x="7087039" y="1204685"/>
            <a:chExt cx="634560" cy="599554"/>
          </a:xfrm>
        </p:grpSpPr>
        <p:sp>
          <p:nvSpPr>
            <p:cNvPr id="52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53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3048000"/>
            <a:ext cx="634560" cy="599554"/>
            <a:chOff x="7087039" y="1204685"/>
            <a:chExt cx="634560" cy="599554"/>
          </a:xfrm>
        </p:grpSpPr>
        <p:sp>
          <p:nvSpPr>
            <p:cNvPr id="55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56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57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829" y="3217117"/>
            <a:ext cx="3829826" cy="502568"/>
          </a:xfrm>
        </p:spPr>
        <p:txBody>
          <a:bodyPr/>
          <a:lstStyle/>
          <a:p>
            <a:r>
              <a:rPr lang="en-US" dirty="0"/>
              <a:t>File-and-use Law</a:t>
            </a:r>
            <a:endParaRPr lang="pt-PT" dirty="0"/>
          </a:p>
        </p:txBody>
      </p:sp>
      <p:sp>
        <p:nvSpPr>
          <p:cNvPr id="58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5545162"/>
            <a:ext cx="3829826" cy="502568"/>
          </a:xfrm>
        </p:spPr>
        <p:txBody>
          <a:bodyPr/>
          <a:lstStyle/>
          <a:p>
            <a:r>
              <a:rPr lang="en-US" dirty="0"/>
              <a:t>Open competition</a:t>
            </a:r>
            <a:endParaRPr lang="pt-PT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5359912"/>
            <a:ext cx="634560" cy="599554"/>
            <a:chOff x="7087039" y="1204685"/>
            <a:chExt cx="634560" cy="599554"/>
          </a:xfrm>
        </p:grpSpPr>
        <p:sp>
          <p:nvSpPr>
            <p:cNvPr id="60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61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4585965"/>
            <a:ext cx="634560" cy="599554"/>
            <a:chOff x="7087039" y="1204685"/>
            <a:chExt cx="634560" cy="599554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64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65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829" y="4755082"/>
            <a:ext cx="3829826" cy="502568"/>
          </a:xfrm>
        </p:spPr>
        <p:txBody>
          <a:bodyPr/>
          <a:lstStyle/>
          <a:p>
            <a:r>
              <a:rPr lang="en-US" dirty="0"/>
              <a:t>Flex rating Law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0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792" y="1339112"/>
            <a:ext cx="7024608" cy="1785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process conducted by state insurance regulators of verifying the solvency of insurer &amp; determine whether their financial condition enables them to meet their financial obligations &amp; to remain in business</a:t>
            </a:r>
            <a:endParaRPr lang="pt-P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C0B4E6C-BE47-457A-B5CB-8339942388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8792" y="3200400"/>
            <a:ext cx="6477000" cy="175259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Establish financial requirement by which to measure </a:t>
            </a:r>
            <a:r>
              <a:rPr lang="en-US" dirty="0" smtClean="0"/>
              <a:t>solvency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Conduct on-site examination to ensure regulatory </a:t>
            </a:r>
            <a:r>
              <a:rPr lang="en-US" dirty="0" smtClean="0"/>
              <a:t>compliance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Review annual financial </a:t>
            </a:r>
            <a:r>
              <a:rPr lang="en-US" dirty="0" smtClean="0"/>
              <a:t>statements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Administer the Insurance Regulatory Information System</a:t>
            </a:r>
            <a:endParaRPr lang="pt-P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Solvency Surveillance</a:t>
            </a:r>
          </a:p>
        </p:txBody>
      </p:sp>
      <p:grpSp>
        <p:nvGrpSpPr>
          <p:cNvPr id="38" name="Group 25">
            <a:extLst>
              <a:ext uri="{FF2B5EF4-FFF2-40B4-BE49-F238E27FC236}">
                <a16:creationId xmlns:a16="http://schemas.microsoft.com/office/drawing/2014/main" xmlns="" id="{0F868FF6-2674-4F98-980D-ED2611DD7D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988" y="1295400"/>
            <a:ext cx="685810" cy="642834"/>
            <a:chOff x="-61" y="-66"/>
            <a:chExt cx="1133" cy="1062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xmlns="" id="{1E09DADA-7AB3-41C2-A4D5-C1068E001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41B7CF45-DDFE-43FD-B7F5-00F167946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319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5">
            <a:extLst>
              <a:ext uri="{FF2B5EF4-FFF2-40B4-BE49-F238E27FC236}">
                <a16:creationId xmlns="" xmlns:a16="http://schemas.microsoft.com/office/drawing/2014/main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="" xmlns:a16="http://schemas.microsoft.com/office/drawing/2014/main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="" xmlns:a16="http://schemas.microsoft.com/office/drawing/2014/main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="" xmlns:a16="http://schemas.microsoft.com/office/drawing/2014/main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399082" y="1456534"/>
            <a:ext cx="6325324" cy="3115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Unusual or unique loss </a:t>
            </a:r>
            <a:r>
              <a:rPr lang="en-US" dirty="0" smtClean="0"/>
              <a:t>exposure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Nonstandard </a:t>
            </a:r>
            <a:r>
              <a:rPr lang="en-US" dirty="0" smtClean="0"/>
              <a:t>business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Insured needing high limits of </a:t>
            </a:r>
            <a:r>
              <a:rPr lang="en-US" dirty="0" smtClean="0"/>
              <a:t>coverage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Insured needing unusually broad </a:t>
            </a:r>
            <a:r>
              <a:rPr lang="en-US" dirty="0" smtClean="0"/>
              <a:t>coverage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Loss exposures that require new forms</a:t>
            </a:r>
            <a:endParaRPr lang="pt-PT" dirty="0"/>
          </a:p>
        </p:txBody>
      </p:sp>
      <p:sp>
        <p:nvSpPr>
          <p:cNvPr id="11" name="Title 8">
            <a:extLst>
              <a:ext uri="{FF2B5EF4-FFF2-40B4-BE49-F238E27FC236}">
                <a16:creationId xmlns="" xmlns:a16="http://schemas.microsoft.com/office/drawing/2014/main" id="{A660A285-9DB1-450D-BF59-7D1A6AD30701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Surplus Lines Market Insurance</a:t>
            </a:r>
          </a:p>
        </p:txBody>
      </p:sp>
    </p:spTree>
    <p:extLst>
      <p:ext uri="{BB962C8B-B14F-4D97-AF65-F5344CB8AC3E}">
        <p14:creationId xmlns:p14="http://schemas.microsoft.com/office/powerpoint/2010/main" val="27606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706" y="2590800"/>
            <a:ext cx="5261187" cy="1182207"/>
          </a:xfrm>
        </p:spPr>
        <p:txBody>
          <a:bodyPr/>
          <a:lstStyle/>
          <a:p>
            <a:pPr algn="l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2369023"/>
            <a:ext cx="3829826" cy="502568"/>
          </a:xfrm>
        </p:spPr>
        <p:txBody>
          <a:bodyPr/>
          <a:lstStyle/>
          <a:p>
            <a:r>
              <a:rPr lang="en-US" dirty="0"/>
              <a:t>Private Insurers</a:t>
            </a:r>
            <a:endParaRPr lang="pt-PT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Insurers</a:t>
            </a:r>
            <a:endParaRPr lang="pt-PT" dirty="0"/>
          </a:p>
        </p:txBody>
      </p:sp>
      <p:sp>
        <p:nvSpPr>
          <p:cNvPr id="38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4127773"/>
            <a:ext cx="3829826" cy="502568"/>
          </a:xfrm>
        </p:spPr>
        <p:txBody>
          <a:bodyPr/>
          <a:lstStyle/>
          <a:p>
            <a:r>
              <a:rPr lang="en-US" dirty="0"/>
              <a:t>State Government Insurance</a:t>
            </a:r>
            <a:endParaRPr lang="pt-PT" dirty="0"/>
          </a:p>
        </p:txBody>
      </p:sp>
      <p:sp>
        <p:nvSpPr>
          <p:cNvPr id="39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3264033"/>
            <a:ext cx="3829826" cy="502568"/>
          </a:xfrm>
        </p:spPr>
        <p:txBody>
          <a:bodyPr/>
          <a:lstStyle/>
          <a:p>
            <a:r>
              <a:rPr lang="en-US" dirty="0"/>
              <a:t>Federal Government Insurance</a:t>
            </a:r>
            <a:endParaRPr lang="pt-PT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2189014"/>
            <a:ext cx="634560" cy="599554"/>
            <a:chOff x="7087039" y="1204685"/>
            <a:chExt cx="634560" cy="599554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2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3078783"/>
            <a:ext cx="634560" cy="599554"/>
            <a:chOff x="7087039" y="1204685"/>
            <a:chExt cx="634560" cy="599554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5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3968552"/>
            <a:ext cx="634560" cy="599554"/>
            <a:chOff x="7087039" y="1204685"/>
            <a:chExt cx="634560" cy="599554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7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0AFA1266-C342-4169-A88F-97489206098B}"/>
              </a:ext>
            </a:extLst>
          </p:cNvPr>
          <p:cNvSpPr/>
          <p:nvPr/>
        </p:nvSpPr>
        <p:spPr>
          <a:xfrm>
            <a:off x="407988" y="4439500"/>
            <a:ext cx="11250612" cy="1128258"/>
          </a:xfrm>
          <a:prstGeom prst="roundRect">
            <a:avLst>
              <a:gd name="adj" fmla="val 20384"/>
            </a:avLst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38D5B75-435E-4E5B-BB10-0F50118C0ADB}"/>
              </a:ext>
            </a:extLst>
          </p:cNvPr>
          <p:cNvSpPr/>
          <p:nvPr/>
        </p:nvSpPr>
        <p:spPr>
          <a:xfrm>
            <a:off x="407988" y="1686834"/>
            <a:ext cx="11250612" cy="975858"/>
          </a:xfrm>
          <a:prstGeom prst="roundRect">
            <a:avLst>
              <a:gd name="adj" fmla="val 336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7BFA0-27E2-4D1B-A2AE-CAF277E1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Insurer Ownership</a:t>
            </a:r>
            <a:endParaRPr lang="pt-PT" dirty="0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7"/>
          </p:nvPr>
        </p:nvSpPr>
        <p:spPr>
          <a:xfrm>
            <a:off x="407988" y="1687967"/>
            <a:ext cx="11376025" cy="4178300"/>
          </a:xfrm>
        </p:spPr>
      </p:sp>
      <p:graphicFrame>
        <p:nvGraphicFramePr>
          <p:cNvPr id="12" name="Table Placeholder 4">
            <a:extLst>
              <a:ext uri="{FF2B5EF4-FFF2-40B4-BE49-F238E27FC236}">
                <a16:creationId xmlns="" xmlns:a16="http://schemas.microsoft.com/office/drawing/2014/main" id="{06023993-9078-470E-80B8-AF177564F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567556"/>
              </p:ext>
            </p:extLst>
          </p:nvPr>
        </p:nvGraphicFramePr>
        <p:xfrm>
          <a:off x="407989" y="1818562"/>
          <a:ext cx="11250610" cy="420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34">
                  <a:extLst>
                    <a:ext uri="{9D8B030D-6E8A-4147-A177-3AD203B41FA5}">
                      <a16:colId xmlns="" xmlns:a16="http://schemas.microsoft.com/office/drawing/2014/main" val="3631262642"/>
                    </a:ext>
                  </a:extLst>
                </a:gridCol>
                <a:gridCol w="2898404">
                  <a:extLst>
                    <a:ext uri="{9D8B030D-6E8A-4147-A177-3AD203B41FA5}">
                      <a16:colId xmlns="" xmlns:a16="http://schemas.microsoft.com/office/drawing/2014/main" val="2121792064"/>
                    </a:ext>
                  </a:extLst>
                </a:gridCol>
                <a:gridCol w="1678024">
                  <a:extLst>
                    <a:ext uri="{9D8B030D-6E8A-4147-A177-3AD203B41FA5}">
                      <a16:colId xmlns="" xmlns:a16="http://schemas.microsoft.com/office/drawing/2014/main" val="2163038458"/>
                    </a:ext>
                  </a:extLst>
                </a:gridCol>
                <a:gridCol w="1372928">
                  <a:extLst>
                    <a:ext uri="{9D8B030D-6E8A-4147-A177-3AD203B41FA5}">
                      <a16:colId xmlns="" xmlns:a16="http://schemas.microsoft.com/office/drawing/2014/main" val="2134234959"/>
                    </a:ext>
                  </a:extLst>
                </a:gridCol>
                <a:gridCol w="3432320">
                  <a:extLst>
                    <a:ext uri="{9D8B030D-6E8A-4147-A177-3AD203B41FA5}">
                      <a16:colId xmlns="" xmlns:a16="http://schemas.microsoft.com/office/drawing/2014/main" val="1865152723"/>
                    </a:ext>
                  </a:extLst>
                </a:gridCol>
              </a:tblGrid>
              <a:tr h="53602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PURPOSE FOR WHICH FORMED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LEGAL FORM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OWNERSHIP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METHOD</a:t>
                      </a:r>
                      <a:r>
                        <a:rPr lang="en-US" sz="1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OPERATION</a:t>
                      </a:r>
                      <a:endParaRPr 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1481475"/>
                  </a:ext>
                </a:extLst>
              </a:tr>
              <a:tr h="884037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Stock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Insurer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earn profit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for its stockholders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Corporation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Stockholders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Board of Directors, elected by stockholders, appoints officers to manage company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0348787"/>
                  </a:ext>
                </a:extLst>
              </a:tr>
              <a:tr h="884037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Mutual Insurer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provide insurance for its owners (policyholders)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Corporation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Policyholders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Board of Directors, elected by policyholders, appoints officers to manage company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4772154"/>
                  </a:ext>
                </a:extLst>
              </a:tr>
              <a:tr h="81665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Reciprocal Insurance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provide reciprocity for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subscribers (to cover each other losses)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Unincorporated association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Subscribers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(members)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Subscribers choose an attorney-in-fact to operate the reciprocal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7503373"/>
                  </a:ext>
                </a:extLst>
              </a:tr>
              <a:tr h="108049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Lloyd’s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earn profit for its individuals investors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Unincorporated association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Investors</a:t>
                      </a: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Lloyd’s is regulated by the U.K. Financial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Services Authority, which delegates much authority to Council .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4" marR="91444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255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4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32C6233-BFAD-47F3-BB95-ED10754B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types of Insurers</a:t>
            </a:r>
            <a:endParaRPr lang="pt-PT" dirty="0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D0C3FD53-748E-4F04-9550-3268A39463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759" y="1196578"/>
            <a:ext cx="5543996" cy="165618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Captive </a:t>
            </a:r>
            <a:r>
              <a:rPr lang="en-US" dirty="0" smtClean="0"/>
              <a:t>Insurers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Reinsurance Companies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37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F90D45-6C70-4A60-846A-DBB50340073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96200" y="2086397"/>
            <a:ext cx="3887813" cy="524886"/>
          </a:xfrm>
        </p:spPr>
        <p:txBody>
          <a:bodyPr/>
          <a:lstStyle/>
          <a:p>
            <a:r>
              <a:rPr lang="pt-PT" b="1" dirty="0"/>
              <a:t>Marketing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A533242-C3E0-46B6-A122-8DAF8452B3C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96200" y="5697057"/>
            <a:ext cx="3887813" cy="524886"/>
          </a:xfrm>
        </p:spPr>
        <p:txBody>
          <a:bodyPr/>
          <a:lstStyle/>
          <a:p>
            <a:r>
              <a:rPr lang="pt-PT" b="1" dirty="0"/>
              <a:t>Premium Audit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5787E5-AB2D-47E1-9E08-983302CCD0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6200" y="4794392"/>
            <a:ext cx="3887813" cy="524886"/>
          </a:xfrm>
        </p:spPr>
        <p:txBody>
          <a:bodyPr/>
          <a:lstStyle/>
          <a:p>
            <a:r>
              <a:rPr lang="pt-PT" b="1" dirty="0"/>
              <a:t>Risk Control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93A89E5-A62F-4AEC-BA87-DCDA0BC06BE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6200" y="3891727"/>
            <a:ext cx="3887813" cy="524886"/>
          </a:xfrm>
        </p:spPr>
        <p:txBody>
          <a:bodyPr/>
          <a:lstStyle/>
          <a:p>
            <a:r>
              <a:rPr lang="pt-PT" b="1" dirty="0"/>
              <a:t>Claims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74F77D9-EEE0-45DC-9018-6659263155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96200" y="2989062"/>
            <a:ext cx="3887813" cy="524886"/>
          </a:xfrm>
        </p:spPr>
        <p:txBody>
          <a:bodyPr/>
          <a:lstStyle/>
          <a:p>
            <a:r>
              <a:rPr lang="pt-PT" b="1" dirty="0"/>
              <a:t>Underwriting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E90D7-5D8B-489D-8CA5-341DAD88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Overview of Insurance Functions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7087039" y="2057400"/>
            <a:ext cx="634560" cy="599554"/>
            <a:chOff x="7087039" y="1204685"/>
            <a:chExt cx="634560" cy="599554"/>
          </a:xfrm>
        </p:grpSpPr>
        <p:sp>
          <p:nvSpPr>
            <p:cNvPr id="10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44FD527-5B90-4FEB-B0CF-CC9895776D34}"/>
              </a:ext>
            </a:extLst>
          </p:cNvPr>
          <p:cNvGrpSpPr/>
          <p:nvPr/>
        </p:nvGrpSpPr>
        <p:grpSpPr>
          <a:xfrm>
            <a:off x="7087040" y="2956858"/>
            <a:ext cx="634560" cy="599554"/>
            <a:chOff x="7087040" y="2057977"/>
            <a:chExt cx="634560" cy="599554"/>
          </a:xfrm>
        </p:grpSpPr>
        <p:sp>
          <p:nvSpPr>
            <p:cNvPr id="11" name="Oval 20">
              <a:extLst>
                <a:ext uri="{FF2B5EF4-FFF2-40B4-BE49-F238E27FC236}">
                  <a16:creationId xmlns:a16="http://schemas.microsoft.com/office/drawing/2014/main" xmlns="" id="{42AC5BAE-92E1-429B-8AB7-96FD4A200BE1}"/>
                </a:ext>
              </a:extLst>
            </p:cNvPr>
            <p:cNvSpPr/>
            <p:nvPr/>
          </p:nvSpPr>
          <p:spPr>
            <a:xfrm flipV="1">
              <a:off x="7087040" y="2057977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71BD0536-CD41-4C03-91B6-D87F0DF6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2217198"/>
              <a:ext cx="281112" cy="28111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7BD4124-8E0F-402D-94CD-ADFE242E2307}"/>
              </a:ext>
            </a:extLst>
          </p:cNvPr>
          <p:cNvGrpSpPr/>
          <p:nvPr/>
        </p:nvGrpSpPr>
        <p:grpSpPr>
          <a:xfrm>
            <a:off x="7087040" y="3856316"/>
            <a:ext cx="634560" cy="599554"/>
            <a:chOff x="7087040" y="2911269"/>
            <a:chExt cx="634560" cy="599554"/>
          </a:xfrm>
        </p:grpSpPr>
        <p:sp>
          <p:nvSpPr>
            <p:cNvPr id="12" name="Oval 20">
              <a:extLst>
                <a:ext uri="{FF2B5EF4-FFF2-40B4-BE49-F238E27FC236}">
                  <a16:creationId xmlns:a16="http://schemas.microsoft.com/office/drawing/2014/main" xmlns="" id="{AC7DBD34-4FD3-4596-A25F-A41C8C4D80CE}"/>
                </a:ext>
              </a:extLst>
            </p:cNvPr>
            <p:cNvSpPr/>
            <p:nvPr/>
          </p:nvSpPr>
          <p:spPr>
            <a:xfrm flipV="1">
              <a:off x="7087040" y="2911269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xmlns="" id="{B5F0A8BD-1F5D-43AB-9CD1-F467D5D5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3070490"/>
              <a:ext cx="281112" cy="28111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A39C268-5000-4A77-9344-0D889A1D0D8B}"/>
              </a:ext>
            </a:extLst>
          </p:cNvPr>
          <p:cNvGrpSpPr/>
          <p:nvPr/>
        </p:nvGrpSpPr>
        <p:grpSpPr>
          <a:xfrm>
            <a:off x="7087040" y="4755774"/>
            <a:ext cx="634560" cy="599554"/>
            <a:chOff x="7087040" y="3764561"/>
            <a:chExt cx="634560" cy="599554"/>
          </a:xfrm>
        </p:grpSpPr>
        <p:sp>
          <p:nvSpPr>
            <p:cNvPr id="13" name="Oval 20">
              <a:extLst>
                <a:ext uri="{FF2B5EF4-FFF2-40B4-BE49-F238E27FC236}">
                  <a16:creationId xmlns:a16="http://schemas.microsoft.com/office/drawing/2014/main" xmlns="" id="{EE712418-DA7D-438C-84EC-B0FF7C3D7892}"/>
                </a:ext>
              </a:extLst>
            </p:cNvPr>
            <p:cNvSpPr/>
            <p:nvPr/>
          </p:nvSpPr>
          <p:spPr>
            <a:xfrm flipV="1">
              <a:off x="7087040" y="3764561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31305387-6005-438D-8996-42FA30D2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3923782"/>
              <a:ext cx="281112" cy="28111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B6AF32A2-EC31-424E-84DE-230C3D24CDCC}"/>
              </a:ext>
            </a:extLst>
          </p:cNvPr>
          <p:cNvGrpSpPr/>
          <p:nvPr/>
        </p:nvGrpSpPr>
        <p:grpSpPr>
          <a:xfrm>
            <a:off x="7087040" y="5655232"/>
            <a:ext cx="634560" cy="599554"/>
            <a:chOff x="7087040" y="4617853"/>
            <a:chExt cx="634560" cy="599554"/>
          </a:xfrm>
        </p:grpSpPr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5C03F25C-44C3-4EC0-A598-67BC9C811A3E}"/>
                </a:ext>
              </a:extLst>
            </p:cNvPr>
            <p:cNvSpPr/>
            <p:nvPr/>
          </p:nvSpPr>
          <p:spPr>
            <a:xfrm flipV="1">
              <a:off x="7087040" y="4617853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xmlns="" id="{33F298C3-51DB-4725-B6C8-DBF28CA1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4777074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792" y="1694039"/>
            <a:ext cx="6297894" cy="894840"/>
          </a:xfrm>
        </p:spPr>
        <p:txBody>
          <a:bodyPr/>
          <a:lstStyle/>
          <a:p>
            <a:r>
              <a:rPr lang="en-US" dirty="0"/>
              <a:t>Reasons for Government Insurance Program</a:t>
            </a:r>
            <a:endParaRPr lang="pt-P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C0B4E6C-BE47-457A-B5CB-8339942388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4009" y="1931924"/>
            <a:ext cx="6477000" cy="218697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fill unmet needs in the private insurance </a:t>
            </a:r>
            <a:r>
              <a:rPr lang="en-US" dirty="0" smtClean="0"/>
              <a:t>market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facilitate compulsory insurance purchases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provide efficiency in the market &amp; convenience to insured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achieve collateral social purposes</a:t>
            </a:r>
            <a:endParaRPr lang="pt-P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Insurance Programs</a:t>
            </a:r>
            <a:endParaRPr lang="pt-PT" dirty="0"/>
          </a:p>
        </p:txBody>
      </p:sp>
      <p:grpSp>
        <p:nvGrpSpPr>
          <p:cNvPr id="38" name="Group 25">
            <a:extLst>
              <a:ext uri="{FF2B5EF4-FFF2-40B4-BE49-F238E27FC236}">
                <a16:creationId xmlns:a16="http://schemas.microsoft.com/office/drawing/2014/main" xmlns="" id="{0F868FF6-2674-4F98-980D-ED2611DD7D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988" y="1497315"/>
            <a:ext cx="685810" cy="642834"/>
            <a:chOff x="-61" y="-66"/>
            <a:chExt cx="1133" cy="1062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xmlns="" id="{1E09DADA-7AB3-41C2-A4D5-C1068E001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41B7CF45-DDFE-43FD-B7F5-00F167946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7240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AFA1266-C342-4169-A88F-97489206098B}"/>
              </a:ext>
            </a:extLst>
          </p:cNvPr>
          <p:cNvSpPr/>
          <p:nvPr/>
        </p:nvSpPr>
        <p:spPr>
          <a:xfrm>
            <a:off x="457202" y="4657279"/>
            <a:ext cx="11174412" cy="1524001"/>
          </a:xfrm>
          <a:prstGeom prst="roundRect">
            <a:avLst>
              <a:gd name="adj" fmla="val 20384"/>
            </a:avLst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457200" y="1364837"/>
            <a:ext cx="11174414" cy="1128258"/>
          </a:xfrm>
          <a:prstGeom prst="roundRect">
            <a:avLst>
              <a:gd name="adj" fmla="val 336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P&amp;C Insurance Offered by Federal Government</a:t>
            </a:r>
          </a:p>
        </p:txBody>
      </p:sp>
      <p:graphicFrame>
        <p:nvGraphicFramePr>
          <p:cNvPr id="14" name="Table Placeholder 4">
            <a:extLst>
              <a:ext uri="{FF2B5EF4-FFF2-40B4-BE49-F238E27FC236}">
                <a16:creationId xmlns="" xmlns:a16="http://schemas.microsoft.com/office/drawing/2014/main" id="{06023993-9078-470E-80B8-AF177564FBDC}"/>
              </a:ext>
            </a:extLst>
          </p:cNvPr>
          <p:cNvGraphicFramePr>
            <a:graphicFrameLocks noGrp="1"/>
          </p:cNvGraphicFramePr>
          <p:nvPr>
            <p:ph type="tbl" sz="quarter" idx="17"/>
            <p:extLst/>
          </p:nvPr>
        </p:nvGraphicFramePr>
        <p:xfrm>
          <a:off x="457201" y="1143000"/>
          <a:ext cx="11174414" cy="4981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="" xmlns:a16="http://schemas.microsoft.com/office/drawing/2014/main" val="2163038458"/>
                    </a:ext>
                  </a:extLst>
                </a:gridCol>
                <a:gridCol w="4724400">
                  <a:extLst>
                    <a:ext uri="{9D8B030D-6E8A-4147-A177-3AD203B41FA5}">
                      <a16:colId xmlns="" xmlns:a16="http://schemas.microsoft.com/office/drawing/2014/main" val="2134234959"/>
                    </a:ext>
                  </a:extLst>
                </a:gridCol>
                <a:gridCol w="4545014">
                  <a:extLst>
                    <a:ext uri="{9D8B030D-6E8A-4147-A177-3AD203B41FA5}">
                      <a16:colId xmlns="" xmlns:a16="http://schemas.microsoft.com/office/drawing/2014/main" val="1865152723"/>
                    </a:ext>
                  </a:extLst>
                </a:gridCol>
              </a:tblGrid>
              <a:tr h="9996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00B48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</a:t>
                      </a: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00B48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Characteristics of Govt. Plan</a:t>
                      </a: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00B48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Relationship to Private Insurance</a:t>
                      </a: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1481475"/>
                  </a:ext>
                </a:extLst>
              </a:tr>
              <a:tr h="1373784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National Flood Insurance Program</a:t>
                      </a: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Meets previously unmet needs for flood insurance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Serves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 social purposes of amending &amp; enforcing building codes &amp; reducing new construction in flood zones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govt. can act as primary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insurer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govt. can partner with private insurers. Private insurers sell the insurance &amp; pay claims; govt. reimburses insurers for losses not covered by premiums.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0348787"/>
                  </a:ext>
                </a:extLst>
              </a:tr>
              <a:tr h="1529139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Terrorism Risk Insurance Program</a:t>
                      </a: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Designed to temporarily meet the unmet needs for a backstop to insured terrorism losses.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Serves the social purpose of preventing economic disruptions that market failures in terrorism coverage could have  caused</a:t>
                      </a: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Private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insurers act as the primary insurer for the terrorism coverage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govt. temporarily acts as reinsurer for terrorism coverage</a:t>
                      </a: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4772154"/>
                  </a:ext>
                </a:extLst>
              </a:tr>
              <a:tr h="1079376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Crop Insurance</a:t>
                      </a: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Provides crop insurance at affordable rates to reduce losses that result from unavoidable crop failures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Covers most crops for perils such as drought, disease, insects, excess rain &amp;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hail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govt. subsidizes &amp; reinsures private insurers; private insurer sell &amp; service the federal crop insurance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Private insurers also independently offer crop insurance for certain</a:t>
                      </a:r>
                      <a:r>
                        <a:rPr lang="en-US" sz="12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perils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1" marR="91441" marT="45715" marB="457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255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3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AFA1266-C342-4169-A88F-97489206098B}"/>
              </a:ext>
            </a:extLst>
          </p:cNvPr>
          <p:cNvSpPr/>
          <p:nvPr/>
        </p:nvSpPr>
        <p:spPr>
          <a:xfrm>
            <a:off x="457202" y="5026737"/>
            <a:ext cx="11174412" cy="1092996"/>
          </a:xfrm>
          <a:prstGeom prst="roundRect">
            <a:avLst>
              <a:gd name="adj" fmla="val 20384"/>
            </a:avLst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457200" y="1140537"/>
            <a:ext cx="11174414" cy="1128258"/>
          </a:xfrm>
          <a:prstGeom prst="roundRect">
            <a:avLst>
              <a:gd name="adj" fmla="val 336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P&amp;C Insurance Offered by State Governments</a:t>
            </a:r>
          </a:p>
        </p:txBody>
      </p:sp>
      <p:graphicFrame>
        <p:nvGraphicFramePr>
          <p:cNvPr id="14" name="Table Placeholder 4">
            <a:extLst>
              <a:ext uri="{FF2B5EF4-FFF2-40B4-BE49-F238E27FC236}">
                <a16:creationId xmlns="" xmlns:a16="http://schemas.microsoft.com/office/drawing/2014/main" id="{06023993-9078-470E-80B8-AF177564FBDC}"/>
              </a:ext>
            </a:extLst>
          </p:cNvPr>
          <p:cNvGraphicFramePr>
            <a:graphicFrameLocks noGrp="1"/>
          </p:cNvGraphicFramePr>
          <p:nvPr>
            <p:ph type="tbl" sz="quarter" idx="17"/>
            <p:extLst/>
          </p:nvPr>
        </p:nvGraphicFramePr>
        <p:xfrm>
          <a:off x="457201" y="988137"/>
          <a:ext cx="11174414" cy="526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>
                  <a:extLst>
                    <a:ext uri="{9D8B030D-6E8A-4147-A177-3AD203B41FA5}">
                      <a16:colId xmlns="" xmlns:a16="http://schemas.microsoft.com/office/drawing/2014/main" val="2163038458"/>
                    </a:ext>
                  </a:extLst>
                </a:gridCol>
                <a:gridCol w="4495800">
                  <a:extLst>
                    <a:ext uri="{9D8B030D-6E8A-4147-A177-3AD203B41FA5}">
                      <a16:colId xmlns="" xmlns:a16="http://schemas.microsoft.com/office/drawing/2014/main" val="2134234959"/>
                    </a:ext>
                  </a:extLst>
                </a:gridCol>
                <a:gridCol w="4621215">
                  <a:extLst>
                    <a:ext uri="{9D8B030D-6E8A-4147-A177-3AD203B41FA5}">
                      <a16:colId xmlns="" xmlns:a16="http://schemas.microsoft.com/office/drawing/2014/main" val="1865152723"/>
                    </a:ext>
                  </a:extLst>
                </a:gridCol>
              </a:tblGrid>
              <a:tr h="99031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00B48"/>
                          </a:solidFill>
                        </a:rPr>
                        <a:t>Plan</a:t>
                      </a:r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00B48"/>
                          </a:solidFill>
                        </a:rPr>
                        <a:t>Characteristics of Govt. Plan</a:t>
                      </a:r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300B48"/>
                          </a:solidFill>
                        </a:rPr>
                        <a:t>Relationship to Private Insurance</a:t>
                      </a:r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1481475"/>
                  </a:ext>
                </a:extLst>
              </a:tr>
              <a:tr h="1001378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Fair Access to Insurance Requirements Plans</a:t>
                      </a:r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Make basic property insurance available to property owner who are otherwise unable to obtain insurance because</a:t>
                      </a:r>
                      <a:r>
                        <a:rPr lang="en-US" sz="1200" b="0" baseline="0" dirty="0"/>
                        <a:t> of their property’s location or any other reason</a:t>
                      </a:r>
                      <a:endParaRPr lang="en-US" sz="1200" b="0" dirty="0"/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Organization varies by state.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Does not replace normal channels of insurance; is only for consumers who could not obtain</a:t>
                      </a:r>
                      <a:r>
                        <a:rPr lang="en-US" sz="1200" b="0" baseline="0" dirty="0"/>
                        <a:t> coverage in the private market</a:t>
                      </a:r>
                      <a:endParaRPr lang="en-US" sz="1200" b="0" dirty="0"/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0348787"/>
                  </a:ext>
                </a:extLst>
              </a:tr>
              <a:tr h="1001378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Worker Compensation Insurance</a:t>
                      </a:r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Helps employers meet their obligations under state statutes</a:t>
                      </a:r>
                      <a:r>
                        <a:rPr lang="en-US" sz="1200" b="0" baseline="0" dirty="0"/>
                        <a:t> to injured workers</a:t>
                      </a:r>
                      <a:endParaRPr lang="en-US" sz="1200" b="0" dirty="0"/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Private insurers provide workers compensation insurance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State govt. can operate as an exclusive insurer, as a competitor to private insurers</a:t>
                      </a:r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4772154"/>
                  </a:ext>
                </a:extLst>
              </a:tr>
              <a:tr h="119793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Beach &amp; Windstorm Plans</a:t>
                      </a:r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Make property insurance against windstorm</a:t>
                      </a:r>
                      <a:r>
                        <a:rPr lang="en-US" sz="1200" b="0" baseline="0" dirty="0"/>
                        <a:t> cause of loss available to property owner who are otherwise unable to obtain insurance because of their property’s location</a:t>
                      </a:r>
                      <a:endParaRPr lang="en-US" sz="1200" b="0" dirty="0"/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Organization varies by state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Does not replace normal channels of insurance; is only for consumers who could not obtain coverage in the private market</a:t>
                      </a:r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2550040"/>
                  </a:ext>
                </a:extLst>
              </a:tr>
              <a:tr h="106926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Residual Auto Plans</a:t>
                      </a:r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Make compulsory auto liability coverage available to high-risk drivers who have difficulty purchasing coverage at a reasonable</a:t>
                      </a:r>
                      <a:r>
                        <a:rPr lang="en-US" sz="1200" b="0" baseline="0" dirty="0"/>
                        <a:t> rate in the market</a:t>
                      </a:r>
                      <a:endParaRPr lang="en-US" sz="1200" b="0" dirty="0"/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/>
                        <a:t>Organization varies by state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dirty="0"/>
                        <a:t>Does not replace normal channels of insurance; is only for consumers who could not obtain coverage in the private market</a:t>
                      </a:r>
                    </a:p>
                  </a:txBody>
                  <a:tcPr marL="91442" marR="91442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2369023"/>
            <a:ext cx="3829826" cy="502568"/>
          </a:xfrm>
        </p:spPr>
        <p:txBody>
          <a:bodyPr/>
          <a:lstStyle/>
          <a:p>
            <a:r>
              <a:rPr lang="en-US" dirty="0"/>
              <a:t>To protect consumers</a:t>
            </a:r>
            <a:endParaRPr lang="pt-PT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Insurance Operations are Regulated</a:t>
            </a:r>
            <a:endParaRPr lang="pt-PT" dirty="0"/>
          </a:p>
        </p:txBody>
      </p:sp>
      <p:sp>
        <p:nvSpPr>
          <p:cNvPr id="38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4127773"/>
            <a:ext cx="5132316" cy="502568"/>
          </a:xfrm>
        </p:spPr>
        <p:txBody>
          <a:bodyPr/>
          <a:lstStyle/>
          <a:p>
            <a:r>
              <a:rPr lang="en-US" dirty="0"/>
              <a:t>To prevent destructive competition</a:t>
            </a:r>
            <a:endParaRPr lang="pt-PT" dirty="0"/>
          </a:p>
        </p:txBody>
      </p:sp>
      <p:sp>
        <p:nvSpPr>
          <p:cNvPr id="39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3264033"/>
            <a:ext cx="3829826" cy="502568"/>
          </a:xfrm>
        </p:spPr>
        <p:txBody>
          <a:bodyPr/>
          <a:lstStyle/>
          <a:p>
            <a:r>
              <a:rPr lang="en-US" dirty="0"/>
              <a:t>To maintain insurer solvency</a:t>
            </a:r>
            <a:endParaRPr lang="pt-PT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2189014"/>
            <a:ext cx="634560" cy="599554"/>
            <a:chOff x="7087039" y="1204685"/>
            <a:chExt cx="634560" cy="599554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2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3078783"/>
            <a:ext cx="634560" cy="599554"/>
            <a:chOff x="7087039" y="1204685"/>
            <a:chExt cx="634560" cy="599554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5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3968552"/>
            <a:ext cx="634560" cy="599554"/>
            <a:chOff x="7087039" y="1204685"/>
            <a:chExt cx="634560" cy="599554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6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ize the Possibilities 2017 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C68C788B-7F59-44D0-A306-D9BB8EB0C492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DB94DBCC-6AE6-410B-B8C2-590B9C7621C6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50651F88-40F0-4E14-AEB1-821137B6FEF0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A736CDA5-A1BA-4172-BF70-921F74347AE5}"/>
    </a:ext>
  </a:extLst>
</a:theme>
</file>

<file path=ppt/theme/theme5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740E3C24-BA00-402C-9F47-D8213C1CC25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999</Words>
  <Application>Microsoft Office PowerPoint</Application>
  <PresentationFormat>Widescreen</PresentationFormat>
  <Paragraphs>126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Georgia</vt:lpstr>
      <vt:lpstr>Verdana</vt:lpstr>
      <vt:lpstr>Wingdings</vt:lpstr>
      <vt:lpstr>Seize the Possibilities 2017 Template</vt:lpstr>
      <vt:lpstr>Section slides</vt:lpstr>
      <vt:lpstr>Content Layouts</vt:lpstr>
      <vt:lpstr>Content and Image Layouts</vt:lpstr>
      <vt:lpstr>1_Content Layouts</vt:lpstr>
      <vt:lpstr>PowerPoint Presentation</vt:lpstr>
      <vt:lpstr>Type of Insurers</vt:lpstr>
      <vt:lpstr>Types of Insurer Ownership</vt:lpstr>
      <vt:lpstr>Two more types of Insurers</vt:lpstr>
      <vt:lpstr>Overview of Insurance Functions</vt:lpstr>
      <vt:lpstr>Government Insurance Programs</vt:lpstr>
      <vt:lpstr>Examples of P&amp;C Insurance Offered by Federal Government</vt:lpstr>
      <vt:lpstr>Examples of P&amp;C Insurance Offered by State Governments</vt:lpstr>
      <vt:lpstr>Why Insurance Operations are Regulated</vt:lpstr>
      <vt:lpstr>Insurer Licensing</vt:lpstr>
      <vt:lpstr>Insurance Rate Regulation</vt:lpstr>
      <vt:lpstr>Solvency Surveillance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Aparna</dc:creator>
  <cp:lastModifiedBy>Pradhan, Nayan</cp:lastModifiedBy>
  <cp:revision>58</cp:revision>
  <dcterms:created xsi:type="dcterms:W3CDTF">2017-11-21T10:32:39Z</dcterms:created>
  <dcterms:modified xsi:type="dcterms:W3CDTF">2018-02-15T12:41:19Z</dcterms:modified>
</cp:coreProperties>
</file>