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 id="2147483815" r:id="rId5"/>
  </p:sldMasterIdLst>
  <p:notesMasterIdLst>
    <p:notesMasterId r:id="rId17"/>
  </p:notesMasterIdLst>
  <p:handoutMasterIdLst>
    <p:handoutMasterId r:id="rId18"/>
  </p:handoutMasterIdLst>
  <p:sldIdLst>
    <p:sldId id="561" r:id="rId6"/>
    <p:sldId id="586" r:id="rId7"/>
    <p:sldId id="578" r:id="rId8"/>
    <p:sldId id="585" r:id="rId9"/>
    <p:sldId id="588" r:id="rId10"/>
    <p:sldId id="590" r:id="rId11"/>
    <p:sldId id="589" r:id="rId12"/>
    <p:sldId id="591" r:id="rId13"/>
    <p:sldId id="595" r:id="rId14"/>
    <p:sldId id="594" r:id="rId15"/>
    <p:sldId id="587" r:id="rId1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561"/>
          </p14:sldIdLst>
        </p14:section>
        <p14:section name="Content slides" id="{ABC50696-70A4-42A3-89B6-EF4213F9F71D}">
          <p14:sldIdLst>
            <p14:sldId id="586"/>
            <p14:sldId id="578"/>
            <p14:sldId id="585"/>
            <p14:sldId id="588"/>
            <p14:sldId id="590"/>
            <p14:sldId id="589"/>
            <p14:sldId id="591"/>
            <p14:sldId id="595"/>
            <p14:sldId id="594"/>
            <p14:sldId id="58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0070AD"/>
    <a:srgbClr val="80B8D6"/>
    <a:srgbClr val="FF7E83"/>
    <a:srgbClr val="C7FF17"/>
    <a:srgbClr val="2B0A3D"/>
    <a:srgbClr val="E6E7E7"/>
    <a:srgbClr val="12ABDB"/>
    <a:srgbClr val="300B48"/>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06" autoAdjust="0"/>
    <p:restoredTop sz="95501" autoAdjust="0"/>
  </p:normalViewPr>
  <p:slideViewPr>
    <p:cSldViewPr>
      <p:cViewPr varScale="1">
        <p:scale>
          <a:sx n="65" d="100"/>
          <a:sy n="65" d="100"/>
        </p:scale>
        <p:origin x="988" y="44"/>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23635"/>
    </p:cViewPr>
  </p:sorterViewPr>
  <p:notesViewPr>
    <p:cSldViewPr>
      <p:cViewPr varScale="1">
        <p:scale>
          <a:sx n="59" d="100"/>
          <a:sy n="59" d="100"/>
        </p:scale>
        <p:origin x="85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23/02/2018</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23/02/2018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A </a:t>
            </a:r>
            <a:r>
              <a:rPr lang="en-US" dirty="0" err="1"/>
              <a:t>cor</a:t>
            </a:r>
            <a:r>
              <a:rPr lang="en-US" dirty="0"/>
              <a:t> AZUL </a:t>
            </a:r>
            <a:r>
              <a:rPr lang="en-US" dirty="0" err="1"/>
              <a:t>sempre</a:t>
            </a:r>
            <a:r>
              <a:rPr lang="en-US" dirty="0"/>
              <a:t> tem </a:t>
            </a:r>
            <a:r>
              <a:rPr lang="en-US" dirty="0" err="1"/>
              <a:t>que</a:t>
            </a:r>
            <a:r>
              <a:rPr lang="en-US" dirty="0"/>
              <a:t> </a:t>
            </a:r>
            <a:r>
              <a:rPr lang="en-US" dirty="0" err="1"/>
              <a:t>aparecer</a:t>
            </a:r>
            <a:r>
              <a:rPr lang="en-US" dirty="0"/>
              <a:t> no</a:t>
            </a:r>
            <a:r>
              <a:rPr lang="en-US" baseline="0" dirty="0"/>
              <a:t> slide. </a:t>
            </a:r>
            <a:r>
              <a:rPr lang="en-US" baseline="0" dirty="0" err="1"/>
              <a:t>Seja</a:t>
            </a:r>
            <a:r>
              <a:rPr lang="en-US" baseline="0" dirty="0"/>
              <a:t> </a:t>
            </a:r>
            <a:r>
              <a:rPr lang="en-US" baseline="0" dirty="0" err="1"/>
              <a:t>nas</a:t>
            </a:r>
            <a:r>
              <a:rPr lang="en-US" baseline="0" dirty="0"/>
              <a:t> </a:t>
            </a:r>
            <a:r>
              <a:rPr lang="en-US" baseline="0" dirty="0" err="1"/>
              <a:t>formas</a:t>
            </a:r>
            <a:r>
              <a:rPr lang="en-US" baseline="0" dirty="0"/>
              <a:t> </a:t>
            </a:r>
            <a:r>
              <a:rPr lang="en-US" baseline="0" dirty="0" err="1"/>
              <a:t>ou</a:t>
            </a:r>
            <a:r>
              <a:rPr lang="en-US" baseline="0" dirty="0"/>
              <a:t> no </a:t>
            </a:r>
            <a:r>
              <a:rPr lang="en-US" baseline="0" dirty="0" err="1"/>
              <a:t>texto</a:t>
            </a:r>
            <a:r>
              <a:rPr lang="en-US" baseline="0" dirty="0"/>
              <a:t>.</a:t>
            </a:r>
          </a:p>
          <a:p>
            <a:r>
              <a:rPr lang="en-US" baseline="0" dirty="0"/>
              <a:t>Uma </a:t>
            </a:r>
            <a:r>
              <a:rPr lang="en-US" baseline="0" dirty="0" err="1"/>
              <a:t>imagem</a:t>
            </a:r>
            <a:r>
              <a:rPr lang="en-US" baseline="0" dirty="0"/>
              <a:t> </a:t>
            </a:r>
            <a:r>
              <a:rPr lang="en-US" baseline="0" dirty="0" err="1"/>
              <a:t>como</a:t>
            </a:r>
            <a:r>
              <a:rPr lang="en-US" baseline="0" dirty="0"/>
              <a:t> </a:t>
            </a:r>
            <a:r>
              <a:rPr lang="en-US" baseline="0" dirty="0" err="1"/>
              <a:t>essa</a:t>
            </a:r>
            <a:r>
              <a:rPr lang="en-US" baseline="0" dirty="0"/>
              <a:t> </a:t>
            </a:r>
            <a:r>
              <a:rPr lang="en-US" baseline="0" dirty="0" err="1"/>
              <a:t>nao</a:t>
            </a:r>
            <a:r>
              <a:rPr lang="en-US" baseline="0" dirty="0"/>
              <a:t> </a:t>
            </a:r>
            <a:r>
              <a:rPr lang="en-US" baseline="0" dirty="0" err="1"/>
              <a:t>funciona</a:t>
            </a:r>
            <a:r>
              <a:rPr lang="en-US" baseline="0" dirty="0"/>
              <a:t>. </a:t>
            </a:r>
            <a:r>
              <a:rPr lang="en-US" baseline="0" dirty="0" err="1"/>
              <a:t>Muito</a:t>
            </a:r>
            <a:r>
              <a:rPr lang="en-US" baseline="0" dirty="0"/>
              <a:t> “Barbie” </a:t>
            </a:r>
            <a:r>
              <a:rPr lang="en-US" baseline="0" dirty="0" err="1"/>
              <a:t>para</a:t>
            </a:r>
            <a:r>
              <a:rPr lang="en-US" baseline="0" dirty="0"/>
              <a:t> </a:t>
            </a:r>
            <a:r>
              <a:rPr lang="en-US" baseline="0" dirty="0" err="1"/>
              <a:t>uma</a:t>
            </a:r>
            <a:r>
              <a:rPr lang="en-US" baseline="0" dirty="0"/>
              <a:t> </a:t>
            </a:r>
            <a:r>
              <a:rPr lang="en-US" baseline="0" dirty="0" err="1"/>
              <a:t>consultoria</a:t>
            </a:r>
            <a:r>
              <a:rPr lang="en-US" baseline="0" dirty="0"/>
              <a:t>. </a:t>
            </a:r>
            <a:r>
              <a:rPr lang="en-US" baseline="0" dirty="0" err="1"/>
              <a:t>Eles</a:t>
            </a:r>
            <a:r>
              <a:rPr lang="en-US" baseline="0" dirty="0"/>
              <a:t> </a:t>
            </a:r>
            <a:r>
              <a:rPr lang="en-US" baseline="0" dirty="0" err="1"/>
              <a:t>gostam</a:t>
            </a:r>
            <a:r>
              <a:rPr lang="en-US" baseline="0" dirty="0"/>
              <a:t> </a:t>
            </a:r>
            <a:r>
              <a:rPr lang="en-US" baseline="0" dirty="0" err="1"/>
              <a:t>deste</a:t>
            </a:r>
            <a:r>
              <a:rPr lang="en-US" baseline="0" dirty="0"/>
              <a:t> layout mas </a:t>
            </a:r>
            <a:r>
              <a:rPr lang="en-US" baseline="0" dirty="0" err="1"/>
              <a:t>deveria</a:t>
            </a:r>
            <a:r>
              <a:rPr lang="en-US" baseline="0" dirty="0"/>
              <a:t> </a:t>
            </a:r>
            <a:r>
              <a:rPr lang="en-US" baseline="0" dirty="0" err="1"/>
              <a:t>estar</a:t>
            </a:r>
            <a:r>
              <a:rPr lang="en-US" baseline="0" dirty="0"/>
              <a:t> </a:t>
            </a:r>
            <a:r>
              <a:rPr lang="en-US" baseline="0" dirty="0" err="1"/>
              <a:t>separador</a:t>
            </a:r>
            <a:r>
              <a:rPr lang="en-US" baseline="0" dirty="0"/>
              <a:t> de </a:t>
            </a:r>
            <a:r>
              <a:rPr lang="en-US" baseline="0" dirty="0" err="1"/>
              <a:t>capitulos</a:t>
            </a:r>
            <a:r>
              <a:rPr lang="en-US" baseline="0" dirty="0"/>
              <a:t> com o logo de “</a:t>
            </a:r>
            <a:r>
              <a:rPr lang="en-US" baseline="0" dirty="0" err="1"/>
              <a:t>espadas</a:t>
            </a:r>
            <a:r>
              <a:rPr lang="en-US" baseline="0" dirty="0"/>
              <a:t>” </a:t>
            </a:r>
            <a:r>
              <a:rPr lang="en-US" baseline="0" dirty="0" err="1"/>
              <a:t>maior</a:t>
            </a:r>
            <a:r>
              <a:rPr lang="en-US" baseline="0" dirty="0"/>
              <a:t>. Para </a:t>
            </a:r>
            <a:r>
              <a:rPr lang="en-US" baseline="0" dirty="0" err="1"/>
              <a:t>toda</a:t>
            </a:r>
            <a:r>
              <a:rPr lang="en-US" baseline="0" dirty="0"/>
              <a:t> </a:t>
            </a:r>
            <a:r>
              <a:rPr lang="en-US" baseline="0" dirty="0" err="1"/>
              <a:t>insercao</a:t>
            </a:r>
            <a:r>
              <a:rPr lang="en-US" baseline="0" dirty="0"/>
              <a:t> de </a:t>
            </a:r>
            <a:r>
              <a:rPr lang="en-US" baseline="0" dirty="0" err="1"/>
              <a:t>imagem</a:t>
            </a:r>
            <a:r>
              <a:rPr lang="en-US" baseline="0" dirty="0"/>
              <a:t> o </a:t>
            </a:r>
            <a:r>
              <a:rPr lang="en-US" baseline="0" dirty="0" err="1"/>
              <a:t>fundo</a:t>
            </a:r>
            <a:r>
              <a:rPr lang="en-US" baseline="0" dirty="0"/>
              <a:t> </a:t>
            </a:r>
            <a:r>
              <a:rPr lang="en-US" baseline="0" dirty="0" err="1"/>
              <a:t>deve</a:t>
            </a:r>
            <a:r>
              <a:rPr lang="en-US" baseline="0" dirty="0"/>
              <a:t> </a:t>
            </a:r>
            <a:r>
              <a:rPr lang="en-US" baseline="0" dirty="0" err="1"/>
              <a:t>ser</a:t>
            </a:r>
            <a:r>
              <a:rPr lang="en-US" baseline="0" dirty="0"/>
              <a:t> </a:t>
            </a:r>
            <a:r>
              <a:rPr lang="en-US" baseline="0" dirty="0" err="1"/>
              <a:t>cinza</a:t>
            </a:r>
            <a:r>
              <a:rPr lang="en-US" baseline="0" dirty="0"/>
              <a:t> </a:t>
            </a:r>
            <a:r>
              <a:rPr lang="en-US" baseline="0" dirty="0" err="1"/>
              <a:t>claro</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89000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Usar</a:t>
            </a:r>
            <a:r>
              <a:rPr lang="en-US" dirty="0"/>
              <a:t> </a:t>
            </a:r>
            <a:r>
              <a:rPr lang="en-US" dirty="0" err="1"/>
              <a:t>nos</a:t>
            </a:r>
            <a:r>
              <a:rPr lang="en-US" dirty="0"/>
              <a:t> </a:t>
            </a:r>
            <a:r>
              <a:rPr lang="en-US" dirty="0" err="1"/>
              <a:t>grafico</a:t>
            </a:r>
            <a:r>
              <a:rPr lang="en-US" dirty="0"/>
              <a:t> o AZUL </a:t>
            </a:r>
            <a:r>
              <a:rPr lang="en-US" dirty="0" err="1"/>
              <a:t>como</a:t>
            </a:r>
            <a:r>
              <a:rPr lang="en-US" dirty="0"/>
              <a:t> </a:t>
            </a:r>
            <a:r>
              <a:rPr lang="en-US" dirty="0" err="1"/>
              <a:t>cor</a:t>
            </a:r>
            <a:r>
              <a:rPr lang="en-US" dirty="0"/>
              <a:t> principal.</a:t>
            </a:r>
            <a:r>
              <a:rPr lang="en-US" baseline="0" dirty="0"/>
              <a:t>  (no </a:t>
            </a:r>
            <a:r>
              <a:rPr lang="en-US" baseline="0" dirty="0" err="1"/>
              <a:t>lugar</a:t>
            </a:r>
            <a:r>
              <a:rPr lang="en-US" baseline="0" dirty="0"/>
              <a:t> do </a:t>
            </a:r>
            <a:r>
              <a:rPr lang="en-US" baseline="0" dirty="0" err="1"/>
              <a:t>verde</a:t>
            </a:r>
            <a:r>
              <a:rPr lang="en-US" baseline="0" dirty="0"/>
              <a:t> </a:t>
            </a:r>
            <a:r>
              <a:rPr lang="en-US" baseline="0" dirty="0" err="1"/>
              <a:t>aqui</a:t>
            </a:r>
            <a:r>
              <a:rPr lang="en-US" baseline="0" dirty="0"/>
              <a:t>). </a:t>
            </a:r>
            <a:r>
              <a:rPr lang="en-US" baseline="0" dirty="0" err="1"/>
              <a:t>Tambem</a:t>
            </a:r>
            <a:r>
              <a:rPr lang="en-US" baseline="0" dirty="0"/>
              <a:t> </a:t>
            </a:r>
            <a:r>
              <a:rPr lang="en-US" baseline="0" dirty="0" err="1"/>
              <a:t>incluir</a:t>
            </a:r>
            <a:r>
              <a:rPr lang="en-US" baseline="0" dirty="0"/>
              <a:t> </a:t>
            </a:r>
            <a:r>
              <a:rPr lang="en-US" baseline="0" dirty="0" err="1"/>
              <a:t>uma</a:t>
            </a:r>
            <a:r>
              <a:rPr lang="en-US" baseline="0" dirty="0"/>
              <a:t> </a:t>
            </a:r>
            <a:r>
              <a:rPr lang="en-US" baseline="0" dirty="0" err="1"/>
              <a:t>variacao</a:t>
            </a:r>
            <a:r>
              <a:rPr lang="en-US" baseline="0" dirty="0"/>
              <a:t> de cores </a:t>
            </a:r>
            <a:r>
              <a:rPr lang="en-US" baseline="0" dirty="0" err="1"/>
              <a:t>mais</a:t>
            </a:r>
            <a:r>
              <a:rPr lang="en-US" baseline="0" dirty="0"/>
              <a:t> </a:t>
            </a:r>
            <a:r>
              <a:rPr lang="en-US" baseline="0" dirty="0" err="1"/>
              <a:t>coorporate</a:t>
            </a:r>
            <a:r>
              <a:rPr lang="en-US" baseline="0" dirty="0"/>
              <a:t>, </a:t>
            </a:r>
            <a:r>
              <a:rPr lang="en-US" baseline="0" dirty="0" err="1"/>
              <a:t>baseado</a:t>
            </a:r>
            <a:r>
              <a:rPr lang="en-US" baseline="0" dirty="0"/>
              <a:t> </a:t>
            </a:r>
            <a:r>
              <a:rPr lang="en-US" baseline="0" dirty="0" err="1"/>
              <a:t>em</a:t>
            </a:r>
            <a:r>
              <a:rPr lang="en-US" baseline="0" dirty="0"/>
              <a:t> </a:t>
            </a:r>
            <a:r>
              <a:rPr lang="en-US" baseline="0" dirty="0" err="1"/>
              <a:t>azuis</a:t>
            </a:r>
            <a:r>
              <a:rPr lang="en-US" baseline="0" dirty="0"/>
              <a:t>, </a:t>
            </a:r>
            <a:r>
              <a:rPr lang="en-US" baseline="0" dirty="0" err="1"/>
              <a:t>para</a:t>
            </a:r>
            <a:r>
              <a:rPr lang="en-US" baseline="0" dirty="0"/>
              <a:t> </a:t>
            </a:r>
            <a:r>
              <a:rPr lang="en-US" baseline="0" dirty="0" err="1"/>
              <a:t>os</a:t>
            </a:r>
            <a:r>
              <a:rPr lang="en-US" baseline="0" dirty="0"/>
              <a:t> </a:t>
            </a:r>
            <a:r>
              <a:rPr lang="en-US" baseline="0" dirty="0" err="1"/>
              <a:t>resultados</a:t>
            </a:r>
            <a:r>
              <a:rPr lang="en-US" baseline="0" dirty="0"/>
              <a:t> </a:t>
            </a:r>
            <a:r>
              <a:rPr lang="en-US" baseline="0" dirty="0" err="1"/>
              <a:t>financeiros</a:t>
            </a:r>
            <a:r>
              <a:rPr lang="en-US" baseline="0" dirty="0"/>
              <a:t>. O </a:t>
            </a:r>
            <a:r>
              <a:rPr lang="en-US" baseline="0" dirty="0" err="1"/>
              <a:t>numero</a:t>
            </a:r>
            <a:r>
              <a:rPr lang="en-US" baseline="0" dirty="0"/>
              <a:t> da </a:t>
            </a:r>
            <a:r>
              <a:rPr lang="en-US" baseline="0" dirty="0" err="1"/>
              <a:t>pagina</a:t>
            </a:r>
            <a:r>
              <a:rPr lang="en-US" baseline="0" dirty="0"/>
              <a:t> </a:t>
            </a:r>
            <a:r>
              <a:rPr lang="en-US" baseline="0" dirty="0" err="1"/>
              <a:t>deve</a:t>
            </a:r>
            <a:r>
              <a:rPr lang="en-US" baseline="0" dirty="0"/>
              <a:t> </a:t>
            </a:r>
            <a:r>
              <a:rPr lang="en-US" baseline="0" dirty="0" err="1"/>
              <a:t>estar</a:t>
            </a:r>
            <a:r>
              <a:rPr lang="en-US" baseline="0" dirty="0"/>
              <a:t> </a:t>
            </a:r>
            <a:r>
              <a:rPr lang="en-US" baseline="0" dirty="0" err="1"/>
              <a:t>abaixo</a:t>
            </a:r>
            <a:r>
              <a:rPr lang="en-US" baseline="0" dirty="0"/>
              <a:t> </a:t>
            </a:r>
            <a:r>
              <a:rPr lang="en-US" baseline="0" dirty="0" err="1"/>
              <a:t>lado</a:t>
            </a:r>
            <a:r>
              <a:rPr lang="en-US" baseline="0" dirty="0"/>
              <a:t> </a:t>
            </a:r>
            <a:r>
              <a:rPr lang="en-US" baseline="0" dirty="0" err="1"/>
              <a:t>direiro</a:t>
            </a:r>
            <a:r>
              <a:rPr lang="en-US" baseline="0" dirty="0"/>
              <a:t>, </a:t>
            </a:r>
            <a:r>
              <a:rPr lang="en-US" baseline="0" dirty="0" err="1"/>
              <a:t>mudar</a:t>
            </a:r>
            <a:r>
              <a:rPr lang="en-US" baseline="0" dirty="0"/>
              <a:t>  o </a:t>
            </a:r>
            <a:r>
              <a:rPr lang="en-US" baseline="0" dirty="0" err="1"/>
              <a:t>espada</a:t>
            </a:r>
            <a:r>
              <a:rPr lang="en-US" baseline="0" dirty="0"/>
              <a:t> de </a:t>
            </a:r>
            <a:r>
              <a:rPr lang="en-US" baseline="0" dirty="0" err="1"/>
              <a:t>lugar</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3895494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O Logo de </a:t>
            </a:r>
            <a:r>
              <a:rPr lang="en-US" dirty="0" err="1"/>
              <a:t>espadas</a:t>
            </a:r>
            <a:r>
              <a:rPr lang="en-US" dirty="0"/>
              <a:t> </a:t>
            </a:r>
            <a:r>
              <a:rPr lang="en-US" dirty="0" err="1"/>
              <a:t>deve</a:t>
            </a:r>
            <a:r>
              <a:rPr lang="en-US" dirty="0"/>
              <a:t> </a:t>
            </a:r>
            <a:r>
              <a:rPr lang="en-US" dirty="0" err="1"/>
              <a:t>ter</a:t>
            </a:r>
            <a:r>
              <a:rPr lang="en-US" dirty="0"/>
              <a:t> </a:t>
            </a:r>
            <a:r>
              <a:rPr lang="en-US" dirty="0" err="1"/>
              <a:t>mais</a:t>
            </a:r>
            <a:r>
              <a:rPr lang="en-US" dirty="0"/>
              <a:t> </a:t>
            </a:r>
            <a:r>
              <a:rPr lang="en-US" dirty="0" err="1"/>
              <a:t>espaço</a:t>
            </a:r>
            <a:r>
              <a:rPr lang="en-US" dirty="0"/>
              <a:t> das </a:t>
            </a:r>
            <a:r>
              <a:rPr lang="en-US" dirty="0" err="1"/>
              <a:t>pontas</a:t>
            </a:r>
            <a:r>
              <a:rPr lang="en-US" dirty="0"/>
              <a:t> </a:t>
            </a:r>
            <a:r>
              <a:rPr lang="en-US" dirty="0" err="1"/>
              <a:t>abaixo</a:t>
            </a:r>
            <a:r>
              <a:rPr lang="en-US" dirty="0"/>
              <a:t>. </a:t>
            </a:r>
            <a:r>
              <a:rPr lang="en-US" dirty="0" err="1"/>
              <a:t>Sugerir</a:t>
            </a:r>
            <a:r>
              <a:rPr lang="en-US" dirty="0"/>
              <a:t> outros </a:t>
            </a:r>
            <a:r>
              <a:rPr lang="en-US" dirty="0" err="1"/>
              <a:t>tipos</a:t>
            </a:r>
            <a:r>
              <a:rPr lang="en-US" dirty="0"/>
              <a:t> de </a:t>
            </a:r>
            <a:r>
              <a:rPr lang="en-US" dirty="0" err="1"/>
              <a:t>imagens</a:t>
            </a:r>
            <a:r>
              <a:rPr lang="en-US" dirty="0"/>
              <a:t>/ </a:t>
            </a:r>
            <a:r>
              <a:rPr lang="en-US" dirty="0" err="1"/>
              <a:t>telefone</a:t>
            </a:r>
            <a:r>
              <a:rPr lang="en-US" dirty="0"/>
              <a:t>, </a:t>
            </a:r>
            <a:r>
              <a:rPr lang="en-US" dirty="0" err="1"/>
              <a:t>fones</a:t>
            </a:r>
            <a:r>
              <a:rPr lang="en-US" dirty="0"/>
              <a:t>.</a:t>
            </a:r>
            <a:endParaRPr lang="en-US" baseline="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3230578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over5 (Image placeholder)">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6A36B0-E1F4-4A6B-BC01-51C4585C10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13530" y="5646094"/>
            <a:ext cx="4103688" cy="863600"/>
          </a:xfrm>
        </p:spPr>
        <p:txBody>
          <a:bodyPr lIns="0" tIns="0" rIns="0" bIns="0" anchor="b">
            <a:normAutofit/>
          </a:bodyPr>
          <a:lstStyle>
            <a:lvl1pPr algn="l">
              <a:lnSpc>
                <a:spcPts val="2400"/>
              </a:lnSpc>
              <a:defRPr sz="2000">
                <a:solidFill>
                  <a:schemeClr val="accent3"/>
                </a:solidFill>
              </a:defRPr>
            </a:lvl1pPr>
            <a:lvl2pPr>
              <a:defRPr sz="2400">
                <a:solidFill>
                  <a:srgbClr val="0070AD"/>
                </a:solidFill>
              </a:defRPr>
            </a:lvl2pPr>
          </a:lstStyle>
          <a:p>
            <a:pPr lvl="0"/>
            <a:r>
              <a:rPr lang="en-US" dirty="0"/>
              <a:t>Click to insert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43548" y="404814"/>
            <a:ext cx="2251392" cy="502292"/>
          </a:xfrm>
          <a:prstGeom prst="rect">
            <a:avLst/>
          </a:prstGeom>
        </p:spPr>
      </p:pic>
      <p:sp>
        <p:nvSpPr>
          <p:cNvPr id="25" name="Text Placeholder 13">
            <a:extLst>
              <a:ext uri="{FF2B5EF4-FFF2-40B4-BE49-F238E27FC236}">
                <a16:creationId xmlns:a16="http://schemas.microsoft.com/office/drawing/2014/main" id="{32BE4199-D91A-495C-B5D9-D40EC0048893}"/>
              </a:ext>
            </a:extLst>
          </p:cNvPr>
          <p:cNvSpPr>
            <a:spLocks noGrp="1"/>
          </p:cNvSpPr>
          <p:nvPr>
            <p:ph type="body" sz="quarter" idx="12" hasCustomPrompt="1"/>
          </p:nvPr>
        </p:nvSpPr>
        <p:spPr>
          <a:xfrm>
            <a:off x="7680325" y="6225540"/>
            <a:ext cx="4103688" cy="381000"/>
          </a:xfrm>
        </p:spPr>
        <p:txBody>
          <a:bodyPr lIns="0" tIns="0" rIns="0" bIns="0" anchor="t">
            <a:normAutofit/>
          </a:bodyPr>
          <a:lstStyle>
            <a:lvl1pPr algn="r">
              <a:lnSpc>
                <a:spcPts val="1800"/>
              </a:lnSpc>
              <a:defRPr sz="1400">
                <a:solidFill>
                  <a:schemeClr val="accent2"/>
                </a:solidFill>
              </a:defRPr>
            </a:lvl1pPr>
            <a:lvl2pPr>
              <a:defRPr sz="2400">
                <a:solidFill>
                  <a:srgbClr val="0070AD"/>
                </a:solidFill>
              </a:defRPr>
            </a:lvl2pPr>
          </a:lstStyle>
          <a:p>
            <a:pPr lvl="0"/>
            <a:r>
              <a:rPr lang="en-US" dirty="0"/>
              <a:t>Click to insert title</a:t>
            </a:r>
            <a:endParaRPr lang="pt-PT" dirty="0"/>
          </a:p>
        </p:txBody>
      </p:sp>
      <p:pic>
        <p:nvPicPr>
          <p:cNvPr id="6" name="Picture 5"/>
          <p:cNvPicPr>
            <a:picLocks noChangeAspect="1"/>
          </p:cNvPicPr>
          <p:nvPr userDrawn="1"/>
        </p:nvPicPr>
        <p:blipFill>
          <a:blip r:embed="rId5"/>
          <a:stretch>
            <a:fillRect/>
          </a:stretch>
        </p:blipFill>
        <p:spPr>
          <a:xfrm>
            <a:off x="3224801" y="2609930"/>
            <a:ext cx="3505200" cy="507446"/>
          </a:xfrm>
          <a:prstGeom prst="rect">
            <a:avLst/>
          </a:prstGeom>
        </p:spPr>
      </p:pic>
      <p:pic>
        <p:nvPicPr>
          <p:cNvPr id="7" name="Picture 6"/>
          <p:cNvPicPr>
            <a:picLocks noChangeAspect="1"/>
          </p:cNvPicPr>
          <p:nvPr userDrawn="1"/>
        </p:nvPicPr>
        <p:blipFill>
          <a:blip r:embed="rId6"/>
          <a:stretch>
            <a:fillRect/>
          </a:stretch>
        </p:blipFill>
        <p:spPr>
          <a:xfrm>
            <a:off x="6691901" y="2692203"/>
            <a:ext cx="76200" cy="171450"/>
          </a:xfrm>
          <a:prstGeom prst="rect">
            <a:avLst/>
          </a:prstGeom>
        </p:spPr>
      </p:pic>
    </p:spTree>
    <p:extLst>
      <p:ext uri="{BB962C8B-B14F-4D97-AF65-F5344CB8AC3E}">
        <p14:creationId xmlns:p14="http://schemas.microsoft.com/office/powerpoint/2010/main" val="2481644831"/>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sp>
        <p:nvSpPr>
          <p:cNvPr id="33" name="Freeform 57"/>
          <p:cNvSpPr>
            <a:spLocks/>
          </p:cNvSpPr>
          <p:nvPr userDrawn="1"/>
        </p:nvSpPr>
        <p:spPr bwMode="auto">
          <a:xfrm rot="360323" flipH="1">
            <a:off x="-371590" y="-778275"/>
            <a:ext cx="10918306" cy="7860920"/>
          </a:xfrm>
          <a:custGeom>
            <a:avLst/>
            <a:gdLst>
              <a:gd name="T0" fmla="*/ 718 w 718"/>
              <a:gd name="T1" fmla="*/ 281 h 517"/>
              <a:gd name="T2" fmla="*/ 513 w 718"/>
              <a:gd name="T3" fmla="*/ 474 h 517"/>
              <a:gd name="T4" fmla="*/ 403 w 718"/>
              <a:gd name="T5" fmla="*/ 0 h 517"/>
              <a:gd name="T6" fmla="*/ 718 w 718"/>
              <a:gd name="T7" fmla="*/ 0 h 517"/>
              <a:gd name="T8" fmla="*/ 718 w 718"/>
              <a:gd name="T9" fmla="*/ 281 h 517"/>
            </a:gdLst>
            <a:ahLst/>
            <a:cxnLst>
              <a:cxn ang="0">
                <a:pos x="T0" y="T1"/>
              </a:cxn>
              <a:cxn ang="0">
                <a:pos x="T2" y="T3"/>
              </a:cxn>
              <a:cxn ang="0">
                <a:pos x="T4" y="T5"/>
              </a:cxn>
              <a:cxn ang="0">
                <a:pos x="T6" y="T7"/>
              </a:cxn>
              <a:cxn ang="0">
                <a:pos x="T8" y="T9"/>
              </a:cxn>
            </a:cxnLst>
            <a:rect l="0" t="0" r="r" b="b"/>
            <a:pathLst>
              <a:path w="718" h="517">
                <a:moveTo>
                  <a:pt x="718" y="281"/>
                </a:moveTo>
                <a:cubicBezTo>
                  <a:pt x="718" y="281"/>
                  <a:pt x="654" y="517"/>
                  <a:pt x="513" y="474"/>
                </a:cubicBezTo>
                <a:cubicBezTo>
                  <a:pt x="555" y="320"/>
                  <a:pt x="0" y="325"/>
                  <a:pt x="403" y="0"/>
                </a:cubicBezTo>
                <a:cubicBezTo>
                  <a:pt x="718" y="0"/>
                  <a:pt x="718" y="0"/>
                  <a:pt x="718" y="0"/>
                </a:cubicBezTo>
                <a:lnTo>
                  <a:pt x="718" y="28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60635675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5" name="Freeform 73"/>
          <p:cNvSpPr>
            <a:spLocks/>
          </p:cNvSpPr>
          <p:nvPr userDrawn="1"/>
        </p:nvSpPr>
        <p:spPr bwMode="auto">
          <a:xfrm rot="13500000">
            <a:off x="10082250" y="-388249"/>
            <a:ext cx="5894924" cy="5805538"/>
          </a:xfrm>
          <a:custGeom>
            <a:avLst/>
            <a:gdLst>
              <a:gd name="T0" fmla="*/ 527 w 527"/>
              <a:gd name="T1" fmla="*/ 232 h 519"/>
              <a:gd name="T2" fmla="*/ 132 w 527"/>
              <a:gd name="T3" fmla="*/ 53 h 519"/>
              <a:gd name="T4" fmla="*/ 29 w 527"/>
              <a:gd name="T5" fmla="*/ 254 h 519"/>
              <a:gd name="T6" fmla="*/ 375 w 527"/>
              <a:gd name="T7" fmla="*/ 456 h 519"/>
              <a:gd name="T8" fmla="*/ 377 w 527"/>
              <a:gd name="T9" fmla="*/ 519 h 519"/>
              <a:gd name="T10" fmla="*/ 411 w 527"/>
              <a:gd name="T11" fmla="*/ 519 h 519"/>
              <a:gd name="T12" fmla="*/ 527 w 527"/>
              <a:gd name="T13" fmla="*/ 232 h 519"/>
            </a:gdLst>
            <a:ahLst/>
            <a:cxnLst>
              <a:cxn ang="0">
                <a:pos x="T0" y="T1"/>
              </a:cxn>
              <a:cxn ang="0">
                <a:pos x="T2" y="T3"/>
              </a:cxn>
              <a:cxn ang="0">
                <a:pos x="T4" y="T5"/>
              </a:cxn>
              <a:cxn ang="0">
                <a:pos x="T6" y="T7"/>
              </a:cxn>
              <a:cxn ang="0">
                <a:pos x="T8" y="T9"/>
              </a:cxn>
              <a:cxn ang="0">
                <a:pos x="T10" y="T11"/>
              </a:cxn>
              <a:cxn ang="0">
                <a:pos x="T12" y="T13"/>
              </a:cxn>
            </a:cxnLst>
            <a:rect l="0" t="0" r="r" b="b"/>
            <a:pathLst>
              <a:path w="527" h="519">
                <a:moveTo>
                  <a:pt x="527" y="232"/>
                </a:moveTo>
                <a:cubicBezTo>
                  <a:pt x="428" y="195"/>
                  <a:pt x="294" y="0"/>
                  <a:pt x="132" y="53"/>
                </a:cubicBezTo>
                <a:cubicBezTo>
                  <a:pt x="40" y="84"/>
                  <a:pt x="0" y="183"/>
                  <a:pt x="29" y="254"/>
                </a:cubicBezTo>
                <a:cubicBezTo>
                  <a:pt x="96" y="420"/>
                  <a:pt x="335" y="344"/>
                  <a:pt x="375" y="456"/>
                </a:cubicBezTo>
                <a:cubicBezTo>
                  <a:pt x="384" y="483"/>
                  <a:pt x="383" y="503"/>
                  <a:pt x="377" y="519"/>
                </a:cubicBezTo>
                <a:cubicBezTo>
                  <a:pt x="411" y="519"/>
                  <a:pt x="411" y="519"/>
                  <a:pt x="411" y="519"/>
                </a:cubicBezTo>
                <a:cubicBezTo>
                  <a:pt x="487" y="453"/>
                  <a:pt x="522" y="345"/>
                  <a:pt x="527" y="232"/>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40"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a16="http://schemas.microsoft.com/office/drawing/2014/main"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a16="http://schemas.microsoft.com/office/drawing/2014/main"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4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7"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48"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49"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23" name="Graphic 22">
            <a:extLst>
              <a:ext uri="{FF2B5EF4-FFF2-40B4-BE49-F238E27FC236}">
                <a16:creationId xmlns:a16="http://schemas.microsoft.com/office/drawing/2014/main" id="{1FFC043B-FCF3-4278-BA70-132D546E181C}"/>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chemeClr val="accent3"/>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chemeClr val="accent5"/>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chemeClr val="accent5"/>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52"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34177243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able with Charts">
    <p:spTree>
      <p:nvGrpSpPr>
        <p:cNvPr id="1" name=""/>
        <p:cNvGrpSpPr/>
        <p:nvPr/>
      </p:nvGrpSpPr>
      <p:grpSpPr>
        <a:xfrm>
          <a:off x="0" y="0"/>
          <a:ext cx="0" cy="0"/>
          <a:chOff x="0" y="0"/>
          <a:chExt cx="0" cy="0"/>
        </a:xfrm>
      </p:grpSpPr>
      <p:sp>
        <p:nvSpPr>
          <p:cNvPr id="24" name="Freeform 61"/>
          <p:cNvSpPr>
            <a:spLocks/>
          </p:cNvSpPr>
          <p:nvPr userDrawn="1"/>
        </p:nvSpPr>
        <p:spPr bwMode="auto">
          <a:xfrm flipH="1">
            <a:off x="5589877" y="300730"/>
            <a:ext cx="6597928" cy="6557270"/>
          </a:xfrm>
          <a:custGeom>
            <a:avLst/>
            <a:gdLst>
              <a:gd name="T0" fmla="*/ 302 w 477"/>
              <a:gd name="T1" fmla="*/ 475 h 475"/>
              <a:gd name="T2" fmla="*/ 311 w 477"/>
              <a:gd name="T3" fmla="*/ 0 h 475"/>
              <a:gd name="T4" fmla="*/ 0 w 477"/>
              <a:gd name="T5" fmla="*/ 77 h 475"/>
              <a:gd name="T6" fmla="*/ 0 w 477"/>
              <a:gd name="T7" fmla="*/ 475 h 475"/>
              <a:gd name="T8" fmla="*/ 302 w 477"/>
              <a:gd name="T9" fmla="*/ 475 h 475"/>
            </a:gdLst>
            <a:ahLst/>
            <a:cxnLst>
              <a:cxn ang="0">
                <a:pos x="T0" y="T1"/>
              </a:cxn>
              <a:cxn ang="0">
                <a:pos x="T2" y="T3"/>
              </a:cxn>
              <a:cxn ang="0">
                <a:pos x="T4" y="T5"/>
              </a:cxn>
              <a:cxn ang="0">
                <a:pos x="T6" y="T7"/>
              </a:cxn>
              <a:cxn ang="0">
                <a:pos x="T8" y="T9"/>
              </a:cxn>
            </a:cxnLst>
            <a:rect l="0" t="0" r="r" b="b"/>
            <a:pathLst>
              <a:path w="477" h="475">
                <a:moveTo>
                  <a:pt x="302" y="475"/>
                </a:moveTo>
                <a:cubicBezTo>
                  <a:pt x="452" y="240"/>
                  <a:pt x="477" y="100"/>
                  <a:pt x="311" y="0"/>
                </a:cubicBezTo>
                <a:cubicBezTo>
                  <a:pt x="130" y="98"/>
                  <a:pt x="42" y="99"/>
                  <a:pt x="0" y="77"/>
                </a:cubicBezTo>
                <a:cubicBezTo>
                  <a:pt x="0" y="475"/>
                  <a:pt x="0" y="475"/>
                  <a:pt x="0" y="475"/>
                </a:cubicBezTo>
                <a:lnTo>
                  <a:pt x="302" y="47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Text Placeholder 7">
            <a:extLst>
              <a:ext uri="{FF2B5EF4-FFF2-40B4-BE49-F238E27FC236}">
                <a16:creationId xmlns:a16="http://schemas.microsoft.com/office/drawing/2014/main" id="{0953EECA-9A2F-483A-AF62-834FA9F888FE}"/>
              </a:ext>
            </a:extLst>
          </p:cNvPr>
          <p:cNvSpPr>
            <a:spLocks noGrp="1"/>
          </p:cNvSpPr>
          <p:nvPr>
            <p:ph type="body" sz="quarter" idx="12" hasCustomPrompt="1"/>
          </p:nvPr>
        </p:nvSpPr>
        <p:spPr>
          <a:xfrm>
            <a:off x="7752183" y="4437112"/>
            <a:ext cx="4031829" cy="1224136"/>
          </a:xfrm>
          <a:prstGeom prst="rect">
            <a:avLst/>
          </a:prstGeom>
        </p:spPr>
        <p:txBody>
          <a:bodyPr>
            <a:noAutofit/>
          </a:bodyPr>
          <a:lstStyle>
            <a:lvl1pPr algn="r">
              <a:lnSpc>
                <a:spcPts val="1800"/>
              </a:lnSpc>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6" name="Table Placeholder 15">
            <a:extLst>
              <a:ext uri="{FF2B5EF4-FFF2-40B4-BE49-F238E27FC236}">
                <a16:creationId xmlns:a16="http://schemas.microsoft.com/office/drawing/2014/main" id="{F5F8DF03-3900-491E-B8AF-F0C6BE50D853}"/>
              </a:ext>
            </a:extLst>
          </p:cNvPr>
          <p:cNvSpPr>
            <a:spLocks noGrp="1"/>
          </p:cNvSpPr>
          <p:nvPr>
            <p:ph type="tbl" sz="quarter" idx="11"/>
          </p:nvPr>
        </p:nvSpPr>
        <p:spPr>
          <a:xfrm>
            <a:off x="407989" y="1989287"/>
            <a:ext cx="5543550" cy="4463901"/>
          </a:xfrm>
          <a:prstGeom prst="rect">
            <a:avLst/>
          </a:prstGeom>
        </p:spPr>
        <p:txBody>
          <a:bodyPr>
            <a:normAutofit/>
          </a:bodyPr>
          <a:lstStyle>
            <a:lvl1pPr>
              <a:defRPr sz="1600"/>
            </a:lvl1pPr>
          </a:lstStyle>
          <a:p>
            <a:endParaRPr lang="pt-PT" dirty="0"/>
          </a:p>
        </p:txBody>
      </p:sp>
      <p:sp>
        <p:nvSpPr>
          <p:cNvPr id="14" name="Text Placeholder 7">
            <a:extLst>
              <a:ext uri="{FF2B5EF4-FFF2-40B4-BE49-F238E27FC236}">
                <a16:creationId xmlns:a16="http://schemas.microsoft.com/office/drawing/2014/main" id="{0339BEFE-9642-4BFF-AA21-D95E4DB03155}"/>
              </a:ext>
            </a:extLst>
          </p:cNvPr>
          <p:cNvSpPr>
            <a:spLocks noGrp="1"/>
          </p:cNvSpPr>
          <p:nvPr>
            <p:ph type="body" sz="quarter" idx="10" hasCustomPrompt="1"/>
          </p:nvPr>
        </p:nvSpPr>
        <p:spPr>
          <a:xfrm>
            <a:off x="407988" y="1412876"/>
            <a:ext cx="5543549" cy="431948"/>
          </a:xfrm>
          <a:prstGeom prst="rect">
            <a:avLst/>
          </a:prstGeom>
        </p:spPr>
        <p:txBody>
          <a:bodyPr>
            <a:noAutofit/>
          </a:bodyPr>
          <a:lstStyle>
            <a:lvl1pPr>
              <a:lnSpc>
                <a:spcPts val="2200"/>
              </a:lnSpc>
              <a:defRPr sz="1800" b="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subtitle</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Tree>
    <p:extLst>
      <p:ext uri="{BB962C8B-B14F-4D97-AF65-F5344CB8AC3E}">
        <p14:creationId xmlns:p14="http://schemas.microsoft.com/office/powerpoint/2010/main" val="2402972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77946" y="2804160"/>
            <a:ext cx="5261187" cy="1182207"/>
          </a:xfrm>
          <a:prstGeom prst="rect">
            <a:avLst/>
          </a:prstGeom>
        </p:spPr>
        <p:txBody>
          <a:bodyPr anchor="b">
            <a:normAutofit/>
          </a:bodyPr>
          <a:lstStyle>
            <a:lvl1pPr marL="0" indent="0" algn="r">
              <a:lnSpc>
                <a:spcPts val="3000"/>
              </a:lnSpc>
              <a:buNone/>
              <a:defRPr sz="2600">
                <a:solidFill>
                  <a:schemeClr val="tx2"/>
                </a:solidFill>
              </a:defRPr>
            </a:lvl1pPr>
            <a:lvl2pPr marL="457200" indent="0">
              <a:buNone/>
              <a:defRPr sz="6000">
                <a:solidFill>
                  <a:schemeClr val="bg1"/>
                </a:solidFill>
              </a:defRPr>
            </a:lvl2pPr>
          </a:lstStyle>
          <a:p>
            <a:pPr lvl="0"/>
            <a:r>
              <a:rPr lang="en-US" dirty="0"/>
              <a:t>Click to insert section title</a:t>
            </a:r>
            <a:endParaRPr lang="pt-PT" dirty="0"/>
          </a:p>
        </p:txBody>
      </p:sp>
      <p:grpSp>
        <p:nvGrpSpPr>
          <p:cNvPr id="12" name="Group 11"/>
          <p:cNvGrpSpPr/>
          <p:nvPr userDrawn="1"/>
        </p:nvGrpSpPr>
        <p:grpSpPr>
          <a:xfrm>
            <a:off x="-2819400" y="-3819965"/>
            <a:ext cx="9616440" cy="11306674"/>
            <a:chOff x="3788569" y="620688"/>
            <a:chExt cx="2384425" cy="2803525"/>
          </a:xfrm>
        </p:grpSpPr>
        <p:sp>
          <p:nvSpPr>
            <p:cNvPr id="13" name="Freeform 10"/>
            <p:cNvSpPr>
              <a:spLocks/>
            </p:cNvSpPr>
            <p:nvPr/>
          </p:nvSpPr>
          <p:spPr bwMode="auto">
            <a:xfrm>
              <a:off x="3791744" y="620688"/>
              <a:ext cx="2381250" cy="2803525"/>
            </a:xfrm>
            <a:custGeom>
              <a:avLst/>
              <a:gdLst>
                <a:gd name="T0" fmla="*/ 542 w 632"/>
                <a:gd name="T1" fmla="*/ 491 h 745"/>
                <a:gd name="T2" fmla="*/ 406 w 632"/>
                <a:gd name="T3" fmla="*/ 13 h 745"/>
                <a:gd name="T4" fmla="*/ 227 w 632"/>
                <a:gd name="T5" fmla="*/ 248 h 745"/>
                <a:gd name="T6" fmla="*/ 0 w 632"/>
                <a:gd name="T7" fmla="*/ 337 h 745"/>
                <a:gd name="T8" fmla="*/ 542 w 632"/>
                <a:gd name="T9" fmla="*/ 491 h 745"/>
              </a:gdLst>
              <a:ahLst/>
              <a:cxnLst>
                <a:cxn ang="0">
                  <a:pos x="T0" y="T1"/>
                </a:cxn>
                <a:cxn ang="0">
                  <a:pos x="T2" y="T3"/>
                </a:cxn>
                <a:cxn ang="0">
                  <a:pos x="T4" y="T5"/>
                </a:cxn>
                <a:cxn ang="0">
                  <a:pos x="T6" y="T7"/>
                </a:cxn>
                <a:cxn ang="0">
                  <a:pos x="T8" y="T9"/>
                </a:cxn>
              </a:cxnLst>
              <a:rect l="0" t="0" r="r" b="b"/>
              <a:pathLst>
                <a:path w="632" h="745">
                  <a:moveTo>
                    <a:pt x="542" y="491"/>
                  </a:moveTo>
                  <a:cubicBezTo>
                    <a:pt x="395" y="410"/>
                    <a:pt x="632" y="333"/>
                    <a:pt x="406" y="13"/>
                  </a:cubicBezTo>
                  <a:cubicBezTo>
                    <a:pt x="82" y="0"/>
                    <a:pt x="369" y="108"/>
                    <a:pt x="227" y="248"/>
                  </a:cubicBezTo>
                  <a:cubicBezTo>
                    <a:pt x="112" y="292"/>
                    <a:pt x="155" y="276"/>
                    <a:pt x="0" y="337"/>
                  </a:cubicBezTo>
                  <a:cubicBezTo>
                    <a:pt x="71" y="745"/>
                    <a:pt x="507" y="743"/>
                    <a:pt x="542" y="491"/>
                  </a:cubicBezTo>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3788569" y="1343001"/>
              <a:ext cx="1374775" cy="1822450"/>
            </a:xfrm>
            <a:custGeom>
              <a:avLst/>
              <a:gdLst>
                <a:gd name="T0" fmla="*/ 337 w 365"/>
                <a:gd name="T1" fmla="*/ 473 h 484"/>
                <a:gd name="T2" fmla="*/ 338 w 365"/>
                <a:gd name="T3" fmla="*/ 75 h 484"/>
                <a:gd name="T4" fmla="*/ 163 w 365"/>
                <a:gd name="T5" fmla="*/ 18 h 484"/>
                <a:gd name="T6" fmla="*/ 88 w 365"/>
                <a:gd name="T7" fmla="*/ 113 h 484"/>
                <a:gd name="T8" fmla="*/ 0 w 365"/>
                <a:gd name="T9" fmla="*/ 148 h 484"/>
                <a:gd name="T10" fmla="*/ 337 w 365"/>
                <a:gd name="T11" fmla="*/ 473 h 484"/>
              </a:gdLst>
              <a:ahLst/>
              <a:cxnLst>
                <a:cxn ang="0">
                  <a:pos x="T0" y="T1"/>
                </a:cxn>
                <a:cxn ang="0">
                  <a:pos x="T2" y="T3"/>
                </a:cxn>
                <a:cxn ang="0">
                  <a:pos x="T4" y="T5"/>
                </a:cxn>
                <a:cxn ang="0">
                  <a:pos x="T6" y="T7"/>
                </a:cxn>
                <a:cxn ang="0">
                  <a:pos x="T8" y="T9"/>
                </a:cxn>
                <a:cxn ang="0">
                  <a:pos x="T10" y="T11"/>
                </a:cxn>
              </a:cxnLst>
              <a:rect l="0" t="0" r="r" b="b"/>
              <a:pathLst>
                <a:path w="365" h="484">
                  <a:moveTo>
                    <a:pt x="337" y="473"/>
                  </a:moveTo>
                  <a:cubicBezTo>
                    <a:pt x="116" y="457"/>
                    <a:pt x="365" y="208"/>
                    <a:pt x="338" y="75"/>
                  </a:cubicBezTo>
                  <a:cubicBezTo>
                    <a:pt x="322" y="0"/>
                    <a:pt x="225" y="3"/>
                    <a:pt x="163" y="18"/>
                  </a:cubicBezTo>
                  <a:cubicBezTo>
                    <a:pt x="57" y="59"/>
                    <a:pt x="180" y="77"/>
                    <a:pt x="88" y="113"/>
                  </a:cubicBezTo>
                  <a:cubicBezTo>
                    <a:pt x="33" y="135"/>
                    <a:pt x="20" y="140"/>
                    <a:pt x="0" y="148"/>
                  </a:cubicBezTo>
                  <a:cubicBezTo>
                    <a:pt x="15" y="341"/>
                    <a:pt x="166" y="484"/>
                    <a:pt x="337" y="473"/>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Retângulo 43">
            <a:extLst>
              <a:ext uri="{FF2B5EF4-FFF2-40B4-BE49-F238E27FC236}">
                <a16:creationId xmlns:a16="http://schemas.microsoft.com/office/drawing/2014/main" id="{039BAB23-2059-43E5-97FF-24B4108DF1D1}"/>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pic>
        <p:nvPicPr>
          <p:cNvPr id="15" name="Graphic 14">
            <a:extLst>
              <a:ext uri="{FF2B5EF4-FFF2-40B4-BE49-F238E27FC236}">
                <a16:creationId xmlns:a16="http://schemas.microsoft.com/office/drawing/2014/main" id="{18AE6D17-9EB4-4CEB-975D-66EC8A83974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43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3783012" cy="18751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SEGMENT- B</a:t>
            </a:r>
          </a:p>
        </p:txBody>
      </p:sp>
      <p:sp>
        <p:nvSpPr>
          <p:cNvPr id="21" name="Retângulo 43">
            <a:extLst>
              <a:ext uri="{FF2B5EF4-FFF2-40B4-BE49-F238E27FC236}">
                <a16:creationId xmlns:a16="http://schemas.microsoft.com/office/drawing/2014/main" id="{834ADCB4-BFB1-450D-8F6D-64217F4CD92C}"/>
              </a:ext>
            </a:extLst>
          </p:cNvPr>
          <p:cNvSpPr/>
          <p:nvPr userDrawn="1"/>
        </p:nvSpPr>
        <p:spPr>
          <a:xfrm>
            <a:off x="1219200" y="654000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103214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ext and Table 3 Columns">
    <p:spTree>
      <p:nvGrpSpPr>
        <p:cNvPr id="1" name=""/>
        <p:cNvGrpSpPr/>
        <p:nvPr/>
      </p:nvGrpSpPr>
      <p:grpSpPr>
        <a:xfrm>
          <a:off x="0" y="0"/>
          <a:ext cx="0" cy="0"/>
          <a:chOff x="0" y="0"/>
          <a:chExt cx="0" cy="0"/>
        </a:xfrm>
      </p:grpSpPr>
      <p:sp>
        <p:nvSpPr>
          <p:cNvPr id="15" name="Freeform 53"/>
          <p:cNvSpPr>
            <a:spLocks/>
          </p:cNvSpPr>
          <p:nvPr userDrawn="1"/>
        </p:nvSpPr>
        <p:spPr bwMode="auto">
          <a:xfrm rot="16200000" flipH="1">
            <a:off x="6162657" y="-665094"/>
            <a:ext cx="7364327" cy="7681868"/>
          </a:xfrm>
          <a:custGeom>
            <a:avLst/>
            <a:gdLst>
              <a:gd name="T0" fmla="*/ 0 w 508"/>
              <a:gd name="T1" fmla="*/ 475 h 529"/>
              <a:gd name="T2" fmla="*/ 508 w 508"/>
              <a:gd name="T3" fmla="*/ 475 h 529"/>
              <a:gd name="T4" fmla="*/ 508 w 508"/>
              <a:gd name="T5" fmla="*/ 290 h 529"/>
              <a:gd name="T6" fmla="*/ 229 w 508"/>
              <a:gd name="T7" fmla="*/ 364 h 529"/>
              <a:gd name="T8" fmla="*/ 158 w 508"/>
              <a:gd name="T9" fmla="*/ 226 h 529"/>
              <a:gd name="T10" fmla="*/ 162 w 508"/>
              <a:gd name="T11" fmla="*/ 0 h 529"/>
              <a:gd name="T12" fmla="*/ 0 w 508"/>
              <a:gd name="T13" fmla="*/ 25 h 529"/>
              <a:gd name="T14" fmla="*/ 0 w 508"/>
              <a:gd name="T15" fmla="*/ 475 h 5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8" h="529">
                <a:moveTo>
                  <a:pt x="0" y="475"/>
                </a:moveTo>
                <a:cubicBezTo>
                  <a:pt x="508" y="475"/>
                  <a:pt x="508" y="475"/>
                  <a:pt x="508" y="475"/>
                </a:cubicBezTo>
                <a:cubicBezTo>
                  <a:pt x="508" y="290"/>
                  <a:pt x="508" y="290"/>
                  <a:pt x="508" y="290"/>
                </a:cubicBezTo>
                <a:cubicBezTo>
                  <a:pt x="508" y="290"/>
                  <a:pt x="427" y="198"/>
                  <a:pt x="229" y="364"/>
                </a:cubicBezTo>
                <a:cubicBezTo>
                  <a:pt x="31" y="529"/>
                  <a:pt x="87" y="338"/>
                  <a:pt x="158" y="226"/>
                </a:cubicBezTo>
                <a:cubicBezTo>
                  <a:pt x="229" y="115"/>
                  <a:pt x="241" y="48"/>
                  <a:pt x="162" y="0"/>
                </a:cubicBezTo>
                <a:cubicBezTo>
                  <a:pt x="49" y="62"/>
                  <a:pt x="12" y="43"/>
                  <a:pt x="0" y="25"/>
                </a:cubicBezTo>
                <a:lnTo>
                  <a:pt x="0" y="47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ext Placeholder 7">
            <a:extLst>
              <a:ext uri="{FF2B5EF4-FFF2-40B4-BE49-F238E27FC236}">
                <a16:creationId xmlns:a16="http://schemas.microsoft.com/office/drawing/2014/main" id="{0E9540A7-856A-4CD5-AC53-42094C6AD99E}"/>
              </a:ext>
            </a:extLst>
          </p:cNvPr>
          <p:cNvSpPr>
            <a:spLocks noGrp="1"/>
          </p:cNvSpPr>
          <p:nvPr>
            <p:ph type="body" sz="quarter" idx="10" hasCustomPrompt="1"/>
          </p:nvPr>
        </p:nvSpPr>
        <p:spPr>
          <a:xfrm>
            <a:off x="407988" y="1412875"/>
            <a:ext cx="5543996" cy="1656184"/>
          </a:xfrm>
          <a:prstGeom prst="rect">
            <a:avLst/>
          </a:prstGeom>
        </p:spPr>
        <p:txBody>
          <a:bodyPr>
            <a:noAutofit/>
          </a:bodyPr>
          <a:lstStyle>
            <a:lvl1pPr>
              <a:lnSpc>
                <a:spcPts val="1800"/>
              </a:lnSpc>
              <a:spcBef>
                <a:spcPts val="600"/>
              </a:spcBef>
              <a:defRPr sz="16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8" name="SmartArt Placeholder 17">
            <a:extLst>
              <a:ext uri="{FF2B5EF4-FFF2-40B4-BE49-F238E27FC236}">
                <a16:creationId xmlns:a16="http://schemas.microsoft.com/office/drawing/2014/main"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5832475" cy="863600"/>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pic>
        <p:nvPicPr>
          <p:cNvPr id="13" name="Graphic 12">
            <a:extLst>
              <a:ext uri="{FF2B5EF4-FFF2-40B4-BE49-F238E27FC236}">
                <a16:creationId xmlns:a16="http://schemas.microsoft.com/office/drawing/2014/main" id="{7C4D6060-8B0E-4B99-B95E-23880A10D3F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43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3783012" cy="18751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SEGMENT- B</a:t>
            </a:r>
          </a:p>
        </p:txBody>
      </p:sp>
      <p:sp>
        <p:nvSpPr>
          <p:cNvPr id="24" name="Retângulo 43">
            <a:extLst>
              <a:ext uri="{FF2B5EF4-FFF2-40B4-BE49-F238E27FC236}">
                <a16:creationId xmlns:a16="http://schemas.microsoft.com/office/drawing/2014/main" id="{834ADCB4-BFB1-450D-8F6D-64217F4CD92C}"/>
              </a:ext>
            </a:extLst>
          </p:cNvPr>
          <p:cNvSpPr/>
          <p:nvPr userDrawn="1"/>
        </p:nvSpPr>
        <p:spPr>
          <a:xfrm>
            <a:off x="1219200" y="654000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069890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hart">
    <p:bg>
      <p:bgRef idx="1001">
        <a:schemeClr val="bg1"/>
      </p:bgRef>
    </p:bg>
    <p:spTree>
      <p:nvGrpSpPr>
        <p:cNvPr id="1" name=""/>
        <p:cNvGrpSpPr/>
        <p:nvPr/>
      </p:nvGrpSpPr>
      <p:grpSpPr>
        <a:xfrm>
          <a:off x="0" y="0"/>
          <a:ext cx="0" cy="0"/>
          <a:chOff x="0" y="0"/>
          <a:chExt cx="0" cy="0"/>
        </a:xfrm>
      </p:grpSpPr>
      <p:sp>
        <p:nvSpPr>
          <p:cNvPr id="25" name="Table Placeholder 24">
            <a:extLst>
              <a:ext uri="{FF2B5EF4-FFF2-40B4-BE49-F238E27FC236}">
                <a16:creationId xmlns:a16="http://schemas.microsoft.com/office/drawing/2014/main"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a:p>
        </p:txBody>
      </p:sp>
      <p:sp>
        <p:nvSpPr>
          <p:cNvPr id="23" name="Text Placeholder 29">
            <a:extLst>
              <a:ext uri="{FF2B5EF4-FFF2-40B4-BE49-F238E27FC236}">
                <a16:creationId xmlns:a16="http://schemas.microsoft.com/office/drawing/2014/main"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2"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24477330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722CB1-D8AB-4CAE-B1E6-34FB10BAAE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 Placeholder 13">
            <a:extLst>
              <a:ext uri="{FF2B5EF4-FFF2-40B4-BE49-F238E27FC236}">
                <a16:creationId xmlns:a16="http://schemas.microsoft.com/office/drawing/2014/main" id="{1C33AA26-85B5-469D-9F0A-49C4D0A541A3}"/>
              </a:ext>
            </a:extLst>
          </p:cNvPr>
          <p:cNvSpPr>
            <a:spLocks noGrp="1"/>
          </p:cNvSpPr>
          <p:nvPr>
            <p:ph type="body" sz="quarter" idx="12" hasCustomPrompt="1"/>
          </p:nvPr>
        </p:nvSpPr>
        <p:spPr>
          <a:xfrm>
            <a:off x="407988" y="420053"/>
            <a:ext cx="4103688" cy="863600"/>
          </a:xfrm>
        </p:spPr>
        <p:txBody>
          <a:bodyPr lIns="0" tIns="0" rIns="0" bIns="0" anchor="b">
            <a:normAutofit/>
          </a:bodyPr>
          <a:lstStyle>
            <a:lvl1pPr algn="l">
              <a:lnSpc>
                <a:spcPts val="3000"/>
              </a:lnSpc>
              <a:defRPr sz="2600">
                <a:solidFill>
                  <a:schemeClr val="accent3"/>
                </a:solidFill>
              </a:defRPr>
            </a:lvl1pPr>
            <a:lvl2pPr>
              <a:defRPr sz="2400">
                <a:solidFill>
                  <a:srgbClr val="0070AD"/>
                </a:solidFill>
              </a:defRPr>
            </a:lvl2pPr>
          </a:lstStyle>
          <a:p>
            <a:pPr lvl="0"/>
            <a:r>
              <a:rPr lang="en-US" dirty="0"/>
              <a:t>Click to insert title</a:t>
            </a:r>
            <a:endParaRPr lang="pt-PT" dirty="0"/>
          </a:p>
        </p:txBody>
      </p:sp>
      <p:sp>
        <p:nvSpPr>
          <p:cNvPr id="18" name="Text Placeholder 13">
            <a:extLst>
              <a:ext uri="{FF2B5EF4-FFF2-40B4-BE49-F238E27FC236}">
                <a16:creationId xmlns:a16="http://schemas.microsoft.com/office/drawing/2014/main" id="{27A7BBAF-87A7-4E9C-A689-44A36BBA7139}"/>
              </a:ext>
            </a:extLst>
          </p:cNvPr>
          <p:cNvSpPr>
            <a:spLocks noGrp="1"/>
          </p:cNvSpPr>
          <p:nvPr>
            <p:ph type="body" sz="quarter" idx="13" hasCustomPrompt="1"/>
          </p:nvPr>
        </p:nvSpPr>
        <p:spPr>
          <a:xfrm>
            <a:off x="407988" y="1412875"/>
            <a:ext cx="4103688" cy="863600"/>
          </a:xfrm>
        </p:spPr>
        <p:txBody>
          <a:bodyPr lIns="0" tIns="0" rIns="0" bIns="0" anchor="t">
            <a:normAutofit/>
          </a:bodyPr>
          <a:lstStyle>
            <a:lvl1pPr algn="l">
              <a:lnSpc>
                <a:spcPts val="2200"/>
              </a:lnSpc>
              <a:defRPr sz="1600">
                <a:solidFill>
                  <a:schemeClr val="accent2"/>
                </a:solidFill>
              </a:defRPr>
            </a:lvl1pPr>
            <a:lvl2pPr>
              <a:defRPr sz="2400">
                <a:solidFill>
                  <a:srgbClr val="0070AD"/>
                </a:solidFill>
              </a:defRPr>
            </a:lvl2pPr>
          </a:lstStyle>
          <a:p>
            <a:pPr lvl="0"/>
            <a:r>
              <a:rPr lang="en-US" dirty="0"/>
              <a:t>Click to insert title</a:t>
            </a:r>
            <a:endParaRPr lang="pt-PT" dirty="0"/>
          </a:p>
        </p:txBody>
      </p:sp>
      <p:pic>
        <p:nvPicPr>
          <p:cNvPr id="5" name="Graphic 4">
            <a:extLst>
              <a:ext uri="{FF2B5EF4-FFF2-40B4-BE49-F238E27FC236}">
                <a16:creationId xmlns:a16="http://schemas.microsoft.com/office/drawing/2014/main" id="{A5CBAC88-5F80-4401-9EAB-F7DC6FB018B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pic>
        <p:nvPicPr>
          <p:cNvPr id="2" name="Picture 1"/>
          <p:cNvPicPr>
            <a:picLocks noChangeAspect="1"/>
          </p:cNvPicPr>
          <p:nvPr userDrawn="1"/>
        </p:nvPicPr>
        <p:blipFill>
          <a:blip r:embed="rId5"/>
          <a:stretch>
            <a:fillRect/>
          </a:stretch>
        </p:blipFill>
        <p:spPr>
          <a:xfrm>
            <a:off x="3276600" y="2602396"/>
            <a:ext cx="3505200" cy="521804"/>
          </a:xfrm>
          <a:prstGeom prst="rect">
            <a:avLst/>
          </a:prstGeom>
        </p:spPr>
      </p:pic>
    </p:spTree>
    <p:extLst>
      <p:ext uri="{BB962C8B-B14F-4D97-AF65-F5344CB8AC3E}">
        <p14:creationId xmlns:p14="http://schemas.microsoft.com/office/powerpoint/2010/main" val="272482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0"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28" name="Freeform 65"/>
          <p:cNvSpPr>
            <a:spLocks/>
          </p:cNvSpPr>
          <p:nvPr userDrawn="1"/>
        </p:nvSpPr>
        <p:spPr bwMode="auto">
          <a:xfrm>
            <a:off x="3761714" y="800764"/>
            <a:ext cx="9111784" cy="10909156"/>
          </a:xfrm>
          <a:custGeom>
            <a:avLst/>
            <a:gdLst>
              <a:gd name="T0" fmla="*/ 226 w 398"/>
              <a:gd name="T1" fmla="*/ 3 h 477"/>
              <a:gd name="T2" fmla="*/ 398 w 398"/>
              <a:gd name="T3" fmla="*/ 17 h 477"/>
              <a:gd name="T4" fmla="*/ 398 w 398"/>
              <a:gd name="T5" fmla="*/ 477 h 477"/>
              <a:gd name="T6" fmla="*/ 105 w 398"/>
              <a:gd name="T7" fmla="*/ 477 h 477"/>
              <a:gd name="T8" fmla="*/ 74 w 398"/>
              <a:gd name="T9" fmla="*/ 431 h 477"/>
              <a:gd name="T10" fmla="*/ 226 w 398"/>
              <a:gd name="T11" fmla="*/ 3 h 477"/>
            </a:gdLst>
            <a:ahLst/>
            <a:cxnLst>
              <a:cxn ang="0">
                <a:pos x="T0" y="T1"/>
              </a:cxn>
              <a:cxn ang="0">
                <a:pos x="T2" y="T3"/>
              </a:cxn>
              <a:cxn ang="0">
                <a:pos x="T4" y="T5"/>
              </a:cxn>
              <a:cxn ang="0">
                <a:pos x="T6" y="T7"/>
              </a:cxn>
              <a:cxn ang="0">
                <a:pos x="T8" y="T9"/>
              </a:cxn>
              <a:cxn ang="0">
                <a:pos x="T10" y="T11"/>
              </a:cxn>
            </a:cxnLst>
            <a:rect l="0" t="0" r="r" b="b"/>
            <a:pathLst>
              <a:path w="398" h="477">
                <a:moveTo>
                  <a:pt x="226" y="3"/>
                </a:moveTo>
                <a:cubicBezTo>
                  <a:pt x="285" y="0"/>
                  <a:pt x="344" y="4"/>
                  <a:pt x="398" y="17"/>
                </a:cubicBezTo>
                <a:cubicBezTo>
                  <a:pt x="398" y="477"/>
                  <a:pt x="398" y="477"/>
                  <a:pt x="398" y="477"/>
                </a:cubicBezTo>
                <a:cubicBezTo>
                  <a:pt x="105" y="477"/>
                  <a:pt x="105" y="477"/>
                  <a:pt x="105" y="477"/>
                </a:cubicBezTo>
                <a:cubicBezTo>
                  <a:pt x="93" y="464"/>
                  <a:pt x="82" y="448"/>
                  <a:pt x="74" y="431"/>
                </a:cubicBezTo>
                <a:cubicBezTo>
                  <a:pt x="0" y="269"/>
                  <a:pt x="197" y="109"/>
                  <a:pt x="226" y="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add title</a:t>
            </a:r>
            <a:endParaRPr lang="pt-PT" dirty="0"/>
          </a:p>
        </p:txBody>
      </p:sp>
      <p:sp>
        <p:nvSpPr>
          <p:cNvPr id="47"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Tree>
    <p:extLst>
      <p:ext uri="{BB962C8B-B14F-4D97-AF65-F5344CB8AC3E}">
        <p14:creationId xmlns:p14="http://schemas.microsoft.com/office/powerpoint/2010/main" val="223746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7"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375635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409593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36" name="Freeform 65"/>
          <p:cNvSpPr>
            <a:spLocks/>
          </p:cNvSpPr>
          <p:nvPr userDrawn="1"/>
        </p:nvSpPr>
        <p:spPr bwMode="auto">
          <a:xfrm rot="15126643">
            <a:off x="7541356" y="-2911523"/>
            <a:ext cx="5112799" cy="6121339"/>
          </a:xfrm>
          <a:custGeom>
            <a:avLst/>
            <a:gdLst>
              <a:gd name="T0" fmla="*/ 226 w 398"/>
              <a:gd name="T1" fmla="*/ 3 h 477"/>
              <a:gd name="T2" fmla="*/ 398 w 398"/>
              <a:gd name="T3" fmla="*/ 17 h 477"/>
              <a:gd name="T4" fmla="*/ 398 w 398"/>
              <a:gd name="T5" fmla="*/ 477 h 477"/>
              <a:gd name="T6" fmla="*/ 105 w 398"/>
              <a:gd name="T7" fmla="*/ 477 h 477"/>
              <a:gd name="T8" fmla="*/ 74 w 398"/>
              <a:gd name="T9" fmla="*/ 431 h 477"/>
              <a:gd name="T10" fmla="*/ 226 w 398"/>
              <a:gd name="T11" fmla="*/ 3 h 477"/>
            </a:gdLst>
            <a:ahLst/>
            <a:cxnLst>
              <a:cxn ang="0">
                <a:pos x="T0" y="T1"/>
              </a:cxn>
              <a:cxn ang="0">
                <a:pos x="T2" y="T3"/>
              </a:cxn>
              <a:cxn ang="0">
                <a:pos x="T4" y="T5"/>
              </a:cxn>
              <a:cxn ang="0">
                <a:pos x="T6" y="T7"/>
              </a:cxn>
              <a:cxn ang="0">
                <a:pos x="T8" y="T9"/>
              </a:cxn>
              <a:cxn ang="0">
                <a:pos x="T10" y="T11"/>
              </a:cxn>
            </a:cxnLst>
            <a:rect l="0" t="0" r="r" b="b"/>
            <a:pathLst>
              <a:path w="398" h="477">
                <a:moveTo>
                  <a:pt x="226" y="3"/>
                </a:moveTo>
                <a:cubicBezTo>
                  <a:pt x="285" y="0"/>
                  <a:pt x="344" y="4"/>
                  <a:pt x="398" y="17"/>
                </a:cubicBezTo>
                <a:cubicBezTo>
                  <a:pt x="398" y="477"/>
                  <a:pt x="398" y="477"/>
                  <a:pt x="398" y="477"/>
                </a:cubicBezTo>
                <a:cubicBezTo>
                  <a:pt x="105" y="477"/>
                  <a:pt x="105" y="477"/>
                  <a:pt x="105" y="477"/>
                </a:cubicBezTo>
                <a:cubicBezTo>
                  <a:pt x="93" y="464"/>
                  <a:pt x="82" y="448"/>
                  <a:pt x="74" y="431"/>
                </a:cubicBezTo>
                <a:cubicBezTo>
                  <a:pt x="0" y="269"/>
                  <a:pt x="197" y="109"/>
                  <a:pt x="226" y="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pic>
        <p:nvPicPr>
          <p:cNvPr id="18" name="Graphic 17">
            <a:extLst>
              <a:ext uri="{FF2B5EF4-FFF2-40B4-BE49-F238E27FC236}">
                <a16:creationId xmlns:a16="http://schemas.microsoft.com/office/drawing/2014/main" id="{27BDB0CA-E802-4EE5-AF8E-45AFDD8E35A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7" name="Freeform 57"/>
          <p:cNvSpPr>
            <a:spLocks/>
          </p:cNvSpPr>
          <p:nvPr userDrawn="1"/>
        </p:nvSpPr>
        <p:spPr bwMode="auto">
          <a:xfrm rot="17855275">
            <a:off x="-2851073" y="-471040"/>
            <a:ext cx="8104819" cy="5835277"/>
          </a:xfrm>
          <a:custGeom>
            <a:avLst/>
            <a:gdLst>
              <a:gd name="T0" fmla="*/ 718 w 718"/>
              <a:gd name="T1" fmla="*/ 281 h 517"/>
              <a:gd name="T2" fmla="*/ 513 w 718"/>
              <a:gd name="T3" fmla="*/ 474 h 517"/>
              <a:gd name="T4" fmla="*/ 403 w 718"/>
              <a:gd name="T5" fmla="*/ 0 h 517"/>
              <a:gd name="T6" fmla="*/ 718 w 718"/>
              <a:gd name="T7" fmla="*/ 0 h 517"/>
              <a:gd name="T8" fmla="*/ 718 w 718"/>
              <a:gd name="T9" fmla="*/ 281 h 517"/>
            </a:gdLst>
            <a:ahLst/>
            <a:cxnLst>
              <a:cxn ang="0">
                <a:pos x="T0" y="T1"/>
              </a:cxn>
              <a:cxn ang="0">
                <a:pos x="T2" y="T3"/>
              </a:cxn>
              <a:cxn ang="0">
                <a:pos x="T4" y="T5"/>
              </a:cxn>
              <a:cxn ang="0">
                <a:pos x="T6" y="T7"/>
              </a:cxn>
              <a:cxn ang="0">
                <a:pos x="T8" y="T9"/>
              </a:cxn>
            </a:cxnLst>
            <a:rect l="0" t="0" r="r" b="b"/>
            <a:pathLst>
              <a:path w="718" h="517">
                <a:moveTo>
                  <a:pt x="718" y="281"/>
                </a:moveTo>
                <a:cubicBezTo>
                  <a:pt x="718" y="281"/>
                  <a:pt x="654" y="517"/>
                  <a:pt x="513" y="474"/>
                </a:cubicBezTo>
                <a:cubicBezTo>
                  <a:pt x="555" y="320"/>
                  <a:pt x="0" y="325"/>
                  <a:pt x="403" y="0"/>
                </a:cubicBezTo>
                <a:cubicBezTo>
                  <a:pt x="718" y="0"/>
                  <a:pt x="718" y="0"/>
                  <a:pt x="718" y="0"/>
                </a:cubicBezTo>
                <a:lnTo>
                  <a:pt x="718" y="28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20">
            <a:extLst>
              <a:ext uri="{FF2B5EF4-FFF2-40B4-BE49-F238E27FC236}">
                <a16:creationId xmlns:a16="http://schemas.microsoft.com/office/drawing/2014/main" id="{ADB39E78-E9B7-40CD-9999-E8302C610DC2}"/>
              </a:ext>
            </a:extLst>
          </p:cNvPr>
          <p:cNvSpPr/>
          <p:nvPr userDrawn="1"/>
        </p:nvSpPr>
        <p:spPr>
          <a:xfrm>
            <a:off x="5563594" y="47340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80DEC651-0810-4FD4-A2CA-C54974433D45}"/>
              </a:ext>
            </a:extLst>
          </p:cNvPr>
          <p:cNvSpPr/>
          <p:nvPr userDrawn="1"/>
        </p:nvSpPr>
        <p:spPr>
          <a:xfrm>
            <a:off x="5563595" y="2944149"/>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Oval 20">
            <a:extLst>
              <a:ext uri="{FF2B5EF4-FFF2-40B4-BE49-F238E27FC236}">
                <a16:creationId xmlns:a16="http://schemas.microsoft.com/office/drawing/2014/main" id="{4F0142AD-298C-4A60-9F24-035D4F3F07D0}"/>
              </a:ext>
            </a:extLst>
          </p:cNvPr>
          <p:cNvSpPr/>
          <p:nvPr userDrawn="1"/>
        </p:nvSpPr>
        <p:spPr>
          <a:xfrm>
            <a:off x="5516146" y="118605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525457"/>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5"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3284120"/>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6"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061942"/>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49372940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7973977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hyperlink" Target="https://www.capgemini.com/optimize-your-business-and-it-operations" TargetMode="External"/><Relationship Id="rId4" Type="http://schemas.openxmlformats.org/officeDocument/2006/relationships/image" Target="../media/image3.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hyperlink" Target="https://www.capgemini.com/optimize-your-business-and-it-operations" TargetMode="Externa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3.svg"/><Relationship Id="rId2" Type="http://schemas.openxmlformats.org/officeDocument/2006/relationships/slideLayout" Target="../slideLayouts/slideLayout4.xml"/><Relationship Id="rId16"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3.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theme" Target="../theme/theme4.xml"/><Relationship Id="rId4" Type="http://schemas.openxmlformats.org/officeDocument/2006/relationships/image" Target="../media/image3.sv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theme" Target="../theme/theme5.xml"/><Relationship Id="rId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en-US"/>
              <a:t>Click to edit Master title style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cxnSp>
        <p:nvCxnSpPr>
          <p:cNvPr id="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43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 name="Rectangle 27">
            <a:hlinkClick r:id="rId3"/>
            <a:extLst>
              <a:ext uri="{FF2B5EF4-FFF2-40B4-BE49-F238E27FC236}">
                <a16:creationId xmlns:a16="http://schemas.microsoft.com/office/drawing/2014/main" id="{F376ABD1-4930-42EB-9A73-9A9C7C6BF2D3}"/>
              </a:ext>
            </a:extLst>
          </p:cNvPr>
          <p:cNvSpPr/>
          <p:nvPr userDrawn="1"/>
        </p:nvSpPr>
        <p:spPr>
          <a:xfrm>
            <a:off x="407988" y="6555971"/>
            <a:ext cx="3783012" cy="18751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SEGMENT- B</a:t>
            </a:r>
          </a:p>
        </p:txBody>
      </p:sp>
      <p:sp>
        <p:nvSpPr>
          <p:cNvPr id="8" name="Retângulo 43">
            <a:extLst>
              <a:ext uri="{FF2B5EF4-FFF2-40B4-BE49-F238E27FC236}">
                <a16:creationId xmlns:a16="http://schemas.microsoft.com/office/drawing/2014/main" id="{834ADCB4-BFB1-450D-8F6D-64217F4CD92C}"/>
              </a:ext>
            </a:extLst>
          </p:cNvPr>
          <p:cNvSpPr/>
          <p:nvPr userDrawn="1"/>
        </p:nvSpPr>
        <p:spPr>
          <a:xfrm>
            <a:off x="1219200" y="654000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813"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29CA53F-8C9B-428D-989E-6A4F295EDCF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cxnSp>
        <p:nvCxnSpPr>
          <p:cNvPr id="12"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43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5"/>
            <a:extLst>
              <a:ext uri="{FF2B5EF4-FFF2-40B4-BE49-F238E27FC236}">
                <a16:creationId xmlns:a16="http://schemas.microsoft.com/office/drawing/2014/main" id="{F376ABD1-4930-42EB-9A73-9A9C7C6BF2D3}"/>
              </a:ext>
            </a:extLst>
          </p:cNvPr>
          <p:cNvSpPr/>
          <p:nvPr userDrawn="1"/>
        </p:nvSpPr>
        <p:spPr>
          <a:xfrm>
            <a:off x="407988" y="6555971"/>
            <a:ext cx="3783012" cy="18751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SEGMENT- B</a:t>
            </a:r>
          </a:p>
        </p:txBody>
      </p:sp>
      <p:sp>
        <p:nvSpPr>
          <p:cNvPr id="14" name="Retângulo 43">
            <a:extLst>
              <a:ext uri="{FF2B5EF4-FFF2-40B4-BE49-F238E27FC236}">
                <a16:creationId xmlns:a16="http://schemas.microsoft.com/office/drawing/2014/main" id="{834ADCB4-BFB1-450D-8F6D-64217F4CD92C}"/>
              </a:ext>
            </a:extLst>
          </p:cNvPr>
          <p:cNvSpPr/>
          <p:nvPr userDrawn="1"/>
        </p:nvSpPr>
        <p:spPr>
          <a:xfrm>
            <a:off x="1219200" y="654000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844"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4" name="Graphic 3">
            <a:extLst>
              <a:ext uri="{FF2B5EF4-FFF2-40B4-BE49-F238E27FC236}">
                <a16:creationId xmlns:a16="http://schemas.microsoft.com/office/drawing/2014/main" id="{8909AC8C-6C4B-43A0-8FEE-FC9DE49A9EEA}"/>
              </a:ext>
            </a:extLst>
          </p:cNvPr>
          <p:cNvPicPr>
            <a:picLocks noChangeAspect="1"/>
          </p:cNvPicPr>
          <p:nvPr userDrawn="1"/>
        </p:nvPicPr>
        <p:blipFill rotWithShape="1">
          <a:blip r:embed="rId16">
            <a:extLst>
              <a:ext uri="{96DAC541-7B7A-43D3-8B79-37D633B846F1}">
                <asvg:svgBlip xmlns:asvg="http://schemas.microsoft.com/office/drawing/2016/SVG/main" r:embed="rId17"/>
              </a:ext>
            </a:extLst>
          </a:blip>
          <a:srcRect l="81836" t="-4713" b="16530"/>
          <a:stretch/>
        </p:blipFill>
        <p:spPr>
          <a:xfrm>
            <a:off x="11547793" y="188640"/>
            <a:ext cx="424356" cy="459624"/>
          </a:xfrm>
          <a:prstGeom prst="rect">
            <a:avLst/>
          </a:prstGeom>
        </p:spPr>
      </p:pic>
      <p:cxnSp>
        <p:nvCxnSpPr>
          <p:cNvPr id="1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43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18"/>
            <a:extLst>
              <a:ext uri="{FF2B5EF4-FFF2-40B4-BE49-F238E27FC236}">
                <a16:creationId xmlns:a16="http://schemas.microsoft.com/office/drawing/2014/main" id="{F376ABD1-4930-42EB-9A73-9A9C7C6BF2D3}"/>
              </a:ext>
            </a:extLst>
          </p:cNvPr>
          <p:cNvSpPr/>
          <p:nvPr userDrawn="1"/>
        </p:nvSpPr>
        <p:spPr>
          <a:xfrm>
            <a:off x="407988" y="6555971"/>
            <a:ext cx="3783012" cy="18751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SEGMENT- B</a:t>
            </a:r>
          </a:p>
        </p:txBody>
      </p:sp>
      <p:sp>
        <p:nvSpPr>
          <p:cNvPr id="14" name="Retângulo 43">
            <a:extLst>
              <a:ext uri="{FF2B5EF4-FFF2-40B4-BE49-F238E27FC236}">
                <a16:creationId xmlns:a16="http://schemas.microsoft.com/office/drawing/2014/main" id="{834ADCB4-BFB1-450D-8F6D-64217F4CD92C}"/>
              </a:ext>
            </a:extLst>
          </p:cNvPr>
          <p:cNvSpPr/>
          <p:nvPr userDrawn="1"/>
        </p:nvSpPr>
        <p:spPr>
          <a:xfrm>
            <a:off x="1219200" y="654000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1" r:id="rId1"/>
    <p:sldLayoutId id="2147483779" r:id="rId2"/>
    <p:sldLayoutId id="2147483734" r:id="rId3"/>
    <p:sldLayoutId id="2147483735" r:id="rId4"/>
    <p:sldLayoutId id="2147483737" r:id="rId5"/>
    <p:sldLayoutId id="2147483738" r:id="rId6"/>
    <p:sldLayoutId id="2147483739" r:id="rId7"/>
    <p:sldLayoutId id="2147483794" r:id="rId8"/>
    <p:sldLayoutId id="2147483792" r:id="rId9"/>
    <p:sldLayoutId id="2147483787" r:id="rId10"/>
    <p:sldLayoutId id="2147483841" r:id="rId11"/>
    <p:sldLayoutId id="2147483845" r:id="rId12"/>
    <p:sldLayoutId id="2147483846" r:id="rId13"/>
    <p:sldLayoutId id="2147483847" r:id="rId1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5" name="Conector reto 49">
            <a:extLst>
              <a:ext uri="{FF2B5EF4-FFF2-40B4-BE49-F238E27FC236}">
                <a16:creationId xmlns:a16="http://schemas.microsoft.com/office/drawing/2014/main" id="{3E818917-538C-4A33-932D-D9A08033D4DC}"/>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Rectangle 27">
            <a:hlinkClick r:id="rId2"/>
            <a:extLst>
              <a:ext uri="{FF2B5EF4-FFF2-40B4-BE49-F238E27FC236}">
                <a16:creationId xmlns:a16="http://schemas.microsoft.com/office/drawing/2014/main" id="{1ACD14BB-3A80-4D71-955C-EA56362EFDAE}"/>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7" name="Retângulo 43">
            <a:extLst>
              <a:ext uri="{FF2B5EF4-FFF2-40B4-BE49-F238E27FC236}">
                <a16:creationId xmlns:a16="http://schemas.microsoft.com/office/drawing/2014/main" id="{21209CB4-881A-45A1-A149-8DC3FC1B489C}"/>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8" name="Retângulo 43">
            <a:extLst>
              <a:ext uri="{FF2B5EF4-FFF2-40B4-BE49-F238E27FC236}">
                <a16:creationId xmlns:a16="http://schemas.microsoft.com/office/drawing/2014/main" id="{DA13A745-E3D4-4694-8E12-1115606A5FE6}"/>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9" name="Graphic 8">
            <a:extLst>
              <a:ext uri="{FF2B5EF4-FFF2-40B4-BE49-F238E27FC236}">
                <a16:creationId xmlns:a16="http://schemas.microsoft.com/office/drawing/2014/main" id="{8E08314B-7B3A-4958-AA0A-43518BA6E4E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4" name="Conector reto 49">
            <a:extLst>
              <a:ext uri="{FF2B5EF4-FFF2-40B4-BE49-F238E27FC236}">
                <a16:creationId xmlns:a16="http://schemas.microsoft.com/office/drawing/2014/main" id="{586BC39D-0294-46DE-AFEC-F1D4B55378C6}"/>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27">
            <a:hlinkClick r:id="rId2"/>
            <a:extLst>
              <a:ext uri="{FF2B5EF4-FFF2-40B4-BE49-F238E27FC236}">
                <a16:creationId xmlns:a16="http://schemas.microsoft.com/office/drawing/2014/main" id="{770B03E5-1104-4C77-B33F-D98FEBEB10C0}"/>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6" name="Retângulo 43">
            <a:extLst>
              <a:ext uri="{FF2B5EF4-FFF2-40B4-BE49-F238E27FC236}">
                <a16:creationId xmlns:a16="http://schemas.microsoft.com/office/drawing/2014/main" id="{522C5E93-A7EB-4BA1-9BE0-F920B4BD32FC}"/>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7" name="Retângulo 43">
            <a:extLst>
              <a:ext uri="{FF2B5EF4-FFF2-40B4-BE49-F238E27FC236}">
                <a16:creationId xmlns:a16="http://schemas.microsoft.com/office/drawing/2014/main" id="{30794E10-9690-42C4-AABC-7A8CD6247CF1}"/>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8" name="Graphic 7">
            <a:extLst>
              <a:ext uri="{FF2B5EF4-FFF2-40B4-BE49-F238E27FC236}">
                <a16:creationId xmlns:a16="http://schemas.microsoft.com/office/drawing/2014/main" id="{64E3C7C3-8522-4D30-BEF1-B9A6353380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480949726"/>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FA79673-AD73-4CE5-AC49-8BB07DDE078B}"/>
              </a:ext>
            </a:extLst>
          </p:cNvPr>
          <p:cNvSpPr>
            <a:spLocks noGrp="1"/>
          </p:cNvSpPr>
          <p:nvPr>
            <p:ph type="body" sz="quarter" idx="11"/>
          </p:nvPr>
        </p:nvSpPr>
        <p:spPr>
          <a:xfrm>
            <a:off x="413530" y="5646094"/>
            <a:ext cx="7816070" cy="863600"/>
          </a:xfrm>
        </p:spPr>
        <p:txBody>
          <a:bodyPr>
            <a:normAutofit/>
          </a:bodyPr>
          <a:lstStyle/>
          <a:p>
            <a:r>
              <a:rPr lang="en-US" dirty="0"/>
              <a:t>SEGMENT- A  </a:t>
            </a:r>
          </a:p>
          <a:p>
            <a:r>
              <a:rPr lang="en-US" dirty="0"/>
              <a:t>Assignment 4- Marketing</a:t>
            </a:r>
            <a:endParaRPr lang="pt-PT" dirty="0"/>
          </a:p>
        </p:txBody>
      </p:sp>
      <p:sp>
        <p:nvSpPr>
          <p:cNvPr id="7" name="Text Placeholder 3">
            <a:extLst>
              <a:ext uri="{FF2B5EF4-FFF2-40B4-BE49-F238E27FC236}">
                <a16:creationId xmlns:a16="http://schemas.microsoft.com/office/drawing/2014/main" id="{F026E81B-829A-4890-A55E-48977148E13B}"/>
              </a:ext>
            </a:extLst>
          </p:cNvPr>
          <p:cNvSpPr>
            <a:spLocks noGrp="1"/>
          </p:cNvSpPr>
          <p:nvPr>
            <p:ph type="body" sz="quarter" idx="12"/>
          </p:nvPr>
        </p:nvSpPr>
        <p:spPr>
          <a:xfrm>
            <a:off x="7680325" y="6225540"/>
            <a:ext cx="4103688" cy="381000"/>
          </a:xfrm>
        </p:spPr>
        <p:txBody>
          <a:bodyPr>
            <a:normAutofit fontScale="92500"/>
          </a:bodyPr>
          <a:lstStyle/>
          <a:p>
            <a:pPr lvl="0"/>
            <a:r>
              <a:rPr lang="en-US" dirty="0"/>
              <a:t>Saswat Mishra | Bhubaneswar</a:t>
            </a:r>
            <a:r>
              <a:rPr lang="en-US"/>
              <a:t>| 23</a:t>
            </a:r>
            <a:r>
              <a:rPr lang="en-US" baseline="30000"/>
              <a:t>th</a:t>
            </a:r>
            <a:r>
              <a:rPr lang="en-US"/>
              <a:t> </a:t>
            </a:r>
            <a:r>
              <a:rPr lang="en-US" dirty="0"/>
              <a:t>Feb. 2018</a:t>
            </a:r>
          </a:p>
        </p:txBody>
      </p:sp>
    </p:spTree>
    <p:extLst>
      <p:ext uri="{BB962C8B-B14F-4D97-AF65-F5344CB8AC3E}">
        <p14:creationId xmlns:p14="http://schemas.microsoft.com/office/powerpoint/2010/main" val="96652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4">
            <a:extLst>
              <a:ext uri="{FF2B5EF4-FFF2-40B4-BE49-F238E27FC236}">
                <a16:creationId xmlns:a16="http://schemas.microsoft.com/office/drawing/2014/main" id="{06023993-9078-470E-80B8-AF177564FBDC}"/>
              </a:ext>
            </a:extLst>
          </p:cNvPr>
          <p:cNvGraphicFramePr>
            <a:graphicFrameLocks noGrp="1"/>
          </p:cNvGraphicFramePr>
          <p:nvPr>
            <p:ph type="tbl" sz="quarter" idx="17"/>
            <p:extLst>
              <p:ext uri="{D42A27DB-BD31-4B8C-83A1-F6EECF244321}">
                <p14:modId xmlns:p14="http://schemas.microsoft.com/office/powerpoint/2010/main" val="3156040647"/>
              </p:ext>
            </p:extLst>
          </p:nvPr>
        </p:nvGraphicFramePr>
        <p:xfrm>
          <a:off x="609600" y="1238916"/>
          <a:ext cx="10972800" cy="4122246"/>
        </p:xfrm>
        <a:graphic>
          <a:graphicData uri="http://schemas.openxmlformats.org/drawingml/2006/table">
            <a:tbl>
              <a:tblPr firstRow="1" bandRow="1">
                <a:tableStyleId>{073A0DAA-6AF3-43AB-8588-CEC1D06C72B9}</a:tableStyleId>
              </a:tblPr>
              <a:tblGrid>
                <a:gridCol w="2743200">
                  <a:extLst>
                    <a:ext uri="{9D8B030D-6E8A-4147-A177-3AD203B41FA5}">
                      <a16:colId xmlns:a16="http://schemas.microsoft.com/office/drawing/2014/main" val="1243403413"/>
                    </a:ext>
                  </a:extLst>
                </a:gridCol>
                <a:gridCol w="2743200">
                  <a:extLst>
                    <a:ext uri="{9D8B030D-6E8A-4147-A177-3AD203B41FA5}">
                      <a16:colId xmlns:a16="http://schemas.microsoft.com/office/drawing/2014/main" val="1389503925"/>
                    </a:ext>
                  </a:extLst>
                </a:gridCol>
                <a:gridCol w="2743200">
                  <a:extLst>
                    <a:ext uri="{9D8B030D-6E8A-4147-A177-3AD203B41FA5}">
                      <a16:colId xmlns:a16="http://schemas.microsoft.com/office/drawing/2014/main" val="3631262642"/>
                    </a:ext>
                  </a:extLst>
                </a:gridCol>
                <a:gridCol w="2743200">
                  <a:extLst>
                    <a:ext uri="{9D8B030D-6E8A-4147-A177-3AD203B41FA5}">
                      <a16:colId xmlns:a16="http://schemas.microsoft.com/office/drawing/2014/main" val="2121792064"/>
                    </a:ext>
                  </a:extLst>
                </a:gridCol>
              </a:tblGrid>
              <a:tr h="540846">
                <a:tc>
                  <a:txBody>
                    <a:bodyPr/>
                    <a:lstStyle/>
                    <a:p>
                      <a:pPr algn="ctr">
                        <a:lnSpc>
                          <a:spcPts val="1400"/>
                        </a:lnSpc>
                      </a:pPr>
                      <a:r>
                        <a:rPr lang="en-US" sz="1400" dirty="0"/>
                        <a:t>Misrepresentation and False Statement</a:t>
                      </a:r>
                      <a:endParaRPr lang="en-US" sz="1400" b="1" noProof="0" dirty="0">
                        <a:solidFill>
                          <a:schemeClr val="tx1"/>
                        </a:solidFill>
                      </a:endParaRPr>
                    </a:p>
                  </a:txBody>
                  <a:tcPr marL="110322" marR="110322" marT="0" marB="0" anchor="ctr"/>
                </a:tc>
                <a:tc>
                  <a:txBody>
                    <a:bodyPr/>
                    <a:lstStyle/>
                    <a:p>
                      <a:pPr algn="ctr">
                        <a:lnSpc>
                          <a:spcPts val="1400"/>
                        </a:lnSpc>
                      </a:pPr>
                      <a:r>
                        <a:rPr lang="en-US" sz="1400" noProof="0" dirty="0"/>
                        <a:t>Tie-in Sales</a:t>
                      </a:r>
                      <a:endParaRPr lang="en-US" sz="1400" b="1" noProof="0" dirty="0">
                        <a:solidFill>
                          <a:srgbClr val="2B0A3D"/>
                        </a:solidFill>
                      </a:endParaRPr>
                    </a:p>
                  </a:txBody>
                  <a:tcPr marL="110322" marR="110322" marT="0" marB="0" anchor="ctr"/>
                </a:tc>
                <a:tc>
                  <a:txBody>
                    <a:bodyPr/>
                    <a:lstStyle/>
                    <a:p>
                      <a:pPr algn="ctr">
                        <a:lnSpc>
                          <a:spcPts val="1400"/>
                        </a:lnSpc>
                      </a:pPr>
                      <a:r>
                        <a:rPr lang="en-US" sz="1400" noProof="0" dirty="0"/>
                        <a:t>Rebating</a:t>
                      </a:r>
                      <a:endParaRPr lang="en-US" sz="1400" b="1" noProof="0" dirty="0">
                        <a:solidFill>
                          <a:srgbClr val="2B0A3D"/>
                        </a:solidFill>
                      </a:endParaRPr>
                    </a:p>
                  </a:txBody>
                  <a:tcPr marL="110322" marR="110322" marT="0" marB="0" anchor="ctr"/>
                </a:tc>
                <a:tc>
                  <a:txBody>
                    <a:bodyPr/>
                    <a:lstStyle/>
                    <a:p>
                      <a:pPr algn="ctr">
                        <a:lnSpc>
                          <a:spcPts val="1400"/>
                        </a:lnSpc>
                      </a:pPr>
                      <a:r>
                        <a:rPr lang="en-US" sz="1400" noProof="0" dirty="0"/>
                        <a:t>Other Deceptive Practices</a:t>
                      </a:r>
                      <a:endParaRPr lang="en-US" sz="1400" b="1" noProof="0" dirty="0">
                        <a:solidFill>
                          <a:srgbClr val="2B0A3D"/>
                        </a:solidFill>
                      </a:endParaRPr>
                    </a:p>
                  </a:txBody>
                  <a:tcPr marL="110322" marR="110322" marT="0" marB="0" anchor="ctr"/>
                </a:tc>
                <a:extLst>
                  <a:ext uri="{0D108BD9-81ED-4DB2-BD59-A6C34878D82A}">
                    <a16:rowId xmlns:a16="http://schemas.microsoft.com/office/drawing/2014/main" val="1981481475"/>
                  </a:ext>
                </a:extLst>
              </a:tr>
              <a:tr h="3401839">
                <a:tc>
                  <a:txBody>
                    <a:bodyPr/>
                    <a:lstStyle/>
                    <a:p>
                      <a:pPr algn="l">
                        <a:lnSpc>
                          <a:spcPts val="1400"/>
                        </a:lnSpc>
                      </a:pPr>
                      <a:r>
                        <a:rPr lang="en-US" sz="1400" noProof="0" dirty="0"/>
                        <a:t>Misrepresentation of:</a:t>
                      </a:r>
                    </a:p>
                    <a:p>
                      <a:pPr algn="l">
                        <a:lnSpc>
                          <a:spcPts val="1400"/>
                        </a:lnSpc>
                      </a:pPr>
                      <a:r>
                        <a:rPr lang="en-US" sz="1400" noProof="0" dirty="0"/>
                        <a:t> </a:t>
                      </a:r>
                    </a:p>
                    <a:p>
                      <a:pPr marL="171450" indent="-171450" algn="l">
                        <a:lnSpc>
                          <a:spcPts val="1400"/>
                        </a:lnSpc>
                        <a:spcAft>
                          <a:spcPts val="600"/>
                        </a:spcAft>
                        <a:buFont typeface="Arial" panose="020B0604020202020204" pitchFamily="34" charset="0"/>
                        <a:buChar char="•"/>
                      </a:pPr>
                      <a:r>
                        <a:rPr lang="en-US" sz="1400" noProof="0" dirty="0"/>
                        <a:t>Benefits, advantages, conditions and terms of policy</a:t>
                      </a:r>
                    </a:p>
                    <a:p>
                      <a:pPr marL="171450" indent="-171450" algn="l">
                        <a:lnSpc>
                          <a:spcPts val="1400"/>
                        </a:lnSpc>
                        <a:spcAft>
                          <a:spcPts val="600"/>
                        </a:spcAft>
                        <a:buFont typeface="Arial" panose="020B0604020202020204" pitchFamily="34" charset="0"/>
                        <a:buChar char="•"/>
                      </a:pPr>
                      <a:r>
                        <a:rPr lang="en-US" sz="1400" noProof="0" dirty="0"/>
                        <a:t>Dividends to be received</a:t>
                      </a:r>
                    </a:p>
                    <a:p>
                      <a:pPr marL="171450" indent="-171450" algn="l">
                        <a:lnSpc>
                          <a:spcPts val="1400"/>
                        </a:lnSpc>
                        <a:spcAft>
                          <a:spcPts val="600"/>
                        </a:spcAft>
                        <a:buFont typeface="Arial" panose="020B0604020202020204" pitchFamily="34" charset="0"/>
                        <a:buChar char="•"/>
                      </a:pPr>
                      <a:r>
                        <a:rPr lang="en-US" sz="1400" noProof="0" dirty="0"/>
                        <a:t>Dividends previously paid</a:t>
                      </a:r>
                    </a:p>
                    <a:p>
                      <a:pPr marL="171450" indent="-171450" algn="l">
                        <a:lnSpc>
                          <a:spcPts val="1400"/>
                        </a:lnSpc>
                        <a:spcAft>
                          <a:spcPts val="600"/>
                        </a:spcAft>
                        <a:buFont typeface="Arial" panose="020B0604020202020204" pitchFamily="34" charset="0"/>
                        <a:buChar char="•"/>
                      </a:pPr>
                      <a:r>
                        <a:rPr lang="en-US" sz="1400" noProof="0" dirty="0"/>
                        <a:t>True nature of a policy</a:t>
                      </a:r>
                    </a:p>
                    <a:p>
                      <a:pPr marL="0" indent="0" algn="l">
                        <a:lnSpc>
                          <a:spcPts val="1400"/>
                        </a:lnSpc>
                        <a:spcAft>
                          <a:spcPts val="600"/>
                        </a:spcAft>
                        <a:buFont typeface="Arial" panose="020B0604020202020204" pitchFamily="34" charset="0"/>
                        <a:buNone/>
                      </a:pPr>
                      <a:endParaRPr lang="en-US" sz="1400" noProof="0" dirty="0"/>
                    </a:p>
                    <a:p>
                      <a:pPr algn="l">
                        <a:lnSpc>
                          <a:spcPts val="1400"/>
                        </a:lnSpc>
                      </a:pPr>
                      <a:r>
                        <a:rPr lang="en-US" sz="1400" b="0" noProof="0" dirty="0">
                          <a:solidFill>
                            <a:schemeClr val="tx1"/>
                          </a:solidFill>
                          <a:latin typeface="+mn-lt"/>
                        </a:rPr>
                        <a:t>It is also an unfair practice to make untrue, deceptive or misleading advertisements, announcements or statements about insurance or any person in the insurance business.</a:t>
                      </a:r>
                    </a:p>
                    <a:p>
                      <a:pPr algn="l">
                        <a:lnSpc>
                          <a:spcPts val="1400"/>
                        </a:lnSpc>
                      </a:pPr>
                      <a:r>
                        <a:rPr lang="en-US" sz="1400" b="0" noProof="0" dirty="0">
                          <a:solidFill>
                            <a:schemeClr val="tx1"/>
                          </a:solidFill>
                          <a:latin typeface="+mn-lt"/>
                        </a:rPr>
                        <a:t> </a:t>
                      </a:r>
                    </a:p>
                  </a:txBody>
                  <a:tcPr marL="110322" marR="110322" marT="0" marB="0"/>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To require that the purchase of insurance be “tied” to some other sale or financial agreement. Each transaction must stand on its own. </a:t>
                      </a:r>
                      <a:endParaRPr lang="en-US" sz="1400" b="1" noProof="0" dirty="0">
                        <a:solidFill>
                          <a:schemeClr val="bg1"/>
                        </a:solidFill>
                        <a:latin typeface="+mn-lt"/>
                      </a:endParaRPr>
                    </a:p>
                  </a:txBody>
                  <a:tcPr marL="110322" marR="110322" marT="0" marB="0"/>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To pay a portion of the premium or give commission to policyholder. This prohibition also means that producers are not allowed to offer or do other business with the policyholder in exchange for the purchase of the policy. </a:t>
                      </a:r>
                    </a:p>
                  </a:txBody>
                  <a:tcPr marL="110322" marR="110322" marT="0" marB="0"/>
                </a:tc>
                <a:tc>
                  <a:txBody>
                    <a:bodyPr/>
                    <a:lstStyle/>
                    <a:p>
                      <a:pPr marL="171450" marR="0" lvl="0" indent="-171450" algn="l" defTabSz="914400" rtl="0" eaLnBrk="1" fontAlgn="auto" latinLnBrk="0" hangingPunct="1">
                        <a:lnSpc>
                          <a:spcPts val="1400"/>
                        </a:lnSpc>
                        <a:spcBef>
                          <a:spcPts val="0"/>
                        </a:spcBef>
                        <a:spcAft>
                          <a:spcPts val="600"/>
                        </a:spcAft>
                        <a:buClrTx/>
                        <a:buSzTx/>
                        <a:buFont typeface="Arial" panose="020B0604020202020204" pitchFamily="34" charset="0"/>
                        <a:buChar char="•"/>
                        <a:tabLst/>
                        <a:defRPr/>
                      </a:pPr>
                      <a:r>
                        <a:rPr kumimoji="0" lang="en-US" sz="1400" u="none" strike="noStrike" kern="1200" cap="none" spc="0" normalizeH="0" baseline="0" noProof="0" dirty="0">
                          <a:ln>
                            <a:noFill/>
                          </a:ln>
                          <a:effectLst/>
                          <a:uLnTx/>
                          <a:uFillTx/>
                        </a:rPr>
                        <a:t>Making false statement about financial condition of another insurer. </a:t>
                      </a:r>
                    </a:p>
                    <a:p>
                      <a:pPr marL="171450" marR="0" lvl="0" indent="-171450" algn="l" defTabSz="914400" rtl="0" eaLnBrk="1" fontAlgn="auto" latinLnBrk="0" hangingPunct="1">
                        <a:lnSpc>
                          <a:spcPts val="14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Enter false information on an insurance contract to earn commission.</a:t>
                      </a:r>
                    </a:p>
                    <a:p>
                      <a:pPr marL="171450" marR="0" lvl="0" indent="-171450" algn="l" defTabSz="914400" rtl="0" eaLnBrk="1" fontAlgn="auto" latinLnBrk="0" hangingPunct="1">
                        <a:lnSpc>
                          <a:spcPts val="1400"/>
                        </a:lnSpc>
                        <a:spcBef>
                          <a:spcPts val="0"/>
                        </a:spcBef>
                        <a:spcAft>
                          <a:spcPts val="60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txBody>
                  <a:tcPr marL="110322" marR="110322" marT="0" marB="0"/>
                </a:tc>
                <a:extLst>
                  <a:ext uri="{0D108BD9-81ED-4DB2-BD59-A6C34878D82A}">
                    <a16:rowId xmlns:a16="http://schemas.microsoft.com/office/drawing/2014/main" val="3590348787"/>
                  </a:ext>
                </a:extLst>
              </a:tr>
            </a:tbl>
          </a:graphicData>
        </a:graphic>
      </p:graphicFrame>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a:xfrm>
            <a:off x="407988" y="404813"/>
            <a:ext cx="10944596" cy="585787"/>
          </a:xfrm>
        </p:spPr>
        <p:txBody>
          <a:bodyPr/>
          <a:lstStyle/>
          <a:p>
            <a:r>
              <a:rPr lang="en-US" b="1" dirty="0"/>
              <a:t>Unfair Trade Practices (Prohibited)</a:t>
            </a:r>
            <a:endParaRPr lang="pt-PT" b="1" dirty="0"/>
          </a:p>
        </p:txBody>
      </p:sp>
    </p:spTree>
    <p:extLst>
      <p:ext uri="{BB962C8B-B14F-4D97-AF65-F5344CB8AC3E}">
        <p14:creationId xmlns:p14="http://schemas.microsoft.com/office/powerpoint/2010/main" val="1269556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DE8C01-5E51-462E-BD0E-8C94C287BD42}"/>
              </a:ext>
            </a:extLst>
          </p:cNvPr>
          <p:cNvSpPr>
            <a:spLocks noGrp="1"/>
          </p:cNvSpPr>
          <p:nvPr>
            <p:ph type="body" sz="quarter" idx="11"/>
          </p:nvPr>
        </p:nvSpPr>
        <p:spPr>
          <a:xfrm>
            <a:off x="5943706" y="2590800"/>
            <a:ext cx="5261187" cy="1182207"/>
          </a:xfrm>
        </p:spPr>
        <p:txBody>
          <a:bodyPr/>
          <a:lstStyle/>
          <a:p>
            <a:pPr algn="l"/>
            <a:r>
              <a:rPr lang="en-US" dirty="0"/>
              <a:t>Thank You </a:t>
            </a:r>
            <a:r>
              <a:rPr lang="en-US" dirty="0">
                <a:sym typeface="Wingdings" panose="05000000000000000000" pitchFamily="2" charset="2"/>
              </a:rPr>
              <a:t></a:t>
            </a:r>
            <a:endParaRPr lang="pt-PT" dirty="0"/>
          </a:p>
        </p:txBody>
      </p:sp>
      <p:pic>
        <p:nvPicPr>
          <p:cNvPr id="5" name="Picture Placeholder 4" hidden="1">
            <a:extLst>
              <a:ext uri="{FF2B5EF4-FFF2-40B4-BE49-F238E27FC236}">
                <a16:creationId xmlns:a16="http://schemas.microsoft.com/office/drawing/2014/main" id="{F75B031B-5C69-4C3C-AB8F-4121747DCE28}"/>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9322" r="9322"/>
          <a:stretch/>
        </p:blipFill>
        <p:spPr>
          <a:xfrm>
            <a:off x="0" y="1825625"/>
            <a:ext cx="10515600" cy="4351338"/>
          </a:xfrm>
          <a:prstGeom prst="rect">
            <a:avLst/>
          </a:prstGeom>
        </p:spPr>
      </p:pic>
    </p:spTree>
    <p:extLst>
      <p:ext uri="{BB962C8B-B14F-4D97-AF65-F5344CB8AC3E}">
        <p14:creationId xmlns:p14="http://schemas.microsoft.com/office/powerpoint/2010/main" val="208824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C0B4E6C-BE47-457A-B5CB-8339942388E1}"/>
              </a:ext>
            </a:extLst>
          </p:cNvPr>
          <p:cNvSpPr>
            <a:spLocks noGrp="1"/>
          </p:cNvSpPr>
          <p:nvPr>
            <p:ph type="body" sz="quarter" idx="11"/>
          </p:nvPr>
        </p:nvSpPr>
        <p:spPr>
          <a:xfrm>
            <a:off x="407988" y="1143000"/>
            <a:ext cx="9498012" cy="4724400"/>
          </a:xfrm>
        </p:spPr>
        <p:txBody>
          <a:bodyPr/>
          <a:lstStyle/>
          <a:p>
            <a:pPr marL="285750" indent="-285750">
              <a:lnSpc>
                <a:spcPct val="150000"/>
              </a:lnSpc>
              <a:buFont typeface="Wingdings" panose="05000000000000000000" pitchFamily="2" charset="2"/>
              <a:buChar char="ü"/>
            </a:pPr>
            <a:r>
              <a:rPr lang="en-US" b="1" dirty="0"/>
              <a:t>Marketing</a:t>
            </a:r>
            <a:r>
              <a:rPr lang="en-US" dirty="0"/>
              <a:t> is the process of communicating the value of a product or service to customers, for the purpose of selling the product or service. It is a critical business function for attracting customers.</a:t>
            </a:r>
          </a:p>
          <a:p>
            <a:pPr marL="285750" indent="-285750">
              <a:lnSpc>
                <a:spcPct val="150000"/>
              </a:lnSpc>
              <a:buFont typeface="Wingdings" panose="05000000000000000000" pitchFamily="2" charset="2"/>
              <a:buChar char="ü"/>
            </a:pPr>
            <a:r>
              <a:rPr lang="en-US" b="1" dirty="0"/>
              <a:t>Agency</a:t>
            </a:r>
            <a:r>
              <a:rPr lang="en-US" dirty="0"/>
              <a:t> is a legal relationship that exists when one party (agents) acts on behalf of another party (Principal, insurer)</a:t>
            </a:r>
          </a:p>
          <a:p>
            <a:pPr marL="285750" indent="-285750">
              <a:lnSpc>
                <a:spcPct val="150000"/>
              </a:lnSpc>
              <a:buFont typeface="Wingdings" panose="05000000000000000000" pitchFamily="2" charset="2"/>
              <a:buChar char="ü"/>
            </a:pPr>
            <a:r>
              <a:rPr lang="en-US" b="1" dirty="0"/>
              <a:t>Agent</a:t>
            </a:r>
            <a:r>
              <a:rPr lang="en-US" dirty="0"/>
              <a:t> (also called </a:t>
            </a:r>
            <a:r>
              <a:rPr lang="en-US" b="1" dirty="0"/>
              <a:t>Producer </a:t>
            </a:r>
            <a:r>
              <a:rPr lang="en-US" dirty="0"/>
              <a:t>in insurance context) is the party in agency contract that is authorized by the principal to act on principal’s behalf</a:t>
            </a:r>
          </a:p>
          <a:p>
            <a:pPr marL="285750" indent="-285750">
              <a:lnSpc>
                <a:spcPct val="150000"/>
              </a:lnSpc>
              <a:buFont typeface="Wingdings" panose="05000000000000000000" pitchFamily="2" charset="2"/>
              <a:buChar char="ü"/>
            </a:pPr>
            <a:r>
              <a:rPr lang="en-US" b="1" dirty="0"/>
              <a:t>Principal</a:t>
            </a:r>
            <a:r>
              <a:rPr lang="en-US" dirty="0"/>
              <a:t> is the party in an agency relationship that authorizes the agent to act on that party’s behalf</a:t>
            </a:r>
          </a:p>
          <a:p>
            <a:pPr marL="342900" indent="-342900">
              <a:lnSpc>
                <a:spcPct val="150000"/>
              </a:lnSpc>
              <a:buFont typeface="Wingdings" panose="05000000000000000000" pitchFamily="2" charset="2"/>
              <a:buChar char="ü"/>
            </a:pPr>
            <a:r>
              <a:rPr lang="en-US" b="1" dirty="0"/>
              <a:t>Broker</a:t>
            </a:r>
            <a:r>
              <a:rPr lang="en-US" dirty="0"/>
              <a:t> is an independent producer who represents insurance customer.</a:t>
            </a:r>
          </a:p>
          <a:p>
            <a:pPr marL="342900" indent="-342900">
              <a:lnSpc>
                <a:spcPct val="150000"/>
              </a:lnSpc>
              <a:buFont typeface="Wingdings" panose="05000000000000000000" pitchFamily="2" charset="2"/>
              <a:buChar char="ü"/>
            </a:pPr>
            <a:r>
              <a:rPr lang="en-US" b="1" dirty="0"/>
              <a:t>Agency Expiration List </a:t>
            </a:r>
            <a:r>
              <a:rPr lang="en-US" dirty="0"/>
              <a:t>is the record of an agency’s present policyholders and the dates their policy expire.</a:t>
            </a:r>
            <a:endParaRPr lang="pt-PT" dirty="0"/>
          </a:p>
          <a:p>
            <a:pPr marL="285750" indent="-285750">
              <a:lnSpc>
                <a:spcPct val="150000"/>
              </a:lnSpc>
              <a:buFont typeface="Wingdings" panose="05000000000000000000" pitchFamily="2" charset="2"/>
              <a:buChar char="ü"/>
            </a:pPr>
            <a:endParaRPr lang="en-US" dirty="0"/>
          </a:p>
        </p:txBody>
      </p:sp>
      <p:sp>
        <p:nvSpPr>
          <p:cNvPr id="9" name="Title 8">
            <a:extLst>
              <a:ext uri="{FF2B5EF4-FFF2-40B4-BE49-F238E27FC236}">
                <a16:creationId xmlns:a16="http://schemas.microsoft.com/office/drawing/2014/main" id="{A660A285-9DB1-450D-BF59-7D1A6AD30701}"/>
              </a:ext>
            </a:extLst>
          </p:cNvPr>
          <p:cNvSpPr>
            <a:spLocks noGrp="1"/>
          </p:cNvSpPr>
          <p:nvPr>
            <p:ph type="title"/>
          </p:nvPr>
        </p:nvSpPr>
        <p:spPr>
          <a:xfrm>
            <a:off x="407988" y="404813"/>
            <a:ext cx="11016604" cy="509587"/>
          </a:xfrm>
        </p:spPr>
        <p:txBody>
          <a:bodyPr/>
          <a:lstStyle/>
          <a:p>
            <a:r>
              <a:rPr lang="en-US" b="1" dirty="0"/>
              <a:t>Related Terms</a:t>
            </a:r>
          </a:p>
        </p:txBody>
      </p:sp>
    </p:spTree>
    <p:extLst>
      <p:ext uri="{BB962C8B-B14F-4D97-AF65-F5344CB8AC3E}">
        <p14:creationId xmlns:p14="http://schemas.microsoft.com/office/powerpoint/2010/main" val="231996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660A285-9DB1-450D-BF59-7D1A6AD30701}"/>
              </a:ext>
            </a:extLst>
          </p:cNvPr>
          <p:cNvSpPr>
            <a:spLocks noGrp="1"/>
          </p:cNvSpPr>
          <p:nvPr>
            <p:ph type="title"/>
          </p:nvPr>
        </p:nvSpPr>
        <p:spPr/>
        <p:txBody>
          <a:bodyPr/>
          <a:lstStyle/>
          <a:p>
            <a:r>
              <a:rPr lang="en-US" b="1" dirty="0"/>
              <a:t>Types of Insurance Distribution System </a:t>
            </a:r>
            <a:endParaRPr lang="pt-PT" b="1" dirty="0"/>
          </a:p>
        </p:txBody>
      </p:sp>
      <p:sp>
        <p:nvSpPr>
          <p:cNvPr id="18" name="Text Placeholder 1">
            <a:extLst>
              <a:ext uri="{FF2B5EF4-FFF2-40B4-BE49-F238E27FC236}">
                <a16:creationId xmlns:a16="http://schemas.microsoft.com/office/drawing/2014/main" id="{B5191259-6044-43E8-BDD8-90D2E7034488}"/>
              </a:ext>
            </a:extLst>
          </p:cNvPr>
          <p:cNvSpPr txBox="1">
            <a:spLocks/>
          </p:cNvSpPr>
          <p:nvPr/>
        </p:nvSpPr>
        <p:spPr>
          <a:xfrm>
            <a:off x="914400" y="1524000"/>
            <a:ext cx="7543800" cy="4800600"/>
          </a:xfrm>
          <a:prstGeom prst="rect">
            <a:avLst/>
          </a:prstGeom>
        </p:spPr>
        <p:txBody>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0"/>
              </a:spcAft>
            </a:pPr>
            <a:r>
              <a:rPr lang="en-US" b="1" dirty="0"/>
              <a:t>Independent Agency and Brokerage Marketing System</a:t>
            </a:r>
            <a:r>
              <a:rPr lang="en-US" dirty="0"/>
              <a:t> – uses agents and brokers who are independent contractors rather than employees. They are free to represent as many or as few insurers as they wish. </a:t>
            </a:r>
          </a:p>
          <a:p>
            <a:pPr>
              <a:lnSpc>
                <a:spcPct val="100000"/>
              </a:lnSpc>
              <a:spcAft>
                <a:spcPts val="0"/>
              </a:spcAft>
            </a:pPr>
            <a:endParaRPr lang="en-US" dirty="0"/>
          </a:p>
          <a:p>
            <a:pPr>
              <a:lnSpc>
                <a:spcPct val="100000"/>
              </a:lnSpc>
              <a:spcAft>
                <a:spcPts val="0"/>
              </a:spcAft>
            </a:pPr>
            <a:endParaRPr lang="en-US" dirty="0"/>
          </a:p>
          <a:p>
            <a:pPr>
              <a:lnSpc>
                <a:spcPct val="100000"/>
              </a:lnSpc>
            </a:pPr>
            <a:r>
              <a:rPr lang="en-US" b="1" dirty="0"/>
              <a:t>Exclusive Agency Marketing System – </a:t>
            </a:r>
            <a:r>
              <a:rPr lang="en-US" dirty="0"/>
              <a:t>uses exclusive or “captive” agents who are not employees of the insurer but are restricted by contract to represent only one insurer.</a:t>
            </a:r>
          </a:p>
          <a:p>
            <a:pPr>
              <a:lnSpc>
                <a:spcPct val="100000"/>
              </a:lnSpc>
            </a:pPr>
            <a:endParaRPr lang="en-US" dirty="0"/>
          </a:p>
          <a:p>
            <a:pPr>
              <a:lnSpc>
                <a:spcPct val="100000"/>
              </a:lnSpc>
            </a:pPr>
            <a:endParaRPr lang="en-US" dirty="0"/>
          </a:p>
          <a:p>
            <a:pPr>
              <a:lnSpc>
                <a:spcPct val="100000"/>
              </a:lnSpc>
            </a:pPr>
            <a:r>
              <a:rPr lang="en-US" b="1" dirty="0"/>
              <a:t>Direct Writer Marketing System – </a:t>
            </a:r>
            <a:r>
              <a:rPr lang="en-US" dirty="0"/>
              <a:t>uses agents who are employees.  </a:t>
            </a:r>
            <a:endParaRPr lang="pt-PT" dirty="0"/>
          </a:p>
        </p:txBody>
      </p:sp>
      <p:grpSp>
        <p:nvGrpSpPr>
          <p:cNvPr id="4" name="Group 3">
            <a:extLst>
              <a:ext uri="{FF2B5EF4-FFF2-40B4-BE49-F238E27FC236}">
                <a16:creationId xmlns:a16="http://schemas.microsoft.com/office/drawing/2014/main" id="{C44FD527-5B90-4FEB-B0CF-CC9895776D34}"/>
              </a:ext>
            </a:extLst>
          </p:cNvPr>
          <p:cNvGrpSpPr/>
          <p:nvPr/>
        </p:nvGrpSpPr>
        <p:grpSpPr>
          <a:xfrm>
            <a:off x="407988" y="1696563"/>
            <a:ext cx="438150" cy="413979"/>
            <a:chOff x="7087040" y="2057977"/>
            <a:chExt cx="634560" cy="599554"/>
          </a:xfrm>
        </p:grpSpPr>
        <p:sp>
          <p:nvSpPr>
            <p:cNvPr id="5" name="Oval 20">
              <a:extLst>
                <a:ext uri="{FF2B5EF4-FFF2-40B4-BE49-F238E27FC236}">
                  <a16:creationId xmlns:a16="http://schemas.microsoft.com/office/drawing/2014/main" id="{42AC5BAE-92E1-429B-8AB7-96FD4A200BE1}"/>
                </a:ext>
              </a:extLst>
            </p:cNvPr>
            <p:cNvSpPr/>
            <p:nvPr/>
          </p:nvSpPr>
          <p:spPr>
            <a:xfrm flipV="1">
              <a:off x="7087040" y="2057977"/>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6" name="Graphic 18">
              <a:extLst>
                <a:ext uri="{FF2B5EF4-FFF2-40B4-BE49-F238E27FC236}">
                  <a16:creationId xmlns:a16="http://schemas.microsoft.com/office/drawing/2014/main" id="{71BD0536-CD41-4C03-91B6-D87F0DF671B7}"/>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263764" y="2217198"/>
              <a:ext cx="281112" cy="281112"/>
            </a:xfrm>
            <a:prstGeom prst="rect">
              <a:avLst/>
            </a:prstGeom>
          </p:spPr>
        </p:pic>
      </p:grpSp>
      <p:grpSp>
        <p:nvGrpSpPr>
          <p:cNvPr id="7" name="Group 6">
            <a:extLst>
              <a:ext uri="{FF2B5EF4-FFF2-40B4-BE49-F238E27FC236}">
                <a16:creationId xmlns:a16="http://schemas.microsoft.com/office/drawing/2014/main" id="{C44FD527-5B90-4FEB-B0CF-CC9895776D34}"/>
              </a:ext>
            </a:extLst>
          </p:cNvPr>
          <p:cNvGrpSpPr/>
          <p:nvPr/>
        </p:nvGrpSpPr>
        <p:grpSpPr>
          <a:xfrm>
            <a:off x="407988" y="3215385"/>
            <a:ext cx="438150" cy="413979"/>
            <a:chOff x="7087040" y="2057977"/>
            <a:chExt cx="634560" cy="599554"/>
          </a:xfrm>
        </p:grpSpPr>
        <p:sp>
          <p:nvSpPr>
            <p:cNvPr id="8" name="Oval 20">
              <a:extLst>
                <a:ext uri="{FF2B5EF4-FFF2-40B4-BE49-F238E27FC236}">
                  <a16:creationId xmlns:a16="http://schemas.microsoft.com/office/drawing/2014/main" id="{42AC5BAE-92E1-429B-8AB7-96FD4A200BE1}"/>
                </a:ext>
              </a:extLst>
            </p:cNvPr>
            <p:cNvSpPr/>
            <p:nvPr/>
          </p:nvSpPr>
          <p:spPr>
            <a:xfrm flipV="1">
              <a:off x="7087040" y="2057977"/>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10" name="Graphic 18">
              <a:extLst>
                <a:ext uri="{FF2B5EF4-FFF2-40B4-BE49-F238E27FC236}">
                  <a16:creationId xmlns:a16="http://schemas.microsoft.com/office/drawing/2014/main" id="{71BD0536-CD41-4C03-91B6-D87F0DF671B7}"/>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263764" y="2217198"/>
              <a:ext cx="281112" cy="281112"/>
            </a:xfrm>
            <a:prstGeom prst="rect">
              <a:avLst/>
            </a:prstGeom>
          </p:spPr>
        </p:pic>
      </p:grpSp>
      <p:grpSp>
        <p:nvGrpSpPr>
          <p:cNvPr id="11" name="Group 10">
            <a:extLst>
              <a:ext uri="{FF2B5EF4-FFF2-40B4-BE49-F238E27FC236}">
                <a16:creationId xmlns:a16="http://schemas.microsoft.com/office/drawing/2014/main" id="{C44FD527-5B90-4FEB-B0CF-CC9895776D34}"/>
              </a:ext>
            </a:extLst>
          </p:cNvPr>
          <p:cNvGrpSpPr/>
          <p:nvPr/>
        </p:nvGrpSpPr>
        <p:grpSpPr>
          <a:xfrm>
            <a:off x="407988" y="4747459"/>
            <a:ext cx="438150" cy="413979"/>
            <a:chOff x="7087040" y="2057977"/>
            <a:chExt cx="634560" cy="599554"/>
          </a:xfrm>
        </p:grpSpPr>
        <p:sp>
          <p:nvSpPr>
            <p:cNvPr id="12" name="Oval 20">
              <a:extLst>
                <a:ext uri="{FF2B5EF4-FFF2-40B4-BE49-F238E27FC236}">
                  <a16:creationId xmlns:a16="http://schemas.microsoft.com/office/drawing/2014/main" id="{42AC5BAE-92E1-429B-8AB7-96FD4A200BE1}"/>
                </a:ext>
              </a:extLst>
            </p:cNvPr>
            <p:cNvSpPr/>
            <p:nvPr/>
          </p:nvSpPr>
          <p:spPr>
            <a:xfrm flipV="1">
              <a:off x="7087040" y="2057977"/>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13" name="Graphic 18">
              <a:extLst>
                <a:ext uri="{FF2B5EF4-FFF2-40B4-BE49-F238E27FC236}">
                  <a16:creationId xmlns:a16="http://schemas.microsoft.com/office/drawing/2014/main" id="{71BD0536-CD41-4C03-91B6-D87F0DF671B7}"/>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263764" y="2217198"/>
              <a:ext cx="281112" cy="281112"/>
            </a:xfrm>
            <a:prstGeom prst="rect">
              <a:avLst/>
            </a:prstGeom>
          </p:spPr>
        </p:pic>
      </p:grpSp>
    </p:spTree>
    <p:extLst>
      <p:ext uri="{BB962C8B-B14F-4D97-AF65-F5344CB8AC3E}">
        <p14:creationId xmlns:p14="http://schemas.microsoft.com/office/powerpoint/2010/main" val="7987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5">
            <a:extLst>
              <a:ext uri="{FF2B5EF4-FFF2-40B4-BE49-F238E27FC236}">
                <a16:creationId xmlns:a16="http://schemas.microsoft.com/office/drawing/2014/main" id="{34960257-1FB2-4610-893E-1D6CF0399973}"/>
              </a:ext>
            </a:extLst>
          </p:cNvPr>
          <p:cNvGrpSpPr>
            <a:grpSpLocks noChangeAspect="1"/>
          </p:cNvGrpSpPr>
          <p:nvPr/>
        </p:nvGrpSpPr>
        <p:grpSpPr bwMode="auto">
          <a:xfrm>
            <a:off x="10654829" y="2869593"/>
            <a:ext cx="1186397" cy="1112051"/>
            <a:chOff x="-61" y="-66"/>
            <a:chExt cx="1133" cy="1062"/>
          </a:xfrm>
        </p:grpSpPr>
        <p:sp>
          <p:nvSpPr>
            <p:cNvPr id="9" name="Freeform 26">
              <a:extLst>
                <a:ext uri="{FF2B5EF4-FFF2-40B4-BE49-F238E27FC236}">
                  <a16:creationId xmlns:a16="http://schemas.microsoft.com/office/drawing/2014/main"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0" name="Freeform 27">
              <a:extLst>
                <a:ext uri="{FF2B5EF4-FFF2-40B4-BE49-F238E27FC236}">
                  <a16:creationId xmlns:a16="http://schemas.microsoft.com/office/drawing/2014/main"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36" name="Text Placeholder 1">
            <a:extLst>
              <a:ext uri="{FF2B5EF4-FFF2-40B4-BE49-F238E27FC236}">
                <a16:creationId xmlns:a16="http://schemas.microsoft.com/office/drawing/2014/main" id="{B5191259-6044-43E8-BDD8-90D2E7034488}"/>
              </a:ext>
            </a:extLst>
          </p:cNvPr>
          <p:cNvSpPr txBox="1">
            <a:spLocks/>
          </p:cNvSpPr>
          <p:nvPr/>
        </p:nvSpPr>
        <p:spPr>
          <a:xfrm>
            <a:off x="399082" y="1456534"/>
            <a:ext cx="5849318" cy="4868066"/>
          </a:xfrm>
          <a:prstGeom prst="rect">
            <a:avLst/>
          </a:prstGeom>
        </p:spPr>
        <p:txBody>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ü"/>
            </a:pPr>
            <a:r>
              <a:rPr lang="en-US" dirty="0"/>
              <a:t> Be Loyal to the Principal.</a:t>
            </a:r>
          </a:p>
          <a:p>
            <a:pPr marL="342900" indent="-342900">
              <a:lnSpc>
                <a:spcPct val="150000"/>
              </a:lnSpc>
              <a:buFont typeface="Wingdings" panose="05000000000000000000" pitchFamily="2" charset="2"/>
              <a:buChar char="ü"/>
            </a:pPr>
            <a:r>
              <a:rPr lang="en-US" dirty="0"/>
              <a:t> Obey Principal’s lawful instructions.</a:t>
            </a:r>
          </a:p>
          <a:p>
            <a:pPr marL="342900" indent="-342900">
              <a:lnSpc>
                <a:spcPct val="150000"/>
              </a:lnSpc>
              <a:buFont typeface="Wingdings" panose="05000000000000000000" pitchFamily="2" charset="2"/>
              <a:buChar char="ü"/>
            </a:pPr>
            <a:r>
              <a:rPr lang="en-US" dirty="0"/>
              <a:t> Exercise a degree of care in action on behalf of principal.</a:t>
            </a:r>
          </a:p>
          <a:p>
            <a:pPr marL="342900" indent="-342900">
              <a:lnSpc>
                <a:spcPct val="150000"/>
              </a:lnSpc>
              <a:buFont typeface="Wingdings" panose="05000000000000000000" pitchFamily="2" charset="2"/>
              <a:buChar char="ü"/>
            </a:pPr>
            <a:r>
              <a:rPr lang="en-US" dirty="0"/>
              <a:t> Keep accountability of money and other property of insurer held by the agent.</a:t>
            </a:r>
          </a:p>
          <a:p>
            <a:pPr marL="342900" indent="-342900">
              <a:lnSpc>
                <a:spcPct val="150000"/>
              </a:lnSpc>
              <a:buFont typeface="Wingdings" panose="05000000000000000000" pitchFamily="2" charset="2"/>
              <a:buChar char="ü"/>
            </a:pPr>
            <a:r>
              <a:rPr lang="en-US" dirty="0"/>
              <a:t> Keep principal informed. </a:t>
            </a:r>
            <a:endParaRPr lang="pt-PT" dirty="0"/>
          </a:p>
        </p:txBody>
      </p:sp>
      <p:sp>
        <p:nvSpPr>
          <p:cNvPr id="11" name="Title 8">
            <a:extLst>
              <a:ext uri="{FF2B5EF4-FFF2-40B4-BE49-F238E27FC236}">
                <a16:creationId xmlns:a16="http://schemas.microsoft.com/office/drawing/2014/main" id="{A660A285-9DB1-450D-BF59-7D1A6AD30701}"/>
              </a:ext>
            </a:extLst>
          </p:cNvPr>
          <p:cNvSpPr txBox="1">
            <a:spLocks/>
          </p:cNvSpPr>
          <p:nvPr/>
        </p:nvSpPr>
        <p:spPr>
          <a:xfrm>
            <a:off x="407988" y="404813"/>
            <a:ext cx="1003141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b="1" dirty="0"/>
              <a:t>Legal responsibility of the Agent to the Principal</a:t>
            </a:r>
          </a:p>
        </p:txBody>
      </p:sp>
    </p:spTree>
    <p:extLst>
      <p:ext uri="{BB962C8B-B14F-4D97-AF65-F5344CB8AC3E}">
        <p14:creationId xmlns:p14="http://schemas.microsoft.com/office/powerpoint/2010/main" val="276065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D12B61-5947-42E3-AF6D-7EFBF69618CD}"/>
              </a:ext>
            </a:extLst>
          </p:cNvPr>
          <p:cNvSpPr>
            <a:spLocks noGrp="1"/>
          </p:cNvSpPr>
          <p:nvPr>
            <p:ph type="title"/>
          </p:nvPr>
        </p:nvSpPr>
        <p:spPr>
          <a:xfrm>
            <a:off x="407988" y="431800"/>
            <a:ext cx="5832475" cy="863600"/>
          </a:xfrm>
        </p:spPr>
        <p:txBody>
          <a:bodyPr/>
          <a:lstStyle/>
          <a:p>
            <a:r>
              <a:rPr lang="en-US" b="1" dirty="0"/>
              <a:t>Agent’s Authorities</a:t>
            </a:r>
            <a:endParaRPr lang="pt-PT" b="1" dirty="0"/>
          </a:p>
        </p:txBody>
      </p:sp>
      <p:grpSp>
        <p:nvGrpSpPr>
          <p:cNvPr id="9" name="Group 8">
            <a:extLst>
              <a:ext uri="{FF2B5EF4-FFF2-40B4-BE49-F238E27FC236}">
                <a16:creationId xmlns:a16="http://schemas.microsoft.com/office/drawing/2014/main" id="{193D1C38-AC9A-4E5E-A40C-E189A14A239D}"/>
              </a:ext>
            </a:extLst>
          </p:cNvPr>
          <p:cNvGrpSpPr/>
          <p:nvPr/>
        </p:nvGrpSpPr>
        <p:grpSpPr>
          <a:xfrm>
            <a:off x="10422217" y="5175250"/>
            <a:ext cx="1030290" cy="958850"/>
            <a:chOff x="-3076576" y="4076701"/>
            <a:chExt cx="1465263" cy="1363663"/>
          </a:xfrm>
        </p:grpSpPr>
        <p:sp>
          <p:nvSpPr>
            <p:cNvPr id="10" name="Freeform 5">
              <a:extLst>
                <a:ext uri="{FF2B5EF4-FFF2-40B4-BE49-F238E27FC236}">
                  <a16:creationId xmlns:a16="http://schemas.microsoft.com/office/drawing/2014/main" id="{038B2AC1-7039-42DF-8BFF-907E36B9B705}"/>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580961AC-3102-4E7C-91DD-CD3BF0F6C5F4}"/>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 Placeholder 7"/>
          <p:cNvSpPr>
            <a:spLocks noGrp="1"/>
          </p:cNvSpPr>
          <p:nvPr>
            <p:ph type="body" sz="quarter" idx="10"/>
          </p:nvPr>
        </p:nvSpPr>
        <p:spPr>
          <a:xfrm>
            <a:off x="427867" y="1447800"/>
            <a:ext cx="8868534" cy="4191000"/>
          </a:xfrm>
        </p:spPr>
        <p:txBody>
          <a:bodyPr/>
          <a:lstStyle/>
          <a:p>
            <a:pPr marL="285750" indent="-285750">
              <a:lnSpc>
                <a:spcPct val="150000"/>
              </a:lnSpc>
              <a:buFont typeface="Wingdings" panose="05000000000000000000" pitchFamily="2" charset="2"/>
              <a:buChar char="ü"/>
            </a:pPr>
            <a:r>
              <a:rPr lang="en-US" b="1" dirty="0"/>
              <a:t>Express Authority </a:t>
            </a:r>
            <a:r>
              <a:rPr lang="en-US" dirty="0"/>
              <a:t>is the authority that the principal specifically grants to the agent</a:t>
            </a:r>
          </a:p>
          <a:p>
            <a:pPr marL="285750" indent="-285750">
              <a:lnSpc>
                <a:spcPct val="150000"/>
              </a:lnSpc>
              <a:buFont typeface="Wingdings" panose="05000000000000000000" pitchFamily="2" charset="2"/>
              <a:buChar char="ü"/>
            </a:pPr>
            <a:r>
              <a:rPr lang="en-US" b="1" dirty="0"/>
              <a:t>Binding Authority </a:t>
            </a:r>
            <a:r>
              <a:rPr lang="en-US" dirty="0"/>
              <a:t>is a form of express authority: the authority of agent to effect coverage on behalf of principal</a:t>
            </a:r>
          </a:p>
          <a:p>
            <a:pPr marL="285750" indent="-285750">
              <a:lnSpc>
                <a:spcPct val="150000"/>
              </a:lnSpc>
              <a:buFont typeface="Wingdings" panose="05000000000000000000" pitchFamily="2" charset="2"/>
              <a:buChar char="ü"/>
            </a:pPr>
            <a:r>
              <a:rPr lang="en-US" b="1" dirty="0"/>
              <a:t>Implied Authority </a:t>
            </a:r>
            <a:r>
              <a:rPr lang="en-US" dirty="0"/>
              <a:t>is the authority implicitly conferred on an agent by custom, usage, or a principal’s conduct. </a:t>
            </a:r>
          </a:p>
          <a:p>
            <a:pPr marL="285750" indent="-285750">
              <a:lnSpc>
                <a:spcPct val="150000"/>
              </a:lnSpc>
              <a:spcBef>
                <a:spcPts val="0"/>
              </a:spcBef>
              <a:spcAft>
                <a:spcPts val="0"/>
              </a:spcAft>
              <a:buFont typeface="Wingdings" panose="05000000000000000000" pitchFamily="2" charset="2"/>
              <a:buChar char="ü"/>
            </a:pPr>
            <a:r>
              <a:rPr lang="en-US" b="1" dirty="0"/>
              <a:t>Apparent Authority </a:t>
            </a:r>
            <a:r>
              <a:rPr lang="en-US" dirty="0"/>
              <a:t>is a third party reasonable belief that an agent has authority to act on principal’s behalf</a:t>
            </a:r>
          </a:p>
        </p:txBody>
      </p:sp>
    </p:spTree>
    <p:extLst>
      <p:ext uri="{BB962C8B-B14F-4D97-AF65-F5344CB8AC3E}">
        <p14:creationId xmlns:p14="http://schemas.microsoft.com/office/powerpoint/2010/main" val="95306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F90D45-6C70-4A60-846A-DBB50340073A}"/>
              </a:ext>
            </a:extLst>
          </p:cNvPr>
          <p:cNvSpPr>
            <a:spLocks noGrp="1"/>
          </p:cNvSpPr>
          <p:nvPr>
            <p:ph type="body" sz="quarter" idx="36"/>
          </p:nvPr>
        </p:nvSpPr>
        <p:spPr>
          <a:xfrm>
            <a:off x="7896200" y="2238797"/>
            <a:ext cx="3887813" cy="524886"/>
          </a:xfrm>
        </p:spPr>
        <p:txBody>
          <a:bodyPr/>
          <a:lstStyle/>
          <a:p>
            <a:r>
              <a:rPr lang="pt-PT" b="1" dirty="0"/>
              <a:t>Internet</a:t>
            </a:r>
            <a:endParaRPr lang="en-US" b="1" dirty="0"/>
          </a:p>
        </p:txBody>
      </p:sp>
      <p:sp>
        <p:nvSpPr>
          <p:cNvPr id="7" name="Text Placeholder 6">
            <a:extLst>
              <a:ext uri="{FF2B5EF4-FFF2-40B4-BE49-F238E27FC236}">
                <a16:creationId xmlns:a16="http://schemas.microsoft.com/office/drawing/2014/main" id="{4F5787E5-AB2D-47E1-9E08-983302CCD089}"/>
              </a:ext>
            </a:extLst>
          </p:cNvPr>
          <p:cNvSpPr>
            <a:spLocks noGrp="1"/>
          </p:cNvSpPr>
          <p:nvPr>
            <p:ph type="body" sz="quarter" idx="39"/>
          </p:nvPr>
        </p:nvSpPr>
        <p:spPr>
          <a:xfrm>
            <a:off x="7896200" y="4946792"/>
            <a:ext cx="3887813" cy="524886"/>
          </a:xfrm>
        </p:spPr>
        <p:txBody>
          <a:bodyPr/>
          <a:lstStyle/>
          <a:p>
            <a:r>
              <a:rPr lang="pt-PT" b="1" dirty="0"/>
              <a:t>Group Marketing</a:t>
            </a:r>
            <a:endParaRPr lang="en-US" b="1" dirty="0"/>
          </a:p>
        </p:txBody>
      </p:sp>
      <p:sp>
        <p:nvSpPr>
          <p:cNvPr id="8" name="Text Placeholder 7">
            <a:extLst>
              <a:ext uri="{FF2B5EF4-FFF2-40B4-BE49-F238E27FC236}">
                <a16:creationId xmlns:a16="http://schemas.microsoft.com/office/drawing/2014/main" id="{B93A89E5-A62F-4AEC-BA87-DCDA0BC06BE8}"/>
              </a:ext>
            </a:extLst>
          </p:cNvPr>
          <p:cNvSpPr>
            <a:spLocks noGrp="1"/>
          </p:cNvSpPr>
          <p:nvPr>
            <p:ph type="body" sz="quarter" idx="40"/>
          </p:nvPr>
        </p:nvSpPr>
        <p:spPr>
          <a:xfrm>
            <a:off x="7896200" y="4044127"/>
            <a:ext cx="3887813" cy="524886"/>
          </a:xfrm>
        </p:spPr>
        <p:txBody>
          <a:bodyPr/>
          <a:lstStyle/>
          <a:p>
            <a:r>
              <a:rPr lang="pt-PT" b="1" dirty="0"/>
              <a:t>Direct Response</a:t>
            </a:r>
            <a:endParaRPr lang="en-US" b="1" dirty="0"/>
          </a:p>
        </p:txBody>
      </p:sp>
      <p:sp>
        <p:nvSpPr>
          <p:cNvPr id="9" name="Text Placeholder 8">
            <a:extLst>
              <a:ext uri="{FF2B5EF4-FFF2-40B4-BE49-F238E27FC236}">
                <a16:creationId xmlns:a16="http://schemas.microsoft.com/office/drawing/2014/main" id="{474F77D9-EEE0-45DC-9018-6659263155A5}"/>
              </a:ext>
            </a:extLst>
          </p:cNvPr>
          <p:cNvSpPr>
            <a:spLocks noGrp="1"/>
          </p:cNvSpPr>
          <p:nvPr>
            <p:ph type="body" sz="quarter" idx="41"/>
          </p:nvPr>
        </p:nvSpPr>
        <p:spPr>
          <a:xfrm>
            <a:off x="7896200" y="3141462"/>
            <a:ext cx="3887813" cy="524886"/>
          </a:xfrm>
        </p:spPr>
        <p:txBody>
          <a:bodyPr/>
          <a:lstStyle/>
          <a:p>
            <a:r>
              <a:rPr lang="pt-PT" b="1" dirty="0"/>
              <a:t>Call Centers</a:t>
            </a:r>
            <a:endParaRPr lang="en-US" b="1" dirty="0"/>
          </a:p>
        </p:txBody>
      </p:sp>
      <p:sp>
        <p:nvSpPr>
          <p:cNvPr id="2" name="Title 1">
            <a:extLst>
              <a:ext uri="{FF2B5EF4-FFF2-40B4-BE49-F238E27FC236}">
                <a16:creationId xmlns:a16="http://schemas.microsoft.com/office/drawing/2014/main" id="{7AAE90D7-5D8B-489D-8CA5-341DAD88F178}"/>
              </a:ext>
            </a:extLst>
          </p:cNvPr>
          <p:cNvSpPr>
            <a:spLocks noGrp="1"/>
          </p:cNvSpPr>
          <p:nvPr>
            <p:ph type="title"/>
          </p:nvPr>
        </p:nvSpPr>
        <p:spPr>
          <a:xfrm>
            <a:off x="535625" y="1371600"/>
            <a:ext cx="6855775" cy="1372102"/>
          </a:xfrm>
        </p:spPr>
        <p:txBody>
          <a:bodyPr>
            <a:normAutofit/>
          </a:bodyPr>
          <a:lstStyle/>
          <a:p>
            <a:pPr>
              <a:lnSpc>
                <a:spcPct val="150000"/>
              </a:lnSpc>
            </a:pPr>
            <a:r>
              <a:rPr lang="en-US" b="1" dirty="0"/>
              <a:t>Distribution Channels </a:t>
            </a:r>
            <a:br>
              <a:rPr lang="en-US" b="1" dirty="0"/>
            </a:br>
            <a:r>
              <a:rPr lang="en-US" b="1" dirty="0"/>
              <a:t>Used </a:t>
            </a:r>
            <a:r>
              <a:rPr lang="en-US" b="1"/>
              <a:t>by Insurers</a:t>
            </a:r>
            <a:endParaRPr lang="pt-PT" b="1" dirty="0"/>
          </a:p>
        </p:txBody>
      </p:sp>
      <p:grpSp>
        <p:nvGrpSpPr>
          <p:cNvPr id="18" name="Group 17">
            <a:extLst>
              <a:ext uri="{FF2B5EF4-FFF2-40B4-BE49-F238E27FC236}">
                <a16:creationId xmlns:a16="http://schemas.microsoft.com/office/drawing/2014/main" id="{7022443D-0666-4202-91AA-65B818BC2AE3}"/>
              </a:ext>
            </a:extLst>
          </p:cNvPr>
          <p:cNvGrpSpPr/>
          <p:nvPr/>
        </p:nvGrpSpPr>
        <p:grpSpPr>
          <a:xfrm>
            <a:off x="7087039" y="2209800"/>
            <a:ext cx="634560" cy="599554"/>
            <a:chOff x="7087039" y="1204685"/>
            <a:chExt cx="634560" cy="599554"/>
          </a:xfrm>
        </p:grpSpPr>
        <p:sp>
          <p:nvSpPr>
            <p:cNvPr id="10" name="Oval 20">
              <a:extLst>
                <a:ext uri="{FF2B5EF4-FFF2-40B4-BE49-F238E27FC236}">
                  <a16:creationId xmlns:a16="http://schemas.microsoft.com/office/drawing/2014/main" id="{1EA810CF-2B31-4A9C-B605-BF818AA96489}"/>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17" name="Graphic 16">
              <a:extLst>
                <a:ext uri="{FF2B5EF4-FFF2-40B4-BE49-F238E27FC236}">
                  <a16:creationId xmlns:a16="http://schemas.microsoft.com/office/drawing/2014/main" id="{DEC48A31-3CC1-4C6C-9875-69DA86479D63}"/>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263763" y="1363906"/>
              <a:ext cx="281112" cy="281112"/>
            </a:xfrm>
            <a:prstGeom prst="rect">
              <a:avLst/>
            </a:prstGeom>
          </p:spPr>
        </p:pic>
      </p:grpSp>
      <p:grpSp>
        <p:nvGrpSpPr>
          <p:cNvPr id="20" name="Group 19">
            <a:extLst>
              <a:ext uri="{FF2B5EF4-FFF2-40B4-BE49-F238E27FC236}">
                <a16:creationId xmlns:a16="http://schemas.microsoft.com/office/drawing/2014/main" id="{C44FD527-5B90-4FEB-B0CF-CC9895776D34}"/>
              </a:ext>
            </a:extLst>
          </p:cNvPr>
          <p:cNvGrpSpPr/>
          <p:nvPr/>
        </p:nvGrpSpPr>
        <p:grpSpPr>
          <a:xfrm>
            <a:off x="7087040" y="3109258"/>
            <a:ext cx="634560" cy="599554"/>
            <a:chOff x="7087040" y="2057977"/>
            <a:chExt cx="634560" cy="599554"/>
          </a:xfrm>
        </p:grpSpPr>
        <p:sp>
          <p:nvSpPr>
            <p:cNvPr id="11" name="Oval 20">
              <a:extLst>
                <a:ext uri="{FF2B5EF4-FFF2-40B4-BE49-F238E27FC236}">
                  <a16:creationId xmlns:a16="http://schemas.microsoft.com/office/drawing/2014/main" id="{42AC5BAE-92E1-429B-8AB7-96FD4A200BE1}"/>
                </a:ext>
              </a:extLst>
            </p:cNvPr>
            <p:cNvSpPr/>
            <p:nvPr/>
          </p:nvSpPr>
          <p:spPr>
            <a:xfrm flipV="1">
              <a:off x="7087040" y="2057977"/>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19" name="Graphic 18">
              <a:extLst>
                <a:ext uri="{FF2B5EF4-FFF2-40B4-BE49-F238E27FC236}">
                  <a16:creationId xmlns:a16="http://schemas.microsoft.com/office/drawing/2014/main" id="{71BD0536-CD41-4C03-91B6-D87F0DF671B7}"/>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263764" y="2217198"/>
              <a:ext cx="281112" cy="281112"/>
            </a:xfrm>
            <a:prstGeom prst="rect">
              <a:avLst/>
            </a:prstGeom>
          </p:spPr>
        </p:pic>
      </p:grpSp>
      <p:grpSp>
        <p:nvGrpSpPr>
          <p:cNvPr id="22" name="Group 21">
            <a:extLst>
              <a:ext uri="{FF2B5EF4-FFF2-40B4-BE49-F238E27FC236}">
                <a16:creationId xmlns:a16="http://schemas.microsoft.com/office/drawing/2014/main" id="{F7BD4124-8E0F-402D-94CD-ADFE242E2307}"/>
              </a:ext>
            </a:extLst>
          </p:cNvPr>
          <p:cNvGrpSpPr/>
          <p:nvPr/>
        </p:nvGrpSpPr>
        <p:grpSpPr>
          <a:xfrm>
            <a:off x="7087040" y="4008716"/>
            <a:ext cx="634560" cy="599554"/>
            <a:chOff x="7087040" y="2911269"/>
            <a:chExt cx="634560" cy="599554"/>
          </a:xfrm>
        </p:grpSpPr>
        <p:sp>
          <p:nvSpPr>
            <p:cNvPr id="12" name="Oval 20">
              <a:extLst>
                <a:ext uri="{FF2B5EF4-FFF2-40B4-BE49-F238E27FC236}">
                  <a16:creationId xmlns:a16="http://schemas.microsoft.com/office/drawing/2014/main" id="{AC7DBD34-4FD3-4596-A25F-A41C8C4D80CE}"/>
                </a:ext>
              </a:extLst>
            </p:cNvPr>
            <p:cNvSpPr/>
            <p:nvPr/>
          </p:nvSpPr>
          <p:spPr>
            <a:xfrm flipV="1">
              <a:off x="7087040" y="2911269"/>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21" name="Graphic 20">
              <a:extLst>
                <a:ext uri="{FF2B5EF4-FFF2-40B4-BE49-F238E27FC236}">
                  <a16:creationId xmlns:a16="http://schemas.microsoft.com/office/drawing/2014/main" id="{B5F0A8BD-1F5D-43AB-9CD1-F467D5D54669}"/>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263764" y="3070490"/>
              <a:ext cx="281112" cy="281112"/>
            </a:xfrm>
            <a:prstGeom prst="rect">
              <a:avLst/>
            </a:prstGeom>
          </p:spPr>
        </p:pic>
      </p:grpSp>
      <p:grpSp>
        <p:nvGrpSpPr>
          <p:cNvPr id="24" name="Group 23">
            <a:extLst>
              <a:ext uri="{FF2B5EF4-FFF2-40B4-BE49-F238E27FC236}">
                <a16:creationId xmlns:a16="http://schemas.microsoft.com/office/drawing/2014/main" id="{5A39C268-5000-4A77-9344-0D889A1D0D8B}"/>
              </a:ext>
            </a:extLst>
          </p:cNvPr>
          <p:cNvGrpSpPr/>
          <p:nvPr/>
        </p:nvGrpSpPr>
        <p:grpSpPr>
          <a:xfrm>
            <a:off x="7087040" y="4908174"/>
            <a:ext cx="634560" cy="599554"/>
            <a:chOff x="7087040" y="3764561"/>
            <a:chExt cx="634560" cy="599554"/>
          </a:xfrm>
        </p:grpSpPr>
        <p:sp>
          <p:nvSpPr>
            <p:cNvPr id="13" name="Oval 20">
              <a:extLst>
                <a:ext uri="{FF2B5EF4-FFF2-40B4-BE49-F238E27FC236}">
                  <a16:creationId xmlns:a16="http://schemas.microsoft.com/office/drawing/2014/main" id="{EE712418-DA7D-438C-84EC-B0FF7C3D7892}"/>
                </a:ext>
              </a:extLst>
            </p:cNvPr>
            <p:cNvSpPr/>
            <p:nvPr/>
          </p:nvSpPr>
          <p:spPr>
            <a:xfrm flipV="1">
              <a:off x="7087040" y="3764561"/>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23" name="Graphic 22">
              <a:extLst>
                <a:ext uri="{FF2B5EF4-FFF2-40B4-BE49-F238E27FC236}">
                  <a16:creationId xmlns:a16="http://schemas.microsoft.com/office/drawing/2014/main" id="{31305387-6005-438D-8996-42FA30D2463E}"/>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263764" y="3923782"/>
              <a:ext cx="281112" cy="281112"/>
            </a:xfrm>
            <a:prstGeom prst="rect">
              <a:avLst/>
            </a:prstGeom>
          </p:spPr>
        </p:pic>
      </p:grpSp>
      <p:sp>
        <p:nvSpPr>
          <p:cNvPr id="25" name="Text Placeholder 6">
            <a:extLst>
              <a:ext uri="{FF2B5EF4-FFF2-40B4-BE49-F238E27FC236}">
                <a16:creationId xmlns:a16="http://schemas.microsoft.com/office/drawing/2014/main" id="{4F5787E5-AB2D-47E1-9E08-983302CCD089}"/>
              </a:ext>
            </a:extLst>
          </p:cNvPr>
          <p:cNvSpPr>
            <a:spLocks noGrp="1"/>
          </p:cNvSpPr>
          <p:nvPr>
            <p:ph type="body" sz="quarter" idx="39"/>
          </p:nvPr>
        </p:nvSpPr>
        <p:spPr>
          <a:xfrm>
            <a:off x="7896200" y="5807632"/>
            <a:ext cx="3887813" cy="524886"/>
          </a:xfrm>
        </p:spPr>
        <p:txBody>
          <a:bodyPr/>
          <a:lstStyle/>
          <a:p>
            <a:r>
              <a:rPr lang="pt-PT" b="1" dirty="0"/>
              <a:t>Financial Institutions</a:t>
            </a:r>
            <a:endParaRPr lang="en-US" b="1" dirty="0"/>
          </a:p>
        </p:txBody>
      </p:sp>
      <p:grpSp>
        <p:nvGrpSpPr>
          <p:cNvPr id="26" name="Group 25">
            <a:extLst>
              <a:ext uri="{FF2B5EF4-FFF2-40B4-BE49-F238E27FC236}">
                <a16:creationId xmlns:a16="http://schemas.microsoft.com/office/drawing/2014/main" id="{5A39C268-5000-4A77-9344-0D889A1D0D8B}"/>
              </a:ext>
            </a:extLst>
          </p:cNvPr>
          <p:cNvGrpSpPr/>
          <p:nvPr/>
        </p:nvGrpSpPr>
        <p:grpSpPr>
          <a:xfrm>
            <a:off x="7087040" y="5769014"/>
            <a:ext cx="634560" cy="599554"/>
            <a:chOff x="7087040" y="3764561"/>
            <a:chExt cx="634560" cy="599554"/>
          </a:xfrm>
        </p:grpSpPr>
        <p:sp>
          <p:nvSpPr>
            <p:cNvPr id="27" name="Oval 20">
              <a:extLst>
                <a:ext uri="{FF2B5EF4-FFF2-40B4-BE49-F238E27FC236}">
                  <a16:creationId xmlns:a16="http://schemas.microsoft.com/office/drawing/2014/main" id="{EE712418-DA7D-438C-84EC-B0FF7C3D7892}"/>
                </a:ext>
              </a:extLst>
            </p:cNvPr>
            <p:cNvSpPr/>
            <p:nvPr/>
          </p:nvSpPr>
          <p:spPr>
            <a:xfrm flipV="1">
              <a:off x="7087040" y="3764561"/>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28" name="Graphic 22">
              <a:extLst>
                <a:ext uri="{FF2B5EF4-FFF2-40B4-BE49-F238E27FC236}">
                  <a16:creationId xmlns:a16="http://schemas.microsoft.com/office/drawing/2014/main" id="{31305387-6005-438D-8996-42FA30D2463E}"/>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263764" y="3923782"/>
              <a:ext cx="281112" cy="281112"/>
            </a:xfrm>
            <a:prstGeom prst="rect">
              <a:avLst/>
            </a:prstGeom>
          </p:spPr>
        </p:pic>
      </p:grpSp>
    </p:spTree>
    <p:extLst>
      <p:ext uri="{BB962C8B-B14F-4D97-AF65-F5344CB8AC3E}">
        <p14:creationId xmlns:p14="http://schemas.microsoft.com/office/powerpoint/2010/main" val="19110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D12B61-5947-42E3-AF6D-7EFBF69618CD}"/>
              </a:ext>
            </a:extLst>
          </p:cNvPr>
          <p:cNvSpPr>
            <a:spLocks noGrp="1"/>
          </p:cNvSpPr>
          <p:nvPr>
            <p:ph type="title"/>
          </p:nvPr>
        </p:nvSpPr>
        <p:spPr>
          <a:xfrm>
            <a:off x="407988" y="431800"/>
            <a:ext cx="7593012" cy="863600"/>
          </a:xfrm>
        </p:spPr>
        <p:txBody>
          <a:bodyPr/>
          <a:lstStyle/>
          <a:p>
            <a:r>
              <a:rPr lang="en-US" b="1" dirty="0"/>
              <a:t>Functions of Insurance Producers</a:t>
            </a:r>
            <a:endParaRPr lang="pt-PT" b="1" dirty="0"/>
          </a:p>
        </p:txBody>
      </p:sp>
      <p:grpSp>
        <p:nvGrpSpPr>
          <p:cNvPr id="9" name="Group 8">
            <a:extLst>
              <a:ext uri="{FF2B5EF4-FFF2-40B4-BE49-F238E27FC236}">
                <a16:creationId xmlns:a16="http://schemas.microsoft.com/office/drawing/2014/main" id="{193D1C38-AC9A-4E5E-A40C-E189A14A239D}"/>
              </a:ext>
            </a:extLst>
          </p:cNvPr>
          <p:cNvGrpSpPr/>
          <p:nvPr/>
        </p:nvGrpSpPr>
        <p:grpSpPr>
          <a:xfrm>
            <a:off x="10422217" y="5175250"/>
            <a:ext cx="1030290" cy="958850"/>
            <a:chOff x="-3076576" y="4076701"/>
            <a:chExt cx="1465263" cy="1363663"/>
          </a:xfrm>
        </p:grpSpPr>
        <p:sp>
          <p:nvSpPr>
            <p:cNvPr id="10" name="Freeform 5">
              <a:extLst>
                <a:ext uri="{FF2B5EF4-FFF2-40B4-BE49-F238E27FC236}">
                  <a16:creationId xmlns:a16="http://schemas.microsoft.com/office/drawing/2014/main" id="{038B2AC1-7039-42DF-8BFF-907E36B9B705}"/>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580961AC-3102-4E7C-91DD-CD3BF0F6C5F4}"/>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 Placeholder 7"/>
          <p:cNvSpPr>
            <a:spLocks noGrp="1"/>
          </p:cNvSpPr>
          <p:nvPr>
            <p:ph type="body" sz="quarter" idx="10"/>
          </p:nvPr>
        </p:nvSpPr>
        <p:spPr>
          <a:xfrm>
            <a:off x="533400" y="1288473"/>
            <a:ext cx="5274412" cy="3810000"/>
          </a:xfrm>
        </p:spPr>
        <p:txBody>
          <a:bodyPr/>
          <a:lstStyle/>
          <a:p>
            <a:pPr marL="285750" indent="-285750">
              <a:lnSpc>
                <a:spcPct val="150000"/>
              </a:lnSpc>
              <a:buFont typeface="Wingdings" panose="05000000000000000000" pitchFamily="2" charset="2"/>
              <a:buChar char="ü"/>
            </a:pPr>
            <a:r>
              <a:rPr lang="en-US" dirty="0"/>
              <a:t> Prospecting</a:t>
            </a:r>
          </a:p>
          <a:p>
            <a:pPr marL="285750" indent="-285750">
              <a:lnSpc>
                <a:spcPct val="150000"/>
              </a:lnSpc>
              <a:buFont typeface="Wingdings" panose="05000000000000000000" pitchFamily="2" charset="2"/>
              <a:buChar char="ü"/>
            </a:pPr>
            <a:r>
              <a:rPr lang="en-US" dirty="0"/>
              <a:t> Risk Management Review</a:t>
            </a:r>
          </a:p>
          <a:p>
            <a:pPr marL="285750" indent="-285750">
              <a:lnSpc>
                <a:spcPct val="150000"/>
              </a:lnSpc>
              <a:buFont typeface="Wingdings" panose="05000000000000000000" pitchFamily="2" charset="2"/>
              <a:buChar char="ü"/>
            </a:pPr>
            <a:r>
              <a:rPr lang="en-US" dirty="0"/>
              <a:t> Sales</a:t>
            </a:r>
          </a:p>
          <a:p>
            <a:pPr marL="285750" indent="-285750">
              <a:lnSpc>
                <a:spcPct val="150000"/>
              </a:lnSpc>
              <a:buFont typeface="Wingdings" panose="05000000000000000000" pitchFamily="2" charset="2"/>
              <a:buChar char="ü"/>
            </a:pPr>
            <a:r>
              <a:rPr lang="en-US" dirty="0"/>
              <a:t> Premium Collection</a:t>
            </a:r>
          </a:p>
          <a:p>
            <a:pPr marL="285750" indent="-285750">
              <a:lnSpc>
                <a:spcPct val="150000"/>
              </a:lnSpc>
              <a:buFont typeface="Wingdings" panose="05000000000000000000" pitchFamily="2" charset="2"/>
              <a:buChar char="ü"/>
            </a:pPr>
            <a:r>
              <a:rPr lang="en-US" dirty="0"/>
              <a:t> Customer Service</a:t>
            </a:r>
          </a:p>
          <a:p>
            <a:pPr marL="285750" indent="-285750">
              <a:lnSpc>
                <a:spcPct val="150000"/>
              </a:lnSpc>
              <a:buFont typeface="Wingdings" panose="05000000000000000000" pitchFamily="2" charset="2"/>
              <a:buChar char="ü"/>
            </a:pPr>
            <a:r>
              <a:rPr lang="en-US" dirty="0"/>
              <a:t> Claim Handling</a:t>
            </a:r>
          </a:p>
          <a:p>
            <a:pPr marL="285750" indent="-285750">
              <a:lnSpc>
                <a:spcPct val="150000"/>
              </a:lnSpc>
              <a:buFont typeface="Wingdings" panose="05000000000000000000" pitchFamily="2" charset="2"/>
              <a:buChar char="ü"/>
            </a:pPr>
            <a:r>
              <a:rPr lang="en-US" dirty="0"/>
              <a:t> Consulting</a:t>
            </a:r>
          </a:p>
        </p:txBody>
      </p:sp>
    </p:spTree>
    <p:extLst>
      <p:ext uri="{BB962C8B-B14F-4D97-AF65-F5344CB8AC3E}">
        <p14:creationId xmlns:p14="http://schemas.microsoft.com/office/powerpoint/2010/main" val="318739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D12B61-5947-42E3-AF6D-7EFBF69618CD}"/>
              </a:ext>
            </a:extLst>
          </p:cNvPr>
          <p:cNvSpPr>
            <a:spLocks noGrp="1"/>
          </p:cNvSpPr>
          <p:nvPr>
            <p:ph type="title"/>
          </p:nvPr>
        </p:nvSpPr>
        <p:spPr>
          <a:xfrm>
            <a:off x="407988" y="431800"/>
            <a:ext cx="5832475" cy="863600"/>
          </a:xfrm>
        </p:spPr>
        <p:txBody>
          <a:bodyPr>
            <a:normAutofit/>
          </a:bodyPr>
          <a:lstStyle/>
          <a:p>
            <a:r>
              <a:rPr lang="en-US" b="1" dirty="0"/>
              <a:t>How Agents Make Money</a:t>
            </a:r>
            <a:endParaRPr lang="pt-PT" b="1" dirty="0"/>
          </a:p>
        </p:txBody>
      </p:sp>
      <p:grpSp>
        <p:nvGrpSpPr>
          <p:cNvPr id="9" name="Group 8">
            <a:extLst>
              <a:ext uri="{FF2B5EF4-FFF2-40B4-BE49-F238E27FC236}">
                <a16:creationId xmlns:a16="http://schemas.microsoft.com/office/drawing/2014/main" id="{193D1C38-AC9A-4E5E-A40C-E189A14A239D}"/>
              </a:ext>
            </a:extLst>
          </p:cNvPr>
          <p:cNvGrpSpPr/>
          <p:nvPr/>
        </p:nvGrpSpPr>
        <p:grpSpPr>
          <a:xfrm>
            <a:off x="10422217" y="5175250"/>
            <a:ext cx="1030290" cy="958850"/>
            <a:chOff x="-3076576" y="4076701"/>
            <a:chExt cx="1465263" cy="1363663"/>
          </a:xfrm>
        </p:grpSpPr>
        <p:sp>
          <p:nvSpPr>
            <p:cNvPr id="10" name="Freeform 5">
              <a:extLst>
                <a:ext uri="{FF2B5EF4-FFF2-40B4-BE49-F238E27FC236}">
                  <a16:creationId xmlns:a16="http://schemas.microsoft.com/office/drawing/2014/main" id="{038B2AC1-7039-42DF-8BFF-907E36B9B705}"/>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580961AC-3102-4E7C-91DD-CD3BF0F6C5F4}"/>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 Placeholder 7"/>
          <p:cNvSpPr>
            <a:spLocks noGrp="1"/>
          </p:cNvSpPr>
          <p:nvPr>
            <p:ph type="body" sz="quarter" idx="10"/>
          </p:nvPr>
        </p:nvSpPr>
        <p:spPr>
          <a:xfrm>
            <a:off x="533400" y="1329891"/>
            <a:ext cx="10820400" cy="4107793"/>
          </a:xfrm>
        </p:spPr>
        <p:txBody>
          <a:bodyPr/>
          <a:lstStyle/>
          <a:p>
            <a:pPr marL="285750" indent="-285750">
              <a:lnSpc>
                <a:spcPct val="150000"/>
              </a:lnSpc>
              <a:buFont typeface="Wingdings" panose="05000000000000000000" pitchFamily="2" charset="2"/>
              <a:buChar char="q"/>
            </a:pPr>
            <a:r>
              <a:rPr lang="en-US" dirty="0"/>
              <a:t>Compensations</a:t>
            </a:r>
          </a:p>
          <a:p>
            <a:pPr marL="742950" lvl="2" indent="-285750">
              <a:lnSpc>
                <a:spcPct val="150000"/>
              </a:lnSpc>
            </a:pPr>
            <a:r>
              <a:rPr lang="en-US" sz="1600" b="1" dirty="0"/>
              <a:t>Salary – </a:t>
            </a:r>
            <a:r>
              <a:rPr lang="en-US" sz="1600" dirty="0"/>
              <a:t>Some insurers pay retainer to its agents (may or may not be employees).  </a:t>
            </a:r>
          </a:p>
          <a:p>
            <a:pPr marL="742950" lvl="2" indent="-285750">
              <a:lnSpc>
                <a:spcPct val="150000"/>
              </a:lnSpc>
            </a:pPr>
            <a:r>
              <a:rPr lang="en-US" sz="1600" b="1" dirty="0"/>
              <a:t>Sales Commission </a:t>
            </a:r>
            <a:r>
              <a:rPr lang="en-US" sz="1600" dirty="0"/>
              <a:t>– A percentage of the premium that the insurer pays the agency/agent/broker for new policies sold and existing policies renewed. </a:t>
            </a:r>
          </a:p>
          <a:p>
            <a:pPr marL="742950" lvl="2" indent="-285750">
              <a:lnSpc>
                <a:spcPct val="150000"/>
              </a:lnSpc>
            </a:pPr>
            <a:r>
              <a:rPr lang="en-US" sz="1600" b="1" dirty="0"/>
              <a:t>Contingent Commission </a:t>
            </a:r>
            <a:r>
              <a:rPr lang="en-US" sz="1600" dirty="0"/>
              <a:t>– An incentive paid by the insurer to the agency/agents on meeting or exceeding established sales targets.  Contingent commission is calculated as a percentage of the revenue earned by the producer (total premium of all policies sold by the producer - total loss $ payments made against those policies)</a:t>
            </a:r>
          </a:p>
        </p:txBody>
      </p:sp>
    </p:spTree>
    <p:extLst>
      <p:ext uri="{BB962C8B-B14F-4D97-AF65-F5344CB8AC3E}">
        <p14:creationId xmlns:p14="http://schemas.microsoft.com/office/powerpoint/2010/main" val="96108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D12B61-5947-42E3-AF6D-7EFBF69618CD}"/>
              </a:ext>
            </a:extLst>
          </p:cNvPr>
          <p:cNvSpPr>
            <a:spLocks noGrp="1"/>
          </p:cNvSpPr>
          <p:nvPr>
            <p:ph type="title"/>
          </p:nvPr>
        </p:nvSpPr>
        <p:spPr>
          <a:xfrm>
            <a:off x="407988" y="431800"/>
            <a:ext cx="10336212" cy="863600"/>
          </a:xfrm>
        </p:spPr>
        <p:txBody>
          <a:bodyPr>
            <a:normAutofit/>
          </a:bodyPr>
          <a:lstStyle/>
          <a:p>
            <a:r>
              <a:rPr lang="en-US" b="1" dirty="0"/>
              <a:t>How States Regulate Insurance Marketing Activities </a:t>
            </a:r>
            <a:endParaRPr lang="pt-PT" b="1" dirty="0"/>
          </a:p>
        </p:txBody>
      </p:sp>
      <p:grpSp>
        <p:nvGrpSpPr>
          <p:cNvPr id="9" name="Group 8">
            <a:extLst>
              <a:ext uri="{FF2B5EF4-FFF2-40B4-BE49-F238E27FC236}">
                <a16:creationId xmlns:a16="http://schemas.microsoft.com/office/drawing/2014/main" id="{193D1C38-AC9A-4E5E-A40C-E189A14A239D}"/>
              </a:ext>
            </a:extLst>
          </p:cNvPr>
          <p:cNvGrpSpPr/>
          <p:nvPr/>
        </p:nvGrpSpPr>
        <p:grpSpPr>
          <a:xfrm>
            <a:off x="10422217" y="5175250"/>
            <a:ext cx="1030290" cy="958850"/>
            <a:chOff x="-3076576" y="4076701"/>
            <a:chExt cx="1465263" cy="1363663"/>
          </a:xfrm>
        </p:grpSpPr>
        <p:sp>
          <p:nvSpPr>
            <p:cNvPr id="10" name="Freeform 5">
              <a:extLst>
                <a:ext uri="{FF2B5EF4-FFF2-40B4-BE49-F238E27FC236}">
                  <a16:creationId xmlns:a16="http://schemas.microsoft.com/office/drawing/2014/main" id="{038B2AC1-7039-42DF-8BFF-907E36B9B705}"/>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580961AC-3102-4E7C-91DD-CD3BF0F6C5F4}"/>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 Placeholder 7"/>
          <p:cNvSpPr>
            <a:spLocks noGrp="1"/>
          </p:cNvSpPr>
          <p:nvPr>
            <p:ph type="body" sz="quarter" idx="10"/>
          </p:nvPr>
        </p:nvSpPr>
        <p:spPr>
          <a:xfrm>
            <a:off x="533400" y="1329891"/>
            <a:ext cx="10820400" cy="4107793"/>
          </a:xfrm>
        </p:spPr>
        <p:txBody>
          <a:bodyPr/>
          <a:lstStyle/>
          <a:p>
            <a:pPr marL="285750" indent="-285750">
              <a:lnSpc>
                <a:spcPct val="150000"/>
              </a:lnSpc>
              <a:buFont typeface="Wingdings" panose="05000000000000000000" pitchFamily="2" charset="2"/>
              <a:buChar char="q"/>
            </a:pPr>
            <a:r>
              <a:rPr lang="en-US" dirty="0"/>
              <a:t>Licensing to Insurer and Agent – Needs to  be licensed by the state(s) where they want to sell policies. </a:t>
            </a:r>
          </a:p>
          <a:p>
            <a:pPr marL="742950" lvl="2" indent="-285750">
              <a:lnSpc>
                <a:spcPct val="150000"/>
              </a:lnSpc>
              <a:buFont typeface="Wingdings" panose="05000000000000000000" pitchFamily="2" charset="2"/>
              <a:buChar char="q"/>
            </a:pPr>
            <a:r>
              <a:rPr lang="en-US" b="1" dirty="0"/>
              <a:t>Insurer</a:t>
            </a:r>
            <a:r>
              <a:rPr lang="en-US" dirty="0"/>
              <a:t> – To obtain the license to sell policies in a state, an insurer needs to meet (preferably exceed) the minimum standards of financial strength, competence and integrity according to state insurance laws. The license usually specifies what kind of policies (HO, Auto, WC etc.) the insurer is licensed to sell. Licensing requirement may vary based on the line of business. </a:t>
            </a:r>
          </a:p>
          <a:p>
            <a:pPr marL="742950" lvl="2" indent="-285750">
              <a:lnSpc>
                <a:spcPct val="150000"/>
              </a:lnSpc>
              <a:buFont typeface="Wingdings" panose="05000000000000000000" pitchFamily="2" charset="2"/>
              <a:buChar char="q"/>
            </a:pPr>
            <a:r>
              <a:rPr lang="en-US" b="1" dirty="0"/>
              <a:t>Agents</a:t>
            </a:r>
            <a:r>
              <a:rPr lang="en-US" dirty="0"/>
              <a:t> - To obtain a state insurance agent’s license, a candidate must pass an examination on insurance principles, insurance coverages and insurance laws and regulations.   Some states require that the agents have a stipulated hours of classroom study before taking the exam. Once the license is issued it remains valid for a period of time after which it needs to renewed by taking the exam once again or by acquiring Continuing Education (CE) credits. </a:t>
            </a:r>
          </a:p>
        </p:txBody>
      </p:sp>
    </p:spTree>
    <p:extLst>
      <p:ext uri="{BB962C8B-B14F-4D97-AF65-F5344CB8AC3E}">
        <p14:creationId xmlns:p14="http://schemas.microsoft.com/office/powerpoint/2010/main" val="3589398391"/>
      </p:ext>
    </p:extLst>
  </p:cSld>
  <p:clrMapOvr>
    <a:masterClrMapping/>
  </p:clrMapOvr>
</p:sld>
</file>

<file path=ppt/theme/theme1.xml><?xml version="1.0" encoding="utf-8"?>
<a:theme xmlns:a="http://schemas.openxmlformats.org/drawingml/2006/main" name="Seize the Possibilities 2017 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C68C788B-7F59-44D0-A306-D9BB8EB0C492}"/>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DB94DBCC-6AE6-410B-B8C2-590B9C7621C6}"/>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werPoint template_Seize the Possibilities 2017 [Read-Only]" id="{7BC4A358-EF50-4603-9E02-3ED2713686F2}" vid="{50651F88-40F0-4E14-AEB1-821137B6FEF0}"/>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A736CDA5-A1BA-4172-BF70-921F74347AE5}"/>
    </a:ext>
  </a:extLst>
</a:theme>
</file>

<file path=ppt/theme/theme5.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werPoint template_Seize the Possibilities 2017 [Read-Only]" id="{7BC4A358-EF50-4603-9E02-3ED2713686F2}" vid="{740E3C24-BA00-402C-9F47-D8213C1CC251}"/>
    </a:ext>
  </a:extLst>
</a:theme>
</file>

<file path=ppt/theme/theme6.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1123</TotalTime>
  <Words>975</Words>
  <Application>Microsoft Office PowerPoint</Application>
  <PresentationFormat>Widescreen</PresentationFormat>
  <Paragraphs>78</Paragraphs>
  <Slides>11</Slides>
  <Notes>3</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11</vt:i4>
      </vt:variant>
    </vt:vector>
  </HeadingPairs>
  <TitlesOfParts>
    <vt:vector size="21" baseType="lpstr">
      <vt:lpstr>Arial</vt:lpstr>
      <vt:lpstr>Calibri</vt:lpstr>
      <vt:lpstr>Georgia</vt:lpstr>
      <vt:lpstr>Verdana</vt:lpstr>
      <vt:lpstr>Wingdings</vt:lpstr>
      <vt:lpstr>Seize the Possibilities 2017 Template</vt:lpstr>
      <vt:lpstr>Section slides</vt:lpstr>
      <vt:lpstr>Content Layouts</vt:lpstr>
      <vt:lpstr>Content and Image Layouts</vt:lpstr>
      <vt:lpstr>1_Content Layouts</vt:lpstr>
      <vt:lpstr>PowerPoint Presentation</vt:lpstr>
      <vt:lpstr>Related Terms</vt:lpstr>
      <vt:lpstr>Types of Insurance Distribution System </vt:lpstr>
      <vt:lpstr>PowerPoint Presentation</vt:lpstr>
      <vt:lpstr>Agent’s Authorities</vt:lpstr>
      <vt:lpstr>Distribution Channels  Used by Insurers</vt:lpstr>
      <vt:lpstr>Functions of Insurance Producers</vt:lpstr>
      <vt:lpstr>How Agents Make Money</vt:lpstr>
      <vt:lpstr>How States Regulate Insurance Marketing Activities </vt:lpstr>
      <vt:lpstr>Unfair Trade Practices (Prohibited)</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 Aparna</dc:creator>
  <cp:lastModifiedBy>Das, Ritwik</cp:lastModifiedBy>
  <cp:revision>133</cp:revision>
  <dcterms:created xsi:type="dcterms:W3CDTF">2017-11-21T10:32:39Z</dcterms:created>
  <dcterms:modified xsi:type="dcterms:W3CDTF">2018-02-23T04:59:37Z</dcterms:modified>
</cp:coreProperties>
</file>