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1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2" r:id="rId24"/>
    <p:sldId id="277" r:id="rId25"/>
    <p:sldId id="283" r:id="rId26"/>
    <p:sldId id="278" r:id="rId27"/>
    <p:sldId id="279" r:id="rId28"/>
    <p:sldId id="280" r:id="rId29"/>
    <p:sldId id="284" r:id="rId3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Lato" panose="020B0604020202020204" charset="0"/>
      <p:regular r:id="rId36"/>
      <p:bold r:id="rId37"/>
      <p:italic r:id="rId38"/>
      <p:boldItalic r:id="rId39"/>
    </p:embeddedFont>
    <p:embeddedFont>
      <p:font typeface="Playfair Display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2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12B3D7-86E4-4D4E-BC7D-2E7F8B2FF139}" type="doc">
      <dgm:prSet loTypeId="urn:microsoft.com/office/officeart/2005/8/layout/hList3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4A4940F0-B10C-49D7-8670-2CCBB7CF1F95}">
      <dgm:prSet phldrT="[Text]"/>
      <dgm:spPr/>
      <dgm:t>
        <a:bodyPr/>
        <a:lstStyle/>
        <a:p>
          <a:r>
            <a:rPr lang="de-DE" dirty="0" smtClean="0"/>
            <a:t>Game Engine</a:t>
          </a:r>
          <a:endParaRPr lang="de-DE" dirty="0"/>
        </a:p>
      </dgm:t>
    </dgm:pt>
    <dgm:pt modelId="{DD1AFB13-C257-4803-81CA-B28F32347265}" type="parTrans" cxnId="{0E8F7486-1393-4A89-8E52-505A1AF7C732}">
      <dgm:prSet/>
      <dgm:spPr/>
      <dgm:t>
        <a:bodyPr/>
        <a:lstStyle/>
        <a:p>
          <a:endParaRPr lang="de-DE"/>
        </a:p>
      </dgm:t>
    </dgm:pt>
    <dgm:pt modelId="{F24D8C45-F4AA-41B1-A91B-CC3AC6DADEA2}" type="sibTrans" cxnId="{0E8F7486-1393-4A89-8E52-505A1AF7C732}">
      <dgm:prSet/>
      <dgm:spPr/>
      <dgm:t>
        <a:bodyPr/>
        <a:lstStyle/>
        <a:p>
          <a:endParaRPr lang="de-DE"/>
        </a:p>
      </dgm:t>
    </dgm:pt>
    <dgm:pt modelId="{946EF065-81C6-4C54-8FA1-9496677F7CC9}">
      <dgm:prSet phldrT="[Text]" custT="1"/>
      <dgm:spPr/>
      <dgm:t>
        <a:bodyPr/>
        <a:lstStyle/>
        <a:p>
          <a:pPr algn="ctr"/>
          <a:r>
            <a:rPr lang="en-US" sz="2000" noProof="0" dirty="0" smtClean="0"/>
            <a:t>Displays State</a:t>
          </a:r>
          <a:br>
            <a:rPr lang="en-US" sz="2000" noProof="0" dirty="0" smtClean="0"/>
          </a:br>
          <a:r>
            <a:rPr lang="en-US" sz="2000" noProof="0" dirty="0" smtClean="0"/>
            <a:t>Updates game state</a:t>
          </a:r>
          <a:br>
            <a:rPr lang="en-US" sz="2000" noProof="0" dirty="0" smtClean="0"/>
          </a:br>
          <a:r>
            <a:rPr lang="en-US" sz="2000" noProof="0" dirty="0" smtClean="0"/>
            <a:t>Resolves Collisions</a:t>
          </a:r>
          <a:endParaRPr lang="en-US" sz="2000" noProof="0" dirty="0"/>
        </a:p>
      </dgm:t>
    </dgm:pt>
    <dgm:pt modelId="{A752C791-70C6-47BC-A2C6-D1B6DFE78A46}" type="parTrans" cxnId="{7029CF64-8705-4CE4-86D9-252F9E7D2668}">
      <dgm:prSet/>
      <dgm:spPr/>
      <dgm:t>
        <a:bodyPr/>
        <a:lstStyle/>
        <a:p>
          <a:endParaRPr lang="de-DE"/>
        </a:p>
      </dgm:t>
    </dgm:pt>
    <dgm:pt modelId="{BA3B1794-112F-4BC6-8E14-5C67AD566385}" type="sibTrans" cxnId="{7029CF64-8705-4CE4-86D9-252F9E7D2668}">
      <dgm:prSet/>
      <dgm:spPr/>
      <dgm:t>
        <a:bodyPr/>
        <a:lstStyle/>
        <a:p>
          <a:endParaRPr lang="de-DE"/>
        </a:p>
      </dgm:t>
    </dgm:pt>
    <dgm:pt modelId="{1CDF718E-A21C-47B4-A9DA-1B50335C74DE}">
      <dgm:prSet phldrT="[Text]" custT="1"/>
      <dgm:spPr/>
      <dgm:t>
        <a:bodyPr/>
        <a:lstStyle/>
        <a:p>
          <a:pPr algn="ctr"/>
          <a:r>
            <a:rPr lang="en-US" sz="2000" noProof="0" dirty="0" smtClean="0"/>
            <a:t>Renderer</a:t>
          </a:r>
          <a:br>
            <a:rPr lang="en-US" sz="2000" noProof="0" dirty="0" smtClean="0"/>
          </a:br>
          <a:r>
            <a:rPr lang="en-US" sz="2000" noProof="0" dirty="0" smtClean="0"/>
            <a:t>Animator</a:t>
          </a:r>
          <a:br>
            <a:rPr lang="en-US" sz="2000" noProof="0" dirty="0" smtClean="0"/>
          </a:br>
          <a:r>
            <a:rPr lang="en-US" sz="2000" noProof="0" dirty="0" smtClean="0"/>
            <a:t>Collision Detection</a:t>
          </a:r>
          <a:endParaRPr lang="en-US" sz="2000" noProof="0" dirty="0"/>
        </a:p>
      </dgm:t>
    </dgm:pt>
    <dgm:pt modelId="{DB0BA2F1-E220-4225-8B59-A1A53685685E}" type="parTrans" cxnId="{281522A1-4DDC-4824-AC26-5182B66AD2ED}">
      <dgm:prSet/>
      <dgm:spPr/>
      <dgm:t>
        <a:bodyPr/>
        <a:lstStyle/>
        <a:p>
          <a:endParaRPr lang="de-DE"/>
        </a:p>
      </dgm:t>
    </dgm:pt>
    <dgm:pt modelId="{B836EB8A-C046-475F-BEAD-794726241117}" type="sibTrans" cxnId="{281522A1-4DDC-4824-AC26-5182B66AD2ED}">
      <dgm:prSet/>
      <dgm:spPr/>
      <dgm:t>
        <a:bodyPr/>
        <a:lstStyle/>
        <a:p>
          <a:endParaRPr lang="de-DE"/>
        </a:p>
      </dgm:t>
    </dgm:pt>
    <dgm:pt modelId="{534874A7-7F20-4180-9380-6EBCADBA1ED7}" type="pres">
      <dgm:prSet presAssocID="{E612B3D7-86E4-4D4E-BC7D-2E7F8B2FF139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3FC829A-F197-427B-B164-76CE9D678785}" type="pres">
      <dgm:prSet presAssocID="{4A4940F0-B10C-49D7-8670-2CCBB7CF1F95}" presName="roof" presStyleLbl="dkBgShp" presStyleIdx="0" presStyleCnt="2" custScaleY="119117"/>
      <dgm:spPr/>
      <dgm:t>
        <a:bodyPr/>
        <a:lstStyle/>
        <a:p>
          <a:endParaRPr lang="de-DE"/>
        </a:p>
      </dgm:t>
    </dgm:pt>
    <dgm:pt modelId="{3FF2BA8E-E11D-4EC2-B149-AAA53C2BD0FD}" type="pres">
      <dgm:prSet presAssocID="{4A4940F0-B10C-49D7-8670-2CCBB7CF1F95}" presName="pillars" presStyleCnt="0"/>
      <dgm:spPr/>
    </dgm:pt>
    <dgm:pt modelId="{12CCB7C7-0F08-4FE1-9D2D-ED02F4FCB32E}" type="pres">
      <dgm:prSet presAssocID="{4A4940F0-B10C-49D7-8670-2CCBB7CF1F95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F8BCF9-0438-4064-99CF-FD3F14E8E225}" type="pres">
      <dgm:prSet presAssocID="{1CDF718E-A21C-47B4-A9DA-1B50335C74DE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68C9CF4-BB96-4751-ACB8-740CEBEF43E2}" type="pres">
      <dgm:prSet presAssocID="{4A4940F0-B10C-49D7-8670-2CCBB7CF1F95}" presName="base" presStyleLbl="dkBgShp" presStyleIdx="1" presStyleCnt="2"/>
      <dgm:spPr/>
    </dgm:pt>
  </dgm:ptLst>
  <dgm:cxnLst>
    <dgm:cxn modelId="{DE757408-D4B2-4469-872D-0C8389BF50BC}" type="presOf" srcId="{E612B3D7-86E4-4D4E-BC7D-2E7F8B2FF139}" destId="{534874A7-7F20-4180-9380-6EBCADBA1ED7}" srcOrd="0" destOrd="0" presId="urn:microsoft.com/office/officeart/2005/8/layout/hList3"/>
    <dgm:cxn modelId="{7029CF64-8705-4CE4-86D9-252F9E7D2668}" srcId="{4A4940F0-B10C-49D7-8670-2CCBB7CF1F95}" destId="{946EF065-81C6-4C54-8FA1-9496677F7CC9}" srcOrd="0" destOrd="0" parTransId="{A752C791-70C6-47BC-A2C6-D1B6DFE78A46}" sibTransId="{BA3B1794-112F-4BC6-8E14-5C67AD566385}"/>
    <dgm:cxn modelId="{281522A1-4DDC-4824-AC26-5182B66AD2ED}" srcId="{4A4940F0-B10C-49D7-8670-2CCBB7CF1F95}" destId="{1CDF718E-A21C-47B4-A9DA-1B50335C74DE}" srcOrd="1" destOrd="0" parTransId="{DB0BA2F1-E220-4225-8B59-A1A53685685E}" sibTransId="{B836EB8A-C046-475F-BEAD-794726241117}"/>
    <dgm:cxn modelId="{0E8F7486-1393-4A89-8E52-505A1AF7C732}" srcId="{E612B3D7-86E4-4D4E-BC7D-2E7F8B2FF139}" destId="{4A4940F0-B10C-49D7-8670-2CCBB7CF1F95}" srcOrd="0" destOrd="0" parTransId="{DD1AFB13-C257-4803-81CA-B28F32347265}" sibTransId="{F24D8C45-F4AA-41B1-A91B-CC3AC6DADEA2}"/>
    <dgm:cxn modelId="{26E91474-EEFE-4306-B205-4EA763927785}" type="presOf" srcId="{1CDF718E-A21C-47B4-A9DA-1B50335C74DE}" destId="{B1F8BCF9-0438-4064-99CF-FD3F14E8E225}" srcOrd="0" destOrd="0" presId="urn:microsoft.com/office/officeart/2005/8/layout/hList3"/>
    <dgm:cxn modelId="{1BEB7299-C5E2-4D28-BDE2-7FBB37B9EF66}" type="presOf" srcId="{4A4940F0-B10C-49D7-8670-2CCBB7CF1F95}" destId="{E3FC829A-F197-427B-B164-76CE9D678785}" srcOrd="0" destOrd="0" presId="urn:microsoft.com/office/officeart/2005/8/layout/hList3"/>
    <dgm:cxn modelId="{D7A192AD-E5DE-4CC5-9529-4843FAB684F1}" type="presOf" srcId="{946EF065-81C6-4C54-8FA1-9496677F7CC9}" destId="{12CCB7C7-0F08-4FE1-9D2D-ED02F4FCB32E}" srcOrd="0" destOrd="0" presId="urn:microsoft.com/office/officeart/2005/8/layout/hList3"/>
    <dgm:cxn modelId="{883ADB73-63B1-48C8-832D-0BC2A315669E}" type="presParOf" srcId="{534874A7-7F20-4180-9380-6EBCADBA1ED7}" destId="{E3FC829A-F197-427B-B164-76CE9D678785}" srcOrd="0" destOrd="0" presId="urn:microsoft.com/office/officeart/2005/8/layout/hList3"/>
    <dgm:cxn modelId="{EC6190C4-A5F8-4A6B-A0D3-CA104569E655}" type="presParOf" srcId="{534874A7-7F20-4180-9380-6EBCADBA1ED7}" destId="{3FF2BA8E-E11D-4EC2-B149-AAA53C2BD0FD}" srcOrd="1" destOrd="0" presId="urn:microsoft.com/office/officeart/2005/8/layout/hList3"/>
    <dgm:cxn modelId="{58D1FB55-9D62-4F19-8778-E5B06A4866DC}" type="presParOf" srcId="{3FF2BA8E-E11D-4EC2-B149-AAA53C2BD0FD}" destId="{12CCB7C7-0F08-4FE1-9D2D-ED02F4FCB32E}" srcOrd="0" destOrd="0" presId="urn:microsoft.com/office/officeart/2005/8/layout/hList3"/>
    <dgm:cxn modelId="{F55E7BED-B2BC-451B-8DE4-BC4A68EAB5A1}" type="presParOf" srcId="{3FF2BA8E-E11D-4EC2-B149-AAA53C2BD0FD}" destId="{B1F8BCF9-0438-4064-99CF-FD3F14E8E225}" srcOrd="1" destOrd="0" presId="urn:microsoft.com/office/officeart/2005/8/layout/hList3"/>
    <dgm:cxn modelId="{E885F666-A1D9-4703-B296-7E5FEB9F3EC5}" type="presParOf" srcId="{534874A7-7F20-4180-9380-6EBCADBA1ED7}" destId="{A68C9CF4-BB96-4751-ACB8-740CEBEF43E2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FC829A-F197-427B-B164-76CE9D678785}">
      <dsp:nvSpPr>
        <dsp:cNvPr id="0" name=""/>
        <dsp:cNvSpPr/>
      </dsp:nvSpPr>
      <dsp:spPr>
        <a:xfrm>
          <a:off x="0" y="-36802"/>
          <a:ext cx="5236028" cy="917267"/>
        </a:xfrm>
        <a:prstGeom prst="rect">
          <a:avLst/>
        </a:prstGeom>
        <a:solidFill>
          <a:schemeClr val="dk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400" kern="1200" dirty="0" smtClean="0"/>
            <a:t>Game Engine</a:t>
          </a:r>
          <a:endParaRPr lang="de-DE" sz="4400" kern="1200" dirty="0"/>
        </a:p>
      </dsp:txBody>
      <dsp:txXfrm>
        <a:off x="0" y="-36802"/>
        <a:ext cx="5236028" cy="917267"/>
      </dsp:txXfrm>
    </dsp:sp>
    <dsp:sp modelId="{12CCB7C7-0F08-4FE1-9D2D-ED02F4FCB32E}">
      <dsp:nvSpPr>
        <dsp:cNvPr id="0" name=""/>
        <dsp:cNvSpPr/>
      </dsp:nvSpPr>
      <dsp:spPr>
        <a:xfrm>
          <a:off x="0" y="806858"/>
          <a:ext cx="2618014" cy="16171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 smtClean="0"/>
            <a:t>Displays State</a:t>
          </a:r>
          <a:br>
            <a:rPr lang="en-US" sz="2000" kern="1200" noProof="0" dirty="0" smtClean="0"/>
          </a:br>
          <a:r>
            <a:rPr lang="en-US" sz="2000" kern="1200" noProof="0" dirty="0" smtClean="0"/>
            <a:t>Updates game state</a:t>
          </a:r>
          <a:br>
            <a:rPr lang="en-US" sz="2000" kern="1200" noProof="0" dirty="0" smtClean="0"/>
          </a:br>
          <a:r>
            <a:rPr lang="en-US" sz="2000" kern="1200" noProof="0" dirty="0" smtClean="0"/>
            <a:t>Resolves Collisions</a:t>
          </a:r>
          <a:endParaRPr lang="en-US" sz="2000" kern="1200" noProof="0" dirty="0"/>
        </a:p>
      </dsp:txBody>
      <dsp:txXfrm>
        <a:off x="0" y="806858"/>
        <a:ext cx="2618014" cy="1617116"/>
      </dsp:txXfrm>
    </dsp:sp>
    <dsp:sp modelId="{B1F8BCF9-0438-4064-99CF-FD3F14E8E225}">
      <dsp:nvSpPr>
        <dsp:cNvPr id="0" name=""/>
        <dsp:cNvSpPr/>
      </dsp:nvSpPr>
      <dsp:spPr>
        <a:xfrm>
          <a:off x="2618014" y="806858"/>
          <a:ext cx="2618014" cy="16171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 smtClean="0"/>
            <a:t>Renderer</a:t>
          </a:r>
          <a:br>
            <a:rPr lang="en-US" sz="2000" kern="1200" noProof="0" dirty="0" smtClean="0"/>
          </a:br>
          <a:r>
            <a:rPr lang="en-US" sz="2000" kern="1200" noProof="0" dirty="0" smtClean="0"/>
            <a:t>Animator</a:t>
          </a:r>
          <a:br>
            <a:rPr lang="en-US" sz="2000" kern="1200" noProof="0" dirty="0" smtClean="0"/>
          </a:br>
          <a:r>
            <a:rPr lang="en-US" sz="2000" kern="1200" noProof="0" dirty="0" smtClean="0"/>
            <a:t>Collision Detection</a:t>
          </a:r>
          <a:endParaRPr lang="en-US" sz="2000" kern="1200" noProof="0" dirty="0"/>
        </a:p>
      </dsp:txBody>
      <dsp:txXfrm>
        <a:off x="2618014" y="806858"/>
        <a:ext cx="2618014" cy="1617116"/>
      </dsp:txXfrm>
    </dsp:sp>
    <dsp:sp modelId="{A68C9CF4-BB96-4751-ACB8-740CEBEF43E2}">
      <dsp:nvSpPr>
        <dsp:cNvPr id="0" name=""/>
        <dsp:cNvSpPr/>
      </dsp:nvSpPr>
      <dsp:spPr>
        <a:xfrm>
          <a:off x="0" y="2423975"/>
          <a:ext cx="5236028" cy="179679"/>
        </a:xfrm>
        <a:prstGeom prst="rect">
          <a:avLst/>
        </a:prstGeom>
        <a:solidFill>
          <a:schemeClr val="dk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5991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growing-object-oriented-software.com/figures/quality-feedback.svg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owing-object-oriented-software.com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growing-object-oriented-software.com/figures/tdd-simple.sv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owing-object-oriented-software.com/figures/tdd-simple.sv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growing-object-oriented-software.com/figures/quality-feedback.sv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3096250" y="1627199"/>
            <a:ext cx="2951400" cy="19403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Growing Object-Oriented Software, Guided by </a:t>
            </a:r>
            <a:r>
              <a:rPr lang="en-GB" sz="2400" dirty="0" smtClean="0"/>
              <a:t>Tests</a:t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Part 1</a:t>
            </a:r>
            <a:endParaRPr sz="2400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Martin Stolle, </a:t>
            </a:r>
            <a:r>
              <a:rPr lang="en-GB" dirty="0" smtClean="0"/>
              <a:t>04</a:t>
            </a:r>
            <a:r>
              <a:rPr lang="en-GB" dirty="0" smtClean="0"/>
              <a:t>.07.2018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TDD with objects</a:t>
            </a: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Communication pattern is a set of rules that govern how a group of objects talk to each other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roles they play, what messages they can send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Define roles with abstract classes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Object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Implementation of one or more roles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Role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Set of related responsibilities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Responsibility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Obligation to perform a task or know information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CRC-Cards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Wirfs</a:t>
            </a:r>
            <a:r>
              <a:rPr lang="en-US" dirty="0" smtClean="0"/>
              <a:t>-Brock and McKean, Object Design: Roles, Responsibilities, and Collaborators, Addison-Wesley, 2003</a:t>
            </a:r>
          </a:p>
          <a:p>
            <a:r>
              <a:rPr lang="en-US" dirty="0" smtClean="0"/>
              <a:t>Index cards to explore the potential object structure of an application</a:t>
            </a:r>
          </a:p>
          <a:p>
            <a:endParaRPr lang="de-DE" dirty="0"/>
          </a:p>
          <a:p>
            <a:pPr marL="114300" indent="0">
              <a:buNone/>
            </a:pPr>
            <a:endParaRPr lang="de-DE" dirty="0" smtClean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653450749"/>
              </p:ext>
            </p:extLst>
          </p:nvPr>
        </p:nvGraphicFramePr>
        <p:xfrm>
          <a:off x="1953985" y="2370908"/>
          <a:ext cx="5236029" cy="2566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83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TDD Tools</a:t>
            </a: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 calling object should describe what it wants in terms of the role that its </a:t>
            </a:r>
            <a:r>
              <a:rPr lang="en-GB" dirty="0" smtClean="0"/>
              <a:t>neighbour </a:t>
            </a:r>
            <a:r>
              <a:rPr lang="en-GB" dirty="0"/>
              <a:t>plays “Tell, Don’t ask”-Law of </a:t>
            </a:r>
            <a:r>
              <a:rPr lang="en-GB" dirty="0" smtClean="0"/>
              <a:t>Demeter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GB" dirty="0" smtClean="0"/>
              <a:t>Asking still allowed occasionally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Objects make decision based on the info they hold internally or that came with the message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Avoid navigation to other objects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Use mock to specify how we expect the target object to communicate with its mock </a:t>
            </a:r>
            <a:r>
              <a:rPr lang="en-GB" dirty="0" smtClean="0"/>
              <a:t>neighbours</a:t>
            </a:r>
            <a:endParaRPr lang="en-GB"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 smtClean="0"/>
          </a:p>
          <a:p>
            <a:pPr marL="114300" lvl="0" indent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master.getModelisable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().</a:t>
            </a:r>
            <a:r>
              <a:rPr lang="en-GB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getDockablePanel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().</a:t>
            </a:r>
            <a:r>
              <a:rPr lang="en-GB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getCustomizer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().</a:t>
            </a:r>
            <a:r>
              <a:rPr lang="en-GB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setEnabled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(true);</a:t>
            </a:r>
            <a:b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GB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master.allowSavingOfCustomisations</a:t>
            </a:r>
            <a:r>
              <a:rPr lang="en-GB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  <a:endParaRPr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TDD Tools</a:t>
            </a: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Mockery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Holds context of a test, creates mock objects and manages expectations and stubbing for the test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Create required mocks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Create any real objects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Specify how you expect the mock objects to be called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Call target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Assert resulting values are valid and all calls are made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TDD - Kickstart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Start with build, test deploy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Walking Skeleton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Flushing out technical and organizational risk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After that: acceptance test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Deploy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Understanding the process while automating it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Draw the walking skeleton on a whiteboard, understand the problem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Broad brush design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Front load stress!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675" y="2975600"/>
            <a:ext cx="2513950" cy="19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TDD Cycle revisited</a:t>
            </a: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Write failure test cases down, later implement them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Write test that </a:t>
            </a:r>
            <a:r>
              <a:rPr lang="en-GB" dirty="0" smtClean="0"/>
              <a:t>you’d want </a:t>
            </a:r>
            <a:r>
              <a:rPr lang="en-GB" dirty="0"/>
              <a:t>to </a:t>
            </a:r>
            <a:r>
              <a:rPr lang="en-GB" dirty="0" smtClean="0"/>
              <a:t>read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GB" dirty="0" err="1" smtClean="0"/>
              <a:t>TestDox</a:t>
            </a:r>
            <a:r>
              <a:rPr lang="en-GB" dirty="0" smtClean="0"/>
              <a:t> convention</a:t>
            </a:r>
            <a:endParaRPr lang="en-GB" dirty="0" smtClean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 smtClean="0"/>
              <a:t>Error </a:t>
            </a:r>
            <a:r>
              <a:rPr lang="en-GB" b="1" dirty="0"/>
              <a:t>messages should guide us, express indent of the test</a:t>
            </a:r>
            <a:endParaRPr b="1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Develop from the inputs to the outputs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Test should not just show what it does, but what the method is for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dirty="0"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600" dirty="0" err="1"/>
              <a:t>Quelle</a:t>
            </a:r>
            <a:r>
              <a:rPr lang="en-GB" sz="600" dirty="0"/>
              <a:t>: </a:t>
            </a:r>
            <a:r>
              <a:rPr lang="en-GB" sz="600" u="sng" dirty="0">
                <a:solidFill>
                  <a:schemeClr val="accent5"/>
                </a:solidFill>
                <a:hlinkClick r:id="rId4"/>
              </a:rPr>
              <a:t>http://www.growing-object-oriented-software.com/figures/quality-feedback.svg</a:t>
            </a:r>
            <a:r>
              <a:rPr lang="en-GB" sz="600" dirty="0"/>
              <a:t>, 25.06.2018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TDD Cycle revisited</a:t>
            </a: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265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Write acceptance test using only terminology from the application </a:t>
            </a:r>
            <a:r>
              <a:rPr lang="en-GB" dirty="0" smtClean="0"/>
              <a:t>domain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GB" dirty="0" smtClean="0"/>
              <a:t>Not from underlying technology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GB" dirty="0" smtClean="0"/>
              <a:t>Focus on implementing the feature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GB" dirty="0" smtClean="0"/>
              <a:t>Look at the system from users point of view not implementers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Unit test exercise objects in </a:t>
            </a:r>
            <a:r>
              <a:rPr lang="en-GB" dirty="0" smtClean="0"/>
              <a:t>isolation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GB" dirty="0" smtClean="0"/>
              <a:t>Helps with design and confidence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Unit and integration test support the dev team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Quick and always pass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Acceptance tests for completed features should always pass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Don’t start with failure cases, start with the simplest </a:t>
            </a:r>
            <a:r>
              <a:rPr lang="en-GB" dirty="0" smtClean="0"/>
              <a:t>success not that simplest case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GB" dirty="0" smtClean="0"/>
              <a:t>Starting with failure bad for morale not with the simplest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OOP Style</a:t>
            </a:r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Difficult to test? Don’t ask how to test but why it is difficult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Fear kills progress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well is our TDD strategy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Reflect regularly, identify weaknesses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Value code that is easy to maintain than easier to write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Separation of concerns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Change as little code as possible to change behavior of a system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Higher levels of abstraction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Avoid complexity, program by combining components rather than manipulating variables and control flow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Encapsulation: behavior of object can only be affected through its API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Information hiding: coneals how an objects implements its functional behind abstraction of its API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OOP Style</a:t>
            </a: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Composite simpler </a:t>
            </a:r>
            <a:r>
              <a:rPr lang="en-GB" dirty="0" smtClean="0"/>
              <a:t>than </a:t>
            </a:r>
            <a:r>
              <a:rPr lang="en-GB" dirty="0"/>
              <a:t>the sum of its </a:t>
            </a:r>
            <a:r>
              <a:rPr lang="en-GB" dirty="0" smtClean="0"/>
              <a:t>parts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GB" dirty="0" smtClean="0"/>
              <a:t>New objects encapsulates behaviour for easier use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3 types of relationships</a:t>
            </a:r>
            <a:endParaRPr dirty="0"/>
          </a:p>
          <a:p>
            <a:pPr lvl="1" indent="-342900">
              <a:spcBef>
                <a:spcPts val="0"/>
              </a:spcBef>
              <a:buSzPts val="1800"/>
              <a:buAutoNum type="arabicPeriod"/>
            </a:pPr>
            <a:r>
              <a:rPr lang="en-GB" dirty="0"/>
              <a:t>Dependencies: </a:t>
            </a:r>
            <a:r>
              <a:rPr lang="en-GB" dirty="0" smtClean="0"/>
              <a:t>Object </a:t>
            </a:r>
            <a:r>
              <a:rPr lang="en-GB" dirty="0"/>
              <a:t>cannot function without these </a:t>
            </a:r>
            <a:r>
              <a:rPr lang="en-GB" dirty="0" smtClean="0"/>
              <a:t>services (Canvas)</a:t>
            </a:r>
            <a:endParaRPr dirty="0"/>
          </a:p>
          <a:p>
            <a:pPr lvl="1" indent="-342900">
              <a:spcBef>
                <a:spcPts val="0"/>
              </a:spcBef>
              <a:buSzPts val="1800"/>
              <a:buAutoNum type="arabicPeriod"/>
            </a:pPr>
            <a:r>
              <a:rPr lang="en-GB" dirty="0"/>
              <a:t>Notifications: Object notifies interested peers whenever it changes state, fire and </a:t>
            </a:r>
            <a:r>
              <a:rPr lang="en-GB" dirty="0" smtClean="0"/>
              <a:t>forget (Button)</a:t>
            </a:r>
            <a:endParaRPr dirty="0"/>
          </a:p>
          <a:p>
            <a:pPr lvl="1" indent="-342900">
              <a:spcBef>
                <a:spcPts val="0"/>
              </a:spcBef>
              <a:buSzPts val="1800"/>
              <a:buAutoNum type="arabicPeriod"/>
            </a:pPr>
            <a:r>
              <a:rPr lang="en-GB" dirty="0"/>
              <a:t>Adjustments: Adjust objects </a:t>
            </a:r>
            <a:r>
              <a:rPr lang="en-GB" dirty="0" smtClean="0"/>
              <a:t>behaviour </a:t>
            </a:r>
            <a:r>
              <a:rPr lang="en-GB" dirty="0"/>
              <a:t>to the wider needs of the </a:t>
            </a:r>
            <a:r>
              <a:rPr lang="en-GB" dirty="0" smtClean="0"/>
              <a:t>system (Renderer)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Write helper methods to improve readability even if they are very small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Name these methods to make the calling code more readable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Functional programming style within an object, message passing style between objects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Single responsibility principle</a:t>
            </a:r>
            <a:endParaRPr dirty="0"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Describe what objects does without “and/or”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OOP Style</a:t>
            </a:r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API of a composite object should not be more complicated than that of any of its components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Rule helps us decide whether and object hides enough information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Context independent: object has no knowledge where it executes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Relationship might be permanent passed in construction or transient, passed in method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Paternalistic approach: each object is just told enough to do its job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Context independence simplifies objects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Don't need to manage their own relationships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Managing relationship easier</a:t>
            </a:r>
            <a:endParaRPr/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Created and composed together in same place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Über das Buch</a:t>
            </a: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dirty="0" smtClean="0"/>
              <a:t>Autoren</a:t>
            </a:r>
            <a:r>
              <a:rPr lang="en-GB" dirty="0" smtClean="0"/>
              <a:t> </a:t>
            </a:r>
            <a:r>
              <a:rPr lang="en-GB" dirty="0"/>
              <a:t>Steve Freeman und Nat Pryce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UK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Software </a:t>
            </a:r>
            <a:r>
              <a:rPr lang="de-DE" dirty="0" smtClean="0"/>
              <a:t>Berater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dirty="0" smtClean="0"/>
              <a:t>Gründer</a:t>
            </a:r>
            <a:r>
              <a:rPr lang="en-GB" dirty="0" smtClean="0"/>
              <a:t> </a:t>
            </a:r>
            <a:r>
              <a:rPr lang="en-GB" dirty="0"/>
              <a:t>London XP Days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2010 </a:t>
            </a:r>
            <a:r>
              <a:rPr lang="de-DE" dirty="0" smtClean="0"/>
              <a:t>Veröffentlicht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de-DE" dirty="0" smtClean="0"/>
              <a:t>Theorie ← Wir sind hier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de-DE" dirty="0" smtClean="0">
                <a:solidFill>
                  <a:schemeClr val="tx2">
                    <a:lumMod val="75000"/>
                  </a:schemeClr>
                </a:solidFill>
              </a:rPr>
              <a:t>Anwendung in der Praxis anhand eines Beispiels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de-DE" dirty="0" smtClean="0">
                <a:solidFill>
                  <a:schemeClr val="tx2">
                    <a:lumMod val="75000"/>
                  </a:schemeClr>
                </a:solidFill>
              </a:rPr>
              <a:t>Testbarkeit erhalten im Projektverlauf</a:t>
            </a:r>
            <a:endParaRPr lang="de-DE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Archiving Design</a:t>
            </a:r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Starting with a test means we have to describe what we want before we consider how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Keep unit tests understandable by limiting their scope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Encourages context independence because we have to set up dependencies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System is a web of communication objects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Interfaces to define available </a:t>
            </a:r>
            <a:r>
              <a:rPr lang="en-GB" dirty="0" smtClean="0"/>
              <a:t>messages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GB" dirty="0" smtClean="0"/>
              <a:t>Dependency Inversion Principle / </a:t>
            </a:r>
            <a:r>
              <a:rPr lang="en-GB" dirty="0" err="1" smtClean="0"/>
              <a:t>Liskov</a:t>
            </a:r>
            <a:r>
              <a:rPr lang="en-GB" dirty="0" smtClean="0"/>
              <a:t> Substitution Principle</a:t>
            </a:r>
          </a:p>
          <a:p>
            <a:r>
              <a:rPr lang="en-GB" dirty="0" smtClean="0"/>
              <a:t>An interface describes whether two components will fit together, while a protocol describes whether they will work together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Achieving design</a:t>
            </a:r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smtClean="0"/>
              <a:t>More important than the available messages (interfaces) are the patterns </a:t>
            </a:r>
            <a:r>
              <a:rPr lang="en-GB" dirty="0"/>
              <a:t>of </a:t>
            </a:r>
            <a:r>
              <a:rPr lang="en-GB" dirty="0" smtClean="0"/>
              <a:t>communication - their </a:t>
            </a:r>
            <a:r>
              <a:rPr lang="en-GB" dirty="0"/>
              <a:t>communication </a:t>
            </a:r>
            <a:r>
              <a:rPr lang="en-GB" dirty="0" smtClean="0"/>
              <a:t>protocols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GB" dirty="0" smtClean="0"/>
              <a:t>If we receive message A, do we execute B?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Mock objects make communication protocols </a:t>
            </a:r>
            <a:r>
              <a:rPr lang="en-GB" dirty="0" smtClean="0"/>
              <a:t>visible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GB" dirty="0" smtClean="0"/>
              <a:t>See the objects peers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Mocks encourages information </a:t>
            </a:r>
            <a:r>
              <a:rPr lang="en-GB" dirty="0" smtClean="0"/>
              <a:t>hiding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GB" dirty="0" smtClean="0"/>
              <a:t>The less you mock the better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Mock dependencies, notifications, adjustments but NOT internals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Types to represent value concepts in the domain</a:t>
            </a:r>
            <a:endParaRPr dirty="0"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Create a consistent domain model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Achieving design</a:t>
            </a:r>
            <a:endParaRPr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89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smtClean="0"/>
              <a:t>Value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GB" dirty="0" smtClean="0"/>
              <a:t>immutable, simple, no meaningful identity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smtClean="0"/>
              <a:t>Objects: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GB" dirty="0" smtClean="0"/>
              <a:t>have state, identity and relationships</a:t>
            </a:r>
          </a:p>
          <a:p>
            <a:r>
              <a:rPr lang="en-GB" dirty="0" smtClean="0"/>
              <a:t>Feet and meters and numbers but different things</a:t>
            </a:r>
          </a:p>
          <a:p>
            <a:r>
              <a:rPr lang="en-GB" dirty="0" smtClean="0"/>
              <a:t>Helps us find relevant code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smtClean="0"/>
              <a:t>3 </a:t>
            </a:r>
            <a:r>
              <a:rPr lang="en-GB" dirty="0"/>
              <a:t>basic techniques for introducing value types</a:t>
            </a:r>
            <a:endParaRPr dirty="0"/>
          </a:p>
          <a:p>
            <a:pPr lvl="1" indent="-342900">
              <a:spcBef>
                <a:spcPts val="0"/>
              </a:spcBef>
              <a:buSzPts val="1800"/>
              <a:buAutoNum type="arabicPeriod"/>
            </a:pPr>
            <a:r>
              <a:rPr lang="en-GB" dirty="0"/>
              <a:t>Breaking </a:t>
            </a:r>
            <a:r>
              <a:rPr lang="en-GB" dirty="0" smtClean="0"/>
              <a:t>out</a:t>
            </a:r>
          </a:p>
          <a:p>
            <a:pPr marL="1428750" lvl="2" indent="-400050">
              <a:spcBef>
                <a:spcPts val="0"/>
              </a:spcBef>
              <a:buSzPts val="1800"/>
              <a:buFont typeface="+mj-lt"/>
              <a:buAutoNum type="romanLcPeriod"/>
            </a:pPr>
            <a:r>
              <a:rPr lang="en-GB" dirty="0" smtClean="0"/>
              <a:t>code </a:t>
            </a:r>
            <a:r>
              <a:rPr lang="en-GB" dirty="0"/>
              <a:t>to complex &gt; break out coherent units of </a:t>
            </a:r>
            <a:r>
              <a:rPr lang="en-GB" dirty="0" smtClean="0"/>
              <a:t>behaviour </a:t>
            </a:r>
            <a:r>
              <a:rPr lang="en-GB" dirty="0"/>
              <a:t>into helper types</a:t>
            </a:r>
            <a:endParaRPr dirty="0"/>
          </a:p>
          <a:p>
            <a:pPr lvl="1" indent="-342900">
              <a:spcBef>
                <a:spcPts val="0"/>
              </a:spcBef>
              <a:buSzPts val="1800"/>
              <a:buAutoNum type="arabicPeriod"/>
            </a:pPr>
            <a:r>
              <a:rPr lang="en-GB" dirty="0"/>
              <a:t>Budding </a:t>
            </a:r>
            <a:r>
              <a:rPr lang="en-GB" dirty="0" smtClean="0"/>
              <a:t>off</a:t>
            </a:r>
          </a:p>
          <a:p>
            <a:pPr marL="1428750" lvl="2" indent="-400050">
              <a:spcBef>
                <a:spcPts val="0"/>
              </a:spcBef>
              <a:buSzPts val="1800"/>
              <a:buFont typeface="+mj-lt"/>
              <a:buAutoNum type="romanLcPeriod"/>
            </a:pPr>
            <a:r>
              <a:rPr lang="en-GB" dirty="0" smtClean="0"/>
              <a:t>Placeholder </a:t>
            </a:r>
            <a:r>
              <a:rPr lang="en-GB" dirty="0"/>
              <a:t>type for new domain concept, as code grows fill in more details</a:t>
            </a:r>
            <a:endParaRPr dirty="0"/>
          </a:p>
          <a:p>
            <a:pPr lvl="1" indent="-342900">
              <a:spcBef>
                <a:spcPts val="0"/>
              </a:spcBef>
              <a:buSzPts val="1800"/>
              <a:buAutoNum type="arabicPeriod"/>
            </a:pPr>
            <a:r>
              <a:rPr lang="en-GB" dirty="0"/>
              <a:t>Bundling </a:t>
            </a:r>
            <a:r>
              <a:rPr lang="en-GB" dirty="0" smtClean="0"/>
              <a:t>up</a:t>
            </a:r>
          </a:p>
          <a:p>
            <a:pPr marL="1428750" lvl="2" indent="-400050">
              <a:spcBef>
                <a:spcPts val="0"/>
              </a:spcBef>
              <a:buSzPts val="1800"/>
              <a:buFont typeface="+mj-lt"/>
              <a:buAutoNum type="romanLcPeriod"/>
            </a:pPr>
            <a:r>
              <a:rPr lang="en-GB" dirty="0" smtClean="0"/>
              <a:t>commonly </a:t>
            </a:r>
            <a:r>
              <a:rPr lang="en-GB" dirty="0"/>
              <a:t>group of values always used together, new type that highlights the missing concept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Achieving design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635062"/>
          </a:xfrm>
        </p:spPr>
        <p:txBody>
          <a:bodyPr/>
          <a:lstStyle/>
          <a:p>
            <a:r>
              <a:rPr lang="en-US" dirty="0" smtClean="0"/>
              <a:t>If code gets too complex to understand → clean up</a:t>
            </a:r>
          </a:p>
          <a:p>
            <a:r>
              <a:rPr lang="en-US" dirty="0" smtClean="0"/>
              <a:t>Breaking out - Splitting large objects into a group of collaborating objects</a:t>
            </a:r>
          </a:p>
          <a:p>
            <a:pPr lvl="1" indent="-342900">
              <a:spcBef>
                <a:spcPts val="0"/>
              </a:spcBef>
              <a:buSzPts val="1800"/>
              <a:buFont typeface="Lato"/>
              <a:buChar char="●"/>
            </a:pPr>
            <a:r>
              <a:rPr lang="en-US" dirty="0" smtClean="0"/>
              <a:t>Pulling out cohesive units of functionality into smaller collaborating objects</a:t>
            </a:r>
          </a:p>
          <a:p>
            <a:pPr lvl="1" indent="-342900">
              <a:spcBef>
                <a:spcPts val="0"/>
              </a:spcBef>
              <a:buSzPts val="1800"/>
              <a:buFont typeface="Lato"/>
              <a:buChar char="●"/>
            </a:pPr>
            <a:r>
              <a:rPr lang="en-US" dirty="0" smtClean="0"/>
              <a:t>New objects can be tested</a:t>
            </a:r>
          </a:p>
          <a:p>
            <a:pPr lvl="1" indent="-342900">
              <a:spcBef>
                <a:spcPts val="0"/>
              </a:spcBef>
              <a:buSzPts val="1800"/>
              <a:buFont typeface="Lato"/>
              <a:buChar char="●"/>
            </a:pPr>
            <a:r>
              <a:rPr lang="en-US" dirty="0" smtClean="0"/>
              <a:t>Forces us to look at the dependencies</a:t>
            </a:r>
          </a:p>
          <a:p>
            <a:r>
              <a:rPr lang="en-US" dirty="0" smtClean="0"/>
              <a:t>Unit test say</a:t>
            </a:r>
          </a:p>
          <a:p>
            <a:pPr lvl="1" indent="-342900">
              <a:spcBef>
                <a:spcPts val="0"/>
              </a:spcBef>
              <a:buSzPts val="1800"/>
              <a:buFont typeface="Lato"/>
              <a:buChar char="●"/>
            </a:pPr>
            <a:r>
              <a:rPr lang="en-US" dirty="0"/>
              <a:t>Break up an object if it becomes too large to test easily, or if its test failures become difficult to interpret. Then unit-test the new parts separately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Treat code as spike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once we know what to do roll back and re-implement cleanly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7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Achieving design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7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Budding off – defining a new service that an objects needs and adding a new object to provide it</a:t>
            </a:r>
          </a:p>
          <a:p>
            <a:pPr lvl="1" indent="-342900">
              <a:spcBef>
                <a:spcPts val="0"/>
              </a:spcBef>
              <a:buSzPts val="1800"/>
              <a:buFont typeface="Lato"/>
              <a:buChar char="●"/>
            </a:pPr>
            <a:r>
              <a:rPr lang="en-US" dirty="0"/>
              <a:t>When implementing an object we discover that it needs a service</a:t>
            </a:r>
          </a:p>
          <a:p>
            <a:pPr lvl="1" indent="-342900">
              <a:spcBef>
                <a:spcPts val="0"/>
              </a:spcBef>
              <a:buSzPts val="1800"/>
              <a:buFont typeface="Lato"/>
              <a:buChar char="●"/>
            </a:pPr>
            <a:r>
              <a:rPr lang="en-US" dirty="0"/>
              <a:t>Give service a name, mock it in the unit tests to clarify relationship between the two</a:t>
            </a:r>
          </a:p>
          <a:p>
            <a:pPr lvl="1" indent="-342900">
              <a:spcBef>
                <a:spcPts val="0"/>
              </a:spcBef>
              <a:buSzPts val="1800"/>
              <a:buFont typeface="Lato"/>
              <a:buChar char="●"/>
            </a:pPr>
            <a:r>
              <a:rPr lang="en-US" dirty="0"/>
              <a:t>Then write an object to provide that service, repeat</a:t>
            </a:r>
          </a:p>
          <a:p>
            <a:pPr marL="114300" lvl="0" indent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GB" dirty="0" smtClean="0"/>
          </a:p>
          <a:p>
            <a:r>
              <a:rPr lang="en-US" dirty="0" smtClean="0"/>
              <a:t>Unit test say</a:t>
            </a:r>
          </a:p>
          <a:p>
            <a:pPr lvl="1" indent="-342900">
              <a:spcBef>
                <a:spcPts val="0"/>
              </a:spcBef>
              <a:buSzPts val="1800"/>
              <a:buFont typeface="Lato"/>
              <a:buChar char="●"/>
            </a:pPr>
            <a:r>
              <a:rPr lang="en-US" dirty="0" smtClean="0"/>
              <a:t>When writing a test, we ask ourselves: „if this worked, who would know?“ If the right answer to that question is not in the target objects, its probably time to introduce a new collaborator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Achieving design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7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 smtClean="0"/>
              <a:t>Bundling up: Hiding related objects into a containing objects</a:t>
            </a:r>
          </a:p>
          <a:p>
            <a:pPr lvl="1" indent="-342900">
              <a:spcBef>
                <a:spcPts val="0"/>
              </a:spcBef>
              <a:buSzPts val="1800"/>
              <a:buFont typeface="Lato"/>
              <a:buChar char="●"/>
            </a:pPr>
            <a:r>
              <a:rPr lang="en-GB" dirty="0"/>
              <a:t>Composite is simpler that the sum of its parts</a:t>
            </a:r>
          </a:p>
          <a:p>
            <a:pPr lvl="1" indent="-342900">
              <a:spcBef>
                <a:spcPts val="0"/>
              </a:spcBef>
              <a:buSzPts val="1800"/>
              <a:buAutoNum type="arabicPeriod"/>
            </a:pPr>
            <a:r>
              <a:rPr lang="en-US" dirty="0"/>
              <a:t>Name helps us understand the domain better</a:t>
            </a:r>
          </a:p>
          <a:p>
            <a:pPr lvl="1" indent="-342900">
              <a:spcBef>
                <a:spcPts val="0"/>
              </a:spcBef>
              <a:buSzPts val="1800"/>
              <a:buAutoNum type="arabicPeriod"/>
            </a:pPr>
            <a:r>
              <a:rPr lang="en-US" dirty="0"/>
              <a:t>Scope dependencies more clearly</a:t>
            </a:r>
          </a:p>
          <a:p>
            <a:pPr lvl="1" indent="-342900">
              <a:spcBef>
                <a:spcPts val="0"/>
              </a:spcBef>
              <a:buSzPts val="1800"/>
              <a:buAutoNum type="arabicPeriod"/>
            </a:pPr>
            <a:r>
              <a:rPr lang="en-US" dirty="0"/>
              <a:t>We can test the new composite object </a:t>
            </a:r>
            <a:r>
              <a:rPr lang="en-US" dirty="0" smtClean="0"/>
              <a:t>directly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US" dirty="0" smtClean="0"/>
              <a:t>Unit test say</a:t>
            </a:r>
          </a:p>
          <a:p>
            <a:pPr lvl="1" indent="-342900">
              <a:spcBef>
                <a:spcPts val="0"/>
              </a:spcBef>
              <a:buSzPts val="1800"/>
              <a:buFont typeface="Lato"/>
              <a:buChar char="●"/>
            </a:pPr>
            <a:r>
              <a:rPr lang="en-US" dirty="0" smtClean="0"/>
              <a:t>When a test for an object becomes too complicated to set up – when there are too many moving parts to get the code into the relevant state – consider bundling up some of the collaborating objects</a:t>
            </a:r>
          </a:p>
          <a:p>
            <a:pPr lvl="1" indent="-342900">
              <a:spcBef>
                <a:spcPts val="0"/>
              </a:spcBef>
              <a:buSzPts val="1800"/>
              <a:buFont typeface="Lato"/>
              <a:buChar char="●"/>
            </a:pPr>
            <a:r>
              <a:rPr lang="en-US" dirty="0" smtClean="0"/>
              <a:t>“Bloated constructor”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Achieving design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Interfaces reflect relationships between objects as defined by their communication protocols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Interfaces to name the roles that objects can play and to describe the messages they'll accept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express intent in testing code use 2 layers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Implementation layer: graph of objects, behavior is combined result of how its objects respond to events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Declarative layer: builds up objects of implementation layer using small “sugar” methods to describe the purpose of each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Achieve more with less code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Raise ourselves from programming in therm of control flow and data manipulation to composing programs from smaller program where objects from the smallest unit of behavior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Walking Skeleton</a:t>
            </a:r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Learn how to slice up the functionality so it can be built with little time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slice should be concrete that the team can tell when it is done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Iteration zero: setting up the infrastructure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Programming by wishful thinking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Write tests as if the application already exists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Avoid mocking external libraries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It may work different in  another version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Write a thin layer of adapter objects that  uses third party API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test the adapter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Walking Skeleton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Name methods that trigger events in imperative </a:t>
            </a:r>
            <a:r>
              <a:rPr lang="en-GB" dirty="0" smtClean="0"/>
              <a:t>mood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openConnection</a:t>
            </a:r>
            <a:r>
              <a:rPr lang="en-GB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Names of assertions in indicative </a:t>
            </a:r>
            <a:r>
              <a:rPr lang="en-GB" dirty="0" smtClean="0"/>
              <a:t>mood</a:t>
            </a:r>
          </a:p>
          <a:p>
            <a:pPr lvl="1" indent="-342900">
              <a:spcBef>
                <a:spcPts val="0"/>
              </a:spcBef>
              <a:buSzPts val="1800"/>
              <a:buFont typeface="Lato"/>
              <a:buChar char="●"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isConnectionOpen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Names should be descriptive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Failure defines target for our next coding episode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Outside-in development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1646" y="2123168"/>
            <a:ext cx="8520600" cy="626100"/>
          </a:xfrm>
        </p:spPr>
        <p:txBody>
          <a:bodyPr/>
          <a:lstStyle/>
          <a:p>
            <a:pPr algn="ctr"/>
            <a:r>
              <a:rPr lang="de-DE" dirty="0" smtClean="0"/>
              <a:t>Ende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78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Inhalt</a:t>
            </a: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Implementing TDD effectively: getting started, and maintaining your momentum throughout the project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Creating cleaner, more expressive, more sustainable code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Using tests to stay relentlessly focused on sustaining quality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Understanding how TDD, Mock Objects, and Object-Oriented Design come together in the context of a real software development project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Using Mock Objects to guide object-oriented designs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Succeeding where TDD is difficult: managing complex test data, and testing persistence and concurrency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600"/>
              <a:t>Quelle: </a:t>
            </a:r>
            <a:r>
              <a:rPr lang="en-GB" sz="600" u="sng">
                <a:solidFill>
                  <a:schemeClr val="hlink"/>
                </a:solidFill>
                <a:hlinkClick r:id="rId3"/>
              </a:rPr>
              <a:t>http://www.growing-object-oriented-software.com/index.html</a:t>
            </a:r>
            <a:r>
              <a:rPr lang="en-GB" sz="600"/>
              <a:t>, 25.06.2018</a:t>
            </a:r>
            <a:endParaRPr sz="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Warum TDD?</a:t>
            </a: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Learn how components work whilst completing the project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System that combines many components will be too complex to understand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Anticipate unanticipated changes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Empirical feedback to learn and the system and its use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Team needs repeated cycle of activity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Deployment is critical at each cycle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Deployment is to check assumptions against reality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Project organized with loops is incremental and iterative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Incremental: build system feature by feature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iterative : refine implementation in response to feedback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“You have nothing to lose but your bugs”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6513" y="2886575"/>
            <a:ext cx="2550975" cy="197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TDD in a nutshell</a:t>
            </a: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2 foundations for growing code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Constant testing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Keep code as simple as possible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Easier to understand and modify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 err="1" smtClean="0"/>
              <a:t>Devs</a:t>
            </a:r>
            <a:r>
              <a:rPr lang="en-GB" dirty="0" smtClean="0"/>
              <a:t> </a:t>
            </a:r>
            <a:r>
              <a:rPr lang="en-GB" dirty="0"/>
              <a:t>read more code that write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Refactor: </a:t>
            </a:r>
            <a:r>
              <a:rPr lang="en-GB" dirty="0" smtClean="0"/>
              <a:t>micro technique, </a:t>
            </a:r>
            <a:r>
              <a:rPr lang="en-GB" dirty="0"/>
              <a:t>small scale improvements without changing the </a:t>
            </a:r>
            <a:r>
              <a:rPr lang="en-GB" dirty="0" smtClean="0"/>
              <a:t>behaviour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 sz="600" dirty="0"/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600" dirty="0"/>
              <a:t/>
            </a:r>
            <a:br>
              <a:rPr lang="en-GB" sz="600" dirty="0"/>
            </a:br>
            <a:r>
              <a:rPr lang="en-GB" sz="600" dirty="0" err="1"/>
              <a:t>Quelle</a:t>
            </a:r>
            <a:r>
              <a:rPr lang="en-GB" sz="600" dirty="0"/>
              <a:t>: </a:t>
            </a:r>
            <a:r>
              <a:rPr lang="en-GB" sz="600" u="sng" dirty="0">
                <a:solidFill>
                  <a:schemeClr val="hlink"/>
                </a:solidFill>
                <a:hlinkClick r:id="rId4"/>
              </a:rPr>
              <a:t>http://www.growing-object-oriented-software.com/figures/tdd-simple.svg</a:t>
            </a:r>
            <a:r>
              <a:rPr lang="en-GB" sz="600" dirty="0"/>
              <a:t>, 25.06.2018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TDD in a nutshell</a:t>
            </a: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Start with acceptance test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When it passes feature is done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Outer cycle: Acceptance test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Inner cycle: Unit test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End-to-end: interact with the system only from the outside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Acceptance test: Does the system work?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Integration test: Does our code work against code we can’t change?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Unit test: Do our objects do the right thing, are they convenient to work with?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TDD in a nutshell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600"/>
              <a:t>Quelle: </a:t>
            </a:r>
            <a:r>
              <a:rPr lang="en-GB" sz="600" u="sng">
                <a:solidFill>
                  <a:schemeClr val="accent5"/>
                </a:solidFill>
                <a:hlinkClick r:id="rId3"/>
              </a:rPr>
              <a:t>http://www.growing-object-oriented-software.com/figures/tdd-simple.svg</a:t>
            </a:r>
            <a:r>
              <a:rPr lang="en-GB" sz="600"/>
              <a:t>, 25.06.2018</a:t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2650" y="1300163"/>
            <a:ext cx="48387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675" y="3282275"/>
            <a:ext cx="2231625" cy="16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TDD in a nutshell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External quality: how well system meets the needs of its customers and users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Internal quality: how well it meets the needs of its developers and admins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allows us to modify the system behavior safely and predictably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End-to-end tests = external quality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Unit tests = internal quality, feedback for design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Loosely coupled and  highly cohesive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Coupled: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if a change in one force a change in the other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Cohesion: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Is a measure of weather its responsibilities form a meaningful unit</a:t>
            </a:r>
            <a:endParaRPr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600"/>
              <a:t/>
            </a:r>
            <a:br>
              <a:rPr lang="en-GB" sz="600"/>
            </a:br>
            <a:r>
              <a:rPr lang="en-GB" sz="600"/>
              <a:t/>
            </a:r>
            <a:br>
              <a:rPr lang="en-GB" sz="600"/>
            </a:br>
            <a:r>
              <a:rPr lang="en-GB" sz="600"/>
              <a:t/>
            </a:r>
            <a:br>
              <a:rPr lang="en-GB" sz="600"/>
            </a:br>
            <a:r>
              <a:rPr lang="en-GB" sz="600"/>
              <a:t/>
            </a:r>
            <a:br>
              <a:rPr lang="en-GB" sz="600"/>
            </a:br>
            <a:r>
              <a:rPr lang="en-GB" sz="600"/>
              <a:t/>
            </a:r>
            <a:br>
              <a:rPr lang="en-GB" sz="600"/>
            </a:br>
            <a:r>
              <a:rPr lang="en-GB" sz="600"/>
              <a:t>Quelle: </a:t>
            </a:r>
            <a:r>
              <a:rPr lang="en-GB" sz="600" u="sng">
                <a:solidFill>
                  <a:schemeClr val="hlink"/>
                </a:solidFill>
                <a:hlinkClick r:id="rId4"/>
              </a:rPr>
              <a:t>http://www.growing-object-oriented-software.com/figures/quality-feedback.svg</a:t>
            </a:r>
            <a:r>
              <a:rPr lang="en-GB" sz="600"/>
              <a:t>, 25.06.2018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TDD with objects</a:t>
            </a: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Object</a:t>
            </a:r>
            <a:r>
              <a:rPr lang="en-GB" dirty="0" smtClean="0"/>
              <a:t>: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GB" dirty="0" smtClean="0"/>
              <a:t> </a:t>
            </a:r>
            <a:r>
              <a:rPr lang="en-GB" dirty="0"/>
              <a:t>receives &amp; send </a:t>
            </a:r>
            <a:r>
              <a:rPr lang="en-GB" dirty="0" smtClean="0"/>
              <a:t>messages (more important than internal properties or behaviours)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GB" dirty="0" smtClean="0"/>
              <a:t> </a:t>
            </a:r>
            <a:r>
              <a:rPr lang="en-GB" dirty="0"/>
              <a:t>identity might </a:t>
            </a:r>
            <a:r>
              <a:rPr lang="en-GB" dirty="0" smtClean="0"/>
              <a:t>change depending on the message they receive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smtClean="0"/>
              <a:t>Method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smtClean="0"/>
              <a:t>handles </a:t>
            </a:r>
            <a:r>
              <a:rPr lang="en-GB" dirty="0"/>
              <a:t>message it understands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Encapsulates internal state to coordinate communication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System</a:t>
            </a:r>
            <a:r>
              <a:rPr lang="en-GB" dirty="0" smtClean="0"/>
              <a:t>: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GB" dirty="0" smtClean="0"/>
              <a:t>Composition </a:t>
            </a:r>
            <a:r>
              <a:rPr lang="en-GB" dirty="0"/>
              <a:t>of </a:t>
            </a:r>
            <a:r>
              <a:rPr lang="en-GB" dirty="0" smtClean="0"/>
              <a:t>objects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GB" dirty="0" smtClean="0"/>
              <a:t>Web of collaborating objects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Change </a:t>
            </a:r>
            <a:r>
              <a:rPr lang="en-GB" dirty="0" smtClean="0"/>
              <a:t>behaviour </a:t>
            </a:r>
            <a:r>
              <a:rPr lang="en-GB" dirty="0"/>
              <a:t>by changing composition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Values: Model unchanging quantities and measurements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1910</Words>
  <Application>Microsoft Office PowerPoint</Application>
  <PresentationFormat>Bildschirmpräsentation (16:9)</PresentationFormat>
  <Paragraphs>275</Paragraphs>
  <Slides>29</Slides>
  <Notes>26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4" baseType="lpstr">
      <vt:lpstr>Consolas</vt:lpstr>
      <vt:lpstr>Lato</vt:lpstr>
      <vt:lpstr>Arial</vt:lpstr>
      <vt:lpstr>Playfair Display</vt:lpstr>
      <vt:lpstr>Coral</vt:lpstr>
      <vt:lpstr>Growing Object-Oriented Software, Guided by Tests  Part 1</vt:lpstr>
      <vt:lpstr>Über das Buch</vt:lpstr>
      <vt:lpstr>Inhalt</vt:lpstr>
      <vt:lpstr>Warum TDD?</vt:lpstr>
      <vt:lpstr>TDD in a nutshell</vt:lpstr>
      <vt:lpstr>TDD in a nutshell</vt:lpstr>
      <vt:lpstr>TDD in a nutshell </vt:lpstr>
      <vt:lpstr>TDD in a nutshell  </vt:lpstr>
      <vt:lpstr>TDD with objects</vt:lpstr>
      <vt:lpstr>TDD with objects</vt:lpstr>
      <vt:lpstr>CRC-Cards</vt:lpstr>
      <vt:lpstr>TDD Tools</vt:lpstr>
      <vt:lpstr>TDD Tools</vt:lpstr>
      <vt:lpstr>TDD - Kickstart</vt:lpstr>
      <vt:lpstr>TDD Cycle revisited</vt:lpstr>
      <vt:lpstr>TDD Cycle revisited</vt:lpstr>
      <vt:lpstr>OOP Style</vt:lpstr>
      <vt:lpstr>OOP Style</vt:lpstr>
      <vt:lpstr>OOP Style</vt:lpstr>
      <vt:lpstr>Archiving Design</vt:lpstr>
      <vt:lpstr>Achieving design</vt:lpstr>
      <vt:lpstr>Achieving design</vt:lpstr>
      <vt:lpstr>Achieving design</vt:lpstr>
      <vt:lpstr>Achieving design </vt:lpstr>
      <vt:lpstr>Achieving design </vt:lpstr>
      <vt:lpstr>Achieving design  </vt:lpstr>
      <vt:lpstr>Walking Skeleton</vt:lpstr>
      <vt:lpstr>Walking Skeleton 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Growing Object-Oriented Software, Guided by Tests</dc:title>
  <cp:lastModifiedBy>Stolle, Martin (TM-T)</cp:lastModifiedBy>
  <cp:revision>82</cp:revision>
  <dcterms:modified xsi:type="dcterms:W3CDTF">2018-07-04T10:51:06Z</dcterms:modified>
</cp:coreProperties>
</file>