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77" r:id="rId6"/>
    <p:sldId id="294" r:id="rId7"/>
    <p:sldId id="258" r:id="rId8"/>
    <p:sldId id="278" r:id="rId9"/>
    <p:sldId id="259" r:id="rId10"/>
    <p:sldId id="283" r:id="rId11"/>
    <p:sldId id="281" r:id="rId12"/>
    <p:sldId id="287" r:id="rId13"/>
    <p:sldId id="284" r:id="rId14"/>
    <p:sldId id="282" r:id="rId15"/>
    <p:sldId id="285" r:id="rId16"/>
    <p:sldId id="286" r:id="rId17"/>
    <p:sldId id="289" r:id="rId18"/>
    <p:sldId id="288" r:id="rId19"/>
    <p:sldId id="292" r:id="rId20"/>
    <p:sldId id="263" r:id="rId21"/>
    <p:sldId id="293" r:id="rId22"/>
    <p:sldId id="280" r:id="rId23"/>
    <p:sldId id="290" r:id="rId24"/>
    <p:sldId id="291"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707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p:scale>
          <a:sx n="66" d="100"/>
          <a:sy n="66" d="100"/>
        </p:scale>
        <p:origin x="668" y="-1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1B29B2-C800-41B2-96E2-D7E8BB3A7D65}" type="doc">
      <dgm:prSet loTypeId="urn:microsoft.com/office/officeart/2009/layout/CircleArrowProcess" loCatId="process" qsTypeId="urn:microsoft.com/office/officeart/2005/8/quickstyle/simple3" qsCatId="simple" csTypeId="urn:microsoft.com/office/officeart/2005/8/colors/accent1_2" csCatId="accent1" phldr="1"/>
      <dgm:spPr/>
      <dgm:t>
        <a:bodyPr/>
        <a:lstStyle/>
        <a:p>
          <a:endParaRPr lang="en-IN"/>
        </a:p>
      </dgm:t>
    </dgm:pt>
    <dgm:pt modelId="{DA1F006F-0D3B-463B-8525-1B8053BC540D}">
      <dgm:prSet phldrT="[Text]" custT="1"/>
      <dgm:spPr/>
      <dgm:t>
        <a:bodyPr/>
        <a:lstStyle/>
        <a:p>
          <a:r>
            <a:rPr lang="en-IN" sz="1400" b="0" dirty="0"/>
            <a:t>Data Extraction &amp; Cleaning </a:t>
          </a:r>
        </a:p>
      </dgm:t>
    </dgm:pt>
    <dgm:pt modelId="{83056050-846E-4F17-867F-6CF581407965}" type="parTrans" cxnId="{5AA49A37-A617-4AFE-B478-5A4158C7B106}">
      <dgm:prSet/>
      <dgm:spPr/>
      <dgm:t>
        <a:bodyPr/>
        <a:lstStyle/>
        <a:p>
          <a:endParaRPr lang="en-IN" sz="3600" b="0"/>
        </a:p>
      </dgm:t>
    </dgm:pt>
    <dgm:pt modelId="{4974F67C-D702-4621-9431-1B425FAAF41D}" type="sibTrans" cxnId="{5AA49A37-A617-4AFE-B478-5A4158C7B106}">
      <dgm:prSet/>
      <dgm:spPr/>
      <dgm:t>
        <a:bodyPr/>
        <a:lstStyle/>
        <a:p>
          <a:endParaRPr lang="en-IN" sz="3600" b="0"/>
        </a:p>
      </dgm:t>
    </dgm:pt>
    <dgm:pt modelId="{67C06220-8EAD-44DA-9E13-1AAC406B5840}">
      <dgm:prSet phldrT="[Text]" custT="1"/>
      <dgm:spPr/>
      <dgm:t>
        <a:bodyPr/>
        <a:lstStyle/>
        <a:p>
          <a:r>
            <a:rPr lang="en-IN" sz="1400" b="0" dirty="0"/>
            <a:t>Data Transform &amp; Analysis</a:t>
          </a:r>
        </a:p>
      </dgm:t>
    </dgm:pt>
    <dgm:pt modelId="{2E8110BB-D646-4180-BF47-586F701A1CFB}" type="parTrans" cxnId="{5E3B4525-5827-443F-A270-594A5E8240D7}">
      <dgm:prSet/>
      <dgm:spPr/>
      <dgm:t>
        <a:bodyPr/>
        <a:lstStyle/>
        <a:p>
          <a:endParaRPr lang="en-IN" sz="3600" b="0"/>
        </a:p>
      </dgm:t>
    </dgm:pt>
    <dgm:pt modelId="{06A002A1-BDCB-4E64-9B6E-F40465D707D3}" type="sibTrans" cxnId="{5E3B4525-5827-443F-A270-594A5E8240D7}">
      <dgm:prSet/>
      <dgm:spPr/>
      <dgm:t>
        <a:bodyPr/>
        <a:lstStyle/>
        <a:p>
          <a:endParaRPr lang="en-IN" sz="3600" b="0"/>
        </a:p>
      </dgm:t>
    </dgm:pt>
    <dgm:pt modelId="{2FC2984A-7320-4E9A-B5AA-B93F99745891}">
      <dgm:prSet phldrT="[Text]" custT="1"/>
      <dgm:spPr/>
      <dgm:t>
        <a:bodyPr/>
        <a:lstStyle/>
        <a:p>
          <a:r>
            <a:rPr lang="en-IN" sz="1400" b="0" dirty="0"/>
            <a:t>Insights</a:t>
          </a:r>
        </a:p>
      </dgm:t>
    </dgm:pt>
    <dgm:pt modelId="{D4EFEFB9-4915-40CF-9C46-07CF53772CE1}" type="parTrans" cxnId="{6F9F16AE-AF73-47DC-95F8-EE888B884C97}">
      <dgm:prSet/>
      <dgm:spPr/>
      <dgm:t>
        <a:bodyPr/>
        <a:lstStyle/>
        <a:p>
          <a:endParaRPr lang="en-IN" sz="3600" b="0"/>
        </a:p>
      </dgm:t>
    </dgm:pt>
    <dgm:pt modelId="{452EF30D-B23F-4192-B85F-280B2A895D35}" type="sibTrans" cxnId="{6F9F16AE-AF73-47DC-95F8-EE888B884C97}">
      <dgm:prSet/>
      <dgm:spPr/>
      <dgm:t>
        <a:bodyPr/>
        <a:lstStyle/>
        <a:p>
          <a:endParaRPr lang="en-IN" sz="3600" b="0"/>
        </a:p>
      </dgm:t>
    </dgm:pt>
    <dgm:pt modelId="{1E1D16C9-DAAF-4FDB-BB90-62348624396D}">
      <dgm:prSet phldrT="[Text]" custT="1"/>
      <dgm:spPr/>
      <dgm:t>
        <a:bodyPr/>
        <a:lstStyle/>
        <a:p>
          <a:r>
            <a:rPr lang="en-IN" sz="1400" b="0" dirty="0"/>
            <a:t>Visual Creation &amp; Dashboard </a:t>
          </a:r>
        </a:p>
      </dgm:t>
    </dgm:pt>
    <dgm:pt modelId="{73E36DA6-6C30-480D-A155-BF8ECC5B25CD}" type="parTrans" cxnId="{19D61387-C580-4ECF-8792-89A5FB75AEEB}">
      <dgm:prSet/>
      <dgm:spPr/>
      <dgm:t>
        <a:bodyPr/>
        <a:lstStyle/>
        <a:p>
          <a:endParaRPr lang="en-IN" sz="3600" b="0"/>
        </a:p>
      </dgm:t>
    </dgm:pt>
    <dgm:pt modelId="{DC493D47-3B46-499A-92CA-223ACF15C061}" type="sibTrans" cxnId="{19D61387-C580-4ECF-8792-89A5FB75AEEB}">
      <dgm:prSet/>
      <dgm:spPr/>
      <dgm:t>
        <a:bodyPr/>
        <a:lstStyle/>
        <a:p>
          <a:endParaRPr lang="en-IN" sz="3600" b="0"/>
        </a:p>
      </dgm:t>
    </dgm:pt>
    <dgm:pt modelId="{B1B4671A-A4E0-4425-A65F-40210D524841}" type="pres">
      <dgm:prSet presAssocID="{A61B29B2-C800-41B2-96E2-D7E8BB3A7D65}" presName="Name0" presStyleCnt="0">
        <dgm:presLayoutVars>
          <dgm:chMax val="7"/>
          <dgm:chPref val="7"/>
          <dgm:dir/>
          <dgm:animLvl val="lvl"/>
        </dgm:presLayoutVars>
      </dgm:prSet>
      <dgm:spPr/>
    </dgm:pt>
    <dgm:pt modelId="{2617DD76-AF24-4312-9533-26BF566365E5}" type="pres">
      <dgm:prSet presAssocID="{DA1F006F-0D3B-463B-8525-1B8053BC540D}" presName="Accent1" presStyleCnt="0"/>
      <dgm:spPr/>
    </dgm:pt>
    <dgm:pt modelId="{7DFB5203-DEFD-4FC0-9DCB-EAD4FEE682EB}" type="pres">
      <dgm:prSet presAssocID="{DA1F006F-0D3B-463B-8525-1B8053BC540D}" presName="Accent" presStyleLbl="node1" presStyleIdx="0" presStyleCnt="4" custScaleX="127122" custScaleY="117282" custLinFactNeighborX="3922" custLinFactNeighborY="-4928"/>
      <dgm:spPr/>
    </dgm:pt>
    <dgm:pt modelId="{7BF9925C-B67C-4AA3-8AFD-5442AF106F79}" type="pres">
      <dgm:prSet presAssocID="{DA1F006F-0D3B-463B-8525-1B8053BC540D}" presName="Parent1" presStyleLbl="revTx" presStyleIdx="0" presStyleCnt="4" custLinFactNeighborX="1171" custLinFactNeighborY="-42169">
        <dgm:presLayoutVars>
          <dgm:chMax val="1"/>
          <dgm:chPref val="1"/>
          <dgm:bulletEnabled val="1"/>
        </dgm:presLayoutVars>
      </dgm:prSet>
      <dgm:spPr/>
    </dgm:pt>
    <dgm:pt modelId="{AF30107D-A49C-4EA5-8B7D-C61B190EF9EE}" type="pres">
      <dgm:prSet presAssocID="{67C06220-8EAD-44DA-9E13-1AAC406B5840}" presName="Accent2" presStyleCnt="0"/>
      <dgm:spPr/>
    </dgm:pt>
    <dgm:pt modelId="{91FB13FC-65DD-4D6F-ACD8-EBA17C99EEDC}" type="pres">
      <dgm:prSet presAssocID="{67C06220-8EAD-44DA-9E13-1AAC406B5840}" presName="Accent" presStyleLbl="node1" presStyleIdx="1" presStyleCnt="4" custScaleX="127122" custScaleY="117282" custLinFactNeighborX="654" custLinFactNeighborY="-654"/>
      <dgm:spPr/>
    </dgm:pt>
    <dgm:pt modelId="{78D6EFA0-FB28-4960-B7A9-56E384CA1841}" type="pres">
      <dgm:prSet presAssocID="{67C06220-8EAD-44DA-9E13-1AAC406B5840}" presName="Parent2" presStyleLbl="revTx" presStyleIdx="1" presStyleCnt="4" custLinFactNeighborX="-3947" custLinFactNeighborY="-22356">
        <dgm:presLayoutVars>
          <dgm:chMax val="1"/>
          <dgm:chPref val="1"/>
          <dgm:bulletEnabled val="1"/>
        </dgm:presLayoutVars>
      </dgm:prSet>
      <dgm:spPr/>
    </dgm:pt>
    <dgm:pt modelId="{711FED2A-0BB0-4E74-9368-430742CE38F2}" type="pres">
      <dgm:prSet presAssocID="{1E1D16C9-DAAF-4FDB-BB90-62348624396D}" presName="Accent3" presStyleCnt="0"/>
      <dgm:spPr/>
    </dgm:pt>
    <dgm:pt modelId="{261F3177-F70A-4976-B886-C7049C242894}" type="pres">
      <dgm:prSet presAssocID="{1E1D16C9-DAAF-4FDB-BB90-62348624396D}" presName="Accent" presStyleLbl="node1" presStyleIdx="2" presStyleCnt="4" custScaleX="127122" custScaleY="117282" custLinFactNeighborX="9202" custLinFactNeighborY="7110"/>
      <dgm:spPr/>
    </dgm:pt>
    <dgm:pt modelId="{F028F3B1-D9A5-47DB-9877-A3A83209B491}" type="pres">
      <dgm:prSet presAssocID="{1E1D16C9-DAAF-4FDB-BB90-62348624396D}" presName="Parent3" presStyleLbl="revTx" presStyleIdx="2" presStyleCnt="4" custLinFactNeighborX="26549" custLinFactNeighborY="14616">
        <dgm:presLayoutVars>
          <dgm:chMax val="1"/>
          <dgm:chPref val="1"/>
          <dgm:bulletEnabled val="1"/>
        </dgm:presLayoutVars>
      </dgm:prSet>
      <dgm:spPr/>
    </dgm:pt>
    <dgm:pt modelId="{50FAA19E-7938-4222-8AAD-4736841FFCC4}" type="pres">
      <dgm:prSet presAssocID="{2FC2984A-7320-4E9A-B5AA-B93F99745891}" presName="Accent4" presStyleCnt="0"/>
      <dgm:spPr/>
    </dgm:pt>
    <dgm:pt modelId="{7031B3D0-E73B-4F1E-958B-E8DE4B047186}" type="pres">
      <dgm:prSet presAssocID="{2FC2984A-7320-4E9A-B5AA-B93F99745891}" presName="Accent" presStyleLbl="node1" presStyleIdx="3" presStyleCnt="4" custScaleX="127122" custScaleY="117282" custLinFactNeighborX="710" custLinFactNeighborY="21806"/>
      <dgm:spPr/>
    </dgm:pt>
    <dgm:pt modelId="{B0817E04-96AF-4036-B46A-FF58B3542314}" type="pres">
      <dgm:prSet presAssocID="{2FC2984A-7320-4E9A-B5AA-B93F99745891}" presName="Parent4" presStyleLbl="revTx" presStyleIdx="3" presStyleCnt="4" custLinFactNeighborX="2651" custLinFactNeighborY="67024">
        <dgm:presLayoutVars>
          <dgm:chMax val="1"/>
          <dgm:chPref val="1"/>
          <dgm:bulletEnabled val="1"/>
        </dgm:presLayoutVars>
      </dgm:prSet>
      <dgm:spPr/>
    </dgm:pt>
  </dgm:ptLst>
  <dgm:cxnLst>
    <dgm:cxn modelId="{5E3B4525-5827-443F-A270-594A5E8240D7}" srcId="{A61B29B2-C800-41B2-96E2-D7E8BB3A7D65}" destId="{67C06220-8EAD-44DA-9E13-1AAC406B5840}" srcOrd="1" destOrd="0" parTransId="{2E8110BB-D646-4180-BF47-586F701A1CFB}" sibTransId="{06A002A1-BDCB-4E64-9B6E-F40465D707D3}"/>
    <dgm:cxn modelId="{5AA49A37-A617-4AFE-B478-5A4158C7B106}" srcId="{A61B29B2-C800-41B2-96E2-D7E8BB3A7D65}" destId="{DA1F006F-0D3B-463B-8525-1B8053BC540D}" srcOrd="0" destOrd="0" parTransId="{83056050-846E-4F17-867F-6CF581407965}" sibTransId="{4974F67C-D702-4621-9431-1B425FAAF41D}"/>
    <dgm:cxn modelId="{F7A1453D-DE9C-4EB1-BBA4-DE10E66C3F16}" type="presOf" srcId="{DA1F006F-0D3B-463B-8525-1B8053BC540D}" destId="{7BF9925C-B67C-4AA3-8AFD-5442AF106F79}" srcOrd="0" destOrd="0" presId="urn:microsoft.com/office/officeart/2009/layout/CircleArrowProcess"/>
    <dgm:cxn modelId="{4233A380-022A-4AD3-BA88-59F957088F0F}" type="presOf" srcId="{2FC2984A-7320-4E9A-B5AA-B93F99745891}" destId="{B0817E04-96AF-4036-B46A-FF58B3542314}" srcOrd="0" destOrd="0" presId="urn:microsoft.com/office/officeart/2009/layout/CircleArrowProcess"/>
    <dgm:cxn modelId="{19D61387-C580-4ECF-8792-89A5FB75AEEB}" srcId="{A61B29B2-C800-41B2-96E2-D7E8BB3A7D65}" destId="{1E1D16C9-DAAF-4FDB-BB90-62348624396D}" srcOrd="2" destOrd="0" parTransId="{73E36DA6-6C30-480D-A155-BF8ECC5B25CD}" sibTransId="{DC493D47-3B46-499A-92CA-223ACF15C061}"/>
    <dgm:cxn modelId="{F05AFD87-0C5D-4D74-97DD-C40B4BDA4025}" type="presOf" srcId="{1E1D16C9-DAAF-4FDB-BB90-62348624396D}" destId="{F028F3B1-D9A5-47DB-9877-A3A83209B491}" srcOrd="0" destOrd="0" presId="urn:microsoft.com/office/officeart/2009/layout/CircleArrowProcess"/>
    <dgm:cxn modelId="{16355B8D-2D12-4CEA-AD55-F8D8385566F0}" type="presOf" srcId="{A61B29B2-C800-41B2-96E2-D7E8BB3A7D65}" destId="{B1B4671A-A4E0-4425-A65F-40210D524841}" srcOrd="0" destOrd="0" presId="urn:microsoft.com/office/officeart/2009/layout/CircleArrowProcess"/>
    <dgm:cxn modelId="{6F9F16AE-AF73-47DC-95F8-EE888B884C97}" srcId="{A61B29B2-C800-41B2-96E2-D7E8BB3A7D65}" destId="{2FC2984A-7320-4E9A-B5AA-B93F99745891}" srcOrd="3" destOrd="0" parTransId="{D4EFEFB9-4915-40CF-9C46-07CF53772CE1}" sibTransId="{452EF30D-B23F-4192-B85F-280B2A895D35}"/>
    <dgm:cxn modelId="{2C331FBC-D558-4C4F-BF1A-FB7596146DE1}" type="presOf" srcId="{67C06220-8EAD-44DA-9E13-1AAC406B5840}" destId="{78D6EFA0-FB28-4960-B7A9-56E384CA1841}" srcOrd="0" destOrd="0" presId="urn:microsoft.com/office/officeart/2009/layout/CircleArrowProcess"/>
    <dgm:cxn modelId="{E6109B50-AAAA-40F3-9F84-AE628B92C57B}" type="presParOf" srcId="{B1B4671A-A4E0-4425-A65F-40210D524841}" destId="{2617DD76-AF24-4312-9533-26BF566365E5}" srcOrd="0" destOrd="0" presId="urn:microsoft.com/office/officeart/2009/layout/CircleArrowProcess"/>
    <dgm:cxn modelId="{7E6551F4-2D44-45B1-8D9D-D2AEB578292E}" type="presParOf" srcId="{2617DD76-AF24-4312-9533-26BF566365E5}" destId="{7DFB5203-DEFD-4FC0-9DCB-EAD4FEE682EB}" srcOrd="0" destOrd="0" presId="urn:microsoft.com/office/officeart/2009/layout/CircleArrowProcess"/>
    <dgm:cxn modelId="{3EF8E726-3B94-433F-B8AA-4B9F08706F12}" type="presParOf" srcId="{B1B4671A-A4E0-4425-A65F-40210D524841}" destId="{7BF9925C-B67C-4AA3-8AFD-5442AF106F79}" srcOrd="1" destOrd="0" presId="urn:microsoft.com/office/officeart/2009/layout/CircleArrowProcess"/>
    <dgm:cxn modelId="{F3E39841-68EB-4B38-A2F8-40B94CD3CDDB}" type="presParOf" srcId="{B1B4671A-A4E0-4425-A65F-40210D524841}" destId="{AF30107D-A49C-4EA5-8B7D-C61B190EF9EE}" srcOrd="2" destOrd="0" presId="urn:microsoft.com/office/officeart/2009/layout/CircleArrowProcess"/>
    <dgm:cxn modelId="{416D78EF-2E37-4BDF-B8E4-814C6C9B9B50}" type="presParOf" srcId="{AF30107D-A49C-4EA5-8B7D-C61B190EF9EE}" destId="{91FB13FC-65DD-4D6F-ACD8-EBA17C99EEDC}" srcOrd="0" destOrd="0" presId="urn:microsoft.com/office/officeart/2009/layout/CircleArrowProcess"/>
    <dgm:cxn modelId="{15F4F9B0-301D-4146-BC0D-F602CB17BE93}" type="presParOf" srcId="{B1B4671A-A4E0-4425-A65F-40210D524841}" destId="{78D6EFA0-FB28-4960-B7A9-56E384CA1841}" srcOrd="3" destOrd="0" presId="urn:microsoft.com/office/officeart/2009/layout/CircleArrowProcess"/>
    <dgm:cxn modelId="{67ADF209-7824-4C62-B04C-FFA8F9448AB5}" type="presParOf" srcId="{B1B4671A-A4E0-4425-A65F-40210D524841}" destId="{711FED2A-0BB0-4E74-9368-430742CE38F2}" srcOrd="4" destOrd="0" presId="urn:microsoft.com/office/officeart/2009/layout/CircleArrowProcess"/>
    <dgm:cxn modelId="{6C12F251-5B5E-497D-84B6-A36AD31341DC}" type="presParOf" srcId="{711FED2A-0BB0-4E74-9368-430742CE38F2}" destId="{261F3177-F70A-4976-B886-C7049C242894}" srcOrd="0" destOrd="0" presId="urn:microsoft.com/office/officeart/2009/layout/CircleArrowProcess"/>
    <dgm:cxn modelId="{D433E9E0-EDE5-466C-AE12-BBED4EFD5F77}" type="presParOf" srcId="{B1B4671A-A4E0-4425-A65F-40210D524841}" destId="{F028F3B1-D9A5-47DB-9877-A3A83209B491}" srcOrd="5" destOrd="0" presId="urn:microsoft.com/office/officeart/2009/layout/CircleArrowProcess"/>
    <dgm:cxn modelId="{8A81613E-DBE7-484F-A35B-52C6EE03DCF2}" type="presParOf" srcId="{B1B4671A-A4E0-4425-A65F-40210D524841}" destId="{50FAA19E-7938-4222-8AAD-4736841FFCC4}" srcOrd="6" destOrd="0" presId="urn:microsoft.com/office/officeart/2009/layout/CircleArrowProcess"/>
    <dgm:cxn modelId="{27144623-B4A1-4BF3-B264-0DC411AEF816}" type="presParOf" srcId="{50FAA19E-7938-4222-8AAD-4736841FFCC4}" destId="{7031B3D0-E73B-4F1E-958B-E8DE4B047186}" srcOrd="0" destOrd="0" presId="urn:microsoft.com/office/officeart/2009/layout/CircleArrowProcess"/>
    <dgm:cxn modelId="{6837BB68-F720-4300-B002-1DF749884CE4}" type="presParOf" srcId="{B1B4671A-A4E0-4425-A65F-40210D524841}" destId="{B0817E04-96AF-4036-B46A-FF58B3542314}"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B5203-DEFD-4FC0-9DCB-EAD4FEE682EB}">
      <dsp:nvSpPr>
        <dsp:cNvPr id="0" name=""/>
        <dsp:cNvSpPr/>
      </dsp:nvSpPr>
      <dsp:spPr>
        <a:xfrm>
          <a:off x="755200" y="635850"/>
          <a:ext cx="1998284" cy="1843793"/>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BF9925C-B67C-4AA3-8AFD-5442AF106F79}">
      <dsp:nvSpPr>
        <dsp:cNvPr id="0" name=""/>
        <dsp:cNvSpPr/>
      </dsp:nvSpPr>
      <dsp:spPr>
        <a:xfrm>
          <a:off x="1264051" y="1233286"/>
          <a:ext cx="877232" cy="438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kern="1200" dirty="0"/>
            <a:t>Data Extraction &amp; Cleaning </a:t>
          </a:r>
        </a:p>
      </dsp:txBody>
      <dsp:txXfrm>
        <a:off x="1264051" y="1233286"/>
        <a:ext cx="877232" cy="438571"/>
      </dsp:txXfrm>
    </dsp:sp>
    <dsp:sp modelId="{91FB13FC-65DD-4D6F-ACD8-EBA17C99EEDC}">
      <dsp:nvSpPr>
        <dsp:cNvPr id="0" name=""/>
        <dsp:cNvSpPr/>
      </dsp:nvSpPr>
      <dsp:spPr>
        <a:xfrm>
          <a:off x="267129" y="1606448"/>
          <a:ext cx="1998284" cy="1843793"/>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8D6EFA0-FB28-4960-B7A9-56E384CA1841}">
      <dsp:nvSpPr>
        <dsp:cNvPr id="0" name=""/>
        <dsp:cNvSpPr/>
      </dsp:nvSpPr>
      <dsp:spPr>
        <a:xfrm>
          <a:off x="780686" y="2225254"/>
          <a:ext cx="877232" cy="438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kern="1200" dirty="0"/>
            <a:t>Data Transform &amp; Analysis</a:t>
          </a:r>
        </a:p>
      </dsp:txBody>
      <dsp:txXfrm>
        <a:off x="780686" y="2225254"/>
        <a:ext cx="877232" cy="438571"/>
      </dsp:txXfrm>
    </dsp:sp>
    <dsp:sp modelId="{261F3177-F70A-4976-B886-C7049C242894}">
      <dsp:nvSpPr>
        <dsp:cNvPr id="0" name=""/>
        <dsp:cNvSpPr/>
      </dsp:nvSpPr>
      <dsp:spPr>
        <a:xfrm>
          <a:off x="838198" y="2635248"/>
          <a:ext cx="1998284" cy="1843793"/>
        </a:xfrm>
        <a:prstGeom prst="circularArrow">
          <a:avLst>
            <a:gd name="adj1" fmla="val 10980"/>
            <a:gd name="adj2" fmla="val 1142322"/>
            <a:gd name="adj3" fmla="val 4500000"/>
            <a:gd name="adj4" fmla="val 13500000"/>
            <a:gd name="adj5" fmla="val 125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028F3B1-D9A5-47DB-9877-A3A83209B491}">
      <dsp:nvSpPr>
        <dsp:cNvPr id="0" name=""/>
        <dsp:cNvSpPr/>
      </dsp:nvSpPr>
      <dsp:spPr>
        <a:xfrm>
          <a:off x="1486676" y="3292477"/>
          <a:ext cx="877232" cy="438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kern="1200" dirty="0"/>
            <a:t>Visual Creation &amp; Dashboard </a:t>
          </a:r>
        </a:p>
      </dsp:txBody>
      <dsp:txXfrm>
        <a:off x="1486676" y="3292477"/>
        <a:ext cx="877232" cy="438571"/>
      </dsp:txXfrm>
    </dsp:sp>
    <dsp:sp modelId="{7031B3D0-E73B-4F1E-958B-E8DE4B047186}">
      <dsp:nvSpPr>
        <dsp:cNvPr id="0" name=""/>
        <dsp:cNvSpPr/>
      </dsp:nvSpPr>
      <dsp:spPr>
        <a:xfrm>
          <a:off x="408517" y="3844825"/>
          <a:ext cx="1716777" cy="1584654"/>
        </a:xfrm>
        <a:prstGeom prst="blockArc">
          <a:avLst>
            <a:gd name="adj1" fmla="val 0"/>
            <a:gd name="adj2" fmla="val 18900000"/>
            <a:gd name="adj3" fmla="val 1274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0817E04-96AF-4036-B46A-FF58B3542314}">
      <dsp:nvSpPr>
        <dsp:cNvPr id="0" name=""/>
        <dsp:cNvSpPr/>
      </dsp:nvSpPr>
      <dsp:spPr>
        <a:xfrm>
          <a:off x="838566" y="4427397"/>
          <a:ext cx="877232" cy="438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kern="1200" dirty="0"/>
            <a:t>Insights</a:t>
          </a:r>
        </a:p>
      </dsp:txBody>
      <dsp:txXfrm>
        <a:off x="838566" y="4427397"/>
        <a:ext cx="877232" cy="43857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9/13/2025</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9/13/2025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a:t>8/03/20XX</a:t>
            </a:r>
            <a:endParaRPr lang="en-US" dirty="0"/>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a:t>8/03/20XX</a:t>
            </a:r>
            <a:endParaRPr lang="en-US" dirty="0"/>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a:t>8/03/20XX</a:t>
            </a:r>
            <a:endParaRPr lang="en-US" dirty="0"/>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a:t>8/03/20XX</a:t>
            </a:r>
            <a:endParaRPr lang="en-US" dirty="0"/>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a:t>8/03/20XX</a:t>
            </a:r>
            <a:endParaRPr lang="en-US" dirty="0"/>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a:t>8/03/20XX</a:t>
            </a:r>
            <a:endParaRPr lang="en-US" dirty="0"/>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a:t>8/03/20XX</a:t>
            </a:r>
            <a:endParaRPr lang="en-US" dirty="0"/>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wikidoc.org/index.php/Emergency_psychiatry" TargetMode="External"/><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www.pickpik.com/agenda-appointment-calendar-close-up-date-day-96710" TargetMode="External"/><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lose up of two people holding hands">
            <a:extLst>
              <a:ext uri="{FF2B5EF4-FFF2-40B4-BE49-F238E27FC236}">
                <a16:creationId xmlns:a16="http://schemas.microsoft.com/office/drawing/2014/main" id="{E41FFEB7-5147-4211-9DEE-48A580FDD93D}"/>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466725" y="466725"/>
            <a:ext cx="11258550" cy="5924550"/>
          </a:xfrm>
        </p:spPr>
      </p:pic>
      <p:sp>
        <p:nvSpPr>
          <p:cNvPr id="20" name="Title 19">
            <a:extLst>
              <a:ext uri="{FF2B5EF4-FFF2-40B4-BE49-F238E27FC236}">
                <a16:creationId xmlns:a16="http://schemas.microsoft.com/office/drawing/2014/main" id="{49020275-58F0-4491-8E8A-0A2AD5ED9D8B}"/>
              </a:ext>
            </a:extLst>
          </p:cNvPr>
          <p:cNvSpPr>
            <a:spLocks noGrp="1"/>
          </p:cNvSpPr>
          <p:nvPr>
            <p:ph type="title"/>
          </p:nvPr>
        </p:nvSpPr>
        <p:spPr>
          <a:xfrm>
            <a:off x="3025991" y="5078889"/>
            <a:ext cx="6487878" cy="640080"/>
          </a:xfrm>
        </p:spPr>
        <p:txBody>
          <a:bodyPr>
            <a:noAutofit/>
          </a:bodyPr>
          <a:lstStyle/>
          <a:p>
            <a:r>
              <a:rPr lang="en-US" sz="4800" dirty="0"/>
              <a:t>Columbian</a:t>
            </a:r>
            <a:br>
              <a:rPr lang="en-US" sz="4800" dirty="0"/>
            </a:br>
            <a:r>
              <a:rPr lang="en-US" sz="4800" dirty="0"/>
              <a:t>Asian </a:t>
            </a:r>
            <a:br>
              <a:rPr lang="en-US" sz="4800" dirty="0"/>
            </a:br>
            <a:r>
              <a:rPr lang="en-US" sz="4800" dirty="0"/>
              <a:t>Hospital </a:t>
            </a:r>
          </a:p>
        </p:txBody>
      </p:sp>
      <p:sp>
        <p:nvSpPr>
          <p:cNvPr id="2" name="Text Placeholder 15">
            <a:extLst>
              <a:ext uri="{FF2B5EF4-FFF2-40B4-BE49-F238E27FC236}">
                <a16:creationId xmlns:a16="http://schemas.microsoft.com/office/drawing/2014/main" id="{4A3FD6C5-1071-E25B-DE20-2BE14D2DFAC5}"/>
              </a:ext>
            </a:extLst>
          </p:cNvPr>
          <p:cNvSpPr txBox="1">
            <a:spLocks/>
          </p:cNvSpPr>
          <p:nvPr/>
        </p:nvSpPr>
        <p:spPr>
          <a:xfrm>
            <a:off x="8829631" y="6391275"/>
            <a:ext cx="2895644" cy="4212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solidFill>
                  <a:schemeClr val="accent1"/>
                </a:solidFill>
              </a:rPr>
              <a:t>Tammana Sai Manikanta</a:t>
            </a:r>
          </a:p>
        </p:txBody>
      </p:sp>
    </p:spTree>
    <p:extLst>
      <p:ext uri="{BB962C8B-B14F-4D97-AF65-F5344CB8AC3E}">
        <p14:creationId xmlns:p14="http://schemas.microsoft.com/office/powerpoint/2010/main" val="2409068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B0BDB-09AA-DD31-4286-6C12651AC032}"/>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058D6F23-81CD-2093-D6EE-7538317606AF}"/>
              </a:ext>
            </a:extLst>
          </p:cNvPr>
          <p:cNvSpPr>
            <a:spLocks noGrp="1"/>
          </p:cNvSpPr>
          <p:nvPr>
            <p:ph type="title"/>
          </p:nvPr>
        </p:nvSpPr>
        <p:spPr>
          <a:xfrm>
            <a:off x="2805223" y="618922"/>
            <a:ext cx="8548577" cy="665965"/>
          </a:xfrm>
        </p:spPr>
        <p:txBody>
          <a:bodyPr/>
          <a:lstStyle/>
          <a:p>
            <a:r>
              <a:rPr lang="en-IN" dirty="0"/>
              <a:t>Data Analysis &amp; Findings</a:t>
            </a:r>
            <a:endParaRPr lang="en-US" dirty="0"/>
          </a:p>
        </p:txBody>
      </p:sp>
      <p:sp>
        <p:nvSpPr>
          <p:cNvPr id="4" name="Slide Number Placeholder 3">
            <a:extLst>
              <a:ext uri="{FF2B5EF4-FFF2-40B4-BE49-F238E27FC236}">
                <a16:creationId xmlns:a16="http://schemas.microsoft.com/office/drawing/2014/main" id="{99812980-64A9-1636-0CB4-F54953D22B4D}"/>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10</a:t>
            </a:fld>
            <a:endParaRPr lang="en-US" dirty="0"/>
          </a:p>
        </p:txBody>
      </p:sp>
      <p:sp>
        <p:nvSpPr>
          <p:cNvPr id="37" name="Text Placeholder 36">
            <a:extLst>
              <a:ext uri="{FF2B5EF4-FFF2-40B4-BE49-F238E27FC236}">
                <a16:creationId xmlns:a16="http://schemas.microsoft.com/office/drawing/2014/main" id="{5B4DE0E5-4FA5-4948-CA6C-9E3BD372255C}"/>
              </a:ext>
            </a:extLst>
          </p:cNvPr>
          <p:cNvSpPr>
            <a:spLocks noGrp="1"/>
          </p:cNvSpPr>
          <p:nvPr>
            <p:ph type="body" sz="quarter" idx="28"/>
          </p:nvPr>
        </p:nvSpPr>
        <p:spPr>
          <a:xfrm>
            <a:off x="96705" y="1567883"/>
            <a:ext cx="6623072" cy="3930784"/>
          </a:xfrm>
        </p:spPr>
        <p:txBody>
          <a:bodyPr anchor="ctr"/>
          <a:lstStyle/>
          <a:p>
            <a:pPr fontAlgn="base">
              <a:lnSpc>
                <a:spcPct val="90000"/>
              </a:lnSpc>
              <a:spcBef>
                <a:spcPts val="1000"/>
              </a:spcBef>
            </a:pPr>
            <a:r>
              <a:rPr lang="en-IN" sz="1600" cap="all" dirty="0">
                <a:solidFill>
                  <a:schemeClr val="accent4"/>
                </a:solidFill>
                <a:latin typeface="+mj-lt"/>
              </a:rPr>
              <a:t>Patient Wait Time analysis</a:t>
            </a:r>
          </a:p>
          <a:p>
            <a:pPr marL="342900" indent="-342900" fontAlgn="base">
              <a:lnSpc>
                <a:spcPct val="150000"/>
              </a:lnSpc>
              <a:buFont typeface="Courier New" panose="02070309020205020404" pitchFamily="49" charset="0"/>
              <a:buChar char="o"/>
            </a:pPr>
            <a:r>
              <a:rPr lang="en-US" sz="1600" dirty="0">
                <a:latin typeface="Cambria" panose="02040503050406030204" pitchFamily="18" charset="0"/>
                <a:ea typeface="Cambria" panose="02040503050406030204" pitchFamily="18" charset="0"/>
              </a:rPr>
              <a:t>Average Wait Time For </a:t>
            </a:r>
            <a:r>
              <a:rPr lang="en-IN" sz="1600" dirty="0">
                <a:latin typeface="Cambria" panose="02040503050406030204" pitchFamily="18" charset="0"/>
                <a:ea typeface="Cambria" panose="02040503050406030204" pitchFamily="18" charset="0"/>
              </a:rPr>
              <a:t>Patients</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35.26 mins</a:t>
            </a:r>
            <a:r>
              <a:rPr lang="en-US" sz="1600" dirty="0">
                <a:latin typeface="Cambria" panose="02040503050406030204" pitchFamily="18" charset="0"/>
                <a:ea typeface="Cambria" panose="02040503050406030204" pitchFamily="18" charset="0"/>
              </a:rPr>
              <a:t> across hospital</a:t>
            </a:r>
          </a:p>
          <a:p>
            <a:pPr marL="342900" indent="-342900" fontAlgn="base">
              <a:lnSpc>
                <a:spcPct val="150000"/>
              </a:lnSpc>
              <a:buFont typeface="Courier New" panose="02070309020205020404" pitchFamily="49" charset="0"/>
              <a:buChar char="o"/>
            </a:pPr>
            <a:r>
              <a:rPr lang="en-US" sz="1600" dirty="0">
                <a:latin typeface="Cambria" panose="02040503050406030204" pitchFamily="18" charset="0"/>
                <a:ea typeface="Cambria" panose="02040503050406030204" pitchFamily="18" charset="0"/>
              </a:rPr>
              <a:t>Wait times range: </a:t>
            </a:r>
            <a:r>
              <a:rPr lang="en-US" sz="1600" b="1" dirty="0">
                <a:latin typeface="Cambria" panose="02040503050406030204" pitchFamily="18" charset="0"/>
                <a:ea typeface="Cambria" panose="02040503050406030204" pitchFamily="18" charset="0"/>
              </a:rPr>
              <a:t>34.70 – 36.80 mins</a:t>
            </a:r>
            <a:r>
              <a:rPr lang="en-US" sz="1600" dirty="0">
                <a:latin typeface="Cambria" panose="02040503050406030204" pitchFamily="18" charset="0"/>
                <a:ea typeface="Cambria" panose="02040503050406030204" pitchFamily="18" charset="0"/>
              </a:rPr>
              <a:t> across the departments</a:t>
            </a:r>
          </a:p>
          <a:p>
            <a:pPr marL="342900" indent="-342900" fontAlgn="base">
              <a:lnSpc>
                <a:spcPct val="150000"/>
              </a:lnSpc>
              <a:buFont typeface="Courier New" panose="02070309020205020404" pitchFamily="49" charset="0"/>
              <a:buChar char="o"/>
            </a:pPr>
            <a:r>
              <a:rPr lang="en-US" sz="1600" dirty="0">
                <a:latin typeface="Cambria" panose="02040503050406030204" pitchFamily="18" charset="0"/>
                <a:ea typeface="Cambria" panose="02040503050406030204" pitchFamily="18" charset="0"/>
              </a:rPr>
              <a:t>Neurology has highest avg wait (36.8 mins), though difference is minimal</a:t>
            </a:r>
          </a:p>
          <a:p>
            <a:pPr marL="342900" indent="-342900" fontAlgn="base">
              <a:lnSpc>
                <a:spcPct val="150000"/>
              </a:lnSpc>
              <a:buFont typeface="Courier New" panose="02070309020205020404" pitchFamily="49" charset="0"/>
              <a:buChar char="o"/>
            </a:pPr>
            <a:r>
              <a:rPr lang="en-US" sz="1600" dirty="0">
                <a:latin typeface="Cambria" panose="02040503050406030204" pitchFamily="18" charset="0"/>
                <a:ea typeface="Cambria" panose="02040503050406030204" pitchFamily="18" charset="0"/>
              </a:rPr>
              <a:t>No critical delays — indicates efficient and balanced resource allocation</a:t>
            </a:r>
          </a:p>
          <a:p>
            <a:pPr marL="342900" indent="-342900" fontAlgn="base">
              <a:lnSpc>
                <a:spcPct val="150000"/>
              </a:lnSpc>
              <a:buFont typeface="Courier New" panose="02070309020205020404" pitchFamily="49" charset="0"/>
              <a:buChar char="o"/>
            </a:pPr>
            <a:r>
              <a:rPr lang="en-US" sz="1600" dirty="0">
                <a:latin typeface="Cambria" panose="02040503050406030204" pitchFamily="18" charset="0"/>
                <a:ea typeface="Cambria" panose="02040503050406030204" pitchFamily="18" charset="0"/>
              </a:rPr>
              <a:t>Orthopedics &amp; General </a:t>
            </a:r>
            <a:r>
              <a:rPr lang="en-IN" sz="1600" dirty="0">
                <a:latin typeface="Cambria" panose="02040503050406030204" pitchFamily="18" charset="0"/>
                <a:ea typeface="Cambria" panose="02040503050406030204" pitchFamily="18" charset="0"/>
              </a:rPr>
              <a:t>Department has generated greater revenue compared to other departments indicating the key areas of hospital</a:t>
            </a:r>
          </a:p>
          <a:p>
            <a:pPr marL="342900" indent="-342900" fontAlgn="base">
              <a:lnSpc>
                <a:spcPct val="150000"/>
              </a:lnSpc>
              <a:buFont typeface="Courier New" panose="02070309020205020404" pitchFamily="49" charset="0"/>
              <a:buChar char="o"/>
            </a:pPr>
            <a:endParaRPr lang="en-IN" sz="16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21DDF921-224C-1A20-0E22-E1EECDC845BA}"/>
              </a:ext>
            </a:extLst>
          </p:cNvPr>
          <p:cNvPicPr>
            <a:picLocks noChangeAspect="1"/>
          </p:cNvPicPr>
          <p:nvPr/>
        </p:nvPicPr>
        <p:blipFill>
          <a:blip r:embed="rId2"/>
          <a:stretch>
            <a:fillRect/>
          </a:stretch>
        </p:blipFill>
        <p:spPr>
          <a:xfrm>
            <a:off x="6597796" y="1667855"/>
            <a:ext cx="5491464" cy="4147318"/>
          </a:xfrm>
          <a:prstGeom prst="rect">
            <a:avLst/>
          </a:prstGeom>
        </p:spPr>
      </p:pic>
      <p:sp>
        <p:nvSpPr>
          <p:cNvPr id="9" name="Text Placeholder 10">
            <a:extLst>
              <a:ext uri="{FF2B5EF4-FFF2-40B4-BE49-F238E27FC236}">
                <a16:creationId xmlns:a16="http://schemas.microsoft.com/office/drawing/2014/main" id="{072271A4-5D2A-6683-633A-E7A2DF944CC5}"/>
              </a:ext>
            </a:extLst>
          </p:cNvPr>
          <p:cNvSpPr txBox="1">
            <a:spLocks/>
          </p:cNvSpPr>
          <p:nvPr/>
        </p:nvSpPr>
        <p:spPr>
          <a:xfrm>
            <a:off x="246573" y="5498667"/>
            <a:ext cx="10045743" cy="133359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INSIGHTs</a:t>
            </a:r>
          </a:p>
          <a:p>
            <a:r>
              <a:rPr lang="en-US" cap="none" dirty="0">
                <a:solidFill>
                  <a:schemeClr val="tx1"/>
                </a:solidFill>
                <a:latin typeface="Cambria" panose="02040503050406030204" pitchFamily="18" charset="0"/>
                <a:ea typeface="Cambria" panose="02040503050406030204" pitchFamily="18" charset="0"/>
              </a:rPr>
              <a:t>High-revenue departments present strong opportunities for targeted investments. By expanding their services and resources, the hospital can drive further growth and attract more patients.</a:t>
            </a:r>
          </a:p>
          <a:p>
            <a:endParaRPr lang="en-US" dirty="0"/>
          </a:p>
        </p:txBody>
      </p:sp>
    </p:spTree>
    <p:extLst>
      <p:ext uri="{BB962C8B-B14F-4D97-AF65-F5344CB8AC3E}">
        <p14:creationId xmlns:p14="http://schemas.microsoft.com/office/powerpoint/2010/main" val="58516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5AFE8-D5AB-3644-1124-7928110B47D7}"/>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65A7903A-F60C-FC4E-408C-26305E6D24A1}"/>
              </a:ext>
            </a:extLst>
          </p:cNvPr>
          <p:cNvSpPr>
            <a:spLocks noGrp="1"/>
          </p:cNvSpPr>
          <p:nvPr>
            <p:ph type="title"/>
          </p:nvPr>
        </p:nvSpPr>
        <p:spPr>
          <a:xfrm>
            <a:off x="2805223" y="618922"/>
            <a:ext cx="8548577" cy="665965"/>
          </a:xfrm>
        </p:spPr>
        <p:txBody>
          <a:bodyPr/>
          <a:lstStyle/>
          <a:p>
            <a:r>
              <a:rPr lang="en-IN" dirty="0"/>
              <a:t>Data Analysis &amp; Findings</a:t>
            </a:r>
            <a:endParaRPr lang="en-US" dirty="0"/>
          </a:p>
        </p:txBody>
      </p:sp>
      <p:sp>
        <p:nvSpPr>
          <p:cNvPr id="4" name="Slide Number Placeholder 3">
            <a:extLst>
              <a:ext uri="{FF2B5EF4-FFF2-40B4-BE49-F238E27FC236}">
                <a16:creationId xmlns:a16="http://schemas.microsoft.com/office/drawing/2014/main" id="{3F6B51C0-D83A-C337-28FB-F329F8E5857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11</a:t>
            </a:fld>
            <a:endParaRPr lang="en-US" dirty="0"/>
          </a:p>
        </p:txBody>
      </p:sp>
      <p:sp>
        <p:nvSpPr>
          <p:cNvPr id="37" name="Text Placeholder 36">
            <a:extLst>
              <a:ext uri="{FF2B5EF4-FFF2-40B4-BE49-F238E27FC236}">
                <a16:creationId xmlns:a16="http://schemas.microsoft.com/office/drawing/2014/main" id="{AD375F63-33F6-3B36-852B-B1284025A22D}"/>
              </a:ext>
            </a:extLst>
          </p:cNvPr>
          <p:cNvSpPr>
            <a:spLocks noGrp="1"/>
          </p:cNvSpPr>
          <p:nvPr>
            <p:ph type="body" sz="quarter" idx="28"/>
          </p:nvPr>
        </p:nvSpPr>
        <p:spPr>
          <a:xfrm>
            <a:off x="86073" y="1807534"/>
            <a:ext cx="6973946" cy="2400867"/>
          </a:xfrm>
        </p:spPr>
        <p:txBody>
          <a:bodyPr anchor="ctr"/>
          <a:lstStyle/>
          <a:p>
            <a:pPr fontAlgn="base">
              <a:lnSpc>
                <a:spcPct val="90000"/>
              </a:lnSpc>
              <a:spcBef>
                <a:spcPts val="1000"/>
              </a:spcBef>
            </a:pPr>
            <a:r>
              <a:rPr lang="en-IN" sz="1600" cap="all" dirty="0">
                <a:solidFill>
                  <a:schemeClr val="accent4"/>
                </a:solidFill>
                <a:latin typeface="+mj-lt"/>
              </a:rPr>
              <a:t>Department wise Patient  count</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General Practice and Orthopedics had the highest patient volume, indicating these departments are essential for patient care and could benefit from increased staffing.</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Renal has recorded least number of patients in overall which can help the hospital to </a:t>
            </a:r>
            <a:r>
              <a:rPr lang="en-IN" sz="1600" dirty="0">
                <a:latin typeface="Cambria" panose="02040503050406030204" pitchFamily="18" charset="0"/>
                <a:ea typeface="Cambria" panose="02040503050406030204" pitchFamily="18" charset="0"/>
              </a:rPr>
              <a:t>understand the department importance while increasing the staff </a:t>
            </a:r>
            <a:endParaRPr lang="en-US" sz="1600" dirty="0">
              <a:latin typeface="Cambria" panose="02040503050406030204" pitchFamily="18" charset="0"/>
              <a:ea typeface="Cambria" panose="02040503050406030204" pitchFamily="18" charset="0"/>
            </a:endParaRPr>
          </a:p>
        </p:txBody>
      </p:sp>
      <p:sp>
        <p:nvSpPr>
          <p:cNvPr id="9" name="Text Placeholder 10">
            <a:extLst>
              <a:ext uri="{FF2B5EF4-FFF2-40B4-BE49-F238E27FC236}">
                <a16:creationId xmlns:a16="http://schemas.microsoft.com/office/drawing/2014/main" id="{43B3B1E0-50EC-DBB6-2569-C16701063F1F}"/>
              </a:ext>
            </a:extLst>
          </p:cNvPr>
          <p:cNvSpPr txBox="1">
            <a:spLocks/>
          </p:cNvSpPr>
          <p:nvPr/>
        </p:nvSpPr>
        <p:spPr>
          <a:xfrm>
            <a:off x="197404" y="4337286"/>
            <a:ext cx="6862615" cy="190179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INSIGHTs</a:t>
            </a:r>
          </a:p>
          <a:p>
            <a:pPr marL="285750" indent="-285750">
              <a:buFont typeface="Courier New" panose="02070309020205020404" pitchFamily="49" charset="0"/>
              <a:buChar char="o"/>
            </a:pPr>
            <a:r>
              <a:rPr lang="en-US" cap="none" dirty="0">
                <a:solidFill>
                  <a:schemeClr val="tx1"/>
                </a:solidFill>
                <a:latin typeface="Cambria" panose="02040503050406030204" pitchFamily="18" charset="0"/>
                <a:ea typeface="Cambria" panose="02040503050406030204" pitchFamily="18" charset="0"/>
              </a:rPr>
              <a:t>The departments which recorded by greater number of patients present strong opportunities for targeted investments. </a:t>
            </a:r>
          </a:p>
          <a:p>
            <a:pPr marL="285750" indent="-285750">
              <a:buFont typeface="Courier New" panose="02070309020205020404" pitchFamily="49" charset="0"/>
              <a:buChar char="o"/>
            </a:pPr>
            <a:r>
              <a:rPr lang="en-US" cap="none" dirty="0">
                <a:solidFill>
                  <a:schemeClr val="tx1"/>
                </a:solidFill>
                <a:latin typeface="Cambria" panose="02040503050406030204" pitchFamily="18" charset="0"/>
                <a:ea typeface="Cambria" panose="02040503050406030204" pitchFamily="18" charset="0"/>
              </a:rPr>
              <a:t>Prioritizing these departments for staffing and resource allocation could help manage demand and improve patient flow. </a:t>
            </a:r>
          </a:p>
        </p:txBody>
      </p:sp>
      <p:pic>
        <p:nvPicPr>
          <p:cNvPr id="3" name="Picture 2">
            <a:extLst>
              <a:ext uri="{FF2B5EF4-FFF2-40B4-BE49-F238E27FC236}">
                <a16:creationId xmlns:a16="http://schemas.microsoft.com/office/drawing/2014/main" id="{A10AC74F-CEDD-E96B-7C15-8DFBC1E8A36F}"/>
              </a:ext>
            </a:extLst>
          </p:cNvPr>
          <p:cNvPicPr>
            <a:picLocks noChangeAspect="1"/>
          </p:cNvPicPr>
          <p:nvPr/>
        </p:nvPicPr>
        <p:blipFill>
          <a:blip r:embed="rId2"/>
          <a:stretch>
            <a:fillRect/>
          </a:stretch>
        </p:blipFill>
        <p:spPr>
          <a:xfrm>
            <a:off x="7199094" y="1567883"/>
            <a:ext cx="4795502" cy="3820000"/>
          </a:xfrm>
          <a:prstGeom prst="rect">
            <a:avLst/>
          </a:prstGeom>
        </p:spPr>
      </p:pic>
    </p:spTree>
    <p:extLst>
      <p:ext uri="{BB962C8B-B14F-4D97-AF65-F5344CB8AC3E}">
        <p14:creationId xmlns:p14="http://schemas.microsoft.com/office/powerpoint/2010/main" val="371364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94E9C-6E37-69B2-9C58-4DFE1F6D7688}"/>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BCC875BC-6C68-85F8-1634-DB16A1A330B7}"/>
              </a:ext>
            </a:extLst>
          </p:cNvPr>
          <p:cNvSpPr>
            <a:spLocks noGrp="1"/>
          </p:cNvSpPr>
          <p:nvPr>
            <p:ph type="title"/>
          </p:nvPr>
        </p:nvSpPr>
        <p:spPr>
          <a:xfrm>
            <a:off x="2805223" y="618922"/>
            <a:ext cx="8548577" cy="665965"/>
          </a:xfrm>
        </p:spPr>
        <p:txBody>
          <a:bodyPr/>
          <a:lstStyle/>
          <a:p>
            <a:r>
              <a:rPr lang="en-IN" dirty="0"/>
              <a:t>Data Analysis &amp; Findings</a:t>
            </a:r>
            <a:endParaRPr lang="en-US" dirty="0"/>
          </a:p>
        </p:txBody>
      </p:sp>
      <p:sp>
        <p:nvSpPr>
          <p:cNvPr id="4" name="Slide Number Placeholder 3">
            <a:extLst>
              <a:ext uri="{FF2B5EF4-FFF2-40B4-BE49-F238E27FC236}">
                <a16:creationId xmlns:a16="http://schemas.microsoft.com/office/drawing/2014/main" id="{93FB866B-5E99-35DC-E456-255F0649E43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12</a:t>
            </a:fld>
            <a:endParaRPr lang="en-US" dirty="0"/>
          </a:p>
        </p:txBody>
      </p:sp>
      <p:sp>
        <p:nvSpPr>
          <p:cNvPr id="37" name="Text Placeholder 36">
            <a:extLst>
              <a:ext uri="{FF2B5EF4-FFF2-40B4-BE49-F238E27FC236}">
                <a16:creationId xmlns:a16="http://schemas.microsoft.com/office/drawing/2014/main" id="{53F702BD-CC38-78B1-4535-49666B586A0B}"/>
              </a:ext>
            </a:extLst>
          </p:cNvPr>
          <p:cNvSpPr>
            <a:spLocks noGrp="1"/>
          </p:cNvSpPr>
          <p:nvPr>
            <p:ph type="body" sz="quarter" idx="28"/>
          </p:nvPr>
        </p:nvSpPr>
        <p:spPr>
          <a:xfrm>
            <a:off x="86073" y="1807534"/>
            <a:ext cx="6735967" cy="3103513"/>
          </a:xfrm>
        </p:spPr>
        <p:txBody>
          <a:bodyPr anchor="ctr"/>
          <a:lstStyle/>
          <a:p>
            <a:pPr fontAlgn="base">
              <a:lnSpc>
                <a:spcPct val="90000"/>
              </a:lnSpc>
              <a:spcBef>
                <a:spcPts val="1000"/>
              </a:spcBef>
            </a:pPr>
            <a:r>
              <a:rPr lang="en-IN" sz="1600" cap="all" dirty="0">
                <a:solidFill>
                  <a:schemeClr val="accent4"/>
                </a:solidFill>
                <a:latin typeface="+mj-lt"/>
              </a:rPr>
              <a:t>Wait time Impact on Satisfaction Score</a:t>
            </a:r>
          </a:p>
          <a:p>
            <a:pPr marL="285750" indent="-285750">
              <a:buFont typeface="Courier New" panose="02070309020205020404" pitchFamily="49" charset="0"/>
              <a:buChar char="o"/>
            </a:pPr>
            <a:r>
              <a:rPr lang="en-US" sz="1600" dirty="0">
                <a:latin typeface="Cambria" panose="02040503050406030204" pitchFamily="18" charset="0"/>
                <a:ea typeface="Cambria" panose="02040503050406030204" pitchFamily="18" charset="0"/>
              </a:rPr>
              <a:t>The chart shows the relationship between patient wait time and the sum of patient satisfaction scores which is having negative </a:t>
            </a:r>
            <a:r>
              <a:rPr lang="en-IN" sz="1600" dirty="0">
                <a:latin typeface="Cambria" panose="02040503050406030204" pitchFamily="18" charset="0"/>
                <a:ea typeface="Cambria" panose="02040503050406030204" pitchFamily="18" charset="0"/>
              </a:rPr>
              <a:t>correlation</a:t>
            </a:r>
            <a:r>
              <a:rPr lang="en-US" sz="1600" dirty="0">
                <a:latin typeface="Cambria" panose="02040503050406030204" pitchFamily="18" charset="0"/>
                <a:ea typeface="Cambria" panose="02040503050406030204" pitchFamily="18" charset="0"/>
              </a:rPr>
              <a:t>. As wait times increase, satisfaction scores generally trend downward, though there are fluctuations. This suggests that longer wait times negatively impact patient satisfaction, highlighting the need for better scheduling and resource management to improve patient experience.</a:t>
            </a:r>
          </a:p>
          <a:p>
            <a:pPr marL="285750" indent="-285750">
              <a:buFont typeface="Courier New" panose="02070309020205020404" pitchFamily="49" charset="0"/>
              <a:buChar char="o"/>
            </a:pPr>
            <a:r>
              <a:rPr lang="en-GB" sz="1600" dirty="0">
                <a:latin typeface="Cambria" panose="02040503050406030204" pitchFamily="18" charset="0"/>
                <a:ea typeface="Cambria" panose="02040503050406030204" pitchFamily="18" charset="0"/>
              </a:rPr>
              <a:t>The </a:t>
            </a:r>
            <a:r>
              <a:rPr lang="en-IN" sz="1600" dirty="0">
                <a:latin typeface="Cambria" panose="02040503050406030204" pitchFamily="18" charset="0"/>
                <a:ea typeface="Cambria" panose="02040503050406030204" pitchFamily="18" charset="0"/>
              </a:rPr>
              <a:t>Interpretation of Correlation = 0.51</a:t>
            </a:r>
          </a:p>
          <a:p>
            <a:pPr marL="285750" indent="-285750">
              <a:buFont typeface="Courier New" panose="02070309020205020404" pitchFamily="49" charset="0"/>
              <a:buChar char="o"/>
            </a:pPr>
            <a:endParaRPr lang="en-US" sz="1600" dirty="0">
              <a:latin typeface="Cambria" panose="02040503050406030204" pitchFamily="18" charset="0"/>
              <a:ea typeface="Cambria" panose="02040503050406030204" pitchFamily="18" charset="0"/>
            </a:endParaRPr>
          </a:p>
        </p:txBody>
      </p:sp>
      <p:sp>
        <p:nvSpPr>
          <p:cNvPr id="9" name="Text Placeholder 10">
            <a:extLst>
              <a:ext uri="{FF2B5EF4-FFF2-40B4-BE49-F238E27FC236}">
                <a16:creationId xmlns:a16="http://schemas.microsoft.com/office/drawing/2014/main" id="{22068BC7-2DF6-0B42-8E15-E24F1C5EA7E2}"/>
              </a:ext>
            </a:extLst>
          </p:cNvPr>
          <p:cNvSpPr txBox="1">
            <a:spLocks/>
          </p:cNvSpPr>
          <p:nvPr/>
        </p:nvSpPr>
        <p:spPr>
          <a:xfrm>
            <a:off x="197403" y="4911047"/>
            <a:ext cx="11628151" cy="132803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INSIGHTs</a:t>
            </a:r>
          </a:p>
          <a:p>
            <a:pPr marL="285750" indent="-285750">
              <a:buFont typeface="Courier New" panose="02070309020205020404" pitchFamily="49" charset="0"/>
              <a:buChar char="o"/>
            </a:pPr>
            <a:r>
              <a:rPr lang="en-US" cap="none" dirty="0">
                <a:solidFill>
                  <a:schemeClr val="tx1"/>
                </a:solidFill>
                <a:latin typeface="Cambria" panose="02040503050406030204" pitchFamily="18" charset="0"/>
                <a:ea typeface="Cambria" panose="02040503050406030204" pitchFamily="18" charset="0"/>
              </a:rPr>
              <a:t>Efforts to reduce wait times, especially in high-demand departments, could significantly improve patient satisfaction. Additionally, implementing efficient scheduling or queue management systems could help reduce congestion during peak hours.</a:t>
            </a:r>
          </a:p>
        </p:txBody>
      </p:sp>
      <p:pic>
        <p:nvPicPr>
          <p:cNvPr id="5" name="Picture 4">
            <a:extLst>
              <a:ext uri="{FF2B5EF4-FFF2-40B4-BE49-F238E27FC236}">
                <a16:creationId xmlns:a16="http://schemas.microsoft.com/office/drawing/2014/main" id="{9B06FDF9-DCA8-6FD7-58BA-0D62E2059E2A}"/>
              </a:ext>
            </a:extLst>
          </p:cNvPr>
          <p:cNvPicPr>
            <a:picLocks noChangeAspect="1"/>
          </p:cNvPicPr>
          <p:nvPr/>
        </p:nvPicPr>
        <p:blipFill>
          <a:blip r:embed="rId2"/>
          <a:stretch>
            <a:fillRect/>
          </a:stretch>
        </p:blipFill>
        <p:spPr>
          <a:xfrm>
            <a:off x="7232134" y="1455774"/>
            <a:ext cx="4929674" cy="3835418"/>
          </a:xfrm>
          <a:prstGeom prst="rect">
            <a:avLst/>
          </a:prstGeom>
        </p:spPr>
      </p:pic>
    </p:spTree>
    <p:extLst>
      <p:ext uri="{BB962C8B-B14F-4D97-AF65-F5344CB8AC3E}">
        <p14:creationId xmlns:p14="http://schemas.microsoft.com/office/powerpoint/2010/main" val="344693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B7ACB-89AD-425A-4693-3AB0A2E2ACCD}"/>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563F0654-7F57-12AF-3284-2C7250D68925}"/>
              </a:ext>
            </a:extLst>
          </p:cNvPr>
          <p:cNvSpPr>
            <a:spLocks noGrp="1"/>
          </p:cNvSpPr>
          <p:nvPr>
            <p:ph type="title"/>
          </p:nvPr>
        </p:nvSpPr>
        <p:spPr>
          <a:xfrm>
            <a:off x="2805223" y="618922"/>
            <a:ext cx="8548577" cy="665965"/>
          </a:xfrm>
        </p:spPr>
        <p:txBody>
          <a:bodyPr/>
          <a:lstStyle/>
          <a:p>
            <a:r>
              <a:rPr lang="en-IN" dirty="0"/>
              <a:t>Data Analysis &amp; Findings</a:t>
            </a:r>
            <a:endParaRPr lang="en-US" dirty="0"/>
          </a:p>
        </p:txBody>
      </p:sp>
      <p:sp>
        <p:nvSpPr>
          <p:cNvPr id="4" name="Slide Number Placeholder 3">
            <a:extLst>
              <a:ext uri="{FF2B5EF4-FFF2-40B4-BE49-F238E27FC236}">
                <a16:creationId xmlns:a16="http://schemas.microsoft.com/office/drawing/2014/main" id="{983E3679-8BF0-A237-814C-B102EB1E8FF3}"/>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13</a:t>
            </a:fld>
            <a:endParaRPr lang="en-US" dirty="0"/>
          </a:p>
        </p:txBody>
      </p:sp>
      <p:sp>
        <p:nvSpPr>
          <p:cNvPr id="37" name="Text Placeholder 36">
            <a:extLst>
              <a:ext uri="{FF2B5EF4-FFF2-40B4-BE49-F238E27FC236}">
                <a16:creationId xmlns:a16="http://schemas.microsoft.com/office/drawing/2014/main" id="{9C3DCCB3-283D-D85F-8894-33F905C4617F}"/>
              </a:ext>
            </a:extLst>
          </p:cNvPr>
          <p:cNvSpPr>
            <a:spLocks noGrp="1"/>
          </p:cNvSpPr>
          <p:nvPr>
            <p:ph type="body" sz="quarter" idx="28"/>
          </p:nvPr>
        </p:nvSpPr>
        <p:spPr>
          <a:xfrm>
            <a:off x="86073" y="1807534"/>
            <a:ext cx="7146061" cy="2400867"/>
          </a:xfrm>
        </p:spPr>
        <p:txBody>
          <a:bodyPr anchor="ctr"/>
          <a:lstStyle/>
          <a:p>
            <a:pPr fontAlgn="base">
              <a:lnSpc>
                <a:spcPct val="90000"/>
              </a:lnSpc>
              <a:spcBef>
                <a:spcPts val="1000"/>
              </a:spcBef>
            </a:pPr>
            <a:r>
              <a:rPr lang="en-IN" sz="1600" cap="all" dirty="0">
                <a:solidFill>
                  <a:schemeClr val="accent4"/>
                </a:solidFill>
                <a:latin typeface="+mj-lt"/>
              </a:rPr>
              <a:t>Discount Eligibility for the patients based on their spend</a:t>
            </a:r>
          </a:p>
          <a:p>
            <a:pPr marL="285750" indent="-285750">
              <a:buFont typeface="Courier New" panose="02070309020205020404" pitchFamily="49" charset="0"/>
              <a:buChar char="o"/>
            </a:pPr>
            <a:r>
              <a:rPr lang="en-US" sz="1600" dirty="0">
                <a:latin typeface="Cambria" panose="02040503050406030204" pitchFamily="18" charset="0"/>
                <a:ea typeface="Cambria" panose="02040503050406030204" pitchFamily="18" charset="0"/>
              </a:rPr>
              <a:t>Analyze the relationship between discount levels and patient satisfaction to assess the effectiveness of discounts on patient experience.</a:t>
            </a:r>
          </a:p>
          <a:p>
            <a:pPr marL="285750" indent="-285750">
              <a:buFont typeface="Courier New" panose="02070309020205020404" pitchFamily="49" charset="0"/>
              <a:buChar char="o"/>
            </a:pPr>
            <a:r>
              <a:rPr lang="en-IN" sz="1600" b="1" dirty="0">
                <a:latin typeface="Cambria" panose="02040503050406030204" pitchFamily="18" charset="0"/>
                <a:ea typeface="Cambria" panose="02040503050406030204" pitchFamily="18" charset="0"/>
              </a:rPr>
              <a:t>Normal Discount:</a:t>
            </a:r>
            <a:r>
              <a:rPr lang="en-IN" sz="1600" dirty="0">
                <a:latin typeface="Cambria" panose="02040503050406030204" pitchFamily="18" charset="0"/>
                <a:ea typeface="Cambria" panose="02040503050406030204" pitchFamily="18" charset="0"/>
              </a:rPr>
              <a:t> Set at 20% of the average spend (~15K). This creates a reasonable entry point for patients to qualify.</a:t>
            </a:r>
          </a:p>
          <a:p>
            <a:pPr marL="285750" indent="-285750">
              <a:buFont typeface="Courier New" panose="02070309020205020404" pitchFamily="49" charset="0"/>
              <a:buChar char="o"/>
            </a:pPr>
            <a:r>
              <a:rPr lang="en-IN" sz="1600" b="1" dirty="0">
                <a:latin typeface="Cambria" panose="02040503050406030204" pitchFamily="18" charset="0"/>
                <a:ea typeface="Cambria" panose="02040503050406030204" pitchFamily="18" charset="0"/>
              </a:rPr>
              <a:t>High Discount:</a:t>
            </a:r>
            <a:r>
              <a:rPr lang="en-IN" sz="1600" dirty="0">
                <a:latin typeface="Cambria" panose="02040503050406030204" pitchFamily="18" charset="0"/>
                <a:ea typeface="Cambria" panose="02040503050406030204" pitchFamily="18" charset="0"/>
              </a:rPr>
              <a:t> Set at 90% of the average spend (~50K). This ensures only significantly high spenders qualify</a:t>
            </a:r>
            <a:endParaRPr lang="en-US" sz="1600" dirty="0">
              <a:latin typeface="Cambria" panose="02040503050406030204" pitchFamily="18" charset="0"/>
              <a:ea typeface="Cambria" panose="02040503050406030204" pitchFamily="18" charset="0"/>
            </a:endParaRPr>
          </a:p>
        </p:txBody>
      </p:sp>
      <p:sp>
        <p:nvSpPr>
          <p:cNvPr id="9" name="Text Placeholder 10">
            <a:extLst>
              <a:ext uri="{FF2B5EF4-FFF2-40B4-BE49-F238E27FC236}">
                <a16:creationId xmlns:a16="http://schemas.microsoft.com/office/drawing/2014/main" id="{E5263FD4-BD6E-BE1B-CF08-CC561F0D034E}"/>
              </a:ext>
            </a:extLst>
          </p:cNvPr>
          <p:cNvSpPr txBox="1">
            <a:spLocks/>
          </p:cNvSpPr>
          <p:nvPr/>
        </p:nvSpPr>
        <p:spPr>
          <a:xfrm>
            <a:off x="197403" y="4337287"/>
            <a:ext cx="11628151" cy="190179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INSIGHTs</a:t>
            </a:r>
          </a:p>
          <a:p>
            <a:pPr marL="285750" lvl="0" indent="-285750">
              <a:buFont typeface="Courier New" panose="02070309020205020404" pitchFamily="49" charset="0"/>
              <a:buChar char="o"/>
            </a:pPr>
            <a:r>
              <a:rPr lang="en-IN" cap="none" dirty="0">
                <a:solidFill>
                  <a:schemeClr val="tx1"/>
                </a:solidFill>
                <a:latin typeface="Cambria" panose="02040503050406030204" pitchFamily="18" charset="0"/>
                <a:ea typeface="Cambria" panose="02040503050406030204" pitchFamily="18" charset="0"/>
              </a:rPr>
              <a:t>Around 22% of patients qualify for the High Discount, as their total bill exceeds 35K.</a:t>
            </a:r>
          </a:p>
          <a:p>
            <a:pPr marL="285750" lvl="0" indent="-285750">
              <a:buFont typeface="Courier New" panose="02070309020205020404" pitchFamily="49" charset="0"/>
              <a:buChar char="o"/>
            </a:pPr>
            <a:r>
              <a:rPr lang="en-IN" cap="none" dirty="0">
                <a:solidFill>
                  <a:schemeClr val="tx1"/>
                </a:solidFill>
                <a:latin typeface="Cambria" panose="02040503050406030204" pitchFamily="18" charset="0"/>
                <a:ea typeface="Cambria" panose="02040503050406030204" pitchFamily="18" charset="0"/>
              </a:rPr>
              <a:t>About 45% of patients fall into the Normal Discount category, with total bills between 15K and 35K.</a:t>
            </a:r>
          </a:p>
        </p:txBody>
      </p:sp>
      <p:pic>
        <p:nvPicPr>
          <p:cNvPr id="6" name="Picture 5">
            <a:extLst>
              <a:ext uri="{FF2B5EF4-FFF2-40B4-BE49-F238E27FC236}">
                <a16:creationId xmlns:a16="http://schemas.microsoft.com/office/drawing/2014/main" id="{D0AFE976-10C7-5015-2776-F64E6882ACBE}"/>
              </a:ext>
            </a:extLst>
          </p:cNvPr>
          <p:cNvPicPr>
            <a:picLocks noChangeAspect="1"/>
          </p:cNvPicPr>
          <p:nvPr/>
        </p:nvPicPr>
        <p:blipFill>
          <a:blip r:embed="rId2"/>
          <a:stretch>
            <a:fillRect/>
          </a:stretch>
        </p:blipFill>
        <p:spPr>
          <a:xfrm>
            <a:off x="6955604" y="1561562"/>
            <a:ext cx="5038993" cy="3439922"/>
          </a:xfrm>
          <a:prstGeom prst="rect">
            <a:avLst/>
          </a:prstGeom>
        </p:spPr>
      </p:pic>
    </p:spTree>
    <p:extLst>
      <p:ext uri="{BB962C8B-B14F-4D97-AF65-F5344CB8AC3E}">
        <p14:creationId xmlns:p14="http://schemas.microsoft.com/office/powerpoint/2010/main" val="247118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6C0E0-7277-2F51-1804-3BE5C273850D}"/>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EA862012-E52E-3FF2-A1BF-8947013802E2}"/>
              </a:ext>
            </a:extLst>
          </p:cNvPr>
          <p:cNvSpPr>
            <a:spLocks noGrp="1"/>
          </p:cNvSpPr>
          <p:nvPr>
            <p:ph type="title"/>
          </p:nvPr>
        </p:nvSpPr>
        <p:spPr>
          <a:xfrm>
            <a:off x="2805223" y="618922"/>
            <a:ext cx="8548577" cy="665965"/>
          </a:xfrm>
        </p:spPr>
        <p:txBody>
          <a:bodyPr/>
          <a:lstStyle/>
          <a:p>
            <a:r>
              <a:rPr lang="en-IN" dirty="0"/>
              <a:t>Data Analysis &amp; Findings</a:t>
            </a:r>
            <a:endParaRPr lang="en-US" dirty="0"/>
          </a:p>
        </p:txBody>
      </p:sp>
      <p:sp>
        <p:nvSpPr>
          <p:cNvPr id="4" name="Slide Number Placeholder 3">
            <a:extLst>
              <a:ext uri="{FF2B5EF4-FFF2-40B4-BE49-F238E27FC236}">
                <a16:creationId xmlns:a16="http://schemas.microsoft.com/office/drawing/2014/main" id="{7F76AF32-70AD-81E0-421B-9B610234309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14</a:t>
            </a:fld>
            <a:endParaRPr lang="en-US" dirty="0"/>
          </a:p>
        </p:txBody>
      </p:sp>
      <p:sp>
        <p:nvSpPr>
          <p:cNvPr id="37" name="Text Placeholder 36">
            <a:extLst>
              <a:ext uri="{FF2B5EF4-FFF2-40B4-BE49-F238E27FC236}">
                <a16:creationId xmlns:a16="http://schemas.microsoft.com/office/drawing/2014/main" id="{CE63607C-EE45-C4EE-BB0B-B8ECFF8A1C59}"/>
              </a:ext>
            </a:extLst>
          </p:cNvPr>
          <p:cNvSpPr>
            <a:spLocks noGrp="1"/>
          </p:cNvSpPr>
          <p:nvPr>
            <p:ph type="body" sz="quarter" idx="28"/>
          </p:nvPr>
        </p:nvSpPr>
        <p:spPr>
          <a:xfrm>
            <a:off x="281924" y="3589115"/>
            <a:ext cx="11207553" cy="1607188"/>
          </a:xfrm>
        </p:spPr>
        <p:txBody>
          <a:bodyPr anchor="ctr"/>
          <a:lstStyle/>
          <a:p>
            <a:pPr fontAlgn="base">
              <a:lnSpc>
                <a:spcPct val="90000"/>
              </a:lnSpc>
              <a:spcBef>
                <a:spcPts val="1000"/>
              </a:spcBef>
            </a:pPr>
            <a:r>
              <a:rPr lang="en-IN" sz="1600" cap="all" dirty="0">
                <a:solidFill>
                  <a:schemeClr val="accent4"/>
                </a:solidFill>
                <a:latin typeface="+mj-lt"/>
              </a:rPr>
              <a:t>Wait time Impact on Satisfaction Score</a:t>
            </a:r>
          </a:p>
          <a:p>
            <a:pPr>
              <a:spcBef>
                <a:spcPts val="600"/>
              </a:spcBef>
              <a:spcAft>
                <a:spcPts val="600"/>
              </a:spcAft>
            </a:pPr>
            <a:r>
              <a:rPr lang="en-US" sz="1600" dirty="0">
                <a:latin typeface="Cambria" panose="02040503050406030204" pitchFamily="18" charset="0"/>
                <a:ea typeface="Cambria" panose="02040503050406030204" pitchFamily="18" charset="0"/>
              </a:rPr>
              <a:t>With 5,986 patients, Dr. Smith handles one of the highest patient loads in the hospital. This reflects both strong demand for his services and a potentially heavy workload, suggesting the need for additional support or recognition.</a:t>
            </a:r>
          </a:p>
        </p:txBody>
      </p:sp>
      <p:sp>
        <p:nvSpPr>
          <p:cNvPr id="9" name="Text Placeholder 10">
            <a:extLst>
              <a:ext uri="{FF2B5EF4-FFF2-40B4-BE49-F238E27FC236}">
                <a16:creationId xmlns:a16="http://schemas.microsoft.com/office/drawing/2014/main" id="{997D8637-6B67-71CD-A9DC-F8C05039A2BA}"/>
              </a:ext>
            </a:extLst>
          </p:cNvPr>
          <p:cNvSpPr txBox="1">
            <a:spLocks/>
          </p:cNvSpPr>
          <p:nvPr/>
        </p:nvSpPr>
        <p:spPr>
          <a:xfrm>
            <a:off x="281924" y="5116527"/>
            <a:ext cx="11628151" cy="174866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INSIGHTs</a:t>
            </a:r>
          </a:p>
          <a:p>
            <a:r>
              <a:rPr lang="en-US" b="1" cap="none" dirty="0">
                <a:solidFill>
                  <a:schemeClr val="tx1"/>
                </a:solidFill>
                <a:latin typeface="Cambria" panose="02040503050406030204" pitchFamily="18" charset="0"/>
                <a:ea typeface="Cambria" panose="02040503050406030204" pitchFamily="18" charset="0"/>
              </a:rPr>
              <a:t>Top Revenue-Generating Doctors:</a:t>
            </a:r>
          </a:p>
          <a:p>
            <a:pPr>
              <a:spcBef>
                <a:spcPts val="600"/>
              </a:spcBef>
              <a:spcAft>
                <a:spcPts val="600"/>
              </a:spcAft>
            </a:pPr>
            <a:r>
              <a:rPr lang="en-US" cap="none" dirty="0">
                <a:solidFill>
                  <a:schemeClr val="tx1"/>
                </a:solidFill>
                <a:latin typeface="Cambria" panose="02040503050406030204" pitchFamily="18" charset="0"/>
                <a:ea typeface="Cambria" panose="02040503050406030204" pitchFamily="18" charset="0"/>
              </a:rPr>
              <a:t>Analysis identified the top 5 doctors who generated the highest revenue despite treating fewer patients. This highlights efficient, high-value practices, likely involving specialized procedures, and emphasizes their critical role in driving the hospital’s financial performance.</a:t>
            </a:r>
          </a:p>
          <a:p>
            <a:pPr marL="285750" indent="-285750">
              <a:buFont typeface="Courier New" panose="02070309020205020404" pitchFamily="49" charset="0"/>
              <a:buChar char="o"/>
            </a:pPr>
            <a:endParaRPr lang="en-US" cap="none" dirty="0">
              <a:solidFill>
                <a:schemeClr val="tx1"/>
              </a:solidFill>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7F7BA384-AC9D-D1FB-D798-F1B81800F373}"/>
              </a:ext>
            </a:extLst>
          </p:cNvPr>
          <p:cNvPicPr>
            <a:picLocks noChangeAspect="1"/>
          </p:cNvPicPr>
          <p:nvPr/>
        </p:nvPicPr>
        <p:blipFill>
          <a:blip r:embed="rId2"/>
          <a:stretch>
            <a:fillRect/>
          </a:stretch>
        </p:blipFill>
        <p:spPr>
          <a:xfrm>
            <a:off x="240186" y="1380280"/>
            <a:ext cx="8153802" cy="2370803"/>
          </a:xfrm>
          <a:prstGeom prst="rect">
            <a:avLst/>
          </a:prstGeom>
        </p:spPr>
      </p:pic>
    </p:spTree>
    <p:extLst>
      <p:ext uri="{BB962C8B-B14F-4D97-AF65-F5344CB8AC3E}">
        <p14:creationId xmlns:p14="http://schemas.microsoft.com/office/powerpoint/2010/main" val="2557151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D08AB-9943-4DD2-8635-24E327A34FF4}"/>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483E0314-3DB1-90C1-63EE-462F02B5E765}"/>
              </a:ext>
            </a:extLst>
          </p:cNvPr>
          <p:cNvSpPr>
            <a:spLocks noGrp="1"/>
          </p:cNvSpPr>
          <p:nvPr>
            <p:ph type="title"/>
          </p:nvPr>
        </p:nvSpPr>
        <p:spPr>
          <a:xfrm>
            <a:off x="2805223" y="618922"/>
            <a:ext cx="8548577" cy="665965"/>
          </a:xfrm>
        </p:spPr>
        <p:txBody>
          <a:bodyPr/>
          <a:lstStyle/>
          <a:p>
            <a:r>
              <a:rPr lang="en-IN" dirty="0"/>
              <a:t>Data Analysis &amp; Findings</a:t>
            </a:r>
            <a:endParaRPr lang="en-US" dirty="0"/>
          </a:p>
        </p:txBody>
      </p:sp>
      <p:sp>
        <p:nvSpPr>
          <p:cNvPr id="4" name="Slide Number Placeholder 3">
            <a:extLst>
              <a:ext uri="{FF2B5EF4-FFF2-40B4-BE49-F238E27FC236}">
                <a16:creationId xmlns:a16="http://schemas.microsoft.com/office/drawing/2014/main" id="{AFFD7EBF-D1FF-5C50-B57C-E5071A1A4D1A}"/>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15</a:t>
            </a:fld>
            <a:endParaRPr lang="en-US" dirty="0"/>
          </a:p>
        </p:txBody>
      </p:sp>
      <p:sp>
        <p:nvSpPr>
          <p:cNvPr id="37" name="Text Placeholder 36">
            <a:extLst>
              <a:ext uri="{FF2B5EF4-FFF2-40B4-BE49-F238E27FC236}">
                <a16:creationId xmlns:a16="http://schemas.microsoft.com/office/drawing/2014/main" id="{F862A822-41D8-793D-F998-64DC8FB0163B}"/>
              </a:ext>
            </a:extLst>
          </p:cNvPr>
          <p:cNvSpPr>
            <a:spLocks noGrp="1"/>
          </p:cNvSpPr>
          <p:nvPr>
            <p:ph type="body" sz="quarter" idx="28"/>
          </p:nvPr>
        </p:nvSpPr>
        <p:spPr>
          <a:xfrm>
            <a:off x="507313" y="1458215"/>
            <a:ext cx="3222205" cy="421352"/>
          </a:xfrm>
        </p:spPr>
        <p:txBody>
          <a:bodyPr anchor="ctr"/>
          <a:lstStyle/>
          <a:p>
            <a:pPr fontAlgn="base">
              <a:lnSpc>
                <a:spcPct val="90000"/>
              </a:lnSpc>
              <a:spcBef>
                <a:spcPts val="1000"/>
              </a:spcBef>
            </a:pPr>
            <a:r>
              <a:rPr lang="en-IN" sz="1600" cap="all" dirty="0">
                <a:solidFill>
                  <a:schemeClr val="accent4"/>
                </a:solidFill>
                <a:latin typeface="+mj-lt"/>
              </a:rPr>
              <a:t>Demographic Analysis</a:t>
            </a:r>
          </a:p>
        </p:txBody>
      </p:sp>
      <p:sp>
        <p:nvSpPr>
          <p:cNvPr id="9" name="Text Placeholder 10">
            <a:extLst>
              <a:ext uri="{FF2B5EF4-FFF2-40B4-BE49-F238E27FC236}">
                <a16:creationId xmlns:a16="http://schemas.microsoft.com/office/drawing/2014/main" id="{BF729B68-39E3-0AA4-D851-2C47A85866AC}"/>
              </a:ext>
            </a:extLst>
          </p:cNvPr>
          <p:cNvSpPr txBox="1">
            <a:spLocks/>
          </p:cNvSpPr>
          <p:nvPr/>
        </p:nvSpPr>
        <p:spPr>
          <a:xfrm>
            <a:off x="197403" y="4870570"/>
            <a:ext cx="11628151" cy="1081451"/>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extBox 2">
            <a:extLst>
              <a:ext uri="{FF2B5EF4-FFF2-40B4-BE49-F238E27FC236}">
                <a16:creationId xmlns:a16="http://schemas.microsoft.com/office/drawing/2014/main" id="{B3AF3803-4766-875B-3F27-F8F37DC1F52E}"/>
              </a:ext>
            </a:extLst>
          </p:cNvPr>
          <p:cNvSpPr txBox="1"/>
          <p:nvPr/>
        </p:nvSpPr>
        <p:spPr>
          <a:xfrm>
            <a:off x="7490315" y="1555867"/>
            <a:ext cx="2893432" cy="338554"/>
          </a:xfrm>
          <a:prstGeom prst="rect">
            <a:avLst/>
          </a:prstGeom>
          <a:noFill/>
        </p:spPr>
        <p:txBody>
          <a:bodyPr wrap="square">
            <a:spAutoFit/>
          </a:bodyPr>
          <a:lstStyle/>
          <a:p>
            <a:r>
              <a:rPr kumimoji="0" lang="en-IN" sz="1600" b="0" i="0" u="none" strike="noStrike" kern="1200" cap="all" spc="100" normalizeH="0" baseline="0" noProof="0" dirty="0">
                <a:ln>
                  <a:noFill/>
                </a:ln>
                <a:solidFill>
                  <a:srgbClr val="04B3C3"/>
                </a:solidFill>
                <a:effectLst/>
                <a:uLnTx/>
                <a:uFillTx/>
                <a:latin typeface="Seaford Bold"/>
                <a:ea typeface="+mn-ea"/>
                <a:cs typeface="+mn-cs"/>
              </a:rPr>
              <a:t>gender analysis</a:t>
            </a:r>
            <a:endParaRPr lang="en-IN" dirty="0"/>
          </a:p>
        </p:txBody>
      </p:sp>
      <p:pic>
        <p:nvPicPr>
          <p:cNvPr id="7" name="Picture 6">
            <a:extLst>
              <a:ext uri="{FF2B5EF4-FFF2-40B4-BE49-F238E27FC236}">
                <a16:creationId xmlns:a16="http://schemas.microsoft.com/office/drawing/2014/main" id="{424206EE-97D6-21AB-A75A-3674BE7DDC76}"/>
              </a:ext>
            </a:extLst>
          </p:cNvPr>
          <p:cNvPicPr>
            <a:picLocks noChangeAspect="1"/>
          </p:cNvPicPr>
          <p:nvPr/>
        </p:nvPicPr>
        <p:blipFill>
          <a:blip r:embed="rId2"/>
          <a:stretch>
            <a:fillRect/>
          </a:stretch>
        </p:blipFill>
        <p:spPr>
          <a:xfrm>
            <a:off x="6408103" y="1879566"/>
            <a:ext cx="5057856" cy="2896598"/>
          </a:xfrm>
          <a:prstGeom prst="rect">
            <a:avLst/>
          </a:prstGeom>
        </p:spPr>
      </p:pic>
      <p:pic>
        <p:nvPicPr>
          <p:cNvPr id="12" name="Picture 11">
            <a:extLst>
              <a:ext uri="{FF2B5EF4-FFF2-40B4-BE49-F238E27FC236}">
                <a16:creationId xmlns:a16="http://schemas.microsoft.com/office/drawing/2014/main" id="{74EB1CA6-5C46-D5C0-08EF-59C9840D5F16}"/>
              </a:ext>
            </a:extLst>
          </p:cNvPr>
          <p:cNvPicPr>
            <a:picLocks noChangeAspect="1"/>
          </p:cNvPicPr>
          <p:nvPr/>
        </p:nvPicPr>
        <p:blipFill>
          <a:blip r:embed="rId3"/>
          <a:stretch>
            <a:fillRect/>
          </a:stretch>
        </p:blipFill>
        <p:spPr>
          <a:xfrm>
            <a:off x="507313" y="1879566"/>
            <a:ext cx="5790745" cy="2682159"/>
          </a:xfrm>
          <a:prstGeom prst="rect">
            <a:avLst/>
          </a:prstGeom>
        </p:spPr>
      </p:pic>
      <p:sp>
        <p:nvSpPr>
          <p:cNvPr id="13" name="Text Placeholder 10">
            <a:extLst>
              <a:ext uri="{FF2B5EF4-FFF2-40B4-BE49-F238E27FC236}">
                <a16:creationId xmlns:a16="http://schemas.microsoft.com/office/drawing/2014/main" id="{11D05190-A5F1-5BC5-2F30-E42FBA533670}"/>
              </a:ext>
            </a:extLst>
          </p:cNvPr>
          <p:cNvSpPr txBox="1">
            <a:spLocks/>
          </p:cNvSpPr>
          <p:nvPr/>
        </p:nvSpPr>
        <p:spPr>
          <a:xfrm>
            <a:off x="197403" y="4776164"/>
            <a:ext cx="11628151" cy="160408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INSIGHTs</a:t>
            </a:r>
          </a:p>
          <a:p>
            <a:pPr marL="285750" indent="-285750">
              <a:buFont typeface="Courier New" panose="02070309020205020404" pitchFamily="49" charset="0"/>
              <a:buChar char="o"/>
            </a:pPr>
            <a:r>
              <a:rPr lang="en-US" cap="none" dirty="0">
                <a:solidFill>
                  <a:schemeClr val="tx1"/>
                </a:solidFill>
                <a:latin typeface="Cambria" panose="02040503050406030204" pitchFamily="18" charset="0"/>
                <a:ea typeface="Cambria" panose="02040503050406030204" pitchFamily="18" charset="0"/>
              </a:rPr>
              <a:t>There is no much </a:t>
            </a:r>
            <a:r>
              <a:rPr lang="en-IN" cap="none" dirty="0">
                <a:solidFill>
                  <a:schemeClr val="tx1"/>
                </a:solidFill>
                <a:latin typeface="Cambria" panose="02040503050406030204" pitchFamily="18" charset="0"/>
                <a:ea typeface="Cambria" panose="02040503050406030204" pitchFamily="18" charset="0"/>
              </a:rPr>
              <a:t>difference in gender as Male &amp; Female have generated around ~99% where as ~51% Male and ~48 Female Patients were recorded </a:t>
            </a:r>
          </a:p>
          <a:p>
            <a:pPr marL="285750" indent="-285750">
              <a:buFont typeface="Courier New" panose="02070309020205020404" pitchFamily="49" charset="0"/>
              <a:buChar char="o"/>
            </a:pPr>
            <a:r>
              <a:rPr lang="en-IN" cap="none" dirty="0">
                <a:solidFill>
                  <a:schemeClr val="tx1"/>
                </a:solidFill>
                <a:latin typeface="Cambria" panose="02040503050406030204" pitchFamily="18" charset="0"/>
                <a:ea typeface="Cambria" panose="02040503050406030204" pitchFamily="18" charset="0"/>
              </a:rPr>
              <a:t>In Demographic Analysis we can notice that White race have generated revenue around ~27% overall and  greater than other races as well. This can be used while hospital is planning to start a new branches.</a:t>
            </a:r>
            <a:endParaRPr lang="en-US"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9986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B943F-BD47-EA51-EC15-8F9ECED0DBE1}"/>
            </a:ext>
          </a:extLst>
        </p:cNvPr>
        <p:cNvGrpSpPr/>
        <p:nvPr/>
      </p:nvGrpSpPr>
      <p:grpSpPr>
        <a:xfrm>
          <a:off x="0" y="0"/>
          <a:ext cx="0" cy="0"/>
          <a:chOff x="0" y="0"/>
          <a:chExt cx="0" cy="0"/>
        </a:xfrm>
      </p:grpSpPr>
      <p:sp>
        <p:nvSpPr>
          <p:cNvPr id="45" name="Title 44">
            <a:extLst>
              <a:ext uri="{FF2B5EF4-FFF2-40B4-BE49-F238E27FC236}">
                <a16:creationId xmlns:a16="http://schemas.microsoft.com/office/drawing/2014/main" id="{F66E058F-2634-DDFF-773C-BC46CA5FE5C3}"/>
              </a:ext>
            </a:extLst>
          </p:cNvPr>
          <p:cNvSpPr>
            <a:spLocks noGrp="1"/>
          </p:cNvSpPr>
          <p:nvPr>
            <p:ph type="title"/>
          </p:nvPr>
        </p:nvSpPr>
        <p:spPr>
          <a:xfrm>
            <a:off x="1297806" y="235893"/>
            <a:ext cx="9596387" cy="642075"/>
          </a:xfrm>
        </p:spPr>
        <p:txBody>
          <a:bodyPr/>
          <a:lstStyle/>
          <a:p>
            <a:r>
              <a:rPr lang="en-US" dirty="0"/>
              <a:t>Patient </a:t>
            </a:r>
            <a:r>
              <a:rPr lang="en-IN" dirty="0"/>
              <a:t>Satisfaction</a:t>
            </a:r>
            <a:r>
              <a:rPr lang="en-US" dirty="0"/>
              <a:t> </a:t>
            </a:r>
            <a:r>
              <a:rPr lang="en-IN" dirty="0"/>
              <a:t>Growth</a:t>
            </a:r>
            <a:endParaRPr lang="en-US" dirty="0"/>
          </a:p>
        </p:txBody>
      </p:sp>
      <p:sp>
        <p:nvSpPr>
          <p:cNvPr id="15" name="Text Placeholder 14">
            <a:extLst>
              <a:ext uri="{FF2B5EF4-FFF2-40B4-BE49-F238E27FC236}">
                <a16:creationId xmlns:a16="http://schemas.microsoft.com/office/drawing/2014/main" id="{C1AD9E29-ABCB-2381-9A5B-83AF2EBC4C6F}"/>
              </a:ext>
            </a:extLst>
          </p:cNvPr>
          <p:cNvSpPr>
            <a:spLocks noGrp="1"/>
          </p:cNvSpPr>
          <p:nvPr>
            <p:ph type="body" sz="quarter" idx="17"/>
          </p:nvPr>
        </p:nvSpPr>
        <p:spPr>
          <a:xfrm>
            <a:off x="6350209" y="877968"/>
            <a:ext cx="4419600" cy="550870"/>
          </a:xfrm>
        </p:spPr>
        <p:txBody>
          <a:bodyPr/>
          <a:lstStyle/>
          <a:p>
            <a:r>
              <a:rPr lang="en-US" dirty="0"/>
              <a:t>Analysis</a:t>
            </a:r>
          </a:p>
        </p:txBody>
      </p:sp>
      <p:sp>
        <p:nvSpPr>
          <p:cNvPr id="14" name="Text Placeholder 13">
            <a:extLst>
              <a:ext uri="{FF2B5EF4-FFF2-40B4-BE49-F238E27FC236}">
                <a16:creationId xmlns:a16="http://schemas.microsoft.com/office/drawing/2014/main" id="{2FAC0A9B-B271-E822-C7B4-86D77FA4A2A2}"/>
              </a:ext>
            </a:extLst>
          </p:cNvPr>
          <p:cNvSpPr>
            <a:spLocks noGrp="1"/>
          </p:cNvSpPr>
          <p:nvPr>
            <p:ph type="body" sz="quarter" idx="16"/>
          </p:nvPr>
        </p:nvSpPr>
        <p:spPr>
          <a:xfrm>
            <a:off x="6350209" y="1747048"/>
            <a:ext cx="5315610" cy="4332655"/>
          </a:xfrm>
        </p:spPr>
        <p:txBody>
          <a:bodyPr/>
          <a:lstStyle/>
          <a:p>
            <a:pPr algn="just"/>
            <a:r>
              <a:rPr lang="en-US" sz="1600" b="1" dirty="0">
                <a:latin typeface="Aptos Narrow" panose="020B0004020202020204" pitchFamily="34" charset="0"/>
              </a:rPr>
              <a:t>Patient Satisfaction Rate</a:t>
            </a:r>
          </a:p>
          <a:p>
            <a:pPr marL="285750" indent="-285750">
              <a:spcBef>
                <a:spcPts val="600"/>
              </a:spcBef>
              <a:buFont typeface="Courier New" panose="02070309020205020404" pitchFamily="49" charset="0"/>
              <a:buChar char="o"/>
            </a:pPr>
            <a:r>
              <a:rPr lang="en-US" dirty="0"/>
              <a:t>Patient satisfaction scores vary significantly across different age groups and racial demographics, with some groups consistently reporting lower satisfaction.</a:t>
            </a:r>
            <a:endParaRPr lang="en-US" dirty="0">
              <a:latin typeface="Cambria" panose="02040503050406030204" pitchFamily="18" charset="0"/>
              <a:ea typeface="Cambria" panose="02040503050406030204" pitchFamily="18" charset="0"/>
            </a:endParaRPr>
          </a:p>
          <a:p>
            <a:pPr algn="just"/>
            <a:endParaRPr lang="en-US" b="1" dirty="0">
              <a:latin typeface="Cambria" panose="02040503050406030204" pitchFamily="18" charset="0"/>
              <a:ea typeface="Cambria" panose="02040503050406030204" pitchFamily="18" charset="0"/>
            </a:endParaRPr>
          </a:p>
          <a:p>
            <a:pPr algn="just">
              <a:spcBef>
                <a:spcPts val="600"/>
              </a:spcBef>
            </a:pPr>
            <a:r>
              <a:rPr lang="en-IN" b="1" dirty="0">
                <a:latin typeface="Cambria" panose="02040503050406030204" pitchFamily="18" charset="0"/>
                <a:ea typeface="Cambria" panose="02040503050406030204" pitchFamily="18" charset="0"/>
              </a:rPr>
              <a:t>Recommendations:</a:t>
            </a:r>
          </a:p>
          <a:p>
            <a:pPr marL="285750" indent="-285750">
              <a:buFont typeface="Courier New" panose="02070309020205020404" pitchFamily="49" charset="0"/>
              <a:buChar char="o"/>
            </a:pPr>
            <a:r>
              <a:rPr lang="en-US" dirty="0"/>
              <a:t>Develop targeted patient engagement strategies for age groups and racial demographics showing lower satisfaction scores.</a:t>
            </a:r>
          </a:p>
          <a:p>
            <a:pPr marL="285750" indent="-285750">
              <a:buFont typeface="Courier New" panose="02070309020205020404" pitchFamily="49" charset="0"/>
              <a:buChar char="o"/>
            </a:pPr>
            <a:r>
              <a:rPr lang="en-US" dirty="0"/>
              <a:t>Customize services and communication based on demographic needs to provide a more personalized patient experience.</a:t>
            </a:r>
          </a:p>
        </p:txBody>
      </p:sp>
      <p:sp>
        <p:nvSpPr>
          <p:cNvPr id="22" name="Slide Number Placeholder 21">
            <a:extLst>
              <a:ext uri="{FF2B5EF4-FFF2-40B4-BE49-F238E27FC236}">
                <a16:creationId xmlns:a16="http://schemas.microsoft.com/office/drawing/2014/main" id="{5EA56CF8-CCE6-CAD3-7DB3-C9D2698FA1BF}"/>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16</a:t>
            </a:fld>
            <a:endParaRPr lang="en-US" dirty="0"/>
          </a:p>
        </p:txBody>
      </p:sp>
      <p:pic>
        <p:nvPicPr>
          <p:cNvPr id="5" name="Picture Placeholder 4">
            <a:extLst>
              <a:ext uri="{FF2B5EF4-FFF2-40B4-BE49-F238E27FC236}">
                <a16:creationId xmlns:a16="http://schemas.microsoft.com/office/drawing/2014/main" id="{9D1EB46D-E4D4-F430-8276-649375569EFD}"/>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1415" r="11415"/>
          <a:stretch>
            <a:fillRect/>
          </a:stretch>
        </p:blipFill>
        <p:spPr>
          <a:xfrm flipH="1">
            <a:off x="1" y="798897"/>
            <a:ext cx="6096000" cy="5592378"/>
          </a:xfrm>
          <a:solidFill>
            <a:schemeClr val="bg1"/>
          </a:solidFill>
        </p:spPr>
      </p:pic>
    </p:spTree>
    <p:extLst>
      <p:ext uri="{BB962C8B-B14F-4D97-AF65-F5344CB8AC3E}">
        <p14:creationId xmlns:p14="http://schemas.microsoft.com/office/powerpoint/2010/main" val="385341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descr="A close-up of a stethoscope">
            <a:extLst>
              <a:ext uri="{FF2B5EF4-FFF2-40B4-BE49-F238E27FC236}">
                <a16:creationId xmlns:a16="http://schemas.microsoft.com/office/drawing/2014/main" id="{DD2F3F3D-99FE-4AB9-BE87-81D580BFC2E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flipH="1">
            <a:off x="1" y="466725"/>
            <a:ext cx="6096000" cy="5924550"/>
          </a:xfrm>
        </p:spPr>
      </p:pic>
      <p:sp>
        <p:nvSpPr>
          <p:cNvPr id="45" name="Title 44">
            <a:extLst>
              <a:ext uri="{FF2B5EF4-FFF2-40B4-BE49-F238E27FC236}">
                <a16:creationId xmlns:a16="http://schemas.microsoft.com/office/drawing/2014/main" id="{56DDD3FB-981D-46B3-9DF6-1D5D6429B804}"/>
              </a:ext>
            </a:extLst>
          </p:cNvPr>
          <p:cNvSpPr>
            <a:spLocks noGrp="1"/>
          </p:cNvSpPr>
          <p:nvPr>
            <p:ph type="title"/>
          </p:nvPr>
        </p:nvSpPr>
        <p:spPr>
          <a:xfrm>
            <a:off x="4272529" y="509236"/>
            <a:ext cx="6840639" cy="642075"/>
          </a:xfrm>
        </p:spPr>
        <p:txBody>
          <a:bodyPr/>
          <a:lstStyle/>
          <a:p>
            <a:r>
              <a:rPr lang="en-US" dirty="0"/>
              <a:t>Staff Hire </a:t>
            </a:r>
            <a:r>
              <a:rPr lang="en-IN" dirty="0"/>
              <a:t>Strategy </a:t>
            </a:r>
            <a:endParaRPr lang="en-US" dirty="0"/>
          </a:p>
        </p:txBody>
      </p:sp>
      <p:sp>
        <p:nvSpPr>
          <p:cNvPr id="15" name="Text Placeholder 14">
            <a:extLst>
              <a:ext uri="{FF2B5EF4-FFF2-40B4-BE49-F238E27FC236}">
                <a16:creationId xmlns:a16="http://schemas.microsoft.com/office/drawing/2014/main" id="{6D400E89-A3FC-4A30-90D4-896304E917C8}"/>
              </a:ext>
            </a:extLst>
          </p:cNvPr>
          <p:cNvSpPr>
            <a:spLocks noGrp="1"/>
          </p:cNvSpPr>
          <p:nvPr>
            <p:ph type="body" sz="quarter" idx="17"/>
          </p:nvPr>
        </p:nvSpPr>
        <p:spPr>
          <a:xfrm>
            <a:off x="6253956" y="1038503"/>
            <a:ext cx="4419600" cy="550870"/>
          </a:xfrm>
        </p:spPr>
        <p:txBody>
          <a:bodyPr/>
          <a:lstStyle/>
          <a:p>
            <a:r>
              <a:rPr lang="en-US" dirty="0"/>
              <a:t>Analysis</a:t>
            </a:r>
          </a:p>
        </p:txBody>
      </p:sp>
      <p:sp>
        <p:nvSpPr>
          <p:cNvPr id="14" name="Text Placeholder 13">
            <a:extLst>
              <a:ext uri="{FF2B5EF4-FFF2-40B4-BE49-F238E27FC236}">
                <a16:creationId xmlns:a16="http://schemas.microsoft.com/office/drawing/2014/main" id="{0321A7BC-BAD6-4CBA-9AD5-2AD73F8A426C}"/>
              </a:ext>
            </a:extLst>
          </p:cNvPr>
          <p:cNvSpPr>
            <a:spLocks noGrp="1"/>
          </p:cNvSpPr>
          <p:nvPr>
            <p:ph type="body" sz="quarter" idx="16"/>
          </p:nvPr>
        </p:nvSpPr>
        <p:spPr>
          <a:xfrm>
            <a:off x="6253956" y="1589373"/>
            <a:ext cx="5315610" cy="4332655"/>
          </a:xfrm>
        </p:spPr>
        <p:txBody>
          <a:bodyPr/>
          <a:lstStyle/>
          <a:p>
            <a:pPr algn="just"/>
            <a:r>
              <a:rPr lang="en-US" sz="1600" b="1" dirty="0">
                <a:latin typeface="Aptos Narrow" panose="020B0004020202020204" pitchFamily="34" charset="0"/>
              </a:rPr>
              <a:t>Staffing &amp; Growth</a:t>
            </a:r>
          </a:p>
          <a:p>
            <a:pPr marL="285750" indent="-285750" algn="just">
              <a:spcBef>
                <a:spcPts val="600"/>
              </a:spcBef>
              <a:buFont typeface="Courier New" panose="02070309020205020404" pitchFamily="49" charset="0"/>
              <a:buChar char="o"/>
            </a:pPr>
            <a:r>
              <a:rPr lang="en-US" b="1" dirty="0">
                <a:latin typeface="Aptos Narrow" panose="020B0004020202020204" pitchFamily="34" charset="0"/>
              </a:rPr>
              <a:t>Strategic Doctor Hiring: </a:t>
            </a:r>
            <a:r>
              <a:rPr lang="en-US" dirty="0">
                <a:latin typeface="Aptos Narrow" panose="020B0004020202020204" pitchFamily="34" charset="0"/>
              </a:rPr>
              <a:t>General Practice Department: With over 7,200 patient visits and only 3 doctors currently managing the load, it is highly recommended to recruit 2–3 additional general practitioners. </a:t>
            </a:r>
          </a:p>
          <a:p>
            <a:pPr marL="285750" indent="-285750" algn="just">
              <a:spcBef>
                <a:spcPts val="600"/>
              </a:spcBef>
              <a:buFont typeface="Courier New" panose="02070309020205020404" pitchFamily="49" charset="0"/>
              <a:buChar char="o"/>
            </a:pPr>
            <a:r>
              <a:rPr lang="en-US" dirty="0">
                <a:latin typeface="Aptos Narrow" panose="020B0004020202020204" pitchFamily="34" charset="0"/>
              </a:rPr>
              <a:t>This expansion will reduce strain on the existing team, enhance service quality, and significantly improve patient access and wait times.</a:t>
            </a:r>
          </a:p>
          <a:p>
            <a:pPr marL="285750" indent="-285750" algn="just">
              <a:spcBef>
                <a:spcPts val="600"/>
              </a:spcBef>
              <a:buFont typeface="Courier New" panose="02070309020205020404" pitchFamily="49" charset="0"/>
              <a:buChar char="o"/>
            </a:pPr>
            <a:r>
              <a:rPr lang="en-US" b="1" dirty="0">
                <a:latin typeface="Aptos Narrow" panose="020B0004020202020204" pitchFamily="34" charset="0"/>
              </a:rPr>
              <a:t>Hospital Profitability Overview: </a:t>
            </a:r>
            <a:r>
              <a:rPr lang="en-US" dirty="0">
                <a:latin typeface="Aptos Narrow" panose="020B0004020202020204" pitchFamily="34" charset="0"/>
              </a:rPr>
              <a:t>Columbia Asia Hospital displays strong and stable financial performance, with consistently high profitability. This solid financial footing provides the flexibility to invest confidently in staff expansion and patient-centered initiatives, ensuring continued growth and operational excellence.</a:t>
            </a:r>
          </a:p>
        </p:txBody>
      </p:sp>
      <p:sp>
        <p:nvSpPr>
          <p:cNvPr id="22" name="Slide Number Placeholder 21">
            <a:extLst>
              <a:ext uri="{FF2B5EF4-FFF2-40B4-BE49-F238E27FC236}">
                <a16:creationId xmlns:a16="http://schemas.microsoft.com/office/drawing/2014/main" id="{D83D237B-5C8E-4573-85F9-91EC63F3EA4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17</a:t>
            </a:fld>
            <a:endParaRPr lang="en-US" dirty="0"/>
          </a:p>
        </p:txBody>
      </p:sp>
    </p:spTree>
    <p:extLst>
      <p:ext uri="{BB962C8B-B14F-4D97-AF65-F5344CB8AC3E}">
        <p14:creationId xmlns:p14="http://schemas.microsoft.com/office/powerpoint/2010/main" val="1619313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A304C-F3C7-7995-FFF9-E2860CD1497E}"/>
            </a:ext>
          </a:extLst>
        </p:cNvPr>
        <p:cNvGrpSpPr/>
        <p:nvPr/>
      </p:nvGrpSpPr>
      <p:grpSpPr>
        <a:xfrm>
          <a:off x="0" y="0"/>
          <a:ext cx="0" cy="0"/>
          <a:chOff x="0" y="0"/>
          <a:chExt cx="0" cy="0"/>
        </a:xfrm>
      </p:grpSpPr>
      <p:sp>
        <p:nvSpPr>
          <p:cNvPr id="45" name="Title 44">
            <a:extLst>
              <a:ext uri="{FF2B5EF4-FFF2-40B4-BE49-F238E27FC236}">
                <a16:creationId xmlns:a16="http://schemas.microsoft.com/office/drawing/2014/main" id="{B45A7B26-5215-9E8B-598A-5E1F559E0174}"/>
              </a:ext>
            </a:extLst>
          </p:cNvPr>
          <p:cNvSpPr>
            <a:spLocks noGrp="1"/>
          </p:cNvSpPr>
          <p:nvPr>
            <p:ph type="title"/>
          </p:nvPr>
        </p:nvSpPr>
        <p:spPr>
          <a:xfrm>
            <a:off x="5711361" y="120880"/>
            <a:ext cx="6246796" cy="642075"/>
          </a:xfrm>
        </p:spPr>
        <p:txBody>
          <a:bodyPr/>
          <a:lstStyle/>
          <a:p>
            <a:r>
              <a:rPr lang="en-IN" dirty="0"/>
              <a:t>Discount Strategy </a:t>
            </a:r>
            <a:endParaRPr lang="en-US" dirty="0"/>
          </a:p>
        </p:txBody>
      </p:sp>
      <p:sp>
        <p:nvSpPr>
          <p:cNvPr id="15" name="Text Placeholder 14">
            <a:extLst>
              <a:ext uri="{FF2B5EF4-FFF2-40B4-BE49-F238E27FC236}">
                <a16:creationId xmlns:a16="http://schemas.microsoft.com/office/drawing/2014/main" id="{EC3FC744-0585-13A1-CF87-F64C1FDB379B}"/>
              </a:ext>
            </a:extLst>
          </p:cNvPr>
          <p:cNvSpPr>
            <a:spLocks noGrp="1"/>
          </p:cNvSpPr>
          <p:nvPr>
            <p:ph type="body" sz="quarter" idx="17"/>
          </p:nvPr>
        </p:nvSpPr>
        <p:spPr>
          <a:xfrm>
            <a:off x="6350209" y="760128"/>
            <a:ext cx="4419600" cy="550870"/>
          </a:xfrm>
        </p:spPr>
        <p:txBody>
          <a:bodyPr/>
          <a:lstStyle/>
          <a:p>
            <a:r>
              <a:rPr lang="en-US" dirty="0"/>
              <a:t>Analysis</a:t>
            </a:r>
          </a:p>
        </p:txBody>
      </p:sp>
      <p:sp>
        <p:nvSpPr>
          <p:cNvPr id="14" name="Text Placeholder 13">
            <a:extLst>
              <a:ext uri="{FF2B5EF4-FFF2-40B4-BE49-F238E27FC236}">
                <a16:creationId xmlns:a16="http://schemas.microsoft.com/office/drawing/2014/main" id="{ABCB03D2-CC12-D607-762B-7C7F5C56FF07}"/>
              </a:ext>
            </a:extLst>
          </p:cNvPr>
          <p:cNvSpPr>
            <a:spLocks noGrp="1"/>
          </p:cNvSpPr>
          <p:nvPr>
            <p:ph type="body" sz="quarter" idx="16"/>
          </p:nvPr>
        </p:nvSpPr>
        <p:spPr>
          <a:xfrm>
            <a:off x="6350208" y="1747048"/>
            <a:ext cx="5841791" cy="4332655"/>
          </a:xfrm>
        </p:spPr>
        <p:txBody>
          <a:bodyPr/>
          <a:lstStyle/>
          <a:p>
            <a:pPr algn="just"/>
            <a:r>
              <a:rPr lang="en-US" sz="1600" b="1" dirty="0">
                <a:latin typeface="Aptos Narrow" panose="020B0004020202020204" pitchFamily="34" charset="0"/>
              </a:rPr>
              <a:t>Discount </a:t>
            </a:r>
            <a:r>
              <a:rPr lang="en-IN" sz="1600" b="1" dirty="0">
                <a:latin typeface="Aptos Narrow" panose="020B0004020202020204" pitchFamily="34" charset="0"/>
              </a:rPr>
              <a:t>Eligibility </a:t>
            </a:r>
            <a:endParaRPr lang="en-US" sz="1600" b="1" dirty="0">
              <a:latin typeface="Aptos Narrow" panose="020B0004020202020204" pitchFamily="34" charset="0"/>
            </a:endParaRPr>
          </a:p>
          <a:p>
            <a:pPr marL="285750" indent="-285750">
              <a:spcBef>
                <a:spcPts val="600"/>
              </a:spcBef>
              <a:buFont typeface="Courier New" panose="02070309020205020404" pitchFamily="49" charset="0"/>
              <a:buChar char="o"/>
            </a:pPr>
            <a:r>
              <a:rPr lang="en-US" dirty="0">
                <a:latin typeface="Cambria" panose="02040503050406030204" pitchFamily="18" charset="0"/>
                <a:ea typeface="Cambria" panose="02040503050406030204" pitchFamily="18" charset="0"/>
              </a:rPr>
              <a:t>Patients receiving medium to high-level discounts based on their total bill </a:t>
            </a:r>
            <a:endParaRPr lang="en-US" b="1" dirty="0">
              <a:latin typeface="Cambria" panose="02040503050406030204" pitchFamily="18" charset="0"/>
              <a:ea typeface="Cambria" panose="02040503050406030204" pitchFamily="18" charset="0"/>
            </a:endParaRPr>
          </a:p>
          <a:p>
            <a:pPr algn="just">
              <a:spcBef>
                <a:spcPts val="600"/>
              </a:spcBef>
            </a:pPr>
            <a:r>
              <a:rPr lang="en-IN" b="1" dirty="0">
                <a:latin typeface="Cambria" panose="02040503050406030204" pitchFamily="18" charset="0"/>
                <a:ea typeface="Cambria" panose="02040503050406030204" pitchFamily="18" charset="0"/>
              </a:rPr>
              <a:t>Recommendations:</a:t>
            </a:r>
          </a:p>
          <a:p>
            <a:pPr marL="285750" indent="-285750">
              <a:spcBef>
                <a:spcPts val="600"/>
              </a:spcBef>
              <a:buFont typeface="Courier New" panose="02070309020205020404" pitchFamily="49" charset="0"/>
              <a:buChar char="o"/>
            </a:pPr>
            <a:r>
              <a:rPr lang="en-US" dirty="0">
                <a:latin typeface="Cambria" panose="02040503050406030204" pitchFamily="18" charset="0"/>
                <a:ea typeface="Cambria" panose="02040503050406030204" pitchFamily="18" charset="0"/>
              </a:rPr>
              <a:t>Introduce loyalty discounts or follow-up visit discounts to encourage repeat visits and build long-term patient relationships. </a:t>
            </a:r>
            <a:r>
              <a:rPr lang="en-IN" dirty="0">
                <a:latin typeface="Cambria" panose="02040503050406030204" pitchFamily="18" charset="0"/>
                <a:ea typeface="Cambria" panose="02040503050406030204" pitchFamily="18" charset="0"/>
              </a:rPr>
              <a:t>Provide special discounts for senior citizens and long-term patients to enhance trust and goodwill.</a:t>
            </a:r>
            <a:endParaRPr lang="en-US" dirty="0">
              <a:latin typeface="Cambria" panose="02040503050406030204" pitchFamily="18" charset="0"/>
              <a:ea typeface="Cambria" panose="02040503050406030204" pitchFamily="18" charset="0"/>
            </a:endParaRPr>
          </a:p>
          <a:p>
            <a:pPr marL="285750" indent="-285750">
              <a:spcBef>
                <a:spcPts val="600"/>
              </a:spcBef>
              <a:buFont typeface="Courier New" panose="02070309020205020404" pitchFamily="49" charset="0"/>
              <a:buChar char="o"/>
            </a:pPr>
            <a:r>
              <a:rPr lang="en-IN" dirty="0">
                <a:latin typeface="Cambria" panose="02040503050406030204" pitchFamily="18" charset="0"/>
                <a:ea typeface="Cambria" panose="02040503050406030204" pitchFamily="18" charset="0"/>
              </a:rPr>
              <a:t>Introduce seasonal wellness packages (e.g., winter immunity or summer hydration checkups) with bundled discounts to attract patients during off-peak periods.</a:t>
            </a:r>
          </a:p>
          <a:p>
            <a:pPr marL="285750" indent="-285750" algn="just">
              <a:spcBef>
                <a:spcPts val="600"/>
              </a:spcBef>
              <a:buFont typeface="Courier New" panose="02070309020205020404" pitchFamily="49" charset="0"/>
              <a:buChar char="o"/>
            </a:pPr>
            <a:endParaRPr lang="en-US" sz="1600" dirty="0">
              <a:latin typeface="Cambria" panose="02040503050406030204" pitchFamily="18" charset="0"/>
              <a:ea typeface="Cambria" panose="02040503050406030204" pitchFamily="18" charset="0"/>
            </a:endParaRPr>
          </a:p>
        </p:txBody>
      </p:sp>
      <p:sp>
        <p:nvSpPr>
          <p:cNvPr id="22" name="Slide Number Placeholder 21">
            <a:extLst>
              <a:ext uri="{FF2B5EF4-FFF2-40B4-BE49-F238E27FC236}">
                <a16:creationId xmlns:a16="http://schemas.microsoft.com/office/drawing/2014/main" id="{07481C8D-EC72-3AB1-8026-57712F2CCCA9}"/>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18</a:t>
            </a:fld>
            <a:endParaRPr lang="en-US" dirty="0"/>
          </a:p>
        </p:txBody>
      </p:sp>
      <p:pic>
        <p:nvPicPr>
          <p:cNvPr id="7" name="Picture 6">
            <a:extLst>
              <a:ext uri="{FF2B5EF4-FFF2-40B4-BE49-F238E27FC236}">
                <a16:creationId xmlns:a16="http://schemas.microsoft.com/office/drawing/2014/main" id="{0C28E282-FBC1-033B-0EFF-68D00C2FA875}"/>
              </a:ext>
            </a:extLst>
          </p:cNvPr>
          <p:cNvPicPr>
            <a:picLocks noChangeAspect="1"/>
          </p:cNvPicPr>
          <p:nvPr/>
        </p:nvPicPr>
        <p:blipFill>
          <a:blip r:embed="rId2"/>
          <a:stretch>
            <a:fillRect/>
          </a:stretch>
        </p:blipFill>
        <p:spPr>
          <a:xfrm>
            <a:off x="526181" y="877968"/>
            <a:ext cx="5358435" cy="5124614"/>
          </a:xfrm>
          <a:prstGeom prst="rect">
            <a:avLst/>
          </a:prstGeom>
        </p:spPr>
      </p:pic>
    </p:spTree>
    <p:extLst>
      <p:ext uri="{BB962C8B-B14F-4D97-AF65-F5344CB8AC3E}">
        <p14:creationId xmlns:p14="http://schemas.microsoft.com/office/powerpoint/2010/main" val="46842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AE5DF-726D-103B-FA65-68CA35B7D317}"/>
            </a:ext>
          </a:extLst>
        </p:cNvPr>
        <p:cNvGrpSpPr/>
        <p:nvPr/>
      </p:nvGrpSpPr>
      <p:grpSpPr>
        <a:xfrm>
          <a:off x="0" y="0"/>
          <a:ext cx="0" cy="0"/>
          <a:chOff x="0" y="0"/>
          <a:chExt cx="0" cy="0"/>
        </a:xfrm>
      </p:grpSpPr>
      <p:sp>
        <p:nvSpPr>
          <p:cNvPr id="45" name="Title 44">
            <a:extLst>
              <a:ext uri="{FF2B5EF4-FFF2-40B4-BE49-F238E27FC236}">
                <a16:creationId xmlns:a16="http://schemas.microsoft.com/office/drawing/2014/main" id="{22071A08-82C9-8611-0CA8-B01F4F7A35FA}"/>
              </a:ext>
            </a:extLst>
          </p:cNvPr>
          <p:cNvSpPr>
            <a:spLocks noGrp="1"/>
          </p:cNvSpPr>
          <p:nvPr>
            <p:ph type="title"/>
          </p:nvPr>
        </p:nvSpPr>
        <p:spPr>
          <a:xfrm>
            <a:off x="686656" y="0"/>
            <a:ext cx="10818687" cy="642075"/>
          </a:xfrm>
        </p:spPr>
        <p:txBody>
          <a:bodyPr/>
          <a:lstStyle/>
          <a:p>
            <a:r>
              <a:rPr lang="en-US" dirty="0"/>
              <a:t>Hospital </a:t>
            </a:r>
            <a:r>
              <a:rPr lang="en-IN" dirty="0"/>
              <a:t>Management Dashboard </a:t>
            </a:r>
            <a:endParaRPr lang="en-US" dirty="0"/>
          </a:p>
        </p:txBody>
      </p:sp>
      <p:sp>
        <p:nvSpPr>
          <p:cNvPr id="22" name="Slide Number Placeholder 21">
            <a:extLst>
              <a:ext uri="{FF2B5EF4-FFF2-40B4-BE49-F238E27FC236}">
                <a16:creationId xmlns:a16="http://schemas.microsoft.com/office/drawing/2014/main" id="{F448E808-658C-9B00-1772-C044EB727B6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19</a:t>
            </a:fld>
            <a:endParaRPr lang="en-US" dirty="0"/>
          </a:p>
        </p:txBody>
      </p:sp>
      <p:pic>
        <p:nvPicPr>
          <p:cNvPr id="4" name="Picture 3">
            <a:extLst>
              <a:ext uri="{FF2B5EF4-FFF2-40B4-BE49-F238E27FC236}">
                <a16:creationId xmlns:a16="http://schemas.microsoft.com/office/drawing/2014/main" id="{596D9699-752B-46FE-E02C-58EFF9C1DE7C}"/>
              </a:ext>
            </a:extLst>
          </p:cNvPr>
          <p:cNvPicPr>
            <a:picLocks noChangeAspect="1"/>
          </p:cNvPicPr>
          <p:nvPr/>
        </p:nvPicPr>
        <p:blipFill>
          <a:blip r:embed="rId2"/>
          <a:stretch>
            <a:fillRect/>
          </a:stretch>
        </p:blipFill>
        <p:spPr>
          <a:xfrm>
            <a:off x="763494" y="642075"/>
            <a:ext cx="10229854" cy="5718249"/>
          </a:xfrm>
          <a:prstGeom prst="rect">
            <a:avLst/>
          </a:prstGeom>
        </p:spPr>
      </p:pic>
    </p:spTree>
    <p:extLst>
      <p:ext uri="{BB962C8B-B14F-4D97-AF65-F5344CB8AC3E}">
        <p14:creationId xmlns:p14="http://schemas.microsoft.com/office/powerpoint/2010/main" val="86409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A74CEF14-9F3D-49A7-B904-B4E3A7113A15}"/>
              </a:ext>
            </a:extLst>
          </p:cNvPr>
          <p:cNvSpPr>
            <a:spLocks noGrp="1"/>
          </p:cNvSpPr>
          <p:nvPr>
            <p:ph type="title"/>
          </p:nvPr>
        </p:nvSpPr>
        <p:spPr>
          <a:xfrm>
            <a:off x="7692272" y="671808"/>
            <a:ext cx="3661528" cy="639192"/>
          </a:xfrm>
        </p:spPr>
        <p:txBody>
          <a:bodyPr/>
          <a:lstStyle/>
          <a:p>
            <a:r>
              <a:rPr lang="en-US" dirty="0"/>
              <a:t>About us</a:t>
            </a:r>
          </a:p>
        </p:txBody>
      </p:sp>
      <p:pic>
        <p:nvPicPr>
          <p:cNvPr id="15" name="Picture Placeholder 14" descr="A close up of a nurse">
            <a:extLst>
              <a:ext uri="{FF2B5EF4-FFF2-40B4-BE49-F238E27FC236}">
                <a16:creationId xmlns:a16="http://schemas.microsoft.com/office/drawing/2014/main" id="{D67D6F18-268F-4677-BF55-4B1B9EE4BF3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1" y="466726"/>
            <a:ext cx="6848474" cy="6391274"/>
          </a:xfrm>
        </p:spPr>
      </p:pic>
      <p:sp>
        <p:nvSpPr>
          <p:cNvPr id="24" name="Text Placeholder 23">
            <a:extLst>
              <a:ext uri="{FF2B5EF4-FFF2-40B4-BE49-F238E27FC236}">
                <a16:creationId xmlns:a16="http://schemas.microsoft.com/office/drawing/2014/main" id="{78FE74D7-D9BF-46B2-AB6D-79E819EB9A0F}"/>
              </a:ext>
            </a:extLst>
          </p:cNvPr>
          <p:cNvSpPr>
            <a:spLocks noGrp="1"/>
          </p:cNvSpPr>
          <p:nvPr>
            <p:ph type="body" sz="quarter" idx="14"/>
          </p:nvPr>
        </p:nvSpPr>
        <p:spPr>
          <a:xfrm>
            <a:off x="6096000" y="2213171"/>
            <a:ext cx="6096000" cy="2831440"/>
          </a:xfrm>
        </p:spPr>
        <p:txBody>
          <a:bodyPr/>
          <a:lstStyle/>
          <a:p>
            <a:r>
              <a:rPr lang="en-US" dirty="0">
                <a:latin typeface="Cambria" panose="02040503050406030204" pitchFamily="18" charset="0"/>
                <a:ea typeface="Cambria" panose="02040503050406030204" pitchFamily="18" charset="0"/>
              </a:rPr>
              <a:t>Columbia Asia Hospital is committed to delivering quality healthcare while optimizing its operations. </a:t>
            </a:r>
          </a:p>
          <a:p>
            <a:r>
              <a:rPr lang="en-US" dirty="0">
                <a:latin typeface="Cambria" panose="02040503050406030204" pitchFamily="18" charset="0"/>
                <a:ea typeface="Cambria" panose="02040503050406030204" pitchFamily="18" charset="0"/>
              </a:rPr>
              <a:t>In this project, I analyze hospital data to uncover insights on revenue generation, patient satisfaction, and departmental efficiency. By understanding key metrics, I aim to provide actionable recommendations that can enhance patient experience and improve the hospital’s overall performance.</a:t>
            </a:r>
          </a:p>
        </p:txBody>
      </p:sp>
      <p:sp>
        <p:nvSpPr>
          <p:cNvPr id="4" name="Slide Number Placeholder 3">
            <a:extLst>
              <a:ext uri="{FF2B5EF4-FFF2-40B4-BE49-F238E27FC236}">
                <a16:creationId xmlns:a16="http://schemas.microsoft.com/office/drawing/2014/main" id="{231B5EF5-D35E-4241-92D4-3A8164978425}"/>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spTree>
    <p:extLst>
      <p:ext uri="{BB962C8B-B14F-4D97-AF65-F5344CB8AC3E}">
        <p14:creationId xmlns:p14="http://schemas.microsoft.com/office/powerpoint/2010/main" val="1535750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2E966-01C0-2605-BEE1-EB63CB78D144}"/>
            </a:ext>
          </a:extLst>
        </p:cNvPr>
        <p:cNvGrpSpPr/>
        <p:nvPr/>
      </p:nvGrpSpPr>
      <p:grpSpPr>
        <a:xfrm>
          <a:off x="0" y="0"/>
          <a:ext cx="0" cy="0"/>
          <a:chOff x="0" y="0"/>
          <a:chExt cx="0" cy="0"/>
        </a:xfrm>
      </p:grpSpPr>
      <p:sp>
        <p:nvSpPr>
          <p:cNvPr id="45" name="Title 44">
            <a:extLst>
              <a:ext uri="{FF2B5EF4-FFF2-40B4-BE49-F238E27FC236}">
                <a16:creationId xmlns:a16="http://schemas.microsoft.com/office/drawing/2014/main" id="{E35EA0E7-B00F-D93F-0942-778D6DC54609}"/>
              </a:ext>
            </a:extLst>
          </p:cNvPr>
          <p:cNvSpPr>
            <a:spLocks noGrp="1"/>
          </p:cNvSpPr>
          <p:nvPr>
            <p:ph type="title"/>
          </p:nvPr>
        </p:nvSpPr>
        <p:spPr>
          <a:xfrm>
            <a:off x="1258476" y="15351"/>
            <a:ext cx="9239890" cy="642075"/>
          </a:xfrm>
        </p:spPr>
        <p:txBody>
          <a:bodyPr/>
          <a:lstStyle/>
          <a:p>
            <a:r>
              <a:rPr lang="en-IN" dirty="0"/>
              <a:t>Doctor Analysis Dashboard </a:t>
            </a:r>
            <a:endParaRPr lang="en-US" dirty="0"/>
          </a:p>
        </p:txBody>
      </p:sp>
      <p:sp>
        <p:nvSpPr>
          <p:cNvPr id="22" name="Slide Number Placeholder 21">
            <a:extLst>
              <a:ext uri="{FF2B5EF4-FFF2-40B4-BE49-F238E27FC236}">
                <a16:creationId xmlns:a16="http://schemas.microsoft.com/office/drawing/2014/main" id="{E5812B4E-D0EB-039D-6324-DDA957BD48F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20</a:t>
            </a:fld>
            <a:endParaRPr lang="en-US" dirty="0"/>
          </a:p>
        </p:txBody>
      </p:sp>
      <p:pic>
        <p:nvPicPr>
          <p:cNvPr id="2" name="Picture 1">
            <a:extLst>
              <a:ext uri="{FF2B5EF4-FFF2-40B4-BE49-F238E27FC236}">
                <a16:creationId xmlns:a16="http://schemas.microsoft.com/office/drawing/2014/main" id="{276EF37B-8962-6A63-EF62-05C0211432D6}"/>
              </a:ext>
            </a:extLst>
          </p:cNvPr>
          <p:cNvPicPr>
            <a:picLocks noChangeAspect="1"/>
          </p:cNvPicPr>
          <p:nvPr/>
        </p:nvPicPr>
        <p:blipFill>
          <a:blip r:embed="rId2"/>
          <a:stretch>
            <a:fillRect/>
          </a:stretch>
        </p:blipFill>
        <p:spPr>
          <a:xfrm>
            <a:off x="722398" y="657426"/>
            <a:ext cx="10211126" cy="5740578"/>
          </a:xfrm>
          <a:prstGeom prst="rect">
            <a:avLst/>
          </a:prstGeom>
        </p:spPr>
      </p:pic>
    </p:spTree>
    <p:extLst>
      <p:ext uri="{BB962C8B-B14F-4D97-AF65-F5344CB8AC3E}">
        <p14:creationId xmlns:p14="http://schemas.microsoft.com/office/powerpoint/2010/main" val="573908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D18F5-2C8B-9C59-9952-A1671CAD0A1D}"/>
            </a:ext>
          </a:extLst>
        </p:cNvPr>
        <p:cNvGrpSpPr/>
        <p:nvPr/>
      </p:nvGrpSpPr>
      <p:grpSpPr>
        <a:xfrm>
          <a:off x="0" y="0"/>
          <a:ext cx="0" cy="0"/>
          <a:chOff x="0" y="0"/>
          <a:chExt cx="0" cy="0"/>
        </a:xfrm>
      </p:grpSpPr>
      <p:sp>
        <p:nvSpPr>
          <p:cNvPr id="45" name="Title 44">
            <a:extLst>
              <a:ext uri="{FF2B5EF4-FFF2-40B4-BE49-F238E27FC236}">
                <a16:creationId xmlns:a16="http://schemas.microsoft.com/office/drawing/2014/main" id="{F29E5845-B416-E130-583C-90F69D2A876A}"/>
              </a:ext>
            </a:extLst>
          </p:cNvPr>
          <p:cNvSpPr>
            <a:spLocks noGrp="1"/>
          </p:cNvSpPr>
          <p:nvPr>
            <p:ph type="title"/>
          </p:nvPr>
        </p:nvSpPr>
        <p:spPr>
          <a:xfrm>
            <a:off x="1605337" y="0"/>
            <a:ext cx="8981326" cy="642075"/>
          </a:xfrm>
        </p:spPr>
        <p:txBody>
          <a:bodyPr/>
          <a:lstStyle/>
          <a:p>
            <a:r>
              <a:rPr lang="en-IN" dirty="0"/>
              <a:t>Patient Analysis Dashboard </a:t>
            </a:r>
            <a:endParaRPr lang="en-US" dirty="0"/>
          </a:p>
        </p:txBody>
      </p:sp>
      <p:sp>
        <p:nvSpPr>
          <p:cNvPr id="22" name="Slide Number Placeholder 21">
            <a:extLst>
              <a:ext uri="{FF2B5EF4-FFF2-40B4-BE49-F238E27FC236}">
                <a16:creationId xmlns:a16="http://schemas.microsoft.com/office/drawing/2014/main" id="{767288E3-ABA6-2A20-7AE1-2DB3622A40E0}"/>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21</a:t>
            </a:fld>
            <a:endParaRPr lang="en-US" dirty="0"/>
          </a:p>
        </p:txBody>
      </p:sp>
      <p:pic>
        <p:nvPicPr>
          <p:cNvPr id="2" name="Picture 1">
            <a:extLst>
              <a:ext uri="{FF2B5EF4-FFF2-40B4-BE49-F238E27FC236}">
                <a16:creationId xmlns:a16="http://schemas.microsoft.com/office/drawing/2014/main" id="{D9F8884D-961C-ECA5-920B-BD6DA9FBED3B}"/>
              </a:ext>
            </a:extLst>
          </p:cNvPr>
          <p:cNvPicPr>
            <a:picLocks noChangeAspect="1"/>
          </p:cNvPicPr>
          <p:nvPr/>
        </p:nvPicPr>
        <p:blipFill>
          <a:blip r:embed="rId2"/>
          <a:stretch>
            <a:fillRect/>
          </a:stretch>
        </p:blipFill>
        <p:spPr>
          <a:xfrm>
            <a:off x="753220" y="642075"/>
            <a:ext cx="10260677" cy="5527160"/>
          </a:xfrm>
          <a:prstGeom prst="rect">
            <a:avLst/>
          </a:prstGeom>
        </p:spPr>
      </p:pic>
    </p:spTree>
    <p:extLst>
      <p:ext uri="{BB962C8B-B14F-4D97-AF65-F5344CB8AC3E}">
        <p14:creationId xmlns:p14="http://schemas.microsoft.com/office/powerpoint/2010/main" val="321599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A doctor talking to a patient">
            <a:extLst>
              <a:ext uri="{FF2B5EF4-FFF2-40B4-BE49-F238E27FC236}">
                <a16:creationId xmlns:a16="http://schemas.microsoft.com/office/drawing/2014/main" id="{7FE1AC9B-A57B-4353-8973-F920411751F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0" y="1057275"/>
            <a:ext cx="12191999" cy="5295900"/>
          </a:xfrm>
        </p:spPr>
      </p:pic>
      <p:sp>
        <p:nvSpPr>
          <p:cNvPr id="31" name="Title 30">
            <a:extLst>
              <a:ext uri="{FF2B5EF4-FFF2-40B4-BE49-F238E27FC236}">
                <a16:creationId xmlns:a16="http://schemas.microsoft.com/office/drawing/2014/main" id="{BA3B1DAF-0A47-4D59-9DC4-7431D66560EF}"/>
              </a:ext>
            </a:extLst>
          </p:cNvPr>
          <p:cNvSpPr>
            <a:spLocks noGrp="1"/>
          </p:cNvSpPr>
          <p:nvPr>
            <p:ph type="title"/>
          </p:nvPr>
        </p:nvSpPr>
        <p:spPr/>
        <p:txBody>
          <a:bodyPr/>
          <a:lstStyle/>
          <a:p>
            <a:pPr algn="l"/>
            <a:r>
              <a:rPr lang="en-US" dirty="0"/>
              <a:t>Conclusion</a:t>
            </a:r>
          </a:p>
        </p:txBody>
      </p:sp>
      <p:sp>
        <p:nvSpPr>
          <p:cNvPr id="24" name="Text Placeholder 23">
            <a:extLst>
              <a:ext uri="{FF2B5EF4-FFF2-40B4-BE49-F238E27FC236}">
                <a16:creationId xmlns:a16="http://schemas.microsoft.com/office/drawing/2014/main" id="{DFA678B9-627C-49D9-B624-2E3548C96F03}"/>
              </a:ext>
            </a:extLst>
          </p:cNvPr>
          <p:cNvSpPr>
            <a:spLocks noGrp="1"/>
          </p:cNvSpPr>
          <p:nvPr>
            <p:ph type="body" sz="quarter" idx="16"/>
          </p:nvPr>
        </p:nvSpPr>
        <p:spPr>
          <a:xfrm>
            <a:off x="926354" y="1547271"/>
            <a:ext cx="5172932" cy="2581276"/>
          </a:xfrm>
        </p:spPr>
        <p:txBody>
          <a:bodyPr>
            <a:normAutofit/>
          </a:bodyPr>
          <a:lstStyle/>
          <a:p>
            <a:r>
              <a:rPr lang="en-US" dirty="0">
                <a:latin typeface="Aptos Narrow" panose="020B0004020202020204" pitchFamily="34" charset="0"/>
              </a:rPr>
              <a:t>Columbia Asia Hospital displays strong and stable financial performance, with consistently high profitability. This solid financial footing provides the flexibility to invest confidently in staff expansion and patient-centered initiatives, ensuring continued growth and operational excellence. It focusses on </a:t>
            </a:r>
            <a:r>
              <a:rPr lang="en-IN" dirty="0">
                <a:latin typeface="Aptos Narrow" panose="020B0004020202020204" pitchFamily="34" charset="0"/>
              </a:rPr>
              <a:t>improving he patient satisfaction score by offering quality treatment with high qualified staff</a:t>
            </a:r>
            <a:endParaRPr lang="en-US" dirty="0"/>
          </a:p>
        </p:txBody>
      </p:sp>
      <p:sp>
        <p:nvSpPr>
          <p:cNvPr id="4" name="Slide Number Placeholder 3">
            <a:extLst>
              <a:ext uri="{FF2B5EF4-FFF2-40B4-BE49-F238E27FC236}">
                <a16:creationId xmlns:a16="http://schemas.microsoft.com/office/drawing/2014/main" id="{E5273321-CCC9-4D70-837F-ED5C0E7B3192}"/>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22</a:t>
            </a:fld>
            <a:endParaRPr lang="en-US" dirty="0"/>
          </a:p>
        </p:txBody>
      </p:sp>
    </p:spTree>
    <p:extLst>
      <p:ext uri="{BB962C8B-B14F-4D97-AF65-F5344CB8AC3E}">
        <p14:creationId xmlns:p14="http://schemas.microsoft.com/office/powerpoint/2010/main" val="88405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224BDD-480F-7576-352D-8657CA6A658D}"/>
              </a:ext>
            </a:extLst>
          </p:cNvPr>
          <p:cNvSpPr>
            <a:spLocks noGrp="1"/>
          </p:cNvSpPr>
          <p:nvPr>
            <p:ph type="sldNum" sz="quarter" idx="12"/>
          </p:nvPr>
        </p:nvSpPr>
        <p:spPr/>
        <p:txBody>
          <a:bodyPr/>
          <a:lstStyle/>
          <a:p>
            <a:fld id="{BF860B6F-2FE3-4DE6-9496-980E987E7466}" type="slidenum">
              <a:rPr lang="en-US" smtClean="0"/>
              <a:t>3</a:t>
            </a:fld>
            <a:endParaRPr lang="en-US" dirty="0"/>
          </a:p>
        </p:txBody>
      </p:sp>
      <p:sp>
        <p:nvSpPr>
          <p:cNvPr id="16" name="Text Placeholder 15">
            <a:extLst>
              <a:ext uri="{FF2B5EF4-FFF2-40B4-BE49-F238E27FC236}">
                <a16:creationId xmlns:a16="http://schemas.microsoft.com/office/drawing/2014/main" id="{6003EB40-7E40-F0B2-BABE-AC89985215C5}"/>
              </a:ext>
            </a:extLst>
          </p:cNvPr>
          <p:cNvSpPr>
            <a:spLocks noGrp="1"/>
          </p:cNvSpPr>
          <p:nvPr>
            <p:ph type="body" sz="quarter" idx="17"/>
          </p:nvPr>
        </p:nvSpPr>
        <p:spPr>
          <a:xfrm>
            <a:off x="6248356" y="2004350"/>
            <a:ext cx="5776362" cy="3518945"/>
          </a:xfrm>
        </p:spPr>
        <p:txBody>
          <a:bodyPr/>
          <a:lstStyle/>
          <a:p>
            <a:pPr marL="342900" indent="-342900">
              <a:buAutoNum type="arabicPeriod"/>
            </a:pPr>
            <a:r>
              <a:rPr lang="en-IN" sz="2000" dirty="0">
                <a:solidFill>
                  <a:schemeClr val="accent1"/>
                </a:solidFill>
              </a:rPr>
              <a:t>Overview</a:t>
            </a:r>
          </a:p>
          <a:p>
            <a:pPr marL="342900" indent="-342900">
              <a:buAutoNum type="arabicPeriod"/>
            </a:pPr>
            <a:r>
              <a:rPr lang="en-IN" sz="2000" dirty="0">
                <a:solidFill>
                  <a:schemeClr val="accent1"/>
                </a:solidFill>
              </a:rPr>
              <a:t>Problem</a:t>
            </a:r>
          </a:p>
          <a:p>
            <a:pPr marL="342900" indent="-342900">
              <a:buAutoNum type="arabicPeriod"/>
            </a:pPr>
            <a:r>
              <a:rPr lang="en-IN" sz="2000" dirty="0">
                <a:solidFill>
                  <a:schemeClr val="accent1"/>
                </a:solidFill>
              </a:rPr>
              <a:t>KPI Analysis</a:t>
            </a:r>
          </a:p>
          <a:p>
            <a:pPr marL="342900" indent="-342900">
              <a:buAutoNum type="arabicPeriod"/>
            </a:pPr>
            <a:r>
              <a:rPr lang="en-IN" sz="2000" dirty="0">
                <a:solidFill>
                  <a:schemeClr val="accent1"/>
                </a:solidFill>
              </a:rPr>
              <a:t>Data Cleaning &amp; Extraction</a:t>
            </a:r>
          </a:p>
          <a:p>
            <a:pPr marL="342900" indent="-342900">
              <a:buAutoNum type="arabicPeriod"/>
            </a:pPr>
            <a:r>
              <a:rPr lang="en-IN" sz="2000" dirty="0">
                <a:solidFill>
                  <a:schemeClr val="accent1"/>
                </a:solidFill>
              </a:rPr>
              <a:t>Data Analysis &amp; findings</a:t>
            </a:r>
          </a:p>
          <a:p>
            <a:pPr marL="342900" indent="-342900">
              <a:buAutoNum type="arabicPeriod"/>
            </a:pPr>
            <a:r>
              <a:rPr lang="en-IN" sz="2000" dirty="0">
                <a:solidFill>
                  <a:schemeClr val="accent1"/>
                </a:solidFill>
              </a:rPr>
              <a:t>Strategies &amp; Recommendation</a:t>
            </a:r>
          </a:p>
          <a:p>
            <a:pPr marL="342900" indent="-342900">
              <a:buAutoNum type="arabicPeriod"/>
            </a:pPr>
            <a:r>
              <a:rPr lang="en-IN" sz="2000" dirty="0">
                <a:solidFill>
                  <a:schemeClr val="accent1"/>
                </a:solidFill>
              </a:rPr>
              <a:t>Conclusion </a:t>
            </a:r>
          </a:p>
          <a:p>
            <a:pPr marL="342900" indent="-342900">
              <a:buAutoNum type="arabicPeriod"/>
            </a:pPr>
            <a:endParaRPr lang="en-IN" sz="2000" dirty="0">
              <a:solidFill>
                <a:schemeClr val="accent1"/>
              </a:solidFill>
            </a:endParaRPr>
          </a:p>
        </p:txBody>
      </p:sp>
      <p:sp>
        <p:nvSpPr>
          <p:cNvPr id="14" name="Title 13">
            <a:extLst>
              <a:ext uri="{FF2B5EF4-FFF2-40B4-BE49-F238E27FC236}">
                <a16:creationId xmlns:a16="http://schemas.microsoft.com/office/drawing/2014/main" id="{044D0976-BAA0-BC24-1E2B-EE5CAF68CD63}"/>
              </a:ext>
            </a:extLst>
          </p:cNvPr>
          <p:cNvSpPr>
            <a:spLocks noGrp="1"/>
          </p:cNvSpPr>
          <p:nvPr>
            <p:ph type="title"/>
          </p:nvPr>
        </p:nvSpPr>
        <p:spPr>
          <a:xfrm>
            <a:off x="6645427" y="619919"/>
            <a:ext cx="6408851" cy="665965"/>
          </a:xfrm>
        </p:spPr>
        <p:txBody>
          <a:bodyPr/>
          <a:lstStyle/>
          <a:p>
            <a:pPr algn="ctr"/>
            <a:r>
              <a:rPr lang="en-IN" dirty="0"/>
              <a:t>Agenda</a:t>
            </a:r>
          </a:p>
        </p:txBody>
      </p:sp>
      <p:pic>
        <p:nvPicPr>
          <p:cNvPr id="26" name="Picture 25">
            <a:extLst>
              <a:ext uri="{FF2B5EF4-FFF2-40B4-BE49-F238E27FC236}">
                <a16:creationId xmlns:a16="http://schemas.microsoft.com/office/drawing/2014/main" id="{7073C2CB-8444-F10B-8222-02D8CFEC1FC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06126" y="1821469"/>
            <a:ext cx="5737520" cy="4059566"/>
          </a:xfrm>
          <a:prstGeom prst="rect">
            <a:avLst/>
          </a:prstGeom>
        </p:spPr>
      </p:pic>
    </p:spTree>
    <p:extLst>
      <p:ext uri="{BB962C8B-B14F-4D97-AF65-F5344CB8AC3E}">
        <p14:creationId xmlns:p14="http://schemas.microsoft.com/office/powerpoint/2010/main" val="3544674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p:txBody>
          <a:bodyPr/>
          <a:lstStyle/>
          <a:p>
            <a:r>
              <a:rPr lang="en-US" dirty="0"/>
              <a:t>Problem</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3273996" y="730688"/>
            <a:ext cx="8387393" cy="1807029"/>
          </a:xfrm>
        </p:spPr>
        <p:txBody>
          <a:bodyPr>
            <a:noAutofit/>
          </a:bodyPr>
          <a:lstStyle/>
          <a:p>
            <a:r>
              <a:rPr lang="en-US" sz="1600" dirty="0">
                <a:latin typeface="Cambria" panose="02040503050406030204" pitchFamily="18" charset="0"/>
                <a:ea typeface="Cambria" panose="02040503050406030204" pitchFamily="18" charset="0"/>
              </a:rPr>
              <a:t>You have been hired as a consultant data analyst by Columbia Asia Hospital. The Hospital is looking for the key insights for the following objectives:</a:t>
            </a:r>
          </a:p>
          <a:p>
            <a:pPr marL="457200" indent="-457200">
              <a:buAutoNum type="arabicPeriod"/>
            </a:pPr>
            <a:r>
              <a:rPr lang="en-US" sz="1600" dirty="0">
                <a:latin typeface="Cambria" panose="02040503050406030204" pitchFamily="18" charset="0"/>
                <a:ea typeface="Cambria" panose="02040503050406030204" pitchFamily="18" charset="0"/>
              </a:rPr>
              <a:t>Assess the hospital's revenue generation</a:t>
            </a:r>
          </a:p>
          <a:p>
            <a:pPr marL="457200" indent="-457200">
              <a:buAutoNum type="arabicPeriod"/>
            </a:pPr>
            <a:r>
              <a:rPr lang="en-US" sz="1600" dirty="0">
                <a:latin typeface="Cambria" panose="02040503050406030204" pitchFamily="18" charset="0"/>
                <a:ea typeface="Cambria" panose="02040503050406030204" pitchFamily="18" charset="0"/>
              </a:rPr>
              <a:t>Insights about suitable departments for new hires</a:t>
            </a:r>
          </a:p>
          <a:p>
            <a:pPr marL="457200" indent="-457200">
              <a:buAutoNum type="arabicPeriod"/>
            </a:pPr>
            <a:r>
              <a:rPr lang="en-US" sz="1600" dirty="0">
                <a:latin typeface="Cambria" panose="02040503050406030204" pitchFamily="18" charset="0"/>
                <a:ea typeface="Cambria" panose="02040503050406030204" pitchFamily="18" charset="0"/>
              </a:rPr>
              <a:t>Strategies and suggestions for patient discounts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p:txBody>
          <a:bodyPr/>
          <a:lstStyle/>
          <a:p>
            <a:fld id="{BF860B6F-2FE3-4DE6-9496-980E987E7466}" type="slidenum">
              <a:rPr lang="en-US" smtClean="0"/>
              <a:pPr/>
              <a:t>4</a:t>
            </a:fld>
            <a:endParaRPr lang="en-US" dirty="0"/>
          </a:p>
        </p:txBody>
      </p:sp>
      <p:pic>
        <p:nvPicPr>
          <p:cNvPr id="21" name="Google Shape;67;p3">
            <a:extLst>
              <a:ext uri="{FF2B5EF4-FFF2-40B4-BE49-F238E27FC236}">
                <a16:creationId xmlns:a16="http://schemas.microsoft.com/office/drawing/2014/main" id="{436792CE-A44B-D013-B622-5A10D1D46C7B}"/>
              </a:ext>
            </a:extLst>
          </p:cNvPr>
          <p:cNvPicPr preferRelativeResize="0"/>
          <p:nvPr/>
        </p:nvPicPr>
        <p:blipFill rotWithShape="1">
          <a:blip r:embed="rId2">
            <a:alphaModFix/>
          </a:blip>
          <a:srcRect/>
          <a:stretch/>
        </p:blipFill>
        <p:spPr>
          <a:xfrm>
            <a:off x="3174978" y="2691830"/>
            <a:ext cx="8585430" cy="3647326"/>
          </a:xfrm>
          <a:prstGeom prst="rect">
            <a:avLst/>
          </a:prstGeom>
          <a:noFill/>
          <a:ln>
            <a:noFill/>
          </a:ln>
        </p:spPr>
      </p:pic>
      <p:sp>
        <p:nvSpPr>
          <p:cNvPr id="32" name="Text Placeholder 124">
            <a:extLst>
              <a:ext uri="{FF2B5EF4-FFF2-40B4-BE49-F238E27FC236}">
                <a16:creationId xmlns:a16="http://schemas.microsoft.com/office/drawing/2014/main" id="{AB61FF0E-0ADC-2958-7EA7-6146DCB17A18}"/>
              </a:ext>
            </a:extLst>
          </p:cNvPr>
          <p:cNvSpPr>
            <a:spLocks noGrp="1"/>
          </p:cNvSpPr>
          <p:nvPr>
            <p:ph type="body" sz="quarter" idx="17"/>
          </p:nvPr>
        </p:nvSpPr>
        <p:spPr>
          <a:xfrm>
            <a:off x="3174978" y="304295"/>
            <a:ext cx="3281555" cy="426393"/>
          </a:xfrm>
        </p:spPr>
        <p:txBody>
          <a:bodyPr/>
          <a:lstStyle/>
          <a:p>
            <a:r>
              <a:rPr lang="en-IN" dirty="0"/>
              <a:t>SCENARIO </a:t>
            </a:r>
            <a:endParaRPr lang="en-US" dirty="0"/>
          </a:p>
        </p:txBody>
      </p:sp>
    </p:spTree>
    <p:extLst>
      <p:ext uri="{BB962C8B-B14F-4D97-AF65-F5344CB8AC3E}">
        <p14:creationId xmlns:p14="http://schemas.microsoft.com/office/powerpoint/2010/main" val="99161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C10C1-C3FE-BBBF-D6E9-E75214C22FC8}"/>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C15D2E3C-9390-C334-9374-23602BDB1DB2}"/>
              </a:ext>
            </a:extLst>
          </p:cNvPr>
          <p:cNvSpPr>
            <a:spLocks noGrp="1"/>
          </p:cNvSpPr>
          <p:nvPr>
            <p:ph type="title"/>
          </p:nvPr>
        </p:nvSpPr>
        <p:spPr>
          <a:xfrm>
            <a:off x="2891574" y="658420"/>
            <a:ext cx="6408851" cy="665965"/>
          </a:xfrm>
        </p:spPr>
        <p:txBody>
          <a:bodyPr/>
          <a:lstStyle/>
          <a:p>
            <a:r>
              <a:rPr lang="en-US" dirty="0"/>
              <a:t>Content Overview</a:t>
            </a:r>
          </a:p>
        </p:txBody>
      </p:sp>
      <p:sp>
        <p:nvSpPr>
          <p:cNvPr id="4" name="Slide Number Placeholder 3">
            <a:extLst>
              <a:ext uri="{FF2B5EF4-FFF2-40B4-BE49-F238E27FC236}">
                <a16:creationId xmlns:a16="http://schemas.microsoft.com/office/drawing/2014/main" id="{C6E51533-F97B-C61D-70EB-5E6FFC29C3D4}"/>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pic>
        <p:nvPicPr>
          <p:cNvPr id="2" name="Picture 1" descr="Columbia Asia: On A Mission to Deliver the Best Clinical Outcomes in an  Effective, Efficient, And Caring Environment - The Healthcare Insights">
            <a:extLst>
              <a:ext uri="{FF2B5EF4-FFF2-40B4-BE49-F238E27FC236}">
                <a16:creationId xmlns:a16="http://schemas.microsoft.com/office/drawing/2014/main" id="{1A1E6E4A-C431-2032-7402-31B8FF464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8909" y="1448656"/>
            <a:ext cx="4363092" cy="4308815"/>
          </a:xfrm>
          <a:prstGeom prst="rect">
            <a:avLst/>
          </a:prstGeom>
          <a:noFill/>
          <a:extLst>
            <a:ext uri="{909E8E84-426E-40DD-AFC4-6F175D3DCCD1}">
              <a14:hiddenFill xmlns:a14="http://schemas.microsoft.com/office/drawing/2010/main">
                <a:solidFill>
                  <a:srgbClr val="FFFFFF"/>
                </a:solidFill>
              </a14:hiddenFill>
            </a:ext>
          </a:extLst>
        </p:spPr>
      </p:pic>
      <p:sp>
        <p:nvSpPr>
          <p:cNvPr id="37" name="Text Placeholder 36">
            <a:extLst>
              <a:ext uri="{FF2B5EF4-FFF2-40B4-BE49-F238E27FC236}">
                <a16:creationId xmlns:a16="http://schemas.microsoft.com/office/drawing/2014/main" id="{CF87D126-7758-CCC1-D18B-DCDEFBF60BBA}"/>
              </a:ext>
            </a:extLst>
          </p:cNvPr>
          <p:cNvSpPr>
            <a:spLocks noGrp="1"/>
          </p:cNvSpPr>
          <p:nvPr>
            <p:ph type="body" sz="quarter" idx="28"/>
          </p:nvPr>
        </p:nvSpPr>
        <p:spPr>
          <a:xfrm>
            <a:off x="262844" y="1629573"/>
            <a:ext cx="7768307" cy="4401357"/>
          </a:xfrm>
        </p:spPr>
        <p:txBody>
          <a:bodyPr anchor="ctr"/>
          <a:lstStyle/>
          <a:p>
            <a:pPr fontAlgn="base">
              <a:lnSpc>
                <a:spcPct val="90000"/>
              </a:lnSpc>
              <a:spcBef>
                <a:spcPts val="1000"/>
              </a:spcBef>
              <a:spcAft>
                <a:spcPct val="0"/>
              </a:spcAft>
            </a:pPr>
            <a:r>
              <a:rPr lang="en-IN" sz="1600" cap="all" dirty="0">
                <a:solidFill>
                  <a:schemeClr val="accent4"/>
                </a:solidFill>
                <a:latin typeface="+mj-lt"/>
              </a:rPr>
              <a:t>Data Source:</a:t>
            </a:r>
            <a:endParaRPr lang="en-US" altLang="en-US" sz="1600" cap="all" dirty="0">
              <a:solidFill>
                <a:schemeClr val="accent4"/>
              </a:solidFill>
              <a:latin typeface="+mj-lt"/>
            </a:endParaRPr>
          </a:p>
          <a:p>
            <a:pPr lvl="0" eaLnBrk="0" fontAlgn="base" hangingPunct="0">
              <a:lnSpc>
                <a:spcPct val="100000"/>
              </a:lnSpc>
              <a:spcBef>
                <a:spcPct val="0"/>
              </a:spcBef>
              <a:spcAft>
                <a:spcPct val="0"/>
              </a:spcAft>
            </a:pPr>
            <a:r>
              <a:rPr lang="en-US" altLang="en-US" sz="1600" dirty="0">
                <a:latin typeface="Cambria" panose="02040503050406030204" pitchFamily="18" charset="0"/>
                <a:ea typeface="Cambria" panose="02040503050406030204" pitchFamily="18" charset="0"/>
              </a:rPr>
              <a:t>The dataset includes comprehensive records of patient visits, doctor referrals, and billing information from Columbia Asia Hospital. Key tables, such as </a:t>
            </a:r>
            <a:r>
              <a:rPr lang="en-US" altLang="en-US" sz="1600" dirty="0" err="1">
                <a:latin typeface="Cambria" panose="02040503050406030204" pitchFamily="18" charset="0"/>
                <a:ea typeface="Cambria" panose="02040503050406030204" pitchFamily="18" charset="0"/>
              </a:rPr>
              <a:t>doctor_patients_data</a:t>
            </a:r>
            <a:r>
              <a:rPr lang="en-US" altLang="en-US" sz="1600" dirty="0">
                <a:latin typeface="Cambria" panose="02040503050406030204" pitchFamily="18" charset="0"/>
                <a:ea typeface="Cambria" panose="02040503050406030204" pitchFamily="18" charset="0"/>
              </a:rPr>
              <a:t> and </a:t>
            </a:r>
            <a:r>
              <a:rPr lang="en-US" altLang="en-US" sz="1600" dirty="0" err="1">
                <a:latin typeface="Cambria" panose="02040503050406030204" pitchFamily="18" charset="0"/>
                <a:ea typeface="Cambria" panose="02040503050406030204" pitchFamily="18" charset="0"/>
              </a:rPr>
              <a:t>hospital_er</a:t>
            </a:r>
            <a:r>
              <a:rPr lang="en-US" altLang="en-US" sz="1600" dirty="0">
                <a:latin typeface="Cambria" panose="02040503050406030204" pitchFamily="18" charset="0"/>
                <a:ea typeface="Cambria" panose="02040503050406030204" pitchFamily="18" charset="0"/>
              </a:rPr>
              <a:t>, capture details on patient demographics, appointment fees, satisfaction scores, and wait times, offering a full view of hospital operations and patient experience.</a:t>
            </a:r>
          </a:p>
          <a:p>
            <a:pPr lvl="0" eaLnBrk="0" fontAlgn="base" hangingPunct="0">
              <a:lnSpc>
                <a:spcPct val="100000"/>
              </a:lnSpc>
              <a:spcBef>
                <a:spcPct val="0"/>
              </a:spcBef>
              <a:spcAft>
                <a:spcPct val="0"/>
              </a:spcAft>
            </a:pPr>
            <a:endParaRPr lang="en-US" altLang="en-US" sz="1600" dirty="0">
              <a:latin typeface="Cambria" panose="02040503050406030204" pitchFamily="18" charset="0"/>
              <a:ea typeface="Cambria" panose="02040503050406030204" pitchFamily="18" charset="0"/>
            </a:endParaRPr>
          </a:p>
          <a:p>
            <a:pPr lvl="0" eaLnBrk="0" fontAlgn="base" hangingPunct="0">
              <a:lnSpc>
                <a:spcPct val="100000"/>
              </a:lnSpc>
              <a:spcBef>
                <a:spcPct val="0"/>
              </a:spcBef>
              <a:spcAft>
                <a:spcPct val="0"/>
              </a:spcAft>
            </a:pPr>
            <a:endParaRPr lang="en-US" altLang="en-US" sz="1600" dirty="0">
              <a:latin typeface="Cambria" panose="02040503050406030204" pitchFamily="18" charset="0"/>
              <a:ea typeface="Cambria" panose="02040503050406030204" pitchFamily="18" charset="0"/>
            </a:endParaRPr>
          </a:p>
          <a:p>
            <a:pPr lvl="0" fontAlgn="base">
              <a:lnSpc>
                <a:spcPct val="90000"/>
              </a:lnSpc>
              <a:spcBef>
                <a:spcPts val="1000"/>
              </a:spcBef>
              <a:spcAft>
                <a:spcPct val="0"/>
              </a:spcAft>
            </a:pPr>
            <a:r>
              <a:rPr lang="en-US" altLang="en-US" sz="1600" cap="all" dirty="0">
                <a:solidFill>
                  <a:schemeClr val="accent4"/>
                </a:solidFill>
                <a:latin typeface="+mj-lt"/>
              </a:rPr>
              <a:t>Tools Used:</a:t>
            </a:r>
          </a:p>
          <a:p>
            <a:pPr lvl="0" eaLnBrk="0" fontAlgn="base" hangingPunct="0">
              <a:lnSpc>
                <a:spcPct val="100000"/>
              </a:lnSpc>
              <a:spcBef>
                <a:spcPct val="0"/>
              </a:spcBef>
              <a:spcAft>
                <a:spcPct val="0"/>
              </a:spcAft>
              <a:buFontTx/>
              <a:buChar char="•"/>
            </a:pPr>
            <a:r>
              <a:rPr lang="en-US" altLang="en-US" sz="1600" dirty="0">
                <a:latin typeface="Cambria" panose="02040503050406030204" pitchFamily="18" charset="0"/>
                <a:ea typeface="Cambria" panose="02040503050406030204" pitchFamily="18" charset="0"/>
              </a:rPr>
              <a:t>SQL for data querying and extraction.</a:t>
            </a:r>
          </a:p>
          <a:p>
            <a:pPr lvl="0" eaLnBrk="0" fontAlgn="base" hangingPunct="0">
              <a:lnSpc>
                <a:spcPct val="100000"/>
              </a:lnSpc>
              <a:spcBef>
                <a:spcPct val="0"/>
              </a:spcBef>
              <a:spcAft>
                <a:spcPct val="0"/>
              </a:spcAft>
              <a:buFontTx/>
              <a:buChar char="•"/>
            </a:pPr>
            <a:r>
              <a:rPr lang="en-US" altLang="en-US" sz="1600" dirty="0">
                <a:latin typeface="Cambria" panose="02040503050406030204" pitchFamily="18" charset="0"/>
                <a:ea typeface="Cambria" panose="02040503050406030204" pitchFamily="18" charset="0"/>
              </a:rPr>
              <a:t>Power BI for data visualization and insights generation.</a:t>
            </a:r>
          </a:p>
          <a:p>
            <a:endParaRPr lang="en-IN" sz="1600" dirty="0"/>
          </a:p>
        </p:txBody>
      </p:sp>
    </p:spTree>
    <p:extLst>
      <p:ext uri="{BB962C8B-B14F-4D97-AF65-F5344CB8AC3E}">
        <p14:creationId xmlns:p14="http://schemas.microsoft.com/office/powerpoint/2010/main" val="350208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12">
            <a:extLst>
              <a:ext uri="{FF2B5EF4-FFF2-40B4-BE49-F238E27FC236}">
                <a16:creationId xmlns:a16="http://schemas.microsoft.com/office/drawing/2014/main" id="{BFE2B5AB-A5E2-4E81-9A28-0F3EFE4B47B5}"/>
              </a:ext>
            </a:extLst>
          </p:cNvPr>
          <p:cNvSpPr>
            <a:spLocks noGrp="1"/>
          </p:cNvSpPr>
          <p:nvPr>
            <p:ph type="title"/>
          </p:nvPr>
        </p:nvSpPr>
        <p:spPr>
          <a:xfrm rot="16200000">
            <a:off x="-1230896" y="4370403"/>
            <a:ext cx="6936294" cy="1582349"/>
          </a:xfrm>
        </p:spPr>
        <p:txBody>
          <a:bodyPr/>
          <a:lstStyle/>
          <a:p>
            <a:r>
              <a:rPr lang="en-US" dirty="0"/>
              <a:t>Data Cleaning &amp; Extraction </a:t>
            </a:r>
            <a:br>
              <a:rPr lang="en-US" dirty="0"/>
            </a:br>
            <a:r>
              <a:rPr lang="en-US" dirty="0"/>
              <a:t>Process</a:t>
            </a:r>
          </a:p>
        </p:txBody>
      </p:sp>
      <p:sp>
        <p:nvSpPr>
          <p:cNvPr id="4" name="Slide Number Placeholder 3">
            <a:extLst>
              <a:ext uri="{FF2B5EF4-FFF2-40B4-BE49-F238E27FC236}">
                <a16:creationId xmlns:a16="http://schemas.microsoft.com/office/drawing/2014/main" id="{A2AC6252-4303-4C45-9EC4-303A08CB4B58}"/>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graphicFrame>
        <p:nvGraphicFramePr>
          <p:cNvPr id="31" name="Diagram 30">
            <a:extLst>
              <a:ext uri="{FF2B5EF4-FFF2-40B4-BE49-F238E27FC236}">
                <a16:creationId xmlns:a16="http://schemas.microsoft.com/office/drawing/2014/main" id="{36579226-267F-51A8-3AD3-4728328116F7}"/>
              </a:ext>
            </a:extLst>
          </p:cNvPr>
          <p:cNvGraphicFramePr/>
          <p:nvPr>
            <p:extLst>
              <p:ext uri="{D42A27DB-BD31-4B8C-83A1-F6EECF244321}">
                <p14:modId xmlns:p14="http://schemas.microsoft.com/office/powerpoint/2010/main" val="2209432520"/>
              </p:ext>
            </p:extLst>
          </p:nvPr>
        </p:nvGraphicFramePr>
        <p:xfrm>
          <a:off x="9185097" y="362557"/>
          <a:ext cx="2948682" cy="5848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DB42EA72-10DC-7EE1-0804-AC27F65CDB71}"/>
              </a:ext>
            </a:extLst>
          </p:cNvPr>
          <p:cNvSpPr txBox="1"/>
          <p:nvPr/>
        </p:nvSpPr>
        <p:spPr>
          <a:xfrm>
            <a:off x="3140469" y="532043"/>
            <a:ext cx="6465868" cy="5509200"/>
          </a:xfrm>
          <a:prstGeom prst="rect">
            <a:avLst/>
          </a:prstGeom>
          <a:noFill/>
        </p:spPr>
        <p:txBody>
          <a:bodyPr wrap="square">
            <a:spAutoFit/>
          </a:bodyPr>
          <a:lstStyle/>
          <a:p>
            <a:r>
              <a:rPr lang="en-US" sz="1600" b="1" dirty="0">
                <a:latin typeface="Cambria" panose="02040503050406030204" pitchFamily="18" charset="0"/>
                <a:ea typeface="Cambria" panose="02040503050406030204" pitchFamily="18" charset="0"/>
              </a:rPr>
              <a:t>Data Extraction &amp; Cleaning</a:t>
            </a:r>
            <a:endParaRPr lang="en-US" sz="16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Data was loaded into Power BI and cleaned in Power Query by fixing errors, filling gaps, checking the data types and ensuring accuracy for reliable analysis</a:t>
            </a:r>
          </a:p>
          <a:p>
            <a:pPr marL="285750"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Data was loaded into SQL and loaded into MySQL Workbench by creating a database to find the ranks, perform </a:t>
            </a:r>
            <a:r>
              <a:rPr lang="en-IN" sz="1600" dirty="0">
                <a:latin typeface="Cambria" panose="02040503050406030204" pitchFamily="18" charset="0"/>
                <a:ea typeface="Cambria" panose="02040503050406030204" pitchFamily="18" charset="0"/>
              </a:rPr>
              <a:t>aggregation metrics</a:t>
            </a:r>
            <a:endParaRPr lang="en-US" sz="1600"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Data Transform &amp; Analysis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Custom columns &amp; measures were built using measures, DAX with calculated columns, filters, aggregations (e.g., SUMX, AVERAGEX), and extracting the time using time intelligence to enable trend and comparison analysis.</a:t>
            </a:r>
          </a:p>
          <a:p>
            <a:endParaRPr lang="en-US" sz="1600" b="1"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Visual Creation &amp; </a:t>
            </a:r>
            <a:r>
              <a:rPr lang="en-IN" sz="1600" b="1" dirty="0">
                <a:latin typeface="Cambria" panose="02040503050406030204" pitchFamily="18" charset="0"/>
                <a:ea typeface="Cambria" panose="02040503050406030204" pitchFamily="18" charset="0"/>
              </a:rPr>
              <a:t>Dashboard </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Visual Design Bar charts, Slicers, Filters, Bookmarks, </a:t>
            </a:r>
          </a:p>
          <a:p>
            <a:r>
              <a:rPr lang="en-US" sz="1600" dirty="0">
                <a:latin typeface="Cambria" panose="02040503050406030204" pitchFamily="18" charset="0"/>
                <a:ea typeface="Cambria" panose="02040503050406030204" pitchFamily="18" charset="0"/>
              </a:rPr>
              <a:t>Column-Bar Charts, KPI cards, donut charts and pie charts—were created to present key metrics and trends clearly</a:t>
            </a:r>
          </a:p>
          <a:p>
            <a:endParaRPr lang="en-IN" sz="1600" b="1" dirty="0">
              <a:latin typeface="Cambria" panose="02040503050406030204" pitchFamily="18" charset="0"/>
              <a:ea typeface="Cambria" panose="02040503050406030204" pitchFamily="18" charset="0"/>
            </a:endParaRPr>
          </a:p>
          <a:p>
            <a:r>
              <a:rPr lang="en-IN" sz="1600" b="1" dirty="0">
                <a:latin typeface="Cambria" panose="02040503050406030204" pitchFamily="18" charset="0"/>
                <a:ea typeface="Cambria" panose="02040503050406030204" pitchFamily="18" charset="0"/>
              </a:rPr>
              <a:t>Insights </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Slicers, drill-throughs, and custom interactions were added to make the dashboard dynamic and interactive, allowing users to filter data and gain deeper insights easily by looking into the dashboard.</a:t>
            </a:r>
          </a:p>
        </p:txBody>
      </p:sp>
    </p:spTree>
    <p:extLst>
      <p:ext uri="{BB962C8B-B14F-4D97-AF65-F5344CB8AC3E}">
        <p14:creationId xmlns:p14="http://schemas.microsoft.com/office/powerpoint/2010/main" val="4817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D386B-9327-E9F2-BFBE-F96BB4D663B8}"/>
            </a:ext>
          </a:extLst>
        </p:cNvPr>
        <p:cNvGrpSpPr/>
        <p:nvPr/>
      </p:nvGrpSpPr>
      <p:grpSpPr>
        <a:xfrm>
          <a:off x="0" y="0"/>
          <a:ext cx="0" cy="0"/>
          <a:chOff x="0" y="0"/>
          <a:chExt cx="0" cy="0"/>
        </a:xfrm>
      </p:grpSpPr>
      <p:sp>
        <p:nvSpPr>
          <p:cNvPr id="113" name="Title 112">
            <a:extLst>
              <a:ext uri="{FF2B5EF4-FFF2-40B4-BE49-F238E27FC236}">
                <a16:creationId xmlns:a16="http://schemas.microsoft.com/office/drawing/2014/main" id="{77B28DB7-8DCC-697A-C7EC-FB6F275F33E0}"/>
              </a:ext>
            </a:extLst>
          </p:cNvPr>
          <p:cNvSpPr>
            <a:spLocks noGrp="1"/>
          </p:cNvSpPr>
          <p:nvPr>
            <p:ph type="title"/>
          </p:nvPr>
        </p:nvSpPr>
        <p:spPr>
          <a:xfrm rot="16200000">
            <a:off x="57103" y="3513633"/>
            <a:ext cx="4231014" cy="639195"/>
          </a:xfrm>
        </p:spPr>
        <p:txBody>
          <a:bodyPr/>
          <a:lstStyle/>
          <a:p>
            <a:r>
              <a:rPr lang="en-US" dirty="0"/>
              <a:t>KPI Analysis</a:t>
            </a:r>
          </a:p>
        </p:txBody>
      </p:sp>
      <p:sp>
        <p:nvSpPr>
          <p:cNvPr id="4" name="Slide Number Placeholder 3">
            <a:extLst>
              <a:ext uri="{FF2B5EF4-FFF2-40B4-BE49-F238E27FC236}">
                <a16:creationId xmlns:a16="http://schemas.microsoft.com/office/drawing/2014/main" id="{77DB2553-85B6-DA17-17F8-731407B36DD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7</a:t>
            </a:fld>
            <a:endParaRPr lang="en-US" dirty="0"/>
          </a:p>
        </p:txBody>
      </p:sp>
      <p:sp>
        <p:nvSpPr>
          <p:cNvPr id="5" name="Text Placeholder 4">
            <a:extLst>
              <a:ext uri="{FF2B5EF4-FFF2-40B4-BE49-F238E27FC236}">
                <a16:creationId xmlns:a16="http://schemas.microsoft.com/office/drawing/2014/main" id="{0354C813-33D9-8DA4-BC89-AE8EB9C1B436}"/>
              </a:ext>
            </a:extLst>
          </p:cNvPr>
          <p:cNvSpPr txBox="1">
            <a:spLocks/>
          </p:cNvSpPr>
          <p:nvPr/>
        </p:nvSpPr>
        <p:spPr>
          <a:xfrm>
            <a:off x="8247518" y="989211"/>
            <a:ext cx="3119926" cy="272151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latin typeface="Cambria" panose="02040503050406030204" pitchFamily="18" charset="0"/>
              <a:ea typeface="Cambria" panose="02040503050406030204" pitchFamily="18" charset="0"/>
            </a:endParaRPr>
          </a:p>
          <a:p>
            <a:r>
              <a:rPr lang="en-US" sz="1600" cap="all" spc="100" dirty="0">
                <a:solidFill>
                  <a:schemeClr val="accent4"/>
                </a:solidFill>
                <a:latin typeface="+mj-lt"/>
              </a:rPr>
              <a:t>Average </a:t>
            </a:r>
            <a:r>
              <a:rPr lang="en-IN" sz="1600" cap="all" spc="100" dirty="0">
                <a:solidFill>
                  <a:schemeClr val="accent4"/>
                </a:solidFill>
                <a:latin typeface="+mj-lt"/>
              </a:rPr>
              <a:t>Patient Spent</a:t>
            </a:r>
          </a:p>
          <a:p>
            <a:r>
              <a:rPr lang="en-IN" sz="1400" dirty="0">
                <a:latin typeface="Cambria" panose="02040503050406030204" pitchFamily="18" charset="0"/>
                <a:ea typeface="Cambria" panose="02040503050406030204" pitchFamily="18" charset="0"/>
              </a:rPr>
              <a:t>$55.6 k</a:t>
            </a:r>
          </a:p>
          <a:p>
            <a:endParaRPr lang="en-IN" sz="1400" dirty="0">
              <a:latin typeface="Cambria" panose="02040503050406030204" pitchFamily="18" charset="0"/>
              <a:ea typeface="Cambria" panose="02040503050406030204" pitchFamily="18" charset="0"/>
            </a:endParaRPr>
          </a:p>
          <a:p>
            <a:r>
              <a:rPr lang="en-IN" sz="1600" cap="all" spc="100" dirty="0">
                <a:solidFill>
                  <a:schemeClr val="accent4"/>
                </a:solidFill>
                <a:latin typeface="+mj-lt"/>
              </a:rPr>
              <a:t>Discount Eligibility </a:t>
            </a:r>
          </a:p>
          <a:p>
            <a:r>
              <a:rPr lang="en-IN" sz="1400" dirty="0">
                <a:latin typeface="Cambria" panose="02040503050406030204" pitchFamily="18" charset="0"/>
                <a:ea typeface="Cambria" panose="02040503050406030204" pitchFamily="18" charset="0"/>
              </a:rPr>
              <a:t>High Discount = $35 k</a:t>
            </a:r>
          </a:p>
          <a:p>
            <a:r>
              <a:rPr lang="en-IN" sz="1400" dirty="0">
                <a:latin typeface="Cambria" panose="02040503050406030204" pitchFamily="18" charset="0"/>
                <a:ea typeface="Cambria" panose="02040503050406030204" pitchFamily="18" charset="0"/>
              </a:rPr>
              <a:t>High Discount = $15 k</a:t>
            </a:r>
          </a:p>
          <a:p>
            <a:endParaRPr lang="en-US" sz="1400" dirty="0">
              <a:latin typeface="Cambria" panose="02040503050406030204" pitchFamily="18" charset="0"/>
              <a:ea typeface="Cambria" panose="02040503050406030204" pitchFamily="18" charset="0"/>
            </a:endParaRPr>
          </a:p>
          <a:p>
            <a:endParaRPr lang="en-US" sz="1400" dirty="0">
              <a:latin typeface="Cambria" panose="02040503050406030204" pitchFamily="18" charset="0"/>
              <a:ea typeface="Cambria" panose="02040503050406030204" pitchFamily="18" charset="0"/>
            </a:endParaRPr>
          </a:p>
          <a:p>
            <a:endParaRPr lang="en-IN" dirty="0"/>
          </a:p>
        </p:txBody>
      </p:sp>
      <p:sp>
        <p:nvSpPr>
          <p:cNvPr id="6" name="Text Placeholder 4">
            <a:extLst>
              <a:ext uri="{FF2B5EF4-FFF2-40B4-BE49-F238E27FC236}">
                <a16:creationId xmlns:a16="http://schemas.microsoft.com/office/drawing/2014/main" id="{B7B2E6C8-F5C2-AE77-1E21-BE115766FEB8}"/>
              </a:ext>
            </a:extLst>
          </p:cNvPr>
          <p:cNvSpPr txBox="1">
            <a:spLocks/>
          </p:cNvSpPr>
          <p:nvPr/>
        </p:nvSpPr>
        <p:spPr>
          <a:xfrm>
            <a:off x="5905634" y="1156779"/>
            <a:ext cx="2667000" cy="365910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cap="all" spc="100" dirty="0">
                <a:solidFill>
                  <a:schemeClr val="accent4"/>
                </a:solidFill>
                <a:latin typeface="+mj-lt"/>
              </a:rPr>
              <a:t>Total Revenue</a:t>
            </a:r>
          </a:p>
          <a:p>
            <a:r>
              <a:rPr lang="en-US" sz="1400" dirty="0">
                <a:latin typeface="Cambria" panose="02040503050406030204" pitchFamily="18" charset="0"/>
                <a:ea typeface="Cambria" panose="02040503050406030204" pitchFamily="18" charset="0"/>
              </a:rPr>
              <a:t>$509.31 M</a:t>
            </a:r>
          </a:p>
          <a:p>
            <a:endParaRPr lang="en-US" dirty="0"/>
          </a:p>
          <a:p>
            <a:r>
              <a:rPr lang="en-US" sz="1600" cap="all" spc="100" dirty="0">
                <a:solidFill>
                  <a:schemeClr val="accent4"/>
                </a:solidFill>
                <a:latin typeface="+mj-lt"/>
              </a:rPr>
              <a:t>Appointment Fee</a:t>
            </a:r>
          </a:p>
          <a:p>
            <a:r>
              <a:rPr lang="en-US" sz="1400" dirty="0">
                <a:latin typeface="Cambria" panose="02040503050406030204" pitchFamily="18" charset="0"/>
                <a:ea typeface="Cambria" panose="02040503050406030204" pitchFamily="18" charset="0"/>
              </a:rPr>
              <a:t>Cardiology: $1,200</a:t>
            </a:r>
          </a:p>
          <a:p>
            <a:r>
              <a:rPr lang="en-US" sz="1400" dirty="0">
                <a:latin typeface="Cambria" panose="02040503050406030204" pitchFamily="18" charset="0"/>
                <a:ea typeface="Cambria" panose="02040503050406030204" pitchFamily="18" charset="0"/>
              </a:rPr>
              <a:t>Gastroenterology: $700</a:t>
            </a:r>
          </a:p>
          <a:p>
            <a:r>
              <a:rPr lang="en-US" sz="1400" dirty="0">
                <a:latin typeface="Cambria" panose="02040503050406030204" pitchFamily="18" charset="0"/>
                <a:ea typeface="Cambria" panose="02040503050406030204" pitchFamily="18" charset="0"/>
              </a:rPr>
              <a:t>General Practice: $500</a:t>
            </a:r>
          </a:p>
          <a:p>
            <a:r>
              <a:rPr lang="en-US" sz="1400" dirty="0">
                <a:latin typeface="Cambria" panose="02040503050406030204" pitchFamily="18" charset="0"/>
                <a:ea typeface="Cambria" panose="02040503050406030204" pitchFamily="18" charset="0"/>
              </a:rPr>
              <a:t>Neurology: $1,500</a:t>
            </a:r>
          </a:p>
          <a:p>
            <a:r>
              <a:rPr lang="en-US" sz="1400" dirty="0">
                <a:latin typeface="Cambria" panose="02040503050406030204" pitchFamily="18" charset="0"/>
                <a:ea typeface="Cambria" panose="02040503050406030204" pitchFamily="18" charset="0"/>
              </a:rPr>
              <a:t>Orthopedics: $700</a:t>
            </a:r>
          </a:p>
          <a:p>
            <a:r>
              <a:rPr lang="en-US" sz="1400" dirty="0">
                <a:latin typeface="Cambria" panose="02040503050406030204" pitchFamily="18" charset="0"/>
                <a:ea typeface="Cambria" panose="02040503050406030204" pitchFamily="18" charset="0"/>
              </a:rPr>
              <a:t>Physiotherapy: $1,000</a:t>
            </a:r>
          </a:p>
          <a:p>
            <a:r>
              <a:rPr lang="en-US" sz="1400" dirty="0">
                <a:latin typeface="Cambria" panose="02040503050406030204" pitchFamily="18" charset="0"/>
                <a:ea typeface="Cambria" panose="02040503050406030204" pitchFamily="18" charset="0"/>
              </a:rPr>
              <a:t>Renal: $500</a:t>
            </a:r>
          </a:p>
          <a:p>
            <a:endParaRPr lang="en-IN" dirty="0"/>
          </a:p>
        </p:txBody>
      </p:sp>
      <p:sp>
        <p:nvSpPr>
          <p:cNvPr id="7" name="Text Placeholder 4">
            <a:extLst>
              <a:ext uri="{FF2B5EF4-FFF2-40B4-BE49-F238E27FC236}">
                <a16:creationId xmlns:a16="http://schemas.microsoft.com/office/drawing/2014/main" id="{0AF91DA8-9F89-5679-D793-4C55183009D0}"/>
              </a:ext>
            </a:extLst>
          </p:cNvPr>
          <p:cNvSpPr txBox="1">
            <a:spLocks/>
          </p:cNvSpPr>
          <p:nvPr/>
        </p:nvSpPr>
        <p:spPr>
          <a:xfrm>
            <a:off x="3207618" y="1266596"/>
            <a:ext cx="2798545" cy="3659108"/>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cap="all" spc="100" dirty="0">
                <a:solidFill>
                  <a:schemeClr val="accent4"/>
                </a:solidFill>
                <a:latin typeface="+mj-lt"/>
              </a:rPr>
              <a:t>Total Patients</a:t>
            </a:r>
          </a:p>
          <a:p>
            <a:r>
              <a:rPr lang="en-US" sz="1400" dirty="0">
                <a:latin typeface="Cambria" panose="02040503050406030204" pitchFamily="18" charset="0"/>
                <a:ea typeface="Cambria" panose="02040503050406030204" pitchFamily="18" charset="0"/>
              </a:rPr>
              <a:t>9216</a:t>
            </a:r>
          </a:p>
          <a:p>
            <a:endParaRPr lang="en-US" dirty="0"/>
          </a:p>
          <a:p>
            <a:r>
              <a:rPr lang="en-US" sz="1600" cap="all" spc="100" dirty="0">
                <a:solidFill>
                  <a:schemeClr val="accent4"/>
                </a:solidFill>
                <a:latin typeface="+mj-lt"/>
              </a:rPr>
              <a:t>Total Doctors</a:t>
            </a:r>
          </a:p>
          <a:p>
            <a:r>
              <a:rPr lang="en-US" sz="1400" dirty="0">
                <a:latin typeface="Cambria" panose="02040503050406030204" pitchFamily="18" charset="0"/>
                <a:ea typeface="Cambria" panose="02040503050406030204" pitchFamily="18" charset="0"/>
              </a:rPr>
              <a:t>22</a:t>
            </a:r>
          </a:p>
          <a:p>
            <a:endParaRPr lang="en-US" sz="1400" cap="all" spc="100" dirty="0">
              <a:solidFill>
                <a:schemeClr val="accent4"/>
              </a:solidFill>
            </a:endParaRPr>
          </a:p>
          <a:p>
            <a:r>
              <a:rPr lang="en-US" sz="1600" cap="all" spc="100" dirty="0">
                <a:solidFill>
                  <a:schemeClr val="accent4"/>
                </a:solidFill>
                <a:latin typeface="+mj-lt"/>
              </a:rPr>
              <a:t>Average Wait Time</a:t>
            </a:r>
          </a:p>
          <a:p>
            <a:r>
              <a:rPr lang="en-US" sz="1200" dirty="0">
                <a:latin typeface="Cambria" panose="02040503050406030204" pitchFamily="18" charset="0"/>
                <a:ea typeface="Cambria" panose="02040503050406030204" pitchFamily="18" charset="0"/>
              </a:rPr>
              <a:t>35.26 mins</a:t>
            </a:r>
          </a:p>
          <a:p>
            <a:endParaRPr lang="en-US" sz="1400" dirty="0"/>
          </a:p>
          <a:p>
            <a:r>
              <a:rPr lang="en-US" sz="1600" cap="all" spc="100" dirty="0">
                <a:solidFill>
                  <a:schemeClr val="accent4"/>
                </a:solidFill>
                <a:latin typeface="+mj-lt"/>
              </a:rPr>
              <a:t>Average </a:t>
            </a:r>
            <a:r>
              <a:rPr lang="en-IN" sz="1600" cap="all" spc="100" dirty="0">
                <a:solidFill>
                  <a:schemeClr val="accent4"/>
                </a:solidFill>
                <a:latin typeface="+mj-lt"/>
              </a:rPr>
              <a:t>Patient Score</a:t>
            </a:r>
            <a:endParaRPr lang="en-US" sz="1600" cap="all" spc="100" dirty="0">
              <a:solidFill>
                <a:schemeClr val="accent4"/>
              </a:solidFill>
              <a:latin typeface="+mj-lt"/>
            </a:endParaRPr>
          </a:p>
          <a:p>
            <a:r>
              <a:rPr lang="en-US" sz="1200" dirty="0">
                <a:latin typeface="Cambria" panose="02040503050406030204" pitchFamily="18" charset="0"/>
                <a:ea typeface="Cambria" panose="02040503050406030204" pitchFamily="18" charset="0"/>
              </a:rPr>
              <a:t>4.99</a:t>
            </a:r>
          </a:p>
          <a:p>
            <a:endParaRPr lang="en-IN" dirty="0"/>
          </a:p>
        </p:txBody>
      </p:sp>
    </p:spTree>
    <p:extLst>
      <p:ext uri="{BB962C8B-B14F-4D97-AF65-F5344CB8AC3E}">
        <p14:creationId xmlns:p14="http://schemas.microsoft.com/office/powerpoint/2010/main" val="153948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94A82-B476-CF50-2369-D80D1DD4EBE8}"/>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207C18F1-C571-3F4C-4171-E284E7714352}"/>
              </a:ext>
            </a:extLst>
          </p:cNvPr>
          <p:cNvSpPr>
            <a:spLocks noGrp="1"/>
          </p:cNvSpPr>
          <p:nvPr>
            <p:ph type="title"/>
          </p:nvPr>
        </p:nvSpPr>
        <p:spPr>
          <a:xfrm>
            <a:off x="2805223" y="618922"/>
            <a:ext cx="8548577" cy="665965"/>
          </a:xfrm>
        </p:spPr>
        <p:txBody>
          <a:bodyPr/>
          <a:lstStyle/>
          <a:p>
            <a:r>
              <a:rPr lang="en-IN" dirty="0"/>
              <a:t>Data Analysis &amp; Findings</a:t>
            </a:r>
            <a:endParaRPr lang="en-US" dirty="0"/>
          </a:p>
        </p:txBody>
      </p:sp>
      <p:sp>
        <p:nvSpPr>
          <p:cNvPr id="4" name="Slide Number Placeholder 3">
            <a:extLst>
              <a:ext uri="{FF2B5EF4-FFF2-40B4-BE49-F238E27FC236}">
                <a16:creationId xmlns:a16="http://schemas.microsoft.com/office/drawing/2014/main" id="{14E74980-3BA5-4EBB-9F6F-0ECE9E1F8F64}"/>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8</a:t>
            </a:fld>
            <a:endParaRPr lang="en-US" dirty="0"/>
          </a:p>
        </p:txBody>
      </p:sp>
      <p:sp>
        <p:nvSpPr>
          <p:cNvPr id="37" name="Text Placeholder 36">
            <a:extLst>
              <a:ext uri="{FF2B5EF4-FFF2-40B4-BE49-F238E27FC236}">
                <a16:creationId xmlns:a16="http://schemas.microsoft.com/office/drawing/2014/main" id="{0FE98071-F328-5A1F-486C-597E45E860F5}"/>
              </a:ext>
            </a:extLst>
          </p:cNvPr>
          <p:cNvSpPr>
            <a:spLocks noGrp="1"/>
          </p:cNvSpPr>
          <p:nvPr>
            <p:ph type="body" sz="quarter" idx="28"/>
          </p:nvPr>
        </p:nvSpPr>
        <p:spPr>
          <a:xfrm>
            <a:off x="167589" y="1539709"/>
            <a:ext cx="7147611" cy="3693363"/>
          </a:xfrm>
        </p:spPr>
        <p:txBody>
          <a:bodyPr anchor="ctr"/>
          <a:lstStyle/>
          <a:p>
            <a:pPr fontAlgn="base">
              <a:lnSpc>
                <a:spcPct val="90000"/>
              </a:lnSpc>
              <a:spcBef>
                <a:spcPts val="1000"/>
              </a:spcBef>
            </a:pPr>
            <a:r>
              <a:rPr lang="en-IN" sz="1600" cap="all" dirty="0">
                <a:solidFill>
                  <a:schemeClr val="accent4"/>
                </a:solidFill>
                <a:latin typeface="+mj-lt"/>
              </a:rPr>
              <a:t>Patient Age Group analysis</a:t>
            </a:r>
          </a:p>
          <a:p>
            <a:pPr fontAlgn="base">
              <a:lnSpc>
                <a:spcPct val="90000"/>
              </a:lnSpc>
              <a:spcBef>
                <a:spcPts val="1000"/>
              </a:spcBef>
            </a:pPr>
            <a:r>
              <a:rPr lang="en-US" sz="1600" dirty="0">
                <a:latin typeface="Aptos Narrow" panose="020B0004020202020204" pitchFamily="34" charset="0"/>
              </a:rPr>
              <a:t>To better understand who our patients are and how they use our services, categorized them into five distinct age groups.</a:t>
            </a:r>
          </a:p>
          <a:p>
            <a:pPr fontAlgn="base">
              <a:lnSpc>
                <a:spcPct val="90000"/>
              </a:lnSpc>
              <a:spcBef>
                <a:spcPts val="1000"/>
              </a:spcBef>
            </a:pPr>
            <a:r>
              <a:rPr lang="en-US" sz="1600" dirty="0">
                <a:latin typeface="Aptos Narrow" panose="020B0004020202020204" pitchFamily="34" charset="0"/>
              </a:rPr>
              <a:t>This demographic segmentation helps us tailor our care and services more effectively</a:t>
            </a:r>
            <a:endParaRPr lang="en-IN" sz="1600" cap="all" dirty="0">
              <a:solidFill>
                <a:schemeClr val="accent4"/>
              </a:solidFill>
              <a:latin typeface="+mj-lt"/>
            </a:endParaRPr>
          </a:p>
          <a:p>
            <a:pPr marL="342900" indent="-342900">
              <a:buAutoNum type="arabicPeriod"/>
            </a:pPr>
            <a:r>
              <a:rPr lang="en-IN" dirty="0"/>
              <a:t>Child = less than or equal to 12 years</a:t>
            </a:r>
          </a:p>
          <a:p>
            <a:pPr marL="342900" indent="-342900">
              <a:buAutoNum type="arabicPeriod"/>
            </a:pPr>
            <a:r>
              <a:rPr lang="en-IN" dirty="0"/>
              <a:t>Teenager = between 12 and 21 years</a:t>
            </a:r>
          </a:p>
          <a:p>
            <a:pPr marL="342900" indent="-342900">
              <a:buAutoNum type="arabicPeriod"/>
            </a:pPr>
            <a:r>
              <a:rPr lang="en-IN" dirty="0"/>
              <a:t>Adult = between 21 and 40 years</a:t>
            </a:r>
          </a:p>
          <a:p>
            <a:pPr marL="342900" indent="-342900">
              <a:buAutoNum type="arabicPeriod"/>
            </a:pPr>
            <a:r>
              <a:rPr lang="en-IN" dirty="0"/>
              <a:t>Middle Aged = between 40 and 60 years</a:t>
            </a:r>
          </a:p>
          <a:p>
            <a:pPr marL="342900" indent="-342900">
              <a:buAutoNum type="arabicPeriod"/>
            </a:pPr>
            <a:r>
              <a:rPr lang="en-IN" dirty="0"/>
              <a:t>Senior Citizen = 60+ years </a:t>
            </a:r>
          </a:p>
          <a:p>
            <a:endParaRPr lang="en-IN" dirty="0"/>
          </a:p>
          <a:p>
            <a:r>
              <a:rPr lang="en-IN" dirty="0"/>
              <a:t>Hence divided the overall patients into five age categories to distinguish between the age group categories &amp; departments</a:t>
            </a:r>
          </a:p>
        </p:txBody>
      </p:sp>
      <p:sp>
        <p:nvSpPr>
          <p:cNvPr id="9" name="Text Placeholder 10">
            <a:extLst>
              <a:ext uri="{FF2B5EF4-FFF2-40B4-BE49-F238E27FC236}">
                <a16:creationId xmlns:a16="http://schemas.microsoft.com/office/drawing/2014/main" id="{5DCF64FC-C725-D0E2-83C5-A8DDA6D467AF}"/>
              </a:ext>
            </a:extLst>
          </p:cNvPr>
          <p:cNvSpPr txBox="1">
            <a:spLocks/>
          </p:cNvSpPr>
          <p:nvPr/>
        </p:nvSpPr>
        <p:spPr>
          <a:xfrm>
            <a:off x="167589" y="5435329"/>
            <a:ext cx="10045743" cy="86739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cap="all" spc="100" baseline="0">
                <a:solidFill>
                  <a:schemeClr val="accent4"/>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INSIGHTs</a:t>
            </a:r>
          </a:p>
          <a:p>
            <a:r>
              <a:rPr lang="en-US" cap="none" dirty="0">
                <a:solidFill>
                  <a:schemeClr val="tx1"/>
                </a:solidFill>
                <a:latin typeface="Cambria" panose="02040503050406030204" pitchFamily="18" charset="0"/>
                <a:ea typeface="Cambria" panose="02040503050406030204" pitchFamily="18" charset="0"/>
              </a:rPr>
              <a:t>Helps to conduct/plan age-specific programs &amp; services  considering the above age groups</a:t>
            </a:r>
          </a:p>
        </p:txBody>
      </p:sp>
      <p:pic>
        <p:nvPicPr>
          <p:cNvPr id="10" name="Picture 9">
            <a:extLst>
              <a:ext uri="{FF2B5EF4-FFF2-40B4-BE49-F238E27FC236}">
                <a16:creationId xmlns:a16="http://schemas.microsoft.com/office/drawing/2014/main" id="{B7E15332-2C7E-7DE6-7C14-31C0D41E4CF3}"/>
              </a:ext>
            </a:extLst>
          </p:cNvPr>
          <p:cNvPicPr>
            <a:picLocks noChangeAspect="1"/>
          </p:cNvPicPr>
          <p:nvPr/>
        </p:nvPicPr>
        <p:blipFill>
          <a:blip r:embed="rId2"/>
          <a:stretch>
            <a:fillRect/>
          </a:stretch>
        </p:blipFill>
        <p:spPr>
          <a:xfrm>
            <a:off x="7570381" y="1550482"/>
            <a:ext cx="4454030" cy="3693363"/>
          </a:xfrm>
          <a:prstGeom prst="rect">
            <a:avLst/>
          </a:prstGeom>
        </p:spPr>
      </p:pic>
    </p:spTree>
    <p:extLst>
      <p:ext uri="{BB962C8B-B14F-4D97-AF65-F5344CB8AC3E}">
        <p14:creationId xmlns:p14="http://schemas.microsoft.com/office/powerpoint/2010/main" val="317704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C7075-CCFD-B9E5-0B72-E327ECBFE1C7}"/>
            </a:ext>
          </a:extLst>
        </p:cNvPr>
        <p:cNvGrpSpPr/>
        <p:nvPr/>
      </p:nvGrpSpPr>
      <p:grpSpPr>
        <a:xfrm>
          <a:off x="0" y="0"/>
          <a:ext cx="0" cy="0"/>
          <a:chOff x="0" y="0"/>
          <a:chExt cx="0" cy="0"/>
        </a:xfrm>
      </p:grpSpPr>
      <p:sp>
        <p:nvSpPr>
          <p:cNvPr id="111" name="Title 110">
            <a:extLst>
              <a:ext uri="{FF2B5EF4-FFF2-40B4-BE49-F238E27FC236}">
                <a16:creationId xmlns:a16="http://schemas.microsoft.com/office/drawing/2014/main" id="{48773F64-6BD9-919C-92FC-3CD9408F62EC}"/>
              </a:ext>
            </a:extLst>
          </p:cNvPr>
          <p:cNvSpPr>
            <a:spLocks noGrp="1"/>
          </p:cNvSpPr>
          <p:nvPr>
            <p:ph type="title"/>
          </p:nvPr>
        </p:nvSpPr>
        <p:spPr>
          <a:xfrm>
            <a:off x="2805223" y="618922"/>
            <a:ext cx="8548577" cy="665965"/>
          </a:xfrm>
        </p:spPr>
        <p:txBody>
          <a:bodyPr/>
          <a:lstStyle/>
          <a:p>
            <a:r>
              <a:rPr lang="en-IN" dirty="0"/>
              <a:t>Data Analysis &amp; Findings</a:t>
            </a:r>
            <a:endParaRPr lang="en-US" dirty="0"/>
          </a:p>
        </p:txBody>
      </p:sp>
      <p:sp>
        <p:nvSpPr>
          <p:cNvPr id="4" name="Slide Number Placeholder 3">
            <a:extLst>
              <a:ext uri="{FF2B5EF4-FFF2-40B4-BE49-F238E27FC236}">
                <a16:creationId xmlns:a16="http://schemas.microsoft.com/office/drawing/2014/main" id="{53CBF18B-3EE1-E10C-A665-4379133A004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9</a:t>
            </a:fld>
            <a:endParaRPr lang="en-US" dirty="0"/>
          </a:p>
        </p:txBody>
      </p:sp>
      <p:sp>
        <p:nvSpPr>
          <p:cNvPr id="37" name="Text Placeholder 36">
            <a:extLst>
              <a:ext uri="{FF2B5EF4-FFF2-40B4-BE49-F238E27FC236}">
                <a16:creationId xmlns:a16="http://schemas.microsoft.com/office/drawing/2014/main" id="{DD31D96E-0A3F-5488-E57B-7AE98BF318AA}"/>
              </a:ext>
            </a:extLst>
          </p:cNvPr>
          <p:cNvSpPr>
            <a:spLocks noGrp="1"/>
          </p:cNvSpPr>
          <p:nvPr>
            <p:ph type="body" sz="quarter" idx="28"/>
          </p:nvPr>
        </p:nvSpPr>
        <p:spPr>
          <a:xfrm>
            <a:off x="107813" y="1392815"/>
            <a:ext cx="6971698" cy="4846263"/>
          </a:xfrm>
        </p:spPr>
        <p:txBody>
          <a:bodyPr anchor="ctr"/>
          <a:lstStyle/>
          <a:p>
            <a:pPr fontAlgn="base">
              <a:lnSpc>
                <a:spcPct val="90000"/>
              </a:lnSpc>
              <a:spcBef>
                <a:spcPts val="1000"/>
              </a:spcBef>
            </a:pPr>
            <a:r>
              <a:rPr lang="en-IN" sz="1600" cap="all" dirty="0">
                <a:solidFill>
                  <a:schemeClr val="accent4"/>
                </a:solidFill>
                <a:latin typeface="+mj-lt"/>
              </a:rPr>
              <a:t>Monthly patient visits </a:t>
            </a:r>
          </a:p>
          <a:p>
            <a:pPr fontAlgn="base">
              <a:lnSpc>
                <a:spcPct val="90000"/>
              </a:lnSpc>
              <a:spcBef>
                <a:spcPts val="1000"/>
              </a:spcBef>
            </a:pPr>
            <a:endParaRPr lang="en-IN" sz="1600" cap="all" dirty="0">
              <a:solidFill>
                <a:schemeClr val="accent4"/>
              </a:solidFill>
              <a:latin typeface="+mj-lt"/>
            </a:endParaRPr>
          </a:p>
          <a:p>
            <a:pPr marL="285750" lvl="0" indent="-285750" eaLnBrk="0" fontAlgn="base" hangingPunct="0">
              <a:lnSpc>
                <a:spcPct val="100000"/>
              </a:lnSpc>
              <a:spcBef>
                <a:spcPct val="0"/>
              </a:spcBef>
              <a:spcAft>
                <a:spcPct val="0"/>
              </a:spcAft>
              <a:buFont typeface="Courier New" panose="02070309020205020404" pitchFamily="49" charset="0"/>
              <a:buChar char="o"/>
            </a:pPr>
            <a:r>
              <a:rPr lang="en-US" altLang="en-US" sz="1600" b="1" dirty="0">
                <a:latin typeface="Cambria" panose="02040503050406030204" pitchFamily="18" charset="0"/>
                <a:ea typeface="Cambria" panose="02040503050406030204" pitchFamily="18" charset="0"/>
              </a:rPr>
              <a:t>Total Patients Visited:</a:t>
            </a:r>
            <a:r>
              <a:rPr lang="en-US" altLang="en-US" sz="1600" dirty="0">
                <a:latin typeface="Cambria" panose="02040503050406030204" pitchFamily="18" charset="0"/>
                <a:ea typeface="Cambria" panose="02040503050406030204" pitchFamily="18" charset="0"/>
              </a:rPr>
              <a:t> 9,216</a:t>
            </a:r>
          </a:p>
          <a:p>
            <a:pPr marL="285750" lvl="0" indent="-285750" eaLnBrk="0" fontAlgn="base" hangingPunct="0">
              <a:lnSpc>
                <a:spcPct val="100000"/>
              </a:lnSpc>
              <a:spcBef>
                <a:spcPct val="0"/>
              </a:spcBef>
              <a:spcAft>
                <a:spcPct val="0"/>
              </a:spcAft>
              <a:buFont typeface="Courier New" panose="02070309020205020404" pitchFamily="49" charset="0"/>
              <a:buChar char="o"/>
            </a:pPr>
            <a:r>
              <a:rPr lang="en-US" altLang="en-US" sz="1600" b="1" dirty="0">
                <a:latin typeface="Cambria" panose="02040503050406030204" pitchFamily="18" charset="0"/>
                <a:ea typeface="Cambria" panose="02040503050406030204" pitchFamily="18" charset="0"/>
              </a:rPr>
              <a:t>Seasonal Patient Flow:</a:t>
            </a:r>
            <a:r>
              <a:rPr lang="en-US" altLang="en-US" sz="1600" dirty="0">
                <a:latin typeface="Cambria" panose="02040503050406030204" pitchFamily="18" charset="0"/>
                <a:ea typeface="Cambria" panose="02040503050406030204" pitchFamily="18" charset="0"/>
              </a:rPr>
              <a:t> Monthly visit trends highlight clear seasonal patterns, helping optimize staffing and resource allocation.</a:t>
            </a:r>
          </a:p>
          <a:p>
            <a:pPr marL="285750" lvl="0" indent="-285750" eaLnBrk="0" fontAlgn="base" hangingPunct="0">
              <a:lnSpc>
                <a:spcPct val="100000"/>
              </a:lnSpc>
              <a:spcBef>
                <a:spcPct val="0"/>
              </a:spcBef>
              <a:spcAft>
                <a:spcPct val="0"/>
              </a:spcAft>
              <a:buFont typeface="Courier New" panose="02070309020205020404" pitchFamily="49" charset="0"/>
              <a:buChar char="o"/>
            </a:pPr>
            <a:r>
              <a:rPr lang="en-US" altLang="en-US" sz="1600" b="1" dirty="0">
                <a:latin typeface="Cambria" panose="02040503050406030204" pitchFamily="18" charset="0"/>
                <a:ea typeface="Cambria" panose="02040503050406030204" pitchFamily="18" charset="0"/>
              </a:rPr>
              <a:t>Peak in August:</a:t>
            </a:r>
            <a:r>
              <a:rPr lang="en-US" altLang="en-US" sz="1600" dirty="0">
                <a:latin typeface="Cambria" panose="02040503050406030204" pitchFamily="18" charset="0"/>
                <a:ea typeface="Cambria" panose="02040503050406030204" pitchFamily="18" charset="0"/>
              </a:rPr>
              <a:t> Patient visits reach their highest in August, likely influenced by school holidays, weather conditions, or external factors.</a:t>
            </a:r>
          </a:p>
          <a:p>
            <a:pPr marL="285750" lvl="0" indent="-285750" eaLnBrk="0" fontAlgn="base" hangingPunct="0">
              <a:lnSpc>
                <a:spcPct val="100000"/>
              </a:lnSpc>
              <a:spcBef>
                <a:spcPct val="0"/>
              </a:spcBef>
              <a:spcAft>
                <a:spcPct val="0"/>
              </a:spcAft>
              <a:buFont typeface="Courier New" panose="02070309020205020404" pitchFamily="49" charset="0"/>
              <a:buChar char="o"/>
            </a:pPr>
            <a:r>
              <a:rPr lang="en-US" altLang="en-US" sz="1600" b="1" dirty="0">
                <a:latin typeface="Cambria" panose="02040503050406030204" pitchFamily="18" charset="0"/>
                <a:ea typeface="Cambria" panose="02040503050406030204" pitchFamily="18" charset="0"/>
              </a:rPr>
              <a:t>Low in February:</a:t>
            </a:r>
            <a:r>
              <a:rPr lang="en-US" altLang="en-US" sz="1600" dirty="0">
                <a:latin typeface="Cambria" panose="02040503050406030204" pitchFamily="18" charset="0"/>
                <a:ea typeface="Cambria" panose="02040503050406030204" pitchFamily="18" charset="0"/>
              </a:rPr>
              <a:t> February shows the lowest patient traffic, making it an ideal period for facility maintenance or staff training with minimal operational impact.</a:t>
            </a:r>
          </a:p>
          <a:p>
            <a:pPr marL="285750" lvl="0" indent="-285750" eaLnBrk="0" fontAlgn="base" hangingPunct="0">
              <a:lnSpc>
                <a:spcPct val="100000"/>
              </a:lnSpc>
              <a:spcBef>
                <a:spcPct val="0"/>
              </a:spcBef>
              <a:spcAft>
                <a:spcPct val="0"/>
              </a:spcAft>
              <a:buFont typeface="Courier New" panose="02070309020205020404" pitchFamily="49" charset="0"/>
              <a:buChar char="o"/>
            </a:pPr>
            <a:r>
              <a:rPr lang="en-US" altLang="en-US" sz="1600" b="1" dirty="0">
                <a:latin typeface="Cambria" panose="02040503050406030204" pitchFamily="18" charset="0"/>
                <a:ea typeface="Cambria" panose="02040503050406030204" pitchFamily="18" charset="0"/>
              </a:rPr>
              <a:t>Yearly Patterns:</a:t>
            </a:r>
            <a:r>
              <a:rPr lang="en-US" altLang="en-US" sz="1600" dirty="0">
                <a:latin typeface="Cambria" panose="02040503050406030204" pitchFamily="18" charset="0"/>
                <a:ea typeface="Cambria" panose="02040503050406030204" pitchFamily="18" charset="0"/>
              </a:rPr>
              <a:t> Patient visits remain strong from April to October, drop sharply in November, and stay relatively low during January–March and November–December, signaling periods of reduced demand.</a:t>
            </a:r>
          </a:p>
          <a:p>
            <a:pPr fontAlgn="base">
              <a:lnSpc>
                <a:spcPct val="90000"/>
              </a:lnSpc>
              <a:spcBef>
                <a:spcPts val="1000"/>
              </a:spcBef>
            </a:pPr>
            <a:endParaRPr lang="en-US" sz="16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9469B18F-B08F-A7A9-D7D2-8B8A8E96E62F}"/>
              </a:ext>
            </a:extLst>
          </p:cNvPr>
          <p:cNvPicPr>
            <a:picLocks noChangeAspect="1"/>
          </p:cNvPicPr>
          <p:nvPr/>
        </p:nvPicPr>
        <p:blipFill>
          <a:blip r:embed="rId2"/>
          <a:stretch>
            <a:fillRect/>
          </a:stretch>
        </p:blipFill>
        <p:spPr>
          <a:xfrm>
            <a:off x="6945329" y="1654760"/>
            <a:ext cx="5160597" cy="3044719"/>
          </a:xfrm>
          <a:prstGeom prst="rect">
            <a:avLst/>
          </a:prstGeom>
        </p:spPr>
      </p:pic>
    </p:spTree>
    <p:extLst>
      <p:ext uri="{BB962C8B-B14F-4D97-AF65-F5344CB8AC3E}">
        <p14:creationId xmlns:p14="http://schemas.microsoft.com/office/powerpoint/2010/main" val="3110403907"/>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293</TotalTime>
  <Words>1633</Words>
  <Application>Microsoft Office PowerPoint</Application>
  <PresentationFormat>Widescreen</PresentationFormat>
  <Paragraphs>186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 Narrow</vt:lpstr>
      <vt:lpstr>Arial</vt:lpstr>
      <vt:lpstr>Calibri</vt:lpstr>
      <vt:lpstr>Cambria</vt:lpstr>
      <vt:lpstr>Courier New</vt:lpstr>
      <vt:lpstr>Quire Sans</vt:lpstr>
      <vt:lpstr>Seaford</vt:lpstr>
      <vt:lpstr>Seaford Bold</vt:lpstr>
      <vt:lpstr>Office Theme</vt:lpstr>
      <vt:lpstr>Columbian Asian  Hospital </vt:lpstr>
      <vt:lpstr>About us</vt:lpstr>
      <vt:lpstr>Agenda</vt:lpstr>
      <vt:lpstr>Problem</vt:lpstr>
      <vt:lpstr>Content Overview</vt:lpstr>
      <vt:lpstr>Data Cleaning &amp; Extraction  Process</vt:lpstr>
      <vt:lpstr>KPI Analysis</vt:lpstr>
      <vt:lpstr>Data Analysis &amp; Findings</vt:lpstr>
      <vt:lpstr>Data Analysis &amp; Findings</vt:lpstr>
      <vt:lpstr>Data Analysis &amp; Findings</vt:lpstr>
      <vt:lpstr>Data Analysis &amp; Findings</vt:lpstr>
      <vt:lpstr>Data Analysis &amp; Findings</vt:lpstr>
      <vt:lpstr>Data Analysis &amp; Findings</vt:lpstr>
      <vt:lpstr>Data Analysis &amp; Findings</vt:lpstr>
      <vt:lpstr>Data Analysis &amp; Findings</vt:lpstr>
      <vt:lpstr>Patient Satisfaction Growth</vt:lpstr>
      <vt:lpstr>Staff Hire Strategy </vt:lpstr>
      <vt:lpstr>Discount Strategy </vt:lpstr>
      <vt:lpstr>Hospital Management Dashboard </vt:lpstr>
      <vt:lpstr>Doctor Analysis Dashboard </vt:lpstr>
      <vt:lpstr>Patient Analysis Dashboard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 Kanta</dc:creator>
  <cp:lastModifiedBy>Mani Kanta</cp:lastModifiedBy>
  <cp:revision>64</cp:revision>
  <dcterms:created xsi:type="dcterms:W3CDTF">2025-09-12T10:11:48Z</dcterms:created>
  <dcterms:modified xsi:type="dcterms:W3CDTF">2025-09-13T17:09:19Z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