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54" y="247141"/>
            <a:ext cx="11697703" cy="66108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811" y="261061"/>
            <a:ext cx="11352377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37990" y="3262560"/>
            <a:ext cx="7275195" cy="2480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859514" y="6603593"/>
            <a:ext cx="2190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Relationship Id="rId12" Type="http://schemas.openxmlformats.org/officeDocument/2006/relationships/image" Target="../media/image4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60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hyperlink" Target="https://drive.google.com/drive/folders/1fHVO-ITirrWAuY2Yges96uswfZDJN9_Q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1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56679" y="256666"/>
              <a:ext cx="11678920" cy="6353175"/>
            </a:xfrm>
            <a:custGeom>
              <a:avLst/>
              <a:gdLst/>
              <a:ahLst/>
              <a:cxnLst/>
              <a:rect l="l" t="t" r="r" b="b"/>
              <a:pathLst>
                <a:path w="11678920" h="6353175">
                  <a:moveTo>
                    <a:pt x="0" y="273303"/>
                  </a:moveTo>
                  <a:lnTo>
                    <a:pt x="4403" y="224194"/>
                  </a:lnTo>
                  <a:lnTo>
                    <a:pt x="17100" y="177965"/>
                  </a:lnTo>
                  <a:lnTo>
                    <a:pt x="37319" y="135391"/>
                  </a:lnTo>
                  <a:lnTo>
                    <a:pt x="64287" y="97244"/>
                  </a:lnTo>
                  <a:lnTo>
                    <a:pt x="97232" y="64299"/>
                  </a:lnTo>
                  <a:lnTo>
                    <a:pt x="135383" y="37328"/>
                  </a:lnTo>
                  <a:lnTo>
                    <a:pt x="177969" y="17106"/>
                  </a:lnTo>
                  <a:lnTo>
                    <a:pt x="224216" y="4405"/>
                  </a:lnTo>
                  <a:lnTo>
                    <a:pt x="273354" y="0"/>
                  </a:lnTo>
                  <a:lnTo>
                    <a:pt x="11405349" y="0"/>
                  </a:lnTo>
                  <a:lnTo>
                    <a:pt x="11454458" y="4405"/>
                  </a:lnTo>
                  <a:lnTo>
                    <a:pt x="11500687" y="17106"/>
                  </a:lnTo>
                  <a:lnTo>
                    <a:pt x="11543261" y="37328"/>
                  </a:lnTo>
                  <a:lnTo>
                    <a:pt x="11581408" y="64299"/>
                  </a:lnTo>
                  <a:lnTo>
                    <a:pt x="11614354" y="97244"/>
                  </a:lnTo>
                  <a:lnTo>
                    <a:pt x="11641324" y="135391"/>
                  </a:lnTo>
                  <a:lnTo>
                    <a:pt x="11661547" y="177965"/>
                  </a:lnTo>
                  <a:lnTo>
                    <a:pt x="11674247" y="224194"/>
                  </a:lnTo>
                  <a:lnTo>
                    <a:pt x="11678653" y="273303"/>
                  </a:lnTo>
                  <a:lnTo>
                    <a:pt x="11678653" y="6079324"/>
                  </a:lnTo>
                  <a:lnTo>
                    <a:pt x="11674247" y="6128459"/>
                  </a:lnTo>
                  <a:lnTo>
                    <a:pt x="11661547" y="6174705"/>
                  </a:lnTo>
                  <a:lnTo>
                    <a:pt x="11641324" y="6217290"/>
                  </a:lnTo>
                  <a:lnTo>
                    <a:pt x="11614354" y="6255441"/>
                  </a:lnTo>
                  <a:lnTo>
                    <a:pt x="11581408" y="6288388"/>
                  </a:lnTo>
                  <a:lnTo>
                    <a:pt x="11543261" y="6315357"/>
                  </a:lnTo>
                  <a:lnTo>
                    <a:pt x="11500687" y="6335577"/>
                  </a:lnTo>
                  <a:lnTo>
                    <a:pt x="11454458" y="6348275"/>
                  </a:lnTo>
                  <a:lnTo>
                    <a:pt x="11405349" y="6352679"/>
                  </a:lnTo>
                  <a:lnTo>
                    <a:pt x="273354" y="6352679"/>
                  </a:lnTo>
                  <a:lnTo>
                    <a:pt x="224216" y="6348275"/>
                  </a:lnTo>
                  <a:lnTo>
                    <a:pt x="177969" y="6335577"/>
                  </a:lnTo>
                  <a:lnTo>
                    <a:pt x="135383" y="6315357"/>
                  </a:lnTo>
                  <a:lnTo>
                    <a:pt x="97232" y="6288388"/>
                  </a:lnTo>
                  <a:lnTo>
                    <a:pt x="64287" y="6255441"/>
                  </a:lnTo>
                  <a:lnTo>
                    <a:pt x="37319" y="6217290"/>
                  </a:lnTo>
                  <a:lnTo>
                    <a:pt x="17100" y="6174705"/>
                  </a:lnTo>
                  <a:lnTo>
                    <a:pt x="4403" y="6128459"/>
                  </a:lnTo>
                  <a:lnTo>
                    <a:pt x="0" y="6079324"/>
                  </a:lnTo>
                  <a:lnTo>
                    <a:pt x="0" y="27330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5717" y="2180970"/>
            <a:ext cx="455231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/>
              <a:t>Spread</a:t>
            </a:r>
            <a:r>
              <a:rPr dirty="0" sz="4000" spc="-114"/>
              <a:t> </a:t>
            </a:r>
            <a:r>
              <a:rPr dirty="0" sz="4000"/>
              <a:t>Sheet</a:t>
            </a:r>
            <a:r>
              <a:rPr dirty="0" sz="4000" spc="-135"/>
              <a:t> </a:t>
            </a:r>
            <a:r>
              <a:rPr dirty="0" sz="4000" spc="-10"/>
              <a:t>Project: AstroSage</a:t>
            </a:r>
            <a:r>
              <a:rPr dirty="0" sz="4000" spc="-215"/>
              <a:t> </a:t>
            </a:r>
            <a:r>
              <a:rPr dirty="0" sz="4000" spc="-10"/>
              <a:t>Analysis</a:t>
            </a:r>
            <a:endParaRPr sz="4000"/>
          </a:p>
        </p:txBody>
      </p:sp>
      <p:sp>
        <p:nvSpPr>
          <p:cNvPr id="6" name="object 6" descr=""/>
          <p:cNvSpPr txBox="1"/>
          <p:nvPr/>
        </p:nvSpPr>
        <p:spPr>
          <a:xfrm>
            <a:off x="7835645" y="5268073"/>
            <a:ext cx="3640454" cy="826769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Project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Tammana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Sai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Manikanta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Date: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18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May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2025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5395" y="414527"/>
            <a:ext cx="2119122" cy="20718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8636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5"/>
              </a:spcBef>
            </a:pPr>
            <a:r>
              <a:rPr dirty="0"/>
              <a:t>Call</a:t>
            </a:r>
            <a:r>
              <a:rPr dirty="0" spc="-25"/>
              <a:t> </a:t>
            </a:r>
            <a:r>
              <a:rPr dirty="0"/>
              <a:t>Distribution</a:t>
            </a:r>
            <a:r>
              <a:rPr dirty="0" spc="-55"/>
              <a:t> </a:t>
            </a:r>
            <a:r>
              <a:rPr dirty="0"/>
              <a:t>across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Each</a:t>
            </a:r>
            <a:r>
              <a:rPr dirty="0" spc="-35"/>
              <a:t> </a:t>
            </a:r>
            <a:r>
              <a:rPr dirty="0"/>
              <a:t>hour</a:t>
            </a:r>
            <a:r>
              <a:rPr dirty="0" spc="-50"/>
              <a:t> </a:t>
            </a:r>
            <a:r>
              <a:rPr dirty="0"/>
              <a:t>on</a:t>
            </a:r>
            <a:r>
              <a:rPr dirty="0" spc="-20"/>
              <a:t> </a:t>
            </a:r>
            <a:r>
              <a:rPr dirty="0"/>
              <a:t>all</a:t>
            </a:r>
            <a:r>
              <a:rPr dirty="0" spc="-40"/>
              <a:t> </a:t>
            </a:r>
            <a:r>
              <a:rPr dirty="0" spc="-20"/>
              <a:t>days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1756" y="890142"/>
            <a:ext cx="391350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800" spc="-90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3126A"/>
                </a:solidFill>
                <a:latin typeface="Calibri"/>
                <a:cs typeface="Calibri"/>
              </a:rPr>
              <a:t>Distribution</a:t>
            </a:r>
            <a:r>
              <a:rPr dirty="0" sz="2800" spc="-95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3126A"/>
                </a:solidFill>
                <a:latin typeface="Calibri"/>
                <a:cs typeface="Calibri"/>
              </a:rPr>
              <a:t>Vs</a:t>
            </a:r>
            <a:r>
              <a:rPr dirty="0" sz="2800" spc="-110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3126A"/>
                </a:solidFill>
                <a:latin typeface="Calibri"/>
                <a:cs typeface="Calibri"/>
              </a:rPr>
              <a:t>Hours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1756" y="1418970"/>
            <a:ext cx="5523230" cy="3329304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There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huge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traffic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between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6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10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in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morning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between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14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16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during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lunch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and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noon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355600" marR="112395" indent="-342900">
              <a:lnSpc>
                <a:spcPct val="90000"/>
              </a:lnSpc>
              <a:spcBef>
                <a:spcPts val="98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Shift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Allocation: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85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overcome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this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have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more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available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even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start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rotating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allocating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shift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timings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ensure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that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all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connected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the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bookings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happened.</a:t>
            </a:r>
            <a:endParaRPr sz="2000">
              <a:latin typeface="Calibri"/>
              <a:cs typeface="Calibri"/>
            </a:endParaRPr>
          </a:p>
          <a:p>
            <a:pPr algn="just" marL="352425" marR="275590" indent="-339725">
              <a:lnSpc>
                <a:spcPts val="2160"/>
              </a:lnSpc>
              <a:spcBef>
                <a:spcPts val="10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During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night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time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hours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see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that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there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no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much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workload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so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less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number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available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that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375780" y="1023874"/>
            <a:ext cx="5475605" cy="5347970"/>
            <a:chOff x="6375780" y="1023874"/>
            <a:chExt cx="5475605" cy="534797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5780" y="1023874"/>
              <a:ext cx="5475351" cy="534784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865620" y="1810511"/>
              <a:ext cx="4776470" cy="4267200"/>
            </a:xfrm>
            <a:custGeom>
              <a:avLst/>
              <a:gdLst/>
              <a:ahLst/>
              <a:cxnLst/>
              <a:rect l="l" t="t" r="r" b="b"/>
              <a:pathLst>
                <a:path w="4776470" h="4267200">
                  <a:moveTo>
                    <a:pt x="65532" y="3752088"/>
                  </a:moveTo>
                  <a:lnTo>
                    <a:pt x="0" y="3752088"/>
                  </a:lnTo>
                  <a:lnTo>
                    <a:pt x="0" y="4266590"/>
                  </a:lnTo>
                  <a:lnTo>
                    <a:pt x="65532" y="4266590"/>
                  </a:lnTo>
                  <a:lnTo>
                    <a:pt x="65532" y="3752088"/>
                  </a:lnTo>
                  <a:close/>
                </a:path>
                <a:path w="4776470" h="4267200">
                  <a:moveTo>
                    <a:pt x="269748" y="3575304"/>
                  </a:moveTo>
                  <a:lnTo>
                    <a:pt x="205740" y="3575304"/>
                  </a:lnTo>
                  <a:lnTo>
                    <a:pt x="205740" y="4266590"/>
                  </a:lnTo>
                  <a:lnTo>
                    <a:pt x="269748" y="4266590"/>
                  </a:lnTo>
                  <a:lnTo>
                    <a:pt x="269748" y="3575304"/>
                  </a:lnTo>
                  <a:close/>
                </a:path>
                <a:path w="4776470" h="4267200">
                  <a:moveTo>
                    <a:pt x="473964" y="2991612"/>
                  </a:moveTo>
                  <a:lnTo>
                    <a:pt x="409956" y="2991612"/>
                  </a:lnTo>
                  <a:lnTo>
                    <a:pt x="409956" y="4266590"/>
                  </a:lnTo>
                  <a:lnTo>
                    <a:pt x="473964" y="4266590"/>
                  </a:lnTo>
                  <a:lnTo>
                    <a:pt x="473964" y="2991612"/>
                  </a:lnTo>
                  <a:close/>
                </a:path>
                <a:path w="4776470" h="4267200">
                  <a:moveTo>
                    <a:pt x="679704" y="2318004"/>
                  </a:moveTo>
                  <a:lnTo>
                    <a:pt x="615696" y="2318004"/>
                  </a:lnTo>
                  <a:lnTo>
                    <a:pt x="615696" y="4266590"/>
                  </a:lnTo>
                  <a:lnTo>
                    <a:pt x="679704" y="4266590"/>
                  </a:lnTo>
                  <a:lnTo>
                    <a:pt x="679704" y="2318004"/>
                  </a:lnTo>
                  <a:close/>
                </a:path>
                <a:path w="4776470" h="4267200">
                  <a:moveTo>
                    <a:pt x="883920" y="1642872"/>
                  </a:moveTo>
                  <a:lnTo>
                    <a:pt x="819912" y="1642872"/>
                  </a:lnTo>
                  <a:lnTo>
                    <a:pt x="819912" y="4266590"/>
                  </a:lnTo>
                  <a:lnTo>
                    <a:pt x="883920" y="4266590"/>
                  </a:lnTo>
                  <a:lnTo>
                    <a:pt x="883920" y="1642872"/>
                  </a:lnTo>
                  <a:close/>
                </a:path>
                <a:path w="4776470" h="4267200">
                  <a:moveTo>
                    <a:pt x="1089660" y="993648"/>
                  </a:moveTo>
                  <a:lnTo>
                    <a:pt x="1024128" y="993648"/>
                  </a:lnTo>
                  <a:lnTo>
                    <a:pt x="1024128" y="4266590"/>
                  </a:lnTo>
                  <a:lnTo>
                    <a:pt x="1089660" y="4266590"/>
                  </a:lnTo>
                  <a:lnTo>
                    <a:pt x="1089660" y="993648"/>
                  </a:lnTo>
                  <a:close/>
                </a:path>
                <a:path w="4776470" h="4267200">
                  <a:moveTo>
                    <a:pt x="1293876" y="45720"/>
                  </a:moveTo>
                  <a:lnTo>
                    <a:pt x="1229868" y="45720"/>
                  </a:lnTo>
                  <a:lnTo>
                    <a:pt x="1229868" y="4266590"/>
                  </a:lnTo>
                  <a:lnTo>
                    <a:pt x="1293876" y="4266590"/>
                  </a:lnTo>
                  <a:lnTo>
                    <a:pt x="1293876" y="45720"/>
                  </a:lnTo>
                  <a:close/>
                </a:path>
                <a:path w="4776470" h="4267200">
                  <a:moveTo>
                    <a:pt x="1498092" y="480060"/>
                  </a:moveTo>
                  <a:lnTo>
                    <a:pt x="1434084" y="480060"/>
                  </a:lnTo>
                  <a:lnTo>
                    <a:pt x="1434084" y="4266590"/>
                  </a:lnTo>
                  <a:lnTo>
                    <a:pt x="1498092" y="4266590"/>
                  </a:lnTo>
                  <a:lnTo>
                    <a:pt x="1498092" y="480060"/>
                  </a:lnTo>
                  <a:close/>
                </a:path>
                <a:path w="4776470" h="4267200">
                  <a:moveTo>
                    <a:pt x="1703832" y="0"/>
                  </a:moveTo>
                  <a:lnTo>
                    <a:pt x="1639824" y="0"/>
                  </a:lnTo>
                  <a:lnTo>
                    <a:pt x="1639824" y="4266590"/>
                  </a:lnTo>
                  <a:lnTo>
                    <a:pt x="1703832" y="4266590"/>
                  </a:lnTo>
                  <a:lnTo>
                    <a:pt x="1703832" y="0"/>
                  </a:lnTo>
                  <a:close/>
                </a:path>
                <a:path w="4776470" h="4267200">
                  <a:moveTo>
                    <a:pt x="1908048" y="460248"/>
                  </a:moveTo>
                  <a:lnTo>
                    <a:pt x="1844040" y="460248"/>
                  </a:lnTo>
                  <a:lnTo>
                    <a:pt x="1844040" y="4266590"/>
                  </a:lnTo>
                  <a:lnTo>
                    <a:pt x="1908048" y="4266590"/>
                  </a:lnTo>
                  <a:lnTo>
                    <a:pt x="1908048" y="460248"/>
                  </a:lnTo>
                  <a:close/>
                </a:path>
                <a:path w="4776470" h="4267200">
                  <a:moveTo>
                    <a:pt x="2112264" y="388620"/>
                  </a:moveTo>
                  <a:lnTo>
                    <a:pt x="2048256" y="388620"/>
                  </a:lnTo>
                  <a:lnTo>
                    <a:pt x="2048256" y="4266590"/>
                  </a:lnTo>
                  <a:lnTo>
                    <a:pt x="2112264" y="4266590"/>
                  </a:lnTo>
                  <a:lnTo>
                    <a:pt x="2112264" y="388620"/>
                  </a:lnTo>
                  <a:close/>
                </a:path>
                <a:path w="4776470" h="4267200">
                  <a:moveTo>
                    <a:pt x="2318004" y="917448"/>
                  </a:moveTo>
                  <a:lnTo>
                    <a:pt x="2253996" y="917448"/>
                  </a:lnTo>
                  <a:lnTo>
                    <a:pt x="2253996" y="4266590"/>
                  </a:lnTo>
                  <a:lnTo>
                    <a:pt x="2318004" y="4266590"/>
                  </a:lnTo>
                  <a:lnTo>
                    <a:pt x="2318004" y="917448"/>
                  </a:lnTo>
                  <a:close/>
                </a:path>
                <a:path w="4776470" h="4267200">
                  <a:moveTo>
                    <a:pt x="2522220" y="646176"/>
                  </a:moveTo>
                  <a:lnTo>
                    <a:pt x="2458212" y="646176"/>
                  </a:lnTo>
                  <a:lnTo>
                    <a:pt x="2458212" y="4266590"/>
                  </a:lnTo>
                  <a:lnTo>
                    <a:pt x="2522220" y="4266590"/>
                  </a:lnTo>
                  <a:lnTo>
                    <a:pt x="2522220" y="646176"/>
                  </a:lnTo>
                  <a:close/>
                </a:path>
                <a:path w="4776470" h="4267200">
                  <a:moveTo>
                    <a:pt x="2727960" y="684276"/>
                  </a:moveTo>
                  <a:lnTo>
                    <a:pt x="2663952" y="684276"/>
                  </a:lnTo>
                  <a:lnTo>
                    <a:pt x="2663952" y="4266590"/>
                  </a:lnTo>
                  <a:lnTo>
                    <a:pt x="2727960" y="4266590"/>
                  </a:lnTo>
                  <a:lnTo>
                    <a:pt x="2727960" y="684276"/>
                  </a:lnTo>
                  <a:close/>
                </a:path>
                <a:path w="4776470" h="4267200">
                  <a:moveTo>
                    <a:pt x="2932176" y="460248"/>
                  </a:moveTo>
                  <a:lnTo>
                    <a:pt x="2868168" y="460248"/>
                  </a:lnTo>
                  <a:lnTo>
                    <a:pt x="2868168" y="4266590"/>
                  </a:lnTo>
                  <a:lnTo>
                    <a:pt x="2932176" y="4266590"/>
                  </a:lnTo>
                  <a:lnTo>
                    <a:pt x="2932176" y="460248"/>
                  </a:lnTo>
                  <a:close/>
                </a:path>
                <a:path w="4776470" h="4267200">
                  <a:moveTo>
                    <a:pt x="3136392" y="291084"/>
                  </a:moveTo>
                  <a:lnTo>
                    <a:pt x="3072384" y="291084"/>
                  </a:lnTo>
                  <a:lnTo>
                    <a:pt x="3072384" y="4266590"/>
                  </a:lnTo>
                  <a:lnTo>
                    <a:pt x="3136392" y="4266590"/>
                  </a:lnTo>
                  <a:lnTo>
                    <a:pt x="3136392" y="291084"/>
                  </a:lnTo>
                  <a:close/>
                </a:path>
                <a:path w="4776470" h="4267200">
                  <a:moveTo>
                    <a:pt x="3342132" y="231648"/>
                  </a:moveTo>
                  <a:lnTo>
                    <a:pt x="3278124" y="231648"/>
                  </a:lnTo>
                  <a:lnTo>
                    <a:pt x="3278124" y="4266590"/>
                  </a:lnTo>
                  <a:lnTo>
                    <a:pt x="3342132" y="4266590"/>
                  </a:lnTo>
                  <a:lnTo>
                    <a:pt x="3342132" y="231648"/>
                  </a:lnTo>
                  <a:close/>
                </a:path>
                <a:path w="4776470" h="4267200">
                  <a:moveTo>
                    <a:pt x="3546348" y="982980"/>
                  </a:moveTo>
                  <a:lnTo>
                    <a:pt x="3482340" y="982980"/>
                  </a:lnTo>
                  <a:lnTo>
                    <a:pt x="3482340" y="4266590"/>
                  </a:lnTo>
                  <a:lnTo>
                    <a:pt x="3546348" y="4266590"/>
                  </a:lnTo>
                  <a:lnTo>
                    <a:pt x="3546348" y="982980"/>
                  </a:lnTo>
                  <a:close/>
                </a:path>
                <a:path w="4776470" h="4267200">
                  <a:moveTo>
                    <a:pt x="3752088" y="1766316"/>
                  </a:moveTo>
                  <a:lnTo>
                    <a:pt x="3686556" y="1766316"/>
                  </a:lnTo>
                  <a:lnTo>
                    <a:pt x="3686556" y="4266590"/>
                  </a:lnTo>
                  <a:lnTo>
                    <a:pt x="3752088" y="4266590"/>
                  </a:lnTo>
                  <a:lnTo>
                    <a:pt x="3752088" y="1766316"/>
                  </a:lnTo>
                  <a:close/>
                </a:path>
                <a:path w="4776470" h="4267200">
                  <a:moveTo>
                    <a:pt x="3956304" y="2191512"/>
                  </a:moveTo>
                  <a:lnTo>
                    <a:pt x="3892296" y="2191512"/>
                  </a:lnTo>
                  <a:lnTo>
                    <a:pt x="3892296" y="4266590"/>
                  </a:lnTo>
                  <a:lnTo>
                    <a:pt x="3956304" y="4266590"/>
                  </a:lnTo>
                  <a:lnTo>
                    <a:pt x="3956304" y="2191512"/>
                  </a:lnTo>
                  <a:close/>
                </a:path>
                <a:path w="4776470" h="4267200">
                  <a:moveTo>
                    <a:pt x="4160520" y="3008376"/>
                  </a:moveTo>
                  <a:lnTo>
                    <a:pt x="4096512" y="3008376"/>
                  </a:lnTo>
                  <a:lnTo>
                    <a:pt x="4096512" y="4266590"/>
                  </a:lnTo>
                  <a:lnTo>
                    <a:pt x="4160520" y="4266590"/>
                  </a:lnTo>
                  <a:lnTo>
                    <a:pt x="4160520" y="3008376"/>
                  </a:lnTo>
                  <a:close/>
                </a:path>
                <a:path w="4776470" h="4267200">
                  <a:moveTo>
                    <a:pt x="4366260" y="3476244"/>
                  </a:moveTo>
                  <a:lnTo>
                    <a:pt x="4302252" y="3476244"/>
                  </a:lnTo>
                  <a:lnTo>
                    <a:pt x="4302252" y="4266590"/>
                  </a:lnTo>
                  <a:lnTo>
                    <a:pt x="4366260" y="4266590"/>
                  </a:lnTo>
                  <a:lnTo>
                    <a:pt x="4366260" y="3476244"/>
                  </a:lnTo>
                  <a:close/>
                </a:path>
                <a:path w="4776470" h="4267200">
                  <a:moveTo>
                    <a:pt x="4570476" y="3656076"/>
                  </a:moveTo>
                  <a:lnTo>
                    <a:pt x="4506468" y="3656076"/>
                  </a:lnTo>
                  <a:lnTo>
                    <a:pt x="4506468" y="4266590"/>
                  </a:lnTo>
                  <a:lnTo>
                    <a:pt x="4570476" y="4266590"/>
                  </a:lnTo>
                  <a:lnTo>
                    <a:pt x="4570476" y="3656076"/>
                  </a:lnTo>
                  <a:close/>
                </a:path>
                <a:path w="4776470" h="4267200">
                  <a:moveTo>
                    <a:pt x="4776216" y="3659124"/>
                  </a:moveTo>
                  <a:lnTo>
                    <a:pt x="4710684" y="3659124"/>
                  </a:lnTo>
                  <a:lnTo>
                    <a:pt x="4710684" y="4266590"/>
                  </a:lnTo>
                  <a:lnTo>
                    <a:pt x="4776216" y="4266590"/>
                  </a:lnTo>
                  <a:lnTo>
                    <a:pt x="4776216" y="365912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796023" y="6077102"/>
              <a:ext cx="4915535" cy="36830"/>
            </a:xfrm>
            <a:custGeom>
              <a:avLst/>
              <a:gdLst/>
              <a:ahLst/>
              <a:cxnLst/>
              <a:rect l="l" t="t" r="r" b="b"/>
              <a:pathLst>
                <a:path w="4915534" h="36829">
                  <a:moveTo>
                    <a:pt x="0" y="0"/>
                  </a:moveTo>
                  <a:lnTo>
                    <a:pt x="4915408" y="0"/>
                  </a:lnTo>
                </a:path>
                <a:path w="4915534" h="36829">
                  <a:moveTo>
                    <a:pt x="0" y="0"/>
                  </a:moveTo>
                  <a:lnTo>
                    <a:pt x="0" y="36283"/>
                  </a:lnTo>
                </a:path>
                <a:path w="4915534" h="36829">
                  <a:moveTo>
                    <a:pt x="205231" y="0"/>
                  </a:moveTo>
                  <a:lnTo>
                    <a:pt x="205231" y="36283"/>
                  </a:lnTo>
                </a:path>
                <a:path w="4915534" h="36829">
                  <a:moveTo>
                    <a:pt x="409448" y="0"/>
                  </a:moveTo>
                  <a:lnTo>
                    <a:pt x="409448" y="36283"/>
                  </a:lnTo>
                </a:path>
                <a:path w="4915534" h="36829">
                  <a:moveTo>
                    <a:pt x="613664" y="0"/>
                  </a:moveTo>
                  <a:lnTo>
                    <a:pt x="613664" y="36283"/>
                  </a:lnTo>
                </a:path>
                <a:path w="4915534" h="36829">
                  <a:moveTo>
                    <a:pt x="819403" y="0"/>
                  </a:moveTo>
                  <a:lnTo>
                    <a:pt x="819403" y="36283"/>
                  </a:lnTo>
                </a:path>
                <a:path w="4915534" h="36829">
                  <a:moveTo>
                    <a:pt x="1023620" y="0"/>
                  </a:moveTo>
                  <a:lnTo>
                    <a:pt x="1023620" y="36283"/>
                  </a:lnTo>
                </a:path>
                <a:path w="4915534" h="36829">
                  <a:moveTo>
                    <a:pt x="1229359" y="0"/>
                  </a:moveTo>
                  <a:lnTo>
                    <a:pt x="1229359" y="36283"/>
                  </a:lnTo>
                </a:path>
                <a:path w="4915534" h="36829">
                  <a:moveTo>
                    <a:pt x="1433576" y="0"/>
                  </a:moveTo>
                  <a:lnTo>
                    <a:pt x="1433576" y="36283"/>
                  </a:lnTo>
                </a:path>
                <a:path w="4915534" h="36829">
                  <a:moveTo>
                    <a:pt x="1637792" y="0"/>
                  </a:moveTo>
                  <a:lnTo>
                    <a:pt x="1637792" y="36283"/>
                  </a:lnTo>
                </a:path>
                <a:path w="4915534" h="36829">
                  <a:moveTo>
                    <a:pt x="1843531" y="0"/>
                  </a:moveTo>
                  <a:lnTo>
                    <a:pt x="1843531" y="36283"/>
                  </a:lnTo>
                </a:path>
                <a:path w="4915534" h="36829">
                  <a:moveTo>
                    <a:pt x="2047748" y="0"/>
                  </a:moveTo>
                  <a:lnTo>
                    <a:pt x="2047748" y="36283"/>
                  </a:lnTo>
                </a:path>
                <a:path w="4915534" h="36829">
                  <a:moveTo>
                    <a:pt x="2253487" y="0"/>
                  </a:moveTo>
                  <a:lnTo>
                    <a:pt x="2253487" y="36283"/>
                  </a:lnTo>
                </a:path>
                <a:path w="4915534" h="36829">
                  <a:moveTo>
                    <a:pt x="2457704" y="0"/>
                  </a:moveTo>
                  <a:lnTo>
                    <a:pt x="2457704" y="36283"/>
                  </a:lnTo>
                </a:path>
                <a:path w="4915534" h="36829">
                  <a:moveTo>
                    <a:pt x="2661920" y="0"/>
                  </a:moveTo>
                  <a:lnTo>
                    <a:pt x="2661920" y="36283"/>
                  </a:lnTo>
                </a:path>
                <a:path w="4915534" h="36829">
                  <a:moveTo>
                    <a:pt x="2867659" y="0"/>
                  </a:moveTo>
                  <a:lnTo>
                    <a:pt x="2867659" y="36283"/>
                  </a:lnTo>
                </a:path>
                <a:path w="4915534" h="36829">
                  <a:moveTo>
                    <a:pt x="3071876" y="0"/>
                  </a:moveTo>
                  <a:lnTo>
                    <a:pt x="3071876" y="36283"/>
                  </a:lnTo>
                </a:path>
                <a:path w="4915534" h="36829">
                  <a:moveTo>
                    <a:pt x="3277616" y="0"/>
                  </a:moveTo>
                  <a:lnTo>
                    <a:pt x="3277616" y="36283"/>
                  </a:lnTo>
                </a:path>
                <a:path w="4915534" h="36829">
                  <a:moveTo>
                    <a:pt x="3481831" y="0"/>
                  </a:moveTo>
                  <a:lnTo>
                    <a:pt x="3481831" y="36283"/>
                  </a:lnTo>
                </a:path>
                <a:path w="4915534" h="36829">
                  <a:moveTo>
                    <a:pt x="3686048" y="0"/>
                  </a:moveTo>
                  <a:lnTo>
                    <a:pt x="3686048" y="36283"/>
                  </a:lnTo>
                </a:path>
                <a:path w="4915534" h="36829">
                  <a:moveTo>
                    <a:pt x="3891787" y="0"/>
                  </a:moveTo>
                  <a:lnTo>
                    <a:pt x="3891787" y="36283"/>
                  </a:lnTo>
                </a:path>
                <a:path w="4915534" h="36829">
                  <a:moveTo>
                    <a:pt x="4096004" y="0"/>
                  </a:moveTo>
                  <a:lnTo>
                    <a:pt x="4096004" y="36283"/>
                  </a:lnTo>
                </a:path>
                <a:path w="4915534" h="36829">
                  <a:moveTo>
                    <a:pt x="4301744" y="0"/>
                  </a:moveTo>
                  <a:lnTo>
                    <a:pt x="4301744" y="36283"/>
                  </a:lnTo>
                </a:path>
                <a:path w="4915534" h="36829">
                  <a:moveTo>
                    <a:pt x="4505959" y="0"/>
                  </a:moveTo>
                  <a:lnTo>
                    <a:pt x="4505959" y="36283"/>
                  </a:lnTo>
                </a:path>
                <a:path w="4915534" h="36829">
                  <a:moveTo>
                    <a:pt x="4710176" y="0"/>
                  </a:moveTo>
                  <a:lnTo>
                    <a:pt x="4710176" y="36283"/>
                  </a:lnTo>
                </a:path>
                <a:path w="4915534" h="36829">
                  <a:moveTo>
                    <a:pt x="4915408" y="0"/>
                  </a:moveTo>
                  <a:lnTo>
                    <a:pt x="4915408" y="36283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812026" y="5348478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226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16750" y="5171058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304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21601" y="4588255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560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26452" y="3914647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856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02346" y="3238627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1153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07197" y="2590038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1438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011921" y="1640840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1855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16772" y="2075434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1664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421623" y="1595373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1875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626475" y="2055114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1673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831580" y="1984628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1704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036431" y="2512567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1472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215881" y="1854962"/>
            <a:ext cx="909955" cy="54927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639445">
              <a:lnSpc>
                <a:spcPct val="100000"/>
              </a:lnSpc>
              <a:spcBef>
                <a:spcPts val="345"/>
              </a:spcBef>
            </a:pPr>
            <a:r>
              <a:rPr dirty="0" sz="900" spc="-20">
                <a:latin typeface="Calibri"/>
                <a:cs typeface="Calibri"/>
              </a:rPr>
              <a:t>1747</a:t>
            </a:r>
            <a:endParaRPr sz="900">
              <a:latin typeface="Calibri"/>
              <a:cs typeface="Calibri"/>
            </a:endParaRPr>
          </a:p>
          <a:p>
            <a:pPr marL="434975">
              <a:lnSpc>
                <a:spcPct val="100000"/>
              </a:lnSpc>
              <a:spcBef>
                <a:spcPts val="250"/>
              </a:spcBef>
            </a:pPr>
            <a:r>
              <a:rPr dirty="0" sz="900" spc="-20">
                <a:latin typeface="Calibri"/>
                <a:cs typeface="Calibri"/>
              </a:rPr>
              <a:t>1673</a:t>
            </a:r>
            <a:endParaRPr sz="9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385"/>
              </a:spcBef>
            </a:pPr>
            <a:r>
              <a:rPr dirty="0" sz="900" spc="-10">
                <a:latin typeface="Calibri"/>
                <a:cs typeface="Calibri"/>
              </a:rPr>
              <a:t>1591</a:t>
            </a:r>
            <a:r>
              <a:rPr dirty="0" baseline="-18518" sz="1350" spc="-15">
                <a:latin typeface="Calibri"/>
                <a:cs typeface="Calibri"/>
              </a:rPr>
              <a:t>1574</a:t>
            </a:r>
            <a:endParaRPr baseline="-18518" sz="13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0060558" y="1827403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1773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265409" y="2578049"/>
            <a:ext cx="244475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1443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470133" y="3361435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1099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703941" y="3787267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912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908792" y="4604130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553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113643" y="5073142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347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318493" y="5254828"/>
            <a:ext cx="391160" cy="16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268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267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632702" y="5983325"/>
            <a:ext cx="71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516878" y="5528259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516878" y="5073142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516878" y="4617846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516878" y="4162805"/>
            <a:ext cx="186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458965" y="3707383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458965" y="3252342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458965" y="2796921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458965" y="2341879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458965" y="1886458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458965" y="1431416"/>
            <a:ext cx="244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870192" y="6132067"/>
            <a:ext cx="48113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04470" algn="l"/>
                <a:tab pos="409575" algn="l"/>
                <a:tab pos="614680" algn="l"/>
                <a:tab pos="819150" algn="l"/>
                <a:tab pos="1024255" algn="l"/>
                <a:tab pos="1228725" algn="l"/>
                <a:tab pos="1433830" algn="l"/>
                <a:tab pos="1638300" algn="l"/>
                <a:tab pos="1843405" algn="l"/>
              </a:tabLst>
            </a:pPr>
            <a:r>
              <a:rPr dirty="0" sz="900" spc="-50">
                <a:latin typeface="Calibri"/>
                <a:cs typeface="Calibri"/>
              </a:rPr>
              <a:t>0</a:t>
            </a:r>
            <a:r>
              <a:rPr dirty="0" sz="900">
                <a:latin typeface="Calibri"/>
                <a:cs typeface="Calibri"/>
              </a:rPr>
              <a:t>	</a:t>
            </a:r>
            <a:r>
              <a:rPr dirty="0" sz="900" spc="-50">
                <a:latin typeface="Calibri"/>
                <a:cs typeface="Calibri"/>
              </a:rPr>
              <a:t>1</a:t>
            </a:r>
            <a:r>
              <a:rPr dirty="0" sz="900">
                <a:latin typeface="Calibri"/>
                <a:cs typeface="Calibri"/>
              </a:rPr>
              <a:t>	</a:t>
            </a:r>
            <a:r>
              <a:rPr dirty="0" sz="900" spc="-50">
                <a:latin typeface="Calibri"/>
                <a:cs typeface="Calibri"/>
              </a:rPr>
              <a:t>2</a:t>
            </a:r>
            <a:r>
              <a:rPr dirty="0" sz="900">
                <a:latin typeface="Calibri"/>
                <a:cs typeface="Calibri"/>
              </a:rPr>
              <a:t>	</a:t>
            </a:r>
            <a:r>
              <a:rPr dirty="0" sz="900" spc="-50">
                <a:latin typeface="Calibri"/>
                <a:cs typeface="Calibri"/>
              </a:rPr>
              <a:t>3</a:t>
            </a:r>
            <a:r>
              <a:rPr dirty="0" sz="900">
                <a:latin typeface="Calibri"/>
                <a:cs typeface="Calibri"/>
              </a:rPr>
              <a:t>	</a:t>
            </a:r>
            <a:r>
              <a:rPr dirty="0" sz="900" spc="-50">
                <a:latin typeface="Calibri"/>
                <a:cs typeface="Calibri"/>
              </a:rPr>
              <a:t>4</a:t>
            </a:r>
            <a:r>
              <a:rPr dirty="0" sz="900">
                <a:latin typeface="Calibri"/>
                <a:cs typeface="Calibri"/>
              </a:rPr>
              <a:t>	</a:t>
            </a:r>
            <a:r>
              <a:rPr dirty="0" sz="900" spc="-50">
                <a:latin typeface="Calibri"/>
                <a:cs typeface="Calibri"/>
              </a:rPr>
              <a:t>5</a:t>
            </a:r>
            <a:r>
              <a:rPr dirty="0" sz="900">
                <a:latin typeface="Calibri"/>
                <a:cs typeface="Calibri"/>
              </a:rPr>
              <a:t>	</a:t>
            </a:r>
            <a:r>
              <a:rPr dirty="0" sz="900" spc="-50">
                <a:latin typeface="Calibri"/>
                <a:cs typeface="Calibri"/>
              </a:rPr>
              <a:t>6</a:t>
            </a:r>
            <a:r>
              <a:rPr dirty="0" sz="900">
                <a:latin typeface="Calibri"/>
                <a:cs typeface="Calibri"/>
              </a:rPr>
              <a:t>	</a:t>
            </a:r>
            <a:r>
              <a:rPr dirty="0" sz="900" spc="-50">
                <a:latin typeface="Calibri"/>
                <a:cs typeface="Calibri"/>
              </a:rPr>
              <a:t>7</a:t>
            </a:r>
            <a:r>
              <a:rPr dirty="0" sz="900">
                <a:latin typeface="Calibri"/>
                <a:cs typeface="Calibri"/>
              </a:rPr>
              <a:t>	</a:t>
            </a:r>
            <a:r>
              <a:rPr dirty="0" sz="900" spc="-50">
                <a:latin typeface="Calibri"/>
                <a:cs typeface="Calibri"/>
              </a:rPr>
              <a:t>8</a:t>
            </a:r>
            <a:r>
              <a:rPr dirty="0" sz="900">
                <a:latin typeface="Calibri"/>
                <a:cs typeface="Calibri"/>
              </a:rPr>
              <a:t>	9</a:t>
            </a:r>
            <a:r>
              <a:rPr dirty="0" sz="900" spc="254">
                <a:latin typeface="Calibri"/>
                <a:cs typeface="Calibri"/>
              </a:rPr>
              <a:t>  </a:t>
            </a:r>
            <a:r>
              <a:rPr dirty="0" sz="900">
                <a:latin typeface="Calibri"/>
                <a:cs typeface="Calibri"/>
              </a:rPr>
              <a:t>10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11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12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13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14</a:t>
            </a:r>
            <a:r>
              <a:rPr dirty="0" sz="900" spc="48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15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16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17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18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19</a:t>
            </a:r>
            <a:r>
              <a:rPr dirty="0" sz="900" spc="484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20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21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22</a:t>
            </a:r>
            <a:r>
              <a:rPr dirty="0" sz="900" spc="495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23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052181" y="1097661"/>
            <a:ext cx="21355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Call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Distribution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vs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Hours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6375780" y="1023874"/>
            <a:ext cx="5475605" cy="5347970"/>
          </a:xfrm>
          <a:custGeom>
            <a:avLst/>
            <a:gdLst/>
            <a:ahLst/>
            <a:cxnLst/>
            <a:rect l="l" t="t" r="r" b="b"/>
            <a:pathLst>
              <a:path w="5475605" h="5347970">
                <a:moveTo>
                  <a:pt x="0" y="5347843"/>
                </a:moveTo>
                <a:lnTo>
                  <a:pt x="5475351" y="5347843"/>
                </a:lnTo>
                <a:lnTo>
                  <a:pt x="5475351" y="0"/>
                </a:lnTo>
                <a:lnTo>
                  <a:pt x="0" y="0"/>
                </a:lnTo>
                <a:lnTo>
                  <a:pt x="0" y="5347843"/>
                </a:lnTo>
                <a:close/>
              </a:path>
            </a:pathLst>
          </a:custGeom>
          <a:ln w="6350">
            <a:solidFill>
              <a:srgbClr val="DFE2F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E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56679" y="256666"/>
            <a:ext cx="11678920" cy="6353175"/>
          </a:xfrm>
          <a:custGeom>
            <a:avLst/>
            <a:gdLst/>
            <a:ahLst/>
            <a:cxnLst/>
            <a:rect l="l" t="t" r="r" b="b"/>
            <a:pathLst>
              <a:path w="11678920" h="6353175">
                <a:moveTo>
                  <a:pt x="0" y="273303"/>
                </a:moveTo>
                <a:lnTo>
                  <a:pt x="4403" y="224194"/>
                </a:lnTo>
                <a:lnTo>
                  <a:pt x="17100" y="177965"/>
                </a:lnTo>
                <a:lnTo>
                  <a:pt x="37319" y="135391"/>
                </a:lnTo>
                <a:lnTo>
                  <a:pt x="64287" y="97244"/>
                </a:lnTo>
                <a:lnTo>
                  <a:pt x="97232" y="64299"/>
                </a:lnTo>
                <a:lnTo>
                  <a:pt x="135383" y="37328"/>
                </a:lnTo>
                <a:lnTo>
                  <a:pt x="177969" y="17106"/>
                </a:lnTo>
                <a:lnTo>
                  <a:pt x="224216" y="4405"/>
                </a:lnTo>
                <a:lnTo>
                  <a:pt x="273354" y="0"/>
                </a:lnTo>
                <a:lnTo>
                  <a:pt x="11405349" y="0"/>
                </a:lnTo>
                <a:lnTo>
                  <a:pt x="11454458" y="4405"/>
                </a:lnTo>
                <a:lnTo>
                  <a:pt x="11500687" y="17106"/>
                </a:lnTo>
                <a:lnTo>
                  <a:pt x="11543261" y="37328"/>
                </a:lnTo>
                <a:lnTo>
                  <a:pt x="11581408" y="64299"/>
                </a:lnTo>
                <a:lnTo>
                  <a:pt x="11614354" y="97244"/>
                </a:lnTo>
                <a:lnTo>
                  <a:pt x="11641324" y="135391"/>
                </a:lnTo>
                <a:lnTo>
                  <a:pt x="11661547" y="177965"/>
                </a:lnTo>
                <a:lnTo>
                  <a:pt x="11674247" y="224194"/>
                </a:lnTo>
                <a:lnTo>
                  <a:pt x="11678653" y="273303"/>
                </a:lnTo>
                <a:lnTo>
                  <a:pt x="11678653" y="6079324"/>
                </a:lnTo>
                <a:lnTo>
                  <a:pt x="11674247" y="6128459"/>
                </a:lnTo>
                <a:lnTo>
                  <a:pt x="11661547" y="6174705"/>
                </a:lnTo>
                <a:lnTo>
                  <a:pt x="11641324" y="6217290"/>
                </a:lnTo>
                <a:lnTo>
                  <a:pt x="11614354" y="6255441"/>
                </a:lnTo>
                <a:lnTo>
                  <a:pt x="11581408" y="6288388"/>
                </a:lnTo>
                <a:lnTo>
                  <a:pt x="11543261" y="6315357"/>
                </a:lnTo>
                <a:lnTo>
                  <a:pt x="11500687" y="6335577"/>
                </a:lnTo>
                <a:lnTo>
                  <a:pt x="11454458" y="6348275"/>
                </a:lnTo>
                <a:lnTo>
                  <a:pt x="11405349" y="6352679"/>
                </a:lnTo>
                <a:lnTo>
                  <a:pt x="273354" y="6352679"/>
                </a:lnTo>
                <a:lnTo>
                  <a:pt x="224216" y="6348275"/>
                </a:lnTo>
                <a:lnTo>
                  <a:pt x="177969" y="6335577"/>
                </a:lnTo>
                <a:lnTo>
                  <a:pt x="135383" y="6315357"/>
                </a:lnTo>
                <a:lnTo>
                  <a:pt x="97232" y="6288388"/>
                </a:lnTo>
                <a:lnTo>
                  <a:pt x="64287" y="6255441"/>
                </a:lnTo>
                <a:lnTo>
                  <a:pt x="37319" y="6217290"/>
                </a:lnTo>
                <a:lnTo>
                  <a:pt x="17100" y="6174705"/>
                </a:lnTo>
                <a:lnTo>
                  <a:pt x="4403" y="6128459"/>
                </a:lnTo>
                <a:lnTo>
                  <a:pt x="0" y="6079324"/>
                </a:lnTo>
                <a:lnTo>
                  <a:pt x="0" y="27330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439" y="364616"/>
            <a:ext cx="62553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Analysis</a:t>
            </a:r>
            <a:r>
              <a:rPr dirty="0" spc="-30"/>
              <a:t> </a:t>
            </a:r>
            <a:r>
              <a:rPr dirty="0"/>
              <a:t>based</a:t>
            </a:r>
            <a:r>
              <a:rPr dirty="0" spc="-45"/>
              <a:t> </a:t>
            </a:r>
            <a:r>
              <a:rPr dirty="0"/>
              <a:t>on</a:t>
            </a:r>
            <a:r>
              <a:rPr dirty="0" spc="-20"/>
              <a:t> </a:t>
            </a:r>
            <a:r>
              <a:rPr dirty="0"/>
              <a:t>Ratings</a:t>
            </a:r>
            <a:r>
              <a:rPr dirty="0" spc="-50"/>
              <a:t> </a:t>
            </a:r>
            <a:r>
              <a:rPr dirty="0"/>
              <a:t>&amp;</a:t>
            </a:r>
            <a:r>
              <a:rPr dirty="0" spc="-15"/>
              <a:t> </a:t>
            </a:r>
            <a:r>
              <a:rPr dirty="0" spc="-10"/>
              <a:t>Earnings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97952" y="2037842"/>
          <a:ext cx="2172335" cy="2592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/>
              </a:tblGrid>
              <a:tr h="259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Astro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Krishaa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D5D4FB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Astro</a:t>
                      </a:r>
                      <a:r>
                        <a:rPr dirty="0" sz="11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Sakthi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EBEBFC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Astro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Shalini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D5D4FB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Astro</a:t>
                      </a:r>
                      <a:r>
                        <a:rPr dirty="0" sz="11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Brejesh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EBEBFC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Astro</a:t>
                      </a:r>
                      <a:r>
                        <a:rPr dirty="0" sz="1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Divya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D5D4FB"/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Tarot</a:t>
                      </a:r>
                      <a:r>
                        <a:rPr dirty="0" sz="1100" spc="2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Gurpreet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EBEBFC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Astro</a:t>
                      </a:r>
                      <a:r>
                        <a:rPr dirty="0" sz="11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Ruchi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D5D4FB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Astro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Sonam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EBEBFC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Tarot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Bee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Riya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D5D4FB"/>
                    </a:solidFill>
                  </a:tcPr>
                </a:tc>
              </a:tr>
              <a:tr h="259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Astro</a:t>
                      </a:r>
                      <a:r>
                        <a:rPr dirty="0" sz="1100" spc="2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Yogendra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7673F7"/>
                      </a:solidFill>
                      <a:prstDash val="solid"/>
                    </a:lnL>
                    <a:lnR w="12700">
                      <a:solidFill>
                        <a:srgbClr val="7673F7"/>
                      </a:solidFill>
                      <a:prstDash val="solid"/>
                    </a:lnR>
                    <a:lnT w="12700">
                      <a:solidFill>
                        <a:srgbClr val="7673F7"/>
                      </a:solidFill>
                      <a:prstDash val="solid"/>
                    </a:lnT>
                    <a:lnB w="12700">
                      <a:solidFill>
                        <a:srgbClr val="7673F7"/>
                      </a:solidFill>
                      <a:prstDash val="solid"/>
                    </a:lnB>
                    <a:solidFill>
                      <a:srgbClr val="EBEBFC"/>
                    </a:solidFill>
                  </a:tcPr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556666" y="828802"/>
            <a:ext cx="10420985" cy="4491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 b="1">
                <a:solidFill>
                  <a:srgbClr val="03126A"/>
                </a:solidFill>
                <a:latin typeface="Calibri"/>
                <a:cs typeface="Calibri"/>
              </a:rPr>
              <a:t>Top</a:t>
            </a:r>
            <a:r>
              <a:rPr dirty="0" sz="2800" spc="-65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3126A"/>
                </a:solidFill>
                <a:latin typeface="Calibri"/>
                <a:cs typeface="Calibri"/>
              </a:rPr>
              <a:t>10</a:t>
            </a:r>
            <a:r>
              <a:rPr dirty="0" sz="2800" spc="-50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03126A"/>
                </a:solidFill>
                <a:latin typeface="Calibri"/>
                <a:cs typeface="Calibri"/>
              </a:rPr>
              <a:t>Guru’s</a:t>
            </a:r>
            <a:r>
              <a:rPr dirty="0" sz="2800" spc="-45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3126A"/>
                </a:solidFill>
                <a:latin typeface="Calibri"/>
                <a:cs typeface="Calibri"/>
              </a:rPr>
              <a:t>with</a:t>
            </a:r>
            <a:r>
              <a:rPr dirty="0" sz="2800" spc="-60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3126A"/>
                </a:solidFill>
                <a:latin typeface="Calibri"/>
                <a:cs typeface="Calibri"/>
              </a:rPr>
              <a:t>Good</a:t>
            </a:r>
            <a:r>
              <a:rPr dirty="0" sz="2800" spc="-50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3126A"/>
                </a:solidFill>
                <a:latin typeface="Calibri"/>
                <a:cs typeface="Calibri"/>
              </a:rPr>
              <a:t>Ratings</a:t>
            </a:r>
            <a:endParaRPr sz="2800">
              <a:latin typeface="Calibri"/>
              <a:cs typeface="Calibri"/>
            </a:endParaRPr>
          </a:p>
          <a:p>
            <a:pPr marL="4161790" marR="5080" indent="-342900">
              <a:lnSpc>
                <a:spcPct val="100000"/>
              </a:lnSpc>
              <a:spcBef>
                <a:spcPts val="2925"/>
              </a:spcBef>
              <a:buFont typeface="Arial"/>
              <a:buChar char="•"/>
              <a:tabLst>
                <a:tab pos="416179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Astro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Krishna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received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good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ratings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having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Highest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Guru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Satisfaction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score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received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“8”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rating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169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times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highest.</a:t>
            </a:r>
            <a:endParaRPr sz="2000">
              <a:latin typeface="Calibri"/>
              <a:cs typeface="Calibri"/>
            </a:endParaRPr>
          </a:p>
          <a:p>
            <a:pPr marL="4161790" indent="-342900">
              <a:lnSpc>
                <a:spcPct val="100000"/>
              </a:lnSpc>
              <a:spcBef>
                <a:spcPts val="2005"/>
              </a:spcBef>
              <a:buFont typeface="Arial"/>
              <a:buChar char="•"/>
              <a:tabLst>
                <a:tab pos="416179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Astro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Yogendra</a:t>
            </a:r>
            <a:r>
              <a:rPr dirty="0" sz="2000" spc="-8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Lowest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ratings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Guru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Satisfaction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score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he</a:t>
            </a:r>
            <a:endParaRPr sz="2000">
              <a:latin typeface="Calibri"/>
              <a:cs typeface="Calibri"/>
            </a:endParaRPr>
          </a:p>
          <a:p>
            <a:pPr algn="ctr" marL="2651760">
              <a:lnSpc>
                <a:spcPct val="100000"/>
              </a:lnSpc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received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“0”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Rating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482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times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lowest.</a:t>
            </a:r>
            <a:endParaRPr sz="2000">
              <a:latin typeface="Calibri"/>
              <a:cs typeface="Calibri"/>
            </a:endParaRPr>
          </a:p>
          <a:p>
            <a:pPr algn="ctr" marL="2686050">
              <a:lnSpc>
                <a:spcPct val="100000"/>
              </a:lnSpc>
              <a:spcBef>
                <a:spcPts val="1995"/>
              </a:spcBef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Suggestions:</a:t>
            </a:r>
            <a:r>
              <a:rPr dirty="0" sz="2000" spc="-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Company</a:t>
            </a:r>
            <a:r>
              <a:rPr dirty="0" sz="2000" spc="-9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implement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strategies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like-</a:t>
            </a:r>
            <a:endParaRPr sz="2000">
              <a:latin typeface="Calibri"/>
              <a:cs typeface="Calibri"/>
            </a:endParaRPr>
          </a:p>
          <a:p>
            <a:pPr marL="3933190" indent="-342900">
              <a:lnSpc>
                <a:spcPct val="100000"/>
              </a:lnSpc>
              <a:spcBef>
                <a:spcPts val="1760"/>
              </a:spcBef>
              <a:buAutoNum type="arabicParenR"/>
              <a:tabLst>
                <a:tab pos="3933190" algn="l"/>
              </a:tabLst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Training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(Includes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usage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tools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well)</a:t>
            </a:r>
            <a:endParaRPr sz="2000">
              <a:latin typeface="Calibri"/>
              <a:cs typeface="Calibri"/>
            </a:endParaRPr>
          </a:p>
          <a:p>
            <a:pPr marL="3933190" indent="-342900">
              <a:lnSpc>
                <a:spcPct val="100000"/>
              </a:lnSpc>
              <a:spcBef>
                <a:spcPts val="755"/>
              </a:spcBef>
              <a:buAutoNum type="arabicParenR"/>
              <a:tabLst>
                <a:tab pos="393319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Bonus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Incentives/ Rewards</a:t>
            </a:r>
            <a:endParaRPr sz="2000">
              <a:latin typeface="Calibri"/>
              <a:cs typeface="Calibri"/>
            </a:endParaRPr>
          </a:p>
          <a:p>
            <a:pPr marL="3933190" indent="-342900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3933190" algn="l"/>
              </a:tabLst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Performance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Metrics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/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Workbook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E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56679" y="256666"/>
            <a:ext cx="11678920" cy="6353175"/>
          </a:xfrm>
          <a:custGeom>
            <a:avLst/>
            <a:gdLst/>
            <a:ahLst/>
            <a:cxnLst/>
            <a:rect l="l" t="t" r="r" b="b"/>
            <a:pathLst>
              <a:path w="11678920" h="6353175">
                <a:moveTo>
                  <a:pt x="0" y="273303"/>
                </a:moveTo>
                <a:lnTo>
                  <a:pt x="4403" y="224194"/>
                </a:lnTo>
                <a:lnTo>
                  <a:pt x="17100" y="177965"/>
                </a:lnTo>
                <a:lnTo>
                  <a:pt x="37319" y="135391"/>
                </a:lnTo>
                <a:lnTo>
                  <a:pt x="64287" y="97244"/>
                </a:lnTo>
                <a:lnTo>
                  <a:pt x="97232" y="64299"/>
                </a:lnTo>
                <a:lnTo>
                  <a:pt x="135383" y="37328"/>
                </a:lnTo>
                <a:lnTo>
                  <a:pt x="177969" y="17106"/>
                </a:lnTo>
                <a:lnTo>
                  <a:pt x="224216" y="4405"/>
                </a:lnTo>
                <a:lnTo>
                  <a:pt x="273354" y="0"/>
                </a:lnTo>
                <a:lnTo>
                  <a:pt x="11405349" y="0"/>
                </a:lnTo>
                <a:lnTo>
                  <a:pt x="11454458" y="4405"/>
                </a:lnTo>
                <a:lnTo>
                  <a:pt x="11500687" y="17106"/>
                </a:lnTo>
                <a:lnTo>
                  <a:pt x="11543261" y="37328"/>
                </a:lnTo>
                <a:lnTo>
                  <a:pt x="11581408" y="64299"/>
                </a:lnTo>
                <a:lnTo>
                  <a:pt x="11614354" y="97244"/>
                </a:lnTo>
                <a:lnTo>
                  <a:pt x="11641324" y="135391"/>
                </a:lnTo>
                <a:lnTo>
                  <a:pt x="11661547" y="177965"/>
                </a:lnTo>
                <a:lnTo>
                  <a:pt x="11674247" y="224194"/>
                </a:lnTo>
                <a:lnTo>
                  <a:pt x="11678653" y="273303"/>
                </a:lnTo>
                <a:lnTo>
                  <a:pt x="11678653" y="6079324"/>
                </a:lnTo>
                <a:lnTo>
                  <a:pt x="11674247" y="6128459"/>
                </a:lnTo>
                <a:lnTo>
                  <a:pt x="11661547" y="6174705"/>
                </a:lnTo>
                <a:lnTo>
                  <a:pt x="11641324" y="6217290"/>
                </a:lnTo>
                <a:lnTo>
                  <a:pt x="11614354" y="6255441"/>
                </a:lnTo>
                <a:lnTo>
                  <a:pt x="11581408" y="6288388"/>
                </a:lnTo>
                <a:lnTo>
                  <a:pt x="11543261" y="6315357"/>
                </a:lnTo>
                <a:lnTo>
                  <a:pt x="11500687" y="6335577"/>
                </a:lnTo>
                <a:lnTo>
                  <a:pt x="11454458" y="6348275"/>
                </a:lnTo>
                <a:lnTo>
                  <a:pt x="11405349" y="6352679"/>
                </a:lnTo>
                <a:lnTo>
                  <a:pt x="273354" y="6352679"/>
                </a:lnTo>
                <a:lnTo>
                  <a:pt x="224216" y="6348275"/>
                </a:lnTo>
                <a:lnTo>
                  <a:pt x="177969" y="6335577"/>
                </a:lnTo>
                <a:lnTo>
                  <a:pt x="135383" y="6315357"/>
                </a:lnTo>
                <a:lnTo>
                  <a:pt x="97232" y="6288388"/>
                </a:lnTo>
                <a:lnTo>
                  <a:pt x="64287" y="6255441"/>
                </a:lnTo>
                <a:lnTo>
                  <a:pt x="37319" y="6217290"/>
                </a:lnTo>
                <a:lnTo>
                  <a:pt x="17100" y="6174705"/>
                </a:lnTo>
                <a:lnTo>
                  <a:pt x="4403" y="6128459"/>
                </a:lnTo>
                <a:lnTo>
                  <a:pt x="0" y="6079324"/>
                </a:lnTo>
                <a:lnTo>
                  <a:pt x="0" y="27330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867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dirty="0"/>
              <a:t>Status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CallVrType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13080" y="847724"/>
            <a:ext cx="23660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03126A"/>
                </a:solidFill>
                <a:latin typeface="Calibri"/>
                <a:cs typeface="Calibri"/>
              </a:rPr>
              <a:t>Consulting</a:t>
            </a:r>
            <a:r>
              <a:rPr dirty="0" sz="2800" spc="-160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03126A"/>
                </a:solidFill>
                <a:latin typeface="Calibri"/>
                <a:cs typeface="Calibri"/>
              </a:rPr>
              <a:t>Type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21071" y="1479041"/>
            <a:ext cx="5398135" cy="3856354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352425" marR="184150" indent="-33972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only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57%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were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completed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and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rest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43%</a:t>
            </a:r>
            <a:r>
              <a:rPr dirty="0" sz="2000" spc="-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in-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completed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status</a:t>
            </a:r>
            <a:endParaRPr sz="2000">
              <a:latin typeface="Calibri"/>
              <a:cs typeface="Calibri"/>
            </a:endParaRPr>
          </a:p>
          <a:p>
            <a:pPr algn="just" marL="352425" marR="40005" indent="-339725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using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only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Exotel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CallVrType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can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other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alternate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expanding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the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other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alternative</a:t>
            </a:r>
            <a:r>
              <a:rPr dirty="0" sz="2000" spc="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  <a:p>
            <a:pPr algn="just" marL="352425" indent="-339725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2425" algn="l"/>
              </a:tabLst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Suggestions:</a:t>
            </a:r>
            <a:endParaRPr sz="2000">
              <a:latin typeface="Calibri"/>
              <a:cs typeface="Calibri"/>
            </a:endParaRPr>
          </a:p>
          <a:p>
            <a:pPr marL="469900" marR="139700" indent="-457200">
              <a:lnSpc>
                <a:spcPts val="2160"/>
              </a:lnSpc>
              <a:spcBef>
                <a:spcPts val="1025"/>
              </a:spcBef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start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training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staff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latest systems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technology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ct val="90000"/>
              </a:lnSpc>
              <a:spcBef>
                <a:spcPts val="965"/>
              </a:spcBef>
              <a:buAutoNum type="arabicPeriod"/>
              <a:tabLst>
                <a:tab pos="469900" algn="l"/>
                <a:tab pos="52578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	RCA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needs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documented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Incompleted status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need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improve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those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aspects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booking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busy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slots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accordingly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in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free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slots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provide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sessions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12546" y="1497583"/>
            <a:ext cx="4230370" cy="4011295"/>
            <a:chOff x="412546" y="1497583"/>
            <a:chExt cx="4230370" cy="4011295"/>
          </a:xfrm>
        </p:grpSpPr>
        <p:sp>
          <p:nvSpPr>
            <p:cNvPr id="8" name="object 8" descr=""/>
            <p:cNvSpPr/>
            <p:nvPr/>
          </p:nvSpPr>
          <p:spPr>
            <a:xfrm>
              <a:off x="412546" y="1497583"/>
              <a:ext cx="4225925" cy="4011295"/>
            </a:xfrm>
            <a:custGeom>
              <a:avLst/>
              <a:gdLst/>
              <a:ahLst/>
              <a:cxnLst/>
              <a:rect l="l" t="t" r="r" b="b"/>
              <a:pathLst>
                <a:path w="4225925" h="4011295">
                  <a:moveTo>
                    <a:pt x="4225544" y="0"/>
                  </a:moveTo>
                  <a:lnTo>
                    <a:pt x="0" y="0"/>
                  </a:lnTo>
                  <a:lnTo>
                    <a:pt x="0" y="4010787"/>
                  </a:lnTo>
                  <a:lnTo>
                    <a:pt x="4225544" y="4010787"/>
                  </a:lnTo>
                  <a:lnTo>
                    <a:pt x="4225544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028697" y="2514219"/>
              <a:ext cx="1882139" cy="2703830"/>
            </a:xfrm>
            <a:custGeom>
              <a:avLst/>
              <a:gdLst/>
              <a:ahLst/>
              <a:cxnLst/>
              <a:rect l="l" t="t" r="r" b="b"/>
              <a:pathLst>
                <a:path w="1882139" h="2703829">
                  <a:moveTo>
                    <a:pt x="530225" y="0"/>
                  </a:moveTo>
                  <a:lnTo>
                    <a:pt x="530225" y="1351914"/>
                  </a:lnTo>
                  <a:lnTo>
                    <a:pt x="0" y="2595372"/>
                  </a:lnTo>
                  <a:lnTo>
                    <a:pt x="46026" y="2614011"/>
                  </a:lnTo>
                  <a:lnTo>
                    <a:pt x="92634" y="2630921"/>
                  </a:lnTo>
                  <a:lnTo>
                    <a:pt x="139774" y="2646092"/>
                  </a:lnTo>
                  <a:lnTo>
                    <a:pt x="187398" y="2659515"/>
                  </a:lnTo>
                  <a:lnTo>
                    <a:pt x="235458" y="2671180"/>
                  </a:lnTo>
                  <a:lnTo>
                    <a:pt x="283903" y="2681077"/>
                  </a:lnTo>
                  <a:lnTo>
                    <a:pt x="332687" y="2689196"/>
                  </a:lnTo>
                  <a:lnTo>
                    <a:pt x="381759" y="2695528"/>
                  </a:lnTo>
                  <a:lnTo>
                    <a:pt x="431072" y="2700063"/>
                  </a:lnTo>
                  <a:lnTo>
                    <a:pt x="480577" y="2702791"/>
                  </a:lnTo>
                  <a:lnTo>
                    <a:pt x="530225" y="2703703"/>
                  </a:lnTo>
                  <a:lnTo>
                    <a:pt x="578713" y="2702849"/>
                  </a:lnTo>
                  <a:lnTo>
                    <a:pt x="626771" y="2700308"/>
                  </a:lnTo>
                  <a:lnTo>
                    <a:pt x="674371" y="2696108"/>
                  </a:lnTo>
                  <a:lnTo>
                    <a:pt x="721484" y="2690277"/>
                  </a:lnTo>
                  <a:lnTo>
                    <a:pt x="768082" y="2682845"/>
                  </a:lnTo>
                  <a:lnTo>
                    <a:pt x="814135" y="2673839"/>
                  </a:lnTo>
                  <a:lnTo>
                    <a:pt x="859616" y="2663288"/>
                  </a:lnTo>
                  <a:lnTo>
                    <a:pt x="904496" y="2651222"/>
                  </a:lnTo>
                  <a:lnTo>
                    <a:pt x="948746" y="2637668"/>
                  </a:lnTo>
                  <a:lnTo>
                    <a:pt x="992337" y="2622655"/>
                  </a:lnTo>
                  <a:lnTo>
                    <a:pt x="1035242" y="2606212"/>
                  </a:lnTo>
                  <a:lnTo>
                    <a:pt x="1077430" y="2588367"/>
                  </a:lnTo>
                  <a:lnTo>
                    <a:pt x="1118875" y="2569149"/>
                  </a:lnTo>
                  <a:lnTo>
                    <a:pt x="1159547" y="2548587"/>
                  </a:lnTo>
                  <a:lnTo>
                    <a:pt x="1199418" y="2526709"/>
                  </a:lnTo>
                  <a:lnTo>
                    <a:pt x="1238459" y="2503544"/>
                  </a:lnTo>
                  <a:lnTo>
                    <a:pt x="1276641" y="2479120"/>
                  </a:lnTo>
                  <a:lnTo>
                    <a:pt x="1313936" y="2453466"/>
                  </a:lnTo>
                  <a:lnTo>
                    <a:pt x="1350316" y="2426611"/>
                  </a:lnTo>
                  <a:lnTo>
                    <a:pt x="1385751" y="2398583"/>
                  </a:lnTo>
                  <a:lnTo>
                    <a:pt x="1420214" y="2369411"/>
                  </a:lnTo>
                  <a:lnTo>
                    <a:pt x="1453675" y="2339123"/>
                  </a:lnTo>
                  <a:lnTo>
                    <a:pt x="1486106" y="2307748"/>
                  </a:lnTo>
                  <a:lnTo>
                    <a:pt x="1517479" y="2275315"/>
                  </a:lnTo>
                  <a:lnTo>
                    <a:pt x="1547764" y="2241852"/>
                  </a:lnTo>
                  <a:lnTo>
                    <a:pt x="1576934" y="2207388"/>
                  </a:lnTo>
                  <a:lnTo>
                    <a:pt x="1604959" y="2171951"/>
                  </a:lnTo>
                  <a:lnTo>
                    <a:pt x="1631812" y="2135571"/>
                  </a:lnTo>
                  <a:lnTo>
                    <a:pt x="1657463" y="2098275"/>
                  </a:lnTo>
                  <a:lnTo>
                    <a:pt x="1681884" y="2060092"/>
                  </a:lnTo>
                  <a:lnTo>
                    <a:pt x="1705047" y="2021051"/>
                  </a:lnTo>
                  <a:lnTo>
                    <a:pt x="1726922" y="1981181"/>
                  </a:lnTo>
                  <a:lnTo>
                    <a:pt x="1747481" y="1940510"/>
                  </a:lnTo>
                  <a:lnTo>
                    <a:pt x="1766696" y="1899066"/>
                  </a:lnTo>
                  <a:lnTo>
                    <a:pt x="1784539" y="1856879"/>
                  </a:lnTo>
                  <a:lnTo>
                    <a:pt x="1800979" y="1813976"/>
                  </a:lnTo>
                  <a:lnTo>
                    <a:pt x="1815990" y="1770387"/>
                  </a:lnTo>
                  <a:lnTo>
                    <a:pt x="1829541" y="1726141"/>
                  </a:lnTo>
                  <a:lnTo>
                    <a:pt x="1841606" y="1681265"/>
                  </a:lnTo>
                  <a:lnTo>
                    <a:pt x="1852155" y="1635788"/>
                  </a:lnTo>
                  <a:lnTo>
                    <a:pt x="1861159" y="1589739"/>
                  </a:lnTo>
                  <a:lnTo>
                    <a:pt x="1868590" y="1543147"/>
                  </a:lnTo>
                  <a:lnTo>
                    <a:pt x="1874419" y="1496039"/>
                  </a:lnTo>
                  <a:lnTo>
                    <a:pt x="1878619" y="1448446"/>
                  </a:lnTo>
                  <a:lnTo>
                    <a:pt x="1881159" y="1400395"/>
                  </a:lnTo>
                  <a:lnTo>
                    <a:pt x="1882013" y="1351914"/>
                  </a:lnTo>
                  <a:lnTo>
                    <a:pt x="1881159" y="1303426"/>
                  </a:lnTo>
                  <a:lnTo>
                    <a:pt x="1878619" y="1255367"/>
                  </a:lnTo>
                  <a:lnTo>
                    <a:pt x="1874419" y="1207766"/>
                  </a:lnTo>
                  <a:lnTo>
                    <a:pt x="1868590" y="1160652"/>
                  </a:lnTo>
                  <a:lnTo>
                    <a:pt x="1861159" y="1114053"/>
                  </a:lnTo>
                  <a:lnTo>
                    <a:pt x="1852155" y="1067998"/>
                  </a:lnTo>
                  <a:lnTo>
                    <a:pt x="1841606" y="1022515"/>
                  </a:lnTo>
                  <a:lnTo>
                    <a:pt x="1829541" y="977633"/>
                  </a:lnTo>
                  <a:lnTo>
                    <a:pt x="1815990" y="933381"/>
                  </a:lnTo>
                  <a:lnTo>
                    <a:pt x="1800979" y="889787"/>
                  </a:lnTo>
                  <a:lnTo>
                    <a:pt x="1784539" y="846879"/>
                  </a:lnTo>
                  <a:lnTo>
                    <a:pt x="1766696" y="804687"/>
                  </a:lnTo>
                  <a:lnTo>
                    <a:pt x="1747481" y="763239"/>
                  </a:lnTo>
                  <a:lnTo>
                    <a:pt x="1726922" y="722564"/>
                  </a:lnTo>
                  <a:lnTo>
                    <a:pt x="1705047" y="682690"/>
                  </a:lnTo>
                  <a:lnTo>
                    <a:pt x="1681884" y="643645"/>
                  </a:lnTo>
                  <a:lnTo>
                    <a:pt x="1657463" y="605459"/>
                  </a:lnTo>
                  <a:lnTo>
                    <a:pt x="1631812" y="568160"/>
                  </a:lnTo>
                  <a:lnTo>
                    <a:pt x="1604959" y="531776"/>
                  </a:lnTo>
                  <a:lnTo>
                    <a:pt x="1576934" y="496337"/>
                  </a:lnTo>
                  <a:lnTo>
                    <a:pt x="1547764" y="461870"/>
                  </a:lnTo>
                  <a:lnTo>
                    <a:pt x="1517479" y="428405"/>
                  </a:lnTo>
                  <a:lnTo>
                    <a:pt x="1486106" y="395970"/>
                  </a:lnTo>
                  <a:lnTo>
                    <a:pt x="1453675" y="364593"/>
                  </a:lnTo>
                  <a:lnTo>
                    <a:pt x="1420214" y="334303"/>
                  </a:lnTo>
                  <a:lnTo>
                    <a:pt x="1385751" y="305129"/>
                  </a:lnTo>
                  <a:lnTo>
                    <a:pt x="1350316" y="277100"/>
                  </a:lnTo>
                  <a:lnTo>
                    <a:pt x="1313936" y="250243"/>
                  </a:lnTo>
                  <a:lnTo>
                    <a:pt x="1276641" y="224588"/>
                  </a:lnTo>
                  <a:lnTo>
                    <a:pt x="1238459" y="200163"/>
                  </a:lnTo>
                  <a:lnTo>
                    <a:pt x="1199418" y="176997"/>
                  </a:lnTo>
                  <a:lnTo>
                    <a:pt x="1159547" y="155118"/>
                  </a:lnTo>
                  <a:lnTo>
                    <a:pt x="1118875" y="134555"/>
                  </a:lnTo>
                  <a:lnTo>
                    <a:pt x="1077430" y="115337"/>
                  </a:lnTo>
                  <a:lnTo>
                    <a:pt x="1035242" y="97492"/>
                  </a:lnTo>
                  <a:lnTo>
                    <a:pt x="992337" y="81048"/>
                  </a:lnTo>
                  <a:lnTo>
                    <a:pt x="948746" y="66035"/>
                  </a:lnTo>
                  <a:lnTo>
                    <a:pt x="904496" y="52481"/>
                  </a:lnTo>
                  <a:lnTo>
                    <a:pt x="859616" y="40414"/>
                  </a:lnTo>
                  <a:lnTo>
                    <a:pt x="814135" y="29863"/>
                  </a:lnTo>
                  <a:lnTo>
                    <a:pt x="768082" y="20857"/>
                  </a:lnTo>
                  <a:lnTo>
                    <a:pt x="721484" y="13425"/>
                  </a:lnTo>
                  <a:lnTo>
                    <a:pt x="674371" y="7594"/>
                  </a:lnTo>
                  <a:lnTo>
                    <a:pt x="626771" y="3394"/>
                  </a:lnTo>
                  <a:lnTo>
                    <a:pt x="578713" y="853"/>
                  </a:lnTo>
                  <a:lnTo>
                    <a:pt x="5302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28697" y="2514219"/>
              <a:ext cx="1882139" cy="2703830"/>
            </a:xfrm>
            <a:custGeom>
              <a:avLst/>
              <a:gdLst/>
              <a:ahLst/>
              <a:cxnLst/>
              <a:rect l="l" t="t" r="r" b="b"/>
              <a:pathLst>
                <a:path w="1882139" h="2703829">
                  <a:moveTo>
                    <a:pt x="530225" y="0"/>
                  </a:moveTo>
                  <a:lnTo>
                    <a:pt x="578713" y="853"/>
                  </a:lnTo>
                  <a:lnTo>
                    <a:pt x="626771" y="3394"/>
                  </a:lnTo>
                  <a:lnTo>
                    <a:pt x="674371" y="7594"/>
                  </a:lnTo>
                  <a:lnTo>
                    <a:pt x="721484" y="13425"/>
                  </a:lnTo>
                  <a:lnTo>
                    <a:pt x="768082" y="20857"/>
                  </a:lnTo>
                  <a:lnTo>
                    <a:pt x="814135" y="29863"/>
                  </a:lnTo>
                  <a:lnTo>
                    <a:pt x="859616" y="40414"/>
                  </a:lnTo>
                  <a:lnTo>
                    <a:pt x="904496" y="52481"/>
                  </a:lnTo>
                  <a:lnTo>
                    <a:pt x="948746" y="66035"/>
                  </a:lnTo>
                  <a:lnTo>
                    <a:pt x="992337" y="81048"/>
                  </a:lnTo>
                  <a:lnTo>
                    <a:pt x="1035242" y="97492"/>
                  </a:lnTo>
                  <a:lnTo>
                    <a:pt x="1077430" y="115337"/>
                  </a:lnTo>
                  <a:lnTo>
                    <a:pt x="1118875" y="134555"/>
                  </a:lnTo>
                  <a:lnTo>
                    <a:pt x="1159547" y="155118"/>
                  </a:lnTo>
                  <a:lnTo>
                    <a:pt x="1199418" y="176997"/>
                  </a:lnTo>
                  <a:lnTo>
                    <a:pt x="1238459" y="200163"/>
                  </a:lnTo>
                  <a:lnTo>
                    <a:pt x="1276641" y="224588"/>
                  </a:lnTo>
                  <a:lnTo>
                    <a:pt x="1313936" y="250243"/>
                  </a:lnTo>
                  <a:lnTo>
                    <a:pt x="1350316" y="277100"/>
                  </a:lnTo>
                  <a:lnTo>
                    <a:pt x="1385751" y="305129"/>
                  </a:lnTo>
                  <a:lnTo>
                    <a:pt x="1420214" y="334303"/>
                  </a:lnTo>
                  <a:lnTo>
                    <a:pt x="1453675" y="364593"/>
                  </a:lnTo>
                  <a:lnTo>
                    <a:pt x="1486106" y="395970"/>
                  </a:lnTo>
                  <a:lnTo>
                    <a:pt x="1517479" y="428405"/>
                  </a:lnTo>
                  <a:lnTo>
                    <a:pt x="1547764" y="461870"/>
                  </a:lnTo>
                  <a:lnTo>
                    <a:pt x="1576934" y="496337"/>
                  </a:lnTo>
                  <a:lnTo>
                    <a:pt x="1604959" y="531776"/>
                  </a:lnTo>
                  <a:lnTo>
                    <a:pt x="1631812" y="568160"/>
                  </a:lnTo>
                  <a:lnTo>
                    <a:pt x="1657463" y="605459"/>
                  </a:lnTo>
                  <a:lnTo>
                    <a:pt x="1681884" y="643645"/>
                  </a:lnTo>
                  <a:lnTo>
                    <a:pt x="1705047" y="682690"/>
                  </a:lnTo>
                  <a:lnTo>
                    <a:pt x="1726922" y="722564"/>
                  </a:lnTo>
                  <a:lnTo>
                    <a:pt x="1747481" y="763239"/>
                  </a:lnTo>
                  <a:lnTo>
                    <a:pt x="1766696" y="804687"/>
                  </a:lnTo>
                  <a:lnTo>
                    <a:pt x="1784539" y="846879"/>
                  </a:lnTo>
                  <a:lnTo>
                    <a:pt x="1800979" y="889787"/>
                  </a:lnTo>
                  <a:lnTo>
                    <a:pt x="1815990" y="933381"/>
                  </a:lnTo>
                  <a:lnTo>
                    <a:pt x="1829541" y="977633"/>
                  </a:lnTo>
                  <a:lnTo>
                    <a:pt x="1841606" y="1022515"/>
                  </a:lnTo>
                  <a:lnTo>
                    <a:pt x="1852155" y="1067998"/>
                  </a:lnTo>
                  <a:lnTo>
                    <a:pt x="1861159" y="1114053"/>
                  </a:lnTo>
                  <a:lnTo>
                    <a:pt x="1868590" y="1160652"/>
                  </a:lnTo>
                  <a:lnTo>
                    <a:pt x="1874419" y="1207766"/>
                  </a:lnTo>
                  <a:lnTo>
                    <a:pt x="1878619" y="1255367"/>
                  </a:lnTo>
                  <a:lnTo>
                    <a:pt x="1881159" y="1303426"/>
                  </a:lnTo>
                  <a:lnTo>
                    <a:pt x="1882013" y="1351914"/>
                  </a:lnTo>
                  <a:lnTo>
                    <a:pt x="1881159" y="1400395"/>
                  </a:lnTo>
                  <a:lnTo>
                    <a:pt x="1878619" y="1448446"/>
                  </a:lnTo>
                  <a:lnTo>
                    <a:pt x="1874419" y="1496039"/>
                  </a:lnTo>
                  <a:lnTo>
                    <a:pt x="1868590" y="1543147"/>
                  </a:lnTo>
                  <a:lnTo>
                    <a:pt x="1861159" y="1589739"/>
                  </a:lnTo>
                  <a:lnTo>
                    <a:pt x="1852155" y="1635788"/>
                  </a:lnTo>
                  <a:lnTo>
                    <a:pt x="1841606" y="1681265"/>
                  </a:lnTo>
                  <a:lnTo>
                    <a:pt x="1829541" y="1726141"/>
                  </a:lnTo>
                  <a:lnTo>
                    <a:pt x="1815990" y="1770387"/>
                  </a:lnTo>
                  <a:lnTo>
                    <a:pt x="1800979" y="1813976"/>
                  </a:lnTo>
                  <a:lnTo>
                    <a:pt x="1784539" y="1856879"/>
                  </a:lnTo>
                  <a:lnTo>
                    <a:pt x="1766696" y="1899066"/>
                  </a:lnTo>
                  <a:lnTo>
                    <a:pt x="1747481" y="1940510"/>
                  </a:lnTo>
                  <a:lnTo>
                    <a:pt x="1726922" y="1981181"/>
                  </a:lnTo>
                  <a:lnTo>
                    <a:pt x="1705047" y="2021051"/>
                  </a:lnTo>
                  <a:lnTo>
                    <a:pt x="1681884" y="2060092"/>
                  </a:lnTo>
                  <a:lnTo>
                    <a:pt x="1657463" y="2098275"/>
                  </a:lnTo>
                  <a:lnTo>
                    <a:pt x="1631812" y="2135571"/>
                  </a:lnTo>
                  <a:lnTo>
                    <a:pt x="1604959" y="2171951"/>
                  </a:lnTo>
                  <a:lnTo>
                    <a:pt x="1576934" y="2207388"/>
                  </a:lnTo>
                  <a:lnTo>
                    <a:pt x="1547764" y="2241852"/>
                  </a:lnTo>
                  <a:lnTo>
                    <a:pt x="1517479" y="2275315"/>
                  </a:lnTo>
                  <a:lnTo>
                    <a:pt x="1486106" y="2307748"/>
                  </a:lnTo>
                  <a:lnTo>
                    <a:pt x="1453675" y="2339123"/>
                  </a:lnTo>
                  <a:lnTo>
                    <a:pt x="1420214" y="2369411"/>
                  </a:lnTo>
                  <a:lnTo>
                    <a:pt x="1385751" y="2398583"/>
                  </a:lnTo>
                  <a:lnTo>
                    <a:pt x="1350316" y="2426611"/>
                  </a:lnTo>
                  <a:lnTo>
                    <a:pt x="1313936" y="2453466"/>
                  </a:lnTo>
                  <a:lnTo>
                    <a:pt x="1276641" y="2479120"/>
                  </a:lnTo>
                  <a:lnTo>
                    <a:pt x="1238459" y="2503544"/>
                  </a:lnTo>
                  <a:lnTo>
                    <a:pt x="1199418" y="2526709"/>
                  </a:lnTo>
                  <a:lnTo>
                    <a:pt x="1159547" y="2548587"/>
                  </a:lnTo>
                  <a:lnTo>
                    <a:pt x="1118875" y="2569149"/>
                  </a:lnTo>
                  <a:lnTo>
                    <a:pt x="1077430" y="2588367"/>
                  </a:lnTo>
                  <a:lnTo>
                    <a:pt x="1035242" y="2606212"/>
                  </a:lnTo>
                  <a:lnTo>
                    <a:pt x="992337" y="2622655"/>
                  </a:lnTo>
                  <a:lnTo>
                    <a:pt x="948746" y="2637668"/>
                  </a:lnTo>
                  <a:lnTo>
                    <a:pt x="904496" y="2651222"/>
                  </a:lnTo>
                  <a:lnTo>
                    <a:pt x="859616" y="2663288"/>
                  </a:lnTo>
                  <a:lnTo>
                    <a:pt x="814135" y="2673839"/>
                  </a:lnTo>
                  <a:lnTo>
                    <a:pt x="768082" y="2682845"/>
                  </a:lnTo>
                  <a:lnTo>
                    <a:pt x="721484" y="2690277"/>
                  </a:lnTo>
                  <a:lnTo>
                    <a:pt x="674371" y="2696108"/>
                  </a:lnTo>
                  <a:lnTo>
                    <a:pt x="626771" y="2700308"/>
                  </a:lnTo>
                  <a:lnTo>
                    <a:pt x="578713" y="2702849"/>
                  </a:lnTo>
                  <a:lnTo>
                    <a:pt x="530225" y="2703703"/>
                  </a:lnTo>
                  <a:lnTo>
                    <a:pt x="480577" y="2702791"/>
                  </a:lnTo>
                  <a:lnTo>
                    <a:pt x="431072" y="2700063"/>
                  </a:lnTo>
                  <a:lnTo>
                    <a:pt x="381759" y="2695528"/>
                  </a:lnTo>
                  <a:lnTo>
                    <a:pt x="332687" y="2689196"/>
                  </a:lnTo>
                  <a:lnTo>
                    <a:pt x="283903" y="2681077"/>
                  </a:lnTo>
                  <a:lnTo>
                    <a:pt x="235458" y="2671180"/>
                  </a:lnTo>
                  <a:lnTo>
                    <a:pt x="187398" y="2659515"/>
                  </a:lnTo>
                  <a:lnTo>
                    <a:pt x="139774" y="2646092"/>
                  </a:lnTo>
                  <a:lnTo>
                    <a:pt x="92634" y="2630921"/>
                  </a:lnTo>
                  <a:lnTo>
                    <a:pt x="46026" y="2614011"/>
                  </a:lnTo>
                  <a:lnTo>
                    <a:pt x="0" y="2595372"/>
                  </a:lnTo>
                  <a:lnTo>
                    <a:pt x="530225" y="1351914"/>
                  </a:lnTo>
                  <a:lnTo>
                    <a:pt x="530225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206890" y="2801747"/>
              <a:ext cx="1352550" cy="2308225"/>
            </a:xfrm>
            <a:custGeom>
              <a:avLst/>
              <a:gdLst/>
              <a:ahLst/>
              <a:cxnLst/>
              <a:rect l="l" t="t" r="r" b="b"/>
              <a:pathLst>
                <a:path w="1352550" h="2308225">
                  <a:moveTo>
                    <a:pt x="518531" y="0"/>
                  </a:moveTo>
                  <a:lnTo>
                    <a:pt x="480669" y="30780"/>
                  </a:lnTo>
                  <a:lnTo>
                    <a:pt x="444011" y="62845"/>
                  </a:lnTo>
                  <a:lnTo>
                    <a:pt x="408585" y="96156"/>
                  </a:lnTo>
                  <a:lnTo>
                    <a:pt x="374420" y="130676"/>
                  </a:lnTo>
                  <a:lnTo>
                    <a:pt x="341546" y="166367"/>
                  </a:lnTo>
                  <a:lnTo>
                    <a:pt x="309992" y="203190"/>
                  </a:lnTo>
                  <a:lnTo>
                    <a:pt x="279787" y="241109"/>
                  </a:lnTo>
                  <a:lnTo>
                    <a:pt x="250960" y="280085"/>
                  </a:lnTo>
                  <a:lnTo>
                    <a:pt x="223541" y="320081"/>
                  </a:lnTo>
                  <a:lnTo>
                    <a:pt x="197558" y="361059"/>
                  </a:lnTo>
                  <a:lnTo>
                    <a:pt x="173041" y="402981"/>
                  </a:lnTo>
                  <a:lnTo>
                    <a:pt x="150019" y="445809"/>
                  </a:lnTo>
                  <a:lnTo>
                    <a:pt x="128521" y="489507"/>
                  </a:lnTo>
                  <a:lnTo>
                    <a:pt x="108575" y="534035"/>
                  </a:lnTo>
                  <a:lnTo>
                    <a:pt x="90339" y="578973"/>
                  </a:lnTo>
                  <a:lnTo>
                    <a:pt x="73824" y="624178"/>
                  </a:lnTo>
                  <a:lnTo>
                    <a:pt x="59015" y="669612"/>
                  </a:lnTo>
                  <a:lnTo>
                    <a:pt x="45896" y="715238"/>
                  </a:lnTo>
                  <a:lnTo>
                    <a:pt x="34453" y="761018"/>
                  </a:lnTo>
                  <a:lnTo>
                    <a:pt x="24670" y="806915"/>
                  </a:lnTo>
                  <a:lnTo>
                    <a:pt x="16533" y="852892"/>
                  </a:lnTo>
                  <a:lnTo>
                    <a:pt x="10026" y="898910"/>
                  </a:lnTo>
                  <a:lnTo>
                    <a:pt x="5134" y="944932"/>
                  </a:lnTo>
                  <a:lnTo>
                    <a:pt x="1843" y="990920"/>
                  </a:lnTo>
                  <a:lnTo>
                    <a:pt x="136" y="1036838"/>
                  </a:lnTo>
                  <a:lnTo>
                    <a:pt x="0" y="1082648"/>
                  </a:lnTo>
                  <a:lnTo>
                    <a:pt x="1418" y="1128311"/>
                  </a:lnTo>
                  <a:lnTo>
                    <a:pt x="4376" y="1173792"/>
                  </a:lnTo>
                  <a:lnTo>
                    <a:pt x="8859" y="1219051"/>
                  </a:lnTo>
                  <a:lnTo>
                    <a:pt x="14851" y="1264052"/>
                  </a:lnTo>
                  <a:lnTo>
                    <a:pt x="22339" y="1308757"/>
                  </a:lnTo>
                  <a:lnTo>
                    <a:pt x="31305" y="1353129"/>
                  </a:lnTo>
                  <a:lnTo>
                    <a:pt x="41736" y="1397129"/>
                  </a:lnTo>
                  <a:lnTo>
                    <a:pt x="53616" y="1440721"/>
                  </a:lnTo>
                  <a:lnTo>
                    <a:pt x="66931" y="1483868"/>
                  </a:lnTo>
                  <a:lnTo>
                    <a:pt x="81665" y="1526530"/>
                  </a:lnTo>
                  <a:lnTo>
                    <a:pt x="97803" y="1568672"/>
                  </a:lnTo>
                  <a:lnTo>
                    <a:pt x="115329" y="1610255"/>
                  </a:lnTo>
                  <a:lnTo>
                    <a:pt x="134230" y="1651242"/>
                  </a:lnTo>
                  <a:lnTo>
                    <a:pt x="154490" y="1691595"/>
                  </a:lnTo>
                  <a:lnTo>
                    <a:pt x="176093" y="1731278"/>
                  </a:lnTo>
                  <a:lnTo>
                    <a:pt x="199025" y="1770251"/>
                  </a:lnTo>
                  <a:lnTo>
                    <a:pt x="223270" y="1808479"/>
                  </a:lnTo>
                  <a:lnTo>
                    <a:pt x="248814" y="1845923"/>
                  </a:lnTo>
                  <a:lnTo>
                    <a:pt x="275642" y="1882546"/>
                  </a:lnTo>
                  <a:lnTo>
                    <a:pt x="303738" y="1918310"/>
                  </a:lnTo>
                  <a:lnTo>
                    <a:pt x="333087" y="1953178"/>
                  </a:lnTo>
                  <a:lnTo>
                    <a:pt x="363674" y="1987113"/>
                  </a:lnTo>
                  <a:lnTo>
                    <a:pt x="395484" y="2020076"/>
                  </a:lnTo>
                  <a:lnTo>
                    <a:pt x="428502" y="2052031"/>
                  </a:lnTo>
                  <a:lnTo>
                    <a:pt x="462714" y="2082939"/>
                  </a:lnTo>
                  <a:lnTo>
                    <a:pt x="498103" y="2112763"/>
                  </a:lnTo>
                  <a:lnTo>
                    <a:pt x="534654" y="2141467"/>
                  </a:lnTo>
                  <a:lnTo>
                    <a:pt x="572354" y="2169011"/>
                  </a:lnTo>
                  <a:lnTo>
                    <a:pt x="611186" y="2195359"/>
                  </a:lnTo>
                  <a:lnTo>
                    <a:pt x="651136" y="2220474"/>
                  </a:lnTo>
                  <a:lnTo>
                    <a:pt x="692188" y="2244317"/>
                  </a:lnTo>
                  <a:lnTo>
                    <a:pt x="734327" y="2266851"/>
                  </a:lnTo>
                  <a:lnTo>
                    <a:pt x="777539" y="2288039"/>
                  </a:lnTo>
                  <a:lnTo>
                    <a:pt x="821807" y="2307844"/>
                  </a:lnTo>
                  <a:lnTo>
                    <a:pt x="1352032" y="1064386"/>
                  </a:lnTo>
                  <a:lnTo>
                    <a:pt x="518531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06890" y="2801747"/>
              <a:ext cx="1352550" cy="2308225"/>
            </a:xfrm>
            <a:custGeom>
              <a:avLst/>
              <a:gdLst/>
              <a:ahLst/>
              <a:cxnLst/>
              <a:rect l="l" t="t" r="r" b="b"/>
              <a:pathLst>
                <a:path w="1352550" h="2308225">
                  <a:moveTo>
                    <a:pt x="821807" y="2307844"/>
                  </a:moveTo>
                  <a:lnTo>
                    <a:pt x="777539" y="2288039"/>
                  </a:lnTo>
                  <a:lnTo>
                    <a:pt x="734327" y="2266851"/>
                  </a:lnTo>
                  <a:lnTo>
                    <a:pt x="692188" y="2244317"/>
                  </a:lnTo>
                  <a:lnTo>
                    <a:pt x="651136" y="2220474"/>
                  </a:lnTo>
                  <a:lnTo>
                    <a:pt x="611186" y="2195359"/>
                  </a:lnTo>
                  <a:lnTo>
                    <a:pt x="572354" y="2169011"/>
                  </a:lnTo>
                  <a:lnTo>
                    <a:pt x="534654" y="2141467"/>
                  </a:lnTo>
                  <a:lnTo>
                    <a:pt x="498103" y="2112763"/>
                  </a:lnTo>
                  <a:lnTo>
                    <a:pt x="462714" y="2082939"/>
                  </a:lnTo>
                  <a:lnTo>
                    <a:pt x="428502" y="2052031"/>
                  </a:lnTo>
                  <a:lnTo>
                    <a:pt x="395484" y="2020076"/>
                  </a:lnTo>
                  <a:lnTo>
                    <a:pt x="363674" y="1987113"/>
                  </a:lnTo>
                  <a:lnTo>
                    <a:pt x="333087" y="1953178"/>
                  </a:lnTo>
                  <a:lnTo>
                    <a:pt x="303738" y="1918310"/>
                  </a:lnTo>
                  <a:lnTo>
                    <a:pt x="275642" y="1882546"/>
                  </a:lnTo>
                  <a:lnTo>
                    <a:pt x="248814" y="1845923"/>
                  </a:lnTo>
                  <a:lnTo>
                    <a:pt x="223270" y="1808479"/>
                  </a:lnTo>
                  <a:lnTo>
                    <a:pt x="199025" y="1770251"/>
                  </a:lnTo>
                  <a:lnTo>
                    <a:pt x="176093" y="1731278"/>
                  </a:lnTo>
                  <a:lnTo>
                    <a:pt x="154490" y="1691595"/>
                  </a:lnTo>
                  <a:lnTo>
                    <a:pt x="134230" y="1651242"/>
                  </a:lnTo>
                  <a:lnTo>
                    <a:pt x="115329" y="1610255"/>
                  </a:lnTo>
                  <a:lnTo>
                    <a:pt x="97803" y="1568672"/>
                  </a:lnTo>
                  <a:lnTo>
                    <a:pt x="81665" y="1526530"/>
                  </a:lnTo>
                  <a:lnTo>
                    <a:pt x="66931" y="1483868"/>
                  </a:lnTo>
                  <a:lnTo>
                    <a:pt x="53616" y="1440721"/>
                  </a:lnTo>
                  <a:lnTo>
                    <a:pt x="41736" y="1397129"/>
                  </a:lnTo>
                  <a:lnTo>
                    <a:pt x="31305" y="1353129"/>
                  </a:lnTo>
                  <a:lnTo>
                    <a:pt x="22339" y="1308757"/>
                  </a:lnTo>
                  <a:lnTo>
                    <a:pt x="14851" y="1264052"/>
                  </a:lnTo>
                  <a:lnTo>
                    <a:pt x="8859" y="1219051"/>
                  </a:lnTo>
                  <a:lnTo>
                    <a:pt x="4376" y="1173792"/>
                  </a:lnTo>
                  <a:lnTo>
                    <a:pt x="1418" y="1128311"/>
                  </a:lnTo>
                  <a:lnTo>
                    <a:pt x="0" y="1082648"/>
                  </a:lnTo>
                  <a:lnTo>
                    <a:pt x="136" y="1036838"/>
                  </a:lnTo>
                  <a:lnTo>
                    <a:pt x="1843" y="990920"/>
                  </a:lnTo>
                  <a:lnTo>
                    <a:pt x="5134" y="944932"/>
                  </a:lnTo>
                  <a:lnTo>
                    <a:pt x="10026" y="898910"/>
                  </a:lnTo>
                  <a:lnTo>
                    <a:pt x="16533" y="852892"/>
                  </a:lnTo>
                  <a:lnTo>
                    <a:pt x="24670" y="806915"/>
                  </a:lnTo>
                  <a:lnTo>
                    <a:pt x="34453" y="761018"/>
                  </a:lnTo>
                  <a:lnTo>
                    <a:pt x="45896" y="715238"/>
                  </a:lnTo>
                  <a:lnTo>
                    <a:pt x="59015" y="669612"/>
                  </a:lnTo>
                  <a:lnTo>
                    <a:pt x="73824" y="624178"/>
                  </a:lnTo>
                  <a:lnTo>
                    <a:pt x="90339" y="578973"/>
                  </a:lnTo>
                  <a:lnTo>
                    <a:pt x="108575" y="534035"/>
                  </a:lnTo>
                  <a:lnTo>
                    <a:pt x="128521" y="489507"/>
                  </a:lnTo>
                  <a:lnTo>
                    <a:pt x="150019" y="445809"/>
                  </a:lnTo>
                  <a:lnTo>
                    <a:pt x="173041" y="402981"/>
                  </a:lnTo>
                  <a:lnTo>
                    <a:pt x="197558" y="361059"/>
                  </a:lnTo>
                  <a:lnTo>
                    <a:pt x="223541" y="320081"/>
                  </a:lnTo>
                  <a:lnTo>
                    <a:pt x="250960" y="280085"/>
                  </a:lnTo>
                  <a:lnTo>
                    <a:pt x="279787" y="241109"/>
                  </a:lnTo>
                  <a:lnTo>
                    <a:pt x="309992" y="203190"/>
                  </a:lnTo>
                  <a:lnTo>
                    <a:pt x="341546" y="166367"/>
                  </a:lnTo>
                  <a:lnTo>
                    <a:pt x="374420" y="130676"/>
                  </a:lnTo>
                  <a:lnTo>
                    <a:pt x="408585" y="96156"/>
                  </a:lnTo>
                  <a:lnTo>
                    <a:pt x="444011" y="62845"/>
                  </a:lnTo>
                  <a:lnTo>
                    <a:pt x="480669" y="30780"/>
                  </a:lnTo>
                  <a:lnTo>
                    <a:pt x="518531" y="0"/>
                  </a:lnTo>
                  <a:lnTo>
                    <a:pt x="1352032" y="1064386"/>
                  </a:lnTo>
                  <a:lnTo>
                    <a:pt x="821807" y="230784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25422" y="2528569"/>
              <a:ext cx="833755" cy="1337945"/>
            </a:xfrm>
            <a:custGeom>
              <a:avLst/>
              <a:gdLst/>
              <a:ahLst/>
              <a:cxnLst/>
              <a:rect l="l" t="t" r="r" b="b"/>
              <a:pathLst>
                <a:path w="833755" h="1337945">
                  <a:moveTo>
                    <a:pt x="637285" y="0"/>
                  </a:moveTo>
                  <a:lnTo>
                    <a:pt x="587660" y="8234"/>
                  </a:lnTo>
                  <a:lnTo>
                    <a:pt x="538476" y="18284"/>
                  </a:lnTo>
                  <a:lnTo>
                    <a:pt x="489779" y="30129"/>
                  </a:lnTo>
                  <a:lnTo>
                    <a:pt x="441619" y="43749"/>
                  </a:lnTo>
                  <a:lnTo>
                    <a:pt x="394042" y="59124"/>
                  </a:lnTo>
                  <a:lnTo>
                    <a:pt x="347097" y="76234"/>
                  </a:lnTo>
                  <a:lnTo>
                    <a:pt x="300831" y="95059"/>
                  </a:lnTo>
                  <a:lnTo>
                    <a:pt x="255292" y="115579"/>
                  </a:lnTo>
                  <a:lnTo>
                    <a:pt x="210527" y="137774"/>
                  </a:lnTo>
                  <a:lnTo>
                    <a:pt x="166586" y="161625"/>
                  </a:lnTo>
                  <a:lnTo>
                    <a:pt x="123514" y="187110"/>
                  </a:lnTo>
                  <a:lnTo>
                    <a:pt x="81361" y="214210"/>
                  </a:lnTo>
                  <a:lnTo>
                    <a:pt x="40173" y="242906"/>
                  </a:lnTo>
                  <a:lnTo>
                    <a:pt x="0" y="273176"/>
                  </a:lnTo>
                  <a:lnTo>
                    <a:pt x="833501" y="1337563"/>
                  </a:lnTo>
                  <a:lnTo>
                    <a:pt x="63728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725422" y="2528569"/>
              <a:ext cx="833755" cy="1337945"/>
            </a:xfrm>
            <a:custGeom>
              <a:avLst/>
              <a:gdLst/>
              <a:ahLst/>
              <a:cxnLst/>
              <a:rect l="l" t="t" r="r" b="b"/>
              <a:pathLst>
                <a:path w="833755" h="1337945">
                  <a:moveTo>
                    <a:pt x="0" y="273176"/>
                  </a:moveTo>
                  <a:lnTo>
                    <a:pt x="40173" y="242906"/>
                  </a:lnTo>
                  <a:lnTo>
                    <a:pt x="81361" y="214210"/>
                  </a:lnTo>
                  <a:lnTo>
                    <a:pt x="123514" y="187110"/>
                  </a:lnTo>
                  <a:lnTo>
                    <a:pt x="166586" y="161625"/>
                  </a:lnTo>
                  <a:lnTo>
                    <a:pt x="210527" y="137774"/>
                  </a:lnTo>
                  <a:lnTo>
                    <a:pt x="255292" y="115579"/>
                  </a:lnTo>
                  <a:lnTo>
                    <a:pt x="300831" y="95059"/>
                  </a:lnTo>
                  <a:lnTo>
                    <a:pt x="347097" y="76234"/>
                  </a:lnTo>
                  <a:lnTo>
                    <a:pt x="394042" y="59124"/>
                  </a:lnTo>
                  <a:lnTo>
                    <a:pt x="441619" y="43749"/>
                  </a:lnTo>
                  <a:lnTo>
                    <a:pt x="489779" y="30129"/>
                  </a:lnTo>
                  <a:lnTo>
                    <a:pt x="538476" y="18284"/>
                  </a:lnTo>
                  <a:lnTo>
                    <a:pt x="587660" y="8234"/>
                  </a:lnTo>
                  <a:lnTo>
                    <a:pt x="637285" y="0"/>
                  </a:lnTo>
                  <a:lnTo>
                    <a:pt x="833501" y="1337563"/>
                  </a:lnTo>
                  <a:lnTo>
                    <a:pt x="0" y="27317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362708" y="2514219"/>
              <a:ext cx="196215" cy="1351915"/>
            </a:xfrm>
            <a:custGeom>
              <a:avLst/>
              <a:gdLst/>
              <a:ahLst/>
              <a:cxnLst/>
              <a:rect l="l" t="t" r="r" b="b"/>
              <a:pathLst>
                <a:path w="196214" h="1351914">
                  <a:moveTo>
                    <a:pt x="196215" y="0"/>
                  </a:moveTo>
                  <a:lnTo>
                    <a:pt x="146982" y="902"/>
                  </a:lnTo>
                  <a:lnTo>
                    <a:pt x="97821" y="3603"/>
                  </a:lnTo>
                  <a:lnTo>
                    <a:pt x="48803" y="8090"/>
                  </a:lnTo>
                  <a:lnTo>
                    <a:pt x="0" y="14350"/>
                  </a:lnTo>
                  <a:lnTo>
                    <a:pt x="196215" y="1351914"/>
                  </a:lnTo>
                  <a:lnTo>
                    <a:pt x="19621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362708" y="2514219"/>
              <a:ext cx="196215" cy="1351915"/>
            </a:xfrm>
            <a:custGeom>
              <a:avLst/>
              <a:gdLst/>
              <a:ahLst/>
              <a:cxnLst/>
              <a:rect l="l" t="t" r="r" b="b"/>
              <a:pathLst>
                <a:path w="196214" h="1351914">
                  <a:moveTo>
                    <a:pt x="0" y="14350"/>
                  </a:moveTo>
                  <a:lnTo>
                    <a:pt x="48803" y="8090"/>
                  </a:lnTo>
                  <a:lnTo>
                    <a:pt x="97821" y="3603"/>
                  </a:lnTo>
                  <a:lnTo>
                    <a:pt x="146982" y="902"/>
                  </a:lnTo>
                  <a:lnTo>
                    <a:pt x="196215" y="0"/>
                  </a:lnTo>
                  <a:lnTo>
                    <a:pt x="196215" y="1351914"/>
                  </a:lnTo>
                  <a:lnTo>
                    <a:pt x="0" y="143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785869" y="3958463"/>
              <a:ext cx="852169" cy="475615"/>
            </a:xfrm>
            <a:custGeom>
              <a:avLst/>
              <a:gdLst/>
              <a:ahLst/>
              <a:cxnLst/>
              <a:rect l="l" t="t" r="r" b="b"/>
              <a:pathLst>
                <a:path w="852170" h="475614">
                  <a:moveTo>
                    <a:pt x="0" y="0"/>
                  </a:moveTo>
                  <a:lnTo>
                    <a:pt x="141985" y="0"/>
                  </a:lnTo>
                  <a:lnTo>
                    <a:pt x="355091" y="0"/>
                  </a:lnTo>
                  <a:lnTo>
                    <a:pt x="852169" y="0"/>
                  </a:lnTo>
                  <a:lnTo>
                    <a:pt x="852169" y="79248"/>
                  </a:lnTo>
                  <a:lnTo>
                    <a:pt x="852169" y="197993"/>
                  </a:lnTo>
                  <a:lnTo>
                    <a:pt x="852169" y="475234"/>
                  </a:lnTo>
                  <a:lnTo>
                    <a:pt x="355091" y="475234"/>
                  </a:lnTo>
                  <a:lnTo>
                    <a:pt x="141985" y="475234"/>
                  </a:lnTo>
                  <a:lnTo>
                    <a:pt x="0" y="475234"/>
                  </a:lnTo>
                  <a:lnTo>
                    <a:pt x="0" y="197993"/>
                  </a:lnTo>
                  <a:lnTo>
                    <a:pt x="0" y="178307"/>
                  </a:lnTo>
                  <a:lnTo>
                    <a:pt x="0" y="7924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785870" y="3958463"/>
            <a:ext cx="852169" cy="47561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completed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400" spc="-25">
                <a:solidFill>
                  <a:srgbClr val="585858"/>
                </a:solidFill>
                <a:latin typeface="Calibri"/>
                <a:cs typeface="Calibri"/>
              </a:rPr>
              <a:t>57%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412546" y="3842765"/>
            <a:ext cx="846455" cy="475615"/>
          </a:xfrm>
          <a:custGeom>
            <a:avLst/>
            <a:gdLst/>
            <a:ahLst/>
            <a:cxnLst/>
            <a:rect l="l" t="t" r="r" b="b"/>
            <a:pathLst>
              <a:path w="846455" h="475614">
                <a:moveTo>
                  <a:pt x="0" y="0"/>
                </a:moveTo>
                <a:lnTo>
                  <a:pt x="493572" y="0"/>
                </a:lnTo>
                <a:lnTo>
                  <a:pt x="705104" y="0"/>
                </a:lnTo>
                <a:lnTo>
                  <a:pt x="846124" y="0"/>
                </a:lnTo>
                <a:lnTo>
                  <a:pt x="846124" y="79247"/>
                </a:lnTo>
                <a:lnTo>
                  <a:pt x="846124" y="199389"/>
                </a:lnTo>
                <a:lnTo>
                  <a:pt x="846124" y="198119"/>
                </a:lnTo>
                <a:lnTo>
                  <a:pt x="846124" y="475360"/>
                </a:lnTo>
                <a:lnTo>
                  <a:pt x="705104" y="475360"/>
                </a:lnTo>
                <a:lnTo>
                  <a:pt x="493572" y="475360"/>
                </a:lnTo>
                <a:lnTo>
                  <a:pt x="0" y="475360"/>
                </a:lnTo>
                <a:lnTo>
                  <a:pt x="0" y="198119"/>
                </a:lnTo>
                <a:lnTo>
                  <a:pt x="0" y="79247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12546" y="3843020"/>
            <a:ext cx="846455" cy="47498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7620" rIns="0" bIns="0" rtlCol="0" vert="horz">
            <a:spAutoFit/>
          </a:bodyPr>
          <a:lstStyle/>
          <a:p>
            <a:pPr marL="267970" marR="31750" indent="-228600">
              <a:lnSpc>
                <a:spcPct val="102099"/>
              </a:lnSpc>
              <a:spcBef>
                <a:spcPts val="60"/>
              </a:spcBef>
            </a:pP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no-answer </a:t>
            </a:r>
            <a:r>
              <a:rPr dirty="0" sz="1400" spc="-25">
                <a:solidFill>
                  <a:srgbClr val="585858"/>
                </a:solidFill>
                <a:latin typeface="Calibri"/>
                <a:cs typeface="Calibri"/>
              </a:rPr>
              <a:t>33%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579689" y="2093912"/>
            <a:ext cx="451484" cy="534670"/>
            <a:chOff x="1579689" y="2093912"/>
            <a:chExt cx="451484" cy="534670"/>
          </a:xfrm>
        </p:grpSpPr>
        <p:sp>
          <p:nvSpPr>
            <p:cNvPr id="22" name="object 22" descr=""/>
            <p:cNvSpPr/>
            <p:nvPr/>
          </p:nvSpPr>
          <p:spPr>
            <a:xfrm>
              <a:off x="1584452" y="2098675"/>
              <a:ext cx="441959" cy="525145"/>
            </a:xfrm>
            <a:custGeom>
              <a:avLst/>
              <a:gdLst/>
              <a:ahLst/>
              <a:cxnLst/>
              <a:rect l="l" t="t" r="r" b="b"/>
              <a:pathLst>
                <a:path w="441960" h="525144">
                  <a:moveTo>
                    <a:pt x="410591" y="0"/>
                  </a:moveTo>
                  <a:lnTo>
                    <a:pt x="0" y="0"/>
                  </a:lnTo>
                  <a:lnTo>
                    <a:pt x="0" y="475234"/>
                  </a:lnTo>
                  <a:lnTo>
                    <a:pt x="239522" y="475234"/>
                  </a:lnTo>
                  <a:lnTo>
                    <a:pt x="441833" y="525017"/>
                  </a:lnTo>
                  <a:lnTo>
                    <a:pt x="342137" y="475234"/>
                  </a:lnTo>
                  <a:lnTo>
                    <a:pt x="410591" y="475234"/>
                  </a:lnTo>
                  <a:lnTo>
                    <a:pt x="410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84452" y="2098675"/>
              <a:ext cx="441959" cy="525145"/>
            </a:xfrm>
            <a:custGeom>
              <a:avLst/>
              <a:gdLst/>
              <a:ahLst/>
              <a:cxnLst/>
              <a:rect l="l" t="t" r="r" b="b"/>
              <a:pathLst>
                <a:path w="441960" h="525144">
                  <a:moveTo>
                    <a:pt x="0" y="0"/>
                  </a:moveTo>
                  <a:lnTo>
                    <a:pt x="239522" y="0"/>
                  </a:lnTo>
                  <a:lnTo>
                    <a:pt x="342137" y="0"/>
                  </a:lnTo>
                  <a:lnTo>
                    <a:pt x="410591" y="0"/>
                  </a:lnTo>
                  <a:lnTo>
                    <a:pt x="410591" y="277240"/>
                  </a:lnTo>
                  <a:lnTo>
                    <a:pt x="410591" y="396113"/>
                  </a:lnTo>
                  <a:lnTo>
                    <a:pt x="410591" y="475234"/>
                  </a:lnTo>
                  <a:lnTo>
                    <a:pt x="342137" y="475234"/>
                  </a:lnTo>
                  <a:lnTo>
                    <a:pt x="441833" y="525017"/>
                  </a:lnTo>
                  <a:lnTo>
                    <a:pt x="239522" y="475234"/>
                  </a:lnTo>
                  <a:lnTo>
                    <a:pt x="0" y="475234"/>
                  </a:lnTo>
                  <a:lnTo>
                    <a:pt x="0" y="396113"/>
                  </a:lnTo>
                  <a:lnTo>
                    <a:pt x="0" y="27724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610105" y="2098039"/>
            <a:ext cx="359410" cy="457834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70485" marR="5080" indent="-58419">
              <a:lnSpc>
                <a:spcPct val="102099"/>
              </a:lnSpc>
              <a:spcBef>
                <a:spcPts val="65"/>
              </a:spcBef>
            </a:pPr>
            <a:r>
              <a:rPr dirty="0" sz="1400" spc="-25">
                <a:solidFill>
                  <a:srgbClr val="585858"/>
                </a:solidFill>
                <a:latin typeface="Calibri"/>
                <a:cs typeface="Calibri"/>
              </a:rPr>
              <a:t>busy 8%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2158936" y="1983930"/>
            <a:ext cx="487045" cy="539115"/>
            <a:chOff x="2158936" y="1983930"/>
            <a:chExt cx="487045" cy="539115"/>
          </a:xfrm>
        </p:grpSpPr>
        <p:sp>
          <p:nvSpPr>
            <p:cNvPr id="26" name="object 26" descr=""/>
            <p:cNvSpPr/>
            <p:nvPr/>
          </p:nvSpPr>
          <p:spPr>
            <a:xfrm>
              <a:off x="2163698" y="1988692"/>
              <a:ext cx="477520" cy="529590"/>
            </a:xfrm>
            <a:custGeom>
              <a:avLst/>
              <a:gdLst/>
              <a:ahLst/>
              <a:cxnLst/>
              <a:rect l="l" t="t" r="r" b="b"/>
              <a:pathLst>
                <a:path w="477519" h="529589">
                  <a:moveTo>
                    <a:pt x="477138" y="0"/>
                  </a:moveTo>
                  <a:lnTo>
                    <a:pt x="0" y="0"/>
                  </a:lnTo>
                  <a:lnTo>
                    <a:pt x="0" y="475234"/>
                  </a:lnTo>
                  <a:lnTo>
                    <a:pt x="278256" y="475234"/>
                  </a:lnTo>
                  <a:lnTo>
                    <a:pt x="296799" y="529209"/>
                  </a:lnTo>
                  <a:lnTo>
                    <a:pt x="397637" y="475234"/>
                  </a:lnTo>
                  <a:lnTo>
                    <a:pt x="477138" y="475234"/>
                  </a:lnTo>
                  <a:lnTo>
                    <a:pt x="477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163698" y="1988692"/>
              <a:ext cx="477520" cy="529590"/>
            </a:xfrm>
            <a:custGeom>
              <a:avLst/>
              <a:gdLst/>
              <a:ahLst/>
              <a:cxnLst/>
              <a:rect l="l" t="t" r="r" b="b"/>
              <a:pathLst>
                <a:path w="477519" h="529589">
                  <a:moveTo>
                    <a:pt x="0" y="0"/>
                  </a:moveTo>
                  <a:lnTo>
                    <a:pt x="278256" y="0"/>
                  </a:lnTo>
                  <a:lnTo>
                    <a:pt x="397637" y="0"/>
                  </a:lnTo>
                  <a:lnTo>
                    <a:pt x="477138" y="0"/>
                  </a:lnTo>
                  <a:lnTo>
                    <a:pt x="477138" y="277241"/>
                  </a:lnTo>
                  <a:lnTo>
                    <a:pt x="477138" y="395986"/>
                  </a:lnTo>
                  <a:lnTo>
                    <a:pt x="477138" y="475234"/>
                  </a:lnTo>
                  <a:lnTo>
                    <a:pt x="397637" y="475234"/>
                  </a:lnTo>
                  <a:lnTo>
                    <a:pt x="296799" y="529209"/>
                  </a:lnTo>
                  <a:lnTo>
                    <a:pt x="278256" y="475234"/>
                  </a:lnTo>
                  <a:lnTo>
                    <a:pt x="0" y="475234"/>
                  </a:lnTo>
                  <a:lnTo>
                    <a:pt x="0" y="395986"/>
                  </a:lnTo>
                  <a:lnTo>
                    <a:pt x="0" y="27724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280920" y="2205989"/>
            <a:ext cx="2425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585858"/>
                </a:solidFill>
                <a:latin typeface="Calibri"/>
                <a:cs typeface="Calibri"/>
              </a:rPr>
              <a:t>2%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62075" y="1467502"/>
            <a:ext cx="3326765" cy="760095"/>
          </a:xfrm>
          <a:prstGeom prst="rect">
            <a:avLst/>
          </a:prstGeom>
        </p:spPr>
        <p:txBody>
          <a:bodyPr wrap="square" lIns="0" tIns="1104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dirty="0" sz="2400" b="1">
                <a:solidFill>
                  <a:srgbClr val="585858"/>
                </a:solidFill>
                <a:latin typeface="Calibri"/>
                <a:cs typeface="Calibri"/>
              </a:rPr>
              <a:t>Call</a:t>
            </a:r>
            <a:r>
              <a:rPr dirty="0" sz="2400" spc="-4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dirty="0" sz="2400" spc="-3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85858"/>
                </a:solidFill>
                <a:latin typeface="Calibri"/>
                <a:cs typeface="Calibri"/>
              </a:rPr>
              <a:t>Used</a:t>
            </a:r>
            <a:r>
              <a:rPr dirty="0" sz="2400" spc="-3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585858"/>
                </a:solidFill>
                <a:latin typeface="Calibri"/>
                <a:cs typeface="Calibri"/>
              </a:rPr>
              <a:t>vs</a:t>
            </a:r>
            <a:r>
              <a:rPr dirty="0" sz="2400" spc="-3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585858"/>
                </a:solidFill>
                <a:latin typeface="Calibri"/>
                <a:cs typeface="Calibri"/>
              </a:rPr>
              <a:t>Status</a:t>
            </a:r>
            <a:endParaRPr sz="2400">
              <a:latin typeface="Calibri"/>
              <a:cs typeface="Calibri"/>
            </a:endParaRPr>
          </a:p>
          <a:p>
            <a:pPr algn="ctr" marR="237490">
              <a:lnSpc>
                <a:spcPct val="100000"/>
              </a:lnSpc>
              <a:spcBef>
                <a:spcPts val="450"/>
              </a:spcBef>
            </a:pPr>
            <a:r>
              <a:rPr dirty="0" sz="1400" spc="-10">
                <a:solidFill>
                  <a:srgbClr val="585858"/>
                </a:solidFill>
                <a:latin typeface="Calibri"/>
                <a:cs typeface="Calibri"/>
              </a:rPr>
              <a:t>failed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412546" y="1497583"/>
            <a:ext cx="4225925" cy="4011295"/>
          </a:xfrm>
          <a:custGeom>
            <a:avLst/>
            <a:gdLst/>
            <a:ahLst/>
            <a:cxnLst/>
            <a:rect l="l" t="t" r="r" b="b"/>
            <a:pathLst>
              <a:path w="4225925" h="4011295">
                <a:moveTo>
                  <a:pt x="0" y="4010787"/>
                </a:moveTo>
                <a:lnTo>
                  <a:pt x="4225544" y="4010787"/>
                </a:lnTo>
                <a:lnTo>
                  <a:pt x="4225544" y="0"/>
                </a:lnTo>
                <a:lnTo>
                  <a:pt x="0" y="0"/>
                </a:lnTo>
                <a:lnTo>
                  <a:pt x="0" y="4010787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E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56679" y="256666"/>
            <a:ext cx="11678920" cy="6353175"/>
          </a:xfrm>
          <a:custGeom>
            <a:avLst/>
            <a:gdLst/>
            <a:ahLst/>
            <a:cxnLst/>
            <a:rect l="l" t="t" r="r" b="b"/>
            <a:pathLst>
              <a:path w="11678920" h="6353175">
                <a:moveTo>
                  <a:pt x="0" y="273303"/>
                </a:moveTo>
                <a:lnTo>
                  <a:pt x="4403" y="224194"/>
                </a:lnTo>
                <a:lnTo>
                  <a:pt x="17100" y="177965"/>
                </a:lnTo>
                <a:lnTo>
                  <a:pt x="37319" y="135391"/>
                </a:lnTo>
                <a:lnTo>
                  <a:pt x="64287" y="97244"/>
                </a:lnTo>
                <a:lnTo>
                  <a:pt x="97232" y="64299"/>
                </a:lnTo>
                <a:lnTo>
                  <a:pt x="135383" y="37328"/>
                </a:lnTo>
                <a:lnTo>
                  <a:pt x="177969" y="17106"/>
                </a:lnTo>
                <a:lnTo>
                  <a:pt x="224216" y="4405"/>
                </a:lnTo>
                <a:lnTo>
                  <a:pt x="273354" y="0"/>
                </a:lnTo>
                <a:lnTo>
                  <a:pt x="11405349" y="0"/>
                </a:lnTo>
                <a:lnTo>
                  <a:pt x="11454458" y="4405"/>
                </a:lnTo>
                <a:lnTo>
                  <a:pt x="11500687" y="17106"/>
                </a:lnTo>
                <a:lnTo>
                  <a:pt x="11543261" y="37328"/>
                </a:lnTo>
                <a:lnTo>
                  <a:pt x="11581408" y="64299"/>
                </a:lnTo>
                <a:lnTo>
                  <a:pt x="11614354" y="97244"/>
                </a:lnTo>
                <a:lnTo>
                  <a:pt x="11641324" y="135391"/>
                </a:lnTo>
                <a:lnTo>
                  <a:pt x="11661547" y="177965"/>
                </a:lnTo>
                <a:lnTo>
                  <a:pt x="11674247" y="224194"/>
                </a:lnTo>
                <a:lnTo>
                  <a:pt x="11678653" y="273303"/>
                </a:lnTo>
                <a:lnTo>
                  <a:pt x="11678653" y="6079324"/>
                </a:lnTo>
                <a:lnTo>
                  <a:pt x="11674247" y="6128459"/>
                </a:lnTo>
                <a:lnTo>
                  <a:pt x="11661547" y="6174705"/>
                </a:lnTo>
                <a:lnTo>
                  <a:pt x="11641324" y="6217290"/>
                </a:lnTo>
                <a:lnTo>
                  <a:pt x="11614354" y="6255441"/>
                </a:lnTo>
                <a:lnTo>
                  <a:pt x="11581408" y="6288388"/>
                </a:lnTo>
                <a:lnTo>
                  <a:pt x="11543261" y="6315357"/>
                </a:lnTo>
                <a:lnTo>
                  <a:pt x="11500687" y="6335577"/>
                </a:lnTo>
                <a:lnTo>
                  <a:pt x="11454458" y="6348275"/>
                </a:lnTo>
                <a:lnTo>
                  <a:pt x="11405349" y="6352679"/>
                </a:lnTo>
                <a:lnTo>
                  <a:pt x="273354" y="6352679"/>
                </a:lnTo>
                <a:lnTo>
                  <a:pt x="224216" y="6348275"/>
                </a:lnTo>
                <a:lnTo>
                  <a:pt x="177969" y="6335577"/>
                </a:lnTo>
                <a:lnTo>
                  <a:pt x="135383" y="6315357"/>
                </a:lnTo>
                <a:lnTo>
                  <a:pt x="97232" y="6288388"/>
                </a:lnTo>
                <a:lnTo>
                  <a:pt x="64287" y="6255441"/>
                </a:lnTo>
                <a:lnTo>
                  <a:pt x="37319" y="6217290"/>
                </a:lnTo>
                <a:lnTo>
                  <a:pt x="17100" y="6174705"/>
                </a:lnTo>
                <a:lnTo>
                  <a:pt x="4403" y="6128459"/>
                </a:lnTo>
                <a:lnTo>
                  <a:pt x="0" y="6079324"/>
                </a:lnTo>
                <a:lnTo>
                  <a:pt x="0" y="27330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8721" y="372567"/>
            <a:ext cx="10880090" cy="953769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dirty="0"/>
              <a:t>Consultation</a:t>
            </a:r>
            <a:r>
              <a:rPr dirty="0" spc="-65"/>
              <a:t> </a:t>
            </a:r>
            <a:r>
              <a:rPr dirty="0"/>
              <a:t>distributions</a:t>
            </a:r>
            <a:r>
              <a:rPr dirty="0" spc="-110"/>
              <a:t> </a:t>
            </a:r>
            <a:r>
              <a:rPr dirty="0"/>
              <a:t>across</a:t>
            </a:r>
            <a:r>
              <a:rPr dirty="0" spc="-85"/>
              <a:t> </a:t>
            </a:r>
            <a:r>
              <a:rPr dirty="0"/>
              <a:t>all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options</a:t>
            </a:r>
            <a:r>
              <a:rPr dirty="0" spc="-70"/>
              <a:t> </a:t>
            </a:r>
            <a:r>
              <a:rPr dirty="0"/>
              <a:t>available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 spc="-25"/>
              <a:t>the </a:t>
            </a:r>
            <a:r>
              <a:rPr dirty="0" spc="-10"/>
              <a:t>Users: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237990" y="1607369"/>
            <a:ext cx="3132455" cy="14287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800">
                <a:solidFill>
                  <a:srgbClr val="03126A"/>
                </a:solidFill>
                <a:latin typeface="Calibri"/>
                <a:cs typeface="Calibri"/>
              </a:rPr>
              <a:t>W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ebsite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distribution:</a:t>
            </a:r>
            <a:endParaRPr sz="2000">
              <a:latin typeface="Calibri"/>
              <a:cs typeface="Calibri"/>
            </a:endParaRPr>
          </a:p>
          <a:p>
            <a:pPr marL="261620" indent="-248920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26162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gurucool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20225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72%</a:t>
            </a:r>
            <a:endParaRPr sz="2000">
              <a:latin typeface="Calibri"/>
              <a:cs typeface="Calibri"/>
            </a:endParaRPr>
          </a:p>
          <a:p>
            <a:pPr marL="261620" indent="-2489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26162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app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7800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28%</a:t>
            </a:r>
            <a:endParaRPr sz="2000">
              <a:latin typeface="Calibri"/>
              <a:cs typeface="Calibri"/>
            </a:endParaRPr>
          </a:p>
          <a:p>
            <a:pPr marL="261620" indent="-2489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26162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dashboard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0.000071%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90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pc="-10"/>
              <a:t>Suggestions:</a:t>
            </a:r>
          </a:p>
          <a:p>
            <a:pPr marL="12700" marR="5080">
              <a:lnSpc>
                <a:spcPct val="114999"/>
              </a:lnSpc>
            </a:pPr>
            <a:r>
              <a:rPr dirty="0"/>
              <a:t>As</a:t>
            </a:r>
            <a:r>
              <a:rPr dirty="0" spc="-40"/>
              <a:t> </a:t>
            </a:r>
            <a:r>
              <a:rPr dirty="0"/>
              <a:t>gurucool,</a:t>
            </a:r>
            <a:r>
              <a:rPr dirty="0" spc="-7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only</a:t>
            </a:r>
            <a:r>
              <a:rPr dirty="0" spc="-65"/>
              <a:t> </a:t>
            </a:r>
            <a:r>
              <a:rPr dirty="0"/>
              <a:t>website</a:t>
            </a:r>
            <a:r>
              <a:rPr dirty="0" spc="-35"/>
              <a:t> </a:t>
            </a:r>
            <a:r>
              <a:rPr dirty="0"/>
              <a:t>service</a:t>
            </a:r>
            <a:r>
              <a:rPr dirty="0" spc="-30"/>
              <a:t> </a:t>
            </a:r>
            <a:r>
              <a:rPr dirty="0"/>
              <a:t>which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there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users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-10"/>
              <a:t>connect </a:t>
            </a:r>
            <a:r>
              <a:rPr dirty="0"/>
              <a:t>as</a:t>
            </a:r>
            <a:r>
              <a:rPr dirty="0" spc="-45"/>
              <a:t> </a:t>
            </a:r>
            <a:r>
              <a:rPr dirty="0"/>
              <a:t>it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/>
              <a:t>containing</a:t>
            </a:r>
            <a:r>
              <a:rPr dirty="0" spc="-60"/>
              <a:t> </a:t>
            </a:r>
            <a:r>
              <a:rPr dirty="0"/>
              <a:t>huge</a:t>
            </a:r>
            <a:r>
              <a:rPr dirty="0" spc="-65"/>
              <a:t> </a:t>
            </a:r>
            <a:r>
              <a:rPr dirty="0"/>
              <a:t>load</a:t>
            </a:r>
            <a:r>
              <a:rPr dirty="0" spc="-50"/>
              <a:t> </a:t>
            </a:r>
            <a:r>
              <a:rPr dirty="0"/>
              <a:t>creating</a:t>
            </a:r>
            <a:r>
              <a:rPr dirty="0" spc="-35"/>
              <a:t> </a:t>
            </a:r>
            <a:r>
              <a:rPr dirty="0" spc="-10"/>
              <a:t>traffic</a:t>
            </a:r>
            <a:r>
              <a:rPr dirty="0" spc="-25"/>
              <a:t> </a:t>
            </a:r>
            <a:r>
              <a:rPr dirty="0"/>
              <a:t>we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 spc="-10"/>
              <a:t>create</a:t>
            </a:r>
            <a:r>
              <a:rPr dirty="0" spc="-35"/>
              <a:t> </a:t>
            </a:r>
            <a:r>
              <a:rPr dirty="0" spc="-10"/>
              <a:t>alternative </a:t>
            </a:r>
            <a:r>
              <a:rPr dirty="0"/>
              <a:t>services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35"/>
              <a:t> </a:t>
            </a:r>
            <a:r>
              <a:rPr dirty="0"/>
              <a:t>be</a:t>
            </a:r>
            <a:r>
              <a:rPr dirty="0" spc="-45"/>
              <a:t> </a:t>
            </a:r>
            <a:r>
              <a:rPr dirty="0"/>
              <a:t>used</a:t>
            </a:r>
            <a:r>
              <a:rPr dirty="0" spc="-35"/>
              <a:t> </a:t>
            </a:r>
            <a:r>
              <a:rPr dirty="0"/>
              <a:t>both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parallel</a:t>
            </a:r>
            <a:r>
              <a:rPr dirty="0" spc="-3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avoid</a:t>
            </a:r>
            <a:r>
              <a:rPr dirty="0" spc="-35"/>
              <a:t> </a:t>
            </a:r>
            <a:r>
              <a:rPr dirty="0" spc="-10"/>
              <a:t>traffic.</a:t>
            </a:r>
            <a:r>
              <a:rPr dirty="0" spc="-40"/>
              <a:t> </a:t>
            </a:r>
            <a:r>
              <a:rPr dirty="0"/>
              <a:t>It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 spc="-10"/>
              <a:t>having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rating</a:t>
            </a:r>
            <a:r>
              <a:rPr dirty="0" spc="-55"/>
              <a:t> </a:t>
            </a:r>
            <a:r>
              <a:rPr dirty="0"/>
              <a:t>as</a:t>
            </a:r>
            <a:r>
              <a:rPr dirty="0" spc="-40"/>
              <a:t> </a:t>
            </a:r>
            <a:r>
              <a:rPr dirty="0"/>
              <a:t>2.71</a:t>
            </a:r>
            <a:r>
              <a:rPr dirty="0" spc="-60"/>
              <a:t> </a:t>
            </a:r>
            <a:r>
              <a:rPr dirty="0"/>
              <a:t>where</a:t>
            </a:r>
            <a:r>
              <a:rPr dirty="0" spc="-55"/>
              <a:t> </a:t>
            </a:r>
            <a:r>
              <a:rPr dirty="0"/>
              <a:t>it</a:t>
            </a:r>
            <a:r>
              <a:rPr dirty="0" spc="-40"/>
              <a:t> </a:t>
            </a:r>
            <a:r>
              <a:rPr dirty="0"/>
              <a:t>clearly</a:t>
            </a:r>
            <a:r>
              <a:rPr dirty="0" spc="-40"/>
              <a:t> </a:t>
            </a:r>
            <a:r>
              <a:rPr dirty="0"/>
              <a:t>shows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dissatisfaction</a:t>
            </a:r>
            <a:r>
              <a:rPr dirty="0" spc="-15"/>
              <a:t> </a:t>
            </a:r>
            <a:r>
              <a:rPr dirty="0"/>
              <a:t>from</a:t>
            </a:r>
            <a:r>
              <a:rPr dirty="0" spc="-55"/>
              <a:t> </a:t>
            </a:r>
            <a:r>
              <a:rPr dirty="0" spc="-25"/>
              <a:t>the </a:t>
            </a:r>
            <a:r>
              <a:rPr dirty="0"/>
              <a:t>users.</a:t>
            </a:r>
            <a:r>
              <a:rPr dirty="0" spc="-40"/>
              <a:t> </a:t>
            </a:r>
            <a:r>
              <a:rPr dirty="0"/>
              <a:t>So</a:t>
            </a:r>
            <a:r>
              <a:rPr dirty="0" spc="-40"/>
              <a:t> </a:t>
            </a:r>
            <a:r>
              <a:rPr dirty="0"/>
              <a:t>definitely</a:t>
            </a:r>
            <a:r>
              <a:rPr dirty="0" spc="-40"/>
              <a:t> </a:t>
            </a:r>
            <a:r>
              <a:rPr dirty="0"/>
              <a:t>we</a:t>
            </a:r>
            <a:r>
              <a:rPr dirty="0" spc="-50"/>
              <a:t> </a:t>
            </a:r>
            <a:r>
              <a:rPr dirty="0"/>
              <a:t>should</a:t>
            </a:r>
            <a:r>
              <a:rPr dirty="0" spc="-60"/>
              <a:t> </a:t>
            </a:r>
            <a:r>
              <a:rPr dirty="0"/>
              <a:t>focus</a:t>
            </a:r>
            <a:r>
              <a:rPr dirty="0" spc="-55"/>
              <a:t> </a:t>
            </a:r>
            <a:r>
              <a:rPr dirty="0"/>
              <a:t>on</a:t>
            </a:r>
            <a:r>
              <a:rPr dirty="0" spc="-60"/>
              <a:t> </a:t>
            </a:r>
            <a:r>
              <a:rPr dirty="0"/>
              <a:t>improving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AI</a:t>
            </a:r>
            <a:r>
              <a:rPr dirty="0" spc="-40"/>
              <a:t> </a:t>
            </a:r>
            <a:r>
              <a:rPr dirty="0" spc="-10"/>
              <a:t>chatbots</a:t>
            </a:r>
            <a:r>
              <a:rPr dirty="0" spc="-55"/>
              <a:t> </a:t>
            </a:r>
            <a:r>
              <a:rPr dirty="0" spc="-25"/>
              <a:t>to </a:t>
            </a:r>
            <a:r>
              <a:rPr dirty="0"/>
              <a:t>provide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auto</a:t>
            </a:r>
            <a:r>
              <a:rPr dirty="0" spc="-50"/>
              <a:t> </a:t>
            </a:r>
            <a:r>
              <a:rPr dirty="0"/>
              <a:t>replies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users</a:t>
            </a:r>
            <a:r>
              <a:rPr dirty="0" spc="-30"/>
              <a:t> </a:t>
            </a:r>
            <a:r>
              <a:rPr dirty="0"/>
              <a:t>which</a:t>
            </a:r>
            <a:r>
              <a:rPr dirty="0" spc="-70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satisfy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50"/>
              <a:t> </a:t>
            </a:r>
            <a:r>
              <a:rPr dirty="0" spc="-10"/>
              <a:t>users.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412318" y="1610613"/>
            <a:ext cx="3002915" cy="2972435"/>
            <a:chOff x="412318" y="1610613"/>
            <a:chExt cx="3002915" cy="2972435"/>
          </a:xfrm>
        </p:grpSpPr>
        <p:sp>
          <p:nvSpPr>
            <p:cNvPr id="8" name="object 8" descr=""/>
            <p:cNvSpPr/>
            <p:nvPr/>
          </p:nvSpPr>
          <p:spPr>
            <a:xfrm>
              <a:off x="412318" y="1610613"/>
              <a:ext cx="3002915" cy="2972435"/>
            </a:xfrm>
            <a:custGeom>
              <a:avLst/>
              <a:gdLst/>
              <a:ahLst/>
              <a:cxnLst/>
              <a:rect l="l" t="t" r="r" b="b"/>
              <a:pathLst>
                <a:path w="3002915" h="2972435">
                  <a:moveTo>
                    <a:pt x="3002915" y="0"/>
                  </a:moveTo>
                  <a:lnTo>
                    <a:pt x="0" y="0"/>
                  </a:lnTo>
                  <a:lnTo>
                    <a:pt x="0" y="2972054"/>
                  </a:lnTo>
                  <a:lnTo>
                    <a:pt x="3002915" y="2972054"/>
                  </a:lnTo>
                  <a:lnTo>
                    <a:pt x="3002915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5" y="2008631"/>
              <a:ext cx="2547366" cy="256273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20" y="2016252"/>
              <a:ext cx="1529207" cy="171373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013688" y="2284222"/>
              <a:ext cx="2011680" cy="2027555"/>
            </a:xfrm>
            <a:custGeom>
              <a:avLst/>
              <a:gdLst/>
              <a:ahLst/>
              <a:cxnLst/>
              <a:rect l="l" t="t" r="r" b="b"/>
              <a:pathLst>
                <a:path w="2011680" h="2027554">
                  <a:moveTo>
                    <a:pt x="997610" y="0"/>
                  </a:moveTo>
                  <a:lnTo>
                    <a:pt x="997610" y="506856"/>
                  </a:lnTo>
                  <a:lnTo>
                    <a:pt x="1046149" y="509166"/>
                  </a:lnTo>
                  <a:lnTo>
                    <a:pt x="1093517" y="515963"/>
                  </a:lnTo>
                  <a:lnTo>
                    <a:pt x="1139479" y="527054"/>
                  </a:lnTo>
                  <a:lnTo>
                    <a:pt x="1183802" y="542241"/>
                  </a:lnTo>
                  <a:lnTo>
                    <a:pt x="1226252" y="561330"/>
                  </a:lnTo>
                  <a:lnTo>
                    <a:pt x="1266596" y="584125"/>
                  </a:lnTo>
                  <a:lnTo>
                    <a:pt x="1304599" y="610431"/>
                  </a:lnTo>
                  <a:lnTo>
                    <a:pt x="1340029" y="640052"/>
                  </a:lnTo>
                  <a:lnTo>
                    <a:pt x="1372651" y="672793"/>
                  </a:lnTo>
                  <a:lnTo>
                    <a:pt x="1402232" y="708457"/>
                  </a:lnTo>
                  <a:lnTo>
                    <a:pt x="1428538" y="746850"/>
                  </a:lnTo>
                  <a:lnTo>
                    <a:pt x="1451335" y="787776"/>
                  </a:lnTo>
                  <a:lnTo>
                    <a:pt x="1470390" y="831040"/>
                  </a:lnTo>
                  <a:lnTo>
                    <a:pt x="1485469" y="876446"/>
                  </a:lnTo>
                  <a:lnTo>
                    <a:pt x="1496339" y="923798"/>
                  </a:lnTo>
                  <a:lnTo>
                    <a:pt x="1502714" y="972244"/>
                  </a:lnTo>
                  <a:lnTo>
                    <a:pt x="1504428" y="1020195"/>
                  </a:lnTo>
                  <a:lnTo>
                    <a:pt x="1501651" y="1067406"/>
                  </a:lnTo>
                  <a:lnTo>
                    <a:pt x="1494556" y="1113629"/>
                  </a:lnTo>
                  <a:lnTo>
                    <a:pt x="1483315" y="1158617"/>
                  </a:lnTo>
                  <a:lnTo>
                    <a:pt x="1468098" y="1202125"/>
                  </a:lnTo>
                  <a:lnTo>
                    <a:pt x="1449077" y="1243905"/>
                  </a:lnTo>
                  <a:lnTo>
                    <a:pt x="1426424" y="1283712"/>
                  </a:lnTo>
                  <a:lnTo>
                    <a:pt x="1400310" y="1321297"/>
                  </a:lnTo>
                  <a:lnTo>
                    <a:pt x="1370907" y="1356415"/>
                  </a:lnTo>
                  <a:lnTo>
                    <a:pt x="1338387" y="1388819"/>
                  </a:lnTo>
                  <a:lnTo>
                    <a:pt x="1302920" y="1418263"/>
                  </a:lnTo>
                  <a:lnTo>
                    <a:pt x="1264679" y="1444500"/>
                  </a:lnTo>
                  <a:lnTo>
                    <a:pt x="1223834" y="1467282"/>
                  </a:lnTo>
                  <a:lnTo>
                    <a:pt x="1180559" y="1486365"/>
                  </a:lnTo>
                  <a:lnTo>
                    <a:pt x="1135023" y="1501501"/>
                  </a:lnTo>
                  <a:lnTo>
                    <a:pt x="1087399" y="1512442"/>
                  </a:lnTo>
                  <a:lnTo>
                    <a:pt x="1038953" y="1518818"/>
                  </a:lnTo>
                  <a:lnTo>
                    <a:pt x="991001" y="1520531"/>
                  </a:lnTo>
                  <a:lnTo>
                    <a:pt x="943791" y="1517755"/>
                  </a:lnTo>
                  <a:lnTo>
                    <a:pt x="897568" y="1510660"/>
                  </a:lnTo>
                  <a:lnTo>
                    <a:pt x="852579" y="1499418"/>
                  </a:lnTo>
                  <a:lnTo>
                    <a:pt x="809071" y="1484201"/>
                  </a:lnTo>
                  <a:lnTo>
                    <a:pt x="767291" y="1465181"/>
                  </a:lnTo>
                  <a:lnTo>
                    <a:pt x="727485" y="1442528"/>
                  </a:lnTo>
                  <a:lnTo>
                    <a:pt x="689899" y="1416414"/>
                  </a:lnTo>
                  <a:lnTo>
                    <a:pt x="654781" y="1387011"/>
                  </a:lnTo>
                  <a:lnTo>
                    <a:pt x="622377" y="1354490"/>
                  </a:lnTo>
                  <a:lnTo>
                    <a:pt x="592933" y="1319024"/>
                  </a:lnTo>
                  <a:lnTo>
                    <a:pt x="566697" y="1280782"/>
                  </a:lnTo>
                  <a:lnTo>
                    <a:pt x="543914" y="1239938"/>
                  </a:lnTo>
                  <a:lnTo>
                    <a:pt x="524831" y="1196662"/>
                  </a:lnTo>
                  <a:lnTo>
                    <a:pt x="509696" y="1151127"/>
                  </a:lnTo>
                  <a:lnTo>
                    <a:pt x="498754" y="1103502"/>
                  </a:lnTo>
                  <a:lnTo>
                    <a:pt x="0" y="1193418"/>
                  </a:lnTo>
                  <a:lnTo>
                    <a:pt x="9799" y="1241244"/>
                  </a:lnTo>
                  <a:lnTo>
                    <a:pt x="21760" y="1288145"/>
                  </a:lnTo>
                  <a:lnTo>
                    <a:pt x="35826" y="1334070"/>
                  </a:lnTo>
                  <a:lnTo>
                    <a:pt x="51939" y="1378972"/>
                  </a:lnTo>
                  <a:lnTo>
                    <a:pt x="70038" y="1422801"/>
                  </a:lnTo>
                  <a:lnTo>
                    <a:pt x="90067" y="1465509"/>
                  </a:lnTo>
                  <a:lnTo>
                    <a:pt x="111966" y="1507048"/>
                  </a:lnTo>
                  <a:lnTo>
                    <a:pt x="135678" y="1547367"/>
                  </a:lnTo>
                  <a:lnTo>
                    <a:pt x="161143" y="1586420"/>
                  </a:lnTo>
                  <a:lnTo>
                    <a:pt x="188304" y="1624155"/>
                  </a:lnTo>
                  <a:lnTo>
                    <a:pt x="217102" y="1660526"/>
                  </a:lnTo>
                  <a:lnTo>
                    <a:pt x="247478" y="1695483"/>
                  </a:lnTo>
                  <a:lnTo>
                    <a:pt x="279375" y="1728977"/>
                  </a:lnTo>
                  <a:lnTo>
                    <a:pt x="312733" y="1760960"/>
                  </a:lnTo>
                  <a:lnTo>
                    <a:pt x="347495" y="1791382"/>
                  </a:lnTo>
                  <a:lnTo>
                    <a:pt x="383602" y="1820195"/>
                  </a:lnTo>
                  <a:lnTo>
                    <a:pt x="420996" y="1847351"/>
                  </a:lnTo>
                  <a:lnTo>
                    <a:pt x="459617" y="1872799"/>
                  </a:lnTo>
                  <a:lnTo>
                    <a:pt x="499408" y="1896493"/>
                  </a:lnTo>
                  <a:lnTo>
                    <a:pt x="540311" y="1918382"/>
                  </a:lnTo>
                  <a:lnTo>
                    <a:pt x="582267" y="1938417"/>
                  </a:lnTo>
                  <a:lnTo>
                    <a:pt x="625217" y="1956551"/>
                  </a:lnTo>
                  <a:lnTo>
                    <a:pt x="669103" y="1972735"/>
                  </a:lnTo>
                  <a:lnTo>
                    <a:pt x="713867" y="1986919"/>
                  </a:lnTo>
                  <a:lnTo>
                    <a:pt x="759450" y="1999054"/>
                  </a:lnTo>
                  <a:lnTo>
                    <a:pt x="805794" y="2009093"/>
                  </a:lnTo>
                  <a:lnTo>
                    <a:pt x="852840" y="2016985"/>
                  </a:lnTo>
                  <a:lnTo>
                    <a:pt x="900531" y="2022683"/>
                  </a:lnTo>
                  <a:lnTo>
                    <a:pt x="948807" y="2026138"/>
                  </a:lnTo>
                  <a:lnTo>
                    <a:pt x="997610" y="2027301"/>
                  </a:lnTo>
                  <a:lnTo>
                    <a:pt x="1045326" y="2026197"/>
                  </a:lnTo>
                  <a:lnTo>
                    <a:pt x="1092475" y="2022920"/>
                  </a:lnTo>
                  <a:lnTo>
                    <a:pt x="1139006" y="2017518"/>
                  </a:lnTo>
                  <a:lnTo>
                    <a:pt x="1184873" y="2010039"/>
                  </a:lnTo>
                  <a:lnTo>
                    <a:pt x="1230025" y="2000532"/>
                  </a:lnTo>
                  <a:lnTo>
                    <a:pt x="1274414" y="1989046"/>
                  </a:lnTo>
                  <a:lnTo>
                    <a:pt x="1317992" y="1975630"/>
                  </a:lnTo>
                  <a:lnTo>
                    <a:pt x="1360710" y="1960331"/>
                  </a:lnTo>
                  <a:lnTo>
                    <a:pt x="1402520" y="1943200"/>
                  </a:lnTo>
                  <a:lnTo>
                    <a:pt x="1443372" y="1924283"/>
                  </a:lnTo>
                  <a:lnTo>
                    <a:pt x="1483218" y="1903631"/>
                  </a:lnTo>
                  <a:lnTo>
                    <a:pt x="1522009" y="1881291"/>
                  </a:lnTo>
                  <a:lnTo>
                    <a:pt x="1559697" y="1857313"/>
                  </a:lnTo>
                  <a:lnTo>
                    <a:pt x="1596233" y="1831745"/>
                  </a:lnTo>
                  <a:lnTo>
                    <a:pt x="1631568" y="1804635"/>
                  </a:lnTo>
                  <a:lnTo>
                    <a:pt x="1665654" y="1776033"/>
                  </a:lnTo>
                  <a:lnTo>
                    <a:pt x="1698442" y="1745987"/>
                  </a:lnTo>
                  <a:lnTo>
                    <a:pt x="1729884" y="1714546"/>
                  </a:lnTo>
                  <a:lnTo>
                    <a:pt x="1759930" y="1681758"/>
                  </a:lnTo>
                  <a:lnTo>
                    <a:pt x="1788532" y="1647672"/>
                  </a:lnTo>
                  <a:lnTo>
                    <a:pt x="1815641" y="1612337"/>
                  </a:lnTo>
                  <a:lnTo>
                    <a:pt x="1841209" y="1575801"/>
                  </a:lnTo>
                  <a:lnTo>
                    <a:pt x="1865188" y="1538113"/>
                  </a:lnTo>
                  <a:lnTo>
                    <a:pt x="1887527" y="1499321"/>
                  </a:lnTo>
                  <a:lnTo>
                    <a:pt x="1908180" y="1459475"/>
                  </a:lnTo>
                  <a:lnTo>
                    <a:pt x="1927096" y="1418623"/>
                  </a:lnTo>
                  <a:lnTo>
                    <a:pt x="1944228" y="1376814"/>
                  </a:lnTo>
                  <a:lnTo>
                    <a:pt x="1959526" y="1334096"/>
                  </a:lnTo>
                  <a:lnTo>
                    <a:pt x="1972943" y="1290518"/>
                  </a:lnTo>
                  <a:lnTo>
                    <a:pt x="1984429" y="1246128"/>
                  </a:lnTo>
                  <a:lnTo>
                    <a:pt x="1993936" y="1200976"/>
                  </a:lnTo>
                  <a:lnTo>
                    <a:pt x="2001414" y="1155110"/>
                  </a:lnTo>
                  <a:lnTo>
                    <a:pt x="2006817" y="1108578"/>
                  </a:lnTo>
                  <a:lnTo>
                    <a:pt x="2010094" y="1061430"/>
                  </a:lnTo>
                  <a:lnTo>
                    <a:pt x="2011197" y="1013713"/>
                  </a:lnTo>
                  <a:lnTo>
                    <a:pt x="2010094" y="965997"/>
                  </a:lnTo>
                  <a:lnTo>
                    <a:pt x="2006817" y="918848"/>
                  </a:lnTo>
                  <a:lnTo>
                    <a:pt x="2001414" y="872314"/>
                  </a:lnTo>
                  <a:lnTo>
                    <a:pt x="1993936" y="826446"/>
                  </a:lnTo>
                  <a:lnTo>
                    <a:pt x="1984429" y="781292"/>
                  </a:lnTo>
                  <a:lnTo>
                    <a:pt x="1972943" y="736899"/>
                  </a:lnTo>
                  <a:lnTo>
                    <a:pt x="1959526" y="693318"/>
                  </a:lnTo>
                  <a:lnTo>
                    <a:pt x="1944228" y="650596"/>
                  </a:lnTo>
                  <a:lnTo>
                    <a:pt x="1927096" y="608783"/>
                  </a:lnTo>
                  <a:lnTo>
                    <a:pt x="1908180" y="567926"/>
                  </a:lnTo>
                  <a:lnTo>
                    <a:pt x="1887527" y="528076"/>
                  </a:lnTo>
                  <a:lnTo>
                    <a:pt x="1865188" y="489280"/>
                  </a:lnTo>
                  <a:lnTo>
                    <a:pt x="1841209" y="451587"/>
                  </a:lnTo>
                  <a:lnTo>
                    <a:pt x="1815641" y="415046"/>
                  </a:lnTo>
                  <a:lnTo>
                    <a:pt x="1788532" y="379705"/>
                  </a:lnTo>
                  <a:lnTo>
                    <a:pt x="1759930" y="345614"/>
                  </a:lnTo>
                  <a:lnTo>
                    <a:pt x="1729884" y="312820"/>
                  </a:lnTo>
                  <a:lnTo>
                    <a:pt x="1698442" y="281373"/>
                  </a:lnTo>
                  <a:lnTo>
                    <a:pt x="1665654" y="251322"/>
                  </a:lnTo>
                  <a:lnTo>
                    <a:pt x="1631568" y="222715"/>
                  </a:lnTo>
                  <a:lnTo>
                    <a:pt x="1596233" y="195600"/>
                  </a:lnTo>
                  <a:lnTo>
                    <a:pt x="1559697" y="170027"/>
                  </a:lnTo>
                  <a:lnTo>
                    <a:pt x="1522009" y="146043"/>
                  </a:lnTo>
                  <a:lnTo>
                    <a:pt x="1483218" y="123699"/>
                  </a:lnTo>
                  <a:lnTo>
                    <a:pt x="1443372" y="103042"/>
                  </a:lnTo>
                  <a:lnTo>
                    <a:pt x="1402520" y="84121"/>
                  </a:lnTo>
                  <a:lnTo>
                    <a:pt x="1360710" y="66986"/>
                  </a:lnTo>
                  <a:lnTo>
                    <a:pt x="1317992" y="51683"/>
                  </a:lnTo>
                  <a:lnTo>
                    <a:pt x="1274414" y="38264"/>
                  </a:lnTo>
                  <a:lnTo>
                    <a:pt x="1230025" y="26775"/>
                  </a:lnTo>
                  <a:lnTo>
                    <a:pt x="1184873" y="17265"/>
                  </a:lnTo>
                  <a:lnTo>
                    <a:pt x="1139006" y="9785"/>
                  </a:lnTo>
                  <a:lnTo>
                    <a:pt x="1092475" y="4381"/>
                  </a:lnTo>
                  <a:lnTo>
                    <a:pt x="1045326" y="1103"/>
                  </a:lnTo>
                  <a:lnTo>
                    <a:pt x="9976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97468" y="2284222"/>
              <a:ext cx="1014094" cy="1193800"/>
            </a:xfrm>
            <a:custGeom>
              <a:avLst/>
              <a:gdLst/>
              <a:ahLst/>
              <a:cxnLst/>
              <a:rect l="l" t="t" r="r" b="b"/>
              <a:pathLst>
                <a:path w="1014094" h="1193800">
                  <a:moveTo>
                    <a:pt x="1013322" y="0"/>
                  </a:moveTo>
                  <a:lnTo>
                    <a:pt x="968283" y="1073"/>
                  </a:lnTo>
                  <a:lnTo>
                    <a:pt x="923327" y="4111"/>
                  </a:lnTo>
                  <a:lnTo>
                    <a:pt x="878537" y="9126"/>
                  </a:lnTo>
                  <a:lnTo>
                    <a:pt x="833998" y="16128"/>
                  </a:lnTo>
                  <a:lnTo>
                    <a:pt x="787235" y="25679"/>
                  </a:lnTo>
                  <a:lnTo>
                    <a:pt x="741416" y="37268"/>
                  </a:lnTo>
                  <a:lnTo>
                    <a:pt x="696581" y="50840"/>
                  </a:lnTo>
                  <a:lnTo>
                    <a:pt x="652769" y="66336"/>
                  </a:lnTo>
                  <a:lnTo>
                    <a:pt x="610019" y="83702"/>
                  </a:lnTo>
                  <a:lnTo>
                    <a:pt x="568371" y="102880"/>
                  </a:lnTo>
                  <a:lnTo>
                    <a:pt x="527863" y="123814"/>
                  </a:lnTo>
                  <a:lnTo>
                    <a:pt x="488535" y="146448"/>
                  </a:lnTo>
                  <a:lnTo>
                    <a:pt x="450427" y="170724"/>
                  </a:lnTo>
                  <a:lnTo>
                    <a:pt x="413577" y="196587"/>
                  </a:lnTo>
                  <a:lnTo>
                    <a:pt x="378025" y="223980"/>
                  </a:lnTo>
                  <a:lnTo>
                    <a:pt x="343810" y="252846"/>
                  </a:lnTo>
                  <a:lnTo>
                    <a:pt x="310971" y="283128"/>
                  </a:lnTo>
                  <a:lnTo>
                    <a:pt x="279548" y="314772"/>
                  </a:lnTo>
                  <a:lnTo>
                    <a:pt x="249580" y="347718"/>
                  </a:lnTo>
                  <a:lnTo>
                    <a:pt x="221106" y="381913"/>
                  </a:lnTo>
                  <a:lnTo>
                    <a:pt x="194166" y="417298"/>
                  </a:lnTo>
                  <a:lnTo>
                    <a:pt x="168798" y="453817"/>
                  </a:lnTo>
                  <a:lnTo>
                    <a:pt x="145042" y="491414"/>
                  </a:lnTo>
                  <a:lnTo>
                    <a:pt x="122938" y="530032"/>
                  </a:lnTo>
                  <a:lnTo>
                    <a:pt x="102524" y="569615"/>
                  </a:lnTo>
                  <a:lnTo>
                    <a:pt x="83839" y="610106"/>
                  </a:lnTo>
                  <a:lnTo>
                    <a:pt x="66924" y="651449"/>
                  </a:lnTo>
                  <a:lnTo>
                    <a:pt x="51817" y="693586"/>
                  </a:lnTo>
                  <a:lnTo>
                    <a:pt x="38558" y="736463"/>
                  </a:lnTo>
                  <a:lnTo>
                    <a:pt x="27185" y="780021"/>
                  </a:lnTo>
                  <a:lnTo>
                    <a:pt x="17739" y="824206"/>
                  </a:lnTo>
                  <a:lnTo>
                    <a:pt x="10258" y="868959"/>
                  </a:lnTo>
                  <a:lnTo>
                    <a:pt x="4781" y="914225"/>
                  </a:lnTo>
                  <a:lnTo>
                    <a:pt x="1349" y="959947"/>
                  </a:lnTo>
                  <a:lnTo>
                    <a:pt x="0" y="1006068"/>
                  </a:lnTo>
                  <a:lnTo>
                    <a:pt x="773" y="1052532"/>
                  </a:lnTo>
                  <a:lnTo>
                    <a:pt x="3708" y="1099283"/>
                  </a:lnTo>
                  <a:lnTo>
                    <a:pt x="8843" y="1146264"/>
                  </a:lnTo>
                  <a:lnTo>
                    <a:pt x="16220" y="1193418"/>
                  </a:lnTo>
                  <a:lnTo>
                    <a:pt x="514974" y="1103502"/>
                  </a:lnTo>
                  <a:lnTo>
                    <a:pt x="511474" y="1081242"/>
                  </a:lnTo>
                  <a:lnTo>
                    <a:pt x="508973" y="1058862"/>
                  </a:lnTo>
                  <a:lnTo>
                    <a:pt x="507473" y="1036387"/>
                  </a:lnTo>
                  <a:lnTo>
                    <a:pt x="506973" y="1013840"/>
                  </a:lnTo>
                  <a:lnTo>
                    <a:pt x="509271" y="965030"/>
                  </a:lnTo>
                  <a:lnTo>
                    <a:pt x="516069" y="917532"/>
                  </a:lnTo>
                  <a:lnTo>
                    <a:pt x="527153" y="871557"/>
                  </a:lnTo>
                  <a:lnTo>
                    <a:pt x="542312" y="827319"/>
                  </a:lnTo>
                  <a:lnTo>
                    <a:pt x="561334" y="785030"/>
                  </a:lnTo>
                  <a:lnTo>
                    <a:pt x="584006" y="744902"/>
                  </a:lnTo>
                  <a:lnTo>
                    <a:pt x="610116" y="707148"/>
                  </a:lnTo>
                  <a:lnTo>
                    <a:pt x="639451" y="671979"/>
                  </a:lnTo>
                  <a:lnTo>
                    <a:pt x="671799" y="639608"/>
                  </a:lnTo>
                  <a:lnTo>
                    <a:pt x="706948" y="610248"/>
                  </a:lnTo>
                  <a:lnTo>
                    <a:pt x="744685" y="584111"/>
                  </a:lnTo>
                  <a:lnTo>
                    <a:pt x="784799" y="561409"/>
                  </a:lnTo>
                  <a:lnTo>
                    <a:pt x="827076" y="542354"/>
                  </a:lnTo>
                  <a:lnTo>
                    <a:pt x="871304" y="527159"/>
                  </a:lnTo>
                  <a:lnTo>
                    <a:pt x="917272" y="516036"/>
                  </a:lnTo>
                  <a:lnTo>
                    <a:pt x="964767" y="509198"/>
                  </a:lnTo>
                  <a:lnTo>
                    <a:pt x="1013576" y="506856"/>
                  </a:lnTo>
                  <a:lnTo>
                    <a:pt x="101332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487" y="3410699"/>
              <a:ext cx="691883" cy="79858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6777" y="3785869"/>
              <a:ext cx="589280" cy="34798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6777" y="3437890"/>
              <a:ext cx="589280" cy="34798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7008" y="2545067"/>
              <a:ext cx="490715" cy="57913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966" y="2810510"/>
              <a:ext cx="389839" cy="23876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2966" y="2571750"/>
              <a:ext cx="389839" cy="23875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120" y="2162543"/>
              <a:ext cx="627875" cy="79858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7901" y="2537460"/>
              <a:ext cx="526288" cy="34798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7901" y="2189480"/>
              <a:ext cx="526288" cy="34797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412318" y="1610613"/>
            <a:ext cx="3002915" cy="2972435"/>
          </a:xfrm>
          <a:prstGeom prst="rect">
            <a:avLst/>
          </a:prstGeom>
          <a:ln w="9525">
            <a:solidFill>
              <a:srgbClr val="F79546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572770">
              <a:lnSpc>
                <a:spcPct val="100000"/>
              </a:lnSpc>
              <a:spcBef>
                <a:spcPts val="660"/>
              </a:spcBef>
            </a:pP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dirty="0" sz="2000" spc="-55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dirty="0" sz="2000" spc="-30" b="1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Calibri"/>
                <a:cs typeface="Calibri"/>
              </a:rPr>
              <a:t>Contact</a:t>
            </a:r>
            <a:endParaRPr sz="2000">
              <a:latin typeface="Calibri"/>
              <a:cs typeface="Calibri"/>
            </a:endParaRPr>
          </a:p>
          <a:p>
            <a:pPr algn="ctr" marL="1373505" marR="1171575">
              <a:lnSpc>
                <a:spcPct val="102099"/>
              </a:lnSpc>
              <a:spcBef>
                <a:spcPts val="1575"/>
              </a:spcBef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dashb </a:t>
            </a: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oard</a:t>
            </a:r>
            <a:endParaRPr sz="1400">
              <a:latin typeface="Calibri"/>
              <a:cs typeface="Calibri"/>
            </a:endParaRPr>
          </a:p>
          <a:p>
            <a:pPr marL="875665">
              <a:lnSpc>
                <a:spcPts val="1285"/>
              </a:lnSpc>
              <a:tabLst>
                <a:tab pos="1487805" algn="l"/>
              </a:tabLst>
            </a:pP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baseline="-15873" sz="2100" spc="-37" b="1">
                <a:solidFill>
                  <a:srgbClr val="FFFFFF"/>
                </a:solidFill>
                <a:latin typeface="Calibri"/>
                <a:cs typeface="Calibri"/>
              </a:rPr>
              <a:t>0%</a:t>
            </a:r>
            <a:endParaRPr baseline="-15873" sz="2100">
              <a:latin typeface="Calibri"/>
              <a:cs typeface="Calibri"/>
            </a:endParaRPr>
          </a:p>
          <a:p>
            <a:pPr marL="860425">
              <a:lnSpc>
                <a:spcPct val="100000"/>
              </a:lnSpc>
              <a:spcBef>
                <a:spcPts val="40"/>
              </a:spcBef>
            </a:pP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28%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endParaRPr sz="1400">
              <a:latin typeface="Calibri"/>
              <a:cs typeface="Calibri"/>
            </a:endParaRPr>
          </a:p>
          <a:p>
            <a:pPr marL="2134870" marR="452120" indent="-100965">
              <a:lnSpc>
                <a:spcPct val="101800"/>
              </a:lnSpc>
            </a:pP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guruco </a:t>
            </a:r>
            <a:r>
              <a:rPr dirty="0" sz="1400" spc="-25" b="1">
                <a:solidFill>
                  <a:srgbClr val="FFFFFF"/>
                </a:solidFill>
                <a:latin typeface="Calibri"/>
                <a:cs typeface="Calibri"/>
              </a:rPr>
              <a:t>ol 72%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E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56679" y="256666"/>
            <a:ext cx="11678920" cy="6353175"/>
          </a:xfrm>
          <a:custGeom>
            <a:avLst/>
            <a:gdLst/>
            <a:ahLst/>
            <a:cxnLst/>
            <a:rect l="l" t="t" r="r" b="b"/>
            <a:pathLst>
              <a:path w="11678920" h="6353175">
                <a:moveTo>
                  <a:pt x="0" y="273303"/>
                </a:moveTo>
                <a:lnTo>
                  <a:pt x="4403" y="224194"/>
                </a:lnTo>
                <a:lnTo>
                  <a:pt x="17100" y="177965"/>
                </a:lnTo>
                <a:lnTo>
                  <a:pt x="37319" y="135391"/>
                </a:lnTo>
                <a:lnTo>
                  <a:pt x="64287" y="97244"/>
                </a:lnTo>
                <a:lnTo>
                  <a:pt x="97232" y="64299"/>
                </a:lnTo>
                <a:lnTo>
                  <a:pt x="135383" y="37328"/>
                </a:lnTo>
                <a:lnTo>
                  <a:pt x="177969" y="17106"/>
                </a:lnTo>
                <a:lnTo>
                  <a:pt x="224216" y="4405"/>
                </a:lnTo>
                <a:lnTo>
                  <a:pt x="273354" y="0"/>
                </a:lnTo>
                <a:lnTo>
                  <a:pt x="11405349" y="0"/>
                </a:lnTo>
                <a:lnTo>
                  <a:pt x="11454458" y="4405"/>
                </a:lnTo>
                <a:lnTo>
                  <a:pt x="11500687" y="17106"/>
                </a:lnTo>
                <a:lnTo>
                  <a:pt x="11543261" y="37328"/>
                </a:lnTo>
                <a:lnTo>
                  <a:pt x="11581408" y="64299"/>
                </a:lnTo>
                <a:lnTo>
                  <a:pt x="11614354" y="97244"/>
                </a:lnTo>
                <a:lnTo>
                  <a:pt x="11641324" y="135391"/>
                </a:lnTo>
                <a:lnTo>
                  <a:pt x="11661547" y="177965"/>
                </a:lnTo>
                <a:lnTo>
                  <a:pt x="11674247" y="224194"/>
                </a:lnTo>
                <a:lnTo>
                  <a:pt x="11678653" y="273303"/>
                </a:lnTo>
                <a:lnTo>
                  <a:pt x="11678653" y="6079324"/>
                </a:lnTo>
                <a:lnTo>
                  <a:pt x="11674247" y="6128459"/>
                </a:lnTo>
                <a:lnTo>
                  <a:pt x="11661547" y="6174705"/>
                </a:lnTo>
                <a:lnTo>
                  <a:pt x="11641324" y="6217290"/>
                </a:lnTo>
                <a:lnTo>
                  <a:pt x="11614354" y="6255441"/>
                </a:lnTo>
                <a:lnTo>
                  <a:pt x="11581408" y="6288388"/>
                </a:lnTo>
                <a:lnTo>
                  <a:pt x="11543261" y="6315357"/>
                </a:lnTo>
                <a:lnTo>
                  <a:pt x="11500687" y="6335577"/>
                </a:lnTo>
                <a:lnTo>
                  <a:pt x="11454458" y="6348275"/>
                </a:lnTo>
                <a:lnTo>
                  <a:pt x="11405349" y="6352679"/>
                </a:lnTo>
                <a:lnTo>
                  <a:pt x="273354" y="6352679"/>
                </a:lnTo>
                <a:lnTo>
                  <a:pt x="224216" y="6348275"/>
                </a:lnTo>
                <a:lnTo>
                  <a:pt x="177969" y="6335577"/>
                </a:lnTo>
                <a:lnTo>
                  <a:pt x="135383" y="6315357"/>
                </a:lnTo>
                <a:lnTo>
                  <a:pt x="97232" y="6288388"/>
                </a:lnTo>
                <a:lnTo>
                  <a:pt x="64287" y="6255441"/>
                </a:lnTo>
                <a:lnTo>
                  <a:pt x="37319" y="6217290"/>
                </a:lnTo>
                <a:lnTo>
                  <a:pt x="17100" y="6174705"/>
                </a:lnTo>
                <a:lnTo>
                  <a:pt x="4403" y="6128459"/>
                </a:lnTo>
                <a:lnTo>
                  <a:pt x="0" y="6079324"/>
                </a:lnTo>
                <a:lnTo>
                  <a:pt x="0" y="27330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0949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00"/>
              </a:spcBef>
            </a:pPr>
            <a:r>
              <a:rPr dirty="0"/>
              <a:t>Sum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/>
              <a:t>net</a:t>
            </a:r>
            <a:r>
              <a:rPr dirty="0" spc="-40"/>
              <a:t> </a:t>
            </a:r>
            <a:r>
              <a:rPr dirty="0"/>
              <a:t>amount</a:t>
            </a:r>
            <a:r>
              <a:rPr dirty="0" spc="-75"/>
              <a:t> </a:t>
            </a:r>
            <a:r>
              <a:rPr dirty="0" spc="-10"/>
              <a:t>generated</a:t>
            </a:r>
            <a:r>
              <a:rPr dirty="0" spc="-85"/>
              <a:t> </a:t>
            </a:r>
            <a:r>
              <a:rPr dirty="0"/>
              <a:t>from</a:t>
            </a:r>
            <a:r>
              <a:rPr dirty="0" spc="-60"/>
              <a:t> </a:t>
            </a:r>
            <a:r>
              <a:rPr dirty="0" spc="-10"/>
              <a:t>Users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1012431" y="2141220"/>
            <a:ext cx="3282950" cy="3349625"/>
            <a:chOff x="1012431" y="2141220"/>
            <a:chExt cx="3282950" cy="3349625"/>
          </a:xfrm>
        </p:grpSpPr>
        <p:sp>
          <p:nvSpPr>
            <p:cNvPr id="6" name="object 6" descr=""/>
            <p:cNvSpPr/>
            <p:nvPr/>
          </p:nvSpPr>
          <p:spPr>
            <a:xfrm>
              <a:off x="1173480" y="2141219"/>
              <a:ext cx="2961640" cy="3345179"/>
            </a:xfrm>
            <a:custGeom>
              <a:avLst/>
              <a:gdLst/>
              <a:ahLst/>
              <a:cxnLst/>
              <a:rect l="l" t="t" r="r" b="b"/>
              <a:pathLst>
                <a:path w="2961640" h="3345179">
                  <a:moveTo>
                    <a:pt x="146304" y="533400"/>
                  </a:moveTo>
                  <a:lnTo>
                    <a:pt x="0" y="533400"/>
                  </a:lnTo>
                  <a:lnTo>
                    <a:pt x="0" y="3344799"/>
                  </a:lnTo>
                  <a:lnTo>
                    <a:pt x="146304" y="3344799"/>
                  </a:lnTo>
                  <a:lnTo>
                    <a:pt x="146304" y="533400"/>
                  </a:lnTo>
                  <a:close/>
                </a:path>
                <a:path w="2961640" h="3345179">
                  <a:moveTo>
                    <a:pt x="615696" y="394716"/>
                  </a:moveTo>
                  <a:lnTo>
                    <a:pt x="469392" y="394716"/>
                  </a:lnTo>
                  <a:lnTo>
                    <a:pt x="469392" y="3344799"/>
                  </a:lnTo>
                  <a:lnTo>
                    <a:pt x="615696" y="3344799"/>
                  </a:lnTo>
                  <a:lnTo>
                    <a:pt x="615696" y="394716"/>
                  </a:lnTo>
                  <a:close/>
                </a:path>
                <a:path w="2961640" h="3345179">
                  <a:moveTo>
                    <a:pt x="1085088" y="345948"/>
                  </a:moveTo>
                  <a:lnTo>
                    <a:pt x="937260" y="345948"/>
                  </a:lnTo>
                  <a:lnTo>
                    <a:pt x="937260" y="3344799"/>
                  </a:lnTo>
                  <a:lnTo>
                    <a:pt x="1085088" y="3344799"/>
                  </a:lnTo>
                  <a:lnTo>
                    <a:pt x="1085088" y="345948"/>
                  </a:lnTo>
                  <a:close/>
                </a:path>
                <a:path w="2961640" h="3345179">
                  <a:moveTo>
                    <a:pt x="1554480" y="0"/>
                  </a:moveTo>
                  <a:lnTo>
                    <a:pt x="1406652" y="0"/>
                  </a:lnTo>
                  <a:lnTo>
                    <a:pt x="1406652" y="3344799"/>
                  </a:lnTo>
                  <a:lnTo>
                    <a:pt x="1554480" y="3344811"/>
                  </a:lnTo>
                  <a:lnTo>
                    <a:pt x="1554480" y="0"/>
                  </a:lnTo>
                  <a:close/>
                </a:path>
                <a:path w="2961640" h="3345179">
                  <a:moveTo>
                    <a:pt x="2022348" y="918972"/>
                  </a:moveTo>
                  <a:lnTo>
                    <a:pt x="1876044" y="918972"/>
                  </a:lnTo>
                  <a:lnTo>
                    <a:pt x="1876044" y="3344799"/>
                  </a:lnTo>
                  <a:lnTo>
                    <a:pt x="2022348" y="3344799"/>
                  </a:lnTo>
                  <a:lnTo>
                    <a:pt x="2022348" y="918972"/>
                  </a:lnTo>
                  <a:close/>
                </a:path>
                <a:path w="2961640" h="3345179">
                  <a:moveTo>
                    <a:pt x="2491740" y="303276"/>
                  </a:moveTo>
                  <a:lnTo>
                    <a:pt x="2345436" y="303276"/>
                  </a:lnTo>
                  <a:lnTo>
                    <a:pt x="2345436" y="3344799"/>
                  </a:lnTo>
                  <a:lnTo>
                    <a:pt x="2491740" y="3344799"/>
                  </a:lnTo>
                  <a:lnTo>
                    <a:pt x="2491740" y="303276"/>
                  </a:lnTo>
                  <a:close/>
                </a:path>
                <a:path w="2961640" h="3345179">
                  <a:moveTo>
                    <a:pt x="2961132" y="350520"/>
                  </a:moveTo>
                  <a:lnTo>
                    <a:pt x="2813304" y="350520"/>
                  </a:lnTo>
                  <a:lnTo>
                    <a:pt x="2813304" y="3344799"/>
                  </a:lnTo>
                  <a:lnTo>
                    <a:pt x="2961132" y="3344799"/>
                  </a:lnTo>
                  <a:lnTo>
                    <a:pt x="2961132" y="35052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12431" y="5486019"/>
              <a:ext cx="3282950" cy="0"/>
            </a:xfrm>
            <a:custGeom>
              <a:avLst/>
              <a:gdLst/>
              <a:ahLst/>
              <a:cxnLst/>
              <a:rect l="l" t="t" r="r" b="b"/>
              <a:pathLst>
                <a:path w="3282950" h="0">
                  <a:moveTo>
                    <a:pt x="0" y="0"/>
                  </a:moveTo>
                  <a:lnTo>
                    <a:pt x="328270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045870" y="2459482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29251.7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14983" y="2320544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30698.1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83994" y="2272029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31202.4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53132" y="1926082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34799.0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921889" y="2844546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25246.5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391027" y="2229992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31638.5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60038" y="2276983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04040"/>
                </a:solidFill>
                <a:latin typeface="Calibri"/>
                <a:cs typeface="Calibri"/>
              </a:rPr>
              <a:t>31151.0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49300" y="5392292"/>
            <a:ext cx="170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585858"/>
                </a:solidFill>
                <a:latin typeface="Calibri"/>
                <a:cs typeface="Calibri"/>
              </a:rPr>
              <a:t>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5259" y="4911597"/>
            <a:ext cx="344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5000.0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17347" y="4431029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10000.0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17347" y="3950334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15000.0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17347" y="3469640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20000.0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17347" y="2988945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25000.0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17347" y="2508250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30000.0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17347" y="2027682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35000.0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7347" y="1546986"/>
            <a:ext cx="4025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40000.0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994105" y="5600128"/>
            <a:ext cx="274955" cy="267970"/>
          </a:xfrm>
          <a:custGeom>
            <a:avLst/>
            <a:gdLst/>
            <a:ahLst/>
            <a:cxnLst/>
            <a:rect l="l" t="t" r="r" b="b"/>
            <a:pathLst>
              <a:path w="274955" h="267970">
                <a:moveTo>
                  <a:pt x="49136" y="265429"/>
                </a:moveTo>
                <a:lnTo>
                  <a:pt x="36004" y="265429"/>
                </a:lnTo>
                <a:lnTo>
                  <a:pt x="37401" y="266699"/>
                </a:lnTo>
                <a:lnTo>
                  <a:pt x="38125" y="267969"/>
                </a:lnTo>
                <a:lnTo>
                  <a:pt x="44615" y="267969"/>
                </a:lnTo>
                <a:lnTo>
                  <a:pt x="46012" y="266699"/>
                </a:lnTo>
                <a:lnTo>
                  <a:pt x="49136" y="265429"/>
                </a:lnTo>
                <a:close/>
              </a:path>
              <a:path w="274955" h="267970">
                <a:moveTo>
                  <a:pt x="63265" y="231139"/>
                </a:moveTo>
                <a:lnTo>
                  <a:pt x="47294" y="231139"/>
                </a:lnTo>
                <a:lnTo>
                  <a:pt x="50660" y="232409"/>
                </a:lnTo>
                <a:lnTo>
                  <a:pt x="52222" y="233679"/>
                </a:lnTo>
                <a:lnTo>
                  <a:pt x="55016" y="236219"/>
                </a:lnTo>
                <a:lnTo>
                  <a:pt x="55968" y="237489"/>
                </a:lnTo>
                <a:lnTo>
                  <a:pt x="57124" y="240029"/>
                </a:lnTo>
                <a:lnTo>
                  <a:pt x="57340" y="242569"/>
                </a:lnTo>
                <a:lnTo>
                  <a:pt x="57023" y="245109"/>
                </a:lnTo>
                <a:lnTo>
                  <a:pt x="56527" y="246379"/>
                </a:lnTo>
                <a:lnTo>
                  <a:pt x="54876" y="250189"/>
                </a:lnTo>
                <a:lnTo>
                  <a:pt x="50304" y="255269"/>
                </a:lnTo>
                <a:lnTo>
                  <a:pt x="44462" y="259079"/>
                </a:lnTo>
                <a:lnTo>
                  <a:pt x="42697" y="259079"/>
                </a:lnTo>
                <a:lnTo>
                  <a:pt x="39547" y="260349"/>
                </a:lnTo>
                <a:lnTo>
                  <a:pt x="38188" y="260349"/>
                </a:lnTo>
                <a:lnTo>
                  <a:pt x="35953" y="261619"/>
                </a:lnTo>
                <a:lnTo>
                  <a:pt x="35217" y="261619"/>
                </a:lnTo>
                <a:lnTo>
                  <a:pt x="34632" y="262889"/>
                </a:lnTo>
                <a:lnTo>
                  <a:pt x="34493" y="262889"/>
                </a:lnTo>
                <a:lnTo>
                  <a:pt x="34658" y="264159"/>
                </a:lnTo>
                <a:lnTo>
                  <a:pt x="34886" y="264159"/>
                </a:lnTo>
                <a:lnTo>
                  <a:pt x="35547" y="265429"/>
                </a:lnTo>
                <a:lnTo>
                  <a:pt x="50800" y="265429"/>
                </a:lnTo>
                <a:lnTo>
                  <a:pt x="66446" y="240029"/>
                </a:lnTo>
                <a:lnTo>
                  <a:pt x="66078" y="237489"/>
                </a:lnTo>
                <a:lnTo>
                  <a:pt x="64109" y="232409"/>
                </a:lnTo>
                <a:lnTo>
                  <a:pt x="63265" y="231139"/>
                </a:lnTo>
                <a:close/>
              </a:path>
              <a:path w="274955" h="267970">
                <a:moveTo>
                  <a:pt x="26885" y="199389"/>
                </a:moveTo>
                <a:lnTo>
                  <a:pt x="12941" y="199389"/>
                </a:lnTo>
                <a:lnTo>
                  <a:pt x="10261" y="201929"/>
                </a:lnTo>
                <a:lnTo>
                  <a:pt x="9017" y="203199"/>
                </a:lnTo>
                <a:lnTo>
                  <a:pt x="5676" y="205739"/>
                </a:lnTo>
                <a:lnTo>
                  <a:pt x="3924" y="208279"/>
                </a:lnTo>
                <a:lnTo>
                  <a:pt x="1282" y="213359"/>
                </a:lnTo>
                <a:lnTo>
                  <a:pt x="508" y="215899"/>
                </a:lnTo>
                <a:lnTo>
                  <a:pt x="0" y="220979"/>
                </a:lnTo>
                <a:lnTo>
                  <a:pt x="330" y="223519"/>
                </a:lnTo>
                <a:lnTo>
                  <a:pt x="14274" y="237489"/>
                </a:lnTo>
                <a:lnTo>
                  <a:pt x="16446" y="238759"/>
                </a:lnTo>
                <a:lnTo>
                  <a:pt x="22987" y="238759"/>
                </a:lnTo>
                <a:lnTo>
                  <a:pt x="27355" y="237489"/>
                </a:lnTo>
                <a:lnTo>
                  <a:pt x="29514" y="236219"/>
                </a:lnTo>
                <a:lnTo>
                  <a:pt x="39865" y="232409"/>
                </a:lnTo>
                <a:lnTo>
                  <a:pt x="41808" y="232409"/>
                </a:lnTo>
                <a:lnTo>
                  <a:pt x="45516" y="231139"/>
                </a:lnTo>
                <a:lnTo>
                  <a:pt x="63265" y="231139"/>
                </a:lnTo>
                <a:lnTo>
                  <a:pt x="62420" y="229869"/>
                </a:lnTo>
                <a:lnTo>
                  <a:pt x="61220" y="228599"/>
                </a:lnTo>
                <a:lnTo>
                  <a:pt x="18376" y="228599"/>
                </a:lnTo>
                <a:lnTo>
                  <a:pt x="15011" y="227329"/>
                </a:lnTo>
                <a:lnTo>
                  <a:pt x="13462" y="227329"/>
                </a:lnTo>
                <a:lnTo>
                  <a:pt x="11061" y="224789"/>
                </a:lnTo>
                <a:lnTo>
                  <a:pt x="10312" y="223519"/>
                </a:lnTo>
                <a:lnTo>
                  <a:pt x="9258" y="220979"/>
                </a:lnTo>
                <a:lnTo>
                  <a:pt x="9131" y="217169"/>
                </a:lnTo>
                <a:lnTo>
                  <a:pt x="9486" y="215899"/>
                </a:lnTo>
                <a:lnTo>
                  <a:pt x="10833" y="213359"/>
                </a:lnTo>
                <a:lnTo>
                  <a:pt x="11874" y="210819"/>
                </a:lnTo>
                <a:lnTo>
                  <a:pt x="14820" y="208279"/>
                </a:lnTo>
                <a:lnTo>
                  <a:pt x="16395" y="207009"/>
                </a:lnTo>
                <a:lnTo>
                  <a:pt x="19596" y="205739"/>
                </a:lnTo>
                <a:lnTo>
                  <a:pt x="21082" y="204469"/>
                </a:lnTo>
                <a:lnTo>
                  <a:pt x="23787" y="204469"/>
                </a:lnTo>
                <a:lnTo>
                  <a:pt x="24955" y="203199"/>
                </a:lnTo>
                <a:lnTo>
                  <a:pt x="27571" y="203199"/>
                </a:lnTo>
                <a:lnTo>
                  <a:pt x="28041" y="201929"/>
                </a:lnTo>
                <a:lnTo>
                  <a:pt x="27787" y="200659"/>
                </a:lnTo>
                <a:lnTo>
                  <a:pt x="27533" y="200659"/>
                </a:lnTo>
                <a:lnTo>
                  <a:pt x="26885" y="199389"/>
                </a:lnTo>
                <a:close/>
              </a:path>
              <a:path w="274955" h="267970">
                <a:moveTo>
                  <a:pt x="49415" y="220979"/>
                </a:moveTo>
                <a:lnTo>
                  <a:pt x="45059" y="220979"/>
                </a:lnTo>
                <a:lnTo>
                  <a:pt x="42862" y="222249"/>
                </a:lnTo>
                <a:lnTo>
                  <a:pt x="38468" y="223519"/>
                </a:lnTo>
                <a:lnTo>
                  <a:pt x="36309" y="223519"/>
                </a:lnTo>
                <a:lnTo>
                  <a:pt x="25882" y="227329"/>
                </a:lnTo>
                <a:lnTo>
                  <a:pt x="23914" y="227329"/>
                </a:lnTo>
                <a:lnTo>
                  <a:pt x="20154" y="228599"/>
                </a:lnTo>
                <a:lnTo>
                  <a:pt x="61220" y="228599"/>
                </a:lnTo>
                <a:lnTo>
                  <a:pt x="60020" y="227329"/>
                </a:lnTo>
                <a:lnTo>
                  <a:pt x="58000" y="224789"/>
                </a:lnTo>
                <a:lnTo>
                  <a:pt x="55905" y="223519"/>
                </a:lnTo>
                <a:lnTo>
                  <a:pt x="51587" y="222249"/>
                </a:lnTo>
                <a:lnTo>
                  <a:pt x="49415" y="220979"/>
                </a:lnTo>
                <a:close/>
              </a:path>
              <a:path w="274955" h="267970">
                <a:moveTo>
                  <a:pt x="52451" y="189229"/>
                </a:moveTo>
                <a:lnTo>
                  <a:pt x="50673" y="189229"/>
                </a:lnTo>
                <a:lnTo>
                  <a:pt x="50253" y="190499"/>
                </a:lnTo>
                <a:lnTo>
                  <a:pt x="49339" y="190499"/>
                </a:lnTo>
                <a:lnTo>
                  <a:pt x="48158" y="191769"/>
                </a:lnTo>
                <a:lnTo>
                  <a:pt x="47028" y="193039"/>
                </a:lnTo>
                <a:lnTo>
                  <a:pt x="46266" y="194309"/>
                </a:lnTo>
                <a:lnTo>
                  <a:pt x="45999" y="194309"/>
                </a:lnTo>
                <a:lnTo>
                  <a:pt x="45707" y="195579"/>
                </a:lnTo>
                <a:lnTo>
                  <a:pt x="45897" y="196849"/>
                </a:lnTo>
                <a:lnTo>
                  <a:pt x="70231" y="220979"/>
                </a:lnTo>
                <a:lnTo>
                  <a:pt x="72643" y="222249"/>
                </a:lnTo>
                <a:lnTo>
                  <a:pt x="77114" y="224789"/>
                </a:lnTo>
                <a:lnTo>
                  <a:pt x="79413" y="226059"/>
                </a:lnTo>
                <a:lnTo>
                  <a:pt x="84124" y="227329"/>
                </a:lnTo>
                <a:lnTo>
                  <a:pt x="86499" y="226059"/>
                </a:lnTo>
                <a:lnTo>
                  <a:pt x="91312" y="224789"/>
                </a:lnTo>
                <a:lnTo>
                  <a:pt x="93700" y="223519"/>
                </a:lnTo>
                <a:lnTo>
                  <a:pt x="98094" y="218439"/>
                </a:lnTo>
                <a:lnTo>
                  <a:pt x="98837" y="217169"/>
                </a:lnTo>
                <a:lnTo>
                  <a:pt x="81864" y="217169"/>
                </a:lnTo>
                <a:lnTo>
                  <a:pt x="80340" y="215899"/>
                </a:lnTo>
                <a:lnTo>
                  <a:pt x="77228" y="214629"/>
                </a:lnTo>
                <a:lnTo>
                  <a:pt x="75412" y="212089"/>
                </a:lnTo>
                <a:lnTo>
                  <a:pt x="52451" y="189229"/>
                </a:lnTo>
                <a:close/>
              </a:path>
              <a:path w="274955" h="267970">
                <a:moveTo>
                  <a:pt x="76517" y="165099"/>
                </a:moveTo>
                <a:lnTo>
                  <a:pt x="75095" y="165099"/>
                </a:lnTo>
                <a:lnTo>
                  <a:pt x="74739" y="166369"/>
                </a:lnTo>
                <a:lnTo>
                  <a:pt x="73406" y="166369"/>
                </a:lnTo>
                <a:lnTo>
                  <a:pt x="72859" y="167639"/>
                </a:lnTo>
                <a:lnTo>
                  <a:pt x="71577" y="168909"/>
                </a:lnTo>
                <a:lnTo>
                  <a:pt x="71069" y="168909"/>
                </a:lnTo>
                <a:lnTo>
                  <a:pt x="70332" y="170179"/>
                </a:lnTo>
                <a:lnTo>
                  <a:pt x="70065" y="170179"/>
                </a:lnTo>
                <a:lnTo>
                  <a:pt x="69786" y="171449"/>
                </a:lnTo>
                <a:lnTo>
                  <a:pt x="69977" y="172719"/>
                </a:lnTo>
                <a:lnTo>
                  <a:pt x="95008" y="196849"/>
                </a:lnTo>
                <a:lnTo>
                  <a:pt x="95288" y="199389"/>
                </a:lnTo>
                <a:lnTo>
                  <a:pt x="95402" y="204469"/>
                </a:lnTo>
                <a:lnTo>
                  <a:pt x="94487" y="210819"/>
                </a:lnTo>
                <a:lnTo>
                  <a:pt x="93433" y="212089"/>
                </a:lnTo>
                <a:lnTo>
                  <a:pt x="90551" y="215899"/>
                </a:lnTo>
                <a:lnTo>
                  <a:pt x="89192" y="215899"/>
                </a:lnTo>
                <a:lnTo>
                  <a:pt x="86334" y="217169"/>
                </a:lnTo>
                <a:lnTo>
                  <a:pt x="98837" y="217169"/>
                </a:lnTo>
                <a:lnTo>
                  <a:pt x="99580" y="215899"/>
                </a:lnTo>
                <a:lnTo>
                  <a:pt x="101473" y="210819"/>
                </a:lnTo>
                <a:lnTo>
                  <a:pt x="101718" y="208279"/>
                </a:lnTo>
                <a:lnTo>
                  <a:pt x="101638" y="203199"/>
                </a:lnTo>
                <a:lnTo>
                  <a:pt x="112661" y="203199"/>
                </a:lnTo>
                <a:lnTo>
                  <a:pt x="112598" y="201929"/>
                </a:lnTo>
                <a:lnTo>
                  <a:pt x="112255" y="201929"/>
                </a:lnTo>
                <a:lnTo>
                  <a:pt x="76517" y="165099"/>
                </a:lnTo>
                <a:close/>
              </a:path>
              <a:path w="274955" h="267970">
                <a:moveTo>
                  <a:pt x="112166" y="203199"/>
                </a:moveTo>
                <a:lnTo>
                  <a:pt x="101638" y="203199"/>
                </a:lnTo>
                <a:lnTo>
                  <a:pt x="106540" y="207009"/>
                </a:lnTo>
                <a:lnTo>
                  <a:pt x="109385" y="207009"/>
                </a:lnTo>
                <a:lnTo>
                  <a:pt x="109905" y="205739"/>
                </a:lnTo>
                <a:lnTo>
                  <a:pt x="111061" y="204469"/>
                </a:lnTo>
                <a:lnTo>
                  <a:pt x="111506" y="204469"/>
                </a:lnTo>
                <a:lnTo>
                  <a:pt x="112166" y="203199"/>
                </a:lnTo>
                <a:close/>
              </a:path>
              <a:path w="274955" h="267970">
                <a:moveTo>
                  <a:pt x="24396" y="196849"/>
                </a:moveTo>
                <a:lnTo>
                  <a:pt x="18237" y="196849"/>
                </a:lnTo>
                <a:lnTo>
                  <a:pt x="16967" y="198119"/>
                </a:lnTo>
                <a:lnTo>
                  <a:pt x="14287" y="199389"/>
                </a:lnTo>
                <a:lnTo>
                  <a:pt x="26479" y="199389"/>
                </a:lnTo>
                <a:lnTo>
                  <a:pt x="25082" y="198119"/>
                </a:lnTo>
                <a:lnTo>
                  <a:pt x="24396" y="196849"/>
                </a:lnTo>
                <a:close/>
              </a:path>
              <a:path w="274955" h="267970">
                <a:moveTo>
                  <a:pt x="95084" y="147319"/>
                </a:moveTo>
                <a:lnTo>
                  <a:pt x="93065" y="147319"/>
                </a:lnTo>
                <a:lnTo>
                  <a:pt x="92227" y="148589"/>
                </a:lnTo>
                <a:lnTo>
                  <a:pt x="91732" y="148589"/>
                </a:lnTo>
                <a:lnTo>
                  <a:pt x="90538" y="149859"/>
                </a:lnTo>
                <a:lnTo>
                  <a:pt x="90081" y="149859"/>
                </a:lnTo>
                <a:lnTo>
                  <a:pt x="89420" y="151129"/>
                </a:lnTo>
                <a:lnTo>
                  <a:pt x="89192" y="151129"/>
                </a:lnTo>
                <a:lnTo>
                  <a:pt x="89204" y="152399"/>
                </a:lnTo>
                <a:lnTo>
                  <a:pt x="125145" y="189229"/>
                </a:lnTo>
                <a:lnTo>
                  <a:pt x="126847" y="189229"/>
                </a:lnTo>
                <a:lnTo>
                  <a:pt x="127254" y="187959"/>
                </a:lnTo>
                <a:lnTo>
                  <a:pt x="128206" y="187959"/>
                </a:lnTo>
                <a:lnTo>
                  <a:pt x="128752" y="186689"/>
                </a:lnTo>
                <a:lnTo>
                  <a:pt x="130048" y="185419"/>
                </a:lnTo>
                <a:lnTo>
                  <a:pt x="130556" y="185419"/>
                </a:lnTo>
                <a:lnTo>
                  <a:pt x="131292" y="184149"/>
                </a:lnTo>
                <a:lnTo>
                  <a:pt x="131546" y="184149"/>
                </a:lnTo>
                <a:lnTo>
                  <a:pt x="131648" y="182879"/>
                </a:lnTo>
                <a:lnTo>
                  <a:pt x="106616" y="157479"/>
                </a:lnTo>
                <a:lnTo>
                  <a:pt x="106172" y="153669"/>
                </a:lnTo>
                <a:lnTo>
                  <a:pt x="106176" y="152399"/>
                </a:lnTo>
                <a:lnTo>
                  <a:pt x="99987" y="152399"/>
                </a:lnTo>
                <a:lnTo>
                  <a:pt x="95084" y="147319"/>
                </a:lnTo>
                <a:close/>
              </a:path>
              <a:path w="274955" h="267970">
                <a:moveTo>
                  <a:pt x="135138" y="137159"/>
                </a:moveTo>
                <a:lnTo>
                  <a:pt x="116763" y="137159"/>
                </a:lnTo>
                <a:lnTo>
                  <a:pt x="119761" y="138429"/>
                </a:lnTo>
                <a:lnTo>
                  <a:pt x="121284" y="138429"/>
                </a:lnTo>
                <a:lnTo>
                  <a:pt x="124396" y="139699"/>
                </a:lnTo>
                <a:lnTo>
                  <a:pt x="126174" y="142239"/>
                </a:lnTo>
                <a:lnTo>
                  <a:pt x="149212" y="165099"/>
                </a:lnTo>
                <a:lnTo>
                  <a:pt x="151333" y="165099"/>
                </a:lnTo>
                <a:lnTo>
                  <a:pt x="152273" y="163829"/>
                </a:lnTo>
                <a:lnTo>
                  <a:pt x="152844" y="163829"/>
                </a:lnTo>
                <a:lnTo>
                  <a:pt x="154127" y="162559"/>
                </a:lnTo>
                <a:lnTo>
                  <a:pt x="154635" y="161289"/>
                </a:lnTo>
                <a:lnTo>
                  <a:pt x="155371" y="160019"/>
                </a:lnTo>
                <a:lnTo>
                  <a:pt x="155752" y="160019"/>
                </a:lnTo>
                <a:lnTo>
                  <a:pt x="155727" y="158749"/>
                </a:lnTo>
                <a:lnTo>
                  <a:pt x="155511" y="157479"/>
                </a:lnTo>
                <a:lnTo>
                  <a:pt x="135138" y="137159"/>
                </a:lnTo>
                <a:close/>
              </a:path>
              <a:path w="274955" h="267970">
                <a:moveTo>
                  <a:pt x="122174" y="128269"/>
                </a:moveTo>
                <a:lnTo>
                  <a:pt x="115112" y="128269"/>
                </a:lnTo>
                <a:lnTo>
                  <a:pt x="110274" y="129539"/>
                </a:lnTo>
                <a:lnTo>
                  <a:pt x="99987" y="152399"/>
                </a:lnTo>
                <a:lnTo>
                  <a:pt x="106176" y="152399"/>
                </a:lnTo>
                <a:lnTo>
                  <a:pt x="106184" y="149859"/>
                </a:lnTo>
                <a:lnTo>
                  <a:pt x="107137" y="144779"/>
                </a:lnTo>
                <a:lnTo>
                  <a:pt x="108178" y="142239"/>
                </a:lnTo>
                <a:lnTo>
                  <a:pt x="111074" y="139699"/>
                </a:lnTo>
                <a:lnTo>
                  <a:pt x="112420" y="138429"/>
                </a:lnTo>
                <a:lnTo>
                  <a:pt x="115290" y="137159"/>
                </a:lnTo>
                <a:lnTo>
                  <a:pt x="135138" y="137159"/>
                </a:lnTo>
                <a:lnTo>
                  <a:pt x="131318" y="133349"/>
                </a:lnTo>
                <a:lnTo>
                  <a:pt x="128943" y="132079"/>
                </a:lnTo>
                <a:lnTo>
                  <a:pt x="124472" y="129539"/>
                </a:lnTo>
                <a:lnTo>
                  <a:pt x="122174" y="128269"/>
                </a:lnTo>
                <a:close/>
              </a:path>
              <a:path w="274955" h="267970">
                <a:moveTo>
                  <a:pt x="144627" y="63499"/>
                </a:moveTo>
                <a:lnTo>
                  <a:pt x="142443" y="63499"/>
                </a:lnTo>
                <a:lnTo>
                  <a:pt x="141465" y="64769"/>
                </a:lnTo>
                <a:lnTo>
                  <a:pt x="140893" y="64769"/>
                </a:lnTo>
                <a:lnTo>
                  <a:pt x="139611" y="66039"/>
                </a:lnTo>
                <a:lnTo>
                  <a:pt x="139115" y="67309"/>
                </a:lnTo>
                <a:lnTo>
                  <a:pt x="138176" y="68579"/>
                </a:lnTo>
                <a:lnTo>
                  <a:pt x="137833" y="68579"/>
                </a:lnTo>
                <a:lnTo>
                  <a:pt x="137947" y="69849"/>
                </a:lnTo>
                <a:lnTo>
                  <a:pt x="138087" y="69849"/>
                </a:lnTo>
                <a:lnTo>
                  <a:pt x="158902" y="91439"/>
                </a:lnTo>
                <a:lnTo>
                  <a:pt x="152425" y="91439"/>
                </a:lnTo>
                <a:lnTo>
                  <a:pt x="147154" y="92709"/>
                </a:lnTo>
                <a:lnTo>
                  <a:pt x="136283" y="110489"/>
                </a:lnTo>
                <a:lnTo>
                  <a:pt x="137172" y="115569"/>
                </a:lnTo>
                <a:lnTo>
                  <a:pt x="138303" y="119379"/>
                </a:lnTo>
                <a:lnTo>
                  <a:pt x="141909" y="125729"/>
                </a:lnTo>
                <a:lnTo>
                  <a:pt x="144335" y="128269"/>
                </a:lnTo>
                <a:lnTo>
                  <a:pt x="149961" y="134619"/>
                </a:lnTo>
                <a:lnTo>
                  <a:pt x="152679" y="135889"/>
                </a:lnTo>
                <a:lnTo>
                  <a:pt x="158381" y="139699"/>
                </a:lnTo>
                <a:lnTo>
                  <a:pt x="161251" y="140969"/>
                </a:lnTo>
                <a:lnTo>
                  <a:pt x="166979" y="142239"/>
                </a:lnTo>
                <a:lnTo>
                  <a:pt x="169849" y="142239"/>
                </a:lnTo>
                <a:lnTo>
                  <a:pt x="175552" y="140969"/>
                </a:lnTo>
                <a:lnTo>
                  <a:pt x="178282" y="138429"/>
                </a:lnTo>
                <a:lnTo>
                  <a:pt x="183286" y="133349"/>
                </a:lnTo>
                <a:lnTo>
                  <a:pt x="167093" y="133349"/>
                </a:lnTo>
                <a:lnTo>
                  <a:pt x="163068" y="130809"/>
                </a:lnTo>
                <a:lnTo>
                  <a:pt x="161074" y="130809"/>
                </a:lnTo>
                <a:lnTo>
                  <a:pt x="157099" y="126999"/>
                </a:lnTo>
                <a:lnTo>
                  <a:pt x="155206" y="125729"/>
                </a:lnTo>
                <a:lnTo>
                  <a:pt x="151739" y="121919"/>
                </a:lnTo>
                <a:lnTo>
                  <a:pt x="150240" y="120649"/>
                </a:lnTo>
                <a:lnTo>
                  <a:pt x="147637" y="116839"/>
                </a:lnTo>
                <a:lnTo>
                  <a:pt x="146710" y="114299"/>
                </a:lnTo>
                <a:lnTo>
                  <a:pt x="145580" y="110489"/>
                </a:lnTo>
                <a:lnTo>
                  <a:pt x="145478" y="109219"/>
                </a:lnTo>
                <a:lnTo>
                  <a:pt x="146215" y="105409"/>
                </a:lnTo>
                <a:lnTo>
                  <a:pt x="147231" y="102869"/>
                </a:lnTo>
                <a:lnTo>
                  <a:pt x="150672" y="99059"/>
                </a:lnTo>
                <a:lnTo>
                  <a:pt x="152958" y="99059"/>
                </a:lnTo>
                <a:lnTo>
                  <a:pt x="158534" y="97789"/>
                </a:lnTo>
                <a:lnTo>
                  <a:pt x="178542" y="97789"/>
                </a:lnTo>
                <a:lnTo>
                  <a:pt x="172261" y="91439"/>
                </a:lnTo>
                <a:lnTo>
                  <a:pt x="158902" y="91439"/>
                </a:lnTo>
                <a:lnTo>
                  <a:pt x="155460" y="90169"/>
                </a:lnTo>
                <a:lnTo>
                  <a:pt x="171005" y="90169"/>
                </a:lnTo>
                <a:lnTo>
                  <a:pt x="144627" y="63499"/>
                </a:lnTo>
                <a:close/>
              </a:path>
              <a:path w="274955" h="267970">
                <a:moveTo>
                  <a:pt x="178542" y="97789"/>
                </a:moveTo>
                <a:lnTo>
                  <a:pt x="165849" y="97789"/>
                </a:lnTo>
                <a:lnTo>
                  <a:pt x="180060" y="111759"/>
                </a:lnTo>
                <a:lnTo>
                  <a:pt x="180327" y="114299"/>
                </a:lnTo>
                <a:lnTo>
                  <a:pt x="178054" y="128269"/>
                </a:lnTo>
                <a:lnTo>
                  <a:pt x="177330" y="128269"/>
                </a:lnTo>
                <a:lnTo>
                  <a:pt x="174752" y="130809"/>
                </a:lnTo>
                <a:lnTo>
                  <a:pt x="172935" y="132079"/>
                </a:lnTo>
                <a:lnTo>
                  <a:pt x="169062" y="133349"/>
                </a:lnTo>
                <a:lnTo>
                  <a:pt x="183286" y="133349"/>
                </a:lnTo>
                <a:lnTo>
                  <a:pt x="184924" y="130809"/>
                </a:lnTo>
                <a:lnTo>
                  <a:pt x="186677" y="124459"/>
                </a:lnTo>
                <a:lnTo>
                  <a:pt x="186922" y="121919"/>
                </a:lnTo>
                <a:lnTo>
                  <a:pt x="186880" y="116839"/>
                </a:lnTo>
                <a:lnTo>
                  <a:pt x="197383" y="116839"/>
                </a:lnTo>
                <a:lnTo>
                  <a:pt x="178542" y="97789"/>
                </a:lnTo>
                <a:close/>
              </a:path>
              <a:path w="274955" h="267970">
                <a:moveTo>
                  <a:pt x="197599" y="116839"/>
                </a:moveTo>
                <a:lnTo>
                  <a:pt x="186880" y="116839"/>
                </a:lnTo>
                <a:lnTo>
                  <a:pt x="191795" y="121919"/>
                </a:lnTo>
                <a:lnTo>
                  <a:pt x="194729" y="121919"/>
                </a:lnTo>
                <a:lnTo>
                  <a:pt x="195211" y="120649"/>
                </a:lnTo>
                <a:lnTo>
                  <a:pt x="196291" y="119379"/>
                </a:lnTo>
                <a:lnTo>
                  <a:pt x="196710" y="119379"/>
                </a:lnTo>
                <a:lnTo>
                  <a:pt x="197345" y="118109"/>
                </a:lnTo>
                <a:lnTo>
                  <a:pt x="197700" y="118109"/>
                </a:lnTo>
                <a:lnTo>
                  <a:pt x="197599" y="116839"/>
                </a:lnTo>
                <a:close/>
              </a:path>
              <a:path w="274955" h="267970">
                <a:moveTo>
                  <a:pt x="214430" y="54609"/>
                </a:moveTo>
                <a:lnTo>
                  <a:pt x="197281" y="54609"/>
                </a:lnTo>
                <a:lnTo>
                  <a:pt x="199961" y="55879"/>
                </a:lnTo>
                <a:lnTo>
                  <a:pt x="201307" y="55879"/>
                </a:lnTo>
                <a:lnTo>
                  <a:pt x="203987" y="57149"/>
                </a:lnTo>
                <a:lnTo>
                  <a:pt x="205333" y="58419"/>
                </a:lnTo>
                <a:lnTo>
                  <a:pt x="209473" y="62229"/>
                </a:lnTo>
                <a:lnTo>
                  <a:pt x="201815" y="69849"/>
                </a:lnTo>
                <a:lnTo>
                  <a:pt x="199567" y="72389"/>
                </a:lnTo>
                <a:lnTo>
                  <a:pt x="196126" y="78739"/>
                </a:lnTo>
                <a:lnTo>
                  <a:pt x="194983" y="81279"/>
                </a:lnTo>
                <a:lnTo>
                  <a:pt x="193878" y="86359"/>
                </a:lnTo>
                <a:lnTo>
                  <a:pt x="193929" y="87629"/>
                </a:lnTo>
                <a:lnTo>
                  <a:pt x="205981" y="101599"/>
                </a:lnTo>
                <a:lnTo>
                  <a:pt x="211912" y="101599"/>
                </a:lnTo>
                <a:lnTo>
                  <a:pt x="213906" y="100329"/>
                </a:lnTo>
                <a:lnTo>
                  <a:pt x="217906" y="99059"/>
                </a:lnTo>
                <a:lnTo>
                  <a:pt x="219837" y="97789"/>
                </a:lnTo>
                <a:lnTo>
                  <a:pt x="223837" y="92709"/>
                </a:lnTo>
                <a:lnTo>
                  <a:pt x="208826" y="92709"/>
                </a:lnTo>
                <a:lnTo>
                  <a:pt x="206768" y="91439"/>
                </a:lnTo>
                <a:lnTo>
                  <a:pt x="203847" y="88899"/>
                </a:lnTo>
                <a:lnTo>
                  <a:pt x="203098" y="87629"/>
                </a:lnTo>
                <a:lnTo>
                  <a:pt x="202260" y="85089"/>
                </a:lnTo>
                <a:lnTo>
                  <a:pt x="202184" y="83819"/>
                </a:lnTo>
                <a:lnTo>
                  <a:pt x="202742" y="81279"/>
                </a:lnTo>
                <a:lnTo>
                  <a:pt x="203390" y="80009"/>
                </a:lnTo>
                <a:lnTo>
                  <a:pt x="205409" y="76199"/>
                </a:lnTo>
                <a:lnTo>
                  <a:pt x="206819" y="74929"/>
                </a:lnTo>
                <a:lnTo>
                  <a:pt x="214172" y="67309"/>
                </a:lnTo>
                <a:lnTo>
                  <a:pt x="226888" y="67309"/>
                </a:lnTo>
                <a:lnTo>
                  <a:pt x="214430" y="54609"/>
                </a:lnTo>
                <a:close/>
              </a:path>
              <a:path w="274955" h="267970">
                <a:moveTo>
                  <a:pt x="226888" y="67309"/>
                </a:moveTo>
                <a:lnTo>
                  <a:pt x="214172" y="67309"/>
                </a:lnTo>
                <a:lnTo>
                  <a:pt x="221703" y="74929"/>
                </a:lnTo>
                <a:lnTo>
                  <a:pt x="221678" y="81279"/>
                </a:lnTo>
                <a:lnTo>
                  <a:pt x="220497" y="85089"/>
                </a:lnTo>
                <a:lnTo>
                  <a:pt x="219354" y="87629"/>
                </a:lnTo>
                <a:lnTo>
                  <a:pt x="215531" y="91439"/>
                </a:lnTo>
                <a:lnTo>
                  <a:pt x="213347" y="92709"/>
                </a:lnTo>
                <a:lnTo>
                  <a:pt x="223837" y="92709"/>
                </a:lnTo>
                <a:lnTo>
                  <a:pt x="225399" y="90169"/>
                </a:lnTo>
                <a:lnTo>
                  <a:pt x="227368" y="85089"/>
                </a:lnTo>
                <a:lnTo>
                  <a:pt x="227812" y="82549"/>
                </a:lnTo>
                <a:lnTo>
                  <a:pt x="227698" y="78739"/>
                </a:lnTo>
                <a:lnTo>
                  <a:pt x="237197" y="78739"/>
                </a:lnTo>
                <a:lnTo>
                  <a:pt x="237172" y="77469"/>
                </a:lnTo>
                <a:lnTo>
                  <a:pt x="236855" y="77469"/>
                </a:lnTo>
                <a:lnTo>
                  <a:pt x="226888" y="67309"/>
                </a:lnTo>
                <a:close/>
              </a:path>
              <a:path w="274955" h="267970">
                <a:moveTo>
                  <a:pt x="237032" y="78739"/>
                </a:moveTo>
                <a:lnTo>
                  <a:pt x="227698" y="78739"/>
                </a:lnTo>
                <a:lnTo>
                  <a:pt x="231571" y="82549"/>
                </a:lnTo>
                <a:lnTo>
                  <a:pt x="233972" y="82549"/>
                </a:lnTo>
                <a:lnTo>
                  <a:pt x="234556" y="81279"/>
                </a:lnTo>
                <a:lnTo>
                  <a:pt x="235953" y="80009"/>
                </a:lnTo>
                <a:lnTo>
                  <a:pt x="236448" y="80009"/>
                </a:lnTo>
                <a:lnTo>
                  <a:pt x="237032" y="78739"/>
                </a:lnTo>
                <a:close/>
              </a:path>
              <a:path w="274955" h="267970">
                <a:moveTo>
                  <a:pt x="182676" y="73659"/>
                </a:moveTo>
                <a:lnTo>
                  <a:pt x="179311" y="73659"/>
                </a:lnTo>
                <a:lnTo>
                  <a:pt x="180073" y="74929"/>
                </a:lnTo>
                <a:lnTo>
                  <a:pt x="182143" y="74929"/>
                </a:lnTo>
                <a:lnTo>
                  <a:pt x="182676" y="73659"/>
                </a:lnTo>
                <a:close/>
              </a:path>
              <a:path w="274955" h="267970">
                <a:moveTo>
                  <a:pt x="270243" y="73659"/>
                </a:moveTo>
                <a:lnTo>
                  <a:pt x="266903" y="73659"/>
                </a:lnTo>
                <a:lnTo>
                  <a:pt x="267157" y="74929"/>
                </a:lnTo>
                <a:lnTo>
                  <a:pt x="269265" y="74929"/>
                </a:lnTo>
                <a:lnTo>
                  <a:pt x="270243" y="73659"/>
                </a:lnTo>
                <a:close/>
              </a:path>
              <a:path w="274955" h="267970">
                <a:moveTo>
                  <a:pt x="202006" y="45719"/>
                </a:moveTo>
                <a:lnTo>
                  <a:pt x="197561" y="45719"/>
                </a:lnTo>
                <a:lnTo>
                  <a:pt x="195262" y="46989"/>
                </a:lnTo>
                <a:lnTo>
                  <a:pt x="190525" y="49529"/>
                </a:lnTo>
                <a:lnTo>
                  <a:pt x="188061" y="50799"/>
                </a:lnTo>
                <a:lnTo>
                  <a:pt x="184150" y="54609"/>
                </a:lnTo>
                <a:lnTo>
                  <a:pt x="182918" y="55879"/>
                </a:lnTo>
                <a:lnTo>
                  <a:pt x="180733" y="59689"/>
                </a:lnTo>
                <a:lnTo>
                  <a:pt x="179819" y="60959"/>
                </a:lnTo>
                <a:lnTo>
                  <a:pt x="178308" y="63499"/>
                </a:lnTo>
                <a:lnTo>
                  <a:pt x="177736" y="66039"/>
                </a:lnTo>
                <a:lnTo>
                  <a:pt x="176923" y="68579"/>
                </a:lnTo>
                <a:lnTo>
                  <a:pt x="176822" y="71119"/>
                </a:lnTo>
                <a:lnTo>
                  <a:pt x="177393" y="72389"/>
                </a:lnTo>
                <a:lnTo>
                  <a:pt x="177876" y="72389"/>
                </a:lnTo>
                <a:lnTo>
                  <a:pt x="178930" y="73659"/>
                </a:lnTo>
                <a:lnTo>
                  <a:pt x="182968" y="73659"/>
                </a:lnTo>
                <a:lnTo>
                  <a:pt x="183489" y="71119"/>
                </a:lnTo>
                <a:lnTo>
                  <a:pt x="183870" y="69849"/>
                </a:lnTo>
                <a:lnTo>
                  <a:pt x="184873" y="67309"/>
                </a:lnTo>
                <a:lnTo>
                  <a:pt x="185572" y="66039"/>
                </a:lnTo>
                <a:lnTo>
                  <a:pt x="187363" y="62229"/>
                </a:lnTo>
                <a:lnTo>
                  <a:pt x="188607" y="60959"/>
                </a:lnTo>
                <a:lnTo>
                  <a:pt x="191706" y="58419"/>
                </a:lnTo>
                <a:lnTo>
                  <a:pt x="193154" y="57149"/>
                </a:lnTo>
                <a:lnTo>
                  <a:pt x="195910" y="55879"/>
                </a:lnTo>
                <a:lnTo>
                  <a:pt x="197281" y="54609"/>
                </a:lnTo>
                <a:lnTo>
                  <a:pt x="214430" y="54609"/>
                </a:lnTo>
                <a:lnTo>
                  <a:pt x="210693" y="50799"/>
                </a:lnTo>
                <a:lnTo>
                  <a:pt x="202006" y="45719"/>
                </a:lnTo>
                <a:close/>
              </a:path>
              <a:path w="274955" h="267970">
                <a:moveTo>
                  <a:pt x="216065" y="26669"/>
                </a:moveTo>
                <a:lnTo>
                  <a:pt x="213055" y="26669"/>
                </a:lnTo>
                <a:lnTo>
                  <a:pt x="212077" y="27939"/>
                </a:lnTo>
                <a:lnTo>
                  <a:pt x="211442" y="29209"/>
                </a:lnTo>
                <a:lnTo>
                  <a:pt x="209867" y="30479"/>
                </a:lnTo>
                <a:lnTo>
                  <a:pt x="209270" y="30479"/>
                </a:lnTo>
                <a:lnTo>
                  <a:pt x="208457" y="31749"/>
                </a:lnTo>
                <a:lnTo>
                  <a:pt x="208229" y="33019"/>
                </a:lnTo>
                <a:lnTo>
                  <a:pt x="208953" y="34289"/>
                </a:lnTo>
                <a:lnTo>
                  <a:pt x="209499" y="34289"/>
                </a:lnTo>
                <a:lnTo>
                  <a:pt x="256870" y="55879"/>
                </a:lnTo>
                <a:lnTo>
                  <a:pt x="259232" y="55879"/>
                </a:lnTo>
                <a:lnTo>
                  <a:pt x="266700" y="73659"/>
                </a:lnTo>
                <a:lnTo>
                  <a:pt x="270827" y="73659"/>
                </a:lnTo>
                <a:lnTo>
                  <a:pt x="272821" y="71119"/>
                </a:lnTo>
                <a:lnTo>
                  <a:pt x="273697" y="69849"/>
                </a:lnTo>
                <a:lnTo>
                  <a:pt x="274535" y="68579"/>
                </a:lnTo>
                <a:lnTo>
                  <a:pt x="266026" y="49529"/>
                </a:lnTo>
                <a:lnTo>
                  <a:pt x="264244" y="45719"/>
                </a:lnTo>
                <a:lnTo>
                  <a:pt x="254698" y="45719"/>
                </a:lnTo>
                <a:lnTo>
                  <a:pt x="216065" y="26669"/>
                </a:lnTo>
                <a:close/>
              </a:path>
              <a:path w="274955" h="267970">
                <a:moveTo>
                  <a:pt x="243446" y="1269"/>
                </a:moveTo>
                <a:lnTo>
                  <a:pt x="238823" y="1269"/>
                </a:lnTo>
                <a:lnTo>
                  <a:pt x="237236" y="2539"/>
                </a:lnTo>
                <a:lnTo>
                  <a:pt x="236626" y="3809"/>
                </a:lnTo>
                <a:lnTo>
                  <a:pt x="235864" y="5079"/>
                </a:lnTo>
                <a:lnTo>
                  <a:pt x="235635" y="5079"/>
                </a:lnTo>
                <a:lnTo>
                  <a:pt x="235610" y="6349"/>
                </a:lnTo>
                <a:lnTo>
                  <a:pt x="235953" y="6349"/>
                </a:lnTo>
                <a:lnTo>
                  <a:pt x="254698" y="45719"/>
                </a:lnTo>
                <a:lnTo>
                  <a:pt x="264244" y="45719"/>
                </a:lnTo>
                <a:lnTo>
                  <a:pt x="243446" y="1269"/>
                </a:lnTo>
                <a:close/>
              </a:path>
              <a:path w="274955" h="267970">
                <a:moveTo>
                  <a:pt x="242824" y="0"/>
                </a:moveTo>
                <a:lnTo>
                  <a:pt x="240537" y="0"/>
                </a:lnTo>
                <a:lnTo>
                  <a:pt x="239458" y="1269"/>
                </a:lnTo>
                <a:lnTo>
                  <a:pt x="243128" y="1269"/>
                </a:lnTo>
                <a:lnTo>
                  <a:pt x="2428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241" y="5601157"/>
            <a:ext cx="308483" cy="298450"/>
          </a:xfrm>
          <a:prstGeom prst="rect">
            <a:avLst/>
          </a:prstGeom>
        </p:spPr>
      </p:pic>
      <p:grpSp>
        <p:nvGrpSpPr>
          <p:cNvPr id="26" name="object 26" descr=""/>
          <p:cNvGrpSpPr/>
          <p:nvPr/>
        </p:nvGrpSpPr>
        <p:grpSpPr>
          <a:xfrm>
            <a:off x="1891157" y="5599429"/>
            <a:ext cx="784225" cy="405130"/>
            <a:chOff x="1891157" y="5599429"/>
            <a:chExt cx="784225" cy="405130"/>
          </a:xfrm>
        </p:grpSpPr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157" y="5600077"/>
              <a:ext cx="315087" cy="28955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249" y="5599429"/>
              <a:ext cx="429132" cy="405129"/>
            </a:xfrm>
            <a:prstGeom prst="rect">
              <a:avLst/>
            </a:prstGeom>
          </p:spPr>
        </p:pic>
      </p:grpSp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8445" y="5600001"/>
            <a:ext cx="345440" cy="32004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74263" y="5600560"/>
            <a:ext cx="238633" cy="22860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56405" y="5600827"/>
            <a:ext cx="325120" cy="318770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1008989" y="1147952"/>
            <a:ext cx="28619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585858"/>
                </a:solidFill>
                <a:latin typeface="Calibri"/>
                <a:cs typeface="Calibri"/>
              </a:rPr>
              <a:t>Sum</a:t>
            </a:r>
            <a:r>
              <a:rPr dirty="0" sz="2000" spc="-5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dirty="0" sz="2000" spc="-3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85858"/>
                </a:solidFill>
                <a:latin typeface="Calibri"/>
                <a:cs typeface="Calibri"/>
              </a:rPr>
              <a:t>netAmount</a:t>
            </a:r>
            <a:r>
              <a:rPr dirty="0" sz="2000" spc="-6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85858"/>
                </a:solidFill>
                <a:latin typeface="Calibri"/>
                <a:cs typeface="Calibri"/>
              </a:rPr>
              <a:t>vs</a:t>
            </a:r>
            <a:r>
              <a:rPr dirty="0" sz="2000" spc="-2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585858"/>
                </a:solidFill>
                <a:latin typeface="Calibri"/>
                <a:cs typeface="Calibri"/>
              </a:rPr>
              <a:t>Days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3" name="object 33" descr=""/>
          <p:cNvSpPr txBox="1"/>
          <p:nvPr/>
        </p:nvSpPr>
        <p:spPr>
          <a:xfrm>
            <a:off x="4953127" y="1413763"/>
            <a:ext cx="6412230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that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there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stake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Thursday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mid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week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day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where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less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apart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from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Thursday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all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other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days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services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were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scheduled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delivered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953127" y="2887167"/>
            <a:ext cx="634936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Most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revenue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generated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from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Wednesday,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Friday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Saturday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where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more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place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provide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E7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56679" y="256666"/>
            <a:ext cx="11678920" cy="6353175"/>
          </a:xfrm>
          <a:custGeom>
            <a:avLst/>
            <a:gdLst/>
            <a:ahLst/>
            <a:cxnLst/>
            <a:rect l="l" t="t" r="r" b="b"/>
            <a:pathLst>
              <a:path w="11678920" h="6353175">
                <a:moveTo>
                  <a:pt x="0" y="273303"/>
                </a:moveTo>
                <a:lnTo>
                  <a:pt x="4403" y="224194"/>
                </a:lnTo>
                <a:lnTo>
                  <a:pt x="17100" y="177965"/>
                </a:lnTo>
                <a:lnTo>
                  <a:pt x="37319" y="135391"/>
                </a:lnTo>
                <a:lnTo>
                  <a:pt x="64287" y="97244"/>
                </a:lnTo>
                <a:lnTo>
                  <a:pt x="97232" y="64299"/>
                </a:lnTo>
                <a:lnTo>
                  <a:pt x="135383" y="37328"/>
                </a:lnTo>
                <a:lnTo>
                  <a:pt x="177969" y="17106"/>
                </a:lnTo>
                <a:lnTo>
                  <a:pt x="224216" y="4405"/>
                </a:lnTo>
                <a:lnTo>
                  <a:pt x="273354" y="0"/>
                </a:lnTo>
                <a:lnTo>
                  <a:pt x="11405349" y="0"/>
                </a:lnTo>
                <a:lnTo>
                  <a:pt x="11454458" y="4405"/>
                </a:lnTo>
                <a:lnTo>
                  <a:pt x="11500687" y="17106"/>
                </a:lnTo>
                <a:lnTo>
                  <a:pt x="11543261" y="37328"/>
                </a:lnTo>
                <a:lnTo>
                  <a:pt x="11581408" y="64299"/>
                </a:lnTo>
                <a:lnTo>
                  <a:pt x="11614354" y="97244"/>
                </a:lnTo>
                <a:lnTo>
                  <a:pt x="11641324" y="135391"/>
                </a:lnTo>
                <a:lnTo>
                  <a:pt x="11661547" y="177965"/>
                </a:lnTo>
                <a:lnTo>
                  <a:pt x="11674247" y="224194"/>
                </a:lnTo>
                <a:lnTo>
                  <a:pt x="11678653" y="273303"/>
                </a:lnTo>
                <a:lnTo>
                  <a:pt x="11678653" y="6079324"/>
                </a:lnTo>
                <a:lnTo>
                  <a:pt x="11674247" y="6128459"/>
                </a:lnTo>
                <a:lnTo>
                  <a:pt x="11661547" y="6174705"/>
                </a:lnTo>
                <a:lnTo>
                  <a:pt x="11641324" y="6217290"/>
                </a:lnTo>
                <a:lnTo>
                  <a:pt x="11614354" y="6255441"/>
                </a:lnTo>
                <a:lnTo>
                  <a:pt x="11581408" y="6288388"/>
                </a:lnTo>
                <a:lnTo>
                  <a:pt x="11543261" y="6315357"/>
                </a:lnTo>
                <a:lnTo>
                  <a:pt x="11500687" y="6335577"/>
                </a:lnTo>
                <a:lnTo>
                  <a:pt x="11454458" y="6348275"/>
                </a:lnTo>
                <a:lnTo>
                  <a:pt x="11405349" y="6352679"/>
                </a:lnTo>
                <a:lnTo>
                  <a:pt x="273354" y="6352679"/>
                </a:lnTo>
                <a:lnTo>
                  <a:pt x="224216" y="6348275"/>
                </a:lnTo>
                <a:lnTo>
                  <a:pt x="177969" y="6335577"/>
                </a:lnTo>
                <a:lnTo>
                  <a:pt x="135383" y="6315357"/>
                </a:lnTo>
                <a:lnTo>
                  <a:pt x="97232" y="6288388"/>
                </a:lnTo>
                <a:lnTo>
                  <a:pt x="64287" y="6255441"/>
                </a:lnTo>
                <a:lnTo>
                  <a:pt x="37319" y="6217290"/>
                </a:lnTo>
                <a:lnTo>
                  <a:pt x="17100" y="6174705"/>
                </a:lnTo>
                <a:lnTo>
                  <a:pt x="4403" y="6128459"/>
                </a:lnTo>
                <a:lnTo>
                  <a:pt x="0" y="6079324"/>
                </a:lnTo>
                <a:lnTo>
                  <a:pt x="0" y="27330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8896" y="278079"/>
            <a:ext cx="8991600" cy="7715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770"/>
              </a:lnSpc>
              <a:spcBef>
                <a:spcPts val="105"/>
              </a:spcBef>
            </a:pPr>
            <a:r>
              <a:rPr dirty="0" spc="-10"/>
              <a:t>Dashboard</a:t>
            </a:r>
          </a:p>
          <a:p>
            <a:pPr marL="12700">
              <a:lnSpc>
                <a:spcPts val="2090"/>
              </a:lnSpc>
            </a:pPr>
            <a:r>
              <a:rPr dirty="0" sz="1800"/>
              <a:t>For</a:t>
            </a:r>
            <a:r>
              <a:rPr dirty="0" sz="1800" spc="-25"/>
              <a:t> </a:t>
            </a:r>
            <a:r>
              <a:rPr dirty="0" sz="1800" spc="-10"/>
              <a:t>Reference:</a:t>
            </a:r>
            <a:r>
              <a:rPr dirty="0" sz="1800" spc="-50"/>
              <a:t> </a:t>
            </a:r>
            <a:r>
              <a:rPr dirty="0" sz="1800" spc="-10"/>
              <a:t>https://drive.google.com/drive/folders/1fHVO-ITirrWAuY2Yges96uswfZDJN9_Q</a:t>
            </a:r>
            <a:endParaRPr sz="18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194" y="1626958"/>
            <a:ext cx="11335384" cy="409079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07"/>
            <a:ext cx="12191998" cy="66194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Correlation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371347" y="911097"/>
            <a:ext cx="11100435" cy="4501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1620" indent="-2489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6162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Correlation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between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duration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customer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satisfaction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very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less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0.2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means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no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meaningful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relationship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between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duration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customer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satisfaction.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should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least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0.9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correlation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where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shows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dependency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between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two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factors.</a:t>
            </a:r>
            <a:endParaRPr sz="2000">
              <a:latin typeface="Calibri"/>
              <a:cs typeface="Calibri"/>
            </a:endParaRPr>
          </a:p>
          <a:p>
            <a:pPr marL="12700" marR="1290955" indent="248920">
              <a:lnSpc>
                <a:spcPct val="114999"/>
              </a:lnSpc>
              <a:spcBef>
                <a:spcPts val="2005"/>
              </a:spcBef>
              <a:buAutoNum type="arabicPeriod" startAt="2"/>
              <a:tabLst>
                <a:tab pos="26162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Correlation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between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earning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amount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because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if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amount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directly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proportional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earning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0.995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sessions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completing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revenue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generated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increase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Astro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Guru’s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earnings.</a:t>
            </a:r>
            <a:endParaRPr sz="2000">
              <a:latin typeface="Calibri"/>
              <a:cs typeface="Calibri"/>
            </a:endParaRPr>
          </a:p>
          <a:p>
            <a:pPr marL="12700" marR="72390">
              <a:lnSpc>
                <a:spcPct val="114999"/>
              </a:lnSpc>
              <a:spcBef>
                <a:spcPts val="1995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correlation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0.995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suggests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that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very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strong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positive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linear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relationship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between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two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variables.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This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means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that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variable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increases,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other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variable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increase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automatically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similar predictable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pattern.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07"/>
            <a:ext cx="12191998" cy="66194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1931" y="268935"/>
            <a:ext cx="4841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Improvements</a:t>
            </a:r>
            <a:r>
              <a:rPr dirty="0" spc="-65"/>
              <a:t> </a:t>
            </a:r>
            <a:r>
              <a:rPr dirty="0"/>
              <a:t>/</a:t>
            </a:r>
            <a:r>
              <a:rPr dirty="0" spc="-15"/>
              <a:t> </a:t>
            </a:r>
            <a:r>
              <a:rPr dirty="0" spc="-10"/>
              <a:t>Suggestions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55193" y="669772"/>
            <a:ext cx="4552950" cy="8274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Cr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needs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invested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these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3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sectors: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1.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	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Training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&amp;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Hiring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New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agents-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30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5193" y="2021814"/>
            <a:ext cx="3367404" cy="8274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855"/>
              </a:spcBef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staff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who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working.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2.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Technology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&amp;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Upgrading-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45%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5193" y="2918841"/>
            <a:ext cx="8441055" cy="1831339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99085" marR="5080" indent="-287020">
              <a:lnSpc>
                <a:spcPct val="90100"/>
              </a:lnSpc>
              <a:spcBef>
                <a:spcPts val="34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centre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Technology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need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upgraded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currently,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they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having Exotel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option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where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attributes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like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some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are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not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getting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connected.</a:t>
            </a:r>
            <a:endParaRPr sz="2000">
              <a:latin typeface="Calibri"/>
              <a:cs typeface="Calibri"/>
            </a:endParaRPr>
          </a:p>
          <a:p>
            <a:pPr marL="299085" marR="95250" indent="-28702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this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concerned,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more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options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upgrade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Exotel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look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other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alternate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services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include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other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alternative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5193" y="4723634"/>
            <a:ext cx="8296909" cy="165100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60985" indent="-248285">
              <a:lnSpc>
                <a:spcPct val="100000"/>
              </a:lnSpc>
              <a:spcBef>
                <a:spcPts val="860"/>
              </a:spcBef>
              <a:buAutoNum type="arabicPeriod" startAt="3"/>
              <a:tabLst>
                <a:tab pos="260985" algn="l"/>
              </a:tabLst>
            </a:pP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Marketing-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25%</a:t>
            </a:r>
            <a:endParaRPr sz="2000">
              <a:latin typeface="Calibri"/>
              <a:cs typeface="Calibri"/>
            </a:endParaRPr>
          </a:p>
          <a:p>
            <a:pPr lvl="1" marL="355600" marR="5080" indent="-3429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start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promoting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our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organization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giving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some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offers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like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discounts,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conducting</a:t>
            </a:r>
            <a:r>
              <a:rPr dirty="0" sz="2000" spc="-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live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session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free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weekends,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advertising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malls,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premium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membership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with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complimentary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sessions,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discounts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upcoming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sessions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post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completing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two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sessions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956547" y="1778507"/>
            <a:ext cx="3156585" cy="2474595"/>
            <a:chOff x="8956547" y="1778507"/>
            <a:chExt cx="3156585" cy="2474595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56547" y="1778507"/>
              <a:ext cx="2835402" cy="247421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396598" y="1899030"/>
              <a:ext cx="711835" cy="694690"/>
            </a:xfrm>
            <a:custGeom>
              <a:avLst/>
              <a:gdLst/>
              <a:ahLst/>
              <a:cxnLst/>
              <a:rect l="l" t="t" r="r" b="b"/>
              <a:pathLst>
                <a:path w="711834" h="694689">
                  <a:moveTo>
                    <a:pt x="711326" y="0"/>
                  </a:moveTo>
                  <a:lnTo>
                    <a:pt x="56515" y="0"/>
                  </a:lnTo>
                  <a:lnTo>
                    <a:pt x="56515" y="405130"/>
                  </a:lnTo>
                  <a:lnTo>
                    <a:pt x="0" y="480060"/>
                  </a:lnTo>
                  <a:lnTo>
                    <a:pt x="56515" y="578866"/>
                  </a:lnTo>
                  <a:lnTo>
                    <a:pt x="56515" y="694563"/>
                  </a:lnTo>
                  <a:lnTo>
                    <a:pt x="711326" y="694563"/>
                  </a:lnTo>
                  <a:lnTo>
                    <a:pt x="711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396598" y="1899030"/>
              <a:ext cx="711835" cy="694690"/>
            </a:xfrm>
            <a:custGeom>
              <a:avLst/>
              <a:gdLst/>
              <a:ahLst/>
              <a:cxnLst/>
              <a:rect l="l" t="t" r="r" b="b"/>
              <a:pathLst>
                <a:path w="711834" h="694689">
                  <a:moveTo>
                    <a:pt x="56515" y="0"/>
                  </a:moveTo>
                  <a:lnTo>
                    <a:pt x="165734" y="0"/>
                  </a:lnTo>
                  <a:lnTo>
                    <a:pt x="329437" y="0"/>
                  </a:lnTo>
                  <a:lnTo>
                    <a:pt x="711326" y="0"/>
                  </a:lnTo>
                  <a:lnTo>
                    <a:pt x="711326" y="405130"/>
                  </a:lnTo>
                  <a:lnTo>
                    <a:pt x="711326" y="578866"/>
                  </a:lnTo>
                  <a:lnTo>
                    <a:pt x="711326" y="694563"/>
                  </a:lnTo>
                  <a:lnTo>
                    <a:pt x="329437" y="694563"/>
                  </a:lnTo>
                  <a:lnTo>
                    <a:pt x="165734" y="694563"/>
                  </a:lnTo>
                  <a:lnTo>
                    <a:pt x="56515" y="694563"/>
                  </a:lnTo>
                  <a:lnTo>
                    <a:pt x="56515" y="578866"/>
                  </a:lnTo>
                  <a:lnTo>
                    <a:pt x="0" y="480060"/>
                  </a:lnTo>
                  <a:lnTo>
                    <a:pt x="56515" y="405130"/>
                  </a:lnTo>
                  <a:lnTo>
                    <a:pt x="56515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481561" y="1900809"/>
            <a:ext cx="601345" cy="6756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1899"/>
              </a:lnSpc>
              <a:spcBef>
                <a:spcPts val="80"/>
              </a:spcBef>
            </a:pP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Training</a:t>
            </a:r>
            <a:r>
              <a:rPr dirty="0" sz="1050" spc="-50" b="1">
                <a:solidFill>
                  <a:srgbClr val="585858"/>
                </a:solidFill>
                <a:latin typeface="Calibri"/>
                <a:cs typeface="Calibri"/>
              </a:rPr>
              <a:t> &amp;</a:t>
            </a:r>
            <a:r>
              <a:rPr dirty="0" sz="1050" spc="-25" b="1">
                <a:solidFill>
                  <a:srgbClr val="585858"/>
                </a:solidFill>
                <a:latin typeface="Calibri"/>
                <a:cs typeface="Calibri"/>
              </a:rPr>
              <a:t> new </a:t>
            </a: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Agents </a:t>
            </a:r>
            <a:r>
              <a:rPr dirty="0" sz="1050" spc="-25" b="1">
                <a:solidFill>
                  <a:srgbClr val="585858"/>
                </a:solidFill>
                <a:latin typeface="Calibri"/>
                <a:cs typeface="Calibri"/>
              </a:rPr>
              <a:t>30%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048686" y="3170237"/>
            <a:ext cx="1097280" cy="704215"/>
            <a:chOff x="9048686" y="3170237"/>
            <a:chExt cx="1097280" cy="704215"/>
          </a:xfrm>
        </p:grpSpPr>
        <p:sp>
          <p:nvSpPr>
            <p:cNvPr id="15" name="object 15" descr=""/>
            <p:cNvSpPr/>
            <p:nvPr/>
          </p:nvSpPr>
          <p:spPr>
            <a:xfrm>
              <a:off x="9053449" y="3174999"/>
              <a:ext cx="906780" cy="694690"/>
            </a:xfrm>
            <a:custGeom>
              <a:avLst/>
              <a:gdLst/>
              <a:ahLst/>
              <a:cxnLst/>
              <a:rect l="l" t="t" r="r" b="b"/>
              <a:pathLst>
                <a:path w="906779" h="694689">
                  <a:moveTo>
                    <a:pt x="906157" y="279400"/>
                  </a:moveTo>
                  <a:lnTo>
                    <a:pt x="900531" y="279400"/>
                  </a:lnTo>
                  <a:lnTo>
                    <a:pt x="900531" y="115570"/>
                  </a:lnTo>
                  <a:lnTo>
                    <a:pt x="714756" y="115570"/>
                  </a:lnTo>
                  <a:lnTo>
                    <a:pt x="714756" y="0"/>
                  </a:lnTo>
                  <a:lnTo>
                    <a:pt x="0" y="0"/>
                  </a:lnTo>
                  <a:lnTo>
                    <a:pt x="0" y="115570"/>
                  </a:lnTo>
                  <a:lnTo>
                    <a:pt x="0" y="279400"/>
                  </a:lnTo>
                  <a:lnTo>
                    <a:pt x="0" y="289560"/>
                  </a:lnTo>
                  <a:lnTo>
                    <a:pt x="0" y="694690"/>
                  </a:lnTo>
                  <a:lnTo>
                    <a:pt x="714756" y="694690"/>
                  </a:lnTo>
                  <a:lnTo>
                    <a:pt x="714756" y="289560"/>
                  </a:lnTo>
                  <a:lnTo>
                    <a:pt x="906157" y="289560"/>
                  </a:lnTo>
                  <a:lnTo>
                    <a:pt x="906157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053448" y="3175000"/>
              <a:ext cx="1087755" cy="694690"/>
            </a:xfrm>
            <a:custGeom>
              <a:avLst/>
              <a:gdLst/>
              <a:ahLst/>
              <a:cxnLst/>
              <a:rect l="l" t="t" r="r" b="b"/>
              <a:pathLst>
                <a:path w="1087754" h="694689">
                  <a:moveTo>
                    <a:pt x="0" y="0"/>
                  </a:moveTo>
                  <a:lnTo>
                    <a:pt x="416941" y="0"/>
                  </a:lnTo>
                  <a:lnTo>
                    <a:pt x="595629" y="0"/>
                  </a:lnTo>
                  <a:lnTo>
                    <a:pt x="714755" y="0"/>
                  </a:lnTo>
                  <a:lnTo>
                    <a:pt x="714755" y="115824"/>
                  </a:lnTo>
                  <a:lnTo>
                    <a:pt x="1087754" y="279780"/>
                  </a:lnTo>
                  <a:lnTo>
                    <a:pt x="714755" y="289433"/>
                  </a:lnTo>
                  <a:lnTo>
                    <a:pt x="714755" y="694563"/>
                  </a:lnTo>
                  <a:lnTo>
                    <a:pt x="595629" y="694563"/>
                  </a:lnTo>
                  <a:lnTo>
                    <a:pt x="416941" y="694563"/>
                  </a:lnTo>
                  <a:lnTo>
                    <a:pt x="0" y="694563"/>
                  </a:lnTo>
                  <a:lnTo>
                    <a:pt x="0" y="289433"/>
                  </a:lnTo>
                  <a:lnTo>
                    <a:pt x="0" y="1158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080118" y="3177032"/>
            <a:ext cx="6635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Technology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351391" y="3340100"/>
            <a:ext cx="120014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 b="1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110598" y="3503167"/>
            <a:ext cx="601345" cy="3498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82880" marR="5080" indent="-170815">
              <a:lnSpc>
                <a:spcPct val="101899"/>
              </a:lnSpc>
              <a:spcBef>
                <a:spcPts val="80"/>
              </a:spcBef>
            </a:pP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Upgrading </a:t>
            </a:r>
            <a:r>
              <a:rPr dirty="0" sz="1050" spc="-25" b="1">
                <a:solidFill>
                  <a:srgbClr val="585858"/>
                </a:solidFill>
                <a:latin typeface="Calibri"/>
                <a:cs typeface="Calibri"/>
              </a:rPr>
              <a:t>45%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786431" y="2022284"/>
            <a:ext cx="713105" cy="375285"/>
            <a:chOff x="8786431" y="2022284"/>
            <a:chExt cx="713105" cy="375285"/>
          </a:xfrm>
        </p:grpSpPr>
        <p:sp>
          <p:nvSpPr>
            <p:cNvPr id="21" name="object 21" descr=""/>
            <p:cNvSpPr/>
            <p:nvPr/>
          </p:nvSpPr>
          <p:spPr>
            <a:xfrm>
              <a:off x="8791193" y="2027047"/>
              <a:ext cx="703580" cy="365760"/>
            </a:xfrm>
            <a:custGeom>
              <a:avLst/>
              <a:gdLst/>
              <a:ahLst/>
              <a:cxnLst/>
              <a:rect l="l" t="t" r="r" b="b"/>
              <a:pathLst>
                <a:path w="703579" h="365760">
                  <a:moveTo>
                    <a:pt x="654176" y="0"/>
                  </a:moveTo>
                  <a:lnTo>
                    <a:pt x="0" y="0"/>
                  </a:lnTo>
                  <a:lnTo>
                    <a:pt x="0" y="365632"/>
                  </a:lnTo>
                  <a:lnTo>
                    <a:pt x="654176" y="365632"/>
                  </a:lnTo>
                  <a:lnTo>
                    <a:pt x="654176" y="304673"/>
                  </a:lnTo>
                  <a:lnTo>
                    <a:pt x="703579" y="285368"/>
                  </a:lnTo>
                  <a:lnTo>
                    <a:pt x="654176" y="213360"/>
                  </a:lnTo>
                  <a:lnTo>
                    <a:pt x="654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791193" y="2027047"/>
              <a:ext cx="703580" cy="365760"/>
            </a:xfrm>
            <a:custGeom>
              <a:avLst/>
              <a:gdLst/>
              <a:ahLst/>
              <a:cxnLst/>
              <a:rect l="l" t="t" r="r" b="b"/>
              <a:pathLst>
                <a:path w="703579" h="365760">
                  <a:moveTo>
                    <a:pt x="0" y="0"/>
                  </a:moveTo>
                  <a:lnTo>
                    <a:pt x="381507" y="0"/>
                  </a:lnTo>
                  <a:lnTo>
                    <a:pt x="545083" y="0"/>
                  </a:lnTo>
                  <a:lnTo>
                    <a:pt x="654176" y="0"/>
                  </a:lnTo>
                  <a:lnTo>
                    <a:pt x="654176" y="213360"/>
                  </a:lnTo>
                  <a:lnTo>
                    <a:pt x="703579" y="285368"/>
                  </a:lnTo>
                  <a:lnTo>
                    <a:pt x="654176" y="304673"/>
                  </a:lnTo>
                  <a:lnTo>
                    <a:pt x="654176" y="365632"/>
                  </a:lnTo>
                  <a:lnTo>
                    <a:pt x="545083" y="365632"/>
                  </a:lnTo>
                  <a:lnTo>
                    <a:pt x="381507" y="365632"/>
                  </a:lnTo>
                  <a:lnTo>
                    <a:pt x="0" y="365632"/>
                  </a:lnTo>
                  <a:lnTo>
                    <a:pt x="0" y="304673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29793" y="1568018"/>
            <a:ext cx="9128760" cy="605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4485" indent="-28638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24485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Recruiting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New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who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vast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experience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this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field.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endParaRPr sz="2000">
              <a:latin typeface="Calibri"/>
              <a:cs typeface="Calibri"/>
            </a:endParaRPr>
          </a:p>
          <a:p>
            <a:pPr marL="324485">
              <a:lnSpc>
                <a:spcPts val="2280"/>
              </a:lnSpc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offer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some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bonus,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incentives,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shift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allowances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shift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engage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or</a:t>
            </a:r>
            <a:r>
              <a:rPr dirty="0" sz="2000" spc="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baseline="-26455" sz="1575" spc="-15" b="1">
                <a:solidFill>
                  <a:srgbClr val="585858"/>
                </a:solidFill>
                <a:latin typeface="Calibri"/>
                <a:cs typeface="Calibri"/>
              </a:rPr>
              <a:t>Marketing</a:t>
            </a:r>
            <a:endParaRPr baseline="-26455" sz="1575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988297" y="2190369"/>
            <a:ext cx="2609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solidFill>
                  <a:srgbClr val="585858"/>
                </a:solidFill>
                <a:latin typeface="Calibri"/>
                <a:cs typeface="Calibri"/>
              </a:rPr>
              <a:t>25%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176384" y="1208608"/>
            <a:ext cx="240030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b="1">
                <a:solidFill>
                  <a:srgbClr val="585858"/>
                </a:solidFill>
                <a:latin typeface="Calibri"/>
                <a:cs typeface="Calibri"/>
              </a:rPr>
              <a:t>Adding</a:t>
            </a:r>
            <a:r>
              <a:rPr dirty="0" sz="1250" spc="-1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50" b="1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dirty="0" sz="1250" spc="-2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50" b="1">
                <a:solidFill>
                  <a:srgbClr val="585858"/>
                </a:solidFill>
                <a:latin typeface="Calibri"/>
                <a:cs typeface="Calibri"/>
              </a:rPr>
              <a:t>Revenue</a:t>
            </a:r>
            <a:r>
              <a:rPr dirty="0" sz="1250" spc="-2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50" b="1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dirty="0" sz="1250" spc="-1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50" spc="-10" b="1">
                <a:solidFill>
                  <a:srgbClr val="585858"/>
                </a:solidFill>
                <a:latin typeface="Calibri"/>
                <a:cs typeface="Calibri"/>
              </a:rPr>
              <a:t>organization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8873997" y="4598174"/>
            <a:ext cx="99060" cy="99060"/>
            <a:chOff x="8873997" y="4598174"/>
            <a:chExt cx="99060" cy="99060"/>
          </a:xfrm>
        </p:grpSpPr>
        <p:sp>
          <p:nvSpPr>
            <p:cNvPr id="27" name="object 27" descr=""/>
            <p:cNvSpPr/>
            <p:nvPr/>
          </p:nvSpPr>
          <p:spPr>
            <a:xfrm>
              <a:off x="8886697" y="46108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B8C2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886697" y="46108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8980423" y="4538929"/>
            <a:ext cx="1281430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Training</a:t>
            </a:r>
            <a:r>
              <a:rPr dirty="0" sz="1050" spc="-2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dirty="0" sz="1050" spc="-3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new</a:t>
            </a:r>
            <a:r>
              <a:rPr dirty="0" sz="1050" spc="-2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Agents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0476103" y="4598174"/>
            <a:ext cx="99060" cy="99060"/>
            <a:chOff x="10476103" y="4598174"/>
            <a:chExt cx="99060" cy="99060"/>
          </a:xfrm>
        </p:grpSpPr>
        <p:sp>
          <p:nvSpPr>
            <p:cNvPr id="31" name="object 31" descr=""/>
            <p:cNvSpPr/>
            <p:nvPr/>
          </p:nvSpPr>
          <p:spPr>
            <a:xfrm>
              <a:off x="10488803" y="46108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54B3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488803" y="46108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0582402" y="4538929"/>
            <a:ext cx="1390015" cy="187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Technology</a:t>
            </a:r>
            <a:r>
              <a:rPr dirty="0" sz="1050" spc="-2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dirty="0" sz="1050" spc="-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Upgrading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8873997" y="4915039"/>
            <a:ext cx="99060" cy="99060"/>
            <a:chOff x="8873997" y="4915039"/>
            <a:chExt cx="99060" cy="99060"/>
          </a:xfrm>
        </p:grpSpPr>
        <p:sp>
          <p:nvSpPr>
            <p:cNvPr id="35" name="object 35" descr=""/>
            <p:cNvSpPr/>
            <p:nvPr/>
          </p:nvSpPr>
          <p:spPr>
            <a:xfrm>
              <a:off x="8886697" y="492773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FDE3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8886697" y="492773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8980423" y="4856226"/>
            <a:ext cx="6013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Marketing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07"/>
            <a:ext cx="12191998" cy="661947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Improvements</a:t>
            </a:r>
            <a:r>
              <a:rPr dirty="0" spc="-65"/>
              <a:t> </a:t>
            </a:r>
            <a:r>
              <a:rPr dirty="0"/>
              <a:t>/</a:t>
            </a:r>
            <a:r>
              <a:rPr dirty="0" spc="-15"/>
              <a:t> </a:t>
            </a:r>
            <a:r>
              <a:rPr dirty="0" spc="-10"/>
              <a:t>Suggestions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34772" y="860806"/>
            <a:ext cx="7557770" cy="474535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080" indent="-342900">
              <a:lnSpc>
                <a:spcPts val="2520"/>
              </a:lnSpc>
              <a:spcBef>
                <a:spcPts val="85"/>
              </a:spcBef>
              <a:buFont typeface="Symbol"/>
              <a:buChar char=""/>
              <a:tabLst>
                <a:tab pos="355600" algn="l"/>
              </a:tabLst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Training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&amp;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Hiring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New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eventually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help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existing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improving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their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knowledge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deliver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more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good</a:t>
            </a:r>
            <a:r>
              <a:rPr dirty="0" sz="2000" spc="-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existing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sessions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help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getting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new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to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organization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impact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Revenue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generation.</a:t>
            </a:r>
            <a:endParaRPr sz="2000">
              <a:latin typeface="Calibri"/>
              <a:cs typeface="Calibri"/>
            </a:endParaRPr>
          </a:p>
          <a:p>
            <a:pPr marL="355600" marR="662940">
              <a:lnSpc>
                <a:spcPts val="2520"/>
              </a:lnSpc>
              <a:spcBef>
                <a:spcPts val="5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Though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ROI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impact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but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retain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existing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by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adding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some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incentives,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 bonus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bond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period</a:t>
            </a:r>
            <a:endParaRPr sz="2000">
              <a:latin typeface="Calibri"/>
              <a:cs typeface="Calibri"/>
            </a:endParaRPr>
          </a:p>
          <a:p>
            <a:pPr marL="355600" marR="63500" indent="-342900">
              <a:lnSpc>
                <a:spcPct val="105000"/>
              </a:lnSpc>
              <a:spcBef>
                <a:spcPts val="890"/>
              </a:spcBef>
              <a:buFont typeface="Symbol"/>
              <a:buChar char=""/>
              <a:tabLst>
                <a:tab pos="355600" algn="l"/>
              </a:tabLst>
            </a:pP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Technology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&amp;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Upgrading-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upgrade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technology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adding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alternative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services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like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type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help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connect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with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avoiding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failure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or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busy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scenarios</a:t>
            </a:r>
            <a:endParaRPr sz="2000">
              <a:latin typeface="Calibri"/>
              <a:cs typeface="Calibri"/>
            </a:endParaRPr>
          </a:p>
          <a:p>
            <a:pPr marL="355600" marR="233679" indent="-342900">
              <a:lnSpc>
                <a:spcPct val="105000"/>
              </a:lnSpc>
              <a:spcBef>
                <a:spcPts val="1000"/>
              </a:spcBef>
              <a:buFont typeface="Symbol"/>
              <a:buChar char=""/>
              <a:tabLst>
                <a:tab pos="355600" algn="l"/>
              </a:tabLst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Marketing-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start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promoting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our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organization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giving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some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offers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like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discounts,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conducting</a:t>
            </a:r>
            <a:r>
              <a:rPr dirty="0" sz="2000" spc="-10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live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session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free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on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weekends,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advertising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malls,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premium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membership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with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complimentary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sessions,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discounts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upcoming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sessions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post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completing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or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two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sessions.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499347" y="1760220"/>
            <a:ext cx="3267710" cy="2353945"/>
            <a:chOff x="8499347" y="1760220"/>
            <a:chExt cx="3267710" cy="235394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9347" y="1760220"/>
              <a:ext cx="2894838" cy="235381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0983721" y="1921510"/>
              <a:ext cx="778510" cy="530225"/>
            </a:xfrm>
            <a:custGeom>
              <a:avLst/>
              <a:gdLst/>
              <a:ahLst/>
              <a:cxnLst/>
              <a:rect l="l" t="t" r="r" b="b"/>
              <a:pathLst>
                <a:path w="778509" h="530225">
                  <a:moveTo>
                    <a:pt x="778509" y="0"/>
                  </a:moveTo>
                  <a:lnTo>
                    <a:pt x="47878" y="0"/>
                  </a:lnTo>
                  <a:lnTo>
                    <a:pt x="47878" y="309244"/>
                  </a:lnTo>
                  <a:lnTo>
                    <a:pt x="0" y="369315"/>
                  </a:lnTo>
                  <a:lnTo>
                    <a:pt x="47878" y="441705"/>
                  </a:lnTo>
                  <a:lnTo>
                    <a:pt x="47878" y="530098"/>
                  </a:lnTo>
                  <a:lnTo>
                    <a:pt x="778509" y="530098"/>
                  </a:lnTo>
                  <a:lnTo>
                    <a:pt x="778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83721" y="1921510"/>
              <a:ext cx="778510" cy="530225"/>
            </a:xfrm>
            <a:custGeom>
              <a:avLst/>
              <a:gdLst/>
              <a:ahLst/>
              <a:cxnLst/>
              <a:rect l="l" t="t" r="r" b="b"/>
              <a:pathLst>
                <a:path w="778509" h="530225">
                  <a:moveTo>
                    <a:pt x="47878" y="0"/>
                  </a:moveTo>
                  <a:lnTo>
                    <a:pt x="169672" y="0"/>
                  </a:lnTo>
                  <a:lnTo>
                    <a:pt x="352298" y="0"/>
                  </a:lnTo>
                  <a:lnTo>
                    <a:pt x="778509" y="0"/>
                  </a:lnTo>
                  <a:lnTo>
                    <a:pt x="778509" y="309244"/>
                  </a:lnTo>
                  <a:lnTo>
                    <a:pt x="778509" y="441705"/>
                  </a:lnTo>
                  <a:lnTo>
                    <a:pt x="778509" y="530098"/>
                  </a:lnTo>
                  <a:lnTo>
                    <a:pt x="352298" y="530098"/>
                  </a:lnTo>
                  <a:lnTo>
                    <a:pt x="169672" y="530098"/>
                  </a:lnTo>
                  <a:lnTo>
                    <a:pt x="47878" y="530098"/>
                  </a:lnTo>
                  <a:lnTo>
                    <a:pt x="47878" y="441705"/>
                  </a:lnTo>
                  <a:lnTo>
                    <a:pt x="0" y="369315"/>
                  </a:lnTo>
                  <a:lnTo>
                    <a:pt x="47878" y="309244"/>
                  </a:lnTo>
                  <a:lnTo>
                    <a:pt x="47878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1058525" y="1922526"/>
            <a:ext cx="677545" cy="51308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1899"/>
              </a:lnSpc>
              <a:spcBef>
                <a:spcPts val="80"/>
              </a:spcBef>
            </a:pP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Training</a:t>
            </a:r>
            <a:r>
              <a:rPr dirty="0" sz="1050" spc="-50" b="1">
                <a:solidFill>
                  <a:srgbClr val="585858"/>
                </a:solidFill>
                <a:latin typeface="Calibri"/>
                <a:cs typeface="Calibri"/>
              </a:rPr>
              <a:t> &amp;</a:t>
            </a: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 new</a:t>
            </a:r>
            <a:r>
              <a:rPr dirty="0" sz="1050" spc="-3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Agents </a:t>
            </a:r>
            <a:r>
              <a:rPr dirty="0" sz="1050" spc="-25" b="1">
                <a:solidFill>
                  <a:srgbClr val="585858"/>
                </a:solidFill>
                <a:latin typeface="Calibri"/>
                <a:cs typeface="Calibri"/>
              </a:rPr>
              <a:t>30%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607488" y="3134296"/>
            <a:ext cx="1104265" cy="704215"/>
            <a:chOff x="8607488" y="3134296"/>
            <a:chExt cx="1104265" cy="704215"/>
          </a:xfrm>
        </p:grpSpPr>
        <p:sp>
          <p:nvSpPr>
            <p:cNvPr id="12" name="object 12" descr=""/>
            <p:cNvSpPr/>
            <p:nvPr/>
          </p:nvSpPr>
          <p:spPr>
            <a:xfrm>
              <a:off x="8612251" y="3139058"/>
              <a:ext cx="1094740" cy="694690"/>
            </a:xfrm>
            <a:custGeom>
              <a:avLst/>
              <a:gdLst/>
              <a:ahLst/>
              <a:cxnLst/>
              <a:rect l="l" t="t" r="r" b="b"/>
              <a:pathLst>
                <a:path w="1094740" h="694689">
                  <a:moveTo>
                    <a:pt x="714755" y="0"/>
                  </a:moveTo>
                  <a:lnTo>
                    <a:pt x="0" y="0"/>
                  </a:lnTo>
                  <a:lnTo>
                    <a:pt x="0" y="694563"/>
                  </a:lnTo>
                  <a:lnTo>
                    <a:pt x="714755" y="694563"/>
                  </a:lnTo>
                  <a:lnTo>
                    <a:pt x="714755" y="289305"/>
                  </a:lnTo>
                  <a:lnTo>
                    <a:pt x="1094485" y="249554"/>
                  </a:lnTo>
                  <a:lnTo>
                    <a:pt x="714755" y="115696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612251" y="3139058"/>
              <a:ext cx="1094740" cy="694690"/>
            </a:xfrm>
            <a:custGeom>
              <a:avLst/>
              <a:gdLst/>
              <a:ahLst/>
              <a:cxnLst/>
              <a:rect l="l" t="t" r="r" b="b"/>
              <a:pathLst>
                <a:path w="1094740" h="694689">
                  <a:moveTo>
                    <a:pt x="0" y="0"/>
                  </a:moveTo>
                  <a:lnTo>
                    <a:pt x="416941" y="0"/>
                  </a:lnTo>
                  <a:lnTo>
                    <a:pt x="595629" y="0"/>
                  </a:lnTo>
                  <a:lnTo>
                    <a:pt x="714755" y="0"/>
                  </a:lnTo>
                  <a:lnTo>
                    <a:pt x="714755" y="115696"/>
                  </a:lnTo>
                  <a:lnTo>
                    <a:pt x="1094485" y="249554"/>
                  </a:lnTo>
                  <a:lnTo>
                    <a:pt x="714755" y="289305"/>
                  </a:lnTo>
                  <a:lnTo>
                    <a:pt x="714755" y="694563"/>
                  </a:lnTo>
                  <a:lnTo>
                    <a:pt x="595629" y="694563"/>
                  </a:lnTo>
                  <a:lnTo>
                    <a:pt x="416941" y="694563"/>
                  </a:lnTo>
                  <a:lnTo>
                    <a:pt x="0" y="694563"/>
                  </a:lnTo>
                  <a:lnTo>
                    <a:pt x="0" y="289305"/>
                  </a:lnTo>
                  <a:lnTo>
                    <a:pt x="0" y="11569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638793" y="3141091"/>
            <a:ext cx="663575" cy="6756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065" marR="5080">
              <a:lnSpc>
                <a:spcPct val="101899"/>
              </a:lnSpc>
              <a:spcBef>
                <a:spcPts val="80"/>
              </a:spcBef>
            </a:pP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Technology </a:t>
            </a:r>
            <a:r>
              <a:rPr dirty="0" sz="1050" spc="-50" b="1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 Upgrading </a:t>
            </a:r>
            <a:r>
              <a:rPr dirty="0" sz="1050" spc="-25" b="1">
                <a:solidFill>
                  <a:srgbClr val="585858"/>
                </a:solidFill>
                <a:latin typeface="Calibri"/>
                <a:cs typeface="Calibri"/>
              </a:rPr>
              <a:t>45%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346630" y="1933892"/>
            <a:ext cx="713740" cy="375285"/>
            <a:chOff x="8346630" y="1933892"/>
            <a:chExt cx="713740" cy="375285"/>
          </a:xfrm>
        </p:grpSpPr>
        <p:sp>
          <p:nvSpPr>
            <p:cNvPr id="16" name="object 16" descr=""/>
            <p:cNvSpPr/>
            <p:nvPr/>
          </p:nvSpPr>
          <p:spPr>
            <a:xfrm>
              <a:off x="8351393" y="1938654"/>
              <a:ext cx="704215" cy="365760"/>
            </a:xfrm>
            <a:custGeom>
              <a:avLst/>
              <a:gdLst/>
              <a:ahLst/>
              <a:cxnLst/>
              <a:rect l="l" t="t" r="r" b="b"/>
              <a:pathLst>
                <a:path w="704215" h="365760">
                  <a:moveTo>
                    <a:pt x="65417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54176" y="365760"/>
                  </a:lnTo>
                  <a:lnTo>
                    <a:pt x="654176" y="304800"/>
                  </a:lnTo>
                  <a:lnTo>
                    <a:pt x="703960" y="285242"/>
                  </a:lnTo>
                  <a:lnTo>
                    <a:pt x="654176" y="213360"/>
                  </a:lnTo>
                  <a:lnTo>
                    <a:pt x="654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351393" y="1938654"/>
              <a:ext cx="704215" cy="365760"/>
            </a:xfrm>
            <a:custGeom>
              <a:avLst/>
              <a:gdLst/>
              <a:ahLst/>
              <a:cxnLst/>
              <a:rect l="l" t="t" r="r" b="b"/>
              <a:pathLst>
                <a:path w="704215" h="365760">
                  <a:moveTo>
                    <a:pt x="0" y="0"/>
                  </a:moveTo>
                  <a:lnTo>
                    <a:pt x="381507" y="0"/>
                  </a:lnTo>
                  <a:lnTo>
                    <a:pt x="545083" y="0"/>
                  </a:lnTo>
                  <a:lnTo>
                    <a:pt x="654176" y="0"/>
                  </a:lnTo>
                  <a:lnTo>
                    <a:pt x="654176" y="213360"/>
                  </a:lnTo>
                  <a:lnTo>
                    <a:pt x="703960" y="285242"/>
                  </a:lnTo>
                  <a:lnTo>
                    <a:pt x="654176" y="304800"/>
                  </a:lnTo>
                  <a:lnTo>
                    <a:pt x="654176" y="365760"/>
                  </a:lnTo>
                  <a:lnTo>
                    <a:pt x="545083" y="365760"/>
                  </a:lnTo>
                  <a:lnTo>
                    <a:pt x="381507" y="365760"/>
                  </a:lnTo>
                  <a:lnTo>
                    <a:pt x="0" y="365760"/>
                  </a:lnTo>
                  <a:lnTo>
                    <a:pt x="0" y="30480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377808" y="1938909"/>
            <a:ext cx="603250" cy="34988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82880" marR="5080" indent="-170815">
              <a:lnSpc>
                <a:spcPct val="101899"/>
              </a:lnSpc>
              <a:spcBef>
                <a:spcPts val="80"/>
              </a:spcBef>
            </a:pP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Marketing </a:t>
            </a:r>
            <a:r>
              <a:rPr dirty="0" sz="1050" spc="-25" b="1">
                <a:solidFill>
                  <a:srgbClr val="585858"/>
                </a:solidFill>
                <a:latin typeface="Calibri"/>
                <a:cs typeface="Calibri"/>
              </a:rPr>
              <a:t>25%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748776" y="1197990"/>
            <a:ext cx="239903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b="1">
                <a:solidFill>
                  <a:srgbClr val="585858"/>
                </a:solidFill>
                <a:latin typeface="Calibri"/>
                <a:cs typeface="Calibri"/>
              </a:rPr>
              <a:t>Adding</a:t>
            </a:r>
            <a:r>
              <a:rPr dirty="0" sz="1250" spc="-2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50" b="1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dirty="0" sz="1250" spc="-1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50" b="1">
                <a:solidFill>
                  <a:srgbClr val="585858"/>
                </a:solidFill>
                <a:latin typeface="Calibri"/>
                <a:cs typeface="Calibri"/>
              </a:rPr>
              <a:t>Revenue</a:t>
            </a:r>
            <a:r>
              <a:rPr dirty="0" sz="1250" spc="-1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250" b="1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dirty="0" sz="1250" spc="-10" b="1">
                <a:solidFill>
                  <a:srgbClr val="585858"/>
                </a:solidFill>
                <a:latin typeface="Calibri"/>
                <a:cs typeface="Calibri"/>
              </a:rPr>
              <a:t> organization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431403" y="4429772"/>
            <a:ext cx="99060" cy="99060"/>
            <a:chOff x="8431403" y="4429772"/>
            <a:chExt cx="99060" cy="99060"/>
          </a:xfrm>
        </p:grpSpPr>
        <p:sp>
          <p:nvSpPr>
            <p:cNvPr id="21" name="object 21" descr=""/>
            <p:cNvSpPr/>
            <p:nvPr/>
          </p:nvSpPr>
          <p:spPr>
            <a:xfrm>
              <a:off x="8444103" y="444247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B8C2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444103" y="444247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10064115" y="4429772"/>
            <a:ext cx="99060" cy="99060"/>
            <a:chOff x="10064115" y="4429772"/>
            <a:chExt cx="99060" cy="99060"/>
          </a:xfrm>
        </p:grpSpPr>
        <p:sp>
          <p:nvSpPr>
            <p:cNvPr id="24" name="object 24" descr=""/>
            <p:cNvSpPr/>
            <p:nvPr/>
          </p:nvSpPr>
          <p:spPr>
            <a:xfrm>
              <a:off x="10076815" y="444247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54B3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0076815" y="444247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0170668" y="4370958"/>
            <a:ext cx="13893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Technology</a:t>
            </a:r>
            <a:r>
              <a:rPr dirty="0" sz="1050" spc="-3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dirty="0" sz="1050" spc="-2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Upgrading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8431403" y="4661039"/>
            <a:ext cx="99060" cy="99060"/>
            <a:chOff x="8431403" y="4661039"/>
            <a:chExt cx="99060" cy="99060"/>
          </a:xfrm>
        </p:grpSpPr>
        <p:sp>
          <p:nvSpPr>
            <p:cNvPr id="28" name="object 28" descr=""/>
            <p:cNvSpPr/>
            <p:nvPr/>
          </p:nvSpPr>
          <p:spPr>
            <a:xfrm>
              <a:off x="8444103" y="467373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FDE3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444103" y="467373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8537575" y="4300626"/>
            <a:ext cx="1280795" cy="488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4500"/>
              </a:lnSpc>
              <a:spcBef>
                <a:spcPts val="100"/>
              </a:spcBef>
            </a:pP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Training</a:t>
            </a:r>
            <a:r>
              <a:rPr dirty="0" sz="1050" spc="-3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dirty="0" sz="1050" spc="-3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585858"/>
                </a:solidFill>
                <a:latin typeface="Calibri"/>
                <a:cs typeface="Calibri"/>
              </a:rPr>
              <a:t>new</a:t>
            </a:r>
            <a:r>
              <a:rPr dirty="0" sz="1050" spc="-3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585858"/>
                </a:solidFill>
                <a:latin typeface="Calibri"/>
                <a:cs typeface="Calibri"/>
              </a:rPr>
              <a:t>Agents Marketing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256679" y="256666"/>
            <a:ext cx="11678920" cy="6353175"/>
          </a:xfrm>
          <a:custGeom>
            <a:avLst/>
            <a:gdLst/>
            <a:ahLst/>
            <a:cxnLst/>
            <a:rect l="l" t="t" r="r" b="b"/>
            <a:pathLst>
              <a:path w="11678920" h="6353175">
                <a:moveTo>
                  <a:pt x="0" y="273303"/>
                </a:moveTo>
                <a:lnTo>
                  <a:pt x="4403" y="224194"/>
                </a:lnTo>
                <a:lnTo>
                  <a:pt x="17100" y="177965"/>
                </a:lnTo>
                <a:lnTo>
                  <a:pt x="37319" y="135391"/>
                </a:lnTo>
                <a:lnTo>
                  <a:pt x="64287" y="97244"/>
                </a:lnTo>
                <a:lnTo>
                  <a:pt x="97232" y="64299"/>
                </a:lnTo>
                <a:lnTo>
                  <a:pt x="135383" y="37328"/>
                </a:lnTo>
                <a:lnTo>
                  <a:pt x="177969" y="17106"/>
                </a:lnTo>
                <a:lnTo>
                  <a:pt x="224216" y="4405"/>
                </a:lnTo>
                <a:lnTo>
                  <a:pt x="273354" y="0"/>
                </a:lnTo>
                <a:lnTo>
                  <a:pt x="11405349" y="0"/>
                </a:lnTo>
                <a:lnTo>
                  <a:pt x="11454458" y="4405"/>
                </a:lnTo>
                <a:lnTo>
                  <a:pt x="11500687" y="17106"/>
                </a:lnTo>
                <a:lnTo>
                  <a:pt x="11543261" y="37328"/>
                </a:lnTo>
                <a:lnTo>
                  <a:pt x="11581408" y="64299"/>
                </a:lnTo>
                <a:lnTo>
                  <a:pt x="11614354" y="97244"/>
                </a:lnTo>
                <a:lnTo>
                  <a:pt x="11641324" y="135391"/>
                </a:lnTo>
                <a:lnTo>
                  <a:pt x="11661547" y="177965"/>
                </a:lnTo>
                <a:lnTo>
                  <a:pt x="11674247" y="224194"/>
                </a:lnTo>
                <a:lnTo>
                  <a:pt x="11678653" y="273303"/>
                </a:lnTo>
                <a:lnTo>
                  <a:pt x="11678653" y="6079324"/>
                </a:lnTo>
                <a:lnTo>
                  <a:pt x="11674247" y="6128459"/>
                </a:lnTo>
                <a:lnTo>
                  <a:pt x="11661547" y="6174705"/>
                </a:lnTo>
                <a:lnTo>
                  <a:pt x="11641324" y="6217290"/>
                </a:lnTo>
                <a:lnTo>
                  <a:pt x="11614354" y="6255441"/>
                </a:lnTo>
                <a:lnTo>
                  <a:pt x="11581408" y="6288388"/>
                </a:lnTo>
                <a:lnTo>
                  <a:pt x="11543261" y="6315357"/>
                </a:lnTo>
                <a:lnTo>
                  <a:pt x="11500687" y="6335577"/>
                </a:lnTo>
                <a:lnTo>
                  <a:pt x="11454458" y="6348275"/>
                </a:lnTo>
                <a:lnTo>
                  <a:pt x="11405349" y="6352679"/>
                </a:lnTo>
                <a:lnTo>
                  <a:pt x="273354" y="6352679"/>
                </a:lnTo>
                <a:lnTo>
                  <a:pt x="224216" y="6348275"/>
                </a:lnTo>
                <a:lnTo>
                  <a:pt x="177969" y="6335577"/>
                </a:lnTo>
                <a:lnTo>
                  <a:pt x="135383" y="6315357"/>
                </a:lnTo>
                <a:lnTo>
                  <a:pt x="97232" y="6288388"/>
                </a:lnTo>
                <a:lnTo>
                  <a:pt x="64287" y="6255441"/>
                </a:lnTo>
                <a:lnTo>
                  <a:pt x="37319" y="6217290"/>
                </a:lnTo>
                <a:lnTo>
                  <a:pt x="17100" y="6174705"/>
                </a:lnTo>
                <a:lnTo>
                  <a:pt x="4403" y="6128459"/>
                </a:lnTo>
                <a:lnTo>
                  <a:pt x="0" y="6079324"/>
                </a:lnTo>
                <a:lnTo>
                  <a:pt x="0" y="273303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0832" y="3118230"/>
            <a:ext cx="546862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40" b="0">
                <a:latin typeface="Forte"/>
                <a:cs typeface="Forte"/>
              </a:rPr>
              <a:t>THANK</a:t>
            </a:r>
            <a:r>
              <a:rPr dirty="0" sz="6600" spc="-680" b="0">
                <a:latin typeface="Forte"/>
                <a:cs typeface="Forte"/>
              </a:rPr>
              <a:t> </a:t>
            </a:r>
            <a:r>
              <a:rPr dirty="0" sz="6600" b="0">
                <a:latin typeface="Forte"/>
                <a:cs typeface="Forte"/>
              </a:rPr>
              <a:t>YOU</a:t>
            </a:r>
            <a:r>
              <a:rPr dirty="0" sz="6600" spc="-229" b="0">
                <a:latin typeface="Forte"/>
                <a:cs typeface="Forte"/>
              </a:rPr>
              <a:t> </a:t>
            </a:r>
            <a:r>
              <a:rPr dirty="0" sz="6600" spc="-25" b="0">
                <a:latin typeface="Forte"/>
                <a:cs typeface="Forte"/>
              </a:rPr>
              <a:t>!!</a:t>
            </a:r>
            <a:endParaRPr sz="6600">
              <a:latin typeface="Forte"/>
              <a:cs typeface="For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54" y="-12"/>
            <a:ext cx="11945705" cy="68599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8036" y="2832938"/>
            <a:ext cx="17824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Agenda</a:t>
            </a:r>
            <a:endParaRPr sz="4400"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071998" y="2622435"/>
            <a:ext cx="6139815" cy="230568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PROBLEM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STATEMENT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100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DESCRIPTION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95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 CLEANING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ANALYSIS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OBJECTIVE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QUESTIONS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WITH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KEY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METRICS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VISUALIZATIONS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SUBJECTIVE</a:t>
            </a:r>
            <a:r>
              <a:rPr dirty="0" sz="2000" spc="-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QUESTION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INSIGHTS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155" y="247141"/>
            <a:ext cx="12195638" cy="637172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6925" y="365434"/>
            <a:ext cx="11166475" cy="2200910"/>
          </a:xfrm>
          <a:prstGeom prst="rect"/>
        </p:spPr>
        <p:txBody>
          <a:bodyPr wrap="square" lIns="0" tIns="20827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dirty="0" sz="4400"/>
              <a:t>Problem</a:t>
            </a:r>
            <a:r>
              <a:rPr dirty="0" sz="4400" spc="-105"/>
              <a:t> </a:t>
            </a:r>
            <a:r>
              <a:rPr dirty="0" sz="4400" spc="-10"/>
              <a:t>Statement</a:t>
            </a:r>
            <a:endParaRPr sz="4400"/>
          </a:p>
          <a:p>
            <a:pPr marL="12700" marR="5080">
              <a:lnSpc>
                <a:spcPct val="100000"/>
              </a:lnSpc>
              <a:spcBef>
                <a:spcPts val="705"/>
              </a:spcBef>
            </a:pPr>
            <a:r>
              <a:rPr dirty="0" sz="2000" b="0">
                <a:latin typeface="Segoe UI"/>
                <a:cs typeface="Segoe UI"/>
              </a:rPr>
              <a:t>AstroSage</a:t>
            </a:r>
            <a:r>
              <a:rPr dirty="0" sz="2000" spc="-6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has</a:t>
            </a:r>
            <a:r>
              <a:rPr dirty="0" sz="2000" spc="-5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received</a:t>
            </a:r>
            <a:r>
              <a:rPr dirty="0" sz="2000" spc="-1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a</a:t>
            </a:r>
            <a:r>
              <a:rPr dirty="0" sz="2000" spc="-4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1</a:t>
            </a:r>
            <a:r>
              <a:rPr dirty="0" sz="2000" spc="-4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crore</a:t>
            </a:r>
            <a:r>
              <a:rPr dirty="0" sz="2000" spc="-3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investment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and</a:t>
            </a:r>
            <a:r>
              <a:rPr dirty="0" sz="2000" spc="-4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aims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to</a:t>
            </a:r>
            <a:r>
              <a:rPr dirty="0" sz="2000" spc="-5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optimize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its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call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center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operations.</a:t>
            </a:r>
            <a:r>
              <a:rPr dirty="0" sz="2000" spc="-30" b="0">
                <a:latin typeface="Segoe UI"/>
                <a:cs typeface="Segoe UI"/>
              </a:rPr>
              <a:t> </a:t>
            </a:r>
            <a:r>
              <a:rPr dirty="0" sz="2000" spc="-25" b="0">
                <a:latin typeface="Segoe UI"/>
                <a:cs typeface="Segoe UI"/>
              </a:rPr>
              <a:t>The </a:t>
            </a:r>
            <a:r>
              <a:rPr dirty="0" sz="2000" b="0">
                <a:latin typeface="Segoe UI"/>
                <a:cs typeface="Segoe UI"/>
              </a:rPr>
              <a:t>goal</a:t>
            </a:r>
            <a:r>
              <a:rPr dirty="0" sz="2000" spc="-5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is</a:t>
            </a:r>
            <a:r>
              <a:rPr dirty="0" sz="2000" spc="-3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to</a:t>
            </a:r>
            <a:r>
              <a:rPr dirty="0" sz="2000" spc="-5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determine</a:t>
            </a:r>
            <a:r>
              <a:rPr dirty="0" sz="2000" spc="-3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how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to</a:t>
            </a:r>
            <a:r>
              <a:rPr dirty="0" sz="2000" spc="-4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allocate</a:t>
            </a:r>
            <a:r>
              <a:rPr dirty="0" sz="2000" spc="-5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this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investment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to</a:t>
            </a:r>
            <a:r>
              <a:rPr dirty="0" sz="2000" spc="-4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maximize</a:t>
            </a:r>
            <a:r>
              <a:rPr dirty="0" sz="2000" spc="-6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operational</a:t>
            </a:r>
            <a:r>
              <a:rPr dirty="0" sz="2000" spc="-45" b="0">
                <a:latin typeface="Segoe UI"/>
                <a:cs typeface="Segoe UI"/>
              </a:rPr>
              <a:t> </a:t>
            </a:r>
            <a:r>
              <a:rPr dirty="0" sz="2000" spc="-10" b="0">
                <a:latin typeface="Segoe UI"/>
                <a:cs typeface="Segoe UI"/>
              </a:rPr>
              <a:t>efficiency,</a:t>
            </a:r>
            <a:r>
              <a:rPr dirty="0" sz="2000" spc="-25" b="0">
                <a:latin typeface="Segoe UI"/>
                <a:cs typeface="Segoe UI"/>
              </a:rPr>
              <a:t> </a:t>
            </a:r>
            <a:r>
              <a:rPr dirty="0" sz="2000" spc="-10" b="0">
                <a:latin typeface="Segoe UI"/>
                <a:cs typeface="Segoe UI"/>
              </a:rPr>
              <a:t>customer </a:t>
            </a:r>
            <a:r>
              <a:rPr dirty="0" sz="2000" b="0">
                <a:latin typeface="Segoe UI"/>
                <a:cs typeface="Segoe UI"/>
              </a:rPr>
              <a:t>satisfaction,</a:t>
            </a:r>
            <a:r>
              <a:rPr dirty="0" sz="2000" spc="-7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and</a:t>
            </a:r>
            <a:r>
              <a:rPr dirty="0" sz="2000" spc="-50" b="0">
                <a:latin typeface="Segoe UI"/>
                <a:cs typeface="Segoe UI"/>
              </a:rPr>
              <a:t> </a:t>
            </a:r>
            <a:r>
              <a:rPr dirty="0" sz="2000" spc="-10" b="0">
                <a:latin typeface="Segoe UI"/>
                <a:cs typeface="Segoe UI"/>
              </a:rPr>
              <a:t>profitability.</a:t>
            </a:r>
            <a:r>
              <a:rPr dirty="0" sz="2000" spc="-4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The</a:t>
            </a:r>
            <a:r>
              <a:rPr dirty="0" sz="2000" spc="-4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analysis</a:t>
            </a:r>
            <a:r>
              <a:rPr dirty="0" sz="2000" spc="-5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will</a:t>
            </a:r>
            <a:r>
              <a:rPr dirty="0" sz="2000" spc="-4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consider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historical</a:t>
            </a:r>
            <a:r>
              <a:rPr dirty="0" sz="2000" spc="-5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call</a:t>
            </a:r>
            <a:r>
              <a:rPr dirty="0" sz="2000" spc="-4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data,</a:t>
            </a:r>
            <a:r>
              <a:rPr dirty="0" sz="2000" spc="-6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performance</a:t>
            </a:r>
            <a:r>
              <a:rPr dirty="0" sz="2000" spc="-45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metrics,</a:t>
            </a:r>
            <a:r>
              <a:rPr dirty="0" sz="2000" spc="-35" b="0">
                <a:latin typeface="Segoe UI"/>
                <a:cs typeface="Segoe UI"/>
              </a:rPr>
              <a:t> </a:t>
            </a:r>
            <a:r>
              <a:rPr dirty="0" sz="2000" spc="-25" b="0">
                <a:latin typeface="Segoe UI"/>
                <a:cs typeface="Segoe UI"/>
              </a:rPr>
              <a:t>and </a:t>
            </a:r>
            <a:r>
              <a:rPr dirty="0" sz="2000" b="0">
                <a:latin typeface="Segoe UI"/>
                <a:cs typeface="Segoe UI"/>
              </a:rPr>
              <a:t>market</a:t>
            </a:r>
            <a:r>
              <a:rPr dirty="0" sz="2000" spc="-6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trends</a:t>
            </a:r>
            <a:r>
              <a:rPr dirty="0" sz="2000" spc="-6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to</a:t>
            </a:r>
            <a:r>
              <a:rPr dirty="0" sz="2000" spc="-6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make</a:t>
            </a:r>
            <a:r>
              <a:rPr dirty="0" sz="2000" spc="-60" b="0">
                <a:latin typeface="Segoe UI"/>
                <a:cs typeface="Segoe UI"/>
              </a:rPr>
              <a:t> </a:t>
            </a:r>
            <a:r>
              <a:rPr dirty="0" sz="2000" b="0">
                <a:latin typeface="Segoe UI"/>
                <a:cs typeface="Segoe UI"/>
              </a:rPr>
              <a:t>informed</a:t>
            </a:r>
            <a:r>
              <a:rPr dirty="0" sz="2000" spc="-45" b="0">
                <a:latin typeface="Segoe UI"/>
                <a:cs typeface="Segoe UI"/>
              </a:rPr>
              <a:t> </a:t>
            </a:r>
            <a:r>
              <a:rPr dirty="0" sz="2000" spc="-10" b="0">
                <a:latin typeface="Segoe UI"/>
                <a:cs typeface="Segoe UI"/>
              </a:rPr>
              <a:t>decisions.</a:t>
            </a:r>
            <a:endParaRPr sz="2000">
              <a:latin typeface="Segoe UI"/>
              <a:cs typeface="Segoe U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601" y="3128772"/>
            <a:ext cx="11510772" cy="235191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4040" y="5773623"/>
            <a:ext cx="8528685" cy="74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3126A"/>
                </a:solidFill>
                <a:latin typeface="Arial"/>
                <a:cs typeface="Arial"/>
              </a:rPr>
              <a:t>Attaching the</a:t>
            </a:r>
            <a:r>
              <a:rPr dirty="0" sz="1800" spc="-30" b="1">
                <a:solidFill>
                  <a:srgbClr val="03126A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126A"/>
                </a:solidFill>
                <a:latin typeface="Arial"/>
                <a:cs typeface="Arial"/>
              </a:rPr>
              <a:t>Excel,</a:t>
            </a:r>
            <a:r>
              <a:rPr dirty="0" sz="1800" spc="-30" b="1">
                <a:solidFill>
                  <a:srgbClr val="03126A"/>
                </a:solidFill>
                <a:latin typeface="Arial"/>
                <a:cs typeface="Arial"/>
              </a:rPr>
              <a:t> PPT, </a:t>
            </a:r>
            <a:r>
              <a:rPr dirty="0" sz="1800" b="1">
                <a:solidFill>
                  <a:srgbClr val="03126A"/>
                </a:solidFill>
                <a:latin typeface="Arial"/>
                <a:cs typeface="Arial"/>
              </a:rPr>
              <a:t>word</a:t>
            </a:r>
            <a:r>
              <a:rPr dirty="0" sz="1800" spc="-70" b="1">
                <a:solidFill>
                  <a:srgbClr val="03126A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126A"/>
                </a:solidFill>
                <a:latin typeface="Arial"/>
                <a:cs typeface="Arial"/>
              </a:rPr>
              <a:t>files</a:t>
            </a:r>
            <a:r>
              <a:rPr dirty="0" sz="1800" spc="-35" b="1">
                <a:solidFill>
                  <a:srgbClr val="03126A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126A"/>
                </a:solidFill>
                <a:latin typeface="Arial"/>
                <a:cs typeface="Arial"/>
              </a:rPr>
              <a:t>google</a:t>
            </a:r>
            <a:r>
              <a:rPr dirty="0" sz="1800" spc="-50" b="1">
                <a:solidFill>
                  <a:srgbClr val="03126A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3126A"/>
                </a:solidFill>
                <a:latin typeface="Arial"/>
                <a:cs typeface="Arial"/>
              </a:rPr>
              <a:t>drive </a:t>
            </a:r>
            <a:r>
              <a:rPr dirty="0" sz="1800" spc="-10" b="1">
                <a:solidFill>
                  <a:srgbClr val="03126A"/>
                </a:solidFill>
                <a:latin typeface="Arial"/>
                <a:cs typeface="Arial"/>
              </a:rPr>
              <a:t>link: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u="sng" sz="1800" spc="-10" b="1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"/>
                <a:cs typeface="Arial"/>
                <a:hlinkClick r:id="rId5"/>
              </a:rPr>
              <a:t>https://drive.google.com/drive/folders/1fHVO-ITirrWAuY2Yges96uswfZDJN9_Q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54" y="247141"/>
            <a:ext cx="11697703" cy="661085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816" y="388111"/>
            <a:ext cx="23945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Introduction</a:t>
            </a:r>
            <a:endParaRPr sz="3600"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695655" y="1009903"/>
            <a:ext cx="10187305" cy="34556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5600" marR="282575" indent="-3435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AstroSage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most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authentic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astrology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destinations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not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only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those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who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are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seeking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astrological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assistance,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but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also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high-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level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astrological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research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development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wide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scale.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AstroSage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democratized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jyotish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introducing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provide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high-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level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astrological research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development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wide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scale</a:t>
            </a:r>
            <a:endParaRPr sz="2000">
              <a:latin typeface="Calibri"/>
              <a:cs typeface="Calibri"/>
            </a:endParaRPr>
          </a:p>
          <a:p>
            <a:pPr marL="355600" marR="106045" indent="-343535">
              <a:lnSpc>
                <a:spcPct val="901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prolific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astrological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source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people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help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them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out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from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queries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specialized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users.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Our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aim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provide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insights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those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who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facing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problems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betterment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of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humanity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using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divine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science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astrology</a:t>
            </a:r>
            <a:endParaRPr sz="2000">
              <a:latin typeface="Calibri"/>
              <a:cs typeface="Calibri"/>
            </a:endParaRPr>
          </a:p>
          <a:p>
            <a:pPr marL="355600" marR="500380" indent="-343535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connect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with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provide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solution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based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their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horoscope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zodiac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signs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guiding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them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what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should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done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from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side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good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cause.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54" y="65968"/>
            <a:ext cx="11697703" cy="67938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Objectives</a:t>
            </a:r>
            <a:endParaRPr sz="3600"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721563" y="1284858"/>
            <a:ext cx="10504170" cy="3776345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404495">
              <a:lnSpc>
                <a:spcPts val="2210"/>
              </a:lnSpc>
              <a:spcBef>
                <a:spcPts val="33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view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AstroSage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Analyse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provided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suggestions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21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suggestions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correlates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thoughts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suggestion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investment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54" y="65968"/>
            <a:ext cx="11697703" cy="679388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60475" y="5706567"/>
            <a:ext cx="70104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Acquire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11627" y="5706567"/>
            <a:ext cx="105346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Understand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43553" y="5706567"/>
            <a:ext cx="124015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Cleaning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34558" y="5706567"/>
            <a:ext cx="91376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Transform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27569" y="5706567"/>
            <a:ext cx="97853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656446" y="5589828"/>
            <a:ext cx="1172845" cy="51879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31445" marR="5080" indent="-119380">
              <a:lnSpc>
                <a:spcPts val="1839"/>
              </a:lnSpc>
              <a:spcBef>
                <a:spcPts val="330"/>
              </a:spcBef>
            </a:pP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dirty="0" sz="17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from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7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trends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17328" y="5311266"/>
            <a:ext cx="1304925" cy="75184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 marL="12700" marR="5080">
              <a:lnSpc>
                <a:spcPct val="90100"/>
              </a:lnSpc>
              <a:spcBef>
                <a:spcPts val="305"/>
              </a:spcBef>
            </a:pP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Improvement/ Suggestions</a:t>
            </a:r>
            <a:r>
              <a:rPr dirty="0" sz="1700" spc="5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7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483613" y="6155283"/>
            <a:ext cx="10033000" cy="288290"/>
            <a:chOff x="1483613" y="6155283"/>
            <a:chExt cx="10033000" cy="288290"/>
          </a:xfrm>
        </p:grpSpPr>
        <p:sp>
          <p:nvSpPr>
            <p:cNvPr id="12" name="object 12" descr=""/>
            <p:cNvSpPr/>
            <p:nvPr/>
          </p:nvSpPr>
          <p:spPr>
            <a:xfrm>
              <a:off x="1489963" y="6161633"/>
              <a:ext cx="10020300" cy="275590"/>
            </a:xfrm>
            <a:custGeom>
              <a:avLst/>
              <a:gdLst/>
              <a:ahLst/>
              <a:cxnLst/>
              <a:rect l="l" t="t" r="r" b="b"/>
              <a:pathLst>
                <a:path w="10020300" h="275589">
                  <a:moveTo>
                    <a:pt x="2857" y="206235"/>
                  </a:moveTo>
                  <a:lnTo>
                    <a:pt x="0" y="206235"/>
                  </a:lnTo>
                  <a:lnTo>
                    <a:pt x="0" y="274980"/>
                  </a:lnTo>
                  <a:lnTo>
                    <a:pt x="2857" y="206235"/>
                  </a:lnTo>
                  <a:close/>
                </a:path>
                <a:path w="10020300" h="275589">
                  <a:moveTo>
                    <a:pt x="9882378" y="0"/>
                  </a:moveTo>
                  <a:lnTo>
                    <a:pt x="9882378" y="68745"/>
                  </a:lnTo>
                  <a:lnTo>
                    <a:pt x="2857" y="68745"/>
                  </a:lnTo>
                  <a:lnTo>
                    <a:pt x="5715" y="137490"/>
                  </a:lnTo>
                  <a:lnTo>
                    <a:pt x="2857" y="206235"/>
                  </a:lnTo>
                  <a:lnTo>
                    <a:pt x="9882378" y="206235"/>
                  </a:lnTo>
                  <a:lnTo>
                    <a:pt x="9882378" y="274980"/>
                  </a:lnTo>
                  <a:lnTo>
                    <a:pt x="10019919" y="137490"/>
                  </a:lnTo>
                  <a:lnTo>
                    <a:pt x="9882378" y="0"/>
                  </a:lnTo>
                  <a:close/>
                </a:path>
                <a:path w="10020300" h="275589">
                  <a:moveTo>
                    <a:pt x="0" y="0"/>
                  </a:moveTo>
                  <a:lnTo>
                    <a:pt x="0" y="68745"/>
                  </a:lnTo>
                  <a:lnTo>
                    <a:pt x="2857" y="68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89963" y="6161633"/>
              <a:ext cx="10020300" cy="275590"/>
            </a:xfrm>
            <a:custGeom>
              <a:avLst/>
              <a:gdLst/>
              <a:ahLst/>
              <a:cxnLst/>
              <a:rect l="l" t="t" r="r" b="b"/>
              <a:pathLst>
                <a:path w="10020300" h="275589">
                  <a:moveTo>
                    <a:pt x="5715" y="137490"/>
                  </a:moveTo>
                  <a:lnTo>
                    <a:pt x="0" y="0"/>
                  </a:lnTo>
                  <a:lnTo>
                    <a:pt x="0" y="68745"/>
                  </a:lnTo>
                  <a:lnTo>
                    <a:pt x="9882378" y="68745"/>
                  </a:lnTo>
                  <a:lnTo>
                    <a:pt x="9882378" y="0"/>
                  </a:lnTo>
                  <a:lnTo>
                    <a:pt x="10019919" y="137490"/>
                  </a:lnTo>
                  <a:lnTo>
                    <a:pt x="9882378" y="274980"/>
                  </a:lnTo>
                  <a:lnTo>
                    <a:pt x="9882378" y="206235"/>
                  </a:lnTo>
                  <a:lnTo>
                    <a:pt x="0" y="206235"/>
                  </a:lnTo>
                  <a:lnTo>
                    <a:pt x="0" y="274980"/>
                  </a:lnTo>
                  <a:lnTo>
                    <a:pt x="5715" y="137490"/>
                  </a:lnTo>
                  <a:close/>
                </a:path>
              </a:pathLst>
            </a:custGeom>
            <a:ln w="127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35635" y="918438"/>
            <a:ext cx="11178540" cy="3470275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Step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: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Acquire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&amp;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Understand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994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Step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: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Clean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modifying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fill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blank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values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using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aggregate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excel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functions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formatting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based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  <a:p>
            <a:pPr marL="12700" marR="85725">
              <a:lnSpc>
                <a:spcPts val="1920"/>
              </a:lnSpc>
              <a:spcBef>
                <a:spcPts val="990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Step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3: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Transform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necessary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excel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formulas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aggregate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values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fields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that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needs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considered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(Text,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Sum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if,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Count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if,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average,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Left,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&amp;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Time,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Pivot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Table,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Charts,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filters,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Slicers)</a:t>
            </a:r>
            <a:endParaRPr sz="2000">
              <a:latin typeface="Calibri"/>
              <a:cs typeface="Calibri"/>
            </a:endParaRPr>
          </a:p>
          <a:p>
            <a:pPr marL="12700" marR="272415">
              <a:lnSpc>
                <a:spcPts val="1920"/>
              </a:lnSpc>
              <a:spcBef>
                <a:spcPts val="1000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Step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4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: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After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transforming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prepare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dashboard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necessary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charts,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filters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&amp;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slicers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based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aggregated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values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from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that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required</a:t>
            </a:r>
            <a:endParaRPr sz="2000">
              <a:latin typeface="Calibri"/>
              <a:cs typeface="Calibri"/>
            </a:endParaRPr>
          </a:p>
          <a:p>
            <a:pPr marL="12700" marR="184785">
              <a:lnSpc>
                <a:spcPts val="1920"/>
              </a:lnSpc>
              <a:spcBef>
                <a:spcPts val="994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Step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5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: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Provide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insights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from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values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from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transformation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dashboard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callout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necessary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fields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ever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needs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considered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objective</a:t>
            </a:r>
            <a:endParaRPr sz="2000">
              <a:latin typeface="Calibri"/>
              <a:cs typeface="Calibri"/>
            </a:endParaRPr>
          </a:p>
          <a:p>
            <a:pPr marL="12700" marR="972819">
              <a:lnSpc>
                <a:spcPct val="80000"/>
              </a:lnSpc>
              <a:spcBef>
                <a:spcPts val="1030"/>
              </a:spcBef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Step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6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: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Improvements/Suggestions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provided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considering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insights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will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eventually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help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organization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grow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gradually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635" y="424941"/>
            <a:ext cx="23571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Data</a:t>
            </a:r>
            <a:r>
              <a:rPr dirty="0" spc="-100"/>
              <a:t> </a:t>
            </a:r>
            <a:r>
              <a:rPr dirty="0" spc="-10"/>
              <a:t>Cleaning</a:t>
            </a:r>
          </a:p>
        </p:txBody>
      </p:sp>
      <p:grpSp>
        <p:nvGrpSpPr>
          <p:cNvPr id="16" name="object 16" descr=""/>
          <p:cNvGrpSpPr/>
          <p:nvPr/>
        </p:nvGrpSpPr>
        <p:grpSpPr>
          <a:xfrm>
            <a:off x="10084441" y="317222"/>
            <a:ext cx="1587500" cy="706755"/>
            <a:chOff x="10084441" y="317222"/>
            <a:chExt cx="1587500" cy="706755"/>
          </a:xfrm>
        </p:grpSpPr>
        <p:sp>
          <p:nvSpPr>
            <p:cNvPr id="17" name="object 17" descr=""/>
            <p:cNvSpPr/>
            <p:nvPr/>
          </p:nvSpPr>
          <p:spPr>
            <a:xfrm>
              <a:off x="10084435" y="317232"/>
              <a:ext cx="1587500" cy="706755"/>
            </a:xfrm>
            <a:custGeom>
              <a:avLst/>
              <a:gdLst/>
              <a:ahLst/>
              <a:cxnLst/>
              <a:rect l="l" t="t" r="r" b="b"/>
              <a:pathLst>
                <a:path w="1587500" h="706755">
                  <a:moveTo>
                    <a:pt x="263690" y="339204"/>
                  </a:moveTo>
                  <a:lnTo>
                    <a:pt x="169519" y="339204"/>
                  </a:lnTo>
                  <a:lnTo>
                    <a:pt x="169519" y="395744"/>
                  </a:lnTo>
                  <a:lnTo>
                    <a:pt x="263690" y="395744"/>
                  </a:lnTo>
                  <a:lnTo>
                    <a:pt x="263690" y="339204"/>
                  </a:lnTo>
                  <a:close/>
                </a:path>
                <a:path w="1587500" h="706755">
                  <a:moveTo>
                    <a:pt x="404952" y="339204"/>
                  </a:moveTo>
                  <a:lnTo>
                    <a:pt x="310769" y="339204"/>
                  </a:lnTo>
                  <a:lnTo>
                    <a:pt x="310769" y="395744"/>
                  </a:lnTo>
                  <a:lnTo>
                    <a:pt x="404952" y="395744"/>
                  </a:lnTo>
                  <a:lnTo>
                    <a:pt x="404952" y="339204"/>
                  </a:lnTo>
                  <a:close/>
                </a:path>
                <a:path w="1587500" h="706755">
                  <a:moveTo>
                    <a:pt x="404952" y="150761"/>
                  </a:moveTo>
                  <a:lnTo>
                    <a:pt x="310769" y="150761"/>
                  </a:lnTo>
                  <a:lnTo>
                    <a:pt x="310769" y="207289"/>
                  </a:lnTo>
                  <a:lnTo>
                    <a:pt x="404952" y="207289"/>
                  </a:lnTo>
                  <a:lnTo>
                    <a:pt x="404952" y="150761"/>
                  </a:lnTo>
                  <a:close/>
                </a:path>
                <a:path w="1587500" h="706755">
                  <a:moveTo>
                    <a:pt x="508546" y="263829"/>
                  </a:moveTo>
                  <a:lnTo>
                    <a:pt x="367284" y="263829"/>
                  </a:lnTo>
                  <a:lnTo>
                    <a:pt x="367284" y="216712"/>
                  </a:lnTo>
                  <a:lnTo>
                    <a:pt x="348449" y="216712"/>
                  </a:lnTo>
                  <a:lnTo>
                    <a:pt x="348449" y="263829"/>
                  </a:lnTo>
                  <a:lnTo>
                    <a:pt x="207187" y="263829"/>
                  </a:lnTo>
                  <a:lnTo>
                    <a:pt x="207187" y="329780"/>
                  </a:lnTo>
                  <a:lnTo>
                    <a:pt x="226021" y="329780"/>
                  </a:lnTo>
                  <a:lnTo>
                    <a:pt x="226021" y="282676"/>
                  </a:lnTo>
                  <a:lnTo>
                    <a:pt x="348449" y="282676"/>
                  </a:lnTo>
                  <a:lnTo>
                    <a:pt x="348449" y="329780"/>
                  </a:lnTo>
                  <a:lnTo>
                    <a:pt x="367284" y="329780"/>
                  </a:lnTo>
                  <a:lnTo>
                    <a:pt x="367284" y="282676"/>
                  </a:lnTo>
                  <a:lnTo>
                    <a:pt x="489699" y="282676"/>
                  </a:lnTo>
                  <a:lnTo>
                    <a:pt x="489699" y="329780"/>
                  </a:lnTo>
                  <a:lnTo>
                    <a:pt x="508546" y="329780"/>
                  </a:lnTo>
                  <a:lnTo>
                    <a:pt x="508546" y="263829"/>
                  </a:lnTo>
                  <a:close/>
                </a:path>
                <a:path w="1587500" h="706755">
                  <a:moveTo>
                    <a:pt x="546214" y="339204"/>
                  </a:moveTo>
                  <a:lnTo>
                    <a:pt x="452031" y="339204"/>
                  </a:lnTo>
                  <a:lnTo>
                    <a:pt x="452031" y="395744"/>
                  </a:lnTo>
                  <a:lnTo>
                    <a:pt x="546214" y="395744"/>
                  </a:lnTo>
                  <a:lnTo>
                    <a:pt x="546214" y="339204"/>
                  </a:lnTo>
                  <a:close/>
                </a:path>
                <a:path w="1587500" h="706755">
                  <a:moveTo>
                    <a:pt x="715721" y="56527"/>
                  </a:moveTo>
                  <a:lnTo>
                    <a:pt x="714248" y="49199"/>
                  </a:lnTo>
                  <a:lnTo>
                    <a:pt x="710222" y="43205"/>
                  </a:lnTo>
                  <a:lnTo>
                    <a:pt x="704240" y="39166"/>
                  </a:lnTo>
                  <a:lnTo>
                    <a:pt x="696887" y="37680"/>
                  </a:lnTo>
                  <a:lnTo>
                    <a:pt x="621550" y="37680"/>
                  </a:lnTo>
                  <a:lnTo>
                    <a:pt x="621550" y="103644"/>
                  </a:lnTo>
                  <a:lnTo>
                    <a:pt x="621550" y="442861"/>
                  </a:lnTo>
                  <a:lnTo>
                    <a:pt x="94170" y="442861"/>
                  </a:lnTo>
                  <a:lnTo>
                    <a:pt x="94170" y="103644"/>
                  </a:lnTo>
                  <a:lnTo>
                    <a:pt x="621550" y="103644"/>
                  </a:lnTo>
                  <a:lnTo>
                    <a:pt x="621550" y="37680"/>
                  </a:lnTo>
                  <a:lnTo>
                    <a:pt x="376694" y="37680"/>
                  </a:lnTo>
                  <a:lnTo>
                    <a:pt x="376694" y="18846"/>
                  </a:lnTo>
                  <a:lnTo>
                    <a:pt x="375221" y="11493"/>
                  </a:lnTo>
                  <a:lnTo>
                    <a:pt x="371182" y="5499"/>
                  </a:lnTo>
                  <a:lnTo>
                    <a:pt x="365188" y="1473"/>
                  </a:lnTo>
                  <a:lnTo>
                    <a:pt x="357860" y="0"/>
                  </a:lnTo>
                  <a:lnTo>
                    <a:pt x="350532" y="1473"/>
                  </a:lnTo>
                  <a:lnTo>
                    <a:pt x="344538" y="5499"/>
                  </a:lnTo>
                  <a:lnTo>
                    <a:pt x="340499" y="11493"/>
                  </a:lnTo>
                  <a:lnTo>
                    <a:pt x="339026" y="18846"/>
                  </a:lnTo>
                  <a:lnTo>
                    <a:pt x="339026" y="37680"/>
                  </a:lnTo>
                  <a:lnTo>
                    <a:pt x="18834" y="37680"/>
                  </a:lnTo>
                  <a:lnTo>
                    <a:pt x="11506" y="39166"/>
                  </a:lnTo>
                  <a:lnTo>
                    <a:pt x="5511" y="43205"/>
                  </a:lnTo>
                  <a:lnTo>
                    <a:pt x="1473" y="49199"/>
                  </a:lnTo>
                  <a:lnTo>
                    <a:pt x="0" y="56527"/>
                  </a:lnTo>
                  <a:lnTo>
                    <a:pt x="1473" y="63868"/>
                  </a:lnTo>
                  <a:lnTo>
                    <a:pt x="5511" y="69862"/>
                  </a:lnTo>
                  <a:lnTo>
                    <a:pt x="11506" y="73901"/>
                  </a:lnTo>
                  <a:lnTo>
                    <a:pt x="18834" y="75374"/>
                  </a:lnTo>
                  <a:lnTo>
                    <a:pt x="37668" y="75374"/>
                  </a:lnTo>
                  <a:lnTo>
                    <a:pt x="37668" y="461695"/>
                  </a:lnTo>
                  <a:lnTo>
                    <a:pt x="357860" y="461708"/>
                  </a:lnTo>
                  <a:lnTo>
                    <a:pt x="18834" y="461695"/>
                  </a:lnTo>
                  <a:lnTo>
                    <a:pt x="11506" y="463181"/>
                  </a:lnTo>
                  <a:lnTo>
                    <a:pt x="5511" y="467220"/>
                  </a:lnTo>
                  <a:lnTo>
                    <a:pt x="1485" y="473214"/>
                  </a:lnTo>
                  <a:lnTo>
                    <a:pt x="0" y="480542"/>
                  </a:lnTo>
                  <a:lnTo>
                    <a:pt x="1485" y="487883"/>
                  </a:lnTo>
                  <a:lnTo>
                    <a:pt x="5511" y="493877"/>
                  </a:lnTo>
                  <a:lnTo>
                    <a:pt x="11506" y="497916"/>
                  </a:lnTo>
                  <a:lnTo>
                    <a:pt x="18834" y="499389"/>
                  </a:lnTo>
                  <a:lnTo>
                    <a:pt x="306438" y="499389"/>
                  </a:lnTo>
                  <a:lnTo>
                    <a:pt x="161417" y="644499"/>
                  </a:lnTo>
                  <a:lnTo>
                    <a:pt x="157289" y="650798"/>
                  </a:lnTo>
                  <a:lnTo>
                    <a:pt x="156006" y="657555"/>
                  </a:lnTo>
                  <a:lnTo>
                    <a:pt x="155930" y="657936"/>
                  </a:lnTo>
                  <a:lnTo>
                    <a:pt x="174980" y="676795"/>
                  </a:lnTo>
                  <a:lnTo>
                    <a:pt x="181724" y="675436"/>
                  </a:lnTo>
                  <a:lnTo>
                    <a:pt x="181991" y="675436"/>
                  </a:lnTo>
                  <a:lnTo>
                    <a:pt x="188353" y="671169"/>
                  </a:lnTo>
                  <a:lnTo>
                    <a:pt x="339026" y="520407"/>
                  </a:lnTo>
                  <a:lnTo>
                    <a:pt x="339026" y="687844"/>
                  </a:lnTo>
                  <a:lnTo>
                    <a:pt x="340512" y="695185"/>
                  </a:lnTo>
                  <a:lnTo>
                    <a:pt x="344538" y="701167"/>
                  </a:lnTo>
                  <a:lnTo>
                    <a:pt x="350532" y="705205"/>
                  </a:lnTo>
                  <a:lnTo>
                    <a:pt x="357860" y="706691"/>
                  </a:lnTo>
                  <a:lnTo>
                    <a:pt x="365188" y="705205"/>
                  </a:lnTo>
                  <a:lnTo>
                    <a:pt x="371182" y="701167"/>
                  </a:lnTo>
                  <a:lnTo>
                    <a:pt x="375221" y="695185"/>
                  </a:lnTo>
                  <a:lnTo>
                    <a:pt x="376694" y="687844"/>
                  </a:lnTo>
                  <a:lnTo>
                    <a:pt x="376694" y="520407"/>
                  </a:lnTo>
                  <a:lnTo>
                    <a:pt x="376694" y="520128"/>
                  </a:lnTo>
                  <a:lnTo>
                    <a:pt x="527380" y="670877"/>
                  </a:lnTo>
                  <a:lnTo>
                    <a:pt x="533615" y="675030"/>
                  </a:lnTo>
                  <a:lnTo>
                    <a:pt x="540702" y="676402"/>
                  </a:lnTo>
                  <a:lnTo>
                    <a:pt x="547789" y="675030"/>
                  </a:lnTo>
                  <a:lnTo>
                    <a:pt x="554024" y="670877"/>
                  </a:lnTo>
                  <a:lnTo>
                    <a:pt x="558165" y="664641"/>
                  </a:lnTo>
                  <a:lnTo>
                    <a:pt x="559473" y="657936"/>
                  </a:lnTo>
                  <a:lnTo>
                    <a:pt x="559549" y="657555"/>
                  </a:lnTo>
                  <a:lnTo>
                    <a:pt x="558228" y="650798"/>
                  </a:lnTo>
                  <a:lnTo>
                    <a:pt x="558165" y="650455"/>
                  </a:lnTo>
                  <a:lnTo>
                    <a:pt x="554024" y="644220"/>
                  </a:lnTo>
                  <a:lnTo>
                    <a:pt x="429996" y="520128"/>
                  </a:lnTo>
                  <a:lnTo>
                    <a:pt x="409282" y="499389"/>
                  </a:lnTo>
                  <a:lnTo>
                    <a:pt x="696887" y="499389"/>
                  </a:lnTo>
                  <a:lnTo>
                    <a:pt x="704240" y="497916"/>
                  </a:lnTo>
                  <a:lnTo>
                    <a:pt x="710222" y="493877"/>
                  </a:lnTo>
                  <a:lnTo>
                    <a:pt x="714248" y="487883"/>
                  </a:lnTo>
                  <a:lnTo>
                    <a:pt x="715721" y="480542"/>
                  </a:lnTo>
                  <a:lnTo>
                    <a:pt x="714248" y="473214"/>
                  </a:lnTo>
                  <a:lnTo>
                    <a:pt x="710222" y="467220"/>
                  </a:lnTo>
                  <a:lnTo>
                    <a:pt x="704240" y="463181"/>
                  </a:lnTo>
                  <a:lnTo>
                    <a:pt x="696887" y="461708"/>
                  </a:lnTo>
                  <a:lnTo>
                    <a:pt x="678053" y="461708"/>
                  </a:lnTo>
                  <a:lnTo>
                    <a:pt x="678053" y="442861"/>
                  </a:lnTo>
                  <a:lnTo>
                    <a:pt x="678053" y="103644"/>
                  </a:lnTo>
                  <a:lnTo>
                    <a:pt x="678053" y="75374"/>
                  </a:lnTo>
                  <a:lnTo>
                    <a:pt x="696887" y="75374"/>
                  </a:lnTo>
                  <a:lnTo>
                    <a:pt x="704240" y="73901"/>
                  </a:lnTo>
                  <a:lnTo>
                    <a:pt x="710222" y="69862"/>
                  </a:lnTo>
                  <a:lnTo>
                    <a:pt x="714248" y="63868"/>
                  </a:lnTo>
                  <a:lnTo>
                    <a:pt x="715721" y="56527"/>
                  </a:lnTo>
                  <a:close/>
                </a:path>
                <a:path w="1587500" h="706755">
                  <a:moveTo>
                    <a:pt x="1465313" y="220649"/>
                  </a:moveTo>
                  <a:lnTo>
                    <a:pt x="1460220" y="176352"/>
                  </a:lnTo>
                  <a:lnTo>
                    <a:pt x="1445691" y="135699"/>
                  </a:lnTo>
                  <a:lnTo>
                    <a:pt x="1422908" y="99834"/>
                  </a:lnTo>
                  <a:lnTo>
                    <a:pt x="1393012" y="69926"/>
                  </a:lnTo>
                  <a:lnTo>
                    <a:pt x="1357160" y="47117"/>
                  </a:lnTo>
                  <a:lnTo>
                    <a:pt x="1316532" y="32588"/>
                  </a:lnTo>
                  <a:lnTo>
                    <a:pt x="1272260" y="27482"/>
                  </a:lnTo>
                  <a:lnTo>
                    <a:pt x="1228001" y="32588"/>
                  </a:lnTo>
                  <a:lnTo>
                    <a:pt x="1187361" y="47117"/>
                  </a:lnTo>
                  <a:lnTo>
                    <a:pt x="1151509" y="69926"/>
                  </a:lnTo>
                  <a:lnTo>
                    <a:pt x="1121613" y="99834"/>
                  </a:lnTo>
                  <a:lnTo>
                    <a:pt x="1098829" y="135699"/>
                  </a:lnTo>
                  <a:lnTo>
                    <a:pt x="1084300" y="176352"/>
                  </a:lnTo>
                  <a:lnTo>
                    <a:pt x="1079207" y="220649"/>
                  </a:lnTo>
                  <a:lnTo>
                    <a:pt x="1080566" y="241884"/>
                  </a:lnTo>
                  <a:lnTo>
                    <a:pt x="1081557" y="248920"/>
                  </a:lnTo>
                  <a:lnTo>
                    <a:pt x="1130503" y="238798"/>
                  </a:lnTo>
                  <a:lnTo>
                    <a:pt x="1179842" y="239852"/>
                  </a:lnTo>
                  <a:lnTo>
                    <a:pt x="1227734" y="251853"/>
                  </a:lnTo>
                  <a:lnTo>
                    <a:pt x="1272260" y="274548"/>
                  </a:lnTo>
                  <a:lnTo>
                    <a:pt x="1316799" y="251853"/>
                  </a:lnTo>
                  <a:lnTo>
                    <a:pt x="1364678" y="239852"/>
                  </a:lnTo>
                  <a:lnTo>
                    <a:pt x="1414030" y="238798"/>
                  </a:lnTo>
                  <a:lnTo>
                    <a:pt x="1462963" y="248920"/>
                  </a:lnTo>
                  <a:lnTo>
                    <a:pt x="1465135" y="227749"/>
                  </a:lnTo>
                  <a:lnTo>
                    <a:pt x="1465313" y="220649"/>
                  </a:lnTo>
                  <a:close/>
                </a:path>
                <a:path w="1587500" h="706755">
                  <a:moveTo>
                    <a:pt x="1587157" y="459308"/>
                  </a:moveTo>
                  <a:lnTo>
                    <a:pt x="1579892" y="406755"/>
                  </a:lnTo>
                  <a:lnTo>
                    <a:pt x="1559102" y="358965"/>
                  </a:lnTo>
                  <a:lnTo>
                    <a:pt x="1526298" y="318490"/>
                  </a:lnTo>
                  <a:lnTo>
                    <a:pt x="1483017" y="287832"/>
                  </a:lnTo>
                  <a:lnTo>
                    <a:pt x="1483017" y="288023"/>
                  </a:lnTo>
                  <a:lnTo>
                    <a:pt x="1464894" y="329298"/>
                  </a:lnTo>
                  <a:lnTo>
                    <a:pt x="1439125" y="365734"/>
                  </a:lnTo>
                  <a:lnTo>
                    <a:pt x="1406601" y="396290"/>
                  </a:lnTo>
                  <a:lnTo>
                    <a:pt x="1368221" y="419938"/>
                  </a:lnTo>
                  <a:lnTo>
                    <a:pt x="1370825" y="439458"/>
                  </a:lnTo>
                  <a:lnTo>
                    <a:pt x="1366672" y="506069"/>
                  </a:lnTo>
                  <a:lnTo>
                    <a:pt x="1352003" y="550392"/>
                  </a:lnTo>
                  <a:lnTo>
                    <a:pt x="1328343" y="590638"/>
                  </a:lnTo>
                  <a:lnTo>
                    <a:pt x="1296365" y="625348"/>
                  </a:lnTo>
                  <a:lnTo>
                    <a:pt x="1319276" y="637006"/>
                  </a:lnTo>
                  <a:lnTo>
                    <a:pt x="1343418" y="645439"/>
                  </a:lnTo>
                  <a:lnTo>
                    <a:pt x="1368488" y="650570"/>
                  </a:lnTo>
                  <a:lnTo>
                    <a:pt x="1394117" y="652297"/>
                  </a:lnTo>
                  <a:lnTo>
                    <a:pt x="1438376" y="647217"/>
                  </a:lnTo>
                  <a:lnTo>
                    <a:pt x="1478991" y="632701"/>
                  </a:lnTo>
                  <a:lnTo>
                    <a:pt x="1514830" y="609930"/>
                  </a:lnTo>
                  <a:lnTo>
                    <a:pt x="1544726" y="580034"/>
                  </a:lnTo>
                  <a:lnTo>
                    <a:pt x="1567510" y="544207"/>
                  </a:lnTo>
                  <a:lnTo>
                    <a:pt x="1582039" y="503567"/>
                  </a:lnTo>
                  <a:lnTo>
                    <a:pt x="1587157" y="459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93888" y="626541"/>
              <a:ext cx="125628" cy="10487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1041812" y="605434"/>
              <a:ext cx="290830" cy="364490"/>
            </a:xfrm>
            <a:custGeom>
              <a:avLst/>
              <a:gdLst/>
              <a:ahLst/>
              <a:cxnLst/>
              <a:rect l="l" t="t" r="r" b="b"/>
              <a:pathLst>
                <a:path w="290829" h="364490">
                  <a:moveTo>
                    <a:pt x="104128" y="0"/>
                  </a:moveTo>
                  <a:lnTo>
                    <a:pt x="67196" y="24904"/>
                  </a:lnTo>
                  <a:lnTo>
                    <a:pt x="37822" y="56505"/>
                  </a:lnTo>
                  <a:lnTo>
                    <a:pt x="16501" y="93240"/>
                  </a:lnTo>
                  <a:lnTo>
                    <a:pt x="3728" y="133546"/>
                  </a:lnTo>
                  <a:lnTo>
                    <a:pt x="0" y="175862"/>
                  </a:lnTo>
                  <a:lnTo>
                    <a:pt x="5810" y="218626"/>
                  </a:lnTo>
                  <a:lnTo>
                    <a:pt x="21655" y="260275"/>
                  </a:lnTo>
                  <a:lnTo>
                    <a:pt x="52293" y="303574"/>
                  </a:lnTo>
                  <a:lnTo>
                    <a:pt x="92751" y="336395"/>
                  </a:lnTo>
                  <a:lnTo>
                    <a:pt x="140504" y="357204"/>
                  </a:lnTo>
                  <a:lnTo>
                    <a:pt x="193029" y="364277"/>
                  </a:lnTo>
                  <a:lnTo>
                    <a:pt x="218667" y="362547"/>
                  </a:lnTo>
                  <a:lnTo>
                    <a:pt x="243729" y="357419"/>
                  </a:lnTo>
                  <a:lnTo>
                    <a:pt x="267879" y="348982"/>
                  </a:lnTo>
                  <a:lnTo>
                    <a:pt x="290781" y="337328"/>
                  </a:lnTo>
                  <a:lnTo>
                    <a:pt x="258806" y="302616"/>
                  </a:lnTo>
                  <a:lnTo>
                    <a:pt x="235151" y="262371"/>
                  </a:lnTo>
                  <a:lnTo>
                    <a:pt x="220476" y="218051"/>
                  </a:lnTo>
                  <a:lnTo>
                    <a:pt x="215442" y="171114"/>
                  </a:lnTo>
                  <a:lnTo>
                    <a:pt x="216322" y="151438"/>
                  </a:lnTo>
                  <a:lnTo>
                    <a:pt x="218926" y="131916"/>
                  </a:lnTo>
                  <a:lnTo>
                    <a:pt x="180554" y="108276"/>
                  </a:lnTo>
                  <a:lnTo>
                    <a:pt x="148028" y="77718"/>
                  </a:lnTo>
                  <a:lnTo>
                    <a:pt x="122252" y="41280"/>
                  </a:lnTo>
                  <a:lnTo>
                    <a:pt x="104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85507" y="748281"/>
              <a:ext cx="142391" cy="17789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81282" y="584460"/>
              <a:ext cx="160095" cy="12462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72027" y="583385"/>
              <a:ext cx="160566" cy="125697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54" y="65968"/>
            <a:ext cx="11697703" cy="67938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0783" y="344551"/>
            <a:ext cx="67278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Key</a:t>
            </a:r>
            <a:r>
              <a:rPr dirty="0" sz="3600" spc="-135"/>
              <a:t> </a:t>
            </a:r>
            <a:r>
              <a:rPr dirty="0" sz="3600" spc="-10"/>
              <a:t>Performance</a:t>
            </a:r>
            <a:r>
              <a:rPr dirty="0" sz="3600" spc="-130"/>
              <a:t> </a:t>
            </a:r>
            <a:r>
              <a:rPr dirty="0" sz="3600"/>
              <a:t>Indicator</a:t>
            </a:r>
            <a:r>
              <a:rPr dirty="0" sz="3600" spc="-100"/>
              <a:t> </a:t>
            </a:r>
            <a:r>
              <a:rPr dirty="0" sz="3600"/>
              <a:t>–</a:t>
            </a:r>
            <a:r>
              <a:rPr dirty="0" sz="3600" spc="-140"/>
              <a:t> </a:t>
            </a:r>
            <a:r>
              <a:rPr dirty="0" sz="3600" spc="-10"/>
              <a:t>Values</a:t>
            </a:r>
            <a:endParaRPr sz="3600"/>
          </a:p>
        </p:txBody>
      </p:sp>
      <p:grpSp>
        <p:nvGrpSpPr>
          <p:cNvPr id="5" name="object 5" descr=""/>
          <p:cNvGrpSpPr/>
          <p:nvPr/>
        </p:nvGrpSpPr>
        <p:grpSpPr>
          <a:xfrm>
            <a:off x="8734043" y="1246632"/>
            <a:ext cx="2954020" cy="794385"/>
            <a:chOff x="8734043" y="1246632"/>
            <a:chExt cx="2954020" cy="79438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34043" y="1246632"/>
              <a:ext cx="2953511" cy="68122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6147" y="1267968"/>
              <a:ext cx="1336548" cy="772667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8769476" y="1281938"/>
              <a:ext cx="2832735" cy="561340"/>
            </a:xfrm>
            <a:custGeom>
              <a:avLst/>
              <a:gdLst/>
              <a:ahLst/>
              <a:cxnLst/>
              <a:rect l="l" t="t" r="r" b="b"/>
              <a:pathLst>
                <a:path w="2832734" h="561339">
                  <a:moveTo>
                    <a:pt x="2739136" y="0"/>
                  </a:moveTo>
                  <a:lnTo>
                    <a:pt x="93472" y="0"/>
                  </a:lnTo>
                  <a:lnTo>
                    <a:pt x="57060" y="7354"/>
                  </a:lnTo>
                  <a:lnTo>
                    <a:pt x="27352" y="27400"/>
                  </a:lnTo>
                  <a:lnTo>
                    <a:pt x="7336" y="57114"/>
                  </a:lnTo>
                  <a:lnTo>
                    <a:pt x="0" y="93472"/>
                  </a:lnTo>
                  <a:lnTo>
                    <a:pt x="0" y="467360"/>
                  </a:lnTo>
                  <a:lnTo>
                    <a:pt x="7336" y="503771"/>
                  </a:lnTo>
                  <a:lnTo>
                    <a:pt x="27352" y="533479"/>
                  </a:lnTo>
                  <a:lnTo>
                    <a:pt x="57060" y="553495"/>
                  </a:lnTo>
                  <a:lnTo>
                    <a:pt x="93472" y="560832"/>
                  </a:lnTo>
                  <a:lnTo>
                    <a:pt x="2739136" y="560832"/>
                  </a:lnTo>
                  <a:lnTo>
                    <a:pt x="2775493" y="553495"/>
                  </a:lnTo>
                  <a:lnTo>
                    <a:pt x="2805207" y="533479"/>
                  </a:lnTo>
                  <a:lnTo>
                    <a:pt x="2825253" y="503771"/>
                  </a:lnTo>
                  <a:lnTo>
                    <a:pt x="2832607" y="467360"/>
                  </a:lnTo>
                  <a:lnTo>
                    <a:pt x="2832607" y="93472"/>
                  </a:lnTo>
                  <a:lnTo>
                    <a:pt x="2825253" y="57114"/>
                  </a:lnTo>
                  <a:lnTo>
                    <a:pt x="2805207" y="27400"/>
                  </a:lnTo>
                  <a:lnTo>
                    <a:pt x="2775493" y="7354"/>
                  </a:lnTo>
                  <a:lnTo>
                    <a:pt x="2739136" y="0"/>
                  </a:lnTo>
                  <a:close/>
                </a:path>
              </a:pathLst>
            </a:custGeom>
            <a:solidFill>
              <a:srgbClr val="ACA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769476" y="1281938"/>
              <a:ext cx="2832735" cy="561340"/>
            </a:xfrm>
            <a:custGeom>
              <a:avLst/>
              <a:gdLst/>
              <a:ahLst/>
              <a:cxnLst/>
              <a:rect l="l" t="t" r="r" b="b"/>
              <a:pathLst>
                <a:path w="2832734" h="561339">
                  <a:moveTo>
                    <a:pt x="0" y="93472"/>
                  </a:moveTo>
                  <a:lnTo>
                    <a:pt x="7336" y="57114"/>
                  </a:lnTo>
                  <a:lnTo>
                    <a:pt x="27352" y="27400"/>
                  </a:lnTo>
                  <a:lnTo>
                    <a:pt x="57060" y="7354"/>
                  </a:lnTo>
                  <a:lnTo>
                    <a:pt x="93472" y="0"/>
                  </a:lnTo>
                  <a:lnTo>
                    <a:pt x="2739136" y="0"/>
                  </a:lnTo>
                  <a:lnTo>
                    <a:pt x="2775493" y="7354"/>
                  </a:lnTo>
                  <a:lnTo>
                    <a:pt x="2805207" y="27400"/>
                  </a:lnTo>
                  <a:lnTo>
                    <a:pt x="2825253" y="57114"/>
                  </a:lnTo>
                  <a:lnTo>
                    <a:pt x="2832607" y="93472"/>
                  </a:lnTo>
                  <a:lnTo>
                    <a:pt x="2832607" y="467360"/>
                  </a:lnTo>
                  <a:lnTo>
                    <a:pt x="2825253" y="503771"/>
                  </a:lnTo>
                  <a:lnTo>
                    <a:pt x="2805207" y="533479"/>
                  </a:lnTo>
                  <a:lnTo>
                    <a:pt x="2775493" y="553495"/>
                  </a:lnTo>
                  <a:lnTo>
                    <a:pt x="2739136" y="560832"/>
                  </a:lnTo>
                  <a:lnTo>
                    <a:pt x="93472" y="560832"/>
                  </a:lnTo>
                  <a:lnTo>
                    <a:pt x="57060" y="553495"/>
                  </a:lnTo>
                  <a:lnTo>
                    <a:pt x="27352" y="533479"/>
                  </a:lnTo>
                  <a:lnTo>
                    <a:pt x="7336" y="503771"/>
                  </a:lnTo>
                  <a:lnTo>
                    <a:pt x="0" y="467360"/>
                  </a:lnTo>
                  <a:lnTo>
                    <a:pt x="0" y="934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702800" y="1330579"/>
            <a:ext cx="9677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7329" marR="5080" indent="-215265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Total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Users 28027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734043" y="2688323"/>
            <a:ext cx="2954020" cy="925194"/>
            <a:chOff x="8734043" y="2688323"/>
            <a:chExt cx="2954020" cy="925194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4043" y="2688323"/>
              <a:ext cx="2953511" cy="92508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61119" y="2721864"/>
              <a:ext cx="2545079" cy="772667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8769476" y="2724531"/>
              <a:ext cx="2832735" cy="803910"/>
            </a:xfrm>
            <a:custGeom>
              <a:avLst/>
              <a:gdLst/>
              <a:ahLst/>
              <a:cxnLst/>
              <a:rect l="l" t="t" r="r" b="b"/>
              <a:pathLst>
                <a:path w="2832734" h="803910">
                  <a:moveTo>
                    <a:pt x="2698623" y="0"/>
                  </a:moveTo>
                  <a:lnTo>
                    <a:pt x="133984" y="0"/>
                  </a:lnTo>
                  <a:lnTo>
                    <a:pt x="91618" y="6826"/>
                  </a:lnTo>
                  <a:lnTo>
                    <a:pt x="54836" y="25838"/>
                  </a:lnTo>
                  <a:lnTo>
                    <a:pt x="25838" y="54836"/>
                  </a:lnTo>
                  <a:lnTo>
                    <a:pt x="6826" y="91618"/>
                  </a:lnTo>
                  <a:lnTo>
                    <a:pt x="0" y="133985"/>
                  </a:lnTo>
                  <a:lnTo>
                    <a:pt x="0" y="669925"/>
                  </a:lnTo>
                  <a:lnTo>
                    <a:pt x="6826" y="712242"/>
                  </a:lnTo>
                  <a:lnTo>
                    <a:pt x="25838" y="749018"/>
                  </a:lnTo>
                  <a:lnTo>
                    <a:pt x="54836" y="778034"/>
                  </a:lnTo>
                  <a:lnTo>
                    <a:pt x="91618" y="797071"/>
                  </a:lnTo>
                  <a:lnTo>
                    <a:pt x="133984" y="803910"/>
                  </a:lnTo>
                  <a:lnTo>
                    <a:pt x="2698623" y="803910"/>
                  </a:lnTo>
                  <a:lnTo>
                    <a:pt x="2740940" y="797071"/>
                  </a:lnTo>
                  <a:lnTo>
                    <a:pt x="2777716" y="778034"/>
                  </a:lnTo>
                  <a:lnTo>
                    <a:pt x="2806732" y="749018"/>
                  </a:lnTo>
                  <a:lnTo>
                    <a:pt x="2825769" y="712242"/>
                  </a:lnTo>
                  <a:lnTo>
                    <a:pt x="2832607" y="669925"/>
                  </a:lnTo>
                  <a:lnTo>
                    <a:pt x="2832607" y="133985"/>
                  </a:lnTo>
                  <a:lnTo>
                    <a:pt x="2825769" y="91618"/>
                  </a:lnTo>
                  <a:lnTo>
                    <a:pt x="2806732" y="54836"/>
                  </a:lnTo>
                  <a:lnTo>
                    <a:pt x="2777716" y="25838"/>
                  </a:lnTo>
                  <a:lnTo>
                    <a:pt x="2740940" y="6826"/>
                  </a:lnTo>
                  <a:lnTo>
                    <a:pt x="2698623" y="0"/>
                  </a:lnTo>
                  <a:close/>
                </a:path>
              </a:pathLst>
            </a:custGeom>
            <a:solidFill>
              <a:srgbClr val="ACA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769476" y="2724531"/>
              <a:ext cx="2832735" cy="803910"/>
            </a:xfrm>
            <a:custGeom>
              <a:avLst/>
              <a:gdLst/>
              <a:ahLst/>
              <a:cxnLst/>
              <a:rect l="l" t="t" r="r" b="b"/>
              <a:pathLst>
                <a:path w="2832734" h="803910">
                  <a:moveTo>
                    <a:pt x="0" y="133985"/>
                  </a:moveTo>
                  <a:lnTo>
                    <a:pt x="6826" y="91618"/>
                  </a:lnTo>
                  <a:lnTo>
                    <a:pt x="25838" y="54836"/>
                  </a:lnTo>
                  <a:lnTo>
                    <a:pt x="54836" y="25838"/>
                  </a:lnTo>
                  <a:lnTo>
                    <a:pt x="91618" y="6826"/>
                  </a:lnTo>
                  <a:lnTo>
                    <a:pt x="133984" y="0"/>
                  </a:lnTo>
                  <a:lnTo>
                    <a:pt x="2698623" y="0"/>
                  </a:lnTo>
                  <a:lnTo>
                    <a:pt x="2740940" y="6826"/>
                  </a:lnTo>
                  <a:lnTo>
                    <a:pt x="2777716" y="25838"/>
                  </a:lnTo>
                  <a:lnTo>
                    <a:pt x="2806732" y="54836"/>
                  </a:lnTo>
                  <a:lnTo>
                    <a:pt x="2825769" y="91618"/>
                  </a:lnTo>
                  <a:lnTo>
                    <a:pt x="2832607" y="133985"/>
                  </a:lnTo>
                  <a:lnTo>
                    <a:pt x="2832607" y="669925"/>
                  </a:lnTo>
                  <a:lnTo>
                    <a:pt x="2825769" y="712242"/>
                  </a:lnTo>
                  <a:lnTo>
                    <a:pt x="2806732" y="749018"/>
                  </a:lnTo>
                  <a:lnTo>
                    <a:pt x="2777716" y="778034"/>
                  </a:lnTo>
                  <a:lnTo>
                    <a:pt x="2740940" y="797071"/>
                  </a:lnTo>
                  <a:lnTo>
                    <a:pt x="2698623" y="803910"/>
                  </a:lnTo>
                  <a:lnTo>
                    <a:pt x="133984" y="803910"/>
                  </a:lnTo>
                  <a:lnTo>
                    <a:pt x="91618" y="797071"/>
                  </a:lnTo>
                  <a:lnTo>
                    <a:pt x="54836" y="778034"/>
                  </a:lnTo>
                  <a:lnTo>
                    <a:pt x="25838" y="749018"/>
                  </a:lnTo>
                  <a:lnTo>
                    <a:pt x="6826" y="712242"/>
                  </a:lnTo>
                  <a:lnTo>
                    <a:pt x="0" y="669925"/>
                  </a:lnTo>
                  <a:lnTo>
                    <a:pt x="0" y="133985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9098026" y="2785110"/>
            <a:ext cx="217678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Total</a:t>
            </a:r>
            <a:r>
              <a:rPr dirty="0" sz="1600" spc="-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Revenue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Generated</a:t>
            </a:r>
            <a:endParaRPr sz="16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213987.31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8734043" y="1943074"/>
            <a:ext cx="2954020" cy="3389629"/>
            <a:chOff x="8734043" y="1943074"/>
            <a:chExt cx="2954020" cy="3389629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34043" y="4596383"/>
              <a:ext cx="2953511" cy="73609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66631" y="4620793"/>
              <a:ext cx="2688335" cy="52880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8769476" y="4632198"/>
              <a:ext cx="2832735" cy="614680"/>
            </a:xfrm>
            <a:custGeom>
              <a:avLst/>
              <a:gdLst/>
              <a:ahLst/>
              <a:cxnLst/>
              <a:rect l="l" t="t" r="r" b="b"/>
              <a:pathLst>
                <a:path w="2832734" h="614679">
                  <a:moveTo>
                    <a:pt x="2730119" y="0"/>
                  </a:moveTo>
                  <a:lnTo>
                    <a:pt x="102362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2063"/>
                  </a:lnTo>
                  <a:lnTo>
                    <a:pt x="8046" y="551973"/>
                  </a:lnTo>
                  <a:lnTo>
                    <a:pt x="29987" y="584549"/>
                  </a:lnTo>
                  <a:lnTo>
                    <a:pt x="62525" y="606504"/>
                  </a:lnTo>
                  <a:lnTo>
                    <a:pt x="102362" y="614552"/>
                  </a:lnTo>
                  <a:lnTo>
                    <a:pt x="2730119" y="614552"/>
                  </a:lnTo>
                  <a:lnTo>
                    <a:pt x="2770028" y="606504"/>
                  </a:lnTo>
                  <a:lnTo>
                    <a:pt x="2802604" y="584549"/>
                  </a:lnTo>
                  <a:lnTo>
                    <a:pt x="2824559" y="551973"/>
                  </a:lnTo>
                  <a:lnTo>
                    <a:pt x="2832607" y="512063"/>
                  </a:lnTo>
                  <a:lnTo>
                    <a:pt x="2832607" y="102362"/>
                  </a:lnTo>
                  <a:lnTo>
                    <a:pt x="2824559" y="62525"/>
                  </a:lnTo>
                  <a:lnTo>
                    <a:pt x="2802604" y="29987"/>
                  </a:lnTo>
                  <a:lnTo>
                    <a:pt x="2770028" y="8046"/>
                  </a:lnTo>
                  <a:lnTo>
                    <a:pt x="2730119" y="0"/>
                  </a:lnTo>
                  <a:close/>
                </a:path>
              </a:pathLst>
            </a:custGeom>
            <a:solidFill>
              <a:srgbClr val="ACA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769476" y="4632198"/>
              <a:ext cx="2832735" cy="614680"/>
            </a:xfrm>
            <a:custGeom>
              <a:avLst/>
              <a:gdLst/>
              <a:ahLst/>
              <a:cxnLst/>
              <a:rect l="l" t="t" r="r" b="b"/>
              <a:pathLst>
                <a:path w="2832734" h="614679">
                  <a:moveTo>
                    <a:pt x="0" y="102362"/>
                  </a:moveTo>
                  <a:lnTo>
                    <a:pt x="8046" y="62525"/>
                  </a:lnTo>
                  <a:lnTo>
                    <a:pt x="29987" y="29987"/>
                  </a:lnTo>
                  <a:lnTo>
                    <a:pt x="62525" y="8046"/>
                  </a:lnTo>
                  <a:lnTo>
                    <a:pt x="102362" y="0"/>
                  </a:lnTo>
                  <a:lnTo>
                    <a:pt x="2730119" y="0"/>
                  </a:lnTo>
                  <a:lnTo>
                    <a:pt x="2770028" y="8046"/>
                  </a:lnTo>
                  <a:lnTo>
                    <a:pt x="2802604" y="29987"/>
                  </a:lnTo>
                  <a:lnTo>
                    <a:pt x="2824559" y="62525"/>
                  </a:lnTo>
                  <a:lnTo>
                    <a:pt x="2832607" y="102362"/>
                  </a:lnTo>
                  <a:lnTo>
                    <a:pt x="2832607" y="512063"/>
                  </a:lnTo>
                  <a:lnTo>
                    <a:pt x="2824559" y="551973"/>
                  </a:lnTo>
                  <a:lnTo>
                    <a:pt x="2802604" y="584549"/>
                  </a:lnTo>
                  <a:lnTo>
                    <a:pt x="2770028" y="606504"/>
                  </a:lnTo>
                  <a:lnTo>
                    <a:pt x="2730119" y="614552"/>
                  </a:lnTo>
                  <a:lnTo>
                    <a:pt x="102362" y="614552"/>
                  </a:lnTo>
                  <a:lnTo>
                    <a:pt x="62525" y="606504"/>
                  </a:lnTo>
                  <a:lnTo>
                    <a:pt x="29987" y="584549"/>
                  </a:lnTo>
                  <a:lnTo>
                    <a:pt x="8046" y="551973"/>
                  </a:lnTo>
                  <a:lnTo>
                    <a:pt x="0" y="512063"/>
                  </a:lnTo>
                  <a:lnTo>
                    <a:pt x="0" y="10236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34043" y="1943074"/>
              <a:ext cx="2953511" cy="73154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55835" y="1965960"/>
              <a:ext cx="1708403" cy="772668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8769476" y="1978533"/>
              <a:ext cx="2832735" cy="610235"/>
            </a:xfrm>
            <a:custGeom>
              <a:avLst/>
              <a:gdLst/>
              <a:ahLst/>
              <a:cxnLst/>
              <a:rect l="l" t="t" r="r" b="b"/>
              <a:pathLst>
                <a:path w="2832734" h="610235">
                  <a:moveTo>
                    <a:pt x="2730880" y="0"/>
                  </a:moveTo>
                  <a:lnTo>
                    <a:pt x="101600" y="0"/>
                  </a:lnTo>
                  <a:lnTo>
                    <a:pt x="62043" y="8001"/>
                  </a:lnTo>
                  <a:lnTo>
                    <a:pt x="29749" y="29813"/>
                  </a:lnTo>
                  <a:lnTo>
                    <a:pt x="7981" y="62150"/>
                  </a:lnTo>
                  <a:lnTo>
                    <a:pt x="0" y="101726"/>
                  </a:lnTo>
                  <a:lnTo>
                    <a:pt x="0" y="508507"/>
                  </a:lnTo>
                  <a:lnTo>
                    <a:pt x="7981" y="548084"/>
                  </a:lnTo>
                  <a:lnTo>
                    <a:pt x="29749" y="580421"/>
                  </a:lnTo>
                  <a:lnTo>
                    <a:pt x="62043" y="602233"/>
                  </a:lnTo>
                  <a:lnTo>
                    <a:pt x="101600" y="610234"/>
                  </a:lnTo>
                  <a:lnTo>
                    <a:pt x="2730880" y="610234"/>
                  </a:lnTo>
                  <a:lnTo>
                    <a:pt x="2770457" y="602233"/>
                  </a:lnTo>
                  <a:lnTo>
                    <a:pt x="2802794" y="580421"/>
                  </a:lnTo>
                  <a:lnTo>
                    <a:pt x="2824606" y="548084"/>
                  </a:lnTo>
                  <a:lnTo>
                    <a:pt x="2832607" y="508507"/>
                  </a:lnTo>
                  <a:lnTo>
                    <a:pt x="2832607" y="101726"/>
                  </a:lnTo>
                  <a:lnTo>
                    <a:pt x="2824606" y="62150"/>
                  </a:lnTo>
                  <a:lnTo>
                    <a:pt x="2802794" y="29813"/>
                  </a:lnTo>
                  <a:lnTo>
                    <a:pt x="2770457" y="8000"/>
                  </a:lnTo>
                  <a:lnTo>
                    <a:pt x="2730880" y="0"/>
                  </a:lnTo>
                  <a:close/>
                </a:path>
              </a:pathLst>
            </a:custGeom>
            <a:solidFill>
              <a:srgbClr val="ACA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8769476" y="1978533"/>
              <a:ext cx="2832735" cy="610235"/>
            </a:xfrm>
            <a:custGeom>
              <a:avLst/>
              <a:gdLst/>
              <a:ahLst/>
              <a:cxnLst/>
              <a:rect l="l" t="t" r="r" b="b"/>
              <a:pathLst>
                <a:path w="2832734" h="610235">
                  <a:moveTo>
                    <a:pt x="0" y="101726"/>
                  </a:moveTo>
                  <a:lnTo>
                    <a:pt x="7981" y="62150"/>
                  </a:lnTo>
                  <a:lnTo>
                    <a:pt x="29749" y="29813"/>
                  </a:lnTo>
                  <a:lnTo>
                    <a:pt x="62043" y="8001"/>
                  </a:lnTo>
                  <a:lnTo>
                    <a:pt x="101600" y="0"/>
                  </a:lnTo>
                  <a:lnTo>
                    <a:pt x="2730880" y="0"/>
                  </a:lnTo>
                  <a:lnTo>
                    <a:pt x="2770457" y="8000"/>
                  </a:lnTo>
                  <a:lnTo>
                    <a:pt x="2802794" y="29813"/>
                  </a:lnTo>
                  <a:lnTo>
                    <a:pt x="2824606" y="62150"/>
                  </a:lnTo>
                  <a:lnTo>
                    <a:pt x="2832607" y="101726"/>
                  </a:lnTo>
                  <a:lnTo>
                    <a:pt x="2832607" y="508507"/>
                  </a:lnTo>
                  <a:lnTo>
                    <a:pt x="2824606" y="548084"/>
                  </a:lnTo>
                  <a:lnTo>
                    <a:pt x="2802794" y="580421"/>
                  </a:lnTo>
                  <a:lnTo>
                    <a:pt x="2770457" y="602233"/>
                  </a:lnTo>
                  <a:lnTo>
                    <a:pt x="2730880" y="610234"/>
                  </a:lnTo>
                  <a:lnTo>
                    <a:pt x="101600" y="610234"/>
                  </a:lnTo>
                  <a:lnTo>
                    <a:pt x="62043" y="602233"/>
                  </a:lnTo>
                  <a:lnTo>
                    <a:pt x="29749" y="580421"/>
                  </a:lnTo>
                  <a:lnTo>
                    <a:pt x="7981" y="548084"/>
                  </a:lnTo>
                  <a:lnTo>
                    <a:pt x="0" y="508507"/>
                  </a:lnTo>
                  <a:lnTo>
                    <a:pt x="0" y="10172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492233" y="2029155"/>
            <a:ext cx="139001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Total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Astro </a:t>
            </a:r>
            <a:r>
              <a:rPr dirty="0" sz="1600" spc="-20" b="1">
                <a:latin typeface="Calibri"/>
                <a:cs typeface="Calibri"/>
              </a:rPr>
              <a:t>guru</a:t>
            </a:r>
            <a:endParaRPr sz="16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600" spc="-25" b="1">
                <a:latin typeface="Calibri"/>
                <a:cs typeface="Calibri"/>
              </a:rPr>
              <a:t>131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8055653" y="1414839"/>
            <a:ext cx="3632200" cy="4747260"/>
            <a:chOff x="8055653" y="1414839"/>
            <a:chExt cx="3632200" cy="4747260"/>
          </a:xfrm>
        </p:grpSpPr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34044" y="3628631"/>
              <a:ext cx="2953511" cy="95251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87968" y="3663696"/>
              <a:ext cx="2695955" cy="772668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8769477" y="3664077"/>
              <a:ext cx="2832735" cy="832485"/>
            </a:xfrm>
            <a:custGeom>
              <a:avLst/>
              <a:gdLst/>
              <a:ahLst/>
              <a:cxnLst/>
              <a:rect l="l" t="t" r="r" b="b"/>
              <a:pathLst>
                <a:path w="2832734" h="832485">
                  <a:moveTo>
                    <a:pt x="2693797" y="0"/>
                  </a:moveTo>
                  <a:lnTo>
                    <a:pt x="138683" y="0"/>
                  </a:lnTo>
                  <a:lnTo>
                    <a:pt x="94853" y="7072"/>
                  </a:lnTo>
                  <a:lnTo>
                    <a:pt x="56784" y="26769"/>
                  </a:lnTo>
                  <a:lnTo>
                    <a:pt x="26761" y="56811"/>
                  </a:lnTo>
                  <a:lnTo>
                    <a:pt x="7071" y="94918"/>
                  </a:lnTo>
                  <a:lnTo>
                    <a:pt x="0" y="138811"/>
                  </a:lnTo>
                  <a:lnTo>
                    <a:pt x="0" y="693547"/>
                  </a:lnTo>
                  <a:lnTo>
                    <a:pt x="7071" y="737439"/>
                  </a:lnTo>
                  <a:lnTo>
                    <a:pt x="26761" y="775546"/>
                  </a:lnTo>
                  <a:lnTo>
                    <a:pt x="56784" y="805588"/>
                  </a:lnTo>
                  <a:lnTo>
                    <a:pt x="94853" y="825285"/>
                  </a:lnTo>
                  <a:lnTo>
                    <a:pt x="138683" y="832358"/>
                  </a:lnTo>
                  <a:lnTo>
                    <a:pt x="2693797" y="832358"/>
                  </a:lnTo>
                  <a:lnTo>
                    <a:pt x="2737689" y="825285"/>
                  </a:lnTo>
                  <a:lnTo>
                    <a:pt x="2775796" y="805588"/>
                  </a:lnTo>
                  <a:lnTo>
                    <a:pt x="2805838" y="775546"/>
                  </a:lnTo>
                  <a:lnTo>
                    <a:pt x="2825535" y="737439"/>
                  </a:lnTo>
                  <a:lnTo>
                    <a:pt x="2832607" y="693547"/>
                  </a:lnTo>
                  <a:lnTo>
                    <a:pt x="2832607" y="138811"/>
                  </a:lnTo>
                  <a:lnTo>
                    <a:pt x="2825535" y="94918"/>
                  </a:lnTo>
                  <a:lnTo>
                    <a:pt x="2805838" y="56811"/>
                  </a:lnTo>
                  <a:lnTo>
                    <a:pt x="2775796" y="26769"/>
                  </a:lnTo>
                  <a:lnTo>
                    <a:pt x="2737689" y="7072"/>
                  </a:lnTo>
                  <a:lnTo>
                    <a:pt x="2693797" y="0"/>
                  </a:lnTo>
                  <a:close/>
                </a:path>
              </a:pathLst>
            </a:custGeom>
            <a:solidFill>
              <a:srgbClr val="ACA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769477" y="3664077"/>
              <a:ext cx="2832735" cy="832485"/>
            </a:xfrm>
            <a:custGeom>
              <a:avLst/>
              <a:gdLst/>
              <a:ahLst/>
              <a:cxnLst/>
              <a:rect l="l" t="t" r="r" b="b"/>
              <a:pathLst>
                <a:path w="2832734" h="832485">
                  <a:moveTo>
                    <a:pt x="0" y="138811"/>
                  </a:moveTo>
                  <a:lnTo>
                    <a:pt x="7071" y="94918"/>
                  </a:lnTo>
                  <a:lnTo>
                    <a:pt x="26761" y="56811"/>
                  </a:lnTo>
                  <a:lnTo>
                    <a:pt x="56784" y="26769"/>
                  </a:lnTo>
                  <a:lnTo>
                    <a:pt x="94853" y="7072"/>
                  </a:lnTo>
                  <a:lnTo>
                    <a:pt x="138683" y="0"/>
                  </a:lnTo>
                  <a:lnTo>
                    <a:pt x="2693797" y="0"/>
                  </a:lnTo>
                  <a:lnTo>
                    <a:pt x="2737689" y="7072"/>
                  </a:lnTo>
                  <a:lnTo>
                    <a:pt x="2775796" y="26769"/>
                  </a:lnTo>
                  <a:lnTo>
                    <a:pt x="2805838" y="56811"/>
                  </a:lnTo>
                  <a:lnTo>
                    <a:pt x="2825535" y="94918"/>
                  </a:lnTo>
                  <a:lnTo>
                    <a:pt x="2832607" y="138811"/>
                  </a:lnTo>
                  <a:lnTo>
                    <a:pt x="2832607" y="693547"/>
                  </a:lnTo>
                  <a:lnTo>
                    <a:pt x="2825535" y="737439"/>
                  </a:lnTo>
                  <a:lnTo>
                    <a:pt x="2805838" y="775546"/>
                  </a:lnTo>
                  <a:lnTo>
                    <a:pt x="2775796" y="805588"/>
                  </a:lnTo>
                  <a:lnTo>
                    <a:pt x="2737689" y="825285"/>
                  </a:lnTo>
                  <a:lnTo>
                    <a:pt x="2693797" y="832358"/>
                  </a:lnTo>
                  <a:lnTo>
                    <a:pt x="138683" y="832358"/>
                  </a:lnTo>
                  <a:lnTo>
                    <a:pt x="94853" y="825285"/>
                  </a:lnTo>
                  <a:lnTo>
                    <a:pt x="56784" y="805588"/>
                  </a:lnTo>
                  <a:lnTo>
                    <a:pt x="26761" y="775546"/>
                  </a:lnTo>
                  <a:lnTo>
                    <a:pt x="7071" y="737439"/>
                  </a:lnTo>
                  <a:lnTo>
                    <a:pt x="0" y="693547"/>
                  </a:lnTo>
                  <a:lnTo>
                    <a:pt x="0" y="13881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36159" y="1414839"/>
              <a:ext cx="495608" cy="309335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8055653" y="2970469"/>
              <a:ext cx="628015" cy="285750"/>
            </a:xfrm>
            <a:custGeom>
              <a:avLst/>
              <a:gdLst/>
              <a:ahLst/>
              <a:cxnLst/>
              <a:rect l="l" t="t" r="r" b="b"/>
              <a:pathLst>
                <a:path w="628015" h="285750">
                  <a:moveTo>
                    <a:pt x="627457" y="0"/>
                  </a:moveTo>
                  <a:lnTo>
                    <a:pt x="0" y="0"/>
                  </a:lnTo>
                  <a:lnTo>
                    <a:pt x="0" y="285364"/>
                  </a:lnTo>
                  <a:lnTo>
                    <a:pt x="627457" y="285364"/>
                  </a:lnTo>
                  <a:lnTo>
                    <a:pt x="627457" y="242560"/>
                  </a:lnTo>
                  <a:lnTo>
                    <a:pt x="71302" y="242560"/>
                  </a:lnTo>
                  <a:lnTo>
                    <a:pt x="42781" y="214023"/>
                  </a:lnTo>
                  <a:lnTo>
                    <a:pt x="42781" y="71341"/>
                  </a:lnTo>
                  <a:lnTo>
                    <a:pt x="71302" y="42804"/>
                  </a:lnTo>
                  <a:lnTo>
                    <a:pt x="627457" y="42804"/>
                  </a:lnTo>
                  <a:lnTo>
                    <a:pt x="627457" y="0"/>
                  </a:lnTo>
                  <a:close/>
                </a:path>
                <a:path w="628015" h="285750">
                  <a:moveTo>
                    <a:pt x="627457" y="42804"/>
                  </a:moveTo>
                  <a:lnTo>
                    <a:pt x="563285" y="42804"/>
                  </a:lnTo>
                  <a:lnTo>
                    <a:pt x="584676" y="64207"/>
                  </a:lnTo>
                  <a:lnTo>
                    <a:pt x="584676" y="221157"/>
                  </a:lnTo>
                  <a:lnTo>
                    <a:pt x="563286" y="242560"/>
                  </a:lnTo>
                  <a:lnTo>
                    <a:pt x="627457" y="242560"/>
                  </a:lnTo>
                  <a:lnTo>
                    <a:pt x="627457" y="42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12340" y="3041810"/>
              <a:ext cx="114083" cy="142682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8136928" y="2776423"/>
              <a:ext cx="484505" cy="358140"/>
            </a:xfrm>
            <a:custGeom>
              <a:avLst/>
              <a:gdLst/>
              <a:ahLst/>
              <a:cxnLst/>
              <a:rect l="l" t="t" r="r" b="b"/>
              <a:pathLst>
                <a:path w="484504" h="358139">
                  <a:moveTo>
                    <a:pt x="75577" y="336740"/>
                  </a:moveTo>
                  <a:lnTo>
                    <a:pt x="73901" y="328409"/>
                  </a:lnTo>
                  <a:lnTo>
                    <a:pt x="69316" y="321602"/>
                  </a:lnTo>
                  <a:lnTo>
                    <a:pt x="62522" y="317017"/>
                  </a:lnTo>
                  <a:lnTo>
                    <a:pt x="54190" y="315328"/>
                  </a:lnTo>
                  <a:lnTo>
                    <a:pt x="45872" y="317017"/>
                  </a:lnTo>
                  <a:lnTo>
                    <a:pt x="39065" y="321602"/>
                  </a:lnTo>
                  <a:lnTo>
                    <a:pt x="34480" y="328409"/>
                  </a:lnTo>
                  <a:lnTo>
                    <a:pt x="32804" y="336740"/>
                  </a:lnTo>
                  <a:lnTo>
                    <a:pt x="34480" y="345059"/>
                  </a:lnTo>
                  <a:lnTo>
                    <a:pt x="39065" y="351866"/>
                  </a:lnTo>
                  <a:lnTo>
                    <a:pt x="45872" y="356450"/>
                  </a:lnTo>
                  <a:lnTo>
                    <a:pt x="54190" y="358140"/>
                  </a:lnTo>
                  <a:lnTo>
                    <a:pt x="62522" y="356450"/>
                  </a:lnTo>
                  <a:lnTo>
                    <a:pt x="69316" y="351866"/>
                  </a:lnTo>
                  <a:lnTo>
                    <a:pt x="73901" y="345059"/>
                  </a:lnTo>
                  <a:lnTo>
                    <a:pt x="75577" y="336740"/>
                  </a:lnTo>
                  <a:close/>
                </a:path>
                <a:path w="484504" h="358139">
                  <a:moveTo>
                    <a:pt x="413550" y="74917"/>
                  </a:moveTo>
                  <a:lnTo>
                    <a:pt x="383603" y="0"/>
                  </a:lnTo>
                  <a:lnTo>
                    <a:pt x="0" y="156959"/>
                  </a:lnTo>
                  <a:lnTo>
                    <a:pt x="219608" y="113436"/>
                  </a:lnTo>
                  <a:lnTo>
                    <a:pt x="360083" y="56362"/>
                  </a:lnTo>
                  <a:lnTo>
                    <a:pt x="370776" y="83477"/>
                  </a:lnTo>
                  <a:lnTo>
                    <a:pt x="413550" y="74917"/>
                  </a:lnTo>
                  <a:close/>
                </a:path>
                <a:path w="484504" h="358139">
                  <a:moveTo>
                    <a:pt x="432092" y="336740"/>
                  </a:moveTo>
                  <a:lnTo>
                    <a:pt x="430415" y="328409"/>
                  </a:lnTo>
                  <a:lnTo>
                    <a:pt x="425831" y="321602"/>
                  </a:lnTo>
                  <a:lnTo>
                    <a:pt x="419023" y="317017"/>
                  </a:lnTo>
                  <a:lnTo>
                    <a:pt x="410705" y="315328"/>
                  </a:lnTo>
                  <a:lnTo>
                    <a:pt x="402374" y="317017"/>
                  </a:lnTo>
                  <a:lnTo>
                    <a:pt x="395579" y="321602"/>
                  </a:lnTo>
                  <a:lnTo>
                    <a:pt x="390994" y="328409"/>
                  </a:lnTo>
                  <a:lnTo>
                    <a:pt x="389305" y="336740"/>
                  </a:lnTo>
                  <a:lnTo>
                    <a:pt x="390994" y="345059"/>
                  </a:lnTo>
                  <a:lnTo>
                    <a:pt x="395579" y="351866"/>
                  </a:lnTo>
                  <a:lnTo>
                    <a:pt x="402374" y="356450"/>
                  </a:lnTo>
                  <a:lnTo>
                    <a:pt x="410705" y="358140"/>
                  </a:lnTo>
                  <a:lnTo>
                    <a:pt x="419023" y="356450"/>
                  </a:lnTo>
                  <a:lnTo>
                    <a:pt x="425831" y="351866"/>
                  </a:lnTo>
                  <a:lnTo>
                    <a:pt x="430415" y="345059"/>
                  </a:lnTo>
                  <a:lnTo>
                    <a:pt x="432092" y="336740"/>
                  </a:lnTo>
                  <a:close/>
                </a:path>
                <a:path w="484504" h="358139">
                  <a:moveTo>
                    <a:pt x="484149" y="165519"/>
                  </a:moveTo>
                  <a:lnTo>
                    <a:pt x="469887" y="92748"/>
                  </a:lnTo>
                  <a:lnTo>
                    <a:pt x="104101" y="165519"/>
                  </a:lnTo>
                  <a:lnTo>
                    <a:pt x="322999" y="165519"/>
                  </a:lnTo>
                  <a:lnTo>
                    <a:pt x="435660" y="143395"/>
                  </a:lnTo>
                  <a:lnTo>
                    <a:pt x="440651" y="165519"/>
                  </a:lnTo>
                  <a:lnTo>
                    <a:pt x="484149" y="165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34044" y="5364479"/>
              <a:ext cx="2953511" cy="73609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6608" y="5388863"/>
              <a:ext cx="1546859" cy="77266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8769477" y="5400548"/>
              <a:ext cx="2832735" cy="614680"/>
            </a:xfrm>
            <a:custGeom>
              <a:avLst/>
              <a:gdLst/>
              <a:ahLst/>
              <a:cxnLst/>
              <a:rect l="l" t="t" r="r" b="b"/>
              <a:pathLst>
                <a:path w="2832734" h="614679">
                  <a:moveTo>
                    <a:pt x="2730119" y="0"/>
                  </a:moveTo>
                  <a:lnTo>
                    <a:pt x="102362" y="0"/>
                  </a:lnTo>
                  <a:lnTo>
                    <a:pt x="62525" y="8048"/>
                  </a:lnTo>
                  <a:lnTo>
                    <a:pt x="29987" y="30003"/>
                  </a:lnTo>
                  <a:lnTo>
                    <a:pt x="8046" y="62579"/>
                  </a:lnTo>
                  <a:lnTo>
                    <a:pt x="0" y="102488"/>
                  </a:lnTo>
                  <a:lnTo>
                    <a:pt x="0" y="512165"/>
                  </a:lnTo>
                  <a:lnTo>
                    <a:pt x="8046" y="552035"/>
                  </a:lnTo>
                  <a:lnTo>
                    <a:pt x="29987" y="584596"/>
                  </a:lnTo>
                  <a:lnTo>
                    <a:pt x="62525" y="606552"/>
                  </a:lnTo>
                  <a:lnTo>
                    <a:pt x="102362" y="614603"/>
                  </a:lnTo>
                  <a:lnTo>
                    <a:pt x="2730119" y="614603"/>
                  </a:lnTo>
                  <a:lnTo>
                    <a:pt x="2770028" y="606552"/>
                  </a:lnTo>
                  <a:lnTo>
                    <a:pt x="2802604" y="584596"/>
                  </a:lnTo>
                  <a:lnTo>
                    <a:pt x="2824559" y="552035"/>
                  </a:lnTo>
                  <a:lnTo>
                    <a:pt x="2832607" y="512165"/>
                  </a:lnTo>
                  <a:lnTo>
                    <a:pt x="2832607" y="102488"/>
                  </a:lnTo>
                  <a:lnTo>
                    <a:pt x="2824559" y="62579"/>
                  </a:lnTo>
                  <a:lnTo>
                    <a:pt x="2802604" y="30003"/>
                  </a:lnTo>
                  <a:lnTo>
                    <a:pt x="2770028" y="8048"/>
                  </a:lnTo>
                  <a:lnTo>
                    <a:pt x="2730119" y="0"/>
                  </a:lnTo>
                  <a:close/>
                </a:path>
              </a:pathLst>
            </a:custGeom>
            <a:solidFill>
              <a:srgbClr val="ACAB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769477" y="5400548"/>
              <a:ext cx="2832735" cy="614680"/>
            </a:xfrm>
            <a:custGeom>
              <a:avLst/>
              <a:gdLst/>
              <a:ahLst/>
              <a:cxnLst/>
              <a:rect l="l" t="t" r="r" b="b"/>
              <a:pathLst>
                <a:path w="2832734" h="614679">
                  <a:moveTo>
                    <a:pt x="0" y="102488"/>
                  </a:moveTo>
                  <a:lnTo>
                    <a:pt x="8046" y="62579"/>
                  </a:lnTo>
                  <a:lnTo>
                    <a:pt x="29987" y="30003"/>
                  </a:lnTo>
                  <a:lnTo>
                    <a:pt x="62525" y="8048"/>
                  </a:lnTo>
                  <a:lnTo>
                    <a:pt x="102362" y="0"/>
                  </a:lnTo>
                  <a:lnTo>
                    <a:pt x="2730119" y="0"/>
                  </a:lnTo>
                  <a:lnTo>
                    <a:pt x="2770028" y="8048"/>
                  </a:lnTo>
                  <a:lnTo>
                    <a:pt x="2802604" y="30003"/>
                  </a:lnTo>
                  <a:lnTo>
                    <a:pt x="2824559" y="62579"/>
                  </a:lnTo>
                  <a:lnTo>
                    <a:pt x="2832607" y="102488"/>
                  </a:lnTo>
                  <a:lnTo>
                    <a:pt x="2832607" y="512165"/>
                  </a:lnTo>
                  <a:lnTo>
                    <a:pt x="2824559" y="552035"/>
                  </a:lnTo>
                  <a:lnTo>
                    <a:pt x="2802604" y="584596"/>
                  </a:lnTo>
                  <a:lnTo>
                    <a:pt x="2770028" y="606552"/>
                  </a:lnTo>
                  <a:lnTo>
                    <a:pt x="2730119" y="614603"/>
                  </a:lnTo>
                  <a:lnTo>
                    <a:pt x="102362" y="614603"/>
                  </a:lnTo>
                  <a:lnTo>
                    <a:pt x="62525" y="606552"/>
                  </a:lnTo>
                  <a:lnTo>
                    <a:pt x="29987" y="584596"/>
                  </a:lnTo>
                  <a:lnTo>
                    <a:pt x="8046" y="552035"/>
                  </a:lnTo>
                  <a:lnTo>
                    <a:pt x="0" y="512165"/>
                  </a:lnTo>
                  <a:lnTo>
                    <a:pt x="0" y="10248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574954" y="1011329"/>
            <a:ext cx="4730115" cy="25450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800" spc="-10" b="1">
                <a:solidFill>
                  <a:srgbClr val="03126A"/>
                </a:solidFill>
                <a:latin typeface="Calibri"/>
                <a:cs typeface="Calibri"/>
              </a:rPr>
              <a:t>KPI’s</a:t>
            </a:r>
            <a:r>
              <a:rPr dirty="0" sz="2800" spc="-130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3126A"/>
                </a:solidFill>
                <a:latin typeface="Calibri"/>
                <a:cs typeface="Calibri"/>
              </a:rPr>
              <a:t>Key</a:t>
            </a:r>
            <a:r>
              <a:rPr dirty="0" sz="2800" spc="-130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3126A"/>
                </a:solidFill>
                <a:latin typeface="Calibri"/>
                <a:cs typeface="Calibri"/>
              </a:rPr>
              <a:t>Performance</a:t>
            </a:r>
            <a:r>
              <a:rPr dirty="0" sz="2800" spc="-114" b="1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3126A"/>
                </a:solidFill>
                <a:latin typeface="Calibri"/>
                <a:cs typeface="Calibri"/>
              </a:rPr>
              <a:t>Indicator</a:t>
            </a:r>
            <a:endParaRPr sz="28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SzPct val="65000"/>
              <a:buFont typeface="Arial"/>
              <a:buChar char="•"/>
              <a:tabLst>
                <a:tab pos="184150" algn="l"/>
              </a:tabLst>
            </a:pP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Total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28027</a:t>
            </a:r>
            <a:r>
              <a:rPr dirty="0" sz="2000" spc="-8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existing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SzPct val="65000"/>
              <a:buFont typeface="Arial"/>
              <a:buChar char="•"/>
              <a:tabLst>
                <a:tab pos="184150" algn="l"/>
              </a:tabLst>
            </a:pP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Total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131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Astro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Guru’s</a:t>
            </a:r>
            <a:r>
              <a:rPr dirty="0" sz="2000" spc="-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(Agents)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working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SzPct val="65000"/>
              <a:buFont typeface="Arial"/>
              <a:buChar char="•"/>
              <a:tabLst>
                <a:tab pos="184150" algn="l"/>
              </a:tabLst>
            </a:pP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Total</a:t>
            </a:r>
            <a:r>
              <a:rPr dirty="0" sz="2000" spc="-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Revenue</a:t>
            </a:r>
            <a:r>
              <a:rPr dirty="0" sz="2000" spc="-9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Generated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from</a:t>
            </a:r>
            <a:r>
              <a:rPr dirty="0" sz="2000" spc="-9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SzPct val="65000"/>
              <a:buFont typeface="Arial"/>
              <a:buChar char="•"/>
              <a:tabLst>
                <a:tab pos="184150" algn="l"/>
              </a:tabLst>
            </a:pP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Total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Earnings</a:t>
            </a:r>
            <a:r>
              <a:rPr dirty="0" sz="20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Astro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Guru’s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from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Revenue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SzPct val="65000"/>
              <a:buFont typeface="Arial"/>
              <a:buChar char="•"/>
              <a:tabLst>
                <a:tab pos="184150" algn="l"/>
              </a:tabLst>
            </a:pP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Total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Operational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Cost</a:t>
            </a:r>
            <a:endParaRPr sz="20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SzPct val="65000"/>
              <a:buFont typeface="Arial"/>
              <a:buChar char="•"/>
              <a:tabLst>
                <a:tab pos="18415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Overall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Option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used%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003030" y="3726307"/>
            <a:ext cx="2367915" cy="2239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Calibri"/>
                <a:cs typeface="Calibri"/>
              </a:rPr>
              <a:t>Total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Earning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Astro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Guru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600" spc="-10" b="1">
                <a:latin typeface="Calibri"/>
                <a:cs typeface="Calibri"/>
              </a:rPr>
              <a:t>99147.57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4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Operational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Cost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114840.74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600" b="1">
                <a:latin typeface="Calibri"/>
                <a:cs typeface="Calibri"/>
              </a:rPr>
              <a:t>Overall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Call</a:t>
            </a:r>
            <a:r>
              <a:rPr dirty="0" sz="1600" spc="325" b="1">
                <a:latin typeface="Calibri"/>
                <a:cs typeface="Calibri"/>
              </a:rPr>
              <a:t> </a:t>
            </a:r>
            <a:r>
              <a:rPr dirty="0" sz="1600" spc="-50" b="1">
                <a:latin typeface="Calibri"/>
                <a:cs typeface="Calibri"/>
              </a:rPr>
              <a:t>%</a:t>
            </a:r>
            <a:endParaRPr sz="16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latin typeface="Calibri"/>
                <a:cs typeface="Calibri"/>
              </a:rPr>
              <a:t>30.35%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2465958" y="5396191"/>
            <a:ext cx="6076315" cy="614680"/>
            <a:chOff x="2465958" y="5396191"/>
            <a:chExt cx="6076315" cy="614680"/>
          </a:xfrm>
        </p:grpSpPr>
        <p:pic>
          <p:nvPicPr>
            <p:cNvPr id="43" name="object 4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166237" y="5565581"/>
              <a:ext cx="98122" cy="98008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8124194" y="5590901"/>
              <a:ext cx="320675" cy="320675"/>
            </a:xfrm>
            <a:custGeom>
              <a:avLst/>
              <a:gdLst/>
              <a:ahLst/>
              <a:cxnLst/>
              <a:rect l="l" t="t" r="r" b="b"/>
              <a:pathLst>
                <a:path w="320675" h="320675">
                  <a:moveTo>
                    <a:pt x="28845" y="0"/>
                  </a:moveTo>
                  <a:lnTo>
                    <a:pt x="1294" y="36538"/>
                  </a:lnTo>
                  <a:lnTo>
                    <a:pt x="0" y="45210"/>
                  </a:lnTo>
                  <a:lnTo>
                    <a:pt x="203" y="59597"/>
                  </a:lnTo>
                  <a:lnTo>
                    <a:pt x="10055" y="101362"/>
                  </a:lnTo>
                  <a:lnTo>
                    <a:pt x="28663" y="135777"/>
                  </a:lnTo>
                  <a:lnTo>
                    <a:pt x="64251" y="185054"/>
                  </a:lnTo>
                  <a:lnTo>
                    <a:pt x="95797" y="220743"/>
                  </a:lnTo>
                  <a:lnTo>
                    <a:pt x="130443" y="253427"/>
                  </a:lnTo>
                  <a:lnTo>
                    <a:pt x="174566" y="287586"/>
                  </a:lnTo>
                  <a:lnTo>
                    <a:pt x="211718" y="307813"/>
                  </a:lnTo>
                  <a:lnTo>
                    <a:pt x="264389" y="320309"/>
                  </a:lnTo>
                  <a:lnTo>
                    <a:pt x="276647" y="319822"/>
                  </a:lnTo>
                  <a:lnTo>
                    <a:pt x="288349" y="316666"/>
                  </a:lnTo>
                  <a:lnTo>
                    <a:pt x="299070" y="311008"/>
                  </a:lnTo>
                  <a:lnTo>
                    <a:pt x="308381" y="303017"/>
                  </a:lnTo>
                  <a:lnTo>
                    <a:pt x="320196" y="291196"/>
                  </a:lnTo>
                  <a:lnTo>
                    <a:pt x="234224" y="205491"/>
                  </a:lnTo>
                  <a:lnTo>
                    <a:pt x="221278" y="218821"/>
                  </a:lnTo>
                  <a:lnTo>
                    <a:pt x="217674" y="222484"/>
                  </a:lnTo>
                  <a:lnTo>
                    <a:pt x="211788" y="222531"/>
                  </a:lnTo>
                  <a:lnTo>
                    <a:pt x="97504" y="108242"/>
                  </a:lnTo>
                  <a:lnTo>
                    <a:pt x="97504" y="102279"/>
                  </a:lnTo>
                  <a:lnTo>
                    <a:pt x="114503" y="85642"/>
                  </a:lnTo>
                  <a:lnTo>
                    <a:pt x="28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71741" y="5770564"/>
              <a:ext cx="97834" cy="9839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328189" y="5499348"/>
              <a:ext cx="213673" cy="22007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65958" y="5396191"/>
              <a:ext cx="5036439" cy="614578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54" y="65968"/>
            <a:ext cx="11697703" cy="67938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Analysis</a:t>
            </a:r>
            <a:r>
              <a:rPr dirty="0" sz="3600" spc="-75"/>
              <a:t> </a:t>
            </a:r>
            <a:r>
              <a:rPr dirty="0" sz="3600"/>
              <a:t>of</a:t>
            </a:r>
            <a:r>
              <a:rPr dirty="0" sz="3600" spc="-80"/>
              <a:t> </a:t>
            </a:r>
            <a:r>
              <a:rPr dirty="0" sz="3600"/>
              <a:t>calls</a:t>
            </a:r>
            <a:r>
              <a:rPr dirty="0" sz="3600" spc="-70"/>
              <a:t> </a:t>
            </a:r>
            <a:r>
              <a:rPr dirty="0" sz="3600"/>
              <a:t>on</a:t>
            </a:r>
            <a:r>
              <a:rPr dirty="0" sz="3600" spc="-70"/>
              <a:t> </a:t>
            </a:r>
            <a:r>
              <a:rPr dirty="0" sz="3600"/>
              <a:t>each</a:t>
            </a:r>
            <a:r>
              <a:rPr dirty="0" sz="3600" spc="-75"/>
              <a:t> </a:t>
            </a:r>
            <a:r>
              <a:rPr dirty="0" sz="3600" spc="-25"/>
              <a:t>day</a:t>
            </a:r>
            <a:endParaRPr sz="3600"/>
          </a:p>
        </p:txBody>
      </p:sp>
      <p:sp>
        <p:nvSpPr>
          <p:cNvPr id="5" name="object 5" descr=""/>
          <p:cNvSpPr txBox="1"/>
          <p:nvPr/>
        </p:nvSpPr>
        <p:spPr>
          <a:xfrm>
            <a:off x="4022852" y="1139189"/>
            <a:ext cx="68656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Total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recorded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daily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basis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check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workload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22852" y="1442461"/>
            <a:ext cx="7512050" cy="245618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Total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received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8508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including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failed</a:t>
            </a:r>
            <a:endParaRPr sz="2000">
              <a:latin typeface="Calibri"/>
              <a:cs typeface="Calibri"/>
            </a:endParaRPr>
          </a:p>
          <a:p>
            <a:pPr marL="355600" marR="427990" indent="-342900">
              <a:lnSpc>
                <a:spcPts val="2160"/>
              </a:lnSpc>
              <a:spcBef>
                <a:spcPts val="104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see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that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10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December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2023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11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December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2023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recording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most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no.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irrespective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status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day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where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have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seen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highest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number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recorded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around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45%</a:t>
            </a:r>
            <a:r>
              <a:rPr dirty="0" sz="2000" spc="-7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were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completed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rest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all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failed,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Busy,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Incomplete</a:t>
            </a:r>
            <a:r>
              <a:rPr dirty="0" sz="2000" spc="-9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average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approx.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handled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per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day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22852" y="4275594"/>
            <a:ext cx="7535545" cy="205232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Suggestions:</a:t>
            </a:r>
            <a:endParaRPr sz="2000">
              <a:latin typeface="Calibri"/>
              <a:cs typeface="Calibri"/>
            </a:endParaRPr>
          </a:p>
          <a:p>
            <a:pPr marL="260985" indent="-248285">
              <a:lnSpc>
                <a:spcPts val="2280"/>
              </a:lnSpc>
              <a:spcBef>
                <a:spcPts val="755"/>
              </a:spcBef>
              <a:buAutoNum type="arabicPeriod"/>
              <a:tabLst>
                <a:tab pos="260985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not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getting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completed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hire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some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new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Astro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Guru’s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(agents)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manage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workload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existing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agents.</a:t>
            </a:r>
            <a:endParaRPr sz="2000">
              <a:latin typeface="Calibri"/>
              <a:cs typeface="Calibri"/>
            </a:endParaRPr>
          </a:p>
          <a:p>
            <a:pPr marL="12700" marR="5080" indent="248920">
              <a:lnSpc>
                <a:spcPts val="2160"/>
              </a:lnSpc>
              <a:spcBef>
                <a:spcPts val="1040"/>
              </a:spcBef>
              <a:buAutoNum type="arabicPeriod" startAt="2"/>
              <a:tabLst>
                <a:tab pos="261620" algn="l"/>
              </a:tabLst>
            </a:pP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Rotation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Agents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Shifts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for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working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hours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3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done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to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manage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workload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during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night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times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where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most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of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other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region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users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will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connecting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evenings.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40868" y="991006"/>
            <a:ext cx="3602990" cy="5572125"/>
            <a:chOff x="340868" y="991006"/>
            <a:chExt cx="3602990" cy="5572125"/>
          </a:xfrm>
        </p:grpSpPr>
        <p:sp>
          <p:nvSpPr>
            <p:cNvPr id="9" name="object 9" descr=""/>
            <p:cNvSpPr/>
            <p:nvPr/>
          </p:nvSpPr>
          <p:spPr>
            <a:xfrm>
              <a:off x="340868" y="991006"/>
              <a:ext cx="3602990" cy="5572125"/>
            </a:xfrm>
            <a:custGeom>
              <a:avLst/>
              <a:gdLst/>
              <a:ahLst/>
              <a:cxnLst/>
              <a:rect l="l" t="t" r="r" b="b"/>
              <a:pathLst>
                <a:path w="3602990" h="5572125">
                  <a:moveTo>
                    <a:pt x="3602736" y="0"/>
                  </a:moveTo>
                  <a:lnTo>
                    <a:pt x="0" y="0"/>
                  </a:lnTo>
                  <a:lnTo>
                    <a:pt x="0" y="5571998"/>
                  </a:lnTo>
                  <a:lnTo>
                    <a:pt x="3602736" y="5571998"/>
                  </a:lnTo>
                  <a:lnTo>
                    <a:pt x="3602736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69327" y="1595627"/>
              <a:ext cx="2251075" cy="4596765"/>
            </a:xfrm>
            <a:custGeom>
              <a:avLst/>
              <a:gdLst/>
              <a:ahLst/>
              <a:cxnLst/>
              <a:rect l="l" t="t" r="r" b="b"/>
              <a:pathLst>
                <a:path w="2251075" h="4596765">
                  <a:moveTo>
                    <a:pt x="304380" y="3578352"/>
                  </a:moveTo>
                  <a:lnTo>
                    <a:pt x="0" y="3578352"/>
                  </a:lnTo>
                  <a:lnTo>
                    <a:pt x="0" y="3633216"/>
                  </a:lnTo>
                  <a:lnTo>
                    <a:pt x="304380" y="3633216"/>
                  </a:lnTo>
                  <a:lnTo>
                    <a:pt x="304380" y="3578352"/>
                  </a:lnTo>
                  <a:close/>
                </a:path>
                <a:path w="2251075" h="4596765">
                  <a:moveTo>
                    <a:pt x="409536" y="2339340"/>
                  </a:moveTo>
                  <a:lnTo>
                    <a:pt x="0" y="2339340"/>
                  </a:lnTo>
                  <a:lnTo>
                    <a:pt x="0" y="2394204"/>
                  </a:lnTo>
                  <a:lnTo>
                    <a:pt x="409536" y="2394204"/>
                  </a:lnTo>
                  <a:lnTo>
                    <a:pt x="409536" y="2339340"/>
                  </a:lnTo>
                  <a:close/>
                </a:path>
                <a:path w="2251075" h="4596765">
                  <a:moveTo>
                    <a:pt x="418680" y="2202180"/>
                  </a:moveTo>
                  <a:lnTo>
                    <a:pt x="0" y="2202180"/>
                  </a:lnTo>
                  <a:lnTo>
                    <a:pt x="0" y="2257044"/>
                  </a:lnTo>
                  <a:lnTo>
                    <a:pt x="418680" y="2257044"/>
                  </a:lnTo>
                  <a:lnTo>
                    <a:pt x="418680" y="2202180"/>
                  </a:lnTo>
                  <a:close/>
                </a:path>
                <a:path w="2251075" h="4596765">
                  <a:moveTo>
                    <a:pt x="473544" y="275844"/>
                  </a:moveTo>
                  <a:lnTo>
                    <a:pt x="0" y="275844"/>
                  </a:lnTo>
                  <a:lnTo>
                    <a:pt x="0" y="330708"/>
                  </a:lnTo>
                  <a:lnTo>
                    <a:pt x="473544" y="330708"/>
                  </a:lnTo>
                  <a:lnTo>
                    <a:pt x="473544" y="275844"/>
                  </a:lnTo>
                  <a:close/>
                </a:path>
                <a:path w="2251075" h="4596765">
                  <a:moveTo>
                    <a:pt x="519264" y="1926336"/>
                  </a:moveTo>
                  <a:lnTo>
                    <a:pt x="0" y="1926336"/>
                  </a:lnTo>
                  <a:lnTo>
                    <a:pt x="0" y="1981200"/>
                  </a:lnTo>
                  <a:lnTo>
                    <a:pt x="519264" y="1981200"/>
                  </a:lnTo>
                  <a:lnTo>
                    <a:pt x="519264" y="1926336"/>
                  </a:lnTo>
                  <a:close/>
                </a:path>
                <a:path w="2251075" h="4596765">
                  <a:moveTo>
                    <a:pt x="531456" y="4541520"/>
                  </a:moveTo>
                  <a:lnTo>
                    <a:pt x="0" y="4541520"/>
                  </a:lnTo>
                  <a:lnTo>
                    <a:pt x="0" y="4596384"/>
                  </a:lnTo>
                  <a:lnTo>
                    <a:pt x="531456" y="4596384"/>
                  </a:lnTo>
                  <a:lnTo>
                    <a:pt x="531456" y="4541520"/>
                  </a:lnTo>
                  <a:close/>
                </a:path>
                <a:path w="2251075" h="4596765">
                  <a:moveTo>
                    <a:pt x="531456" y="3989832"/>
                  </a:moveTo>
                  <a:lnTo>
                    <a:pt x="0" y="3989832"/>
                  </a:lnTo>
                  <a:lnTo>
                    <a:pt x="0" y="4046220"/>
                  </a:lnTo>
                  <a:lnTo>
                    <a:pt x="531456" y="4046220"/>
                  </a:lnTo>
                  <a:lnTo>
                    <a:pt x="531456" y="3989832"/>
                  </a:lnTo>
                  <a:close/>
                </a:path>
                <a:path w="2251075" h="4596765">
                  <a:moveTo>
                    <a:pt x="552792" y="4265676"/>
                  </a:moveTo>
                  <a:lnTo>
                    <a:pt x="0" y="4265676"/>
                  </a:lnTo>
                  <a:lnTo>
                    <a:pt x="0" y="4320540"/>
                  </a:lnTo>
                  <a:lnTo>
                    <a:pt x="552792" y="4320540"/>
                  </a:lnTo>
                  <a:lnTo>
                    <a:pt x="552792" y="4265676"/>
                  </a:lnTo>
                  <a:close/>
                </a:path>
                <a:path w="2251075" h="4596765">
                  <a:moveTo>
                    <a:pt x="566508" y="2476500"/>
                  </a:moveTo>
                  <a:lnTo>
                    <a:pt x="0" y="2476500"/>
                  </a:lnTo>
                  <a:lnTo>
                    <a:pt x="0" y="2531364"/>
                  </a:lnTo>
                  <a:lnTo>
                    <a:pt x="566508" y="2531364"/>
                  </a:lnTo>
                  <a:lnTo>
                    <a:pt x="566508" y="2476500"/>
                  </a:lnTo>
                  <a:close/>
                </a:path>
                <a:path w="2251075" h="4596765">
                  <a:moveTo>
                    <a:pt x="583272" y="4402836"/>
                  </a:moveTo>
                  <a:lnTo>
                    <a:pt x="0" y="4402836"/>
                  </a:lnTo>
                  <a:lnTo>
                    <a:pt x="0" y="4457700"/>
                  </a:lnTo>
                  <a:lnTo>
                    <a:pt x="583272" y="4457700"/>
                  </a:lnTo>
                  <a:lnTo>
                    <a:pt x="583272" y="4402836"/>
                  </a:lnTo>
                  <a:close/>
                </a:path>
                <a:path w="2251075" h="4596765">
                  <a:moveTo>
                    <a:pt x="590892" y="2752344"/>
                  </a:moveTo>
                  <a:lnTo>
                    <a:pt x="0" y="2752344"/>
                  </a:lnTo>
                  <a:lnTo>
                    <a:pt x="0" y="2807208"/>
                  </a:lnTo>
                  <a:lnTo>
                    <a:pt x="590892" y="2807208"/>
                  </a:lnTo>
                  <a:lnTo>
                    <a:pt x="590892" y="2752344"/>
                  </a:lnTo>
                  <a:close/>
                </a:path>
                <a:path w="2251075" h="4596765">
                  <a:moveTo>
                    <a:pt x="607656" y="4128516"/>
                  </a:moveTo>
                  <a:lnTo>
                    <a:pt x="0" y="4128516"/>
                  </a:lnTo>
                  <a:lnTo>
                    <a:pt x="0" y="4183380"/>
                  </a:lnTo>
                  <a:lnTo>
                    <a:pt x="607656" y="4183380"/>
                  </a:lnTo>
                  <a:lnTo>
                    <a:pt x="607656" y="4128516"/>
                  </a:lnTo>
                  <a:close/>
                </a:path>
                <a:path w="2251075" h="4596765">
                  <a:moveTo>
                    <a:pt x="616800" y="3439668"/>
                  </a:moveTo>
                  <a:lnTo>
                    <a:pt x="0" y="3439668"/>
                  </a:lnTo>
                  <a:lnTo>
                    <a:pt x="0" y="3494532"/>
                  </a:lnTo>
                  <a:lnTo>
                    <a:pt x="616800" y="3494532"/>
                  </a:lnTo>
                  <a:lnTo>
                    <a:pt x="616800" y="3439668"/>
                  </a:lnTo>
                  <a:close/>
                </a:path>
                <a:path w="2251075" h="4596765">
                  <a:moveTo>
                    <a:pt x="621372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621372" y="54864"/>
                  </a:lnTo>
                  <a:lnTo>
                    <a:pt x="621372" y="0"/>
                  </a:lnTo>
                  <a:close/>
                </a:path>
                <a:path w="2251075" h="4596765">
                  <a:moveTo>
                    <a:pt x="633564" y="3715512"/>
                  </a:moveTo>
                  <a:lnTo>
                    <a:pt x="0" y="3715512"/>
                  </a:lnTo>
                  <a:lnTo>
                    <a:pt x="0" y="3770376"/>
                  </a:lnTo>
                  <a:lnTo>
                    <a:pt x="633564" y="3770376"/>
                  </a:lnTo>
                  <a:lnTo>
                    <a:pt x="633564" y="3715512"/>
                  </a:lnTo>
                  <a:close/>
                </a:path>
                <a:path w="2251075" h="4596765">
                  <a:moveTo>
                    <a:pt x="633564" y="2063496"/>
                  </a:moveTo>
                  <a:lnTo>
                    <a:pt x="0" y="2063496"/>
                  </a:lnTo>
                  <a:lnTo>
                    <a:pt x="0" y="2119884"/>
                  </a:lnTo>
                  <a:lnTo>
                    <a:pt x="633564" y="2119884"/>
                  </a:lnTo>
                  <a:lnTo>
                    <a:pt x="633564" y="2063496"/>
                  </a:lnTo>
                  <a:close/>
                </a:path>
                <a:path w="2251075" h="4596765">
                  <a:moveTo>
                    <a:pt x="638136" y="3852672"/>
                  </a:moveTo>
                  <a:lnTo>
                    <a:pt x="0" y="3852672"/>
                  </a:lnTo>
                  <a:lnTo>
                    <a:pt x="0" y="3907536"/>
                  </a:lnTo>
                  <a:lnTo>
                    <a:pt x="638136" y="3907536"/>
                  </a:lnTo>
                  <a:lnTo>
                    <a:pt x="638136" y="3852672"/>
                  </a:lnTo>
                  <a:close/>
                </a:path>
                <a:path w="2251075" h="4596765">
                  <a:moveTo>
                    <a:pt x="667092" y="2889504"/>
                  </a:moveTo>
                  <a:lnTo>
                    <a:pt x="0" y="2889504"/>
                  </a:lnTo>
                  <a:lnTo>
                    <a:pt x="0" y="2944368"/>
                  </a:lnTo>
                  <a:lnTo>
                    <a:pt x="667092" y="2944368"/>
                  </a:lnTo>
                  <a:lnTo>
                    <a:pt x="667092" y="2889504"/>
                  </a:lnTo>
                  <a:close/>
                </a:path>
                <a:path w="2251075" h="4596765">
                  <a:moveTo>
                    <a:pt x="679284" y="2615184"/>
                  </a:moveTo>
                  <a:lnTo>
                    <a:pt x="0" y="2615184"/>
                  </a:lnTo>
                  <a:lnTo>
                    <a:pt x="0" y="2670048"/>
                  </a:lnTo>
                  <a:lnTo>
                    <a:pt x="679284" y="2670048"/>
                  </a:lnTo>
                  <a:lnTo>
                    <a:pt x="679284" y="2615184"/>
                  </a:lnTo>
                  <a:close/>
                </a:path>
                <a:path w="2251075" h="4596765">
                  <a:moveTo>
                    <a:pt x="743292" y="3026664"/>
                  </a:moveTo>
                  <a:lnTo>
                    <a:pt x="0" y="3026664"/>
                  </a:lnTo>
                  <a:lnTo>
                    <a:pt x="0" y="3083052"/>
                  </a:lnTo>
                  <a:lnTo>
                    <a:pt x="743292" y="3083052"/>
                  </a:lnTo>
                  <a:lnTo>
                    <a:pt x="743292" y="3026664"/>
                  </a:lnTo>
                  <a:close/>
                </a:path>
                <a:path w="2251075" h="4596765">
                  <a:moveTo>
                    <a:pt x="776820" y="1789176"/>
                  </a:moveTo>
                  <a:lnTo>
                    <a:pt x="0" y="1789176"/>
                  </a:lnTo>
                  <a:lnTo>
                    <a:pt x="0" y="1844040"/>
                  </a:lnTo>
                  <a:lnTo>
                    <a:pt x="776820" y="1844040"/>
                  </a:lnTo>
                  <a:lnTo>
                    <a:pt x="776820" y="1789176"/>
                  </a:lnTo>
                  <a:close/>
                </a:path>
                <a:path w="2251075" h="4596765">
                  <a:moveTo>
                    <a:pt x="865212" y="3302508"/>
                  </a:moveTo>
                  <a:lnTo>
                    <a:pt x="0" y="3302508"/>
                  </a:lnTo>
                  <a:lnTo>
                    <a:pt x="0" y="3357372"/>
                  </a:lnTo>
                  <a:lnTo>
                    <a:pt x="865212" y="3357372"/>
                  </a:lnTo>
                  <a:lnTo>
                    <a:pt x="865212" y="3302508"/>
                  </a:lnTo>
                  <a:close/>
                </a:path>
                <a:path w="2251075" h="4596765">
                  <a:moveTo>
                    <a:pt x="869784" y="3165348"/>
                  </a:moveTo>
                  <a:lnTo>
                    <a:pt x="0" y="3165348"/>
                  </a:lnTo>
                  <a:lnTo>
                    <a:pt x="0" y="3220212"/>
                  </a:lnTo>
                  <a:lnTo>
                    <a:pt x="869784" y="3220212"/>
                  </a:lnTo>
                  <a:lnTo>
                    <a:pt x="869784" y="3165348"/>
                  </a:lnTo>
                  <a:close/>
                </a:path>
                <a:path w="2251075" h="4596765">
                  <a:moveTo>
                    <a:pt x="1296504" y="413004"/>
                  </a:moveTo>
                  <a:lnTo>
                    <a:pt x="0" y="413004"/>
                  </a:lnTo>
                  <a:lnTo>
                    <a:pt x="0" y="467868"/>
                  </a:lnTo>
                  <a:lnTo>
                    <a:pt x="1296504" y="467868"/>
                  </a:lnTo>
                  <a:lnTo>
                    <a:pt x="1296504" y="413004"/>
                  </a:lnTo>
                  <a:close/>
                </a:path>
                <a:path w="2251075" h="4596765">
                  <a:moveTo>
                    <a:pt x="1368132" y="137160"/>
                  </a:moveTo>
                  <a:lnTo>
                    <a:pt x="0" y="137160"/>
                  </a:lnTo>
                  <a:lnTo>
                    <a:pt x="0" y="192024"/>
                  </a:lnTo>
                  <a:lnTo>
                    <a:pt x="1368132" y="192024"/>
                  </a:lnTo>
                  <a:lnTo>
                    <a:pt x="1368132" y="137160"/>
                  </a:lnTo>
                  <a:close/>
                </a:path>
                <a:path w="2251075" h="4596765">
                  <a:moveTo>
                    <a:pt x="1372704" y="550164"/>
                  </a:moveTo>
                  <a:lnTo>
                    <a:pt x="0" y="550164"/>
                  </a:lnTo>
                  <a:lnTo>
                    <a:pt x="0" y="605028"/>
                  </a:lnTo>
                  <a:lnTo>
                    <a:pt x="1372704" y="605028"/>
                  </a:lnTo>
                  <a:lnTo>
                    <a:pt x="1372704" y="550164"/>
                  </a:lnTo>
                  <a:close/>
                </a:path>
                <a:path w="2251075" h="4596765">
                  <a:moveTo>
                    <a:pt x="1389468" y="1652016"/>
                  </a:moveTo>
                  <a:lnTo>
                    <a:pt x="0" y="1652016"/>
                  </a:lnTo>
                  <a:lnTo>
                    <a:pt x="0" y="1706880"/>
                  </a:lnTo>
                  <a:lnTo>
                    <a:pt x="1389468" y="1706880"/>
                  </a:lnTo>
                  <a:lnTo>
                    <a:pt x="1389468" y="1652016"/>
                  </a:lnTo>
                  <a:close/>
                </a:path>
                <a:path w="2251075" h="4596765">
                  <a:moveTo>
                    <a:pt x="1503768" y="1513332"/>
                  </a:moveTo>
                  <a:lnTo>
                    <a:pt x="0" y="1513332"/>
                  </a:lnTo>
                  <a:lnTo>
                    <a:pt x="0" y="1568196"/>
                  </a:lnTo>
                  <a:lnTo>
                    <a:pt x="1503768" y="1568196"/>
                  </a:lnTo>
                  <a:lnTo>
                    <a:pt x="1503768" y="1513332"/>
                  </a:lnTo>
                  <a:close/>
                </a:path>
                <a:path w="2251075" h="4596765">
                  <a:moveTo>
                    <a:pt x="1621116" y="1376172"/>
                  </a:moveTo>
                  <a:lnTo>
                    <a:pt x="0" y="1376172"/>
                  </a:lnTo>
                  <a:lnTo>
                    <a:pt x="0" y="1431036"/>
                  </a:lnTo>
                  <a:lnTo>
                    <a:pt x="1621116" y="1431036"/>
                  </a:lnTo>
                  <a:lnTo>
                    <a:pt x="1621116" y="1376172"/>
                  </a:lnTo>
                  <a:close/>
                </a:path>
                <a:path w="2251075" h="4596765">
                  <a:moveTo>
                    <a:pt x="1675980" y="687324"/>
                  </a:moveTo>
                  <a:lnTo>
                    <a:pt x="0" y="687324"/>
                  </a:lnTo>
                  <a:lnTo>
                    <a:pt x="0" y="743712"/>
                  </a:lnTo>
                  <a:lnTo>
                    <a:pt x="1675980" y="743712"/>
                  </a:lnTo>
                  <a:lnTo>
                    <a:pt x="1675980" y="687324"/>
                  </a:lnTo>
                  <a:close/>
                </a:path>
                <a:path w="2251075" h="4596765">
                  <a:moveTo>
                    <a:pt x="1916772" y="1100328"/>
                  </a:moveTo>
                  <a:lnTo>
                    <a:pt x="0" y="1100328"/>
                  </a:lnTo>
                  <a:lnTo>
                    <a:pt x="0" y="1155192"/>
                  </a:lnTo>
                  <a:lnTo>
                    <a:pt x="1916772" y="1155192"/>
                  </a:lnTo>
                  <a:lnTo>
                    <a:pt x="1916772" y="1100328"/>
                  </a:lnTo>
                  <a:close/>
                </a:path>
                <a:path w="2251075" h="4596765">
                  <a:moveTo>
                    <a:pt x="1959444" y="826008"/>
                  </a:moveTo>
                  <a:lnTo>
                    <a:pt x="0" y="826008"/>
                  </a:lnTo>
                  <a:lnTo>
                    <a:pt x="0" y="880872"/>
                  </a:lnTo>
                  <a:lnTo>
                    <a:pt x="1959444" y="880872"/>
                  </a:lnTo>
                  <a:lnTo>
                    <a:pt x="1959444" y="826008"/>
                  </a:lnTo>
                  <a:close/>
                </a:path>
                <a:path w="2251075" h="4596765">
                  <a:moveTo>
                    <a:pt x="1992972" y="1239012"/>
                  </a:moveTo>
                  <a:lnTo>
                    <a:pt x="0" y="1239012"/>
                  </a:lnTo>
                  <a:lnTo>
                    <a:pt x="0" y="1293876"/>
                  </a:lnTo>
                  <a:lnTo>
                    <a:pt x="1992972" y="1293876"/>
                  </a:lnTo>
                  <a:lnTo>
                    <a:pt x="1992972" y="1239012"/>
                  </a:lnTo>
                  <a:close/>
                </a:path>
                <a:path w="2251075" h="4596765">
                  <a:moveTo>
                    <a:pt x="2250529" y="963168"/>
                  </a:moveTo>
                  <a:lnTo>
                    <a:pt x="0" y="963168"/>
                  </a:lnTo>
                  <a:lnTo>
                    <a:pt x="0" y="1018032"/>
                  </a:lnTo>
                  <a:lnTo>
                    <a:pt x="2250529" y="1018032"/>
                  </a:lnTo>
                  <a:lnTo>
                    <a:pt x="2250529" y="96316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69327" y="1554352"/>
              <a:ext cx="0" cy="4678680"/>
            </a:xfrm>
            <a:custGeom>
              <a:avLst/>
              <a:gdLst/>
              <a:ahLst/>
              <a:cxnLst/>
              <a:rect l="l" t="t" r="r" b="b"/>
              <a:pathLst>
                <a:path w="0" h="4678680">
                  <a:moveTo>
                    <a:pt x="0" y="467861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40868" y="991006"/>
            <a:ext cx="3602990" cy="5572125"/>
          </a:xfrm>
          <a:prstGeom prst="rect">
            <a:avLst/>
          </a:prstGeom>
          <a:ln w="9525">
            <a:solidFill>
              <a:srgbClr val="F79546"/>
            </a:solidFill>
          </a:ln>
        </p:spPr>
        <p:txBody>
          <a:bodyPr wrap="square" lIns="0" tIns="84455" rIns="0" bIns="0" rtlCol="0" vert="horz">
            <a:spAutoFit/>
          </a:bodyPr>
          <a:lstStyle/>
          <a:p>
            <a:pPr marL="702945">
              <a:lnSpc>
                <a:spcPct val="100000"/>
              </a:lnSpc>
              <a:spcBef>
                <a:spcPts val="665"/>
              </a:spcBef>
            </a:pPr>
            <a:r>
              <a:rPr dirty="0" sz="1800" b="1">
                <a:solidFill>
                  <a:srgbClr val="585858"/>
                </a:solidFill>
                <a:latin typeface="Calibri"/>
                <a:cs typeface="Calibri"/>
              </a:rPr>
              <a:t>Day</a:t>
            </a:r>
            <a:r>
              <a:rPr dirty="0" sz="1800" spc="-3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85858"/>
                </a:solidFill>
                <a:latin typeface="Calibri"/>
                <a:cs typeface="Calibri"/>
              </a:rPr>
              <a:t>vs</a:t>
            </a:r>
            <a:r>
              <a:rPr dirty="0" sz="1800" spc="-4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585858"/>
                </a:solidFill>
                <a:latin typeface="Calibri"/>
                <a:cs typeface="Calibri"/>
              </a:rPr>
              <a:t>Users</a:t>
            </a:r>
            <a:r>
              <a:rPr dirty="0" sz="1800" spc="-3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585858"/>
                </a:solidFill>
                <a:latin typeface="Calibri"/>
                <a:cs typeface="Calibri"/>
              </a:rPr>
              <a:t>Consulted</a:t>
            </a:r>
            <a:endParaRPr sz="1800">
              <a:latin typeface="Calibri"/>
              <a:cs typeface="Calibri"/>
            </a:endParaRPr>
          </a:p>
          <a:p>
            <a:pPr algn="ctr" marR="340360">
              <a:lnSpc>
                <a:spcPts val="1170"/>
              </a:lnSpc>
              <a:spcBef>
                <a:spcPts val="1460"/>
              </a:spcBef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147</a:t>
            </a:r>
            <a:endParaRPr sz="1050">
              <a:latin typeface="Calibri"/>
              <a:cs typeface="Calibri"/>
            </a:endParaRPr>
          </a:p>
          <a:p>
            <a:pPr algn="ctr" marR="1035050">
              <a:lnSpc>
                <a:spcPts val="1085"/>
              </a:lnSpc>
              <a:tabLst>
                <a:tab pos="2188845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2024-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01-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02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324</a:t>
            </a:r>
            <a:endParaRPr sz="1050">
              <a:latin typeface="Calibri"/>
              <a:cs typeface="Calibri"/>
            </a:endParaRPr>
          </a:p>
          <a:p>
            <a:pPr algn="ctr" marR="636270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112</a:t>
            </a:r>
            <a:endParaRPr sz="1050">
              <a:latin typeface="Calibri"/>
              <a:cs typeface="Calibri"/>
            </a:endParaRPr>
          </a:p>
          <a:p>
            <a:pPr algn="ctr" marR="1106805">
              <a:lnSpc>
                <a:spcPts val="1085"/>
              </a:lnSpc>
              <a:tabLst>
                <a:tab pos="2117090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31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307</a:t>
            </a:r>
            <a:endParaRPr sz="1050">
              <a:latin typeface="Calibri"/>
              <a:cs typeface="Calibri"/>
            </a:endParaRPr>
          </a:p>
          <a:p>
            <a:pPr algn="ctr" marL="1154430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325</a:t>
            </a:r>
            <a:endParaRPr sz="1050">
              <a:latin typeface="Calibri"/>
              <a:cs typeface="Calibri"/>
            </a:endParaRPr>
          </a:p>
          <a:p>
            <a:pPr algn="ctr" marR="727075">
              <a:lnSpc>
                <a:spcPts val="1085"/>
              </a:lnSpc>
              <a:tabLst>
                <a:tab pos="2496820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29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397</a:t>
            </a:r>
            <a:endParaRPr sz="1050">
              <a:latin typeface="Calibri"/>
              <a:cs typeface="Calibri"/>
            </a:endParaRPr>
          </a:p>
          <a:p>
            <a:pPr algn="ctr" marL="232854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464</a:t>
            </a:r>
            <a:endParaRPr sz="1050">
              <a:latin typeface="Calibri"/>
              <a:cs typeface="Calibri"/>
            </a:endParaRPr>
          </a:p>
          <a:p>
            <a:pPr algn="ctr" marR="152400">
              <a:lnSpc>
                <a:spcPts val="1085"/>
              </a:lnSpc>
              <a:tabLst>
                <a:tab pos="3071495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27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533</a:t>
            </a:r>
            <a:endParaRPr sz="1050">
              <a:latin typeface="Calibri"/>
              <a:cs typeface="Calibri"/>
            </a:endParaRPr>
          </a:p>
          <a:p>
            <a:pPr algn="ctr" marL="2244090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454</a:t>
            </a:r>
            <a:endParaRPr sz="1050">
              <a:latin typeface="Calibri"/>
              <a:cs typeface="Calibri"/>
            </a:endParaRPr>
          </a:p>
          <a:p>
            <a:pPr algn="ctr" marR="410209">
              <a:lnSpc>
                <a:spcPts val="1085"/>
              </a:lnSpc>
              <a:tabLst>
                <a:tab pos="2813685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472</a:t>
            </a:r>
            <a:endParaRPr sz="1050">
              <a:latin typeface="Calibri"/>
              <a:cs typeface="Calibri"/>
            </a:endParaRPr>
          </a:p>
          <a:p>
            <a:pPr algn="ctr" marL="1652270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384</a:t>
            </a:r>
            <a:endParaRPr sz="1050">
              <a:latin typeface="Calibri"/>
              <a:cs typeface="Calibri"/>
            </a:endParaRPr>
          </a:p>
          <a:p>
            <a:pPr algn="ctr" marR="899794">
              <a:lnSpc>
                <a:spcPts val="1085"/>
              </a:lnSpc>
              <a:tabLst>
                <a:tab pos="2323465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23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356</a:t>
            </a:r>
            <a:endParaRPr sz="1050">
              <a:latin typeface="Calibri"/>
              <a:cs typeface="Calibri"/>
            </a:endParaRPr>
          </a:p>
          <a:p>
            <a:pPr algn="ctr" marL="118808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329</a:t>
            </a:r>
            <a:endParaRPr sz="1050">
              <a:latin typeface="Calibri"/>
              <a:cs typeface="Calibri"/>
            </a:endParaRPr>
          </a:p>
          <a:p>
            <a:pPr algn="ctr" marR="1626235">
              <a:lnSpc>
                <a:spcPts val="1085"/>
              </a:lnSpc>
              <a:tabLst>
                <a:tab pos="1597660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21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184</a:t>
            </a:r>
            <a:endParaRPr sz="1050">
              <a:latin typeface="Calibri"/>
              <a:cs typeface="Calibri"/>
            </a:endParaRPr>
          </a:p>
          <a:p>
            <a:pPr algn="ctr" marR="54292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123</a:t>
            </a:r>
            <a:endParaRPr sz="1050">
              <a:latin typeface="Calibri"/>
              <a:cs typeface="Calibri"/>
            </a:endParaRPr>
          </a:p>
          <a:p>
            <a:pPr algn="ctr" marR="1769745">
              <a:lnSpc>
                <a:spcPts val="1085"/>
              </a:lnSpc>
              <a:tabLst>
                <a:tab pos="1454150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19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150</a:t>
            </a:r>
            <a:endParaRPr sz="1050">
              <a:latin typeface="Calibri"/>
              <a:cs typeface="Calibri"/>
            </a:endParaRPr>
          </a:p>
          <a:p>
            <a:pPr algn="r" marR="2137410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99</a:t>
            </a:r>
            <a:endParaRPr sz="1050">
              <a:latin typeface="Calibri"/>
              <a:cs typeface="Calibri"/>
            </a:endParaRPr>
          </a:p>
          <a:p>
            <a:pPr algn="r" marR="2145665">
              <a:lnSpc>
                <a:spcPts val="1085"/>
              </a:lnSpc>
              <a:tabLst>
                <a:tab pos="1229995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17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97</a:t>
            </a:r>
            <a:endParaRPr sz="1050">
              <a:latin typeface="Calibri"/>
              <a:cs typeface="Calibri"/>
            </a:endParaRPr>
          </a:p>
          <a:p>
            <a:pPr algn="ctr" marR="45021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134</a:t>
            </a:r>
            <a:endParaRPr sz="1050">
              <a:latin typeface="Calibri"/>
              <a:cs typeface="Calibri"/>
            </a:endParaRPr>
          </a:p>
          <a:p>
            <a:pPr algn="ctr" marR="1723389">
              <a:lnSpc>
                <a:spcPts val="1085"/>
              </a:lnSpc>
              <a:tabLst>
                <a:tab pos="1500505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161</a:t>
            </a:r>
            <a:endParaRPr sz="1050">
              <a:latin typeface="Calibri"/>
              <a:cs typeface="Calibri"/>
            </a:endParaRPr>
          </a:p>
          <a:p>
            <a:pPr algn="ctr" marR="40068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140</a:t>
            </a:r>
            <a:endParaRPr sz="1050">
              <a:latin typeface="Calibri"/>
              <a:cs typeface="Calibri"/>
            </a:endParaRPr>
          </a:p>
          <a:p>
            <a:pPr algn="ctr" marR="1736089">
              <a:lnSpc>
                <a:spcPts val="1085"/>
              </a:lnSpc>
              <a:tabLst>
                <a:tab pos="1487805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13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158</a:t>
            </a:r>
            <a:endParaRPr sz="1050">
              <a:latin typeface="Calibri"/>
              <a:cs typeface="Calibri"/>
            </a:endParaRPr>
          </a:p>
          <a:p>
            <a:pPr algn="ctr" marR="9588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176</a:t>
            </a:r>
            <a:endParaRPr sz="1050">
              <a:latin typeface="Calibri"/>
              <a:cs typeface="Calibri"/>
            </a:endParaRPr>
          </a:p>
          <a:p>
            <a:pPr algn="r" marR="1616075">
              <a:lnSpc>
                <a:spcPts val="1085"/>
              </a:lnSpc>
              <a:tabLst>
                <a:tab pos="1690370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11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206</a:t>
            </a:r>
            <a:endParaRPr sz="1050">
              <a:latin typeface="Calibri"/>
              <a:cs typeface="Calibri"/>
            </a:endParaRPr>
          </a:p>
          <a:p>
            <a:pPr algn="r" marR="161988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205</a:t>
            </a:r>
            <a:endParaRPr sz="1050">
              <a:latin typeface="Calibri"/>
              <a:cs typeface="Calibri"/>
            </a:endParaRPr>
          </a:p>
          <a:p>
            <a:pPr algn="ctr" marR="1786889">
              <a:lnSpc>
                <a:spcPts val="1085"/>
              </a:lnSpc>
              <a:tabLst>
                <a:tab pos="1437005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09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146</a:t>
            </a:r>
            <a:endParaRPr sz="1050">
              <a:latin typeface="Calibri"/>
              <a:cs typeface="Calibri"/>
            </a:endParaRPr>
          </a:p>
          <a:p>
            <a:pPr algn="ctr" marR="104330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72</a:t>
            </a:r>
            <a:endParaRPr sz="1050">
              <a:latin typeface="Calibri"/>
              <a:cs typeface="Calibri"/>
            </a:endParaRPr>
          </a:p>
          <a:p>
            <a:pPr algn="r" marR="1852295">
              <a:lnSpc>
                <a:spcPts val="1085"/>
              </a:lnSpc>
              <a:tabLst>
                <a:tab pos="1454150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07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150</a:t>
            </a:r>
            <a:endParaRPr sz="1050">
              <a:latin typeface="Calibri"/>
              <a:cs typeface="Calibri"/>
            </a:endParaRPr>
          </a:p>
          <a:p>
            <a:pPr algn="r" marR="1847850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151</a:t>
            </a:r>
            <a:endParaRPr sz="1050">
              <a:latin typeface="Calibri"/>
              <a:cs typeface="Calibri"/>
            </a:endParaRPr>
          </a:p>
          <a:p>
            <a:pPr algn="r" marR="1954530">
              <a:lnSpc>
                <a:spcPts val="1085"/>
              </a:lnSpc>
              <a:tabLst>
                <a:tab pos="1352550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05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126</a:t>
            </a:r>
            <a:endParaRPr sz="1050">
              <a:latin typeface="Calibri"/>
              <a:cs typeface="Calibri"/>
            </a:endParaRPr>
          </a:p>
          <a:p>
            <a:pPr algn="r" marR="187769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144</a:t>
            </a:r>
            <a:endParaRPr sz="1050">
              <a:latin typeface="Calibri"/>
              <a:cs typeface="Calibri"/>
            </a:endParaRPr>
          </a:p>
          <a:p>
            <a:pPr algn="r" marR="1932305">
              <a:lnSpc>
                <a:spcPts val="1085"/>
              </a:lnSpc>
              <a:tabLst>
                <a:tab pos="1373505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03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131</a:t>
            </a:r>
            <a:endParaRPr sz="1050">
              <a:latin typeface="Calibri"/>
              <a:cs typeface="Calibri"/>
            </a:endParaRPr>
          </a:p>
          <a:p>
            <a:pPr algn="r" marR="1903095">
              <a:lnSpc>
                <a:spcPts val="1085"/>
              </a:lnSpc>
            </a:pP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138</a:t>
            </a:r>
            <a:endParaRPr sz="1050">
              <a:latin typeface="Calibri"/>
              <a:cs typeface="Calibri"/>
            </a:endParaRPr>
          </a:p>
          <a:p>
            <a:pPr marL="81915">
              <a:lnSpc>
                <a:spcPts val="1170"/>
              </a:lnSpc>
              <a:tabLst>
                <a:tab pos="1435100" algn="l"/>
              </a:tabLst>
            </a:pPr>
            <a:r>
              <a:rPr dirty="0" baseline="2645" sz="1575" spc="-30">
                <a:solidFill>
                  <a:srgbClr val="585858"/>
                </a:solidFill>
                <a:latin typeface="Calibri"/>
                <a:cs typeface="Calibri"/>
              </a:rPr>
              <a:t>2023-</a:t>
            </a:r>
            <a:r>
              <a:rPr dirty="0" baseline="2645" sz="1575" spc="-15">
                <a:solidFill>
                  <a:srgbClr val="585858"/>
                </a:solidFill>
                <a:latin typeface="Calibri"/>
                <a:cs typeface="Calibri"/>
              </a:rPr>
              <a:t>12-</a:t>
            </a:r>
            <a:r>
              <a:rPr dirty="0" baseline="2645" sz="1575" spc="-37">
                <a:solidFill>
                  <a:srgbClr val="585858"/>
                </a:solidFill>
                <a:latin typeface="Calibri"/>
                <a:cs typeface="Calibri"/>
              </a:rPr>
              <a:t>01</a:t>
            </a:r>
            <a:r>
              <a:rPr dirty="0" baseline="2645" sz="1575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404040"/>
                </a:solidFill>
                <a:latin typeface="Calibri"/>
                <a:cs typeface="Calibri"/>
              </a:rPr>
              <a:t>126</a:t>
            </a:r>
            <a:endParaRPr sz="1050">
              <a:latin typeface="Calibri"/>
              <a:cs typeface="Calibri"/>
            </a:endParaRPr>
          </a:p>
          <a:p>
            <a:pPr marL="794385">
              <a:lnSpc>
                <a:spcPct val="100000"/>
              </a:lnSpc>
              <a:spcBef>
                <a:spcPts val="585"/>
              </a:spcBef>
              <a:tabLst>
                <a:tab pos="1149350" algn="l"/>
                <a:tab pos="1571625" algn="l"/>
                <a:tab pos="1993264" algn="l"/>
                <a:tab pos="2416175" algn="l"/>
                <a:tab pos="2837815" algn="l"/>
                <a:tab pos="3260725" algn="l"/>
              </a:tabLst>
            </a:pPr>
            <a:r>
              <a:rPr dirty="0" sz="105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585858"/>
                </a:solidFill>
                <a:latin typeface="Calibri"/>
                <a:cs typeface="Calibri"/>
              </a:rPr>
              <a:t>300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585858"/>
                </a:solidFill>
                <a:latin typeface="Calibri"/>
                <a:cs typeface="Calibri"/>
              </a:rPr>
              <a:t>500</a:t>
            </a:r>
            <a:r>
              <a:rPr dirty="0" sz="1050">
                <a:solidFill>
                  <a:srgbClr val="585858"/>
                </a:solidFill>
                <a:latin typeface="Calibri"/>
                <a:cs typeface="Calibri"/>
              </a:rPr>
              <a:t>	</a:t>
            </a:r>
            <a:r>
              <a:rPr dirty="0" sz="1050" spc="-25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54" y="65968"/>
            <a:ext cx="11697703" cy="67938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811" y="284226"/>
            <a:ext cx="936053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Rating</a:t>
            </a:r>
            <a:r>
              <a:rPr dirty="0" spc="-80"/>
              <a:t> </a:t>
            </a:r>
            <a:r>
              <a:rPr dirty="0"/>
              <a:t>Analysis</a:t>
            </a:r>
            <a:r>
              <a:rPr dirty="0" spc="-75"/>
              <a:t> </a:t>
            </a:r>
            <a:r>
              <a:rPr dirty="0"/>
              <a:t>based</a:t>
            </a:r>
            <a:r>
              <a:rPr dirty="0" spc="-70"/>
              <a:t> </a:t>
            </a:r>
            <a:r>
              <a:rPr dirty="0"/>
              <a:t>on</a:t>
            </a:r>
            <a:r>
              <a:rPr dirty="0" spc="-50"/>
              <a:t> </a:t>
            </a:r>
            <a:r>
              <a:rPr dirty="0"/>
              <a:t>Users</a:t>
            </a:r>
            <a:r>
              <a:rPr dirty="0" spc="-55"/>
              <a:t> </a:t>
            </a:r>
            <a:r>
              <a:rPr dirty="0"/>
              <a:t>Satisfaction</a:t>
            </a:r>
            <a:r>
              <a:rPr dirty="0" spc="-60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 spc="-10"/>
              <a:t>Sessions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08508" y="780173"/>
            <a:ext cx="11149965" cy="245491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High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Rating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-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(5,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6,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7,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8)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7704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=27.4%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Low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Rating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–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(0,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1,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2,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3,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4)</a:t>
            </a:r>
            <a:r>
              <a:rPr dirty="0" sz="2000" spc="-1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20323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=</a:t>
            </a:r>
            <a:r>
              <a:rPr dirty="0" sz="2000" spc="-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72.51%</a:t>
            </a:r>
            <a:endParaRPr sz="2000">
              <a:latin typeface="Calibri"/>
              <a:cs typeface="Calibri"/>
            </a:endParaRPr>
          </a:p>
          <a:p>
            <a:pPr marL="355600" marR="104139" indent="-342900">
              <a:lnSpc>
                <a:spcPts val="2160"/>
              </a:lnSpc>
              <a:spcBef>
                <a:spcPts val="104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After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analysing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this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above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data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based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on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ratings,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see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that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around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27.4%</a:t>
            </a:r>
            <a:r>
              <a:rPr dirty="0" sz="2000" spc="-8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were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satisfied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with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the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ratings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are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par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above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than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usual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or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average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rating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rest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72.51%</a:t>
            </a:r>
            <a:r>
              <a:rPr dirty="0" sz="2000" spc="-9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were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gave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their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rating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4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or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below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4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which</a:t>
            </a:r>
            <a:r>
              <a:rPr dirty="0" sz="2000" spc="-3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below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par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5"/>
              </a:lnSpc>
              <a:spcBef>
                <a:spcPts val="725"/>
              </a:spcBef>
            </a:pPr>
            <a:r>
              <a:rPr dirty="0" sz="1800" b="1">
                <a:solidFill>
                  <a:srgbClr val="03126A"/>
                </a:solidFill>
                <a:latin typeface="Calibri"/>
                <a:cs typeface="Calibri"/>
              </a:rPr>
              <a:t>Suggestions</a:t>
            </a:r>
            <a:r>
              <a:rPr dirty="0" sz="1800">
                <a:solidFill>
                  <a:srgbClr val="03126A"/>
                </a:solidFill>
                <a:latin typeface="Calibri"/>
                <a:cs typeface="Calibri"/>
              </a:rPr>
              <a:t>:</a:t>
            </a:r>
            <a:r>
              <a:rPr dirty="0" sz="1800" spc="-7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Invest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in</a:t>
            </a:r>
            <a:r>
              <a:rPr dirty="0" sz="2000" spc="-5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Astro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3126A"/>
                </a:solidFill>
                <a:latin typeface="Calibri"/>
                <a:cs typeface="Calibri"/>
              </a:rPr>
              <a:t>Guru’s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received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less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rating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via</a:t>
            </a:r>
            <a:r>
              <a:rPr dirty="0" sz="2000" spc="-4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call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options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and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we</a:t>
            </a:r>
            <a:r>
              <a:rPr dirty="0" sz="2000" spc="-6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can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train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the</a:t>
            </a:r>
            <a:r>
              <a:rPr dirty="0" sz="2000" spc="-6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chatbots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3126A"/>
                </a:solidFill>
                <a:latin typeface="Calibri"/>
                <a:cs typeface="Calibri"/>
              </a:rPr>
              <a:t>by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5"/>
              </a:lnSpc>
            </a:pP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creating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new</a:t>
            </a:r>
            <a:r>
              <a:rPr dirty="0" sz="2000" spc="-5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AI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chatbots</a:t>
            </a:r>
            <a:r>
              <a:rPr dirty="0" sz="2000" spc="-35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3126A"/>
                </a:solidFill>
                <a:latin typeface="Calibri"/>
                <a:cs typeface="Calibri"/>
              </a:rPr>
              <a:t>as</a:t>
            </a:r>
            <a:r>
              <a:rPr dirty="0" sz="2000" spc="-40">
                <a:solidFill>
                  <a:srgbClr val="03126A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3126A"/>
                </a:solidFill>
                <a:latin typeface="Calibri"/>
                <a:cs typeface="Calibri"/>
              </a:rPr>
              <a:t>well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328027" y="3487673"/>
          <a:ext cx="4602480" cy="3036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225"/>
                <a:gridCol w="2465070"/>
              </a:tblGrid>
              <a:tr h="506095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Row</a:t>
                      </a:r>
                      <a:r>
                        <a:rPr dirty="0" sz="1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Labels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171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Count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8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10">
                          <a:latin typeface="Calibri"/>
                          <a:cs typeface="Calibri"/>
                        </a:rPr>
                        <a:t>user_unique_id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171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9BBA58"/>
                    </a:solidFill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algn="ctr" marL="3175">
                        <a:lnSpc>
                          <a:spcPts val="210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00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7256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3175">
                        <a:lnSpc>
                          <a:spcPts val="2100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00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2199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3175">
                        <a:lnSpc>
                          <a:spcPts val="2105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05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4329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3175">
                        <a:lnSpc>
                          <a:spcPts val="2105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05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4407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670">
                <a:tc>
                  <a:txBody>
                    <a:bodyPr/>
                    <a:lstStyle/>
                    <a:p>
                      <a:pPr algn="ctr" marL="3175">
                        <a:lnSpc>
                          <a:spcPts val="2105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05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2132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3175">
                        <a:lnSpc>
                          <a:spcPts val="2105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05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2169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3175">
                        <a:lnSpc>
                          <a:spcPts val="2105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05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1829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3175">
                        <a:lnSpc>
                          <a:spcPts val="2105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05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1824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algn="ctr" marL="3175">
                        <a:lnSpc>
                          <a:spcPts val="2105"/>
                        </a:lnSpc>
                      </a:pPr>
                      <a:r>
                        <a:rPr dirty="0" sz="1800" spc="-5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2105"/>
                        </a:lnSpc>
                      </a:pPr>
                      <a:r>
                        <a:rPr dirty="0" sz="1800" spc="-20">
                          <a:latin typeface="Calibri"/>
                          <a:cs typeface="Calibri"/>
                        </a:rPr>
                        <a:t>1882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 descr=""/>
          <p:cNvGrpSpPr/>
          <p:nvPr/>
        </p:nvGrpSpPr>
        <p:grpSpPr>
          <a:xfrm>
            <a:off x="2758567" y="3583127"/>
            <a:ext cx="4083050" cy="2947035"/>
            <a:chOff x="2758567" y="3583127"/>
            <a:chExt cx="4083050" cy="2947035"/>
          </a:xfrm>
        </p:grpSpPr>
        <p:sp>
          <p:nvSpPr>
            <p:cNvPr id="8" name="object 8" descr=""/>
            <p:cNvSpPr/>
            <p:nvPr/>
          </p:nvSpPr>
          <p:spPr>
            <a:xfrm>
              <a:off x="2758567" y="3583127"/>
              <a:ext cx="4083050" cy="2947035"/>
            </a:xfrm>
            <a:custGeom>
              <a:avLst/>
              <a:gdLst/>
              <a:ahLst/>
              <a:cxnLst/>
              <a:rect l="l" t="t" r="r" b="b"/>
              <a:pathLst>
                <a:path w="4083050" h="2947034">
                  <a:moveTo>
                    <a:pt x="4082923" y="0"/>
                  </a:moveTo>
                  <a:lnTo>
                    <a:pt x="0" y="0"/>
                  </a:lnTo>
                  <a:lnTo>
                    <a:pt x="0" y="2946654"/>
                  </a:lnTo>
                  <a:lnTo>
                    <a:pt x="4082923" y="2946654"/>
                  </a:lnTo>
                  <a:lnTo>
                    <a:pt x="408292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96133" y="4223003"/>
              <a:ext cx="3107055" cy="1819910"/>
            </a:xfrm>
            <a:custGeom>
              <a:avLst/>
              <a:gdLst/>
              <a:ahLst/>
              <a:cxnLst/>
              <a:rect l="l" t="t" r="r" b="b"/>
              <a:pathLst>
                <a:path w="3107054" h="1819910">
                  <a:moveTo>
                    <a:pt x="780923" y="217932"/>
                  </a:moveTo>
                  <a:lnTo>
                    <a:pt x="0" y="217932"/>
                  </a:lnTo>
                  <a:lnTo>
                    <a:pt x="0" y="286512"/>
                  </a:lnTo>
                  <a:lnTo>
                    <a:pt x="780923" y="286512"/>
                  </a:lnTo>
                  <a:lnTo>
                    <a:pt x="780923" y="217932"/>
                  </a:lnTo>
                  <a:close/>
                </a:path>
                <a:path w="3107054" h="1819910">
                  <a:moveTo>
                    <a:pt x="782447" y="437388"/>
                  </a:moveTo>
                  <a:lnTo>
                    <a:pt x="0" y="437388"/>
                  </a:lnTo>
                  <a:lnTo>
                    <a:pt x="0" y="505968"/>
                  </a:lnTo>
                  <a:lnTo>
                    <a:pt x="782447" y="505968"/>
                  </a:lnTo>
                  <a:lnTo>
                    <a:pt x="782447" y="437388"/>
                  </a:lnTo>
                  <a:close/>
                </a:path>
                <a:path w="3107054" h="1819910">
                  <a:moveTo>
                    <a:pt x="805307" y="0"/>
                  </a:moveTo>
                  <a:lnTo>
                    <a:pt x="0" y="0"/>
                  </a:lnTo>
                  <a:lnTo>
                    <a:pt x="0" y="68580"/>
                  </a:lnTo>
                  <a:lnTo>
                    <a:pt x="805307" y="68580"/>
                  </a:lnTo>
                  <a:lnTo>
                    <a:pt x="805307" y="0"/>
                  </a:lnTo>
                  <a:close/>
                </a:path>
                <a:path w="3107054" h="1819910">
                  <a:moveTo>
                    <a:pt x="913511" y="874776"/>
                  </a:moveTo>
                  <a:lnTo>
                    <a:pt x="0" y="874776"/>
                  </a:lnTo>
                  <a:lnTo>
                    <a:pt x="0" y="943356"/>
                  </a:lnTo>
                  <a:lnTo>
                    <a:pt x="913511" y="943356"/>
                  </a:lnTo>
                  <a:lnTo>
                    <a:pt x="913511" y="874776"/>
                  </a:lnTo>
                  <a:close/>
                </a:path>
                <a:path w="3107054" h="1819910">
                  <a:moveTo>
                    <a:pt x="928751" y="655320"/>
                  </a:moveTo>
                  <a:lnTo>
                    <a:pt x="0" y="655320"/>
                  </a:lnTo>
                  <a:lnTo>
                    <a:pt x="0" y="723900"/>
                  </a:lnTo>
                  <a:lnTo>
                    <a:pt x="928751" y="723900"/>
                  </a:lnTo>
                  <a:lnTo>
                    <a:pt x="928751" y="655320"/>
                  </a:lnTo>
                  <a:close/>
                </a:path>
                <a:path w="3107054" h="1819910">
                  <a:moveTo>
                    <a:pt x="940943" y="1531620"/>
                  </a:moveTo>
                  <a:lnTo>
                    <a:pt x="0" y="1531620"/>
                  </a:lnTo>
                  <a:lnTo>
                    <a:pt x="0" y="1600200"/>
                  </a:lnTo>
                  <a:lnTo>
                    <a:pt x="940943" y="1600200"/>
                  </a:lnTo>
                  <a:lnTo>
                    <a:pt x="940943" y="1531620"/>
                  </a:lnTo>
                  <a:close/>
                </a:path>
                <a:path w="3107054" h="1819910">
                  <a:moveTo>
                    <a:pt x="1853819" y="1312164"/>
                  </a:moveTo>
                  <a:lnTo>
                    <a:pt x="0" y="1312164"/>
                  </a:lnTo>
                  <a:lnTo>
                    <a:pt x="0" y="1380744"/>
                  </a:lnTo>
                  <a:lnTo>
                    <a:pt x="1853819" y="1380744"/>
                  </a:lnTo>
                  <a:lnTo>
                    <a:pt x="1853819" y="1312164"/>
                  </a:lnTo>
                  <a:close/>
                </a:path>
                <a:path w="3107054" h="1819910">
                  <a:moveTo>
                    <a:pt x="1887347" y="1094232"/>
                  </a:moveTo>
                  <a:lnTo>
                    <a:pt x="0" y="1094232"/>
                  </a:lnTo>
                  <a:lnTo>
                    <a:pt x="0" y="1162812"/>
                  </a:lnTo>
                  <a:lnTo>
                    <a:pt x="1887347" y="1162812"/>
                  </a:lnTo>
                  <a:lnTo>
                    <a:pt x="1887347" y="1094232"/>
                  </a:lnTo>
                  <a:close/>
                </a:path>
                <a:path w="3107054" h="1819910">
                  <a:moveTo>
                    <a:pt x="3106547" y="1751076"/>
                  </a:moveTo>
                  <a:lnTo>
                    <a:pt x="0" y="1751076"/>
                  </a:lnTo>
                  <a:lnTo>
                    <a:pt x="0" y="1819656"/>
                  </a:lnTo>
                  <a:lnTo>
                    <a:pt x="3106547" y="1819656"/>
                  </a:lnTo>
                  <a:lnTo>
                    <a:pt x="3106547" y="1751076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96133" y="4147184"/>
              <a:ext cx="0" cy="1970405"/>
            </a:xfrm>
            <a:custGeom>
              <a:avLst/>
              <a:gdLst/>
              <a:ahLst/>
              <a:cxnLst/>
              <a:rect l="l" t="t" r="r" b="b"/>
              <a:pathLst>
                <a:path w="0" h="1970404">
                  <a:moveTo>
                    <a:pt x="0" y="1970138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051301" y="6209182"/>
            <a:ext cx="1035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72789" y="6209182"/>
            <a:ext cx="3727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629277" y="6209182"/>
            <a:ext cx="3727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4000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85765" y="6209182"/>
            <a:ext cx="37274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6000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280403" y="5762544"/>
            <a:ext cx="434340" cy="686435"/>
          </a:xfrm>
          <a:prstGeom prst="rect">
            <a:avLst/>
          </a:prstGeom>
        </p:spPr>
        <p:txBody>
          <a:bodyPr wrap="square" lIns="0" tIns="129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20"/>
              </a:spcBef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7256</a:t>
            </a:r>
            <a:endParaRPr sz="1400">
              <a:latin typeface="Calibri"/>
              <a:cs typeface="Calibri"/>
            </a:endParaRPr>
          </a:p>
          <a:p>
            <a:pPr marL="61594">
              <a:lnSpc>
                <a:spcPct val="100000"/>
              </a:lnSpc>
              <a:spcBef>
                <a:spcPts val="919"/>
              </a:spcBef>
            </a:pPr>
            <a:r>
              <a:rPr dirty="0" sz="1400" spc="-20">
                <a:solidFill>
                  <a:srgbClr val="585858"/>
                </a:solidFill>
                <a:latin typeface="Calibri"/>
                <a:cs typeface="Calibri"/>
              </a:rPr>
              <a:t>8000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841370" y="4117340"/>
            <a:ext cx="103505" cy="199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400" spc="-5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85641" y="3654297"/>
            <a:ext cx="2639060" cy="2245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585858"/>
                </a:solidFill>
                <a:latin typeface="Calibri"/>
                <a:cs typeface="Calibri"/>
              </a:rPr>
              <a:t>Ratings</a:t>
            </a:r>
            <a:r>
              <a:rPr dirty="0" sz="2000" spc="-2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85858"/>
                </a:solidFill>
                <a:latin typeface="Calibri"/>
                <a:cs typeface="Calibri"/>
              </a:rPr>
              <a:t>vs</a:t>
            </a:r>
            <a:r>
              <a:rPr dirty="0" sz="2000" spc="-4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85858"/>
                </a:solidFill>
                <a:latin typeface="Calibri"/>
                <a:cs typeface="Calibri"/>
              </a:rPr>
              <a:t>count</a:t>
            </a:r>
            <a:r>
              <a:rPr dirty="0" sz="2000" spc="-3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dirty="0" sz="2000" spc="-30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585858"/>
                </a:solidFill>
                <a:latin typeface="Calibri"/>
                <a:cs typeface="Calibri"/>
              </a:rPr>
              <a:t>Users</a:t>
            </a:r>
            <a:endParaRPr sz="2000">
              <a:latin typeface="Calibri"/>
              <a:cs typeface="Calibri"/>
            </a:endParaRPr>
          </a:p>
          <a:p>
            <a:pPr marL="493395">
              <a:lnSpc>
                <a:spcPct val="100000"/>
              </a:lnSpc>
              <a:spcBef>
                <a:spcPts val="1325"/>
              </a:spcBef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1882</a:t>
            </a:r>
            <a:endParaRPr sz="1400">
              <a:latin typeface="Calibri"/>
              <a:cs typeface="Calibri"/>
            </a:endParaRPr>
          </a:p>
          <a:p>
            <a:pPr marL="468630">
              <a:lnSpc>
                <a:spcPct val="100000"/>
              </a:lnSpc>
              <a:spcBef>
                <a:spcPts val="45"/>
              </a:spcBef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1824</a:t>
            </a:r>
            <a:endParaRPr sz="14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45"/>
              </a:spcBef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1829</a:t>
            </a:r>
            <a:endParaRPr sz="1400">
              <a:latin typeface="Calibri"/>
              <a:cs typeface="Calibri"/>
            </a:endParaRPr>
          </a:p>
          <a:p>
            <a:pPr marL="615950">
              <a:lnSpc>
                <a:spcPct val="100000"/>
              </a:lnSpc>
              <a:spcBef>
                <a:spcPts val="40"/>
              </a:spcBef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2169</a:t>
            </a:r>
            <a:endParaRPr sz="1400">
              <a:latin typeface="Calibri"/>
              <a:cs typeface="Calibri"/>
            </a:endParaRPr>
          </a:p>
          <a:p>
            <a:pPr marL="600075">
              <a:lnSpc>
                <a:spcPct val="100000"/>
              </a:lnSpc>
              <a:spcBef>
                <a:spcPts val="45"/>
              </a:spcBef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2132</a:t>
            </a:r>
            <a:endParaRPr sz="1400">
              <a:latin typeface="Calibri"/>
              <a:cs typeface="Calibri"/>
            </a:endParaRPr>
          </a:p>
          <a:p>
            <a:pPr marL="1574800">
              <a:lnSpc>
                <a:spcPct val="100000"/>
              </a:lnSpc>
              <a:spcBef>
                <a:spcPts val="45"/>
              </a:spcBef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4407</a:t>
            </a:r>
            <a:endParaRPr sz="1400">
              <a:latin typeface="Calibri"/>
              <a:cs typeface="Calibri"/>
            </a:endParaRPr>
          </a:p>
          <a:p>
            <a:pPr marL="1541145">
              <a:lnSpc>
                <a:spcPct val="100000"/>
              </a:lnSpc>
              <a:spcBef>
                <a:spcPts val="45"/>
              </a:spcBef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4329</a:t>
            </a:r>
            <a:endParaRPr sz="1400">
              <a:latin typeface="Calibri"/>
              <a:cs typeface="Calibri"/>
            </a:endParaRPr>
          </a:p>
          <a:p>
            <a:pPr marL="628650">
              <a:lnSpc>
                <a:spcPct val="100000"/>
              </a:lnSpc>
              <a:spcBef>
                <a:spcPts val="45"/>
              </a:spcBef>
            </a:pPr>
            <a:r>
              <a:rPr dirty="0" sz="1400" spc="-20">
                <a:solidFill>
                  <a:srgbClr val="404040"/>
                </a:solidFill>
                <a:latin typeface="Calibri"/>
                <a:cs typeface="Calibri"/>
              </a:rPr>
              <a:t>2199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2758567" y="3583127"/>
            <a:ext cx="4083050" cy="2947035"/>
          </a:xfrm>
          <a:custGeom>
            <a:avLst/>
            <a:gdLst/>
            <a:ahLst/>
            <a:cxnLst/>
            <a:rect l="l" t="t" r="r" b="b"/>
            <a:pathLst>
              <a:path w="4083050" h="2947034">
                <a:moveTo>
                  <a:pt x="0" y="2946654"/>
                </a:moveTo>
                <a:lnTo>
                  <a:pt x="4082923" y="2946654"/>
                </a:lnTo>
                <a:lnTo>
                  <a:pt x="4082923" y="0"/>
                </a:lnTo>
                <a:lnTo>
                  <a:pt x="0" y="0"/>
                </a:lnTo>
                <a:lnTo>
                  <a:pt x="0" y="2946654"/>
                </a:lnTo>
                <a:close/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2025-05-30T14:30:19Z</dcterms:created>
  <dcterms:modified xsi:type="dcterms:W3CDTF">2025-05-30T14:30:19Z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LastSaved">
    <vt:filetime>2025-05-30T00:00:00Z</vt:filetime>
  </property>
  <property fmtid="{D5CDD505-2E9C-101B-9397-08002B2CF9AE}" pid="4" name="Producer">
    <vt:lpwstr>3-Heights(TM) PDF Security Shell 4.8.25.2 (http://www.pdf-tools.com)</vt:lpwstr>
  </property>
</Properties>
</file>