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lnSpc>
                <a:spcPct val="100000"/>
              </a:lnSpc>
              <a:spcBef>
                <a:spcPts val="1000"/>
              </a:spcBef>
              <a:spcAft>
                <a:spcPts val="0"/>
              </a:spcAft>
              <a:buSzPts val="1600"/>
              <a:buNone/>
              <a:defRPr sz="2000"/>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1" name="Google Shape;31;p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
          <p:cNvSpPr/>
          <p:nvPr>
            <p:ph idx="2" type="pic"/>
          </p:nvPr>
        </p:nvSpPr>
        <p:spPr>
          <a:xfrm>
            <a:off x="1571515" y="1914044"/>
            <a:ext cx="3993624" cy="3617848"/>
          </a:xfrm>
          <a:prstGeom prst="rect">
            <a:avLst/>
          </a:prstGeom>
          <a:noFill/>
          <a:ln>
            <a:noFill/>
          </a:ln>
        </p:spPr>
      </p:sp>
      <p:sp>
        <p:nvSpPr>
          <p:cNvPr id="36" name="Google Shape;36;p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8" name="Google Shape;128;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129" name="Google Shape;12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4"/>
          <p:cNvSpPr/>
          <p:nvPr>
            <p:ph idx="2" type="pic"/>
          </p:nvPr>
        </p:nvSpPr>
        <p:spPr>
          <a:xfrm>
            <a:off x="677334" y="609600"/>
            <a:ext cx="8596668" cy="3845718"/>
          </a:xfrm>
          <a:prstGeom prst="rect">
            <a:avLst/>
          </a:prstGeom>
          <a:noFill/>
          <a:ln>
            <a:noFill/>
          </a:ln>
        </p:spPr>
      </p:sp>
      <p:sp>
        <p:nvSpPr>
          <p:cNvPr id="135" name="Google Shape;135;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36" name="Google Shape;13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8" name="Google Shape;148;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57" name="Google Shape;15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63" name="Google Shape;16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68" name="Google Shape;168;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79" name="Google Shape;17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1" name="Google Shape;18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00000"/>
              </a:lnSpc>
              <a:spcBef>
                <a:spcPts val="1000"/>
              </a:spcBef>
              <a:spcAft>
                <a:spcPts val="0"/>
              </a:spcAft>
              <a:buClr>
                <a:schemeClr val="accent4"/>
              </a:buClr>
              <a:buSzPts val="1600"/>
              <a:buFont typeface="Noto Sans Symbols"/>
              <a:buChar char="▪"/>
              <a:defRPr sz="2000"/>
            </a:lvl1pPr>
            <a:lvl2pPr indent="-320040" lvl="1" marL="914400" algn="l">
              <a:lnSpc>
                <a:spcPct val="100000"/>
              </a:lnSpc>
              <a:spcBef>
                <a:spcPts val="1000"/>
              </a:spcBef>
              <a:spcAft>
                <a:spcPts val="0"/>
              </a:spcAft>
              <a:buClr>
                <a:schemeClr val="accent4"/>
              </a:buClr>
              <a:buSzPts val="1440"/>
              <a:buFont typeface="Noto Sans Symbols"/>
              <a:buChar char="▪"/>
              <a:defRPr sz="1800"/>
            </a:lvl2pPr>
            <a:lvl3pPr indent="-309880" lvl="2" marL="1371600" algn="l">
              <a:lnSpc>
                <a:spcPct val="100000"/>
              </a:lnSpc>
              <a:spcBef>
                <a:spcPts val="1000"/>
              </a:spcBef>
              <a:spcAft>
                <a:spcPts val="0"/>
              </a:spcAft>
              <a:buClr>
                <a:schemeClr val="accent4"/>
              </a:buClr>
              <a:buSzPts val="1280"/>
              <a:buFont typeface="Noto Sans Symbols"/>
              <a:buChar char="▪"/>
              <a:defRPr sz="1600"/>
            </a:lvl3pPr>
            <a:lvl4pPr indent="-309880" lvl="3" marL="1828800" algn="l">
              <a:lnSpc>
                <a:spcPct val="100000"/>
              </a:lnSpc>
              <a:spcBef>
                <a:spcPts val="1000"/>
              </a:spcBef>
              <a:spcAft>
                <a:spcPts val="0"/>
              </a:spcAft>
              <a:buClr>
                <a:schemeClr val="accent4"/>
              </a:buClr>
              <a:buSzPts val="1280"/>
              <a:buFont typeface="Noto Sans Symbols"/>
              <a:buChar char="▪"/>
              <a:defRPr sz="1600"/>
            </a:lvl4pPr>
            <a:lvl5pPr indent="-309879" lvl="4" marL="2286000" algn="l">
              <a:lnSpc>
                <a:spcPct val="100000"/>
              </a:lnSpc>
              <a:spcBef>
                <a:spcPts val="1000"/>
              </a:spcBef>
              <a:spcAft>
                <a:spcPts val="0"/>
              </a:spcAft>
              <a:buClr>
                <a:schemeClr val="accent4"/>
              </a:buClr>
              <a:buSzPts val="1280"/>
              <a:buFont typeface="Noto Sans Symbols"/>
              <a:buChar char="▪"/>
              <a:defRPr sz="1600"/>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39" name="Google Shape;39;p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3"/>
          <p:cNvSpPr/>
          <p:nvPr>
            <p:ph idx="2" type="pic"/>
          </p:nvPr>
        </p:nvSpPr>
        <p:spPr>
          <a:xfrm>
            <a:off x="7090227" y="786181"/>
            <a:ext cx="4441372" cy="5393036"/>
          </a:xfrm>
          <a:prstGeom prst="rect">
            <a:avLst/>
          </a:prstGeom>
          <a:noFill/>
          <a:ln>
            <a:noFill/>
          </a:ln>
        </p:spPr>
      </p:sp>
      <p:sp>
        <p:nvSpPr>
          <p:cNvPr id="43" name="Google Shape;43;p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800"/>
              <a:buFont typeface="Trebuchet MS"/>
              <a:buNone/>
              <a:defRPr b="1" sz="4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85" name="Google Shape;18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22"/>
          <p:cNvSpPr/>
          <p:nvPr>
            <p:ph idx="2" type="pic"/>
          </p:nvPr>
        </p:nvSpPr>
        <p:spPr>
          <a:xfrm>
            <a:off x="0" y="0"/>
            <a:ext cx="12192000" cy="6858000"/>
          </a:xfrm>
          <a:prstGeom prst="rect">
            <a:avLst/>
          </a:prstGeom>
          <a:noFill/>
          <a:ln>
            <a:noFill/>
          </a:ln>
        </p:spPr>
      </p:sp>
      <p:sp>
        <p:nvSpPr>
          <p:cNvPr descr="Tall office building looking up" id="190" name="Google Shape;190;p2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2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lnSpc>
                <a:spcPct val="100000"/>
              </a:lnSpc>
              <a:spcBef>
                <a:spcPts val="1000"/>
              </a:spcBef>
              <a:spcAft>
                <a:spcPts val="0"/>
              </a:spcAft>
              <a:buSzPts val="1280"/>
              <a:buNone/>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92" name="Google Shape;192;p2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lt1"/>
              </a:buClr>
              <a:buSzPts val="4800"/>
              <a:buFont typeface="Trebuchet MS"/>
              <a:buNone/>
              <a:defRPr b="1"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4"/>
          <p:cNvSpPr/>
          <p:nvPr>
            <p:ph idx="2" type="pic"/>
          </p:nvPr>
        </p:nvSpPr>
        <p:spPr>
          <a:xfrm>
            <a:off x="5733416" y="624239"/>
            <a:ext cx="5855754" cy="5631571"/>
          </a:xfrm>
          <a:prstGeom prst="rect">
            <a:avLst/>
          </a:prstGeom>
          <a:noFill/>
          <a:ln>
            <a:noFill/>
          </a:ln>
        </p:spPr>
      </p:sp>
      <p:sp>
        <p:nvSpPr>
          <p:cNvPr id="49" name="Google Shape;49;p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lnSpc>
                <a:spcPct val="100000"/>
              </a:lnSpc>
              <a:spcBef>
                <a:spcPts val="1000"/>
              </a:spcBef>
              <a:spcAft>
                <a:spcPts val="0"/>
              </a:spcAft>
              <a:buClr>
                <a:schemeClr val="accent4"/>
              </a:buClr>
              <a:buSzPts val="1600"/>
              <a:buFont typeface="Noto Sans Symbols"/>
              <a:buChar char="▪"/>
              <a:defRPr sz="2000"/>
            </a:lvl2pPr>
            <a:lvl3pPr indent="-320039" lvl="2" marL="1371600" algn="l">
              <a:lnSpc>
                <a:spcPct val="100000"/>
              </a:lnSpc>
              <a:spcBef>
                <a:spcPts val="1000"/>
              </a:spcBef>
              <a:spcAft>
                <a:spcPts val="0"/>
              </a:spcAft>
              <a:buClr>
                <a:schemeClr val="accent4"/>
              </a:buClr>
              <a:buSzPts val="1440"/>
              <a:buFont typeface="Noto Sans Symbols"/>
              <a:buChar char="▪"/>
              <a:defRPr sz="1800"/>
            </a:lvl3pPr>
            <a:lvl4pPr indent="-320039" lvl="3" marL="1828800" algn="l">
              <a:lnSpc>
                <a:spcPct val="100000"/>
              </a:lnSpc>
              <a:spcBef>
                <a:spcPts val="1000"/>
              </a:spcBef>
              <a:spcAft>
                <a:spcPts val="0"/>
              </a:spcAft>
              <a:buClr>
                <a:schemeClr val="accent4"/>
              </a:buClr>
              <a:buSzPts val="1440"/>
              <a:buFont typeface="Noto Sans Symbols"/>
              <a:buChar char="▪"/>
              <a:defRPr sz="1800"/>
            </a:lvl4pPr>
            <a:lvl5pPr indent="-320039" lvl="4" marL="2286000" algn="l">
              <a:lnSpc>
                <a:spcPct val="100000"/>
              </a:lnSpc>
              <a:spcBef>
                <a:spcPts val="1000"/>
              </a:spcBef>
              <a:spcAft>
                <a:spcPts val="0"/>
              </a:spcAft>
              <a:buClr>
                <a:schemeClr val="accent4"/>
              </a:buClr>
              <a:buSzPts val="1440"/>
              <a:buFont typeface="Noto Sans Symbols"/>
              <a:buChar char="▪"/>
              <a:defRPr sz="1800"/>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0" name="Google Shape;50;p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800"/>
              <a:buFont typeface="Trebuchet MS"/>
              <a:buNone/>
              <a:defRPr b="1" sz="4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5"/>
          <p:cNvSpPr/>
          <p:nvPr>
            <p:ph idx="2" type="pic"/>
          </p:nvPr>
        </p:nvSpPr>
        <p:spPr>
          <a:xfrm>
            <a:off x="5353508" y="2555551"/>
            <a:ext cx="1484985" cy="1280160"/>
          </a:xfrm>
          <a:prstGeom prst="rect">
            <a:avLst/>
          </a:prstGeom>
          <a:noFill/>
          <a:ln>
            <a:noFill/>
          </a:ln>
        </p:spPr>
      </p:sp>
      <p:sp>
        <p:nvSpPr>
          <p:cNvPr id="53" name="Google Shape;53;p5"/>
          <p:cNvSpPr/>
          <p:nvPr>
            <p:ph idx="3" type="pic"/>
          </p:nvPr>
        </p:nvSpPr>
        <p:spPr>
          <a:xfrm>
            <a:off x="3115921" y="2555551"/>
            <a:ext cx="1484985" cy="1280160"/>
          </a:xfrm>
          <a:prstGeom prst="rect">
            <a:avLst/>
          </a:prstGeom>
          <a:noFill/>
          <a:ln>
            <a:noFill/>
          </a:ln>
        </p:spPr>
      </p:sp>
      <p:sp>
        <p:nvSpPr>
          <p:cNvPr id="54" name="Google Shape;54;p5"/>
          <p:cNvSpPr/>
          <p:nvPr>
            <p:ph idx="4" type="pic"/>
          </p:nvPr>
        </p:nvSpPr>
        <p:spPr>
          <a:xfrm>
            <a:off x="7602465" y="2555551"/>
            <a:ext cx="1484985" cy="1280160"/>
          </a:xfrm>
          <a:prstGeom prst="rect">
            <a:avLst/>
          </a:prstGeom>
          <a:noFill/>
          <a:ln>
            <a:noFill/>
          </a:ln>
        </p:spPr>
      </p:sp>
      <p:sp>
        <p:nvSpPr>
          <p:cNvPr id="55" name="Google Shape;55;p5"/>
          <p:cNvSpPr/>
          <p:nvPr>
            <p:ph idx="5" type="pic"/>
          </p:nvPr>
        </p:nvSpPr>
        <p:spPr>
          <a:xfrm>
            <a:off x="9840051" y="2555551"/>
            <a:ext cx="1484985" cy="1280160"/>
          </a:xfrm>
          <a:prstGeom prst="rect">
            <a:avLst/>
          </a:prstGeom>
          <a:noFill/>
          <a:ln>
            <a:noFill/>
          </a:ln>
        </p:spPr>
      </p:sp>
      <p:sp>
        <p:nvSpPr>
          <p:cNvPr id="56" name="Google Shape;56;p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1" name="Google Shape;61;p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2" name="Google Shape;62;p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4" name="Google Shape;64;p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7" name="Google Shape;67;p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8" name="Google Shape;68;p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9" name="Google Shape;69;p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70" name="Google Shape;70;p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74" name="Google Shape;74;p6"/>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75" name="Google Shape;75;p6"/>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76" name="Google Shape;76;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77" name="Google Shape;77;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80" name="Google Shape;80;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81" name="Google Shape;81;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85" name="Google Shape;8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91" name="Google Shape;9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7" name="Google Shape;9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3" name="Google Shape;10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4" name="Google Shape;10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0" name="Google Shape;11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1" name="Google Shape;11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2" name="Google Shape;11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accent2"/>
                </a:solidFill>
                <a:latin typeface="Trebuchet MS"/>
                <a:ea typeface="Trebuchet MS"/>
                <a:cs typeface="Trebuchet MS"/>
                <a:sym typeface="Trebuchet MS"/>
              </a:rPr>
              <a:t>9/25/2025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accent2"/>
                </a:solidFill>
                <a:latin typeface="Trebuchet MS"/>
                <a:ea typeface="Trebuchet MS"/>
                <a:cs typeface="Trebuchet MS"/>
                <a:sym typeface="Trebuchet MS"/>
              </a:rPr>
              <a:t>Annual Review</a:t>
            </a:r>
            <a:endParaRPr b="0" i="0" sz="1400" u="none" cap="none" strike="noStrike">
              <a:solidFill>
                <a:srgbClr val="000000"/>
              </a:solidFill>
              <a:latin typeface="Arial"/>
              <a:ea typeface="Arial"/>
              <a:cs typeface="Arial"/>
              <a:sym typeface="Arial"/>
            </a:endParaRPr>
          </a:p>
        </p:txBody>
      </p:sp>
      <p:sp>
        <p:nvSpPr>
          <p:cNvPr id="28" name="Google Shape;28;p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5346297" y="4142000"/>
            <a:ext cx="4366800" cy="861600"/>
          </a:xfrm>
          <a:prstGeom prst="rect">
            <a:avLst/>
          </a:prstGeom>
          <a:noFill/>
          <a:ln>
            <a:noFill/>
          </a:ln>
        </p:spPr>
        <p:txBody>
          <a:bodyPr anchorCtr="0" anchor="t" bIns="45700" lIns="91425" spcFirstLastPara="1" rIns="91425" wrap="square" tIns="45700">
            <a:normAutofit fontScale="92500"/>
          </a:bodyPr>
          <a:lstStyle/>
          <a:p>
            <a:pPr indent="0" lvl="0" marL="0" rtl="0" algn="r">
              <a:lnSpc>
                <a:spcPct val="100000"/>
              </a:lnSpc>
              <a:spcBef>
                <a:spcPts val="0"/>
              </a:spcBef>
              <a:spcAft>
                <a:spcPts val="0"/>
              </a:spcAft>
              <a:buSzPct val="80000"/>
              <a:buNone/>
            </a:pPr>
            <a:r>
              <a:rPr b="0" lang="en-US">
                <a:solidFill>
                  <a:schemeClr val="dk1"/>
                </a:solidFill>
              </a:rPr>
              <a:t>M TANUSREE REDDY</a:t>
            </a:r>
            <a:endParaRPr/>
          </a:p>
          <a:p>
            <a:pPr indent="0" lvl="0" marL="0" rtl="0" algn="r">
              <a:lnSpc>
                <a:spcPct val="100000"/>
              </a:lnSpc>
              <a:spcBef>
                <a:spcPts val="1000"/>
              </a:spcBef>
              <a:spcAft>
                <a:spcPts val="0"/>
              </a:spcAft>
              <a:buSzPct val="80000"/>
              <a:buNone/>
            </a:pPr>
            <a:r>
              <a:rPr b="0" lang="en-US">
                <a:solidFill>
                  <a:schemeClr val="dk1"/>
                </a:solidFill>
              </a:rPr>
              <a:t>INTERNSHIP_17546440516895be537820f  </a:t>
            </a:r>
            <a:r>
              <a:rPr b="0" lang="en-US">
                <a:solidFill>
                  <a:schemeClr val="dk1"/>
                </a:solidFill>
              </a:rPr>
              <a:t>  </a:t>
            </a:r>
            <a:endParaRPr b="0">
              <a:solidFill>
                <a:schemeClr val="dk1"/>
              </a:solidFill>
            </a:endParaRPr>
          </a:p>
        </p:txBody>
      </p:sp>
      <p:sp>
        <p:nvSpPr>
          <p:cNvPr id="198" name="Google Shape;198;p23"/>
          <p:cNvSpPr txBox="1"/>
          <p:nvPr>
            <p:ph type="title"/>
          </p:nvPr>
        </p:nvSpPr>
        <p:spPr>
          <a:xfrm>
            <a:off x="6312875" y="2019298"/>
            <a:ext cx="4998600" cy="131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rebuchet MS"/>
              <a:buNone/>
            </a:pPr>
            <a:r>
              <a:rPr lang="en-US" sz="3200"/>
              <a:t>Project Title -Airbnb Hotel Booking Analysis</a:t>
            </a:r>
            <a:endParaRPr sz="3200"/>
          </a:p>
        </p:txBody>
      </p:sp>
      <p:sp>
        <p:nvSpPr>
          <p:cNvPr id="199" name="Google Shape;199;p23"/>
          <p:cNvSpPr txBox="1"/>
          <p:nvPr/>
        </p:nvSpPr>
        <p:spPr>
          <a:xfrm>
            <a:off x="6400800" y="2794001"/>
            <a:ext cx="3312160" cy="86149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pic>
        <p:nvPicPr>
          <p:cNvPr id="200" name="Google Shape;200;p2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7" name="Google Shape;277;p32"/>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GitHub repository </a:t>
            </a:r>
            <a:endParaRPr/>
          </a:p>
        </p:txBody>
      </p:sp>
      <p:sp>
        <p:nvSpPr>
          <p:cNvPr id="278" name="Google Shape;278;p32"/>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9" name="Google Shape;279;p32"/>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4800"/>
              <a:buFont typeface="Trebuchet MS"/>
              <a:buNone/>
            </a:pPr>
            <a:r>
              <a:t/>
            </a:r>
            <a:endParaRPr b="0" i="0" sz="4800" u="sng" cap="none" strike="noStrike">
              <a:solidFill>
                <a:srgbClr val="0070C0"/>
              </a:solidFill>
              <a:latin typeface="Trebuchet MS"/>
              <a:ea typeface="Trebuchet MS"/>
              <a:cs typeface="Trebuchet MS"/>
              <a:sym typeface="Trebuchet MS"/>
            </a:endParaRPr>
          </a:p>
        </p:txBody>
      </p:sp>
      <p:sp>
        <p:nvSpPr>
          <p:cNvPr id="280" name="Google Shape;280;p32"/>
          <p:cNvSpPr txBox="1"/>
          <p:nvPr>
            <p:ph idx="1" type="body"/>
          </p:nvPr>
        </p:nvSpPr>
        <p:spPr>
          <a:xfrm>
            <a:off x="807186" y="1431700"/>
            <a:ext cx="10257000" cy="255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600"/>
              <a:buNone/>
            </a:pPr>
            <a:r>
              <a:rPr lang="en-US"/>
              <a:t>https://github.com/m-tanusree-reddy/VOIS_AICTE_Oct2025_M_TANUSREE_REDDY.git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ppt_w</p:attrName>
                                        </p:attrNameLst>
                                      </p:cBhvr>
                                      <p:tavLst>
                                        <p:tav fmla="" tm="0">
                                          <p:val>
                                            <p:strVal val="0"/>
                                          </p:val>
                                        </p:tav>
                                        <p:tav fmla="" tm="100000">
                                          <p:val>
                                            <p:strVal val="#ppt_w"/>
                                          </p:val>
                                        </p:tav>
                                      </p:tavLst>
                                    </p:anim>
                                    <p:anim calcmode="lin" valueType="num">
                                      <p:cBhvr additive="base">
                                        <p:cTn dur="500"/>
                                        <p:tgtEl>
                                          <p:spTgt spid="2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6" name="Google Shape;286;p33"/>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87" name="Google Shape;287;p33"/>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88" name="Google Shape;288;p33"/>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89" name="Google Shape;289;p33"/>
          <p:cNvPicPr preferRelativeResize="0"/>
          <p:nvPr/>
        </p:nvPicPr>
        <p:blipFill>
          <a:blip r:embed="rId4">
            <a:alphaModFix/>
          </a:blip>
          <a:stretch>
            <a:fillRect/>
          </a:stretch>
        </p:blipFill>
        <p:spPr>
          <a:xfrm>
            <a:off x="3008832" y="1514874"/>
            <a:ext cx="6490858" cy="4611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ppt_w</p:attrName>
                                        </p:attrNameLst>
                                      </p:cBhvr>
                                      <p:tavLst>
                                        <p:tav fmla="" tm="0">
                                          <p:val>
                                            <p:strVal val="0"/>
                                          </p:val>
                                        </p:tav>
                                        <p:tav fmla="" tm="100000">
                                          <p:val>
                                            <p:strVal val="#ppt_w"/>
                                          </p:val>
                                        </p:tav>
                                      </p:tavLst>
                                    </p:anim>
                                    <p:anim calcmode="lin" valueType="num">
                                      <p:cBhvr additive="base">
                                        <p:cTn dur="500"/>
                                        <p:tgtEl>
                                          <p:spTgt spid="28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95" name="Google Shape;295;p34"/>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Trebuchet MS"/>
              <a:buNone/>
            </a:pPr>
            <a:r>
              <a:rPr lang="en-US" sz="3600"/>
              <a:t>Data Visualization Certificate  </a:t>
            </a:r>
            <a:endParaRPr sz="3600"/>
          </a:p>
        </p:txBody>
      </p:sp>
      <p:sp>
        <p:nvSpPr>
          <p:cNvPr id="296" name="Google Shape;296;p34"/>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97" name="Google Shape;297;p34"/>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98" name="Google Shape;298;p34"/>
          <p:cNvPicPr preferRelativeResize="0"/>
          <p:nvPr/>
        </p:nvPicPr>
        <p:blipFill>
          <a:blip r:embed="rId4">
            <a:alphaModFix/>
          </a:blip>
          <a:stretch>
            <a:fillRect/>
          </a:stretch>
        </p:blipFill>
        <p:spPr>
          <a:xfrm>
            <a:off x="1917663" y="1275375"/>
            <a:ext cx="7161375" cy="47550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5"/>
                                        </p:tgtEl>
                                        <p:attrNameLst>
                                          <p:attrName>style.visibility</p:attrName>
                                        </p:attrNameLst>
                                      </p:cBhvr>
                                      <p:to>
                                        <p:strVal val="visible"/>
                                      </p:to>
                                    </p:set>
                                    <p:anim calcmode="lin" valueType="num">
                                      <p:cBhvr additive="base">
                                        <p:cTn dur="500"/>
                                        <p:tgtEl>
                                          <p:spTgt spid="295"/>
                                        </p:tgtEl>
                                        <p:attrNameLst>
                                          <p:attrName>ppt_w</p:attrName>
                                        </p:attrNameLst>
                                      </p:cBhvr>
                                      <p:tavLst>
                                        <p:tav fmla="" tm="0">
                                          <p:val>
                                            <p:strVal val="0"/>
                                          </p:val>
                                        </p:tav>
                                        <p:tav fmla="" tm="100000">
                                          <p:val>
                                            <p:strVal val="#ppt_w"/>
                                          </p:val>
                                        </p:tav>
                                      </p:tavLst>
                                    </p:anim>
                                    <p:anim calcmode="lin" valueType="num">
                                      <p:cBhvr additive="base">
                                        <p:cTn dur="500"/>
                                        <p:tgtEl>
                                          <p:spTgt spid="29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304" name="Google Shape;304;p35"/>
          <p:cNvSpPr txBox="1"/>
          <p:nvPr>
            <p:ph idx="8" type="body"/>
          </p:nvPr>
        </p:nvSpPr>
        <p:spPr>
          <a:xfrm>
            <a:off x="3727865" y="4641925"/>
            <a:ext cx="2139695" cy="110863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1280"/>
              <a:buNone/>
            </a:pPr>
            <a:r>
              <a:rPr lang="en-US"/>
              <a:t>.</a:t>
            </a:r>
            <a:endParaRPr/>
          </a:p>
        </p:txBody>
      </p:sp>
      <p:sp>
        <p:nvSpPr>
          <p:cNvPr id="305" name="Google Shape;305;p35"/>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100000"/>
              </a:lnSpc>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306" name="Google Shape;306;p35"/>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307" name="Google Shape;307;p35"/>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308" name="Google Shape;308;p35"/>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sp>
        <p:nvSpPr>
          <p:cNvPr id="309" name="Google Shape;309;p35"/>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280"/>
              <a:buFont typeface="Noto Sans Symbols"/>
              <a:buNone/>
            </a:pPr>
            <a:r>
              <a:rPr b="0" i="0" lang="en-US" sz="1600" u="none" cap="none" strike="noStrike">
                <a:solidFill>
                  <a:schemeClr val="dk1"/>
                </a:solidFill>
                <a:latin typeface="Trebuchet MS"/>
                <a:ea typeface="Trebuchet MS"/>
                <a:cs typeface="Trebuchet MS"/>
                <a:sym typeface="Trebuchet MS"/>
              </a:rPr>
              <a:t>.</a:t>
            </a:r>
            <a:endParaRPr b="0" i="0" sz="1400" u="none" cap="none" strike="noStrike">
              <a:solidFill>
                <a:srgbClr val="000000"/>
              </a:solidFill>
              <a:latin typeface="Arial"/>
              <a:ea typeface="Arial"/>
              <a:cs typeface="Arial"/>
              <a:sym typeface="Arial"/>
            </a:endParaRPr>
          </a:p>
        </p:txBody>
      </p:sp>
      <p:pic>
        <p:nvPicPr>
          <p:cNvPr id="310" name="Google Shape;310;p3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3"/>
                                        </p:tgtEl>
                                        <p:attrNameLst>
                                          <p:attrName>style.visibility</p:attrName>
                                        </p:attrNameLst>
                                      </p:cBhvr>
                                      <p:to>
                                        <p:strVal val="visible"/>
                                      </p:to>
                                    </p:set>
                                    <p:anim calcmode="lin" valueType="num">
                                      <p:cBhvr additive="base">
                                        <p:cTn dur="500"/>
                                        <p:tgtEl>
                                          <p:spTgt spid="303"/>
                                        </p:tgtEl>
                                        <p:attrNameLst>
                                          <p:attrName>ppt_w</p:attrName>
                                        </p:attrNameLst>
                                      </p:cBhvr>
                                      <p:tavLst>
                                        <p:tav fmla="" tm="0">
                                          <p:val>
                                            <p:strVal val="0"/>
                                          </p:val>
                                        </p:tav>
                                        <p:tav fmla="" tm="100000">
                                          <p:val>
                                            <p:strVal val="#ppt_w"/>
                                          </p:val>
                                        </p:tav>
                                      </p:tavLst>
                                    </p:anim>
                                    <p:anim calcmode="lin" valueType="num">
                                      <p:cBhvr additive="base">
                                        <p:cTn dur="500"/>
                                        <p:tgtEl>
                                          <p:spTgt spid="30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xEl>
                                              <p:pRg end="0" st="0"/>
                                            </p:txEl>
                                          </p:spTgt>
                                        </p:tgtEl>
                                        <p:attrNameLst>
                                          <p:attrName>style.visibility</p:attrName>
                                        </p:attrNameLst>
                                      </p:cBhvr>
                                      <p:to>
                                        <p:strVal val="visible"/>
                                      </p:to>
                                    </p:set>
                                    <p:animEffect filter="fade" transition="in">
                                      <p:cBhvr>
                                        <p:cTn dur="500"/>
                                        <p:tgtEl>
                                          <p:spTgt spid="3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647700" y="1875550"/>
            <a:ext cx="9390000" cy="3608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240"/>
              <a:buNone/>
            </a:pPr>
            <a:r>
              <a:rPr lang="en-US" sz="1800">
                <a:solidFill>
                  <a:schemeClr val="dk1"/>
                </a:solidFill>
                <a:latin typeface="Roboto"/>
                <a:ea typeface="Roboto"/>
                <a:cs typeface="Roboto"/>
                <a:sym typeface="Roboto"/>
              </a:rPr>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SzPts val="2240"/>
              <a:buNone/>
            </a:pPr>
            <a:r>
              <a:rPr lang="en-US" sz="1800">
                <a:solidFill>
                  <a:schemeClr val="dk1"/>
                </a:solidFill>
                <a:latin typeface="Roboto"/>
                <a:ea typeface="Roboto"/>
                <a:cs typeface="Roboto"/>
                <a:sym typeface="Roboto"/>
              </a:rPr>
              <a:t>communication quality with guests.</a:t>
            </a:r>
            <a:endParaRPr sz="3400"/>
          </a:p>
        </p:txBody>
      </p:sp>
      <p:sp>
        <p:nvSpPr>
          <p:cNvPr id="206" name="Google Shape;206;p24"/>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rebuchet MS"/>
              <a:buNone/>
            </a:pPr>
            <a:r>
              <a:rPr lang="en-US"/>
              <a:t>PROBLEM  STATEMENT</a:t>
            </a:r>
            <a:endParaRPr/>
          </a:p>
        </p:txBody>
      </p:sp>
      <p:pic>
        <p:nvPicPr>
          <p:cNvPr id="207" name="Google Shape;207;p24"/>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8" name="Google Shape;208;p24"/>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660399" y="805213"/>
            <a:ext cx="6276109" cy="830997"/>
          </a:xfrm>
          <a:prstGeom prst="rect">
            <a:avLst/>
          </a:prstGeom>
          <a:noFill/>
          <a:ln>
            <a:noFill/>
          </a:ln>
        </p:spPr>
        <p:txBody>
          <a:bodyPr anchorCtr="0" anchor="t" bIns="45700" lIns="91425" spcFirstLastPara="1" rIns="91425" wrap="square" tIns="45700">
            <a:normAutofit fontScale="90000"/>
          </a:bodyPr>
          <a:lstStyle/>
          <a:p>
            <a:pPr indent="0" lvl="0" marL="0" marR="0" rtl="0" algn="l">
              <a:lnSpc>
                <a:spcPct val="100000"/>
              </a:lnSpc>
              <a:spcBef>
                <a:spcPts val="0"/>
              </a:spcBef>
              <a:spcAft>
                <a:spcPts val="0"/>
              </a:spcAft>
              <a:buClr>
                <a:schemeClr val="dk1"/>
              </a:buClr>
              <a:buSzPct val="100000"/>
              <a:buFont typeface="Trebuchet MS"/>
              <a:buNone/>
            </a:pPr>
            <a:r>
              <a:rPr lang="en-US"/>
              <a:t>Project Description</a:t>
            </a:r>
            <a:br>
              <a:rPr lang="en-US"/>
            </a:br>
            <a:endParaRPr/>
          </a:p>
          <a:p>
            <a:pPr indent="0" lvl="0" marL="0" marR="0" rtl="0" algn="l">
              <a:lnSpc>
                <a:spcPct val="100000"/>
              </a:lnSpc>
              <a:spcBef>
                <a:spcPts val="0"/>
              </a:spcBef>
              <a:spcAft>
                <a:spcPts val="0"/>
              </a:spcAft>
              <a:buClr>
                <a:schemeClr val="dk1"/>
              </a:buClr>
              <a:buSzPct val="240000"/>
              <a:buFont typeface="Trebuchet MS"/>
              <a:buNone/>
            </a:pPr>
            <a:r>
              <a:rPr b="0" lang="en-US" sz="2000">
                <a:latin typeface="Roboto"/>
                <a:ea typeface="Roboto"/>
                <a:cs typeface="Roboto"/>
                <a:sym typeface="Roboto"/>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endParaRPr b="0" sz="2000">
              <a:latin typeface="Roboto"/>
              <a:ea typeface="Roboto"/>
              <a:cs typeface="Roboto"/>
              <a:sym typeface="Roboto"/>
            </a:endParaRPr>
          </a:p>
          <a:p>
            <a:pPr indent="0" lvl="0" marL="0" marR="0" rtl="0" algn="l">
              <a:lnSpc>
                <a:spcPct val="115000"/>
              </a:lnSpc>
              <a:spcBef>
                <a:spcPts val="1200"/>
              </a:spcBef>
              <a:spcAft>
                <a:spcPts val="0"/>
              </a:spcAft>
              <a:buClr>
                <a:schemeClr val="dk1"/>
              </a:buClr>
              <a:buSzPct val="55000"/>
              <a:buFont typeface="Arial"/>
              <a:buNone/>
            </a:pPr>
            <a:r>
              <a:rPr b="0" lang="en-US" sz="2000">
                <a:latin typeface="Roboto"/>
                <a:ea typeface="Roboto"/>
                <a:cs typeface="Roboto"/>
                <a:sym typeface="Roboto"/>
              </a:rPr>
              <a:t>The model can then be used to predict prices for new or hypothetical listings, helping property owners make informed pricing decisions</a:t>
            </a:r>
            <a:endParaRPr b="0" sz="2000">
              <a:latin typeface="Roboto"/>
              <a:ea typeface="Roboto"/>
              <a:cs typeface="Roboto"/>
              <a:sym typeface="Roboto"/>
            </a:endParaRPr>
          </a:p>
          <a:p>
            <a:pPr indent="0" lvl="0" marL="0" rtl="0" algn="l">
              <a:lnSpc>
                <a:spcPct val="100000"/>
              </a:lnSpc>
              <a:spcBef>
                <a:spcPts val="600"/>
              </a:spcBef>
              <a:spcAft>
                <a:spcPts val="0"/>
              </a:spcAft>
              <a:buClr>
                <a:schemeClr val="dk1"/>
              </a:buClr>
              <a:buSzPct val="100000"/>
              <a:buFont typeface="Trebuchet MS"/>
              <a:buNone/>
            </a:pPr>
            <a:br>
              <a:rPr lang="en-US"/>
            </a:br>
            <a:endParaRPr/>
          </a:p>
        </p:txBody>
      </p:sp>
      <p:pic>
        <p:nvPicPr>
          <p:cNvPr id="214" name="Google Shape;214;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5" name="Google Shape;215;p25"/>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Hosts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optimize pricing of their listings based on property features and guest reviews.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Travelers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evaluate whether a listing is overpriced or reasonably priced.</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Platform Analysts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improve automated pricing suggestions and increase platform trust.</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Researchers/Students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study the impact of property features and reviews on rental pricing.</a:t>
            </a:r>
            <a:endParaRPr sz="1800">
              <a:solidFill>
                <a:schemeClr val="dk1"/>
              </a:solidFill>
              <a:latin typeface="Roboto"/>
              <a:ea typeface="Roboto"/>
              <a:cs typeface="Roboto"/>
              <a:sym typeface="Roboto"/>
            </a:endParaRPr>
          </a:p>
          <a:p>
            <a:pPr indent="-160020" lvl="0" marL="342900" rtl="0" algn="just">
              <a:lnSpc>
                <a:spcPct val="150000"/>
              </a:lnSpc>
              <a:spcBef>
                <a:spcPts val="0"/>
              </a:spcBef>
              <a:spcAft>
                <a:spcPts val="0"/>
              </a:spcAft>
              <a:buSzPts val="2880"/>
              <a:buNone/>
            </a:pPr>
            <a:r>
              <a:t/>
            </a:r>
            <a:endParaRPr sz="3600"/>
          </a:p>
        </p:txBody>
      </p:sp>
      <p:sp>
        <p:nvSpPr>
          <p:cNvPr id="221" name="Google Shape;221;p26"/>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Trebuchet MS"/>
              <a:buNone/>
            </a:pPr>
            <a:r>
              <a:rPr lang="en-US" sz="3200"/>
              <a:t>WHO ARE THE END USERS?</a:t>
            </a:r>
            <a:endParaRPr sz="2000"/>
          </a:p>
        </p:txBody>
      </p:sp>
      <p:pic>
        <p:nvPicPr>
          <p:cNvPr id="222" name="Google Shape;222;p26"/>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27"/>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27"/>
          <p:cNvSpPr txBox="1"/>
          <p:nvPr>
            <p:ph idx="1" type="body"/>
          </p:nvPr>
        </p:nvSpPr>
        <p:spPr>
          <a:xfrm>
            <a:off x="390618" y="1432560"/>
            <a:ext cx="9027702" cy="524344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Python – Core programming language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Pandas &amp; NumPy – Data cleaning and preprocessing</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Scikit-learn – Machine learning (model training, regression, evaluation)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Matplotlib/Seaborn – Data visualization and feature importance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Google Colab – Cloud-based environment for running the project</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File handling libraries – openpyxl (for Excel) and built-in CSV handling</a:t>
            </a:r>
            <a:endParaRPr sz="1800">
              <a:solidFill>
                <a:schemeClr val="dk1"/>
              </a:solidFill>
              <a:latin typeface="Roboto"/>
              <a:ea typeface="Roboto"/>
              <a:cs typeface="Roboto"/>
              <a:sym typeface="Roboto"/>
            </a:endParaRPr>
          </a:p>
          <a:p>
            <a:pPr indent="-184150" lvl="1" marL="742950" rtl="0" algn="l">
              <a:lnSpc>
                <a:spcPct val="150000"/>
              </a:lnSpc>
              <a:spcBef>
                <a:spcPts val="0"/>
              </a:spcBef>
              <a:spcAft>
                <a:spcPts val="0"/>
              </a:spcAft>
              <a:buSzPts val="1600"/>
              <a:buNone/>
            </a:pPr>
            <a:r>
              <a:t/>
            </a:r>
            <a:endParaRPr/>
          </a:p>
        </p:txBody>
      </p:sp>
      <p:sp>
        <p:nvSpPr>
          <p:cNvPr id="231" name="Google Shape;231;p27"/>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28"/>
          <p:cNvSpPr txBox="1"/>
          <p:nvPr>
            <p:ph type="title"/>
          </p:nvPr>
        </p:nvSpPr>
        <p:spPr>
          <a:xfrm>
            <a:off x="675945" y="370600"/>
            <a:ext cx="5061300" cy="83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PYTHON CODE </a:t>
            </a:r>
            <a:endParaRPr/>
          </a:p>
        </p:txBody>
      </p:sp>
      <p:sp>
        <p:nvSpPr>
          <p:cNvPr id="238" name="Google Shape;238;p2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9" name="Google Shape;239;p2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40" name="Google Shape;240;p28"/>
          <p:cNvPicPr preferRelativeResize="0"/>
          <p:nvPr/>
        </p:nvPicPr>
        <p:blipFill rotWithShape="1">
          <a:blip r:embed="rId4">
            <a:alphaModFix/>
          </a:blip>
          <a:srcRect b="0" l="0" r="0" t="0"/>
          <a:stretch/>
        </p:blipFill>
        <p:spPr>
          <a:xfrm>
            <a:off x="320976" y="1275375"/>
            <a:ext cx="3761476" cy="4124325"/>
          </a:xfrm>
          <a:prstGeom prst="rect">
            <a:avLst/>
          </a:prstGeom>
          <a:noFill/>
          <a:ln>
            <a:noFill/>
          </a:ln>
        </p:spPr>
      </p:pic>
      <p:pic>
        <p:nvPicPr>
          <p:cNvPr id="241" name="Google Shape;241;p28"/>
          <p:cNvPicPr preferRelativeResize="0"/>
          <p:nvPr/>
        </p:nvPicPr>
        <p:blipFill rotWithShape="1">
          <a:blip r:embed="rId5">
            <a:alphaModFix/>
          </a:blip>
          <a:srcRect b="0" l="0" r="0" t="0"/>
          <a:stretch/>
        </p:blipFill>
        <p:spPr>
          <a:xfrm>
            <a:off x="4097038" y="1275375"/>
            <a:ext cx="3997925" cy="1454900"/>
          </a:xfrm>
          <a:prstGeom prst="rect">
            <a:avLst/>
          </a:prstGeom>
          <a:noFill/>
          <a:ln>
            <a:noFill/>
          </a:ln>
        </p:spPr>
      </p:pic>
      <p:pic>
        <p:nvPicPr>
          <p:cNvPr id="242" name="Google Shape;242;p28"/>
          <p:cNvPicPr preferRelativeResize="0"/>
          <p:nvPr/>
        </p:nvPicPr>
        <p:blipFill rotWithShape="1">
          <a:blip r:embed="rId6">
            <a:alphaModFix/>
          </a:blip>
          <a:srcRect b="0" l="0" r="0" t="0"/>
          <a:stretch/>
        </p:blipFill>
        <p:spPr>
          <a:xfrm>
            <a:off x="4097038" y="2730275"/>
            <a:ext cx="3997926" cy="2687525"/>
          </a:xfrm>
          <a:prstGeom prst="rect">
            <a:avLst/>
          </a:prstGeom>
          <a:noFill/>
          <a:ln>
            <a:noFill/>
          </a:ln>
        </p:spPr>
      </p:pic>
      <p:pic>
        <p:nvPicPr>
          <p:cNvPr id="243" name="Google Shape;243;p28"/>
          <p:cNvPicPr preferRelativeResize="0"/>
          <p:nvPr/>
        </p:nvPicPr>
        <p:blipFill rotWithShape="1">
          <a:blip r:embed="rId7">
            <a:alphaModFix/>
          </a:blip>
          <a:srcRect b="0" l="0" r="0" t="0"/>
          <a:stretch/>
        </p:blipFill>
        <p:spPr>
          <a:xfrm>
            <a:off x="8094951" y="1275375"/>
            <a:ext cx="3761475" cy="1227275"/>
          </a:xfrm>
          <a:prstGeom prst="rect">
            <a:avLst/>
          </a:prstGeom>
          <a:noFill/>
          <a:ln>
            <a:noFill/>
          </a:ln>
        </p:spPr>
      </p:pic>
      <p:pic>
        <p:nvPicPr>
          <p:cNvPr id="244" name="Google Shape;244;p28"/>
          <p:cNvPicPr preferRelativeResize="0"/>
          <p:nvPr/>
        </p:nvPicPr>
        <p:blipFill rotWithShape="1">
          <a:blip r:embed="rId8">
            <a:alphaModFix/>
          </a:blip>
          <a:srcRect b="0" l="0" r="0" t="0"/>
          <a:stretch/>
        </p:blipFill>
        <p:spPr>
          <a:xfrm>
            <a:off x="8109575" y="2502650"/>
            <a:ext cx="3761475" cy="288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2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0" name="Google Shape;250;p29"/>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RESULTS1 </a:t>
            </a:r>
            <a:endParaRPr/>
          </a:p>
        </p:txBody>
      </p:sp>
      <p:sp>
        <p:nvSpPr>
          <p:cNvPr id="251" name="Google Shape;251;p29"/>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2" name="Google Shape;252;p29"/>
          <p:cNvSpPr txBox="1"/>
          <p:nvPr/>
        </p:nvSpPr>
        <p:spPr>
          <a:xfrm>
            <a:off x="4345694"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53" name="Google Shape;253;p29"/>
          <p:cNvPicPr preferRelativeResize="0"/>
          <p:nvPr/>
        </p:nvPicPr>
        <p:blipFill rotWithShape="1">
          <a:blip r:embed="rId4">
            <a:alphaModFix/>
          </a:blip>
          <a:srcRect b="0" l="0" r="0" t="0"/>
          <a:stretch/>
        </p:blipFill>
        <p:spPr>
          <a:xfrm>
            <a:off x="3052084" y="1572496"/>
            <a:ext cx="5610225" cy="431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ppt_w</p:attrName>
                                        </p:attrNameLst>
                                      </p:cBhvr>
                                      <p:tavLst>
                                        <p:tav fmla="" tm="0">
                                          <p:val>
                                            <p:strVal val="0"/>
                                          </p:val>
                                        </p:tav>
                                        <p:tav fmla="" tm="100000">
                                          <p:val>
                                            <p:strVal val="#ppt_w"/>
                                          </p:val>
                                        </p:tav>
                                      </p:tavLst>
                                    </p:anim>
                                    <p:anim calcmode="lin" valueType="num">
                                      <p:cBhvr additive="base">
                                        <p:cTn dur="500"/>
                                        <p:tgtEl>
                                          <p:spTgt spid="25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9" name="Google Shape;259;p30"/>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RESULTS2</a:t>
            </a:r>
            <a:endParaRPr/>
          </a:p>
        </p:txBody>
      </p:sp>
      <p:sp>
        <p:nvSpPr>
          <p:cNvPr id="260" name="Google Shape;260;p3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1" name="Google Shape;261;p3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62" name="Google Shape;262;p30"/>
          <p:cNvPicPr preferRelativeResize="0"/>
          <p:nvPr/>
        </p:nvPicPr>
        <p:blipFill rotWithShape="1">
          <a:blip r:embed="rId4">
            <a:alphaModFix/>
          </a:blip>
          <a:srcRect b="0" l="0" r="0" t="0"/>
          <a:stretch/>
        </p:blipFill>
        <p:spPr>
          <a:xfrm>
            <a:off x="2819077" y="1312099"/>
            <a:ext cx="5610225" cy="431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500"/>
                                        <p:tgtEl>
                                          <p:spTgt spid="259"/>
                                        </p:tgtEl>
                                        <p:attrNameLst>
                                          <p:attrName>ppt_w</p:attrName>
                                        </p:attrNameLst>
                                      </p:cBhvr>
                                      <p:tavLst>
                                        <p:tav fmla="" tm="0">
                                          <p:val>
                                            <p:strVal val="0"/>
                                          </p:val>
                                        </p:tav>
                                        <p:tav fmla="" tm="100000">
                                          <p:val>
                                            <p:strVal val="#ppt_w"/>
                                          </p:val>
                                        </p:tav>
                                      </p:tavLst>
                                    </p:anim>
                                    <p:anim calcmode="lin" valueType="num">
                                      <p:cBhvr additive="base">
                                        <p:cTn dur="500"/>
                                        <p:tgtEl>
                                          <p:spTgt spid="25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8" name="Google Shape;268;p31"/>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Trebuchet MS"/>
              <a:buNone/>
            </a:pPr>
            <a:r>
              <a:rPr lang="en-US"/>
              <a:t>RESULTS3 </a:t>
            </a:r>
            <a:endParaRPr/>
          </a:p>
        </p:txBody>
      </p:sp>
      <p:sp>
        <p:nvSpPr>
          <p:cNvPr id="269" name="Google Shape;269;p3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0" name="Google Shape;270;p3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71" name="Google Shape;271;p31"/>
          <p:cNvPicPr preferRelativeResize="0"/>
          <p:nvPr/>
        </p:nvPicPr>
        <p:blipFill rotWithShape="1">
          <a:blip r:embed="rId4">
            <a:alphaModFix/>
          </a:blip>
          <a:srcRect b="0" l="0" r="0" t="0"/>
          <a:stretch/>
        </p:blipFill>
        <p:spPr>
          <a:xfrm>
            <a:off x="3311515" y="1344524"/>
            <a:ext cx="5411914" cy="4611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8"/>
                                        </p:tgtEl>
                                        <p:attrNameLst>
                                          <p:attrName>style.visibility</p:attrName>
                                        </p:attrNameLst>
                                      </p:cBhvr>
                                      <p:to>
                                        <p:strVal val="visible"/>
                                      </p:to>
                                    </p:set>
                                    <p:anim calcmode="lin" valueType="num">
                                      <p:cBhvr additive="base">
                                        <p:cTn dur="500"/>
                                        <p:tgtEl>
                                          <p:spTgt spid="268"/>
                                        </p:tgtEl>
                                        <p:attrNameLst>
                                          <p:attrName>ppt_w</p:attrName>
                                        </p:attrNameLst>
                                      </p:cBhvr>
                                      <p:tavLst>
                                        <p:tav fmla="" tm="0">
                                          <p:val>
                                            <p:strVal val="0"/>
                                          </p:val>
                                        </p:tav>
                                        <p:tav fmla="" tm="100000">
                                          <p:val>
                                            <p:strVal val="#ppt_w"/>
                                          </p:val>
                                        </p:tav>
                                      </p:tavLst>
                                    </p:anim>
                                    <p:anim calcmode="lin" valueType="num">
                                      <p:cBhvr additive="base">
                                        <p:cTn dur="500"/>
                                        <p:tgtEl>
                                          <p:spTgt spid="26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