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61" r:id="rId5"/>
    <p:sldId id="262" r:id="rId6"/>
    <p:sldId id="263" r:id="rId7"/>
    <p:sldId id="259" r:id="rId8"/>
    <p:sldId id="264" r:id="rId9"/>
    <p:sldId id="265" r:id="rId10"/>
    <p:sldId id="266" r:id="rId11"/>
    <p:sldId id="268" r:id="rId12"/>
    <p:sldId id="270" r:id="rId13"/>
    <p:sldId id="269" r:id="rId14"/>
    <p:sldId id="271" r:id="rId15"/>
    <p:sldId id="272" r:id="rId16"/>
  </p:sldIdLst>
  <p:sldSz cx="990123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941" y="8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F1AB2-5B84-4553-99A5-3EB3532C4334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49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8C080-C93A-475E-B611-89A336896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18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594" y="2130432"/>
            <a:ext cx="8416053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187" y="3886200"/>
            <a:ext cx="693086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807D-6B8D-4CF7-9AB3-C26CB67715EA}" type="datetime1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C784-0142-46F9-82FD-0003B33A5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6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7BD1-5444-451E-98C1-10D00080FA80}" type="datetime1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C784-0142-46F9-82FD-0003B33A5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8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8397" y="274644"/>
            <a:ext cx="222777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063" y="274644"/>
            <a:ext cx="6518315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13C-77AA-4A8E-8CFD-AF70007DCA23}" type="datetime1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C784-0142-46F9-82FD-0003B33A5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1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7E08-C97E-4F01-8B8A-11F653C1C61A}" type="datetime1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C784-0142-46F9-82FD-0003B33A5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3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31" y="4406905"/>
            <a:ext cx="841605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131" y="2906713"/>
            <a:ext cx="841605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310-1F0E-4C11-B30B-FBAE1CEF3940}" type="datetime1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C784-0142-46F9-82FD-0003B33A5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063" y="1600205"/>
            <a:ext cx="437304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131" y="1600205"/>
            <a:ext cx="437304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9EFF-6598-46BC-8F45-8DDCBE1799BA}" type="datetime1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C784-0142-46F9-82FD-0003B33A5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5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063" y="1535117"/>
            <a:ext cx="4374766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063" y="2174875"/>
            <a:ext cx="43747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697" y="1535117"/>
            <a:ext cx="437648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697" y="2174875"/>
            <a:ext cx="437648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E72A-C51A-460B-9018-BEA01B5FB434}" type="datetime1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C784-0142-46F9-82FD-0003B33A5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4A44-2185-403D-8513-EE0E3EE6C531}" type="datetime1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C784-0142-46F9-82FD-0003B33A5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2865-A6B8-4C99-939C-68DCB492E1E7}" type="datetime1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C784-0142-46F9-82FD-0003B33A5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4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68" y="273053"/>
            <a:ext cx="3257439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1110" y="273057"/>
            <a:ext cx="55350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068" y="1435103"/>
            <a:ext cx="32574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03692-285A-453E-A81B-16A451FB328A}" type="datetime1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C784-0142-46F9-82FD-0003B33A5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9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0712" y="4800605"/>
            <a:ext cx="5940743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0712" y="612775"/>
            <a:ext cx="594074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0712" y="5367343"/>
            <a:ext cx="5940743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5254-3E85-4CF2-96FB-5F85A867E9FC}" type="datetime1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C784-0142-46F9-82FD-0003B33A5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6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065" y="274639"/>
            <a:ext cx="891111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065" y="1600205"/>
            <a:ext cx="891111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061" y="6356356"/>
            <a:ext cx="23102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1EBC7-EF60-434D-AC13-126080FE8650}" type="datetime1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2924" y="6356356"/>
            <a:ext cx="31353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5889" y="6356356"/>
            <a:ext cx="23102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2C784-0142-46F9-82FD-0003B33A5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2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vmware.com/education-services/certification/vcp-spring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2227" y="1720884"/>
            <a:ext cx="741682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 Spring</a:t>
            </a:r>
          </a:p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fa-IR" sz="6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2227" y="5754742"/>
            <a:ext cx="2844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www.anisa.co.ir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2227" y="4365104"/>
            <a:ext cx="45365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Fanavaran Anisa</a:t>
            </a:r>
          </a:p>
          <a:p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Iran Linux House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Linux &amp; Open Source Training Center</a:t>
            </a:r>
          </a:p>
        </p:txBody>
      </p:sp>
    </p:spTree>
    <p:extLst>
      <p:ext uri="{BB962C8B-B14F-4D97-AF65-F5344CB8AC3E}">
        <p14:creationId xmlns:p14="http://schemas.microsoft.com/office/powerpoint/2010/main" val="417328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107" y="142914"/>
            <a:ext cx="9361040" cy="765806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Factory Design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079" y="1052736"/>
            <a:ext cx="9067044" cy="488400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420079" y="863001"/>
            <a:ext cx="9067043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92977" y="6395075"/>
            <a:ext cx="485634" cy="476633"/>
          </a:xfrm>
        </p:spPr>
        <p:txBody>
          <a:bodyPr/>
          <a:lstStyle/>
          <a:p>
            <a:fld id="{78D2C784-0142-46F9-82FD-0003B33A5494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CB5FF2-7D87-4435-8DB3-5E896D137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596" y="1466961"/>
            <a:ext cx="6988030" cy="405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80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107" y="142914"/>
            <a:ext cx="9361040" cy="765806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Inversion of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079" y="1052736"/>
            <a:ext cx="9067044" cy="488400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Software Design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Application Object not be responsible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IoC container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1800" dirty="0"/>
              <a:t>Constructor injection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1800" dirty="0"/>
              <a:t>Setter injection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20079" y="863001"/>
            <a:ext cx="9067043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92977" y="6395075"/>
            <a:ext cx="485634" cy="476633"/>
          </a:xfrm>
        </p:spPr>
        <p:txBody>
          <a:bodyPr/>
          <a:lstStyle/>
          <a:p>
            <a:fld id="{78D2C784-0142-46F9-82FD-0003B33A5494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578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107" y="142914"/>
            <a:ext cx="9361040" cy="765806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Inversion of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079" y="1052736"/>
            <a:ext cx="9067044" cy="488400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420079" y="863001"/>
            <a:ext cx="9067043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92977" y="6395075"/>
            <a:ext cx="485634" cy="476633"/>
          </a:xfrm>
        </p:spPr>
        <p:txBody>
          <a:bodyPr/>
          <a:lstStyle/>
          <a:p>
            <a:fld id="{78D2C784-0142-46F9-82FD-0003B33A5494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717EB6-9A03-4C46-8C4D-8E32EBC79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95" y="1407524"/>
            <a:ext cx="7126188" cy="443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49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107" y="142914"/>
            <a:ext cx="9361040" cy="765806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Inversion of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079" y="1052736"/>
            <a:ext cx="9067044" cy="488400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Using Polymorphism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20079" y="863001"/>
            <a:ext cx="9067043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92977" y="6395075"/>
            <a:ext cx="485634" cy="476633"/>
          </a:xfrm>
        </p:spPr>
        <p:txBody>
          <a:bodyPr/>
          <a:lstStyle/>
          <a:p>
            <a:fld id="{78D2C784-0142-46F9-82FD-0003B33A5494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DA88D-FCDB-4968-9B44-E16B1BE8F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55" y="1624345"/>
            <a:ext cx="8595411" cy="352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70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107" y="142914"/>
            <a:ext cx="9361040" cy="765806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Inversion of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079" y="1052736"/>
            <a:ext cx="9067044" cy="488400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Method parameter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20079" y="863001"/>
            <a:ext cx="9067043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92977" y="6395075"/>
            <a:ext cx="485634" cy="476633"/>
          </a:xfrm>
        </p:spPr>
        <p:txBody>
          <a:bodyPr/>
          <a:lstStyle/>
          <a:p>
            <a:fld id="{78D2C784-0142-46F9-82FD-0003B33A5494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688F5F-5988-4EF6-9A83-0A44B10A8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22" y="1612049"/>
            <a:ext cx="8778409" cy="418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14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107" y="142914"/>
            <a:ext cx="9361040" cy="765806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Inversion of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079" y="1052736"/>
            <a:ext cx="9067044" cy="488400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Class Member Variable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20079" y="863001"/>
            <a:ext cx="9067043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92977" y="6395075"/>
            <a:ext cx="485634" cy="476633"/>
          </a:xfrm>
        </p:spPr>
        <p:txBody>
          <a:bodyPr/>
          <a:lstStyle/>
          <a:p>
            <a:fld id="{78D2C784-0142-46F9-82FD-0003B33A5494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9467E1-66CB-49D0-A248-90AA69F43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76" y="1590006"/>
            <a:ext cx="9288285" cy="434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0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107" y="142914"/>
            <a:ext cx="9361040" cy="765806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Session 1 – Introduction to Spring – Inversion of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079" y="1052736"/>
            <a:ext cx="9067044" cy="488400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Introduction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Spring history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Why Spring –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+mj-lt"/>
              </a:rPr>
              <a:t>Stackoverflow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 survey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Spring Pre-requirements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Tools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build first project based on Spring with Maven</a:t>
            </a:r>
          </a:p>
          <a:p>
            <a:pPr algn="l"/>
            <a:endParaRPr lang="en-US" sz="18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/>
            <a:r>
              <a:rPr lang="en-US" sz="1800" b="1" dirty="0">
                <a:solidFill>
                  <a:srgbClr val="000000"/>
                </a:solidFill>
                <a:latin typeface="+mj-lt"/>
              </a:rPr>
              <a:t>Inversion of Control</a:t>
            </a:r>
            <a:endParaRPr lang="en-US" sz="1800" b="1" i="0" dirty="0">
              <a:solidFill>
                <a:srgbClr val="000000"/>
              </a:solidFill>
              <a:effectLst/>
              <a:latin typeface="+mj-lt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factory design pattern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describe sample of dependencies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Spring Containers (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+mj-lt"/>
              </a:rPr>
              <a:t>ApplicationContext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 and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+mj-lt"/>
              </a:rPr>
              <a:t>BeanFactory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Spring Bean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configuration metadata and the Spring application context with xml and annotations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 @Configuration and @Bean annotations, @component and @ComponentScan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define bean and component scan with xml strategy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Bean Inheritance with Child and parent beans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types of bean injections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 @Import: working with multiple configuration files and class,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+mj-lt"/>
              </a:rPr>
              <a:t>descibe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 @ImportResource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Complete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+mj-lt"/>
              </a:rPr>
              <a:t>exmple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 of DI with Shape Sample</a:t>
            </a:r>
          </a:p>
          <a:p>
            <a:br>
              <a:rPr lang="en-US" sz="3200" dirty="0"/>
            </a:br>
            <a:endParaRPr lang="en-US" sz="4800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20079" y="863001"/>
            <a:ext cx="9067043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92977" y="6395075"/>
            <a:ext cx="485634" cy="476633"/>
          </a:xfrm>
        </p:spPr>
        <p:txBody>
          <a:bodyPr/>
          <a:lstStyle/>
          <a:p>
            <a:fld id="{78D2C784-0142-46F9-82FD-0003B33A5494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44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107" y="142914"/>
            <a:ext cx="9361040" cy="765806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Spring History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079" y="1052736"/>
            <a:ext cx="9067044" cy="4884004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+mj-lt"/>
              </a:rPr>
              <a:t>Founder: </a:t>
            </a:r>
            <a:r>
              <a:rPr lang="en-US" sz="3600" b="1" dirty="0">
                <a:latin typeface="+mj-lt"/>
              </a:rPr>
              <a:t>Rod Johnson</a:t>
            </a:r>
          </a:p>
          <a:p>
            <a:pPr algn="l"/>
            <a:r>
              <a:rPr lang="en-US" sz="3600" dirty="0">
                <a:latin typeface="+mj-lt"/>
              </a:rPr>
              <a:t>First release:  </a:t>
            </a:r>
            <a:r>
              <a:rPr lang="en-US" sz="3600" b="1" dirty="0">
                <a:latin typeface="+mj-lt"/>
              </a:rPr>
              <a:t>2004</a:t>
            </a:r>
          </a:p>
          <a:p>
            <a:pPr algn="l"/>
            <a:endParaRPr lang="en-US" sz="3600" b="1" dirty="0">
              <a:latin typeface="+mj-lt"/>
            </a:endParaRPr>
          </a:p>
          <a:p>
            <a:pPr algn="l"/>
            <a:r>
              <a:rPr lang="en-US" sz="3600" dirty="0">
                <a:latin typeface="+mj-lt"/>
              </a:rPr>
              <a:t>Spring Boot</a:t>
            </a:r>
            <a:r>
              <a:rPr lang="en-US" sz="3600" b="1" dirty="0">
                <a:latin typeface="+mj-lt"/>
              </a:rPr>
              <a:t>: 2014</a:t>
            </a:r>
          </a:p>
          <a:p>
            <a:pPr algn="l"/>
            <a:r>
              <a:rPr lang="en-US" sz="3600" dirty="0">
                <a:latin typeface="+mj-lt"/>
              </a:rPr>
              <a:t>Spring 5</a:t>
            </a:r>
            <a:r>
              <a:rPr lang="en-US" sz="3600" b="1" dirty="0">
                <a:latin typeface="+mj-lt"/>
              </a:rPr>
              <a:t>: 2017</a:t>
            </a:r>
          </a:p>
          <a:p>
            <a:pPr algn="l"/>
            <a:endParaRPr lang="en-US" sz="3600" b="1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20079" y="863001"/>
            <a:ext cx="9067043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92977" y="6395075"/>
            <a:ext cx="485634" cy="476633"/>
          </a:xfrm>
        </p:spPr>
        <p:txBody>
          <a:bodyPr/>
          <a:lstStyle/>
          <a:p>
            <a:fld id="{78D2C784-0142-46F9-82FD-0003B33A5494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4E7A5C-7A51-4160-AB24-45424B478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803" y="1052736"/>
            <a:ext cx="4214356" cy="316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107" y="142914"/>
            <a:ext cx="9361040" cy="765806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Spring 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StackOverFlow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079" y="1052736"/>
            <a:ext cx="9067044" cy="4884004"/>
          </a:xfrm>
        </p:spPr>
        <p:txBody>
          <a:bodyPr>
            <a:normAutofit/>
          </a:bodyPr>
          <a:lstStyle/>
          <a:p>
            <a:pPr algn="l"/>
            <a:endParaRPr lang="en-US" sz="3600" b="1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20079" y="863001"/>
            <a:ext cx="9067043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92977" y="6395075"/>
            <a:ext cx="485634" cy="476633"/>
          </a:xfrm>
        </p:spPr>
        <p:txBody>
          <a:bodyPr/>
          <a:lstStyle/>
          <a:p>
            <a:fld id="{78D2C784-0142-46F9-82FD-0003B33A5494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8BCB83-0120-4C6B-98DC-8E6A0CBEE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81" y="1073832"/>
            <a:ext cx="68484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5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107" y="142914"/>
            <a:ext cx="9361040" cy="765806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Spring Modules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079" y="1052736"/>
            <a:ext cx="9067044" cy="4884004"/>
          </a:xfrm>
        </p:spPr>
        <p:txBody>
          <a:bodyPr>
            <a:normAutofit/>
          </a:bodyPr>
          <a:lstStyle/>
          <a:p>
            <a:pPr algn="l"/>
            <a:endParaRPr lang="en-US" sz="3600" b="1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20079" y="863001"/>
            <a:ext cx="9067043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92977" y="6395075"/>
            <a:ext cx="485634" cy="476633"/>
          </a:xfrm>
        </p:spPr>
        <p:txBody>
          <a:bodyPr/>
          <a:lstStyle/>
          <a:p>
            <a:fld id="{78D2C784-0142-46F9-82FD-0003B33A5494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1C30F05-6EF9-469C-BB83-845E16450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568" y="1174820"/>
            <a:ext cx="6472817" cy="499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80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107" y="142914"/>
            <a:ext cx="9361040" cy="765806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Spring Pre-requirements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079" y="1052736"/>
            <a:ext cx="9067044" cy="4884004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dirty="0">
                <a:latin typeface="+mj-lt"/>
              </a:rPr>
              <a:t>Java 8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dirty="0">
                <a:latin typeface="+mj-lt"/>
              </a:rPr>
              <a:t>HTML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dirty="0">
                <a:latin typeface="+mj-lt"/>
              </a:rPr>
              <a:t>Java Web Application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dirty="0">
                <a:latin typeface="+mj-lt"/>
              </a:rPr>
              <a:t>Spring fundamentals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dirty="0">
                <a:latin typeface="+mj-lt"/>
              </a:rPr>
              <a:t>Database</a:t>
            </a:r>
          </a:p>
          <a:p>
            <a:pPr algn="l"/>
            <a:endParaRPr lang="en-US" sz="3600" b="1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20079" y="863001"/>
            <a:ext cx="9067043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92977" y="6395075"/>
            <a:ext cx="485634" cy="476633"/>
          </a:xfrm>
        </p:spPr>
        <p:txBody>
          <a:bodyPr/>
          <a:lstStyle/>
          <a:p>
            <a:fld id="{78D2C784-0142-46F9-82FD-0003B33A5494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7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107" y="142914"/>
            <a:ext cx="9361040" cy="765806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Required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079" y="1052736"/>
            <a:ext cx="9067044" cy="488400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b="1" dirty="0"/>
              <a:t>Java 1.8+</a:t>
            </a:r>
            <a:endParaRPr lang="fa-IR" sz="3600" b="1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b="1" dirty="0"/>
              <a:t>IntelliJ Idea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420079" y="863001"/>
            <a:ext cx="9067043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92977" y="6395075"/>
            <a:ext cx="485634" cy="476633"/>
          </a:xfrm>
        </p:spPr>
        <p:txBody>
          <a:bodyPr/>
          <a:lstStyle/>
          <a:p>
            <a:fld id="{78D2C784-0142-46F9-82FD-0003B33A5494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19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107" y="142914"/>
            <a:ext cx="9361040" cy="765806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Spring Books &amp; References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079" y="1052736"/>
            <a:ext cx="9067044" cy="488400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b="1" dirty="0"/>
              <a:t>10 Books</a:t>
            </a:r>
            <a:endParaRPr lang="fa-IR" sz="3600" b="1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b="1" dirty="0"/>
              <a:t>Spring Doc References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420079" y="863001"/>
            <a:ext cx="9067043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92977" y="6395075"/>
            <a:ext cx="485634" cy="476633"/>
          </a:xfrm>
        </p:spPr>
        <p:txBody>
          <a:bodyPr/>
          <a:lstStyle/>
          <a:p>
            <a:fld id="{78D2C784-0142-46F9-82FD-0003B33A5494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169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107" y="142914"/>
            <a:ext cx="9361040" cy="765806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Spring Certificate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079" y="1052736"/>
            <a:ext cx="9067044" cy="488400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https://www.vmware.com/education-services/certification/vcp-spring.html</a:t>
            </a:r>
            <a:endParaRPr lang="en-US" sz="2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000" dirty="0"/>
              <a:t>90 Minutes 50 Questions $250 USD</a:t>
            </a:r>
          </a:p>
          <a:p>
            <a:pPr algn="l"/>
            <a:endParaRPr lang="en-US" sz="2000" b="1" dirty="0"/>
          </a:p>
          <a:p>
            <a:pPr algn="l"/>
            <a:r>
              <a:rPr lang="en-US" sz="2000" b="1" dirty="0"/>
              <a:t>Consist of: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Container basics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Aspect Oriented Programming (AOP)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Data access and transactions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Spring model-view-controller (MVC)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20079" y="863001"/>
            <a:ext cx="9067043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92977" y="6395075"/>
            <a:ext cx="485634" cy="476633"/>
          </a:xfrm>
        </p:spPr>
        <p:txBody>
          <a:bodyPr/>
          <a:lstStyle/>
          <a:p>
            <a:fld id="{78D2C784-0142-46F9-82FD-0003B33A5494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7950E9-40BE-4B60-8132-591A58AD1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19" y="1628807"/>
            <a:ext cx="4005064" cy="40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23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3359</TotalTime>
  <Words>281</Words>
  <Application>Microsoft Office PowerPoint</Application>
  <PresentationFormat>Custom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Session 1 – Introduction to Spring – Inversion of Control</vt:lpstr>
      <vt:lpstr>Spring History</vt:lpstr>
      <vt:lpstr>Why Spring StackOverFlow </vt:lpstr>
      <vt:lpstr>Spring Modules</vt:lpstr>
      <vt:lpstr>Spring Pre-requirements</vt:lpstr>
      <vt:lpstr>Required Tools</vt:lpstr>
      <vt:lpstr>Spring Books &amp; References</vt:lpstr>
      <vt:lpstr>Spring Certificate</vt:lpstr>
      <vt:lpstr>Factory Design Pattern</vt:lpstr>
      <vt:lpstr>Inversion of Control</vt:lpstr>
      <vt:lpstr>Inversion of Control</vt:lpstr>
      <vt:lpstr>Inversion of Control</vt:lpstr>
      <vt:lpstr>Inversion of Control</vt:lpstr>
      <vt:lpstr>Inversion of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Mahsa</dc:creator>
  <cp:lastModifiedBy>tookasoft company</cp:lastModifiedBy>
  <cp:revision>25</cp:revision>
  <dcterms:created xsi:type="dcterms:W3CDTF">2020-03-07T20:27:04Z</dcterms:created>
  <dcterms:modified xsi:type="dcterms:W3CDTF">2021-07-24T09:23:29Z</dcterms:modified>
</cp:coreProperties>
</file>