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  <p:sldMasterId id="2147483912" r:id="rId2"/>
  </p:sldMasterIdLst>
  <p:sldIdLst>
    <p:sldId id="270" r:id="rId3"/>
    <p:sldId id="266" r:id="rId4"/>
    <p:sldId id="257" r:id="rId5"/>
    <p:sldId id="267" r:id="rId6"/>
    <p:sldId id="258" r:id="rId7"/>
    <p:sldId id="259" r:id="rId8"/>
    <p:sldId id="271" r:id="rId9"/>
    <p:sldId id="260" r:id="rId10"/>
    <p:sldId id="261" r:id="rId11"/>
    <p:sldId id="268" r:id="rId12"/>
    <p:sldId id="264" r:id="rId13"/>
    <p:sldId id="26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AA4D4B-ACCD-45CA-9F72-F0AA9DDD338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BEB666-800F-43CD-B12E-FB657CD80789}">
      <dgm:prSet phldrT="[Text]" custT="1"/>
      <dgm:spPr/>
      <dgm:t>
        <a:bodyPr/>
        <a:lstStyle/>
        <a:p>
          <a:r>
            <a:rPr lang="en-US" sz="800" b="1" dirty="0"/>
            <a:t>Requirement Gathering</a:t>
          </a:r>
        </a:p>
      </dgm:t>
    </dgm:pt>
    <dgm:pt modelId="{61AE06B8-CDCF-4A05-BB2D-C944811B1894}" type="parTrans" cxnId="{87B9FD8C-0A57-4B40-958E-1888E22C8CA6}">
      <dgm:prSet/>
      <dgm:spPr/>
      <dgm:t>
        <a:bodyPr/>
        <a:lstStyle/>
        <a:p>
          <a:endParaRPr lang="en-US"/>
        </a:p>
      </dgm:t>
    </dgm:pt>
    <dgm:pt modelId="{F6C35F49-AD71-4B0A-9244-08AE63DCAEF3}" type="sibTrans" cxnId="{87B9FD8C-0A57-4B40-958E-1888E22C8CA6}">
      <dgm:prSet custT="1"/>
      <dgm:spPr/>
      <dgm:t>
        <a:bodyPr/>
        <a:lstStyle/>
        <a:p>
          <a:endParaRPr lang="en-US" sz="700"/>
        </a:p>
      </dgm:t>
    </dgm:pt>
    <dgm:pt modelId="{619F30E8-E338-472D-B4AA-1F208A3DF2FA}">
      <dgm:prSet phldrT="[Text]" custT="1"/>
      <dgm:spPr/>
      <dgm:t>
        <a:bodyPr/>
        <a:lstStyle/>
        <a:p>
          <a:r>
            <a:rPr lang="en-US" sz="800" b="1" dirty="0"/>
            <a:t>Design</a:t>
          </a:r>
        </a:p>
      </dgm:t>
    </dgm:pt>
    <dgm:pt modelId="{CCABB810-FB64-4FAE-8174-1DDE61347DEB}" type="parTrans" cxnId="{0BEEC2ED-92D3-4351-ADDD-DD63BF3E01A5}">
      <dgm:prSet/>
      <dgm:spPr/>
      <dgm:t>
        <a:bodyPr/>
        <a:lstStyle/>
        <a:p>
          <a:endParaRPr lang="en-US"/>
        </a:p>
      </dgm:t>
    </dgm:pt>
    <dgm:pt modelId="{E977489E-CA9B-4C22-B2EB-C676E92D9FFC}" type="sibTrans" cxnId="{0BEEC2ED-92D3-4351-ADDD-DD63BF3E01A5}">
      <dgm:prSet custT="1"/>
      <dgm:spPr/>
      <dgm:t>
        <a:bodyPr/>
        <a:lstStyle/>
        <a:p>
          <a:endParaRPr lang="en-US" sz="700"/>
        </a:p>
      </dgm:t>
    </dgm:pt>
    <dgm:pt modelId="{D292A5D3-33CE-464D-A383-B017B6550C68}">
      <dgm:prSet phldrT="[Text]" custT="1"/>
      <dgm:spPr/>
      <dgm:t>
        <a:bodyPr/>
        <a:lstStyle/>
        <a:p>
          <a:r>
            <a:rPr lang="en-US" sz="800" b="1" dirty="0"/>
            <a:t>Implementation</a:t>
          </a:r>
        </a:p>
      </dgm:t>
    </dgm:pt>
    <dgm:pt modelId="{74EBEB2E-5C2F-4B5A-86EC-0CE5D8F8214D}" type="parTrans" cxnId="{BEE158CB-23D5-46DC-9F88-AB87B0457A45}">
      <dgm:prSet/>
      <dgm:spPr/>
      <dgm:t>
        <a:bodyPr/>
        <a:lstStyle/>
        <a:p>
          <a:endParaRPr lang="en-US"/>
        </a:p>
      </dgm:t>
    </dgm:pt>
    <dgm:pt modelId="{B63BEEED-8FA3-4F06-B4D7-76D2CEC42625}" type="sibTrans" cxnId="{BEE158CB-23D5-46DC-9F88-AB87B0457A45}">
      <dgm:prSet custT="1"/>
      <dgm:spPr/>
      <dgm:t>
        <a:bodyPr/>
        <a:lstStyle/>
        <a:p>
          <a:endParaRPr lang="en-US" sz="700"/>
        </a:p>
      </dgm:t>
    </dgm:pt>
    <dgm:pt modelId="{CA52151B-BF21-41E3-80EC-4DAFCF0A65C5}">
      <dgm:prSet phldrT="[Text]" custT="1"/>
      <dgm:spPr/>
      <dgm:t>
        <a:bodyPr/>
        <a:lstStyle/>
        <a:p>
          <a:r>
            <a:rPr lang="en-US" sz="800" b="1" dirty="0"/>
            <a:t>Testing</a:t>
          </a:r>
        </a:p>
      </dgm:t>
    </dgm:pt>
    <dgm:pt modelId="{131F9879-D2F4-4370-AB4E-82A755D9F082}" type="parTrans" cxnId="{E72C0202-779A-4514-8603-F9511992EA81}">
      <dgm:prSet/>
      <dgm:spPr/>
      <dgm:t>
        <a:bodyPr/>
        <a:lstStyle/>
        <a:p>
          <a:endParaRPr lang="en-US"/>
        </a:p>
      </dgm:t>
    </dgm:pt>
    <dgm:pt modelId="{BAC2AA7B-81C4-435F-AFCF-93792D9A025A}" type="sibTrans" cxnId="{E72C0202-779A-4514-8603-F9511992EA81}">
      <dgm:prSet custT="1"/>
      <dgm:spPr/>
      <dgm:t>
        <a:bodyPr/>
        <a:lstStyle/>
        <a:p>
          <a:endParaRPr lang="en-US" sz="700"/>
        </a:p>
      </dgm:t>
    </dgm:pt>
    <dgm:pt modelId="{AF8BAE59-1518-40A7-B23F-D738A95196B8}">
      <dgm:prSet phldrT="[Text]" custT="1"/>
      <dgm:spPr/>
      <dgm:t>
        <a:bodyPr/>
        <a:lstStyle/>
        <a:p>
          <a:r>
            <a:rPr lang="en-US" sz="800" b="1" dirty="0"/>
            <a:t>Verification</a:t>
          </a:r>
        </a:p>
      </dgm:t>
    </dgm:pt>
    <dgm:pt modelId="{CAA4589F-0145-4CF7-AB32-02CC4C71679A}" type="parTrans" cxnId="{10BB8E66-BC28-4173-B67F-E47051CD32B7}">
      <dgm:prSet/>
      <dgm:spPr/>
      <dgm:t>
        <a:bodyPr/>
        <a:lstStyle/>
        <a:p>
          <a:endParaRPr lang="en-US"/>
        </a:p>
      </dgm:t>
    </dgm:pt>
    <dgm:pt modelId="{966BD10C-3D82-4C41-B597-03CB9321FDEE}" type="sibTrans" cxnId="{10BB8E66-BC28-4173-B67F-E47051CD32B7}">
      <dgm:prSet custT="1"/>
      <dgm:spPr/>
      <dgm:t>
        <a:bodyPr/>
        <a:lstStyle/>
        <a:p>
          <a:endParaRPr lang="en-US" sz="700"/>
        </a:p>
      </dgm:t>
    </dgm:pt>
    <dgm:pt modelId="{C7780F14-4C63-4BE1-A8FE-7CC5E0B03C40}">
      <dgm:prSet phldrT="[Text]" custT="1"/>
      <dgm:spPr/>
      <dgm:t>
        <a:bodyPr/>
        <a:lstStyle/>
        <a:p>
          <a:r>
            <a:rPr lang="en-US" sz="800" b="1" dirty="0"/>
            <a:t>Validation</a:t>
          </a:r>
        </a:p>
      </dgm:t>
    </dgm:pt>
    <dgm:pt modelId="{412E2CFB-FA09-40FE-A3D1-3323AFC60CFF}" type="parTrans" cxnId="{C9860DD3-38D9-4AB0-9F84-E859D77A2BCC}">
      <dgm:prSet/>
      <dgm:spPr/>
      <dgm:t>
        <a:bodyPr/>
        <a:lstStyle/>
        <a:p>
          <a:endParaRPr lang="en-US"/>
        </a:p>
      </dgm:t>
    </dgm:pt>
    <dgm:pt modelId="{2F937E0A-2D58-4837-A55E-986E5D75EBB4}" type="sibTrans" cxnId="{C9860DD3-38D9-4AB0-9F84-E859D77A2BCC}">
      <dgm:prSet custT="1"/>
      <dgm:spPr/>
      <dgm:t>
        <a:bodyPr/>
        <a:lstStyle/>
        <a:p>
          <a:endParaRPr lang="en-US" sz="700"/>
        </a:p>
      </dgm:t>
    </dgm:pt>
    <dgm:pt modelId="{6E158C1E-C7B9-488C-896F-4C223A9EC94D}" type="pres">
      <dgm:prSet presAssocID="{4FAA4D4B-ACCD-45CA-9F72-F0AA9DDD338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A75DD5-9F02-4223-9885-F469659DA536}" type="pres">
      <dgm:prSet presAssocID="{96BEB666-800F-43CD-B12E-FB657CD8078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FBBE0C-7F62-476B-BB08-51FB422E7E7B}" type="pres">
      <dgm:prSet presAssocID="{F6C35F49-AD71-4B0A-9244-08AE63DCAEF3}" presName="sibTrans" presStyleLbl="sibTrans2D1" presStyleIdx="0" presStyleCnt="6"/>
      <dgm:spPr/>
      <dgm:t>
        <a:bodyPr/>
        <a:lstStyle/>
        <a:p>
          <a:endParaRPr lang="en-US"/>
        </a:p>
      </dgm:t>
    </dgm:pt>
    <dgm:pt modelId="{6BD22F14-58D0-4E01-9B66-6432EEAD7EF6}" type="pres">
      <dgm:prSet presAssocID="{F6C35F49-AD71-4B0A-9244-08AE63DCAEF3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A8078BFE-B22D-4F00-94CC-0E9913F1319B}" type="pres">
      <dgm:prSet presAssocID="{619F30E8-E338-472D-B4AA-1F208A3DF2F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AABDF8-EAA5-4100-B7B3-84F85F42832A}" type="pres">
      <dgm:prSet presAssocID="{E977489E-CA9B-4C22-B2EB-C676E92D9FFC}" presName="sibTrans" presStyleLbl="sibTrans2D1" presStyleIdx="1" presStyleCnt="6"/>
      <dgm:spPr/>
      <dgm:t>
        <a:bodyPr/>
        <a:lstStyle/>
        <a:p>
          <a:endParaRPr lang="en-US"/>
        </a:p>
      </dgm:t>
    </dgm:pt>
    <dgm:pt modelId="{CA4E9AC1-6922-49D6-808B-B7096ED348C0}" type="pres">
      <dgm:prSet presAssocID="{E977489E-CA9B-4C22-B2EB-C676E92D9FFC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8CAACF82-9709-4A42-A819-FA0129B5D249}" type="pres">
      <dgm:prSet presAssocID="{D292A5D3-33CE-464D-A383-B017B6550C6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5987FE-6749-4D62-950E-B7B781A4A088}" type="pres">
      <dgm:prSet presAssocID="{B63BEEED-8FA3-4F06-B4D7-76D2CEC42625}" presName="sibTrans" presStyleLbl="sibTrans2D1" presStyleIdx="2" presStyleCnt="6"/>
      <dgm:spPr/>
      <dgm:t>
        <a:bodyPr/>
        <a:lstStyle/>
        <a:p>
          <a:endParaRPr lang="en-US"/>
        </a:p>
      </dgm:t>
    </dgm:pt>
    <dgm:pt modelId="{84E0B96C-7A7E-407D-83EF-99DBD984D6AC}" type="pres">
      <dgm:prSet presAssocID="{B63BEEED-8FA3-4F06-B4D7-76D2CEC42625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3C9E8968-240B-47BE-84BA-A7CD527DF4EC}" type="pres">
      <dgm:prSet presAssocID="{CA52151B-BF21-41E3-80EC-4DAFCF0A65C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A4E406-B395-4453-96BD-E74CD132FE7B}" type="pres">
      <dgm:prSet presAssocID="{BAC2AA7B-81C4-435F-AFCF-93792D9A025A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B93486D-0C29-424A-8AFC-CDBA1026A0B1}" type="pres">
      <dgm:prSet presAssocID="{BAC2AA7B-81C4-435F-AFCF-93792D9A025A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AE8F316C-6BB2-4F74-8FAA-15F839674B11}" type="pres">
      <dgm:prSet presAssocID="{C7780F14-4C63-4BE1-A8FE-7CC5E0B03C4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05AB4A-BEAE-49D6-964D-73BCB2D40522}" type="pres">
      <dgm:prSet presAssocID="{2F937E0A-2D58-4837-A55E-986E5D75EBB4}" presName="sibTrans" presStyleLbl="sibTrans2D1" presStyleIdx="4" presStyleCnt="6"/>
      <dgm:spPr/>
      <dgm:t>
        <a:bodyPr/>
        <a:lstStyle/>
        <a:p>
          <a:endParaRPr lang="en-US"/>
        </a:p>
      </dgm:t>
    </dgm:pt>
    <dgm:pt modelId="{816F3DEA-99E2-4F24-9AD6-9177EC33595A}" type="pres">
      <dgm:prSet presAssocID="{2F937E0A-2D58-4837-A55E-986E5D75EBB4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2E61317-DABC-45CD-AB5C-7E168FE45B9E}" type="pres">
      <dgm:prSet presAssocID="{AF8BAE59-1518-40A7-B23F-D738A95196B8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66061-C56D-46B4-AB53-6EA54341256D}" type="pres">
      <dgm:prSet presAssocID="{966BD10C-3D82-4C41-B597-03CB9321FDEE}" presName="sibTrans" presStyleLbl="sibTrans2D1" presStyleIdx="5" presStyleCnt="6"/>
      <dgm:spPr/>
      <dgm:t>
        <a:bodyPr/>
        <a:lstStyle/>
        <a:p>
          <a:endParaRPr lang="en-US"/>
        </a:p>
      </dgm:t>
    </dgm:pt>
    <dgm:pt modelId="{0DA20EB1-B2E5-4194-BCCE-05BE18EB3138}" type="pres">
      <dgm:prSet presAssocID="{966BD10C-3D82-4C41-B597-03CB9321FDEE}" presName="connectorText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1BE7911C-11D7-4679-B9CA-8E4FF7EDEC1E}" type="presOf" srcId="{AF8BAE59-1518-40A7-B23F-D738A95196B8}" destId="{C2E61317-DABC-45CD-AB5C-7E168FE45B9E}" srcOrd="0" destOrd="0" presId="urn:microsoft.com/office/officeart/2005/8/layout/cycle2"/>
    <dgm:cxn modelId="{52D9B121-F61D-48A7-851E-81AC8A8C241C}" type="presOf" srcId="{966BD10C-3D82-4C41-B597-03CB9321FDEE}" destId="{0DA20EB1-B2E5-4194-BCCE-05BE18EB3138}" srcOrd="1" destOrd="0" presId="urn:microsoft.com/office/officeart/2005/8/layout/cycle2"/>
    <dgm:cxn modelId="{87B9FD8C-0A57-4B40-958E-1888E22C8CA6}" srcId="{4FAA4D4B-ACCD-45CA-9F72-F0AA9DDD3382}" destId="{96BEB666-800F-43CD-B12E-FB657CD80789}" srcOrd="0" destOrd="0" parTransId="{61AE06B8-CDCF-4A05-BB2D-C944811B1894}" sibTransId="{F6C35F49-AD71-4B0A-9244-08AE63DCAEF3}"/>
    <dgm:cxn modelId="{FBE897F8-98DE-412F-9255-EAC51A8BE84B}" type="presOf" srcId="{B63BEEED-8FA3-4F06-B4D7-76D2CEC42625}" destId="{945987FE-6749-4D62-950E-B7B781A4A088}" srcOrd="0" destOrd="0" presId="urn:microsoft.com/office/officeart/2005/8/layout/cycle2"/>
    <dgm:cxn modelId="{6F1C6178-4CF2-486F-87CA-B10FE86D9AAB}" type="presOf" srcId="{2F937E0A-2D58-4837-A55E-986E5D75EBB4}" destId="{F805AB4A-BEAE-49D6-964D-73BCB2D40522}" srcOrd="0" destOrd="0" presId="urn:microsoft.com/office/officeart/2005/8/layout/cycle2"/>
    <dgm:cxn modelId="{10BB8E66-BC28-4173-B67F-E47051CD32B7}" srcId="{4FAA4D4B-ACCD-45CA-9F72-F0AA9DDD3382}" destId="{AF8BAE59-1518-40A7-B23F-D738A95196B8}" srcOrd="5" destOrd="0" parTransId="{CAA4589F-0145-4CF7-AB32-02CC4C71679A}" sibTransId="{966BD10C-3D82-4C41-B597-03CB9321FDEE}"/>
    <dgm:cxn modelId="{BEE158CB-23D5-46DC-9F88-AB87B0457A45}" srcId="{4FAA4D4B-ACCD-45CA-9F72-F0AA9DDD3382}" destId="{D292A5D3-33CE-464D-A383-B017B6550C68}" srcOrd="2" destOrd="0" parTransId="{74EBEB2E-5C2F-4B5A-86EC-0CE5D8F8214D}" sibTransId="{B63BEEED-8FA3-4F06-B4D7-76D2CEC42625}"/>
    <dgm:cxn modelId="{9030ED21-6980-4ABD-B529-1E787A2EE6FE}" type="presOf" srcId="{E977489E-CA9B-4C22-B2EB-C676E92D9FFC}" destId="{F0AABDF8-EAA5-4100-B7B3-84F85F42832A}" srcOrd="0" destOrd="0" presId="urn:microsoft.com/office/officeart/2005/8/layout/cycle2"/>
    <dgm:cxn modelId="{0BEEC2ED-92D3-4351-ADDD-DD63BF3E01A5}" srcId="{4FAA4D4B-ACCD-45CA-9F72-F0AA9DDD3382}" destId="{619F30E8-E338-472D-B4AA-1F208A3DF2FA}" srcOrd="1" destOrd="0" parTransId="{CCABB810-FB64-4FAE-8174-1DDE61347DEB}" sibTransId="{E977489E-CA9B-4C22-B2EB-C676E92D9FFC}"/>
    <dgm:cxn modelId="{165A946E-3C65-47C0-B140-103E9B50F442}" type="presOf" srcId="{619F30E8-E338-472D-B4AA-1F208A3DF2FA}" destId="{A8078BFE-B22D-4F00-94CC-0E9913F1319B}" srcOrd="0" destOrd="0" presId="urn:microsoft.com/office/officeart/2005/8/layout/cycle2"/>
    <dgm:cxn modelId="{3704F0A9-FF98-4469-B2C7-2350D8BF53BB}" type="presOf" srcId="{C7780F14-4C63-4BE1-A8FE-7CC5E0B03C40}" destId="{AE8F316C-6BB2-4F74-8FAA-15F839674B11}" srcOrd="0" destOrd="0" presId="urn:microsoft.com/office/officeart/2005/8/layout/cycle2"/>
    <dgm:cxn modelId="{E7020F32-2BDB-40C1-A69B-93BAA4A8ADC2}" type="presOf" srcId="{D292A5D3-33CE-464D-A383-B017B6550C68}" destId="{8CAACF82-9709-4A42-A819-FA0129B5D249}" srcOrd="0" destOrd="0" presId="urn:microsoft.com/office/officeart/2005/8/layout/cycle2"/>
    <dgm:cxn modelId="{94FEA115-B882-4EC6-A880-0F9AA0A56ADB}" type="presOf" srcId="{F6C35F49-AD71-4B0A-9244-08AE63DCAEF3}" destId="{F2FBBE0C-7F62-476B-BB08-51FB422E7E7B}" srcOrd="0" destOrd="0" presId="urn:microsoft.com/office/officeart/2005/8/layout/cycle2"/>
    <dgm:cxn modelId="{5F2A6107-D967-48E8-BD31-8BFF83CA4CE7}" type="presOf" srcId="{E977489E-CA9B-4C22-B2EB-C676E92D9FFC}" destId="{CA4E9AC1-6922-49D6-808B-B7096ED348C0}" srcOrd="1" destOrd="0" presId="urn:microsoft.com/office/officeart/2005/8/layout/cycle2"/>
    <dgm:cxn modelId="{C9860DD3-38D9-4AB0-9F84-E859D77A2BCC}" srcId="{4FAA4D4B-ACCD-45CA-9F72-F0AA9DDD3382}" destId="{C7780F14-4C63-4BE1-A8FE-7CC5E0B03C40}" srcOrd="4" destOrd="0" parTransId="{412E2CFB-FA09-40FE-A3D1-3323AFC60CFF}" sibTransId="{2F937E0A-2D58-4837-A55E-986E5D75EBB4}"/>
    <dgm:cxn modelId="{98D31D67-6C51-48CC-9F49-D05468F4F4BA}" type="presOf" srcId="{966BD10C-3D82-4C41-B597-03CB9321FDEE}" destId="{EBF66061-C56D-46B4-AB53-6EA54341256D}" srcOrd="0" destOrd="0" presId="urn:microsoft.com/office/officeart/2005/8/layout/cycle2"/>
    <dgm:cxn modelId="{5A3E9205-CD47-4791-A57A-0AAA0A740ECE}" type="presOf" srcId="{F6C35F49-AD71-4B0A-9244-08AE63DCAEF3}" destId="{6BD22F14-58D0-4E01-9B66-6432EEAD7EF6}" srcOrd="1" destOrd="0" presId="urn:microsoft.com/office/officeart/2005/8/layout/cycle2"/>
    <dgm:cxn modelId="{2AD88A8D-7E1E-4E3D-9795-BEC16B5E436C}" type="presOf" srcId="{96BEB666-800F-43CD-B12E-FB657CD80789}" destId="{17A75DD5-9F02-4223-9885-F469659DA536}" srcOrd="0" destOrd="0" presId="urn:microsoft.com/office/officeart/2005/8/layout/cycle2"/>
    <dgm:cxn modelId="{E72C0202-779A-4514-8603-F9511992EA81}" srcId="{4FAA4D4B-ACCD-45CA-9F72-F0AA9DDD3382}" destId="{CA52151B-BF21-41E3-80EC-4DAFCF0A65C5}" srcOrd="3" destOrd="0" parTransId="{131F9879-D2F4-4370-AB4E-82A755D9F082}" sibTransId="{BAC2AA7B-81C4-435F-AFCF-93792D9A025A}"/>
    <dgm:cxn modelId="{384060A5-8611-43C6-BDBF-752B709FD4F3}" type="presOf" srcId="{B63BEEED-8FA3-4F06-B4D7-76D2CEC42625}" destId="{84E0B96C-7A7E-407D-83EF-99DBD984D6AC}" srcOrd="1" destOrd="0" presId="urn:microsoft.com/office/officeart/2005/8/layout/cycle2"/>
    <dgm:cxn modelId="{F09AAED5-D028-418C-AA37-5438005D8CE8}" type="presOf" srcId="{BAC2AA7B-81C4-435F-AFCF-93792D9A025A}" destId="{7FA4E406-B395-4453-96BD-E74CD132FE7B}" srcOrd="0" destOrd="0" presId="urn:microsoft.com/office/officeart/2005/8/layout/cycle2"/>
    <dgm:cxn modelId="{3E4AA45C-6D43-4237-B546-23A9BFA08F02}" type="presOf" srcId="{CA52151B-BF21-41E3-80EC-4DAFCF0A65C5}" destId="{3C9E8968-240B-47BE-84BA-A7CD527DF4EC}" srcOrd="0" destOrd="0" presId="urn:microsoft.com/office/officeart/2005/8/layout/cycle2"/>
    <dgm:cxn modelId="{BF541D43-6038-4152-846A-9C8DE4F652CF}" type="presOf" srcId="{BAC2AA7B-81C4-435F-AFCF-93792D9A025A}" destId="{AB93486D-0C29-424A-8AFC-CDBA1026A0B1}" srcOrd="1" destOrd="0" presId="urn:microsoft.com/office/officeart/2005/8/layout/cycle2"/>
    <dgm:cxn modelId="{4665401A-4270-45C5-B8A7-A51F2B122621}" type="presOf" srcId="{4FAA4D4B-ACCD-45CA-9F72-F0AA9DDD3382}" destId="{6E158C1E-C7B9-488C-896F-4C223A9EC94D}" srcOrd="0" destOrd="0" presId="urn:microsoft.com/office/officeart/2005/8/layout/cycle2"/>
    <dgm:cxn modelId="{A0034461-2F24-4DAB-8C3C-4061BC883D1D}" type="presOf" srcId="{2F937E0A-2D58-4837-A55E-986E5D75EBB4}" destId="{816F3DEA-99E2-4F24-9AD6-9177EC33595A}" srcOrd="1" destOrd="0" presId="urn:microsoft.com/office/officeart/2005/8/layout/cycle2"/>
    <dgm:cxn modelId="{661F3418-DA7D-4715-9791-26319D6A033F}" type="presParOf" srcId="{6E158C1E-C7B9-488C-896F-4C223A9EC94D}" destId="{17A75DD5-9F02-4223-9885-F469659DA536}" srcOrd="0" destOrd="0" presId="urn:microsoft.com/office/officeart/2005/8/layout/cycle2"/>
    <dgm:cxn modelId="{D20628D5-7B8B-4FEB-BF93-B7CD8C10BDF9}" type="presParOf" srcId="{6E158C1E-C7B9-488C-896F-4C223A9EC94D}" destId="{F2FBBE0C-7F62-476B-BB08-51FB422E7E7B}" srcOrd="1" destOrd="0" presId="urn:microsoft.com/office/officeart/2005/8/layout/cycle2"/>
    <dgm:cxn modelId="{9585F790-A959-4FA6-BB7D-DEE164D17FF0}" type="presParOf" srcId="{F2FBBE0C-7F62-476B-BB08-51FB422E7E7B}" destId="{6BD22F14-58D0-4E01-9B66-6432EEAD7EF6}" srcOrd="0" destOrd="0" presId="urn:microsoft.com/office/officeart/2005/8/layout/cycle2"/>
    <dgm:cxn modelId="{385D97FA-325D-4AA1-AF57-B0725BE188CC}" type="presParOf" srcId="{6E158C1E-C7B9-488C-896F-4C223A9EC94D}" destId="{A8078BFE-B22D-4F00-94CC-0E9913F1319B}" srcOrd="2" destOrd="0" presId="urn:microsoft.com/office/officeart/2005/8/layout/cycle2"/>
    <dgm:cxn modelId="{67DE82D7-5124-4836-B0AF-4353208AE329}" type="presParOf" srcId="{6E158C1E-C7B9-488C-896F-4C223A9EC94D}" destId="{F0AABDF8-EAA5-4100-B7B3-84F85F42832A}" srcOrd="3" destOrd="0" presId="urn:microsoft.com/office/officeart/2005/8/layout/cycle2"/>
    <dgm:cxn modelId="{1F4A202D-1255-4C18-933F-48EDA342D97A}" type="presParOf" srcId="{F0AABDF8-EAA5-4100-B7B3-84F85F42832A}" destId="{CA4E9AC1-6922-49D6-808B-B7096ED348C0}" srcOrd="0" destOrd="0" presId="urn:microsoft.com/office/officeart/2005/8/layout/cycle2"/>
    <dgm:cxn modelId="{78493B2D-C120-4283-A9D6-4065CF7E450B}" type="presParOf" srcId="{6E158C1E-C7B9-488C-896F-4C223A9EC94D}" destId="{8CAACF82-9709-4A42-A819-FA0129B5D249}" srcOrd="4" destOrd="0" presId="urn:microsoft.com/office/officeart/2005/8/layout/cycle2"/>
    <dgm:cxn modelId="{272D6B1E-AFBB-4F82-98EE-1581C8680C0E}" type="presParOf" srcId="{6E158C1E-C7B9-488C-896F-4C223A9EC94D}" destId="{945987FE-6749-4D62-950E-B7B781A4A088}" srcOrd="5" destOrd="0" presId="urn:microsoft.com/office/officeart/2005/8/layout/cycle2"/>
    <dgm:cxn modelId="{D44AE914-3BC5-413F-9FDE-7F5AF76BFCEA}" type="presParOf" srcId="{945987FE-6749-4D62-950E-B7B781A4A088}" destId="{84E0B96C-7A7E-407D-83EF-99DBD984D6AC}" srcOrd="0" destOrd="0" presId="urn:microsoft.com/office/officeart/2005/8/layout/cycle2"/>
    <dgm:cxn modelId="{87CF78F8-C5AA-4275-BD45-E00D2449A19C}" type="presParOf" srcId="{6E158C1E-C7B9-488C-896F-4C223A9EC94D}" destId="{3C9E8968-240B-47BE-84BA-A7CD527DF4EC}" srcOrd="6" destOrd="0" presId="urn:microsoft.com/office/officeart/2005/8/layout/cycle2"/>
    <dgm:cxn modelId="{49A0945E-2E19-4E59-A1FA-986F9DA77D39}" type="presParOf" srcId="{6E158C1E-C7B9-488C-896F-4C223A9EC94D}" destId="{7FA4E406-B395-4453-96BD-E74CD132FE7B}" srcOrd="7" destOrd="0" presId="urn:microsoft.com/office/officeart/2005/8/layout/cycle2"/>
    <dgm:cxn modelId="{D4A7DB59-6F1B-44E8-BFD0-C0C689BB10D4}" type="presParOf" srcId="{7FA4E406-B395-4453-96BD-E74CD132FE7B}" destId="{AB93486D-0C29-424A-8AFC-CDBA1026A0B1}" srcOrd="0" destOrd="0" presId="urn:microsoft.com/office/officeart/2005/8/layout/cycle2"/>
    <dgm:cxn modelId="{8A7687A7-B4D4-4E88-AD02-5AB5727A778A}" type="presParOf" srcId="{6E158C1E-C7B9-488C-896F-4C223A9EC94D}" destId="{AE8F316C-6BB2-4F74-8FAA-15F839674B11}" srcOrd="8" destOrd="0" presId="urn:microsoft.com/office/officeart/2005/8/layout/cycle2"/>
    <dgm:cxn modelId="{2A2D7BB1-8A8C-4B39-A4B6-2ED67DFF48AC}" type="presParOf" srcId="{6E158C1E-C7B9-488C-896F-4C223A9EC94D}" destId="{F805AB4A-BEAE-49D6-964D-73BCB2D40522}" srcOrd="9" destOrd="0" presId="urn:microsoft.com/office/officeart/2005/8/layout/cycle2"/>
    <dgm:cxn modelId="{9509906E-E862-498B-B2E5-245A3652281F}" type="presParOf" srcId="{F805AB4A-BEAE-49D6-964D-73BCB2D40522}" destId="{816F3DEA-99E2-4F24-9AD6-9177EC33595A}" srcOrd="0" destOrd="0" presId="urn:microsoft.com/office/officeart/2005/8/layout/cycle2"/>
    <dgm:cxn modelId="{AC81EA31-9A57-4D56-96A8-9237A1177E78}" type="presParOf" srcId="{6E158C1E-C7B9-488C-896F-4C223A9EC94D}" destId="{C2E61317-DABC-45CD-AB5C-7E168FE45B9E}" srcOrd="10" destOrd="0" presId="urn:microsoft.com/office/officeart/2005/8/layout/cycle2"/>
    <dgm:cxn modelId="{B68D776F-4175-4D65-AA6B-58095C8794AC}" type="presParOf" srcId="{6E158C1E-C7B9-488C-896F-4C223A9EC94D}" destId="{EBF66061-C56D-46B4-AB53-6EA54341256D}" srcOrd="11" destOrd="0" presId="urn:microsoft.com/office/officeart/2005/8/layout/cycle2"/>
    <dgm:cxn modelId="{6D5DC758-BA64-4EF3-A497-60DD0A57A704}" type="presParOf" srcId="{EBF66061-C56D-46B4-AB53-6EA54341256D}" destId="{0DA20EB1-B2E5-4194-BCCE-05BE18EB313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C79ABA-22F8-49B3-A49B-FE5A0C242C0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80E4262-8BFD-4181-A8D7-D522B686EACC}">
      <dgm:prSet phldrT="[Text]" custT="1"/>
      <dgm:spPr/>
      <dgm:t>
        <a:bodyPr/>
        <a:lstStyle/>
        <a:p>
          <a:r>
            <a:rPr lang="en-US" sz="1400" dirty="0"/>
            <a:t>Leveraged AI, IoT, and data analytics to enhance sustainable </a:t>
          </a:r>
          <a:br>
            <a:rPr lang="en-US" sz="1400" dirty="0"/>
          </a:br>
          <a:r>
            <a:rPr lang="en-US" sz="1400" dirty="0"/>
            <a:t>farming</a:t>
          </a:r>
        </a:p>
      </dgm:t>
    </dgm:pt>
    <dgm:pt modelId="{CFCA27E5-BDAE-42F4-B89F-75BF6DA5D2AE}" type="parTrans" cxnId="{3B7EC7D0-FB22-4CEE-BD18-C807C4CFCD22}">
      <dgm:prSet/>
      <dgm:spPr/>
      <dgm:t>
        <a:bodyPr/>
        <a:lstStyle/>
        <a:p>
          <a:endParaRPr lang="en-US"/>
        </a:p>
      </dgm:t>
    </dgm:pt>
    <dgm:pt modelId="{67EB0A8F-7EEE-4C33-BC6F-FC8573F4BFB4}" type="sibTrans" cxnId="{3B7EC7D0-FB22-4CEE-BD18-C807C4CFCD22}">
      <dgm:prSet/>
      <dgm:spPr/>
      <dgm:t>
        <a:bodyPr/>
        <a:lstStyle/>
        <a:p>
          <a:endParaRPr lang="en-US"/>
        </a:p>
      </dgm:t>
    </dgm:pt>
    <dgm:pt modelId="{D751CDA4-1468-4B67-B0E9-AC7E98061780}">
      <dgm:prSet phldrT="[Text]" custT="1"/>
      <dgm:spPr/>
      <dgm:t>
        <a:bodyPr/>
        <a:lstStyle/>
        <a:p>
          <a:r>
            <a:rPr lang="en-US" sz="1400" dirty="0"/>
            <a:t>Provided actionable insights and decision-support tools to farmers.</a:t>
          </a:r>
        </a:p>
      </dgm:t>
    </dgm:pt>
    <dgm:pt modelId="{05EF625D-8D8D-4CA5-807B-B3D5890ADCD3}" type="parTrans" cxnId="{57C36F24-9ABC-4C67-AC87-10456642E2E9}">
      <dgm:prSet/>
      <dgm:spPr/>
      <dgm:t>
        <a:bodyPr/>
        <a:lstStyle/>
        <a:p>
          <a:endParaRPr lang="en-US"/>
        </a:p>
      </dgm:t>
    </dgm:pt>
    <dgm:pt modelId="{F89B7888-5739-4DF8-B10F-FDAC9BC696E0}" type="sibTrans" cxnId="{57C36F24-9ABC-4C67-AC87-10456642E2E9}">
      <dgm:prSet/>
      <dgm:spPr/>
      <dgm:t>
        <a:bodyPr/>
        <a:lstStyle/>
        <a:p>
          <a:endParaRPr lang="en-US"/>
        </a:p>
      </dgm:t>
    </dgm:pt>
    <dgm:pt modelId="{AE13197F-0CC8-4BFE-AB66-CF7EE65942A7}" type="pres">
      <dgm:prSet presAssocID="{23C79ABA-22F8-49B3-A49B-FE5A0C242C06}" presName="Name0" presStyleCnt="0">
        <dgm:presLayoutVars>
          <dgm:dir/>
          <dgm:animLvl val="lvl"/>
          <dgm:resizeHandles val="exact"/>
        </dgm:presLayoutVars>
      </dgm:prSet>
      <dgm:spPr/>
    </dgm:pt>
    <dgm:pt modelId="{5127E403-D724-406F-A364-833A7797EA1C}" type="pres">
      <dgm:prSet presAssocID="{680E4262-8BFD-4181-A8D7-D522B686EACC}" presName="parTxOnly" presStyleLbl="node1" presStyleIdx="0" presStyleCnt="2" custScaleX="112956" custLinFactX="-8499" custLinFactY="-68291" custLinFactNeighborX="-100000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1D902C-2D1E-4103-BDC7-561ADF5E7AA0}" type="pres">
      <dgm:prSet presAssocID="{67EB0A8F-7EEE-4C33-BC6F-FC8573F4BFB4}" presName="parTxOnlySpace" presStyleCnt="0"/>
      <dgm:spPr/>
    </dgm:pt>
    <dgm:pt modelId="{FDDB0803-C883-40EB-A7FF-331A7464488A}" type="pres">
      <dgm:prSet presAssocID="{D751CDA4-1468-4B67-B0E9-AC7E98061780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F290A-58DE-4A7E-8B3F-D0A354270966}" type="presOf" srcId="{D751CDA4-1468-4B67-B0E9-AC7E98061780}" destId="{FDDB0803-C883-40EB-A7FF-331A7464488A}" srcOrd="0" destOrd="0" presId="urn:microsoft.com/office/officeart/2005/8/layout/chevron1"/>
    <dgm:cxn modelId="{00826239-D896-459B-AC2B-2B8324BCCF5D}" type="presOf" srcId="{23C79ABA-22F8-49B3-A49B-FE5A0C242C06}" destId="{AE13197F-0CC8-4BFE-AB66-CF7EE65942A7}" srcOrd="0" destOrd="0" presId="urn:microsoft.com/office/officeart/2005/8/layout/chevron1"/>
    <dgm:cxn modelId="{97D4253A-799F-405C-8281-3941F348ABB9}" type="presOf" srcId="{680E4262-8BFD-4181-A8D7-D522B686EACC}" destId="{5127E403-D724-406F-A364-833A7797EA1C}" srcOrd="0" destOrd="0" presId="urn:microsoft.com/office/officeart/2005/8/layout/chevron1"/>
    <dgm:cxn modelId="{57C36F24-9ABC-4C67-AC87-10456642E2E9}" srcId="{23C79ABA-22F8-49B3-A49B-FE5A0C242C06}" destId="{D751CDA4-1468-4B67-B0E9-AC7E98061780}" srcOrd="1" destOrd="0" parTransId="{05EF625D-8D8D-4CA5-807B-B3D5890ADCD3}" sibTransId="{F89B7888-5739-4DF8-B10F-FDAC9BC696E0}"/>
    <dgm:cxn modelId="{3B7EC7D0-FB22-4CEE-BD18-C807C4CFCD22}" srcId="{23C79ABA-22F8-49B3-A49B-FE5A0C242C06}" destId="{680E4262-8BFD-4181-A8D7-D522B686EACC}" srcOrd="0" destOrd="0" parTransId="{CFCA27E5-BDAE-42F4-B89F-75BF6DA5D2AE}" sibTransId="{67EB0A8F-7EEE-4C33-BC6F-FC8573F4BFB4}"/>
    <dgm:cxn modelId="{8A3CBB8E-2D55-4AE8-9296-C1BEBCF63714}" type="presParOf" srcId="{AE13197F-0CC8-4BFE-AB66-CF7EE65942A7}" destId="{5127E403-D724-406F-A364-833A7797EA1C}" srcOrd="0" destOrd="0" presId="urn:microsoft.com/office/officeart/2005/8/layout/chevron1"/>
    <dgm:cxn modelId="{384E706D-444C-4F8A-B41B-602DF9FE1715}" type="presParOf" srcId="{AE13197F-0CC8-4BFE-AB66-CF7EE65942A7}" destId="{8E1D902C-2D1E-4103-BDC7-561ADF5E7AA0}" srcOrd="1" destOrd="0" presId="urn:microsoft.com/office/officeart/2005/8/layout/chevron1"/>
    <dgm:cxn modelId="{697191BC-27F3-4B7F-B78D-C1436073C69C}" type="presParOf" srcId="{AE13197F-0CC8-4BFE-AB66-CF7EE65942A7}" destId="{FDDB0803-C883-40EB-A7FF-331A7464488A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C79ABA-22F8-49B3-A49B-FE5A0C242C0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80E4262-8BFD-4181-A8D7-D522B686EACC}">
      <dgm:prSet phldrT="[Text]" custT="1"/>
      <dgm:spPr/>
      <dgm:t>
        <a:bodyPr/>
        <a:lstStyle/>
        <a:p>
          <a:r>
            <a:rPr lang="en-US" sz="1400" dirty="0"/>
            <a:t>Accurate data collection, processing, and analysis.</a:t>
          </a:r>
        </a:p>
      </dgm:t>
    </dgm:pt>
    <dgm:pt modelId="{CFCA27E5-BDAE-42F4-B89F-75BF6DA5D2AE}" type="parTrans" cxnId="{3B7EC7D0-FB22-4CEE-BD18-C807C4CFCD22}">
      <dgm:prSet/>
      <dgm:spPr/>
      <dgm:t>
        <a:bodyPr/>
        <a:lstStyle/>
        <a:p>
          <a:endParaRPr lang="en-US"/>
        </a:p>
      </dgm:t>
    </dgm:pt>
    <dgm:pt modelId="{67EB0A8F-7EEE-4C33-BC6F-FC8573F4BFB4}" type="sibTrans" cxnId="{3B7EC7D0-FB22-4CEE-BD18-C807C4CFCD22}">
      <dgm:prSet/>
      <dgm:spPr/>
      <dgm:t>
        <a:bodyPr/>
        <a:lstStyle/>
        <a:p>
          <a:endParaRPr lang="en-US"/>
        </a:p>
      </dgm:t>
    </dgm:pt>
    <dgm:pt modelId="{D751CDA4-1468-4B67-B0E9-AC7E98061780}">
      <dgm:prSet phldrT="[Text]" custT="1"/>
      <dgm:spPr/>
      <dgm:t>
        <a:bodyPr/>
        <a:lstStyle/>
        <a:p>
          <a:r>
            <a:rPr lang="en-US" sz="1400" dirty="0"/>
            <a:t>Robust performance and high reliability under real-world conditions.</a:t>
          </a:r>
        </a:p>
      </dgm:t>
    </dgm:pt>
    <dgm:pt modelId="{05EF625D-8D8D-4CA5-807B-B3D5890ADCD3}" type="parTrans" cxnId="{57C36F24-9ABC-4C67-AC87-10456642E2E9}">
      <dgm:prSet/>
      <dgm:spPr/>
      <dgm:t>
        <a:bodyPr/>
        <a:lstStyle/>
        <a:p>
          <a:endParaRPr lang="en-US"/>
        </a:p>
      </dgm:t>
    </dgm:pt>
    <dgm:pt modelId="{F89B7888-5739-4DF8-B10F-FDAC9BC696E0}" type="sibTrans" cxnId="{57C36F24-9ABC-4C67-AC87-10456642E2E9}">
      <dgm:prSet/>
      <dgm:spPr/>
      <dgm:t>
        <a:bodyPr/>
        <a:lstStyle/>
        <a:p>
          <a:endParaRPr lang="en-US"/>
        </a:p>
      </dgm:t>
    </dgm:pt>
    <dgm:pt modelId="{AE13197F-0CC8-4BFE-AB66-CF7EE65942A7}" type="pres">
      <dgm:prSet presAssocID="{23C79ABA-22F8-49B3-A49B-FE5A0C242C06}" presName="Name0" presStyleCnt="0">
        <dgm:presLayoutVars>
          <dgm:dir/>
          <dgm:animLvl val="lvl"/>
          <dgm:resizeHandles val="exact"/>
        </dgm:presLayoutVars>
      </dgm:prSet>
      <dgm:spPr/>
    </dgm:pt>
    <dgm:pt modelId="{5127E403-D724-406F-A364-833A7797EA1C}" type="pres">
      <dgm:prSet presAssocID="{680E4262-8BFD-4181-A8D7-D522B686EACC}" presName="parTxOnly" presStyleLbl="node1" presStyleIdx="0" presStyleCnt="2" custScaleX="112956" custLinFactNeighborX="33310" custLinFactNeighborY="-7244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1D902C-2D1E-4103-BDC7-561ADF5E7AA0}" type="pres">
      <dgm:prSet presAssocID="{67EB0A8F-7EEE-4C33-BC6F-FC8573F4BFB4}" presName="parTxOnlySpace" presStyleCnt="0"/>
      <dgm:spPr/>
    </dgm:pt>
    <dgm:pt modelId="{FDDB0803-C883-40EB-A7FF-331A7464488A}" type="pres">
      <dgm:prSet presAssocID="{D751CDA4-1468-4B67-B0E9-AC7E98061780}" presName="parTxOnly" presStyleLbl="node1" presStyleIdx="1" presStyleCnt="2" custLinFactNeighborX="33396" custLinFactNeighborY="-7244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F290A-58DE-4A7E-8B3F-D0A354270966}" type="presOf" srcId="{D751CDA4-1468-4B67-B0E9-AC7E98061780}" destId="{FDDB0803-C883-40EB-A7FF-331A7464488A}" srcOrd="0" destOrd="0" presId="urn:microsoft.com/office/officeart/2005/8/layout/chevron1"/>
    <dgm:cxn modelId="{00826239-D896-459B-AC2B-2B8324BCCF5D}" type="presOf" srcId="{23C79ABA-22F8-49B3-A49B-FE5A0C242C06}" destId="{AE13197F-0CC8-4BFE-AB66-CF7EE65942A7}" srcOrd="0" destOrd="0" presId="urn:microsoft.com/office/officeart/2005/8/layout/chevron1"/>
    <dgm:cxn modelId="{97D4253A-799F-405C-8281-3941F348ABB9}" type="presOf" srcId="{680E4262-8BFD-4181-A8D7-D522B686EACC}" destId="{5127E403-D724-406F-A364-833A7797EA1C}" srcOrd="0" destOrd="0" presId="urn:microsoft.com/office/officeart/2005/8/layout/chevron1"/>
    <dgm:cxn modelId="{57C36F24-9ABC-4C67-AC87-10456642E2E9}" srcId="{23C79ABA-22F8-49B3-A49B-FE5A0C242C06}" destId="{D751CDA4-1468-4B67-B0E9-AC7E98061780}" srcOrd="1" destOrd="0" parTransId="{05EF625D-8D8D-4CA5-807B-B3D5890ADCD3}" sibTransId="{F89B7888-5739-4DF8-B10F-FDAC9BC696E0}"/>
    <dgm:cxn modelId="{3B7EC7D0-FB22-4CEE-BD18-C807C4CFCD22}" srcId="{23C79ABA-22F8-49B3-A49B-FE5A0C242C06}" destId="{680E4262-8BFD-4181-A8D7-D522B686EACC}" srcOrd="0" destOrd="0" parTransId="{CFCA27E5-BDAE-42F4-B89F-75BF6DA5D2AE}" sibTransId="{67EB0A8F-7EEE-4C33-BC6F-FC8573F4BFB4}"/>
    <dgm:cxn modelId="{8A3CBB8E-2D55-4AE8-9296-C1BEBCF63714}" type="presParOf" srcId="{AE13197F-0CC8-4BFE-AB66-CF7EE65942A7}" destId="{5127E403-D724-406F-A364-833A7797EA1C}" srcOrd="0" destOrd="0" presId="urn:microsoft.com/office/officeart/2005/8/layout/chevron1"/>
    <dgm:cxn modelId="{384E706D-444C-4F8A-B41B-602DF9FE1715}" type="presParOf" srcId="{AE13197F-0CC8-4BFE-AB66-CF7EE65942A7}" destId="{8E1D902C-2D1E-4103-BDC7-561ADF5E7AA0}" srcOrd="1" destOrd="0" presId="urn:microsoft.com/office/officeart/2005/8/layout/chevron1"/>
    <dgm:cxn modelId="{697191BC-27F3-4B7F-B78D-C1436073C69C}" type="presParOf" srcId="{AE13197F-0CC8-4BFE-AB66-CF7EE65942A7}" destId="{FDDB0803-C883-40EB-A7FF-331A7464488A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C79ABA-22F8-49B3-A49B-FE5A0C242C0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80E4262-8BFD-4181-A8D7-D522B686EACC}">
      <dgm:prSet phldrT="[Text]" custT="1"/>
      <dgm:spPr/>
      <dgm:t>
        <a:bodyPr/>
        <a:lstStyle/>
        <a:p>
          <a:r>
            <a:rPr lang="en-US" sz="1400" dirty="0"/>
            <a:t>Optimized resource utilization and increased crop yields.	</a:t>
          </a:r>
        </a:p>
      </dgm:t>
    </dgm:pt>
    <dgm:pt modelId="{CFCA27E5-BDAE-42F4-B89F-75BF6DA5D2AE}" type="parTrans" cxnId="{3B7EC7D0-FB22-4CEE-BD18-C807C4CFCD22}">
      <dgm:prSet/>
      <dgm:spPr/>
      <dgm:t>
        <a:bodyPr/>
        <a:lstStyle/>
        <a:p>
          <a:endParaRPr lang="en-US"/>
        </a:p>
      </dgm:t>
    </dgm:pt>
    <dgm:pt modelId="{67EB0A8F-7EEE-4C33-BC6F-FC8573F4BFB4}" type="sibTrans" cxnId="{3B7EC7D0-FB22-4CEE-BD18-C807C4CFCD22}">
      <dgm:prSet/>
      <dgm:spPr/>
      <dgm:t>
        <a:bodyPr/>
        <a:lstStyle/>
        <a:p>
          <a:endParaRPr lang="en-US"/>
        </a:p>
      </dgm:t>
    </dgm:pt>
    <dgm:pt modelId="{CC53E3A7-6BEE-440E-BA7D-D222B77C275B}">
      <dgm:prSet phldrT="[Text]" custT="1"/>
      <dgm:spPr/>
      <dgm:t>
        <a:bodyPr/>
        <a:lstStyle/>
        <a:p>
          <a:r>
            <a:rPr lang="en-US" sz="1400" dirty="0"/>
            <a:t> Minimized environmental impact.</a:t>
          </a:r>
        </a:p>
      </dgm:t>
    </dgm:pt>
    <dgm:pt modelId="{9C304CA4-FD28-4250-8749-B493511FD730}" type="parTrans" cxnId="{E905BC9C-69D3-47DF-B235-94B579FD6EBA}">
      <dgm:prSet/>
      <dgm:spPr/>
      <dgm:t>
        <a:bodyPr/>
        <a:lstStyle/>
        <a:p>
          <a:endParaRPr lang="en-US"/>
        </a:p>
      </dgm:t>
    </dgm:pt>
    <dgm:pt modelId="{4D76FA8C-F9B4-4673-8EC8-2339716574A7}" type="sibTrans" cxnId="{E905BC9C-69D3-47DF-B235-94B579FD6EBA}">
      <dgm:prSet/>
      <dgm:spPr/>
      <dgm:t>
        <a:bodyPr/>
        <a:lstStyle/>
        <a:p>
          <a:endParaRPr lang="en-US"/>
        </a:p>
      </dgm:t>
    </dgm:pt>
    <dgm:pt modelId="{AE13197F-0CC8-4BFE-AB66-CF7EE65942A7}" type="pres">
      <dgm:prSet presAssocID="{23C79ABA-22F8-49B3-A49B-FE5A0C242C06}" presName="Name0" presStyleCnt="0">
        <dgm:presLayoutVars>
          <dgm:dir/>
          <dgm:animLvl val="lvl"/>
          <dgm:resizeHandles val="exact"/>
        </dgm:presLayoutVars>
      </dgm:prSet>
      <dgm:spPr/>
    </dgm:pt>
    <dgm:pt modelId="{5127E403-D724-406F-A364-833A7797EA1C}" type="pres">
      <dgm:prSet presAssocID="{680E4262-8BFD-4181-A8D7-D522B686EACC}" presName="parTxOnly" presStyleLbl="node1" presStyleIdx="0" presStyleCnt="2" custScaleX="112956" custLinFactY="-100000" custLinFactNeighborX="14912" custLinFactNeighborY="-18877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1D902C-2D1E-4103-BDC7-561ADF5E7AA0}" type="pres">
      <dgm:prSet presAssocID="{67EB0A8F-7EEE-4C33-BC6F-FC8573F4BFB4}" presName="parTxOnlySpace" presStyleCnt="0"/>
      <dgm:spPr/>
    </dgm:pt>
    <dgm:pt modelId="{3A98AC73-61E5-4639-9123-07D85AE48600}" type="pres">
      <dgm:prSet presAssocID="{CC53E3A7-6BEE-440E-BA7D-D222B77C275B}" presName="parTxOnly" presStyleLbl="node1" presStyleIdx="1" presStyleCnt="2" custLinFactNeighborX="86" custLinFactNeighborY="224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826239-D896-459B-AC2B-2B8324BCCF5D}" type="presOf" srcId="{23C79ABA-22F8-49B3-A49B-FE5A0C242C06}" destId="{AE13197F-0CC8-4BFE-AB66-CF7EE65942A7}" srcOrd="0" destOrd="0" presId="urn:microsoft.com/office/officeart/2005/8/layout/chevron1"/>
    <dgm:cxn modelId="{E905BC9C-69D3-47DF-B235-94B579FD6EBA}" srcId="{23C79ABA-22F8-49B3-A49B-FE5A0C242C06}" destId="{CC53E3A7-6BEE-440E-BA7D-D222B77C275B}" srcOrd="1" destOrd="0" parTransId="{9C304CA4-FD28-4250-8749-B493511FD730}" sibTransId="{4D76FA8C-F9B4-4673-8EC8-2339716574A7}"/>
    <dgm:cxn modelId="{97D4253A-799F-405C-8281-3941F348ABB9}" type="presOf" srcId="{680E4262-8BFD-4181-A8D7-D522B686EACC}" destId="{5127E403-D724-406F-A364-833A7797EA1C}" srcOrd="0" destOrd="0" presId="urn:microsoft.com/office/officeart/2005/8/layout/chevron1"/>
    <dgm:cxn modelId="{5120FEBB-5CAF-4054-B473-A8A52FB939EB}" type="presOf" srcId="{CC53E3A7-6BEE-440E-BA7D-D222B77C275B}" destId="{3A98AC73-61E5-4639-9123-07D85AE48600}" srcOrd="0" destOrd="0" presId="urn:microsoft.com/office/officeart/2005/8/layout/chevron1"/>
    <dgm:cxn modelId="{3B7EC7D0-FB22-4CEE-BD18-C807C4CFCD22}" srcId="{23C79ABA-22F8-49B3-A49B-FE5A0C242C06}" destId="{680E4262-8BFD-4181-A8D7-D522B686EACC}" srcOrd="0" destOrd="0" parTransId="{CFCA27E5-BDAE-42F4-B89F-75BF6DA5D2AE}" sibTransId="{67EB0A8F-7EEE-4C33-BC6F-FC8573F4BFB4}"/>
    <dgm:cxn modelId="{8A3CBB8E-2D55-4AE8-9296-C1BEBCF63714}" type="presParOf" srcId="{AE13197F-0CC8-4BFE-AB66-CF7EE65942A7}" destId="{5127E403-D724-406F-A364-833A7797EA1C}" srcOrd="0" destOrd="0" presId="urn:microsoft.com/office/officeart/2005/8/layout/chevron1"/>
    <dgm:cxn modelId="{92CEDE9D-D93F-410E-98BF-57B42E46CAE4}" type="presParOf" srcId="{AE13197F-0CC8-4BFE-AB66-CF7EE65942A7}" destId="{8E1D902C-2D1E-4103-BDC7-561ADF5E7AA0}" srcOrd="1" destOrd="0" presId="urn:microsoft.com/office/officeart/2005/8/layout/chevron1"/>
    <dgm:cxn modelId="{A9625BCE-AFE9-40CE-81A7-359849D34090}" type="presParOf" srcId="{AE13197F-0CC8-4BFE-AB66-CF7EE65942A7}" destId="{3A98AC73-61E5-4639-9123-07D85AE48600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C79ABA-22F8-49B3-A49B-FE5A0C242C0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80E4262-8BFD-4181-A8D7-D522B686EACC}">
      <dgm:prSet phldrT="[Text]" custT="1"/>
      <dgm:spPr/>
      <dgm:t>
        <a:bodyPr/>
        <a:lstStyle/>
        <a:p>
          <a:r>
            <a:rPr lang="en-US" sz="1400" dirty="0">
              <a:solidFill>
                <a:schemeClr val="bg1"/>
              </a:solidFill>
            </a:rPr>
            <a:t>Further integration with external data sources and farm </a:t>
          </a:r>
          <a:br>
            <a:rPr lang="en-US" sz="1400" dirty="0">
              <a:solidFill>
                <a:schemeClr val="bg1"/>
              </a:solidFill>
            </a:rPr>
          </a:br>
          <a:r>
            <a:rPr lang="en-US" sz="1400" dirty="0">
              <a:solidFill>
                <a:schemeClr val="bg1"/>
              </a:solidFill>
            </a:rPr>
            <a:t>management systems.	</a:t>
          </a:r>
        </a:p>
      </dgm:t>
    </dgm:pt>
    <dgm:pt modelId="{CFCA27E5-BDAE-42F4-B89F-75BF6DA5D2AE}" type="parTrans" cxnId="{3B7EC7D0-FB22-4CEE-BD18-C807C4CFCD2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7EB0A8F-7EEE-4C33-BC6F-FC8573F4BFB4}" type="sibTrans" cxnId="{3B7EC7D0-FB22-4CEE-BD18-C807C4CFCD2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2D94F39-E315-497E-A9AE-E6ADE46CBC8A}">
      <dgm:prSet phldrT="[Text]" custT="1"/>
      <dgm:spPr/>
      <dgm:t>
        <a:bodyPr/>
        <a:lstStyle/>
        <a:p>
          <a:r>
            <a:rPr lang="en-US" sz="1400" dirty="0">
              <a:solidFill>
                <a:schemeClr val="bg1"/>
              </a:solidFill>
            </a:rPr>
            <a:t>Seamless data exchange and interoperability.</a:t>
          </a:r>
        </a:p>
      </dgm:t>
    </dgm:pt>
    <dgm:pt modelId="{A3102244-14E3-4971-B056-C785E45E7907}" type="parTrans" cxnId="{D4E4FE5A-7F9B-450E-895B-27B21B1B50A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6C5F5B9-FD7C-426E-BECE-7858E3E7EAC8}" type="sibTrans" cxnId="{D4E4FE5A-7F9B-450E-895B-27B21B1B50A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E13197F-0CC8-4BFE-AB66-CF7EE65942A7}" type="pres">
      <dgm:prSet presAssocID="{23C79ABA-22F8-49B3-A49B-FE5A0C242C06}" presName="Name0" presStyleCnt="0">
        <dgm:presLayoutVars>
          <dgm:dir/>
          <dgm:animLvl val="lvl"/>
          <dgm:resizeHandles val="exact"/>
        </dgm:presLayoutVars>
      </dgm:prSet>
      <dgm:spPr/>
    </dgm:pt>
    <dgm:pt modelId="{5127E403-D724-406F-A364-833A7797EA1C}" type="pres">
      <dgm:prSet presAssocID="{680E4262-8BFD-4181-A8D7-D522B686EACC}" presName="parTxOnly" presStyleLbl="node1" presStyleIdx="0" presStyleCnt="2" custScaleX="110901" custLinFactY="-100000" custLinFactNeighborX="14912" custLinFactNeighborY="-18877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1D902C-2D1E-4103-BDC7-561ADF5E7AA0}" type="pres">
      <dgm:prSet presAssocID="{67EB0A8F-7EEE-4C33-BC6F-FC8573F4BFB4}" presName="parTxOnlySpace" presStyleCnt="0"/>
      <dgm:spPr/>
    </dgm:pt>
    <dgm:pt modelId="{DD55D315-0F18-45B4-8CCE-64967800A197}" type="pres">
      <dgm:prSet presAssocID="{72D94F39-E315-497E-A9AE-E6ADE46CBC8A}" presName="parTxOnly" presStyleLbl="node1" presStyleIdx="1" presStyleCnt="2" custScaleX="92887" custLinFactNeighborY="224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826239-D896-459B-AC2B-2B8324BCCF5D}" type="presOf" srcId="{23C79ABA-22F8-49B3-A49B-FE5A0C242C06}" destId="{AE13197F-0CC8-4BFE-AB66-CF7EE65942A7}" srcOrd="0" destOrd="0" presId="urn:microsoft.com/office/officeart/2005/8/layout/chevron1"/>
    <dgm:cxn modelId="{D4E4FE5A-7F9B-450E-895B-27B21B1B50AE}" srcId="{23C79ABA-22F8-49B3-A49B-FE5A0C242C06}" destId="{72D94F39-E315-497E-A9AE-E6ADE46CBC8A}" srcOrd="1" destOrd="0" parTransId="{A3102244-14E3-4971-B056-C785E45E7907}" sibTransId="{96C5F5B9-FD7C-426E-BECE-7858E3E7EAC8}"/>
    <dgm:cxn modelId="{97D4253A-799F-405C-8281-3941F348ABB9}" type="presOf" srcId="{680E4262-8BFD-4181-A8D7-D522B686EACC}" destId="{5127E403-D724-406F-A364-833A7797EA1C}" srcOrd="0" destOrd="0" presId="urn:microsoft.com/office/officeart/2005/8/layout/chevron1"/>
    <dgm:cxn modelId="{E3FE3A3D-8FA0-4A2B-95D1-080F6142DDDF}" type="presOf" srcId="{72D94F39-E315-497E-A9AE-E6ADE46CBC8A}" destId="{DD55D315-0F18-45B4-8CCE-64967800A197}" srcOrd="0" destOrd="0" presId="urn:microsoft.com/office/officeart/2005/8/layout/chevron1"/>
    <dgm:cxn modelId="{3B7EC7D0-FB22-4CEE-BD18-C807C4CFCD22}" srcId="{23C79ABA-22F8-49B3-A49B-FE5A0C242C06}" destId="{680E4262-8BFD-4181-A8D7-D522B686EACC}" srcOrd="0" destOrd="0" parTransId="{CFCA27E5-BDAE-42F4-B89F-75BF6DA5D2AE}" sibTransId="{67EB0A8F-7EEE-4C33-BC6F-FC8573F4BFB4}"/>
    <dgm:cxn modelId="{8A3CBB8E-2D55-4AE8-9296-C1BEBCF63714}" type="presParOf" srcId="{AE13197F-0CC8-4BFE-AB66-CF7EE65942A7}" destId="{5127E403-D724-406F-A364-833A7797EA1C}" srcOrd="0" destOrd="0" presId="urn:microsoft.com/office/officeart/2005/8/layout/chevron1"/>
    <dgm:cxn modelId="{F4492A03-FD1C-470B-A292-68F55C96910C}" type="presParOf" srcId="{AE13197F-0CC8-4BFE-AB66-CF7EE65942A7}" destId="{8E1D902C-2D1E-4103-BDC7-561ADF5E7AA0}" srcOrd="1" destOrd="0" presId="urn:microsoft.com/office/officeart/2005/8/layout/chevron1"/>
    <dgm:cxn modelId="{619D6052-2A4F-4053-A7B6-6F77F0301866}" type="presParOf" srcId="{AE13197F-0CC8-4BFE-AB66-CF7EE65942A7}" destId="{DD55D315-0F18-45B4-8CCE-64967800A197}" srcOrd="2" destOrd="0" presId="urn:microsoft.com/office/officeart/2005/8/layout/chevron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75DD5-9F02-4223-9885-F469659DA536}">
      <dsp:nvSpPr>
        <dsp:cNvPr id="0" name=""/>
        <dsp:cNvSpPr/>
      </dsp:nvSpPr>
      <dsp:spPr>
        <a:xfrm>
          <a:off x="3532375" y="33"/>
          <a:ext cx="802899" cy="8028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Requirement Gathering</a:t>
          </a:r>
        </a:p>
      </dsp:txBody>
      <dsp:txXfrm>
        <a:off x="3649957" y="117615"/>
        <a:ext cx="567735" cy="567735"/>
      </dsp:txXfrm>
    </dsp:sp>
    <dsp:sp modelId="{F2FBBE0C-7F62-476B-BB08-51FB422E7E7B}">
      <dsp:nvSpPr>
        <dsp:cNvPr id="0" name=""/>
        <dsp:cNvSpPr/>
      </dsp:nvSpPr>
      <dsp:spPr>
        <a:xfrm rot="1800000">
          <a:off x="4343996" y="564496"/>
          <a:ext cx="213698" cy="2709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4348290" y="602665"/>
        <a:ext cx="149589" cy="162586"/>
      </dsp:txXfrm>
    </dsp:sp>
    <dsp:sp modelId="{A8078BFE-B22D-4F00-94CC-0E9913F1319B}">
      <dsp:nvSpPr>
        <dsp:cNvPr id="0" name=""/>
        <dsp:cNvSpPr/>
      </dsp:nvSpPr>
      <dsp:spPr>
        <a:xfrm>
          <a:off x="4576891" y="603085"/>
          <a:ext cx="802899" cy="8028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Design</a:t>
          </a:r>
        </a:p>
      </dsp:txBody>
      <dsp:txXfrm>
        <a:off x="4694473" y="720667"/>
        <a:ext cx="567735" cy="567735"/>
      </dsp:txXfrm>
    </dsp:sp>
    <dsp:sp modelId="{F0AABDF8-EAA5-4100-B7B3-84F85F42832A}">
      <dsp:nvSpPr>
        <dsp:cNvPr id="0" name=""/>
        <dsp:cNvSpPr/>
      </dsp:nvSpPr>
      <dsp:spPr>
        <a:xfrm rot="5400000">
          <a:off x="4871492" y="1466050"/>
          <a:ext cx="213698" cy="2709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4903547" y="1488192"/>
        <a:ext cx="149589" cy="162586"/>
      </dsp:txXfrm>
    </dsp:sp>
    <dsp:sp modelId="{8CAACF82-9709-4A42-A819-FA0129B5D249}">
      <dsp:nvSpPr>
        <dsp:cNvPr id="0" name=""/>
        <dsp:cNvSpPr/>
      </dsp:nvSpPr>
      <dsp:spPr>
        <a:xfrm>
          <a:off x="4576891" y="1809189"/>
          <a:ext cx="802899" cy="8028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Implementation</a:t>
          </a:r>
        </a:p>
      </dsp:txBody>
      <dsp:txXfrm>
        <a:off x="4694473" y="1926771"/>
        <a:ext cx="567735" cy="567735"/>
      </dsp:txXfrm>
    </dsp:sp>
    <dsp:sp modelId="{945987FE-6749-4D62-950E-B7B781A4A088}">
      <dsp:nvSpPr>
        <dsp:cNvPr id="0" name=""/>
        <dsp:cNvSpPr/>
      </dsp:nvSpPr>
      <dsp:spPr>
        <a:xfrm rot="9000000">
          <a:off x="4354471" y="2373651"/>
          <a:ext cx="213698" cy="2709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4414286" y="2411820"/>
        <a:ext cx="149589" cy="162586"/>
      </dsp:txXfrm>
    </dsp:sp>
    <dsp:sp modelId="{3C9E8968-240B-47BE-84BA-A7CD527DF4EC}">
      <dsp:nvSpPr>
        <dsp:cNvPr id="0" name=""/>
        <dsp:cNvSpPr/>
      </dsp:nvSpPr>
      <dsp:spPr>
        <a:xfrm>
          <a:off x="3532375" y="2412241"/>
          <a:ext cx="802899" cy="8028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Testing</a:t>
          </a:r>
        </a:p>
      </dsp:txBody>
      <dsp:txXfrm>
        <a:off x="3649957" y="2529823"/>
        <a:ext cx="567735" cy="567735"/>
      </dsp:txXfrm>
    </dsp:sp>
    <dsp:sp modelId="{7FA4E406-B395-4453-96BD-E74CD132FE7B}">
      <dsp:nvSpPr>
        <dsp:cNvPr id="0" name=""/>
        <dsp:cNvSpPr/>
      </dsp:nvSpPr>
      <dsp:spPr>
        <a:xfrm rot="12600000">
          <a:off x="3309955" y="2379700"/>
          <a:ext cx="213698" cy="2709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3369770" y="2449923"/>
        <a:ext cx="149589" cy="162586"/>
      </dsp:txXfrm>
    </dsp:sp>
    <dsp:sp modelId="{AE8F316C-6BB2-4F74-8FAA-15F839674B11}">
      <dsp:nvSpPr>
        <dsp:cNvPr id="0" name=""/>
        <dsp:cNvSpPr/>
      </dsp:nvSpPr>
      <dsp:spPr>
        <a:xfrm>
          <a:off x="2487858" y="1809189"/>
          <a:ext cx="802899" cy="8028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Validation</a:t>
          </a:r>
        </a:p>
      </dsp:txBody>
      <dsp:txXfrm>
        <a:off x="2605440" y="1926771"/>
        <a:ext cx="567735" cy="567735"/>
      </dsp:txXfrm>
    </dsp:sp>
    <dsp:sp modelId="{F805AB4A-BEAE-49D6-964D-73BCB2D40522}">
      <dsp:nvSpPr>
        <dsp:cNvPr id="0" name=""/>
        <dsp:cNvSpPr/>
      </dsp:nvSpPr>
      <dsp:spPr>
        <a:xfrm rot="16200000">
          <a:off x="2782459" y="1478146"/>
          <a:ext cx="213698" cy="2709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814514" y="1564397"/>
        <a:ext cx="149589" cy="162586"/>
      </dsp:txXfrm>
    </dsp:sp>
    <dsp:sp modelId="{C2E61317-DABC-45CD-AB5C-7E168FE45B9E}">
      <dsp:nvSpPr>
        <dsp:cNvPr id="0" name=""/>
        <dsp:cNvSpPr/>
      </dsp:nvSpPr>
      <dsp:spPr>
        <a:xfrm>
          <a:off x="2487858" y="603085"/>
          <a:ext cx="802899" cy="8028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Verification</a:t>
          </a:r>
        </a:p>
      </dsp:txBody>
      <dsp:txXfrm>
        <a:off x="2605440" y="720667"/>
        <a:ext cx="567735" cy="567735"/>
      </dsp:txXfrm>
    </dsp:sp>
    <dsp:sp modelId="{EBF66061-C56D-46B4-AB53-6EA54341256D}">
      <dsp:nvSpPr>
        <dsp:cNvPr id="0" name=""/>
        <dsp:cNvSpPr/>
      </dsp:nvSpPr>
      <dsp:spPr>
        <a:xfrm rot="19800000">
          <a:off x="3299479" y="570544"/>
          <a:ext cx="213698" cy="2709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303773" y="640767"/>
        <a:ext cx="149589" cy="16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7E403-D724-406F-A364-833A7797EA1C}">
      <dsp:nvSpPr>
        <dsp:cNvPr id="0" name=""/>
        <dsp:cNvSpPr/>
      </dsp:nvSpPr>
      <dsp:spPr>
        <a:xfrm>
          <a:off x="0" y="0"/>
          <a:ext cx="5738921" cy="4244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Leveraged AI, IoT, and data analytics to enhance sustainable </a:t>
          </a:r>
          <a:br>
            <a:rPr lang="en-US" sz="1400" kern="1200" dirty="0"/>
          </a:br>
          <a:r>
            <a:rPr lang="en-US" sz="1400" kern="1200" dirty="0"/>
            <a:t>farming</a:t>
          </a:r>
        </a:p>
      </dsp:txBody>
      <dsp:txXfrm>
        <a:off x="212218" y="0"/>
        <a:ext cx="5314486" cy="424435"/>
      </dsp:txXfrm>
    </dsp:sp>
    <dsp:sp modelId="{FDDB0803-C883-40EB-A7FF-331A7464488A}">
      <dsp:nvSpPr>
        <dsp:cNvPr id="0" name=""/>
        <dsp:cNvSpPr/>
      </dsp:nvSpPr>
      <dsp:spPr>
        <a:xfrm>
          <a:off x="5231292" y="0"/>
          <a:ext cx="5080669" cy="4244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Provided actionable insights and decision-support tools to farmers.</a:t>
          </a:r>
        </a:p>
      </dsp:txBody>
      <dsp:txXfrm>
        <a:off x="5443510" y="0"/>
        <a:ext cx="4656234" cy="4244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7E403-D724-406F-A364-833A7797EA1C}">
      <dsp:nvSpPr>
        <dsp:cNvPr id="0" name=""/>
        <dsp:cNvSpPr/>
      </dsp:nvSpPr>
      <dsp:spPr>
        <a:xfrm>
          <a:off x="172623" y="0"/>
          <a:ext cx="5838646" cy="4244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Accurate data collection, processing, and analysis.</a:t>
          </a:r>
        </a:p>
      </dsp:txBody>
      <dsp:txXfrm>
        <a:off x="384841" y="0"/>
        <a:ext cx="5414211" cy="424435"/>
      </dsp:txXfrm>
    </dsp:sp>
    <dsp:sp modelId="{FDDB0803-C883-40EB-A7FF-331A7464488A}">
      <dsp:nvSpPr>
        <dsp:cNvPr id="0" name=""/>
        <dsp:cNvSpPr/>
      </dsp:nvSpPr>
      <dsp:spPr>
        <a:xfrm>
          <a:off x="5322641" y="0"/>
          <a:ext cx="5168956" cy="4244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Robust performance and high reliability under real-world conditions.</a:t>
          </a:r>
        </a:p>
      </dsp:txBody>
      <dsp:txXfrm>
        <a:off x="5534859" y="0"/>
        <a:ext cx="4744521" cy="4244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7E403-D724-406F-A364-833A7797EA1C}">
      <dsp:nvSpPr>
        <dsp:cNvPr id="0" name=""/>
        <dsp:cNvSpPr/>
      </dsp:nvSpPr>
      <dsp:spPr>
        <a:xfrm>
          <a:off x="76200" y="0"/>
          <a:ext cx="5738921" cy="4244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Optimized resource utilization and increased crop yields.	</a:t>
          </a:r>
        </a:p>
      </dsp:txBody>
      <dsp:txXfrm>
        <a:off x="288418" y="0"/>
        <a:ext cx="5314486" cy="424435"/>
      </dsp:txXfrm>
    </dsp:sp>
    <dsp:sp modelId="{3A98AC73-61E5-4639-9123-07D85AE48600}">
      <dsp:nvSpPr>
        <dsp:cNvPr id="0" name=""/>
        <dsp:cNvSpPr/>
      </dsp:nvSpPr>
      <dsp:spPr>
        <a:xfrm>
          <a:off x="5231729" y="0"/>
          <a:ext cx="5080669" cy="4244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 Minimized environmental impact.</a:t>
          </a:r>
        </a:p>
      </dsp:txBody>
      <dsp:txXfrm>
        <a:off x="5443947" y="0"/>
        <a:ext cx="4656234" cy="4244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7E403-D724-406F-A364-833A7797EA1C}">
      <dsp:nvSpPr>
        <dsp:cNvPr id="0" name=""/>
        <dsp:cNvSpPr/>
      </dsp:nvSpPr>
      <dsp:spPr>
        <a:xfrm>
          <a:off x="83317" y="0"/>
          <a:ext cx="5896973" cy="4244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chemeClr val="bg1"/>
              </a:solidFill>
            </a:rPr>
            <a:t>Further integration with external data sources and farm </a:t>
          </a:r>
          <a:br>
            <a:rPr lang="en-US" sz="1400" kern="1200" dirty="0">
              <a:solidFill>
                <a:schemeClr val="bg1"/>
              </a:solidFill>
            </a:rPr>
          </a:br>
          <a:r>
            <a:rPr lang="en-US" sz="1400" kern="1200" dirty="0">
              <a:solidFill>
                <a:schemeClr val="bg1"/>
              </a:solidFill>
            </a:rPr>
            <a:t>management systems.	</a:t>
          </a:r>
        </a:p>
      </dsp:txBody>
      <dsp:txXfrm>
        <a:off x="295535" y="0"/>
        <a:ext cx="5472538" cy="424435"/>
      </dsp:txXfrm>
    </dsp:sp>
    <dsp:sp modelId="{DD55D315-0F18-45B4-8CCE-64967800A197}">
      <dsp:nvSpPr>
        <dsp:cNvPr id="0" name=""/>
        <dsp:cNvSpPr/>
      </dsp:nvSpPr>
      <dsp:spPr>
        <a:xfrm>
          <a:off x="5369265" y="0"/>
          <a:ext cx="4939109" cy="4244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chemeClr val="bg1"/>
              </a:solidFill>
            </a:rPr>
            <a:t>Seamless data exchange and interoperability.</a:t>
          </a:r>
        </a:p>
      </dsp:txBody>
      <dsp:txXfrm>
        <a:off x="5581483" y="0"/>
        <a:ext cx="4514674" cy="424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352410F-B386-4865-882F-90CC0DECBE77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22BC-9E87-433B-9BBF-6EC3E1BB442B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18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10F-B386-4865-882F-90CC0DECBE77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22BC-9E87-433B-9BBF-6EC3E1BB44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63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10F-B386-4865-882F-90CC0DECBE77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22BC-9E87-433B-9BBF-6EC3E1BB442B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762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C3E6-1A34-DC51-AFE8-C7DDE3FCC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745BC-E654-719E-8253-AEDBDAD8A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C2239-7EAE-FEF9-F87F-C6D19A12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10F-B386-4865-882F-90CC0DECBE77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25205-F082-5374-D687-2D2C60CCF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5FBA-4250-6F55-1470-3FC4D5A73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22BC-9E87-433B-9BBF-6EC3E1BB44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461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494AB-7F87-8820-871B-D3CD8B91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74938-155D-E1E3-524A-14CC028BE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51C0F-DAE5-26A4-A9B3-003CB7DE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10F-B386-4865-882F-90CC0DECBE77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5FA1D-4799-A2C4-8697-A20157A9A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A6B04-08A0-251A-F654-DB780D0C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22BC-9E87-433B-9BBF-6EC3E1BB44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84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5094-9FA0-6B1D-BDD0-AFE8C436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49BF2-0B8E-38FD-CC6F-80419A3D3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D602B-88C7-2C7B-5763-EAC7B0319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10F-B386-4865-882F-90CC0DECBE77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83453-7830-C826-9BBE-1EE73E36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FD2F3-4180-856C-CA75-EEE740AE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22BC-9E87-433B-9BBF-6EC3E1BB44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708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870-E83E-D436-3743-C7159EF0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C4066-BB0F-4FC9-8994-AD905AD52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0B768-2206-1620-0B7B-826DD5C09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CA038-0334-1B94-3C05-4B4F8EC1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10F-B386-4865-882F-90CC0DECBE77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32D20-28FE-7B34-B4C4-C89FC647E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347A3-DC3E-BD86-A12A-FF67BCC4F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22BC-9E87-433B-9BBF-6EC3E1BB44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716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5D6E1-07BC-580A-E518-1B2AF115D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41508-3B13-9ECC-861B-9E249CB59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B6B42-8807-78B7-21CB-5875095B1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275A49-F7BF-1949-8B41-554D07FD9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A5FF4C-8FC4-8AF1-8350-769D46996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43547-DD8A-7E88-24F8-C8F51FA4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10F-B386-4865-882F-90CC0DECBE77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543DA4-95EB-F99B-9B09-131DF864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94F6EC-62EB-7FBA-7FBA-5DB9FB0C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22BC-9E87-433B-9BBF-6EC3E1BB44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115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03779-9226-C840-A487-65B2BF3E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34DAC1-A060-AAE6-0A5A-524D1722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10F-B386-4865-882F-90CC0DECBE77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49B48-D69D-5D3C-9CA8-259DECFCA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07E01-130F-B07C-127F-501EAD36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22BC-9E87-433B-9BBF-6EC3E1BB44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271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90989C-80B8-133F-7C90-B3BB24682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10F-B386-4865-882F-90CC0DECBE77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72B62C-ED8F-724C-49E1-C815E342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D1766-3817-D0AE-9DCD-846B49E6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22BC-9E87-433B-9BBF-6EC3E1BB44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2050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3683-05F7-20F3-F298-4FD6525B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C7DE5-298A-B0BB-6022-882D5A2EE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3D056-2420-E82B-8E6A-83CCEFF85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54814-E066-F534-E41F-DE62876C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10F-B386-4865-882F-90CC0DECBE77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6A5C1-DCAE-1755-2517-BF1E7119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5006E-843A-9EFD-47A8-2D04EA61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22BC-9E87-433B-9BBF-6EC3E1BB44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09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10F-B386-4865-882F-90CC0DECBE77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22BC-9E87-433B-9BBF-6EC3E1BB44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8110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9AFA-C01B-3D85-31A7-18D9A5897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1CE764-EBAF-4EFD-7007-1156B932E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781F3-FA39-066D-2DA8-BCC967DFD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E343F-3B48-92DA-1D08-0D7BC6137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10F-B386-4865-882F-90CC0DECBE77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800A6-BED1-0394-3E5B-EBFC442C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6A708-F00C-086D-2526-C232D284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22BC-9E87-433B-9BBF-6EC3E1BB44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4826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3427D-14E4-35BA-D002-66DD75F4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C9CBD-4A8F-FBC2-441C-C3BEA7FF6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05760-E6DA-5DF8-CA53-F3AE95B3D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10F-B386-4865-882F-90CC0DECBE77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84E0C-C122-0045-B3DB-FF7C12E71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8AA48-FDBC-8980-6FA9-FCC4879A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22BC-9E87-433B-9BBF-6EC3E1BB44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4998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FCC447-600A-EE59-19B2-6EB512AD4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E0619-40D6-C369-4B22-812181280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5D644-CABC-5CDC-54CA-B41EAF94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10F-B386-4865-882F-90CC0DECBE77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A9A8C-4C89-1D1D-1B82-6A379D221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1897D-CBC1-545D-F266-4ABAD4DF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22BC-9E87-433B-9BBF-6EC3E1BB44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36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10F-B386-4865-882F-90CC0DECBE77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22BC-9E87-433B-9BBF-6EC3E1BB442B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87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10F-B386-4865-882F-90CC0DECBE77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22BC-9E87-433B-9BBF-6EC3E1BB44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09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10F-B386-4865-882F-90CC0DECBE77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22BC-9E87-433B-9BBF-6EC3E1BB44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69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10F-B386-4865-882F-90CC0DECBE77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22BC-9E87-433B-9BBF-6EC3E1BB44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80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10F-B386-4865-882F-90CC0DECBE77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22BC-9E87-433B-9BBF-6EC3E1BB44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84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10F-B386-4865-882F-90CC0DECBE77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22BC-9E87-433B-9BBF-6EC3E1BB44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15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410F-B386-4865-882F-90CC0DECBE77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22BC-9E87-433B-9BBF-6EC3E1BB442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58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352410F-B386-4865-882F-90CC0DECBE77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C722BC-9E87-433B-9BBF-6EC3E1BB442B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64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F07EE-AC4E-296C-5BBC-FAB8AA27A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20531-7B5B-1AD1-D8D8-D244D50DE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623DA-8149-61BF-AE9A-458384760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2410F-B386-4865-882F-90CC0DECBE77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F6653-D7A1-FACB-20AB-CA046E88A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B6F90-AA9A-EB7E-65C6-35F89BB4E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722BC-9E87-433B-9BBF-6EC3E1BB44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72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ontrealethics.ai/ai-applications-in-agriculture-sustainable-farming/" TargetMode="External"/><Relationship Id="rId2" Type="http://schemas.openxmlformats.org/officeDocument/2006/relationships/hyperlink" Target="https://www.linkedin.com/pulse/ai-revolutionizing-sustainable-agriculture-enhancing-crop-monitoring-u0o8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88/1742-6596/1693/1/012058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EFF5D-3FAD-3C1F-727D-54D8E6BAA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AI-ENHNACED SUSTAINABLE FARMING</a:t>
            </a:r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599427B-9D3C-94C5-1CBC-0A0DB70EC9B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23938" y="4412202"/>
            <a:ext cx="9720262" cy="189652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FA20-BSSE-215: Muhammad Usman</a:t>
            </a:r>
          </a:p>
          <a:p>
            <a:r>
              <a:rPr lang="en-US" sz="2800" dirty="0"/>
              <a:t>FA20-BSSE-220: Muhammad Farhan Rana</a:t>
            </a:r>
          </a:p>
          <a:p>
            <a:r>
              <a:rPr lang="en-US" sz="2800" dirty="0"/>
              <a:t>Supervisor: Mam Sadia Zafar</a:t>
            </a:r>
          </a:p>
        </p:txBody>
      </p:sp>
      <p:pic>
        <p:nvPicPr>
          <p:cNvPr id="5" name="Content Placeholder 4" descr="A logo of a university&#10;&#10;Description automatically generated">
            <a:extLst>
              <a:ext uri="{FF2B5EF4-FFF2-40B4-BE49-F238E27FC236}">
                <a16:creationId xmlns:a16="http://schemas.microsoft.com/office/drawing/2014/main" id="{9AA111FD-7D1B-82A0-059C-C23A87A55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633" y="2084832"/>
            <a:ext cx="1883664" cy="188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43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78CB-ABA4-22C3-C280-AFB76BA92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24128" y="1966569"/>
            <a:ext cx="663397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Design: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Support: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Accessibility: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3157" t="8154" r="13164" b="1919"/>
          <a:stretch/>
        </p:blipFill>
        <p:spPr>
          <a:xfrm>
            <a:off x="902589" y="3654447"/>
            <a:ext cx="6877050" cy="2895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223" y="1055904"/>
            <a:ext cx="3202836" cy="1801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764" y="3328187"/>
            <a:ext cx="4096322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68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B56D-397D-54E0-8D9B-33819F82A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-205359"/>
            <a:ext cx="9720072" cy="1499616"/>
          </a:xfrm>
        </p:spPr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AD53E-8BA3-24C3-1EB3-0A1F6D4A8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962026"/>
            <a:ext cx="10634471" cy="55060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/>
              <a:t>Conclusion</a:t>
            </a:r>
          </a:p>
          <a:p>
            <a:pPr marL="0" indent="0">
              <a:buNone/>
            </a:pPr>
            <a:r>
              <a:rPr lang="en-US" b="1" dirty="0"/>
              <a:t>Significant Advancements: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Effective Solution: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Impact: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600" b="1" dirty="0"/>
              <a:t>Future Work</a:t>
            </a:r>
          </a:p>
          <a:p>
            <a:pPr marL="0" indent="0">
              <a:buNone/>
            </a:pPr>
            <a:r>
              <a:rPr lang="en-US" b="1" dirty="0"/>
              <a:t>Enhanced Data Integration:</a:t>
            </a: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Advanced AI Models: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Emerging Technologies:</a:t>
            </a:r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014469691"/>
              </p:ext>
            </p:extLst>
          </p:nvPr>
        </p:nvGraphicFramePr>
        <p:xfrm>
          <a:off x="1203325" y="1771648"/>
          <a:ext cx="10312400" cy="424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429632553"/>
              </p:ext>
            </p:extLst>
          </p:nvPr>
        </p:nvGraphicFramePr>
        <p:xfrm>
          <a:off x="1024127" y="2657473"/>
          <a:ext cx="10491598" cy="424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61789638"/>
              </p:ext>
            </p:extLst>
          </p:nvPr>
        </p:nvGraphicFramePr>
        <p:xfrm>
          <a:off x="1203325" y="3473574"/>
          <a:ext cx="10312400" cy="424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937226689"/>
              </p:ext>
            </p:extLst>
          </p:nvPr>
        </p:nvGraphicFramePr>
        <p:xfrm>
          <a:off x="1203325" y="4723826"/>
          <a:ext cx="10312400" cy="424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1279964" y="5492493"/>
            <a:ext cx="5738921" cy="424435"/>
            <a:chOff x="76200" y="0"/>
            <a:chExt cx="5738921" cy="424435"/>
          </a:xfrm>
        </p:grpSpPr>
        <p:sp>
          <p:nvSpPr>
            <p:cNvPr id="21" name="Chevron 20"/>
            <p:cNvSpPr/>
            <p:nvPr/>
          </p:nvSpPr>
          <p:spPr>
            <a:xfrm>
              <a:off x="76200" y="0"/>
              <a:ext cx="5738921" cy="424435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Chevron 4"/>
            <p:cNvSpPr txBox="1"/>
            <p:nvPr/>
          </p:nvSpPr>
          <p:spPr>
            <a:xfrm>
              <a:off x="288418" y="0"/>
              <a:ext cx="5314486" cy="4244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008" tIns="20003" rIns="20003" bIns="20003" numCol="1" spcCol="1270" anchor="ctr" anchorCtr="0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Development of more sophisticated machine learning algorithms.</a:t>
              </a:r>
              <a:r>
                <a:rPr lang="en-US" sz="1400" kern="1200" dirty="0">
                  <a:solidFill>
                    <a:schemeClr val="bg1"/>
                  </a:solidFill>
                </a:rPr>
                <a:t>	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35056" y="5492493"/>
            <a:ext cx="5080669" cy="424435"/>
            <a:chOff x="5231292" y="0"/>
            <a:chExt cx="5080669" cy="424435"/>
          </a:xfrm>
        </p:grpSpPr>
        <p:sp>
          <p:nvSpPr>
            <p:cNvPr id="19" name="Chevron 18"/>
            <p:cNvSpPr/>
            <p:nvPr/>
          </p:nvSpPr>
          <p:spPr>
            <a:xfrm>
              <a:off x="5231292" y="0"/>
              <a:ext cx="5080669" cy="424435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Chevron 6"/>
            <p:cNvSpPr txBox="1"/>
            <p:nvPr/>
          </p:nvSpPr>
          <p:spPr>
            <a:xfrm>
              <a:off x="5443510" y="0"/>
              <a:ext cx="4656234" cy="4244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008" tIns="20003" rIns="20003" bIns="20003" numCol="1" spcCol="1270" anchor="ctr" anchorCtr="0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Improved accuracy and predictive capabilities.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279964" y="6277545"/>
            <a:ext cx="5738921" cy="424435"/>
            <a:chOff x="76200" y="0"/>
            <a:chExt cx="5738921" cy="424435"/>
          </a:xfrm>
        </p:grpSpPr>
        <p:sp>
          <p:nvSpPr>
            <p:cNvPr id="24" name="Chevron 23"/>
            <p:cNvSpPr/>
            <p:nvPr/>
          </p:nvSpPr>
          <p:spPr>
            <a:xfrm>
              <a:off x="76200" y="0"/>
              <a:ext cx="5738921" cy="424435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Chevron 4"/>
            <p:cNvSpPr txBox="1"/>
            <p:nvPr/>
          </p:nvSpPr>
          <p:spPr>
            <a:xfrm>
              <a:off x="288418" y="0"/>
              <a:ext cx="5314486" cy="4244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008" tIns="20003" rIns="20003" bIns="20003" numCol="1" spcCol="1270" anchor="ctr" anchorCtr="0">
              <a:noAutofit/>
            </a:bodyPr>
            <a:lstStyle/>
            <a:p>
              <a:pPr marL="128016" lvl="1" indent="0">
                <a:buNone/>
              </a:pPr>
              <a:r>
                <a:rPr lang="en-US" sz="1400" dirty="0"/>
                <a:t>Explore integration with blockchain and edge computing.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435056" y="6277545"/>
            <a:ext cx="5080669" cy="424435"/>
            <a:chOff x="5231292" y="0"/>
            <a:chExt cx="5080669" cy="424435"/>
          </a:xfrm>
        </p:grpSpPr>
        <p:sp>
          <p:nvSpPr>
            <p:cNvPr id="27" name="Chevron 26"/>
            <p:cNvSpPr/>
            <p:nvPr/>
          </p:nvSpPr>
          <p:spPr>
            <a:xfrm>
              <a:off x="5231292" y="0"/>
              <a:ext cx="5080669" cy="424435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Chevron 6"/>
            <p:cNvSpPr txBox="1"/>
            <p:nvPr/>
          </p:nvSpPr>
          <p:spPr>
            <a:xfrm>
              <a:off x="5443510" y="0"/>
              <a:ext cx="4656234" cy="4244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008" tIns="20003" rIns="20003" bIns="20003" numCol="1" spcCol="1270" anchor="ctr" anchorCtr="0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Enhance data security, traceability, </a:t>
              </a:r>
              <a:r>
                <a:rPr lang="en-US" sz="1400" dirty="0" err="1"/>
                <a:t>andrealtime</a:t>
              </a:r>
              <a:r>
                <a:rPr lang="en-US" sz="1400" dirty="0"/>
                <a:t> decision-making.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699150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/>
              <a:t>A comprehensive list of references is cited using a standard format.</a:t>
            </a:r>
          </a:p>
          <a:p>
            <a:r>
              <a:rPr lang="en-US" sz="1700" dirty="0"/>
              <a:t>[1] Cloud Tern Solution, "AI Revolutionizing Sustainable Agriculture: Enhancing Crop Monitoring and Management," Version 1.0, April 3, 2024. [Online]. </a:t>
            </a:r>
            <a:br>
              <a:rPr lang="en-US" sz="1700" dirty="0"/>
            </a:br>
            <a:r>
              <a:rPr lang="en-US" sz="1700" dirty="0"/>
              <a:t>Available: </a:t>
            </a:r>
            <a:r>
              <a:rPr lang="en-US" sz="1700" u="sng" dirty="0">
                <a:hlinkClick r:id="rId2"/>
              </a:rPr>
              <a:t>https://www.linkedin.com/pulse/ai-revolutionizing-sustainable-agriculture-enhancing-crop-monitoring-u0o8c/</a:t>
            </a:r>
            <a:endParaRPr lang="en-US" sz="1700" dirty="0"/>
          </a:p>
          <a:p>
            <a:r>
              <a:rPr lang="en-US" sz="1700" dirty="0"/>
              <a:t>[2] Montrealethics.ai, "AI Applications in Agriculture: Sustainable Farming," Version 1.0, January 24, 2024. [Online]. </a:t>
            </a:r>
            <a:br>
              <a:rPr lang="en-US" sz="1700" dirty="0"/>
            </a:br>
            <a:r>
              <a:rPr lang="en-US" sz="1700" dirty="0"/>
              <a:t>Available: </a:t>
            </a:r>
            <a:r>
              <a:rPr lang="en-US" sz="1700" u="sng" dirty="0">
                <a:hlinkClick r:id="rId3"/>
              </a:rPr>
              <a:t>https://montrealethics.ai/ai-applications-in-agriculture-sustainable-farming/</a:t>
            </a:r>
            <a:endParaRPr lang="en-US" sz="1700" dirty="0"/>
          </a:p>
          <a:p>
            <a:r>
              <a:rPr lang="en-US" sz="1700" dirty="0"/>
              <a:t>[3] Yu, X., Chen, Q., &amp; Wang, X. (2020). Research on the application of deep learning in intelligent transportation systems. Journal of Physics: Conference Series, 1693(1), 012058. </a:t>
            </a:r>
            <a:r>
              <a:rPr lang="en-US" sz="1700" u="sng" dirty="0">
                <a:hlinkClick r:id="rId4"/>
              </a:rPr>
              <a:t>https://doi.org/10.1088/1742-6596/1693/1/012058</a:t>
            </a:r>
            <a:r>
              <a:rPr lang="en-US" sz="1700" dirty="0"/>
              <a:t> [Research paper]</a:t>
            </a:r>
          </a:p>
        </p:txBody>
      </p:sp>
    </p:spTree>
    <p:extLst>
      <p:ext uri="{BB962C8B-B14F-4D97-AF65-F5344CB8AC3E}">
        <p14:creationId xmlns:p14="http://schemas.microsoft.com/office/powerpoint/2010/main" val="3639737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EC5A-4C22-FBD5-FB53-AF4F631BA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600" dirty="0">
                <a:latin typeface="Tw Cen MT Condensed (Headings)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51357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8B92-6423-6400-87B3-968E0AE8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26C4-8A73-C313-8536-9BF97D493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553882"/>
            <a:ext cx="9655209" cy="5058117"/>
          </a:xfrm>
        </p:spPr>
        <p:txBody>
          <a:bodyPr anchor="b">
            <a:normAutofit/>
          </a:bodyPr>
          <a:lstStyle/>
          <a:p>
            <a:r>
              <a:rPr lang="en-GB" dirty="0"/>
              <a:t>Agenda: AI-Enhanced Sustainable </a:t>
            </a:r>
            <a:r>
              <a:rPr lang="en-US" dirty="0"/>
              <a:t>Farming</a:t>
            </a:r>
          </a:p>
          <a:p>
            <a:pPr marL="0" indent="0">
              <a:buNone/>
            </a:pPr>
            <a:r>
              <a:rPr lang="en-US" dirty="0"/>
              <a:t>1.</a:t>
            </a:r>
            <a:r>
              <a:rPr lang="en-GB" dirty="0"/>
              <a:t>Introduction  - Importance of sustainable farming   -</a:t>
            </a:r>
            <a:r>
              <a:rPr lang="en-US" dirty="0"/>
              <a:t> </a:t>
            </a:r>
            <a:r>
              <a:rPr lang="en-GB" dirty="0"/>
              <a:t>Role of AI in agriculture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2. AI Technologies in Farming  </a:t>
            </a:r>
            <a:r>
              <a:rPr lang="en-US" dirty="0"/>
              <a:t>-</a:t>
            </a:r>
            <a:r>
              <a:rPr lang="en-GB" dirty="0"/>
              <a:t>Precision agriculture   - Predictive analytics   </a:t>
            </a:r>
            <a:r>
              <a:rPr lang="en-US" dirty="0"/>
              <a:t>                </a:t>
            </a:r>
            <a:r>
              <a:rPr lang="en-GB" dirty="0"/>
              <a:t>- Robotics and automation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3. Case Studies  - Real-world examples   - Success stories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GB" dirty="0"/>
              <a:t>4. Challenges and Solutions   - Adoption barriers   - Ethical considerations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5. Future Trends   - Innovations in AI   - Long-term impacts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6. Q&amp;A Session   - Open discussion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741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522" y="221942"/>
            <a:ext cx="9838678" cy="1757778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522" y="1784411"/>
            <a:ext cx="9838677" cy="489159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 </a:t>
            </a:r>
            <a:r>
              <a:rPr lang="en-US" b="1" dirty="0"/>
              <a:t>Project Overview</a:t>
            </a:r>
            <a:endParaRPr lang="en-US" dirty="0"/>
          </a:p>
          <a:p>
            <a:r>
              <a:rPr lang="en-US" dirty="0"/>
              <a:t>Development of the "AI Enhanced Sustainable Farming" system</a:t>
            </a:r>
          </a:p>
          <a:p>
            <a:pPr lvl="1"/>
            <a:r>
              <a:rPr lang="en-US" dirty="0"/>
              <a:t>Aim: Integrate artificial intelligence with sustainable agricultural practices</a:t>
            </a:r>
          </a:p>
          <a:p>
            <a:pPr lvl="1"/>
            <a:r>
              <a:rPr lang="en-US" dirty="0"/>
              <a:t>Incorporates AI, IoT devices, and data analytics to assist farmers</a:t>
            </a:r>
          </a:p>
          <a:p>
            <a:pPr lvl="1"/>
            <a:r>
              <a:rPr lang="en-US" dirty="0"/>
              <a:t>Provides actionable insights to improve farming efficiency</a:t>
            </a:r>
          </a:p>
          <a:p>
            <a:r>
              <a:rPr lang="en-US" b="1" dirty="0"/>
              <a:t>Project Goals</a:t>
            </a:r>
            <a:endParaRPr lang="en-US" dirty="0"/>
          </a:p>
          <a:p>
            <a:r>
              <a:rPr lang="en-US" b="1" dirty="0"/>
              <a:t>Enhance Farming Efficiency</a:t>
            </a:r>
            <a:endParaRPr lang="en-US" dirty="0"/>
          </a:p>
          <a:p>
            <a:pPr lvl="1"/>
            <a:r>
              <a:rPr lang="en-US" dirty="0"/>
              <a:t>Optimize resource utilization (water, fertilizers, pesticides)</a:t>
            </a:r>
          </a:p>
          <a:p>
            <a:pPr lvl="1"/>
            <a:r>
              <a:rPr lang="en-US" dirty="0"/>
              <a:t>Improve crop management and monitoring</a:t>
            </a:r>
          </a:p>
          <a:p>
            <a:r>
              <a:rPr lang="en-US" b="1" dirty="0"/>
              <a:t>Promote Environmental Sustainability</a:t>
            </a:r>
            <a:endParaRPr lang="en-US" dirty="0"/>
          </a:p>
          <a:p>
            <a:pPr lvl="1"/>
            <a:r>
              <a:rPr lang="en-US" dirty="0"/>
              <a:t>Reduce environmental impact through precise farming techniques</a:t>
            </a:r>
          </a:p>
          <a:p>
            <a:pPr lvl="1"/>
            <a:r>
              <a:rPr lang="en-US" dirty="0"/>
              <a:t>Support eco-friendly farming practices</a:t>
            </a:r>
          </a:p>
          <a:p>
            <a:r>
              <a:rPr lang="en-US" b="1" dirty="0"/>
              <a:t>Maximize Crop Yields</a:t>
            </a:r>
            <a:endParaRPr lang="en-US" dirty="0"/>
          </a:p>
          <a:p>
            <a:pPr lvl="1"/>
            <a:r>
              <a:rPr lang="en-US" dirty="0"/>
              <a:t>Predict crop yields with high accuracy</a:t>
            </a:r>
          </a:p>
          <a:p>
            <a:pPr lvl="1"/>
            <a:r>
              <a:rPr lang="en-US" dirty="0"/>
              <a:t>Provide recommendations for optimal farming practices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37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300D1-A401-1F20-67FD-07D601F6C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319595"/>
            <a:ext cx="9720072" cy="1376039"/>
          </a:xfrm>
        </p:spPr>
        <p:txBody>
          <a:bodyPr>
            <a:normAutofit/>
          </a:bodyPr>
          <a:lstStyle/>
          <a:p>
            <a:r>
              <a:rPr lang="en-GB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B5868-0883-29F4-59FB-00C90B397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95635"/>
            <a:ext cx="9720071" cy="461372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Challenges in Modern Agriculture</a:t>
            </a:r>
            <a:endParaRPr lang="en-US" dirty="0"/>
          </a:p>
          <a:p>
            <a:r>
              <a:rPr lang="en-US" b="1" dirty="0"/>
              <a:t>Resource Optimization</a:t>
            </a:r>
            <a:endParaRPr lang="en-US" dirty="0"/>
          </a:p>
          <a:p>
            <a:pPr lvl="1"/>
            <a:r>
              <a:rPr lang="en-US" dirty="0"/>
              <a:t>Inefficient use of water, fertilizers, and pesticides leads to waste and increased costs</a:t>
            </a:r>
          </a:p>
          <a:p>
            <a:r>
              <a:rPr lang="en-US" b="1" dirty="0"/>
              <a:t>Environmental Impact</a:t>
            </a:r>
            <a:endParaRPr lang="en-US" dirty="0"/>
          </a:p>
          <a:p>
            <a:pPr lvl="1"/>
            <a:r>
              <a:rPr lang="en-US" dirty="0"/>
              <a:t>Conventional farming practices contribute to soil degradation, water pollution, and greenhouse gas emissions</a:t>
            </a:r>
          </a:p>
          <a:p>
            <a:r>
              <a:rPr lang="en-US" b="1" dirty="0"/>
              <a:t>Crop Productivity</a:t>
            </a:r>
            <a:endParaRPr lang="en-US" dirty="0"/>
          </a:p>
          <a:p>
            <a:pPr lvl="1"/>
            <a:r>
              <a:rPr lang="en-US" dirty="0"/>
              <a:t>Inconsistent crop yields due to varying environmental conditions, pest infestations, and diseases</a:t>
            </a:r>
          </a:p>
          <a:p>
            <a:r>
              <a:rPr lang="en-US" b="1" dirty="0"/>
              <a:t>Need for Advanced Solutions</a:t>
            </a:r>
            <a:endParaRPr lang="en-US" dirty="0"/>
          </a:p>
          <a:p>
            <a:r>
              <a:rPr lang="en-US" b="1" dirty="0"/>
              <a:t>Data-Driven Decision Making</a:t>
            </a:r>
            <a:endParaRPr lang="en-US" dirty="0"/>
          </a:p>
          <a:p>
            <a:pPr lvl="1"/>
            <a:r>
              <a:rPr lang="en-US" dirty="0"/>
              <a:t>Lack of real-time data and predictive insights to support informed decision making</a:t>
            </a:r>
          </a:p>
          <a:p>
            <a:r>
              <a:rPr lang="en-US" b="1" dirty="0"/>
              <a:t>Integration of Technology</a:t>
            </a:r>
            <a:endParaRPr lang="en-US" dirty="0"/>
          </a:p>
          <a:p>
            <a:pPr lvl="1"/>
            <a:r>
              <a:rPr lang="en-US" dirty="0"/>
              <a:t>Underutilization of AI</a:t>
            </a:r>
            <a:r>
              <a:rPr lang="en-US" dirty="0" smtClean="0"/>
              <a:t>, IBM cloud Sensor Simulator, </a:t>
            </a:r>
            <a:r>
              <a:rPr lang="en-US" dirty="0"/>
              <a:t>and data analytics in agriculture</a:t>
            </a:r>
          </a:p>
          <a:p>
            <a:r>
              <a:rPr lang="en-US" b="1" dirty="0"/>
              <a:t>Sustainability Goals</a:t>
            </a:r>
            <a:endParaRPr lang="en-US" dirty="0"/>
          </a:p>
          <a:p>
            <a:pPr lvl="1"/>
            <a:r>
              <a:rPr lang="en-US" dirty="0"/>
              <a:t>Growing need for sustainable farming practices to ensure long-term food security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620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09550"/>
            <a:ext cx="9720072" cy="1415064"/>
          </a:xfrm>
        </p:spPr>
        <p:txBody>
          <a:bodyPr/>
          <a:lstStyle/>
          <a:p>
            <a:r>
              <a:rPr lang="en-GB" dirty="0"/>
              <a:t>Related woRK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024128" y="1408491"/>
            <a:ext cx="10774582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Cloud Tern Solution (2024)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3736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Title: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AI Revolutionizing Sustainable Agriculture: Enhancing Crop Monitoring and Management</a:t>
            </a:r>
          </a:p>
          <a:p>
            <a:pPr marL="173736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Focus: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Using AI for real-time crop monitoring and management, enhancing crop yield, and reducing resource wastage.</a:t>
            </a:r>
          </a:p>
          <a:p>
            <a:pPr marL="173736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Outcome: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Demonstrated significant improvements in crop yield prediction accuracy and resource optimization.</a:t>
            </a:r>
          </a:p>
          <a:p>
            <a:pPr marL="173736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700" b="1" dirty="0"/>
              <a:t>Drawback: </a:t>
            </a:r>
            <a:r>
              <a:rPr lang="en-US" altLang="en-US" sz="1700" dirty="0"/>
              <a:t>1. High Initial cost 	2. Not Scalable at varying farm size</a:t>
            </a:r>
          </a:p>
          <a:p>
            <a:pPr marL="173736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Montrealethics.ai (2024)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3736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Title: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AI Applications in Agriculture: Sustainable Farming</a:t>
            </a:r>
          </a:p>
          <a:p>
            <a:pPr marL="173736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Focus: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Application of AI technologies to promote sustainable farming practices.</a:t>
            </a:r>
          </a:p>
          <a:p>
            <a:pPr marL="173736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Outcome: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Highlighted the potential of AI to improve sustainability by optimizing the use of fertilizers and pesticides, thus minimizing environmental impact.</a:t>
            </a:r>
          </a:p>
          <a:p>
            <a:pPr marL="173736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700" b="1" dirty="0"/>
              <a:t>Drawback: </a:t>
            </a:r>
            <a:r>
              <a:rPr lang="en-US" altLang="en-US" sz="1700" dirty="0"/>
              <a:t>1. Difficulty in integrating AI systems with environment	2. Technical Complexity</a:t>
            </a:r>
          </a:p>
          <a:p>
            <a:pPr marL="173736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Ahmed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al. (2022)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3736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Title: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Enhancing Smart Farming through the Applications of Agriculture 4.0 Technologies</a:t>
            </a:r>
          </a:p>
          <a:p>
            <a:pPr marL="173736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Journal: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Internet of Things, 18, 100334</a:t>
            </a:r>
          </a:p>
          <a:p>
            <a:pPr marL="173736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Focus: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Comprehensive review of Agriculture 4.0 technologies, including IoT, AI, and big data.</a:t>
            </a:r>
          </a:p>
          <a:p>
            <a:pPr marL="173736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Outcome: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Identified key technologies and their applications in enhancing farm productivity and sustainability.</a:t>
            </a:r>
          </a:p>
          <a:p>
            <a:pPr marL="173736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700" b="1" dirty="0"/>
              <a:t>Drawback: </a:t>
            </a:r>
            <a:r>
              <a:rPr lang="en-US" altLang="en-US" sz="1700" dirty="0"/>
              <a:t>1. Interoperability Issues	2. Dependence on External Factors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551" y="2568536"/>
            <a:ext cx="1507949" cy="141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4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66675"/>
            <a:ext cx="9720072" cy="1285875"/>
          </a:xfrm>
        </p:spPr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1466850"/>
            <a:ext cx="9720071" cy="5019674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/>
              <a:t>1. </a:t>
            </a:r>
            <a:r>
              <a:rPr lang="en-US" sz="2600" b="1" dirty="0"/>
              <a:t>Development Approach</a:t>
            </a:r>
            <a:endParaRPr lang="en-US" sz="2600" dirty="0"/>
          </a:p>
          <a:p>
            <a:r>
              <a:rPr lang="en-US" b="1" dirty="0"/>
              <a:t>Agile Software Development:</a:t>
            </a:r>
            <a:r>
              <a:rPr lang="en-US" dirty="0"/>
              <a:t> Iterative development with continuous feedback integration.</a:t>
            </a:r>
          </a:p>
          <a:p>
            <a:r>
              <a:rPr lang="en-US" b="1" dirty="0"/>
              <a:t>Combination of Methodologies:</a:t>
            </a:r>
            <a:r>
              <a:rPr lang="en-US" dirty="0"/>
              <a:t> Incorporation of both Waterfall and Agile elements.</a:t>
            </a:r>
          </a:p>
          <a:p>
            <a:r>
              <a:rPr lang="en-US" sz="2600" dirty="0"/>
              <a:t>2. </a:t>
            </a:r>
            <a:r>
              <a:rPr lang="en-US" sz="2600" b="1" dirty="0"/>
              <a:t>Tools and Techniques</a:t>
            </a:r>
            <a:endParaRPr lang="en-US" sz="2600" dirty="0"/>
          </a:p>
          <a:p>
            <a:r>
              <a:rPr lang="en-US" b="1" dirty="0"/>
              <a:t>Programming Languages:</a:t>
            </a:r>
            <a:r>
              <a:rPr lang="en-US" dirty="0"/>
              <a:t> Python for data analysis and machine learning.</a:t>
            </a:r>
          </a:p>
          <a:p>
            <a:r>
              <a:rPr lang="en-US" b="1" dirty="0"/>
              <a:t>Development Environments:</a:t>
            </a:r>
            <a:r>
              <a:rPr lang="en-US" dirty="0"/>
              <a:t> VS-Code and Jupyter Notebook for coding and debugging.</a:t>
            </a:r>
          </a:p>
          <a:p>
            <a:r>
              <a:rPr lang="en-US" b="1" dirty="0"/>
              <a:t>Version Control:</a:t>
            </a:r>
            <a:r>
              <a:rPr lang="en-US" dirty="0"/>
              <a:t> Git and GitHub for collaboration and version tracking.</a:t>
            </a:r>
          </a:p>
          <a:p>
            <a:r>
              <a:rPr lang="en-US" sz="2600" dirty="0"/>
              <a:t>3. </a:t>
            </a:r>
            <a:r>
              <a:rPr lang="en-US" sz="2600" b="1" dirty="0"/>
              <a:t>Data Management and Analysis</a:t>
            </a:r>
            <a:endParaRPr lang="en-US" sz="2600" dirty="0"/>
          </a:p>
          <a:p>
            <a:r>
              <a:rPr lang="en-US" b="1" dirty="0"/>
              <a:t>Libraries:</a:t>
            </a:r>
            <a:r>
              <a:rPr lang="en-US" dirty="0"/>
              <a:t> Pandas and NumPy for data manipulation; TensorFlow and Scikit-learn for machine learning.</a:t>
            </a:r>
          </a:p>
          <a:p>
            <a:r>
              <a:rPr lang="en-US" b="1" dirty="0"/>
              <a:t>Testing:</a:t>
            </a:r>
            <a:endParaRPr lang="en-US" dirty="0"/>
          </a:p>
          <a:p>
            <a:pPr lvl="1"/>
            <a:r>
              <a:rPr lang="en-US" b="1" dirty="0"/>
              <a:t>Unit Testing:</a:t>
            </a:r>
            <a:r>
              <a:rPr lang="en-US" dirty="0"/>
              <a:t> Using pytest to ensure component functionality.</a:t>
            </a:r>
          </a:p>
          <a:p>
            <a:pPr lvl="1"/>
            <a:r>
              <a:rPr lang="en-US" b="1" dirty="0"/>
              <a:t>Integration Testing:</a:t>
            </a:r>
            <a:r>
              <a:rPr lang="en-US" dirty="0"/>
              <a:t> Validating module interactions.</a:t>
            </a:r>
          </a:p>
          <a:p>
            <a:r>
              <a:rPr lang="en-US" dirty="0"/>
              <a:t>4. </a:t>
            </a:r>
            <a:r>
              <a:rPr lang="en-US" sz="2600" b="1" dirty="0"/>
              <a:t>Continuous Integration/Continuous Deployment (CI/CD)</a:t>
            </a:r>
            <a:endParaRPr lang="en-US" sz="2600" dirty="0"/>
          </a:p>
          <a:p>
            <a:r>
              <a:rPr lang="en-US" b="1" dirty="0"/>
              <a:t>Automation:</a:t>
            </a:r>
            <a:r>
              <a:rPr lang="en-US" dirty="0"/>
              <a:t> </a:t>
            </a:r>
            <a:r>
              <a:rPr lang="en-US" dirty="0" smtClean="0"/>
              <a:t>GitHub </a:t>
            </a:r>
            <a:r>
              <a:rPr lang="en-US" dirty="0"/>
              <a:t>CI/CD pipelines for automated build, test, and deployment processes.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044" y="1090338"/>
            <a:ext cx="3129956" cy="27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5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38125"/>
            <a:ext cx="9720072" cy="1846707"/>
          </a:xfrm>
        </p:spPr>
        <p:txBody>
          <a:bodyPr/>
          <a:lstStyle/>
          <a:p>
            <a:r>
              <a:rPr lang="en-GB" dirty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350" y="1543050"/>
            <a:ext cx="11001375" cy="524827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5. </a:t>
            </a:r>
            <a:r>
              <a:rPr lang="en-US" sz="2000" b="1" dirty="0"/>
              <a:t>Development Stages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Requirements Gathering:</a:t>
            </a:r>
            <a:r>
              <a:rPr lang="en-US" sz="1700" dirty="0"/>
              <a:t> Domain analysis to identify needs and constraints.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Design:</a:t>
            </a:r>
            <a:r>
              <a:rPr lang="en-US" sz="1700" dirty="0"/>
              <a:t> Developing high-level architecture and system design for modularity and scalability.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Implementation:</a:t>
            </a:r>
            <a:r>
              <a:rPr lang="en-US" sz="1700" dirty="0"/>
              <a:t> Coding is based on design specifications, followed by best practices.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Testing:</a:t>
            </a:r>
            <a:r>
              <a:rPr lang="en-US" sz="1700" dirty="0"/>
              <a:t> Writing and executing unit and integration tests to validate functionality.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Validation:</a:t>
            </a:r>
            <a:r>
              <a:rPr lang="en-US" sz="1700" dirty="0"/>
              <a:t> Ensuring the system meets original specifications and requirements.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Verification:</a:t>
            </a:r>
            <a:r>
              <a:rPr lang="en-US" sz="1700" dirty="0"/>
              <a:t> Code walkthroughs and peer reviews to identify potential issues.</a:t>
            </a:r>
          </a:p>
          <a:p>
            <a:r>
              <a:rPr lang="en-US" sz="2000" dirty="0"/>
              <a:t>6. </a:t>
            </a:r>
            <a:r>
              <a:rPr lang="en-US" sz="2000" b="1" dirty="0"/>
              <a:t>Core Functionalities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Data Collection:</a:t>
            </a:r>
            <a:r>
              <a:rPr lang="en-US" sz="1700" dirty="0"/>
              <a:t> Gathering data from </a:t>
            </a:r>
            <a:r>
              <a:rPr lang="en-US" sz="1700" dirty="0" smtClean="0"/>
              <a:t>IBM Cloud and Kaggle.</a:t>
            </a:r>
            <a:r>
              <a:rPr lang="en-US" sz="1700" dirty="0"/>
              <a:t>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Data Processing:</a:t>
            </a:r>
            <a:r>
              <a:rPr lang="en-US" sz="1700" dirty="0"/>
              <a:t> Cleaning and normalizing data for analysis.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AI Analysis:</a:t>
            </a:r>
            <a:r>
              <a:rPr lang="en-US" sz="1700" dirty="0"/>
              <a:t> Using machine learning to predict crop yields, pest infestations, and disease outbreaks.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Decision Support:</a:t>
            </a:r>
            <a:r>
              <a:rPr lang="en-US" sz="1700" dirty="0"/>
              <a:t> Generating recommendations for </a:t>
            </a:r>
            <a:r>
              <a:rPr lang="en-US" sz="1700" dirty="0" smtClean="0"/>
              <a:t>Crop.</a:t>
            </a:r>
            <a:r>
              <a:rPr lang="en-US" sz="1700" dirty="0"/>
              <a:t>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Actuation/Implementation:</a:t>
            </a:r>
            <a:r>
              <a:rPr lang="en-US" sz="1700" dirty="0"/>
              <a:t> Implementing actions through IoT devices, drones, and automated machinery.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16302808"/>
              </p:ext>
            </p:extLst>
          </p:nvPr>
        </p:nvGraphicFramePr>
        <p:xfrm>
          <a:off x="6396037" y="876300"/>
          <a:ext cx="7867650" cy="321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 flipH="1">
            <a:off x="9005887" y="2118657"/>
            <a:ext cx="264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Development </a:t>
            </a:r>
          </a:p>
          <a:p>
            <a:pPr algn="ctr"/>
            <a:r>
              <a:rPr lang="en-US" dirty="0"/>
              <a:t>Stages</a:t>
            </a:r>
          </a:p>
        </p:txBody>
      </p:sp>
    </p:spTree>
    <p:extLst>
      <p:ext uri="{BB962C8B-B14F-4D97-AF65-F5344CB8AC3E}">
        <p14:creationId xmlns:p14="http://schemas.microsoft.com/office/powerpoint/2010/main" val="302174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114300"/>
            <a:ext cx="9720072" cy="1499616"/>
          </a:xfrm>
        </p:spPr>
        <p:txBody>
          <a:bodyPr/>
          <a:lstStyle/>
          <a:p>
            <a:r>
              <a:rPr lang="en-GB" dirty="0"/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381125"/>
            <a:ext cx="10463022" cy="5372100"/>
          </a:xfrm>
        </p:spPr>
        <p:txBody>
          <a:bodyPr>
            <a:normAutofit fontScale="77500" lnSpcReduction="20000"/>
          </a:bodyPr>
          <a:lstStyle/>
          <a:p>
            <a:r>
              <a:rPr lang="en-US" sz="2600" b="1" dirty="0"/>
              <a:t>1. Programming Languages</a:t>
            </a:r>
          </a:p>
          <a:p>
            <a:r>
              <a:rPr lang="en-US" b="1" dirty="0"/>
              <a:t>Python:</a:t>
            </a:r>
            <a:r>
              <a:rPr lang="en-US" dirty="0"/>
              <a:t> Chosen for its extensive libraries in data analysis and machine learning.</a:t>
            </a:r>
          </a:p>
          <a:p>
            <a:r>
              <a:rPr lang="en-US" sz="2600" b="1" dirty="0"/>
              <a:t>2. Development Environments</a:t>
            </a:r>
          </a:p>
          <a:p>
            <a:r>
              <a:rPr lang="en-US" b="1" dirty="0"/>
              <a:t>VS-Code:</a:t>
            </a:r>
            <a:r>
              <a:rPr lang="en-US" dirty="0"/>
              <a:t> Used for coding and debugging.</a:t>
            </a:r>
          </a:p>
          <a:p>
            <a:r>
              <a:rPr lang="en-US" b="1" dirty="0"/>
              <a:t>Jupyter Notebook:</a:t>
            </a:r>
            <a:r>
              <a:rPr lang="en-US" dirty="0"/>
              <a:t> Ideal for data exploration and interactive coding.</a:t>
            </a:r>
          </a:p>
          <a:p>
            <a:r>
              <a:rPr lang="en-US" sz="2600" b="1" dirty="0"/>
              <a:t>3. Version Control</a:t>
            </a:r>
          </a:p>
          <a:p>
            <a:r>
              <a:rPr lang="en-US" b="1" dirty="0"/>
              <a:t>Git &amp; GitHub:</a:t>
            </a:r>
            <a:r>
              <a:rPr lang="en-US" dirty="0"/>
              <a:t> Essential for collaboration, version tracking, and maintaining a history of changes.</a:t>
            </a:r>
          </a:p>
          <a:p>
            <a:r>
              <a:rPr lang="en-US" sz="2600" b="1" dirty="0"/>
              <a:t>4. Data Management and Analysis</a:t>
            </a:r>
          </a:p>
          <a:p>
            <a:r>
              <a:rPr lang="en-US" b="1" dirty="0"/>
              <a:t>Pandas &amp; NumPy:</a:t>
            </a:r>
            <a:r>
              <a:rPr lang="en-US" dirty="0"/>
              <a:t> Libraries for data manipulation and analysis.</a:t>
            </a:r>
          </a:p>
          <a:p>
            <a:r>
              <a:rPr lang="en-US" b="1" dirty="0"/>
              <a:t>TensorFlow &amp; Scikit-learn:</a:t>
            </a:r>
            <a:r>
              <a:rPr lang="en-US" dirty="0"/>
              <a:t> Libraries used for machine learning tasks.</a:t>
            </a:r>
          </a:p>
          <a:p>
            <a:r>
              <a:rPr lang="en-US" sz="2600" b="1" dirty="0"/>
              <a:t>5. Testing Frameworks</a:t>
            </a:r>
          </a:p>
          <a:p>
            <a:r>
              <a:rPr lang="en-US" b="1" dirty="0"/>
              <a:t>Integration Testing:</a:t>
            </a:r>
            <a:r>
              <a:rPr lang="en-US" dirty="0"/>
              <a:t> Validating the interaction between different modules.</a:t>
            </a:r>
          </a:p>
          <a:p>
            <a:r>
              <a:rPr lang="en-US" sz="2600" b="1" dirty="0"/>
              <a:t>6. Continuous Integration/Continuous Deployment (CI/CD)</a:t>
            </a:r>
          </a:p>
          <a:p>
            <a:r>
              <a:rPr lang="en-US" b="1" dirty="0" smtClean="0"/>
              <a:t>GitHub:</a:t>
            </a:r>
            <a:r>
              <a:rPr lang="en-US" dirty="0" smtClean="0"/>
              <a:t> </a:t>
            </a:r>
            <a:r>
              <a:rPr lang="en-US" dirty="0"/>
              <a:t>Used to automate the build, test, and deployment processes.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638" y="778790"/>
            <a:ext cx="3505587" cy="12046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114" y="4305300"/>
            <a:ext cx="4313616" cy="144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23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85725"/>
            <a:ext cx="9720072" cy="981075"/>
          </a:xfrm>
        </p:spPr>
        <p:txBody>
          <a:bodyPr>
            <a:normAutofit/>
          </a:bodyPr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675005"/>
              </p:ext>
            </p:extLst>
          </p:nvPr>
        </p:nvGraphicFramePr>
        <p:xfrm>
          <a:off x="847727" y="866775"/>
          <a:ext cx="11172825" cy="587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628">
                  <a:extLst>
                    <a:ext uri="{9D8B030D-6E8A-4147-A177-3AD203B41FA5}">
                      <a16:colId xmlns:a16="http://schemas.microsoft.com/office/drawing/2014/main" val="4095639780"/>
                    </a:ext>
                  </a:extLst>
                </a:gridCol>
                <a:gridCol w="6679502">
                  <a:extLst>
                    <a:ext uri="{9D8B030D-6E8A-4147-A177-3AD203B41FA5}">
                      <a16:colId xmlns:a16="http://schemas.microsoft.com/office/drawing/2014/main" val="1886833260"/>
                    </a:ext>
                  </a:extLst>
                </a:gridCol>
                <a:gridCol w="2823695">
                  <a:extLst>
                    <a:ext uri="{9D8B030D-6E8A-4147-A177-3AD203B41FA5}">
                      <a16:colId xmlns:a16="http://schemas.microsoft.com/office/drawing/2014/main" val="3845825260"/>
                    </a:ext>
                  </a:extLst>
                </a:gridCol>
              </a:tblGrid>
              <a:tr h="435109">
                <a:tc>
                  <a:txBody>
                    <a:bodyPr/>
                    <a:lstStyle/>
                    <a:p>
                      <a:r>
                        <a:rPr lang="en-US" sz="1600" b="1" dirty="0"/>
                        <a:t>Category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Key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694000"/>
                  </a:ext>
                </a:extLst>
              </a:tr>
              <a:tr h="1980771">
                <a:tc>
                  <a:txBody>
                    <a:bodyPr/>
                    <a:lstStyle/>
                    <a:p>
                      <a:r>
                        <a:rPr lang="en-US" sz="1600" dirty="0"/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Accurate Data Collection: Successful data gathering from </a:t>
                      </a:r>
                      <a:r>
                        <a:rPr lang="en-US" sz="1600" dirty="0" smtClean="0"/>
                        <a:t>IBM</a:t>
                      </a:r>
                      <a:r>
                        <a:rPr lang="en-US" sz="1600" baseline="0" dirty="0" smtClean="0"/>
                        <a:t> Simulator and Kaggle</a:t>
                      </a:r>
                      <a:r>
                        <a:rPr lang="en-US" sz="1600" dirty="0" smtClean="0"/>
                        <a:t>.</a:t>
                      </a:r>
                      <a:endParaRPr lang="en-U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Effective Data Processing: Efficient cleaning, preprocessing, and normalizing of data.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AI Analysis: Accurate predictions for crop yields, pest infestations, and disease outbreaks.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Decision Support: Actionable recommendations for optimized farming practices.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High accuracy in predictions.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Effective decision-making insights.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Comprehensive data analysis.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979051"/>
                  </a:ext>
                </a:extLst>
              </a:tr>
              <a:tr h="1267694">
                <a:tc>
                  <a:txBody>
                    <a:bodyPr/>
                    <a:lstStyle/>
                    <a:p>
                      <a:r>
                        <a:rPr lang="en-US" sz="1600" dirty="0"/>
                        <a:t>Performance</a:t>
                      </a:r>
                      <a:r>
                        <a:rPr lang="en-US" sz="1600" baseline="0" dirty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High Computational Efficiency: Fast response times even with large data volumes.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Low Latency: Quick processing and analysis.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Resource Utilization: Maintained optimal performance under varying loads.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Fast response times.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Low latency.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Efficient resource utilization.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919542"/>
                  </a:ext>
                </a:extLst>
              </a:tr>
              <a:tr h="792309">
                <a:tc>
                  <a:txBody>
                    <a:bodyPr/>
                    <a:lstStyle/>
                    <a:p>
                      <a:r>
                        <a:rPr lang="en-US" sz="1600" dirty="0"/>
                        <a:t>Reliability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Robust System: High reliability with minimal downtime.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Error Handling: Effective error handling mechanisms.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High uptime percentage.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Robust error handling and recovery processes.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828148"/>
                  </a:ext>
                </a:extLst>
              </a:tr>
              <a:tr h="1267694">
                <a:tc>
                  <a:txBody>
                    <a:bodyPr/>
                    <a:lstStyle/>
                    <a:p>
                      <a:r>
                        <a:rPr lang="en-US" sz="1600" dirty="0"/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Seamless Scaling: Efficient handling of increasing data volumes and user loads.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Future Growth: Ready to scale further as more data and users are added.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Ability to handle large datasets.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Scalable architecture supporting future growth and expansion.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604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21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1415</TotalTime>
  <Words>1383</Words>
  <Application>Microsoft Office PowerPoint</Application>
  <PresentationFormat>Widescreen</PresentationFormat>
  <Paragraphs>181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Tw Cen MT</vt:lpstr>
      <vt:lpstr>Tw Cen MT Condensed</vt:lpstr>
      <vt:lpstr>Tw Cen MT Condensed (Headings)</vt:lpstr>
      <vt:lpstr>Wingdings 3</vt:lpstr>
      <vt:lpstr>Integral</vt:lpstr>
      <vt:lpstr>Office Theme</vt:lpstr>
      <vt:lpstr>AI-ENHNACED SUSTAINABLE FARMING</vt:lpstr>
      <vt:lpstr>Agenda</vt:lpstr>
      <vt:lpstr>Introduction</vt:lpstr>
      <vt:lpstr>Problem Statement</vt:lpstr>
      <vt:lpstr>Related woRK</vt:lpstr>
      <vt:lpstr>Methodology</vt:lpstr>
      <vt:lpstr>Methodology</vt:lpstr>
      <vt:lpstr>Tools &amp; technologies</vt:lpstr>
      <vt:lpstr>Results</vt:lpstr>
      <vt:lpstr>INTERFACE</vt:lpstr>
      <vt:lpstr>Conclusion AND Future work</vt:lpstr>
      <vt:lpstr>references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SRS Evaluation</dc:title>
  <dc:creator>Muhammad Bilal Butt</dc:creator>
  <cp:lastModifiedBy>MUHAMMAD USMAN JUTT</cp:lastModifiedBy>
  <cp:revision>34</cp:revision>
  <dcterms:created xsi:type="dcterms:W3CDTF">2023-03-30T04:12:56Z</dcterms:created>
  <dcterms:modified xsi:type="dcterms:W3CDTF">2024-08-15T14:50:17Z</dcterms:modified>
</cp:coreProperties>
</file>