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87" r:id="rId2"/>
    <p:sldId id="276" r:id="rId3"/>
    <p:sldId id="278" r:id="rId4"/>
    <p:sldId id="257" r:id="rId5"/>
    <p:sldId id="277" r:id="rId6"/>
    <p:sldId id="273" r:id="rId7"/>
    <p:sldId id="258" r:id="rId8"/>
    <p:sldId id="274" r:id="rId9"/>
    <p:sldId id="281" r:id="rId10"/>
    <p:sldId id="275" r:id="rId11"/>
    <p:sldId id="261" r:id="rId12"/>
    <p:sldId id="263" r:id="rId13"/>
    <p:sldId id="262" r:id="rId14"/>
    <p:sldId id="282" r:id="rId15"/>
    <p:sldId id="284" r:id="rId16"/>
    <p:sldId id="283" r:id="rId17"/>
    <p:sldId id="280" r:id="rId18"/>
  </p:sldIdLst>
  <p:sldSz cx="12192000" cy="6858000"/>
  <p:notesSz cx="6805613"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94485" autoAdjust="0"/>
  </p:normalViewPr>
  <p:slideViewPr>
    <p:cSldViewPr snapToGrid="0">
      <p:cViewPr varScale="1">
        <p:scale>
          <a:sx n="122" d="100"/>
          <a:sy n="122" d="100"/>
        </p:scale>
        <p:origin x="-11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EA30C1D1-6EE8-4882-A9D1-AB20BFF4B894}" type="datetimeFigureOut">
              <a:rPr lang="fr-FR" smtClean="0"/>
              <a:t>18/09/2019</a:t>
            </a:fld>
            <a:endParaRPr lang="fr-FR"/>
          </a:p>
        </p:txBody>
      </p:sp>
      <p:sp>
        <p:nvSpPr>
          <p:cNvPr id="4" name="Espace réservé de l'image des diapositives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1038" y="4783138"/>
            <a:ext cx="5443537" cy="3913187"/>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4450" y="9440863"/>
            <a:ext cx="2949575" cy="498475"/>
          </a:xfrm>
          <a:prstGeom prst="rect">
            <a:avLst/>
          </a:prstGeom>
        </p:spPr>
        <p:txBody>
          <a:bodyPr vert="horz" lIns="91440" tIns="45720" rIns="91440" bIns="45720" rtlCol="0" anchor="b"/>
          <a:lstStyle>
            <a:lvl1pPr algn="r">
              <a:defRPr sz="1200"/>
            </a:lvl1pPr>
          </a:lstStyle>
          <a:p>
            <a:fld id="{2045F7EF-E8AA-4AEF-AC38-B6D4E422BAF4}" type="slidenum">
              <a:rPr lang="fr-FR" smtClean="0"/>
              <a:t>‹N°›</a:t>
            </a:fld>
            <a:endParaRPr lang="fr-FR"/>
          </a:p>
        </p:txBody>
      </p:sp>
    </p:spTree>
    <p:extLst>
      <p:ext uri="{BB962C8B-B14F-4D97-AF65-F5344CB8AC3E}">
        <p14:creationId xmlns:p14="http://schemas.microsoft.com/office/powerpoint/2010/main" val="92948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45F7EF-E8AA-4AEF-AC38-B6D4E422BAF4}" type="slidenum">
              <a:rPr lang="fr-FR" smtClean="0"/>
              <a:t>13</a:t>
            </a:fld>
            <a:endParaRPr lang="fr-FR"/>
          </a:p>
        </p:txBody>
      </p:sp>
    </p:spTree>
    <p:extLst>
      <p:ext uri="{BB962C8B-B14F-4D97-AF65-F5344CB8AC3E}">
        <p14:creationId xmlns:p14="http://schemas.microsoft.com/office/powerpoint/2010/main" val="19993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3493944C-7469-477C-80FD-FF0E6975A28B}" type="datetimeFigureOut">
              <a:rPr lang="fr-FR" smtClean="0"/>
              <a:t>18/09/2019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1464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493944C-7469-477C-80FD-FF0E6975A28B}" type="datetimeFigureOut">
              <a:rPr lang="fr-FR" smtClean="0"/>
              <a:t>18/09/2019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216160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493944C-7469-477C-80FD-FF0E6975A28B}" type="datetimeFigureOut">
              <a:rPr lang="fr-FR" smtClean="0"/>
              <a:t>18/09/2019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284520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493944C-7469-477C-80FD-FF0E6975A28B}" type="datetimeFigureOut">
              <a:rPr lang="fr-FR" smtClean="0"/>
              <a:t>18/09/2019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366756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493944C-7469-477C-80FD-FF0E6975A28B}" type="datetimeFigureOut">
              <a:rPr lang="fr-FR" smtClean="0"/>
              <a:t>18/09/2019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71233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493944C-7469-477C-80FD-FF0E6975A28B}" type="datetimeFigureOut">
              <a:rPr lang="fr-FR" smtClean="0"/>
              <a:t>18/09/2019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156861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493944C-7469-477C-80FD-FF0E6975A28B}" type="datetimeFigureOut">
              <a:rPr lang="fr-FR" smtClean="0"/>
              <a:t>18/09/2019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328132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493944C-7469-477C-80FD-FF0E6975A28B}" type="datetimeFigureOut">
              <a:rPr lang="fr-FR" smtClean="0"/>
              <a:t>18/09/2019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259540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3944C-7469-477C-80FD-FF0E6975A28B}" type="datetimeFigureOut">
              <a:rPr lang="fr-FR" smtClean="0"/>
              <a:t>18/09/2019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115897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493944C-7469-477C-80FD-FF0E6975A28B}" type="datetimeFigureOut">
              <a:rPr lang="fr-FR" smtClean="0"/>
              <a:t>18/09/2019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191022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493944C-7469-477C-80FD-FF0E6975A28B}" type="datetimeFigureOut">
              <a:rPr lang="fr-FR" smtClean="0"/>
              <a:t>18/09/2019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AEE97F-90D8-45C3-A43D-D2CB03F3B8E5}" type="slidenum">
              <a:rPr lang="fr-FR" smtClean="0"/>
              <a:t>‹N°›</a:t>
            </a:fld>
            <a:endParaRPr lang="fr-FR"/>
          </a:p>
        </p:txBody>
      </p:sp>
    </p:spTree>
    <p:extLst>
      <p:ext uri="{BB962C8B-B14F-4D97-AF65-F5344CB8AC3E}">
        <p14:creationId xmlns:p14="http://schemas.microsoft.com/office/powerpoint/2010/main" val="10545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3944C-7469-477C-80FD-FF0E6975A28B}" type="datetimeFigureOut">
              <a:rPr lang="fr-FR" smtClean="0"/>
              <a:t>18/09/2019</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EE97F-90D8-45C3-A43D-D2CB03F3B8E5}" type="slidenum">
              <a:rPr lang="fr-FR" smtClean="0"/>
              <a:t>‹N°›</a:t>
            </a:fld>
            <a:endParaRPr lang="fr-FR"/>
          </a:p>
        </p:txBody>
      </p:sp>
    </p:spTree>
    <p:extLst>
      <p:ext uri="{BB962C8B-B14F-4D97-AF65-F5344CB8AC3E}">
        <p14:creationId xmlns:p14="http://schemas.microsoft.com/office/powerpoint/2010/main" val="37917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9555" y="1066008"/>
            <a:ext cx="1718203" cy="732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DSPIC-1 Régulation</a:t>
            </a:r>
            <a:endParaRPr lang="fr-FR" sz="1000" dirty="0">
              <a:solidFill>
                <a:schemeClr val="tx1"/>
              </a:solidFill>
            </a:endParaRPr>
          </a:p>
        </p:txBody>
      </p:sp>
      <p:sp>
        <p:nvSpPr>
          <p:cNvPr id="5" name="Rectangle 4"/>
          <p:cNvSpPr/>
          <p:nvPr/>
        </p:nvSpPr>
        <p:spPr>
          <a:xfrm>
            <a:off x="5011802" y="1061375"/>
            <a:ext cx="1915078" cy="732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a:solidFill>
                  <a:schemeClr val="tx1"/>
                </a:solidFill>
              </a:rPr>
              <a:t>RPI 1</a:t>
            </a:r>
          </a:p>
          <a:p>
            <a:pPr algn="ctr"/>
            <a:r>
              <a:rPr lang="fr-FR" sz="1000" dirty="0">
                <a:solidFill>
                  <a:schemeClr val="tx1"/>
                </a:solidFill>
              </a:rPr>
              <a:t>(Wifi + caméra</a:t>
            </a:r>
            <a:r>
              <a:rPr lang="fr-FR" sz="1000" dirty="0" smtClean="0">
                <a:solidFill>
                  <a:schemeClr val="tx1"/>
                </a:solidFill>
              </a:rPr>
              <a:t>)</a:t>
            </a:r>
          </a:p>
          <a:p>
            <a:pPr algn="ctr"/>
            <a:r>
              <a:rPr lang="fr-FR" sz="1000" dirty="0" smtClean="0">
                <a:solidFill>
                  <a:schemeClr val="tx1"/>
                </a:solidFill>
              </a:rPr>
              <a:t>Programme de défauts?</a:t>
            </a:r>
            <a:endParaRPr lang="fr-FR" sz="1000" dirty="0">
              <a:solidFill>
                <a:schemeClr val="tx1"/>
              </a:solidFill>
            </a:endParaRPr>
          </a:p>
        </p:txBody>
      </p:sp>
      <p:sp>
        <p:nvSpPr>
          <p:cNvPr id="6" name="Ellipse 5"/>
          <p:cNvSpPr/>
          <p:nvPr/>
        </p:nvSpPr>
        <p:spPr>
          <a:xfrm>
            <a:off x="1264581" y="424368"/>
            <a:ext cx="562980" cy="49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a:t>M</a:t>
            </a:r>
          </a:p>
        </p:txBody>
      </p:sp>
      <p:cxnSp>
        <p:nvCxnSpPr>
          <p:cNvPr id="8" name="Connecteur droit avec flèche 7"/>
          <p:cNvCxnSpPr/>
          <p:nvPr/>
        </p:nvCxnSpPr>
        <p:spPr>
          <a:xfrm flipH="1">
            <a:off x="1545193" y="913035"/>
            <a:ext cx="1916" cy="162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211255" y="498689"/>
            <a:ext cx="851763" cy="400110"/>
          </a:xfrm>
          <a:prstGeom prst="rect">
            <a:avLst/>
          </a:prstGeom>
          <a:noFill/>
        </p:spPr>
        <p:txBody>
          <a:bodyPr wrap="square" rtlCol="0">
            <a:spAutoFit/>
          </a:bodyPr>
          <a:lstStyle/>
          <a:p>
            <a:r>
              <a:rPr lang="fr-FR" sz="1000" dirty="0"/>
              <a:t>Tension </a:t>
            </a:r>
            <a:r>
              <a:rPr lang="fr-FR" sz="1000" dirty="0" err="1" smtClean="0"/>
              <a:t>Batt</a:t>
            </a:r>
            <a:endParaRPr lang="fr-FR" sz="1000" dirty="0" smtClean="0"/>
          </a:p>
          <a:p>
            <a:r>
              <a:rPr lang="fr-FR" sz="1000" dirty="0" smtClean="0"/>
              <a:t>Tension Rail</a:t>
            </a:r>
            <a:endParaRPr lang="fr-FR" sz="1000" dirty="0"/>
          </a:p>
        </p:txBody>
      </p:sp>
      <p:sp>
        <p:nvSpPr>
          <p:cNvPr id="16" name="Flèche vers le bas 15"/>
          <p:cNvSpPr/>
          <p:nvPr/>
        </p:nvSpPr>
        <p:spPr>
          <a:xfrm>
            <a:off x="6453795" y="792147"/>
            <a:ext cx="270579" cy="257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fr-FR" sz="1000"/>
          </a:p>
        </p:txBody>
      </p:sp>
      <p:sp>
        <p:nvSpPr>
          <p:cNvPr id="17" name="ZoneTexte 16"/>
          <p:cNvSpPr txBox="1"/>
          <p:nvPr/>
        </p:nvSpPr>
        <p:spPr>
          <a:xfrm>
            <a:off x="6312616" y="416304"/>
            <a:ext cx="606256" cy="253916"/>
          </a:xfrm>
          <a:prstGeom prst="rect">
            <a:avLst/>
          </a:prstGeom>
          <a:noFill/>
        </p:spPr>
        <p:txBody>
          <a:bodyPr wrap="none" rtlCol="0">
            <a:spAutoFit/>
          </a:bodyPr>
          <a:lstStyle/>
          <a:p>
            <a:r>
              <a:rPr lang="fr-FR" sz="1000" dirty="0"/>
              <a:t>Caméra</a:t>
            </a:r>
          </a:p>
        </p:txBody>
      </p:sp>
      <p:sp>
        <p:nvSpPr>
          <p:cNvPr id="18" name="Rectangle 17"/>
          <p:cNvSpPr/>
          <p:nvPr/>
        </p:nvSpPr>
        <p:spPr>
          <a:xfrm>
            <a:off x="2657592" y="490939"/>
            <a:ext cx="823569" cy="7309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a:solidFill>
                  <a:schemeClr val="tx1"/>
                </a:solidFill>
              </a:rPr>
              <a:t>Commande relais</a:t>
            </a:r>
          </a:p>
          <a:p>
            <a:pPr algn="ctr"/>
            <a:r>
              <a:rPr lang="fr-FR" sz="1000" dirty="0">
                <a:solidFill>
                  <a:schemeClr val="tx1"/>
                </a:solidFill>
              </a:rPr>
              <a:t>Alim</a:t>
            </a:r>
          </a:p>
        </p:txBody>
      </p:sp>
      <p:sp>
        <p:nvSpPr>
          <p:cNvPr id="19" name="ZoneTexte 18"/>
          <p:cNvSpPr txBox="1"/>
          <p:nvPr/>
        </p:nvSpPr>
        <p:spPr>
          <a:xfrm>
            <a:off x="2705673" y="1378016"/>
            <a:ext cx="732396" cy="415498"/>
          </a:xfrm>
          <a:prstGeom prst="rect">
            <a:avLst/>
          </a:prstGeom>
          <a:noFill/>
        </p:spPr>
        <p:txBody>
          <a:bodyPr wrap="square" rtlCol="0">
            <a:spAutoFit/>
          </a:bodyPr>
          <a:lstStyle/>
          <a:p>
            <a:r>
              <a:rPr lang="fr-FR" sz="1000" dirty="0"/>
              <a:t>BP arrêt</a:t>
            </a:r>
          </a:p>
          <a:p>
            <a:r>
              <a:rPr lang="fr-FR" sz="1000" dirty="0"/>
              <a:t>Hardware</a:t>
            </a:r>
          </a:p>
        </p:txBody>
      </p:sp>
      <p:sp>
        <p:nvSpPr>
          <p:cNvPr id="23" name="ZoneTexte 22"/>
          <p:cNvSpPr txBox="1"/>
          <p:nvPr/>
        </p:nvSpPr>
        <p:spPr>
          <a:xfrm>
            <a:off x="3580995" y="596616"/>
            <a:ext cx="617681" cy="553998"/>
          </a:xfrm>
          <a:prstGeom prst="rect">
            <a:avLst/>
          </a:prstGeom>
          <a:noFill/>
        </p:spPr>
        <p:txBody>
          <a:bodyPr wrap="square" rtlCol="0">
            <a:spAutoFit/>
          </a:bodyPr>
          <a:lstStyle/>
          <a:p>
            <a:r>
              <a:rPr lang="fr-FR" sz="1000" dirty="0"/>
              <a:t>BP Marche</a:t>
            </a:r>
          </a:p>
          <a:p>
            <a:r>
              <a:rPr lang="fr-FR" sz="1000" dirty="0"/>
              <a:t>alim</a:t>
            </a:r>
          </a:p>
        </p:txBody>
      </p:sp>
      <p:cxnSp>
        <p:nvCxnSpPr>
          <p:cNvPr id="24" name="Connecteur droit avec flèche 23"/>
          <p:cNvCxnSpPr>
            <a:stCxn id="23" idx="1"/>
          </p:cNvCxnSpPr>
          <p:nvPr/>
        </p:nvCxnSpPr>
        <p:spPr>
          <a:xfrm flipH="1">
            <a:off x="3481161" y="873615"/>
            <a:ext cx="99834" cy="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55059" y="1004707"/>
            <a:ext cx="630301" cy="861774"/>
          </a:xfrm>
          <a:prstGeom prst="rect">
            <a:avLst/>
          </a:prstGeom>
          <a:noFill/>
        </p:spPr>
        <p:txBody>
          <a:bodyPr wrap="none" rtlCol="0">
            <a:spAutoFit/>
          </a:bodyPr>
          <a:lstStyle/>
          <a:p>
            <a:r>
              <a:rPr lang="fr-FR" sz="1000" dirty="0" smtClean="0">
                <a:solidFill>
                  <a:srgbClr val="FF0000"/>
                </a:solidFill>
              </a:rPr>
              <a:t>Dbug_J2</a:t>
            </a:r>
          </a:p>
          <a:p>
            <a:r>
              <a:rPr lang="fr-FR" sz="1000" dirty="0" smtClean="0">
                <a:solidFill>
                  <a:srgbClr val="7030A0"/>
                </a:solidFill>
              </a:rPr>
              <a:t>Cfg1_J3</a:t>
            </a:r>
          </a:p>
          <a:p>
            <a:r>
              <a:rPr lang="fr-FR" sz="1000" dirty="0" smtClean="0">
                <a:solidFill>
                  <a:srgbClr val="C00000"/>
                </a:solidFill>
              </a:rPr>
              <a:t>Cfg2_J4</a:t>
            </a:r>
          </a:p>
          <a:p>
            <a:r>
              <a:rPr lang="fr-FR" sz="1000" dirty="0" smtClean="0">
                <a:solidFill>
                  <a:srgbClr val="00B050"/>
                </a:solidFill>
              </a:rPr>
              <a:t>BP &gt;&gt;</a:t>
            </a:r>
          </a:p>
          <a:p>
            <a:r>
              <a:rPr lang="fr-FR" sz="1000" dirty="0" smtClean="0">
                <a:solidFill>
                  <a:srgbClr val="00B050"/>
                </a:solidFill>
              </a:rPr>
              <a:t>BP &lt;&lt;</a:t>
            </a:r>
            <a:endParaRPr lang="fr-FR" sz="1000" dirty="0">
              <a:solidFill>
                <a:srgbClr val="00B050"/>
              </a:solidFill>
            </a:endParaRPr>
          </a:p>
        </p:txBody>
      </p:sp>
      <p:sp>
        <p:nvSpPr>
          <p:cNvPr id="35" name="Rectangle 34"/>
          <p:cNvSpPr/>
          <p:nvPr/>
        </p:nvSpPr>
        <p:spPr>
          <a:xfrm>
            <a:off x="169822" y="1933415"/>
            <a:ext cx="1786392" cy="1492252"/>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smtClean="0">
                <a:solidFill>
                  <a:schemeClr val="tx1"/>
                </a:solidFill>
              </a:rPr>
              <a:t>mc_consigneVitesse</a:t>
            </a:r>
            <a:r>
              <a:rPr lang="fr-FR" sz="800" dirty="0" smtClean="0">
                <a:solidFill>
                  <a:schemeClr val="tx1"/>
                </a:solidFill>
              </a:rPr>
              <a:t> (</a:t>
            </a:r>
            <a:r>
              <a:rPr lang="fr-FR" sz="800" dirty="0" err="1" smtClean="0">
                <a:solidFill>
                  <a:schemeClr val="tx1"/>
                </a:solidFill>
              </a:rPr>
              <a:t>Evt</a:t>
            </a:r>
            <a:r>
              <a:rPr lang="fr-FR" sz="800" dirty="0" smtClean="0">
                <a:solidFill>
                  <a:schemeClr val="tx1"/>
                </a:solidFill>
              </a:rPr>
              <a:t>)</a:t>
            </a:r>
          </a:p>
          <a:p>
            <a:r>
              <a:rPr lang="fr-FR" sz="800" dirty="0" err="1" smtClean="0">
                <a:solidFill>
                  <a:schemeClr val="tx1"/>
                </a:solidFill>
              </a:rPr>
              <a:t>mc_consigneVitesseLimite</a:t>
            </a:r>
            <a:r>
              <a:rPr lang="fr-FR" sz="800" dirty="0" smtClean="0">
                <a:solidFill>
                  <a:schemeClr val="tx1"/>
                </a:solidFill>
              </a:rPr>
              <a:t> (</a:t>
            </a:r>
            <a:r>
              <a:rPr lang="fr-FR" sz="800" dirty="0" err="1" smtClean="0">
                <a:solidFill>
                  <a:schemeClr val="tx1"/>
                </a:solidFill>
              </a:rPr>
              <a:t>Evt</a:t>
            </a:r>
            <a:r>
              <a:rPr lang="fr-FR" sz="800" dirty="0" smtClean="0">
                <a:solidFill>
                  <a:schemeClr val="tx1"/>
                </a:solidFill>
              </a:rPr>
              <a:t>)</a:t>
            </a:r>
            <a:endParaRPr lang="fr-FR" sz="800" dirty="0">
              <a:solidFill>
                <a:schemeClr val="tx1"/>
              </a:solidFill>
            </a:endParaRPr>
          </a:p>
          <a:p>
            <a:r>
              <a:rPr lang="fr-FR" sz="800" dirty="0" err="1" smtClean="0">
                <a:solidFill>
                  <a:schemeClr val="tx1"/>
                </a:solidFill>
              </a:rPr>
              <a:t>mc_LCD_statusRun</a:t>
            </a:r>
            <a:r>
              <a:rPr lang="fr-FR" sz="800" dirty="0" smtClean="0">
                <a:solidFill>
                  <a:schemeClr val="tx1"/>
                </a:solidFill>
              </a:rPr>
              <a:t> (</a:t>
            </a:r>
            <a:r>
              <a:rPr lang="fr-FR" sz="800" dirty="0">
                <a:solidFill>
                  <a:schemeClr val="tx1"/>
                </a:solidFill>
              </a:rPr>
              <a:t>cadencé</a:t>
            </a:r>
            <a:r>
              <a:rPr lang="fr-FR" sz="800" dirty="0" smtClean="0">
                <a:solidFill>
                  <a:schemeClr val="tx1"/>
                </a:solidFill>
              </a:rPr>
              <a:t>)</a:t>
            </a:r>
            <a:endParaRPr lang="fr-FR" sz="800" dirty="0">
              <a:solidFill>
                <a:schemeClr val="tx1"/>
              </a:solidFill>
            </a:endParaRPr>
          </a:p>
          <a:p>
            <a:r>
              <a:rPr lang="fr-FR" sz="800" dirty="0" err="1" smtClean="0">
                <a:solidFill>
                  <a:schemeClr val="tx1"/>
                </a:solidFill>
              </a:rPr>
              <a:t>mc_GSM_statusRun</a:t>
            </a:r>
            <a:r>
              <a:rPr lang="fr-FR" sz="800" dirty="0">
                <a:solidFill>
                  <a:schemeClr val="tx1"/>
                </a:solidFill>
              </a:rPr>
              <a:t> (cadencé</a:t>
            </a:r>
            <a:r>
              <a:rPr lang="fr-FR" sz="800" dirty="0" smtClean="0">
                <a:solidFill>
                  <a:schemeClr val="tx1"/>
                </a:solidFill>
              </a:rPr>
              <a:t>)</a:t>
            </a:r>
          </a:p>
          <a:p>
            <a:r>
              <a:rPr lang="fr-FR" sz="800" dirty="0" err="1" smtClean="0">
                <a:solidFill>
                  <a:schemeClr val="tx1"/>
                </a:solidFill>
              </a:rPr>
              <a:t>mc_messageBaliseReceived</a:t>
            </a:r>
            <a:r>
              <a:rPr lang="fr-FR" sz="800" dirty="0" smtClean="0">
                <a:solidFill>
                  <a:schemeClr val="tx1"/>
                </a:solidFill>
              </a:rPr>
              <a:t> (</a:t>
            </a:r>
            <a:r>
              <a:rPr lang="fr-FR" sz="800" dirty="0" err="1" smtClean="0">
                <a:solidFill>
                  <a:schemeClr val="tx1"/>
                </a:solidFill>
              </a:rPr>
              <a:t>Evt</a:t>
            </a:r>
            <a:r>
              <a:rPr lang="fr-FR" sz="800" dirty="0" smtClean="0">
                <a:solidFill>
                  <a:schemeClr val="tx1"/>
                </a:solidFill>
              </a:rPr>
              <a:t>)</a:t>
            </a:r>
            <a:endParaRPr lang="fr-FR" sz="800" dirty="0">
              <a:solidFill>
                <a:schemeClr val="tx1"/>
              </a:solidFill>
            </a:endParaRPr>
          </a:p>
          <a:p>
            <a:r>
              <a:rPr lang="fr-FR" sz="800" dirty="0" err="1" smtClean="0">
                <a:solidFill>
                  <a:schemeClr val="tx1"/>
                </a:solidFill>
              </a:rPr>
              <a:t>mc_arretHardware</a:t>
            </a:r>
            <a:r>
              <a:rPr lang="fr-FR" sz="800" dirty="0" smtClean="0">
                <a:solidFill>
                  <a:schemeClr val="tx1"/>
                </a:solidFill>
              </a:rPr>
              <a:t> (</a:t>
            </a:r>
            <a:r>
              <a:rPr lang="fr-FR" sz="800" dirty="0" err="1" smtClean="0">
                <a:solidFill>
                  <a:schemeClr val="tx1"/>
                </a:solidFill>
              </a:rPr>
              <a:t>Evt</a:t>
            </a:r>
            <a:r>
              <a:rPr lang="fr-FR" sz="800" dirty="0" smtClean="0">
                <a:solidFill>
                  <a:schemeClr val="tx1"/>
                </a:solidFill>
              </a:rPr>
              <a:t>)</a:t>
            </a:r>
            <a:endParaRPr lang="fr-FR" sz="800" dirty="0">
              <a:solidFill>
                <a:schemeClr val="tx1"/>
              </a:solidFill>
            </a:endParaRPr>
          </a:p>
          <a:p>
            <a:r>
              <a:rPr lang="fr-FR" sz="800" dirty="0" err="1" smtClean="0">
                <a:solidFill>
                  <a:srgbClr val="7030A0"/>
                </a:solidFill>
              </a:rPr>
              <a:t>mc_paramKiKp</a:t>
            </a:r>
            <a:r>
              <a:rPr lang="fr-FR" sz="800" dirty="0" smtClean="0">
                <a:solidFill>
                  <a:srgbClr val="7030A0"/>
                </a:solidFill>
              </a:rPr>
              <a:t> (si cavalier « cfg1_J3 » en place)</a:t>
            </a:r>
            <a:endParaRPr lang="fr-FR" sz="800" dirty="0">
              <a:solidFill>
                <a:srgbClr val="7030A0"/>
              </a:solidFill>
            </a:endParaRPr>
          </a:p>
        </p:txBody>
      </p:sp>
      <p:sp>
        <p:nvSpPr>
          <p:cNvPr id="36" name="Rectangle 35"/>
          <p:cNvSpPr/>
          <p:nvPr/>
        </p:nvSpPr>
        <p:spPr>
          <a:xfrm>
            <a:off x="2004903" y="1942157"/>
            <a:ext cx="1802654" cy="1481848"/>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smtClean="0">
                <a:solidFill>
                  <a:schemeClr val="tx1"/>
                </a:solidFill>
              </a:rPr>
              <a:t>mc_MOT_statusStart</a:t>
            </a:r>
            <a:r>
              <a:rPr lang="fr-FR" sz="800" dirty="0" smtClean="0">
                <a:solidFill>
                  <a:schemeClr val="tx1"/>
                </a:solidFill>
              </a:rPr>
              <a:t> (cadencé)</a:t>
            </a:r>
            <a:endParaRPr lang="fr-FR" sz="800" dirty="0">
              <a:solidFill>
                <a:schemeClr val="tx1"/>
              </a:solidFill>
            </a:endParaRPr>
          </a:p>
          <a:p>
            <a:r>
              <a:rPr lang="fr-FR" sz="800" dirty="0" err="1" smtClean="0">
                <a:solidFill>
                  <a:schemeClr val="tx1"/>
                </a:solidFill>
              </a:rPr>
              <a:t>mc_MOT_statusRun</a:t>
            </a:r>
            <a:r>
              <a:rPr lang="fr-FR" sz="800" dirty="0">
                <a:solidFill>
                  <a:schemeClr val="tx1"/>
                </a:solidFill>
              </a:rPr>
              <a:t> (cadencé</a:t>
            </a:r>
            <a:r>
              <a:rPr lang="fr-FR" sz="800" dirty="0" smtClean="0">
                <a:solidFill>
                  <a:schemeClr val="tx1"/>
                </a:solidFill>
              </a:rPr>
              <a:t>)</a:t>
            </a:r>
          </a:p>
          <a:p>
            <a:r>
              <a:rPr lang="fr-FR" sz="800" dirty="0" err="1" smtClean="0">
                <a:solidFill>
                  <a:schemeClr val="tx1"/>
                </a:solidFill>
              </a:rPr>
              <a:t>mc_arretHardware</a:t>
            </a:r>
            <a:r>
              <a:rPr lang="fr-FR" sz="800" dirty="0" smtClean="0">
                <a:solidFill>
                  <a:schemeClr val="tx1"/>
                </a:solidFill>
              </a:rPr>
              <a:t> (</a:t>
            </a:r>
            <a:r>
              <a:rPr lang="fr-FR" sz="800" dirty="0" err="1" smtClean="0">
                <a:solidFill>
                  <a:schemeClr val="tx1"/>
                </a:solidFill>
              </a:rPr>
              <a:t>Evt</a:t>
            </a:r>
            <a:r>
              <a:rPr lang="fr-FR" sz="800" dirty="0" smtClean="0">
                <a:solidFill>
                  <a:schemeClr val="tx1"/>
                </a:solidFill>
              </a:rPr>
              <a:t>)</a:t>
            </a:r>
            <a:endParaRPr lang="fr-FR" sz="800" dirty="0">
              <a:solidFill>
                <a:schemeClr val="tx1"/>
              </a:solidFill>
            </a:endParaRPr>
          </a:p>
          <a:p>
            <a:r>
              <a:rPr lang="fr-FR" sz="800" dirty="0" err="1" smtClean="0">
                <a:solidFill>
                  <a:schemeClr val="tx1"/>
                </a:solidFill>
              </a:rPr>
              <a:t>mc_scheduleurAndMesures</a:t>
            </a:r>
            <a:r>
              <a:rPr lang="fr-FR" sz="800" dirty="0">
                <a:solidFill>
                  <a:schemeClr val="tx1"/>
                </a:solidFill>
              </a:rPr>
              <a:t> (cadencé</a:t>
            </a:r>
            <a:r>
              <a:rPr lang="fr-FR" sz="800" dirty="0" smtClean="0">
                <a:solidFill>
                  <a:schemeClr val="tx1"/>
                </a:solidFill>
              </a:rPr>
              <a:t>)</a:t>
            </a:r>
          </a:p>
          <a:p>
            <a:r>
              <a:rPr lang="fr-FR" sz="800" dirty="0" err="1">
                <a:solidFill>
                  <a:schemeClr val="tx1"/>
                </a:solidFill>
              </a:rPr>
              <a:t>mc_arretHardware</a:t>
            </a:r>
            <a:r>
              <a:rPr lang="fr-FR" sz="800" dirty="0">
                <a:solidFill>
                  <a:schemeClr val="tx1"/>
                </a:solidFill>
              </a:rPr>
              <a:t> (</a:t>
            </a:r>
            <a:r>
              <a:rPr lang="fr-FR" sz="800" dirty="0" err="1">
                <a:solidFill>
                  <a:schemeClr val="tx1"/>
                </a:solidFill>
              </a:rPr>
              <a:t>Evt</a:t>
            </a:r>
            <a:r>
              <a:rPr lang="fr-FR" sz="800" dirty="0">
                <a:solidFill>
                  <a:schemeClr val="tx1"/>
                </a:solidFill>
              </a:rPr>
              <a:t>)</a:t>
            </a:r>
          </a:p>
          <a:p>
            <a:endParaRPr lang="fr-FR" sz="800" dirty="0" smtClean="0">
              <a:solidFill>
                <a:schemeClr val="tx1"/>
              </a:solidFill>
            </a:endParaRPr>
          </a:p>
          <a:p>
            <a:r>
              <a:rPr lang="fr-FR" sz="800" dirty="0" err="1" smtClean="0">
                <a:solidFill>
                  <a:srgbClr val="7030A0"/>
                </a:solidFill>
              </a:rPr>
              <a:t>mc_calculPi</a:t>
            </a:r>
            <a:r>
              <a:rPr lang="fr-FR" sz="800" dirty="0" smtClean="0">
                <a:solidFill>
                  <a:srgbClr val="7030A0"/>
                </a:solidFill>
              </a:rPr>
              <a:t> </a:t>
            </a:r>
            <a:r>
              <a:rPr lang="fr-FR" sz="800" dirty="0">
                <a:solidFill>
                  <a:srgbClr val="7030A0"/>
                </a:solidFill>
              </a:rPr>
              <a:t>(</a:t>
            </a:r>
            <a:r>
              <a:rPr lang="fr-FR" sz="800" dirty="0" smtClean="0">
                <a:solidFill>
                  <a:srgbClr val="7030A0"/>
                </a:solidFill>
              </a:rPr>
              <a:t>cadencé si cavalier « cfg1_J3 en place</a:t>
            </a:r>
            <a:r>
              <a:rPr lang="fr-FR" sz="800" dirty="0" smtClean="0">
                <a:solidFill>
                  <a:srgbClr val="FF0000"/>
                </a:solidFill>
              </a:rPr>
              <a:t>)</a:t>
            </a:r>
          </a:p>
        </p:txBody>
      </p:sp>
      <p:cxnSp>
        <p:nvCxnSpPr>
          <p:cNvPr id="41" name="Connecteur droit avec flèche 40"/>
          <p:cNvCxnSpPr/>
          <p:nvPr/>
        </p:nvCxnSpPr>
        <p:spPr>
          <a:xfrm flipH="1">
            <a:off x="2275166" y="1793226"/>
            <a:ext cx="1278" cy="161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002866" y="1933416"/>
            <a:ext cx="1835482" cy="1498056"/>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a:solidFill>
                  <a:schemeClr val="tx1"/>
                </a:solidFill>
              </a:rPr>
              <a:t>mc_consigneVitesse</a:t>
            </a:r>
            <a:r>
              <a:rPr lang="fr-FR" sz="800" dirty="0">
                <a:solidFill>
                  <a:schemeClr val="tx1"/>
                </a:solidFill>
              </a:rPr>
              <a:t> (</a:t>
            </a:r>
            <a:r>
              <a:rPr lang="fr-FR" sz="800" dirty="0" err="1">
                <a:solidFill>
                  <a:schemeClr val="tx1"/>
                </a:solidFill>
              </a:rPr>
              <a:t>Evt</a:t>
            </a:r>
            <a:r>
              <a:rPr lang="fr-FR" sz="800" dirty="0" smtClean="0">
                <a:solidFill>
                  <a:schemeClr val="tx1"/>
                </a:solidFill>
              </a:rPr>
              <a:t>)</a:t>
            </a:r>
          </a:p>
          <a:p>
            <a:r>
              <a:rPr lang="fr-FR" sz="800" dirty="0" err="1">
                <a:solidFill>
                  <a:schemeClr val="tx1"/>
                </a:solidFill>
              </a:rPr>
              <a:t>mc_consigneVitesseLimite</a:t>
            </a:r>
            <a:r>
              <a:rPr lang="fr-FR" sz="800" dirty="0">
                <a:solidFill>
                  <a:schemeClr val="tx1"/>
                </a:solidFill>
              </a:rPr>
              <a:t> (</a:t>
            </a:r>
            <a:r>
              <a:rPr lang="fr-FR" sz="800" dirty="0" err="1">
                <a:solidFill>
                  <a:schemeClr val="tx1"/>
                </a:solidFill>
              </a:rPr>
              <a:t>Evt</a:t>
            </a:r>
            <a:r>
              <a:rPr lang="fr-FR" sz="800" dirty="0" smtClean="0">
                <a:solidFill>
                  <a:schemeClr val="tx1"/>
                </a:solidFill>
              </a:rPr>
              <a:t>)</a:t>
            </a:r>
          </a:p>
          <a:p>
            <a:r>
              <a:rPr lang="fr-FR" sz="800" dirty="0" smtClean="0">
                <a:solidFill>
                  <a:schemeClr val="tx1"/>
                </a:solidFill>
              </a:rPr>
              <a:t>mc_RP1_statusStart </a:t>
            </a:r>
            <a:r>
              <a:rPr lang="fr-FR" sz="800" dirty="0">
                <a:solidFill>
                  <a:schemeClr val="tx1"/>
                </a:solidFill>
              </a:rPr>
              <a:t>(cadencé</a:t>
            </a:r>
            <a:r>
              <a:rPr lang="fr-FR" sz="800" dirty="0" smtClean="0">
                <a:solidFill>
                  <a:schemeClr val="tx1"/>
                </a:solidFill>
              </a:rPr>
              <a:t>)</a:t>
            </a:r>
            <a:endParaRPr lang="fr-FR" sz="800" dirty="0">
              <a:solidFill>
                <a:schemeClr val="tx1"/>
              </a:solidFill>
            </a:endParaRPr>
          </a:p>
          <a:p>
            <a:r>
              <a:rPr lang="fr-FR" sz="800" dirty="0" smtClean="0">
                <a:solidFill>
                  <a:schemeClr val="tx1"/>
                </a:solidFill>
              </a:rPr>
              <a:t>mc_RP1_statusRun </a:t>
            </a:r>
            <a:r>
              <a:rPr lang="fr-FR" sz="800" dirty="0">
                <a:solidFill>
                  <a:schemeClr val="tx1"/>
                </a:solidFill>
              </a:rPr>
              <a:t>(cadencé</a:t>
            </a:r>
            <a:r>
              <a:rPr lang="fr-FR" sz="800" dirty="0" smtClean="0">
                <a:solidFill>
                  <a:schemeClr val="tx1"/>
                </a:solidFill>
              </a:rPr>
              <a:t>)</a:t>
            </a:r>
            <a:endParaRPr lang="fr-FR" sz="800" dirty="0">
              <a:solidFill>
                <a:schemeClr val="tx1"/>
              </a:solidFill>
            </a:endParaRPr>
          </a:p>
          <a:p>
            <a:r>
              <a:rPr lang="fr-FR" sz="800" dirty="0">
                <a:solidFill>
                  <a:schemeClr val="tx1"/>
                </a:solidFill>
              </a:rPr>
              <a:t>All  « </a:t>
            </a:r>
            <a:r>
              <a:rPr lang="fr-FR" sz="800" dirty="0" err="1">
                <a:solidFill>
                  <a:schemeClr val="tx1"/>
                </a:solidFill>
              </a:rPr>
              <a:t>mc_messageGSM_Sent</a:t>
            </a:r>
            <a:r>
              <a:rPr lang="fr-FR" sz="800" dirty="0">
                <a:solidFill>
                  <a:schemeClr val="tx1"/>
                </a:solidFill>
              </a:rPr>
              <a:t> » (</a:t>
            </a:r>
            <a:r>
              <a:rPr lang="fr-FR" sz="800" dirty="0" err="1">
                <a:solidFill>
                  <a:schemeClr val="tx1"/>
                </a:solidFill>
              </a:rPr>
              <a:t>Evt</a:t>
            </a:r>
            <a:r>
              <a:rPr lang="fr-FR" sz="800" dirty="0">
                <a:solidFill>
                  <a:schemeClr val="tx1"/>
                </a:solidFill>
              </a:rPr>
              <a:t>)</a:t>
            </a:r>
          </a:p>
          <a:p>
            <a:r>
              <a:rPr lang="fr-FR" sz="800" dirty="0" err="1">
                <a:solidFill>
                  <a:schemeClr val="tx1"/>
                </a:solidFill>
              </a:rPr>
              <a:t>mc_arretHardware</a:t>
            </a:r>
            <a:r>
              <a:rPr lang="fr-FR" sz="800" dirty="0">
                <a:solidFill>
                  <a:schemeClr val="tx1"/>
                </a:solidFill>
              </a:rPr>
              <a:t> (</a:t>
            </a:r>
            <a:r>
              <a:rPr lang="fr-FR" sz="800" dirty="0" err="1">
                <a:solidFill>
                  <a:schemeClr val="tx1"/>
                </a:solidFill>
              </a:rPr>
              <a:t>Evt</a:t>
            </a:r>
            <a:r>
              <a:rPr lang="fr-FR" sz="800" dirty="0">
                <a:solidFill>
                  <a:schemeClr val="tx1"/>
                </a:solidFill>
              </a:rPr>
              <a:t>)</a:t>
            </a:r>
          </a:p>
          <a:p>
            <a:r>
              <a:rPr lang="fr-FR" sz="800" dirty="0" err="1">
                <a:solidFill>
                  <a:schemeClr val="tx1"/>
                </a:solidFill>
              </a:rPr>
              <a:t>mc_modesOn_Board</a:t>
            </a:r>
            <a:r>
              <a:rPr lang="fr-FR" sz="800" dirty="0">
                <a:solidFill>
                  <a:schemeClr val="tx1"/>
                </a:solidFill>
              </a:rPr>
              <a:t> (</a:t>
            </a:r>
            <a:r>
              <a:rPr lang="fr-FR" sz="800" dirty="0" err="1">
                <a:solidFill>
                  <a:schemeClr val="tx1"/>
                </a:solidFill>
              </a:rPr>
              <a:t>Evt</a:t>
            </a:r>
            <a:r>
              <a:rPr lang="fr-FR" sz="800" dirty="0">
                <a:solidFill>
                  <a:schemeClr val="tx1"/>
                </a:solidFill>
              </a:rPr>
              <a:t>)</a:t>
            </a:r>
          </a:p>
          <a:p>
            <a:endParaRPr lang="fr-FR" sz="800" dirty="0">
              <a:solidFill>
                <a:schemeClr val="tx1"/>
              </a:solidFill>
            </a:endParaRPr>
          </a:p>
        </p:txBody>
      </p:sp>
      <p:sp>
        <p:nvSpPr>
          <p:cNvPr id="44" name="Rectangle 43"/>
          <p:cNvSpPr/>
          <p:nvPr/>
        </p:nvSpPr>
        <p:spPr>
          <a:xfrm>
            <a:off x="4077820" y="1941393"/>
            <a:ext cx="1843550" cy="1490079"/>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a:solidFill>
                  <a:schemeClr val="tx1"/>
                </a:solidFill>
              </a:rPr>
              <a:t>mc_consigneVitesseLimite</a:t>
            </a:r>
            <a:r>
              <a:rPr lang="fr-FR" sz="800" dirty="0">
                <a:solidFill>
                  <a:schemeClr val="tx1"/>
                </a:solidFill>
              </a:rPr>
              <a:t> </a:t>
            </a:r>
            <a:r>
              <a:rPr lang="fr-FR" sz="800" dirty="0" smtClean="0">
                <a:solidFill>
                  <a:srgbClr val="00B050"/>
                </a:solidFill>
              </a:rPr>
              <a:t>(Pour IHM)</a:t>
            </a:r>
            <a:endParaRPr lang="fr-FR" sz="800" dirty="0">
              <a:solidFill>
                <a:schemeClr val="tx1"/>
              </a:solidFill>
            </a:endParaRPr>
          </a:p>
          <a:p>
            <a:r>
              <a:rPr lang="fr-FR" sz="800" dirty="0" err="1" smtClean="0">
                <a:solidFill>
                  <a:schemeClr val="tx1"/>
                </a:solidFill>
              </a:rPr>
              <a:t>mc_scheduleurAndMesures</a:t>
            </a:r>
            <a:r>
              <a:rPr lang="fr-FR" sz="800" dirty="0" smtClean="0">
                <a:solidFill>
                  <a:schemeClr val="tx1"/>
                </a:solidFill>
              </a:rPr>
              <a:t> </a:t>
            </a:r>
            <a:r>
              <a:rPr lang="fr-FR" sz="800" dirty="0">
                <a:solidFill>
                  <a:schemeClr val="tx1"/>
                </a:solidFill>
              </a:rPr>
              <a:t>(cadencé</a:t>
            </a:r>
            <a:r>
              <a:rPr lang="fr-FR" sz="800" dirty="0" smtClean="0">
                <a:solidFill>
                  <a:schemeClr val="tx1"/>
                </a:solidFill>
              </a:rPr>
              <a:t>)</a:t>
            </a:r>
          </a:p>
          <a:p>
            <a:r>
              <a:rPr lang="fr-FR" sz="800" dirty="0" err="1">
                <a:solidFill>
                  <a:schemeClr val="tx1"/>
                </a:solidFill>
              </a:rPr>
              <a:t>mc_MOT_statusRun</a:t>
            </a:r>
            <a:r>
              <a:rPr lang="fr-FR" sz="800" dirty="0">
                <a:solidFill>
                  <a:schemeClr val="tx1"/>
                </a:solidFill>
              </a:rPr>
              <a:t> (cadencé)</a:t>
            </a:r>
          </a:p>
          <a:p>
            <a:r>
              <a:rPr lang="fr-FR" sz="800" dirty="0">
                <a:solidFill>
                  <a:schemeClr val="tx1"/>
                </a:solidFill>
              </a:rPr>
              <a:t>All « </a:t>
            </a:r>
            <a:r>
              <a:rPr lang="fr-FR" sz="800" dirty="0" err="1">
                <a:solidFill>
                  <a:schemeClr val="tx1"/>
                </a:solidFill>
              </a:rPr>
              <a:t>mc_messageBaliseReceived</a:t>
            </a:r>
            <a:r>
              <a:rPr lang="fr-FR" sz="800" dirty="0">
                <a:solidFill>
                  <a:schemeClr val="tx1"/>
                </a:solidFill>
              </a:rPr>
              <a:t> » (</a:t>
            </a:r>
            <a:r>
              <a:rPr lang="fr-FR" sz="800" dirty="0" err="1">
                <a:solidFill>
                  <a:schemeClr val="tx1"/>
                </a:solidFill>
              </a:rPr>
              <a:t>Evt</a:t>
            </a:r>
            <a:r>
              <a:rPr lang="fr-FR" sz="800" dirty="0" smtClean="0">
                <a:solidFill>
                  <a:schemeClr val="tx1"/>
                </a:solidFill>
              </a:rPr>
              <a:t>)</a:t>
            </a:r>
          </a:p>
          <a:p>
            <a:r>
              <a:rPr lang="fr-FR" sz="800" dirty="0">
                <a:solidFill>
                  <a:schemeClr val="tx1"/>
                </a:solidFill>
              </a:rPr>
              <a:t>All « </a:t>
            </a:r>
            <a:r>
              <a:rPr lang="fr-FR" sz="800" dirty="0" err="1">
                <a:solidFill>
                  <a:schemeClr val="tx1"/>
                </a:solidFill>
              </a:rPr>
              <a:t>mc_messageGSM_Received</a:t>
            </a:r>
            <a:r>
              <a:rPr lang="fr-FR" sz="800" dirty="0">
                <a:solidFill>
                  <a:schemeClr val="tx1"/>
                </a:solidFill>
              </a:rPr>
              <a:t> </a:t>
            </a:r>
            <a:r>
              <a:rPr lang="fr-FR" sz="800" dirty="0" smtClean="0">
                <a:solidFill>
                  <a:schemeClr val="tx1"/>
                </a:solidFill>
              </a:rPr>
              <a:t>» (</a:t>
            </a:r>
            <a:r>
              <a:rPr lang="fr-FR" sz="800" dirty="0" err="1" smtClean="0">
                <a:solidFill>
                  <a:schemeClr val="tx1"/>
                </a:solidFill>
              </a:rPr>
              <a:t>Evt</a:t>
            </a:r>
            <a:r>
              <a:rPr lang="fr-FR" sz="800" dirty="0" smtClean="0">
                <a:solidFill>
                  <a:schemeClr val="tx1"/>
                </a:solidFill>
              </a:rPr>
              <a:t>)</a:t>
            </a:r>
            <a:endParaRPr lang="fr-FR" sz="800" dirty="0">
              <a:solidFill>
                <a:schemeClr val="tx1"/>
              </a:solidFill>
            </a:endParaRPr>
          </a:p>
          <a:p>
            <a:r>
              <a:rPr lang="fr-FR" sz="800" dirty="0" err="1" smtClean="0">
                <a:solidFill>
                  <a:schemeClr val="tx1"/>
                </a:solidFill>
              </a:rPr>
              <a:t>mc_arretHardware</a:t>
            </a:r>
            <a:r>
              <a:rPr lang="fr-FR" sz="800" dirty="0" smtClean="0">
                <a:solidFill>
                  <a:schemeClr val="tx1"/>
                </a:solidFill>
              </a:rPr>
              <a:t> </a:t>
            </a:r>
            <a:r>
              <a:rPr lang="fr-FR" sz="800" dirty="0">
                <a:solidFill>
                  <a:schemeClr val="tx1"/>
                </a:solidFill>
              </a:rPr>
              <a:t>(</a:t>
            </a:r>
            <a:r>
              <a:rPr lang="fr-FR" sz="800" dirty="0" err="1">
                <a:solidFill>
                  <a:schemeClr val="tx1"/>
                </a:solidFill>
              </a:rPr>
              <a:t>Evt</a:t>
            </a:r>
            <a:r>
              <a:rPr lang="fr-FR" sz="800" dirty="0" smtClean="0">
                <a:solidFill>
                  <a:schemeClr val="tx1"/>
                </a:solidFill>
              </a:rPr>
              <a:t>)</a:t>
            </a:r>
          </a:p>
          <a:p>
            <a:r>
              <a:rPr lang="fr-FR" sz="800" dirty="0" err="1">
                <a:solidFill>
                  <a:schemeClr val="tx1"/>
                </a:solidFill>
              </a:rPr>
              <a:t>m</a:t>
            </a:r>
            <a:r>
              <a:rPr lang="fr-FR" sz="800" dirty="0" err="1" smtClean="0">
                <a:solidFill>
                  <a:schemeClr val="tx1"/>
                </a:solidFill>
              </a:rPr>
              <a:t>c_modesOn_Board</a:t>
            </a:r>
            <a:r>
              <a:rPr lang="fr-FR" sz="800" dirty="0" smtClean="0">
                <a:solidFill>
                  <a:schemeClr val="tx1"/>
                </a:solidFill>
              </a:rPr>
              <a:t> (</a:t>
            </a:r>
            <a:r>
              <a:rPr lang="fr-FR" sz="800" dirty="0" err="1" smtClean="0">
                <a:solidFill>
                  <a:schemeClr val="tx1"/>
                </a:solidFill>
              </a:rPr>
              <a:t>Evt</a:t>
            </a:r>
            <a:r>
              <a:rPr lang="fr-FR" sz="800" dirty="0" smtClean="0">
                <a:solidFill>
                  <a:schemeClr val="tx1"/>
                </a:solidFill>
              </a:rPr>
              <a:t>)</a:t>
            </a:r>
            <a:endParaRPr lang="fr-FR" sz="800" dirty="0">
              <a:solidFill>
                <a:schemeClr val="tx1"/>
              </a:solidFill>
            </a:endParaRPr>
          </a:p>
          <a:p>
            <a:endParaRPr lang="fr-FR" sz="800" dirty="0">
              <a:solidFill>
                <a:schemeClr val="tx1"/>
              </a:solidFill>
            </a:endParaRPr>
          </a:p>
        </p:txBody>
      </p:sp>
      <p:sp>
        <p:nvSpPr>
          <p:cNvPr id="46" name="Rectangle 45"/>
          <p:cNvSpPr/>
          <p:nvPr/>
        </p:nvSpPr>
        <p:spPr>
          <a:xfrm>
            <a:off x="9196295" y="1057158"/>
            <a:ext cx="1915078" cy="722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a:solidFill>
                  <a:schemeClr val="tx1"/>
                </a:solidFill>
              </a:rPr>
              <a:t>RPI </a:t>
            </a:r>
            <a:r>
              <a:rPr lang="fr-FR" sz="1000" dirty="0" smtClean="0">
                <a:solidFill>
                  <a:schemeClr val="tx1"/>
                </a:solidFill>
              </a:rPr>
              <a:t>2</a:t>
            </a:r>
            <a:endParaRPr lang="fr-FR" sz="1000" dirty="0">
              <a:solidFill>
                <a:schemeClr val="tx1"/>
              </a:solidFill>
            </a:endParaRPr>
          </a:p>
          <a:p>
            <a:pPr algn="ctr"/>
            <a:r>
              <a:rPr lang="fr-FR" sz="1000" dirty="0">
                <a:solidFill>
                  <a:schemeClr val="tx1"/>
                </a:solidFill>
              </a:rPr>
              <a:t>(</a:t>
            </a:r>
            <a:r>
              <a:rPr lang="fr-FR" sz="1000" dirty="0" smtClean="0">
                <a:solidFill>
                  <a:schemeClr val="tx1"/>
                </a:solidFill>
              </a:rPr>
              <a:t>Wifi)</a:t>
            </a:r>
          </a:p>
          <a:p>
            <a:pPr algn="ctr"/>
            <a:r>
              <a:rPr lang="fr-FR" sz="1000" dirty="0" smtClean="0">
                <a:solidFill>
                  <a:schemeClr val="tx1"/>
                </a:solidFill>
              </a:rPr>
              <a:t>Prog EVC</a:t>
            </a:r>
            <a:endParaRPr lang="fr-FR" sz="1000" dirty="0">
              <a:solidFill>
                <a:schemeClr val="tx1"/>
              </a:solidFill>
            </a:endParaRPr>
          </a:p>
        </p:txBody>
      </p:sp>
      <p:sp>
        <p:nvSpPr>
          <p:cNvPr id="47" name="Rectangle 46"/>
          <p:cNvSpPr/>
          <p:nvPr/>
        </p:nvSpPr>
        <p:spPr>
          <a:xfrm>
            <a:off x="10037635" y="1933416"/>
            <a:ext cx="1855075" cy="1498054"/>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a:solidFill>
                  <a:schemeClr val="tx1"/>
                </a:solidFill>
              </a:rPr>
              <a:t>mc_consigneVitesse</a:t>
            </a:r>
            <a:r>
              <a:rPr lang="fr-FR" sz="800" dirty="0">
                <a:solidFill>
                  <a:schemeClr val="tx1"/>
                </a:solidFill>
              </a:rPr>
              <a:t> (</a:t>
            </a:r>
            <a:r>
              <a:rPr lang="fr-FR" sz="800" dirty="0" err="1">
                <a:solidFill>
                  <a:schemeClr val="tx1"/>
                </a:solidFill>
              </a:rPr>
              <a:t>Evt</a:t>
            </a:r>
            <a:r>
              <a:rPr lang="fr-FR" sz="800" dirty="0">
                <a:solidFill>
                  <a:schemeClr val="tx1"/>
                </a:solidFill>
              </a:rPr>
              <a:t>)</a:t>
            </a:r>
          </a:p>
          <a:p>
            <a:r>
              <a:rPr lang="fr-FR" sz="800" dirty="0" err="1">
                <a:solidFill>
                  <a:schemeClr val="tx1"/>
                </a:solidFill>
              </a:rPr>
              <a:t>mc_consigneVitesseLimite</a:t>
            </a:r>
            <a:r>
              <a:rPr lang="fr-FR" sz="800" dirty="0">
                <a:solidFill>
                  <a:schemeClr val="tx1"/>
                </a:solidFill>
              </a:rPr>
              <a:t> (</a:t>
            </a:r>
            <a:r>
              <a:rPr lang="fr-FR" sz="800" dirty="0" err="1">
                <a:solidFill>
                  <a:schemeClr val="tx1"/>
                </a:solidFill>
              </a:rPr>
              <a:t>Evt</a:t>
            </a:r>
            <a:r>
              <a:rPr lang="fr-FR" sz="800" dirty="0" smtClean="0">
                <a:solidFill>
                  <a:schemeClr val="tx1"/>
                </a:solidFill>
              </a:rPr>
              <a:t>)</a:t>
            </a:r>
          </a:p>
          <a:p>
            <a:r>
              <a:rPr lang="fr-FR" sz="800" dirty="0" smtClean="0">
                <a:solidFill>
                  <a:schemeClr val="tx1"/>
                </a:solidFill>
              </a:rPr>
              <a:t>mc_RP2_statusStart </a:t>
            </a:r>
            <a:r>
              <a:rPr lang="fr-FR" sz="800" dirty="0">
                <a:solidFill>
                  <a:schemeClr val="tx1"/>
                </a:solidFill>
              </a:rPr>
              <a:t>(cadencé)</a:t>
            </a:r>
          </a:p>
          <a:p>
            <a:r>
              <a:rPr lang="fr-FR" sz="800" dirty="0" smtClean="0">
                <a:solidFill>
                  <a:schemeClr val="tx1"/>
                </a:solidFill>
              </a:rPr>
              <a:t>mc_RP2_statusRun </a:t>
            </a:r>
            <a:r>
              <a:rPr lang="fr-FR" sz="800" dirty="0">
                <a:solidFill>
                  <a:schemeClr val="tx1"/>
                </a:solidFill>
              </a:rPr>
              <a:t>(cadencé)</a:t>
            </a:r>
          </a:p>
          <a:p>
            <a:r>
              <a:rPr lang="fr-FR" sz="800" dirty="0">
                <a:solidFill>
                  <a:schemeClr val="tx1"/>
                </a:solidFill>
              </a:rPr>
              <a:t>All  « </a:t>
            </a:r>
            <a:r>
              <a:rPr lang="fr-FR" sz="800" dirty="0" err="1">
                <a:solidFill>
                  <a:schemeClr val="tx1"/>
                </a:solidFill>
              </a:rPr>
              <a:t>mc_messageGSM_Sent</a:t>
            </a:r>
            <a:r>
              <a:rPr lang="fr-FR" sz="800" dirty="0">
                <a:solidFill>
                  <a:schemeClr val="tx1"/>
                </a:solidFill>
              </a:rPr>
              <a:t> » (</a:t>
            </a:r>
            <a:r>
              <a:rPr lang="fr-FR" sz="800" dirty="0" err="1">
                <a:solidFill>
                  <a:schemeClr val="tx1"/>
                </a:solidFill>
              </a:rPr>
              <a:t>Evt</a:t>
            </a:r>
            <a:r>
              <a:rPr lang="fr-FR" sz="800" dirty="0">
                <a:solidFill>
                  <a:schemeClr val="tx1"/>
                </a:solidFill>
              </a:rPr>
              <a:t>)</a:t>
            </a:r>
          </a:p>
          <a:p>
            <a:r>
              <a:rPr lang="fr-FR" sz="800" dirty="0" err="1">
                <a:solidFill>
                  <a:schemeClr val="tx1"/>
                </a:solidFill>
              </a:rPr>
              <a:t>mc_arretHardware</a:t>
            </a:r>
            <a:r>
              <a:rPr lang="fr-FR" sz="800" dirty="0">
                <a:solidFill>
                  <a:schemeClr val="tx1"/>
                </a:solidFill>
              </a:rPr>
              <a:t> (</a:t>
            </a:r>
            <a:r>
              <a:rPr lang="fr-FR" sz="800" dirty="0" err="1">
                <a:solidFill>
                  <a:schemeClr val="tx1"/>
                </a:solidFill>
              </a:rPr>
              <a:t>Evt</a:t>
            </a:r>
            <a:r>
              <a:rPr lang="fr-FR" sz="800" dirty="0">
                <a:solidFill>
                  <a:schemeClr val="tx1"/>
                </a:solidFill>
              </a:rPr>
              <a:t>)</a:t>
            </a:r>
          </a:p>
          <a:p>
            <a:r>
              <a:rPr lang="fr-FR" sz="800" dirty="0" err="1">
                <a:solidFill>
                  <a:schemeClr val="tx1"/>
                </a:solidFill>
              </a:rPr>
              <a:t>mc_modesOn_Board</a:t>
            </a:r>
            <a:r>
              <a:rPr lang="fr-FR" sz="800" dirty="0">
                <a:solidFill>
                  <a:schemeClr val="tx1"/>
                </a:solidFill>
              </a:rPr>
              <a:t> (</a:t>
            </a:r>
            <a:r>
              <a:rPr lang="fr-FR" sz="800" dirty="0" err="1">
                <a:solidFill>
                  <a:schemeClr val="tx1"/>
                </a:solidFill>
              </a:rPr>
              <a:t>Evt</a:t>
            </a:r>
            <a:r>
              <a:rPr lang="fr-FR" sz="800" dirty="0">
                <a:solidFill>
                  <a:schemeClr val="tx1"/>
                </a:solidFill>
              </a:rPr>
              <a:t>)</a:t>
            </a:r>
          </a:p>
          <a:p>
            <a:endParaRPr lang="fr-FR" sz="800" dirty="0">
              <a:solidFill>
                <a:schemeClr val="tx1"/>
              </a:solidFill>
            </a:endParaRPr>
          </a:p>
        </p:txBody>
      </p:sp>
      <p:sp>
        <p:nvSpPr>
          <p:cNvPr id="49" name="Rectangle 48"/>
          <p:cNvSpPr/>
          <p:nvPr/>
        </p:nvSpPr>
        <p:spPr>
          <a:xfrm>
            <a:off x="8146682" y="1933415"/>
            <a:ext cx="1844837" cy="1498055"/>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a:solidFill>
                  <a:schemeClr val="tx1"/>
                </a:solidFill>
              </a:rPr>
              <a:t>mc_consigneVitesse</a:t>
            </a:r>
            <a:r>
              <a:rPr lang="fr-FR" sz="800" dirty="0">
                <a:solidFill>
                  <a:schemeClr val="tx1"/>
                </a:solidFill>
              </a:rPr>
              <a:t> (</a:t>
            </a:r>
            <a:r>
              <a:rPr lang="fr-FR" sz="800" dirty="0" err="1">
                <a:solidFill>
                  <a:schemeClr val="tx1"/>
                </a:solidFill>
              </a:rPr>
              <a:t>Evt</a:t>
            </a:r>
            <a:r>
              <a:rPr lang="fr-FR" sz="800" dirty="0" smtClean="0">
                <a:solidFill>
                  <a:schemeClr val="tx1"/>
                </a:solidFill>
              </a:rPr>
              <a:t>)</a:t>
            </a:r>
          </a:p>
          <a:p>
            <a:r>
              <a:rPr lang="fr-FR" sz="800" dirty="0" err="1">
                <a:solidFill>
                  <a:schemeClr val="tx1"/>
                </a:solidFill>
              </a:rPr>
              <a:t>mc_consigneVitesseLimite</a:t>
            </a:r>
            <a:r>
              <a:rPr lang="fr-FR" sz="800" dirty="0">
                <a:solidFill>
                  <a:schemeClr val="tx1"/>
                </a:solidFill>
              </a:rPr>
              <a:t> (</a:t>
            </a:r>
            <a:r>
              <a:rPr lang="fr-FR" sz="800" dirty="0" err="1">
                <a:solidFill>
                  <a:schemeClr val="tx1"/>
                </a:solidFill>
              </a:rPr>
              <a:t>Evt</a:t>
            </a:r>
            <a:r>
              <a:rPr lang="fr-FR" sz="800" dirty="0" smtClean="0">
                <a:solidFill>
                  <a:schemeClr val="tx1"/>
                </a:solidFill>
              </a:rPr>
              <a:t>)</a:t>
            </a:r>
          </a:p>
          <a:p>
            <a:r>
              <a:rPr lang="fr-FR" sz="800" dirty="0" err="1" smtClean="0">
                <a:solidFill>
                  <a:schemeClr val="tx1"/>
                </a:solidFill>
              </a:rPr>
              <a:t>mc_scheduleurAndMesures</a:t>
            </a:r>
            <a:r>
              <a:rPr lang="fr-FR" sz="800" dirty="0" smtClean="0">
                <a:solidFill>
                  <a:schemeClr val="tx1"/>
                </a:solidFill>
              </a:rPr>
              <a:t> </a:t>
            </a:r>
            <a:r>
              <a:rPr lang="fr-FR" sz="800" dirty="0">
                <a:solidFill>
                  <a:schemeClr val="tx1"/>
                </a:solidFill>
              </a:rPr>
              <a:t>(cadencé</a:t>
            </a:r>
            <a:r>
              <a:rPr lang="fr-FR" sz="800" dirty="0" smtClean="0">
                <a:solidFill>
                  <a:schemeClr val="tx1"/>
                </a:solidFill>
              </a:rPr>
              <a:t>)</a:t>
            </a:r>
          </a:p>
          <a:p>
            <a:r>
              <a:rPr lang="fr-FR" sz="800" dirty="0" err="1">
                <a:solidFill>
                  <a:schemeClr val="tx1"/>
                </a:solidFill>
              </a:rPr>
              <a:t>mc_MOT_statusRun</a:t>
            </a:r>
            <a:r>
              <a:rPr lang="fr-FR" sz="800" dirty="0">
                <a:solidFill>
                  <a:schemeClr val="tx1"/>
                </a:solidFill>
              </a:rPr>
              <a:t> (cadencé)</a:t>
            </a:r>
          </a:p>
          <a:p>
            <a:r>
              <a:rPr lang="fr-FR" sz="800" dirty="0">
                <a:solidFill>
                  <a:schemeClr val="tx1"/>
                </a:solidFill>
              </a:rPr>
              <a:t>All « </a:t>
            </a:r>
            <a:r>
              <a:rPr lang="fr-FR" sz="800" dirty="0" err="1">
                <a:solidFill>
                  <a:schemeClr val="tx1"/>
                </a:solidFill>
              </a:rPr>
              <a:t>mc_messageBaliseReceived</a:t>
            </a:r>
            <a:r>
              <a:rPr lang="fr-FR" sz="800" dirty="0">
                <a:solidFill>
                  <a:schemeClr val="tx1"/>
                </a:solidFill>
              </a:rPr>
              <a:t> » (</a:t>
            </a:r>
            <a:r>
              <a:rPr lang="fr-FR" sz="800" dirty="0" err="1">
                <a:solidFill>
                  <a:schemeClr val="tx1"/>
                </a:solidFill>
              </a:rPr>
              <a:t>Evt</a:t>
            </a:r>
            <a:r>
              <a:rPr lang="fr-FR" sz="800" dirty="0" smtClean="0">
                <a:solidFill>
                  <a:schemeClr val="tx1"/>
                </a:solidFill>
              </a:rPr>
              <a:t>)</a:t>
            </a:r>
          </a:p>
          <a:p>
            <a:r>
              <a:rPr lang="fr-FR" sz="800" dirty="0">
                <a:solidFill>
                  <a:schemeClr val="tx1"/>
                </a:solidFill>
              </a:rPr>
              <a:t>All « </a:t>
            </a:r>
            <a:r>
              <a:rPr lang="fr-FR" sz="800" dirty="0" err="1">
                <a:solidFill>
                  <a:schemeClr val="tx1"/>
                </a:solidFill>
              </a:rPr>
              <a:t>mc_messageGSM_Received</a:t>
            </a:r>
            <a:r>
              <a:rPr lang="fr-FR" sz="800" dirty="0">
                <a:solidFill>
                  <a:schemeClr val="tx1"/>
                </a:solidFill>
              </a:rPr>
              <a:t> </a:t>
            </a:r>
            <a:r>
              <a:rPr lang="fr-FR" sz="800" dirty="0" smtClean="0">
                <a:solidFill>
                  <a:schemeClr val="tx1"/>
                </a:solidFill>
              </a:rPr>
              <a:t>»</a:t>
            </a:r>
            <a:r>
              <a:rPr lang="fr-FR" sz="800" dirty="0">
                <a:solidFill>
                  <a:schemeClr val="tx1"/>
                </a:solidFill>
              </a:rPr>
              <a:t> (</a:t>
            </a:r>
            <a:r>
              <a:rPr lang="fr-FR" sz="800" dirty="0" err="1">
                <a:solidFill>
                  <a:schemeClr val="tx1"/>
                </a:solidFill>
              </a:rPr>
              <a:t>Evt</a:t>
            </a:r>
            <a:r>
              <a:rPr lang="fr-FR" sz="800" dirty="0" smtClean="0">
                <a:solidFill>
                  <a:schemeClr val="tx1"/>
                </a:solidFill>
              </a:rPr>
              <a:t>)</a:t>
            </a:r>
            <a:endParaRPr lang="fr-FR" sz="800" dirty="0">
              <a:solidFill>
                <a:schemeClr val="tx1"/>
              </a:solidFill>
            </a:endParaRPr>
          </a:p>
          <a:p>
            <a:r>
              <a:rPr lang="fr-FR" sz="800" dirty="0" err="1" smtClean="0">
                <a:solidFill>
                  <a:schemeClr val="tx1"/>
                </a:solidFill>
              </a:rPr>
              <a:t>mc_arretHardware</a:t>
            </a:r>
            <a:r>
              <a:rPr lang="fr-FR" sz="800" dirty="0" smtClean="0">
                <a:solidFill>
                  <a:schemeClr val="tx1"/>
                </a:solidFill>
              </a:rPr>
              <a:t> </a:t>
            </a:r>
            <a:r>
              <a:rPr lang="fr-FR" sz="800" dirty="0">
                <a:solidFill>
                  <a:schemeClr val="tx1"/>
                </a:solidFill>
              </a:rPr>
              <a:t>(</a:t>
            </a:r>
            <a:r>
              <a:rPr lang="fr-FR" sz="800" dirty="0" err="1">
                <a:solidFill>
                  <a:schemeClr val="tx1"/>
                </a:solidFill>
              </a:rPr>
              <a:t>Evt</a:t>
            </a:r>
            <a:r>
              <a:rPr lang="fr-FR" sz="800" dirty="0" smtClean="0">
                <a:solidFill>
                  <a:schemeClr val="tx1"/>
                </a:solidFill>
              </a:rPr>
              <a:t>)</a:t>
            </a:r>
          </a:p>
          <a:p>
            <a:r>
              <a:rPr lang="fr-FR" sz="800" dirty="0" err="1">
                <a:solidFill>
                  <a:schemeClr val="tx1"/>
                </a:solidFill>
              </a:rPr>
              <a:t>mc_modesOn_Board</a:t>
            </a:r>
            <a:r>
              <a:rPr lang="fr-FR" sz="800" dirty="0">
                <a:solidFill>
                  <a:schemeClr val="tx1"/>
                </a:solidFill>
              </a:rPr>
              <a:t> (</a:t>
            </a:r>
            <a:r>
              <a:rPr lang="fr-FR" sz="800" dirty="0" err="1">
                <a:solidFill>
                  <a:schemeClr val="tx1"/>
                </a:solidFill>
              </a:rPr>
              <a:t>Evt</a:t>
            </a:r>
            <a:r>
              <a:rPr lang="fr-FR" sz="800" dirty="0">
                <a:solidFill>
                  <a:schemeClr val="tx1"/>
                </a:solidFill>
              </a:rPr>
              <a:t>)</a:t>
            </a:r>
          </a:p>
          <a:p>
            <a:endParaRPr lang="fr-FR" sz="800" dirty="0">
              <a:solidFill>
                <a:schemeClr val="tx1"/>
              </a:solidFill>
            </a:endParaRPr>
          </a:p>
        </p:txBody>
      </p:sp>
      <p:sp>
        <p:nvSpPr>
          <p:cNvPr id="52" name="ZoneTexte 51"/>
          <p:cNvSpPr txBox="1"/>
          <p:nvPr/>
        </p:nvSpPr>
        <p:spPr>
          <a:xfrm>
            <a:off x="4970190" y="1070518"/>
            <a:ext cx="652743" cy="400110"/>
          </a:xfrm>
          <a:prstGeom prst="rect">
            <a:avLst/>
          </a:prstGeom>
          <a:noFill/>
        </p:spPr>
        <p:txBody>
          <a:bodyPr wrap="none" rtlCol="0">
            <a:spAutoFit/>
          </a:bodyPr>
          <a:lstStyle/>
          <a:p>
            <a:pPr algn="ctr"/>
            <a:r>
              <a:rPr lang="fr-FR" sz="1000" dirty="0" smtClean="0">
                <a:solidFill>
                  <a:srgbClr val="00B050"/>
                </a:solidFill>
              </a:rPr>
              <a:t>WIFI</a:t>
            </a:r>
          </a:p>
          <a:p>
            <a:pPr algn="ctr"/>
            <a:r>
              <a:rPr lang="fr-FR" sz="1000" dirty="0" smtClean="0">
                <a:solidFill>
                  <a:srgbClr val="00B050"/>
                </a:solidFill>
              </a:rPr>
              <a:t>IHM loco</a:t>
            </a:r>
            <a:endParaRPr lang="fr-FR" sz="1000" dirty="0">
              <a:solidFill>
                <a:srgbClr val="00B050"/>
              </a:solidFill>
            </a:endParaRPr>
          </a:p>
        </p:txBody>
      </p:sp>
      <p:grpSp>
        <p:nvGrpSpPr>
          <p:cNvPr id="58" name="Groupe 57"/>
          <p:cNvGrpSpPr/>
          <p:nvPr/>
        </p:nvGrpSpPr>
        <p:grpSpPr>
          <a:xfrm>
            <a:off x="9247990" y="783808"/>
            <a:ext cx="298342" cy="247868"/>
            <a:chOff x="5486400" y="1983285"/>
            <a:chExt cx="298342" cy="247868"/>
          </a:xfrm>
        </p:grpSpPr>
        <p:sp>
          <p:nvSpPr>
            <p:cNvPr id="55" name="Arc plein 54"/>
            <p:cNvSpPr/>
            <p:nvPr/>
          </p:nvSpPr>
          <p:spPr>
            <a:xfrm>
              <a:off x="5486400" y="1983285"/>
              <a:ext cx="298342" cy="15935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solidFill>
                  <a:schemeClr val="tx1"/>
                </a:solidFill>
              </a:endParaRPr>
            </a:p>
          </p:txBody>
        </p:sp>
        <p:sp>
          <p:nvSpPr>
            <p:cNvPr id="56" name="Arc plein 55"/>
            <p:cNvSpPr/>
            <p:nvPr/>
          </p:nvSpPr>
          <p:spPr>
            <a:xfrm>
              <a:off x="5542979" y="2090176"/>
              <a:ext cx="185184" cy="95258"/>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solidFill>
                  <a:schemeClr val="tx1"/>
                </a:solidFill>
              </a:endParaRPr>
            </a:p>
          </p:txBody>
        </p:sp>
        <p:sp>
          <p:nvSpPr>
            <p:cNvPr id="57" name="Ellipse 56"/>
            <p:cNvSpPr/>
            <p:nvPr/>
          </p:nvSpPr>
          <p:spPr>
            <a:xfrm>
              <a:off x="5620071" y="218543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grpSp>
      <p:grpSp>
        <p:nvGrpSpPr>
          <p:cNvPr id="61" name="Groupe 60"/>
          <p:cNvGrpSpPr/>
          <p:nvPr/>
        </p:nvGrpSpPr>
        <p:grpSpPr>
          <a:xfrm>
            <a:off x="5148148" y="782413"/>
            <a:ext cx="298342" cy="247868"/>
            <a:chOff x="5486400" y="1983285"/>
            <a:chExt cx="298342" cy="247868"/>
          </a:xfrm>
        </p:grpSpPr>
        <p:sp>
          <p:nvSpPr>
            <p:cNvPr id="62" name="Arc plein 61"/>
            <p:cNvSpPr/>
            <p:nvPr/>
          </p:nvSpPr>
          <p:spPr>
            <a:xfrm>
              <a:off x="5486400" y="1983285"/>
              <a:ext cx="298342" cy="15935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solidFill>
                  <a:schemeClr val="tx1"/>
                </a:solidFill>
              </a:endParaRPr>
            </a:p>
          </p:txBody>
        </p:sp>
        <p:sp>
          <p:nvSpPr>
            <p:cNvPr id="63" name="Arc plein 62"/>
            <p:cNvSpPr/>
            <p:nvPr/>
          </p:nvSpPr>
          <p:spPr>
            <a:xfrm>
              <a:off x="5542979" y="2090176"/>
              <a:ext cx="185184" cy="95258"/>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solidFill>
                  <a:schemeClr val="tx1"/>
                </a:solidFill>
              </a:endParaRPr>
            </a:p>
          </p:txBody>
        </p:sp>
        <p:sp>
          <p:nvSpPr>
            <p:cNvPr id="64" name="Ellipse 63"/>
            <p:cNvSpPr/>
            <p:nvPr/>
          </p:nvSpPr>
          <p:spPr>
            <a:xfrm>
              <a:off x="5620071" y="218543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grpSp>
      <p:sp>
        <p:nvSpPr>
          <p:cNvPr id="65" name="Rectangle 64"/>
          <p:cNvSpPr/>
          <p:nvPr/>
        </p:nvSpPr>
        <p:spPr>
          <a:xfrm>
            <a:off x="4153613" y="5812360"/>
            <a:ext cx="1718203" cy="549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DSPIC-2 Balise</a:t>
            </a:r>
            <a:endParaRPr lang="fr-FR" sz="1000" dirty="0">
              <a:solidFill>
                <a:schemeClr val="tx1"/>
              </a:solidFill>
            </a:endParaRPr>
          </a:p>
        </p:txBody>
      </p:sp>
      <p:sp>
        <p:nvSpPr>
          <p:cNvPr id="66" name="Rectangle 65"/>
          <p:cNvSpPr/>
          <p:nvPr/>
        </p:nvSpPr>
        <p:spPr>
          <a:xfrm>
            <a:off x="4077820" y="4084543"/>
            <a:ext cx="1846840" cy="1452850"/>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smtClean="0">
                <a:solidFill>
                  <a:schemeClr val="tx1"/>
                </a:solidFill>
              </a:rPr>
              <a:t>mc_scheduleurAndMesures</a:t>
            </a:r>
            <a:r>
              <a:rPr lang="fr-FR" sz="800" dirty="0" smtClean="0">
                <a:solidFill>
                  <a:schemeClr val="tx1"/>
                </a:solidFill>
              </a:rPr>
              <a:t> </a:t>
            </a:r>
            <a:r>
              <a:rPr lang="fr-FR" sz="800" dirty="0">
                <a:solidFill>
                  <a:schemeClr val="tx1"/>
                </a:solidFill>
              </a:rPr>
              <a:t>(cadencé</a:t>
            </a:r>
            <a:r>
              <a:rPr lang="fr-FR" sz="800" dirty="0" smtClean="0">
                <a:solidFill>
                  <a:schemeClr val="tx1"/>
                </a:solidFill>
              </a:rPr>
              <a:t>)</a:t>
            </a:r>
          </a:p>
          <a:p>
            <a:r>
              <a:rPr lang="fr-FR" sz="800" dirty="0" err="1" smtClean="0">
                <a:solidFill>
                  <a:schemeClr val="tx1"/>
                </a:solidFill>
              </a:rPr>
              <a:t>mc_EEPROM</a:t>
            </a:r>
            <a:r>
              <a:rPr lang="fr-FR" sz="800" dirty="0" smtClean="0">
                <a:solidFill>
                  <a:schemeClr val="tx1"/>
                </a:solidFill>
              </a:rPr>
              <a:t> (Non utilisé pour l’instant) </a:t>
            </a:r>
          </a:p>
          <a:p>
            <a:endParaRPr lang="fr-FR" sz="1000" dirty="0">
              <a:solidFill>
                <a:schemeClr val="tx1"/>
              </a:solidFill>
            </a:endParaRPr>
          </a:p>
        </p:txBody>
      </p:sp>
      <p:sp>
        <p:nvSpPr>
          <p:cNvPr id="67" name="Rectangle 66"/>
          <p:cNvSpPr/>
          <p:nvPr/>
        </p:nvSpPr>
        <p:spPr>
          <a:xfrm>
            <a:off x="6006155" y="4070259"/>
            <a:ext cx="1832193" cy="1467134"/>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smtClean="0">
                <a:solidFill>
                  <a:schemeClr val="tx1"/>
                </a:solidFill>
              </a:rPr>
              <a:t>mc_BAL_statusStart</a:t>
            </a:r>
            <a:r>
              <a:rPr lang="fr-FR" sz="800" dirty="0" smtClean="0">
                <a:solidFill>
                  <a:schemeClr val="tx1"/>
                </a:solidFill>
              </a:rPr>
              <a:t> </a:t>
            </a:r>
            <a:r>
              <a:rPr lang="fr-FR" sz="800" dirty="0">
                <a:solidFill>
                  <a:schemeClr val="tx1"/>
                </a:solidFill>
              </a:rPr>
              <a:t>(cadencé)</a:t>
            </a:r>
          </a:p>
          <a:p>
            <a:r>
              <a:rPr lang="fr-FR" sz="800" dirty="0" err="1" smtClean="0">
                <a:solidFill>
                  <a:schemeClr val="tx1"/>
                </a:solidFill>
              </a:rPr>
              <a:t>mc_BAL_statusRun</a:t>
            </a:r>
            <a:r>
              <a:rPr lang="fr-FR" sz="800" dirty="0" smtClean="0">
                <a:solidFill>
                  <a:schemeClr val="tx1"/>
                </a:solidFill>
              </a:rPr>
              <a:t> </a:t>
            </a:r>
            <a:r>
              <a:rPr lang="fr-FR" sz="800" dirty="0">
                <a:solidFill>
                  <a:schemeClr val="tx1"/>
                </a:solidFill>
              </a:rPr>
              <a:t>(cadencé)</a:t>
            </a:r>
          </a:p>
          <a:p>
            <a:r>
              <a:rPr lang="fr-FR" sz="800" dirty="0" smtClean="0">
                <a:solidFill>
                  <a:schemeClr val="tx1"/>
                </a:solidFill>
              </a:rPr>
              <a:t>All « </a:t>
            </a:r>
            <a:r>
              <a:rPr lang="fr-FR" sz="800" dirty="0" err="1" smtClean="0">
                <a:solidFill>
                  <a:schemeClr val="tx1"/>
                </a:solidFill>
              </a:rPr>
              <a:t>mc_messageBaliseReceived</a:t>
            </a:r>
            <a:r>
              <a:rPr lang="fr-FR" sz="800" dirty="0" smtClean="0">
                <a:solidFill>
                  <a:schemeClr val="tx1"/>
                </a:solidFill>
              </a:rPr>
              <a:t> » </a:t>
            </a:r>
            <a:r>
              <a:rPr lang="fr-FR" sz="800" dirty="0">
                <a:solidFill>
                  <a:schemeClr val="tx1"/>
                </a:solidFill>
              </a:rPr>
              <a:t>(</a:t>
            </a:r>
            <a:r>
              <a:rPr lang="fr-FR" sz="800" dirty="0" err="1">
                <a:solidFill>
                  <a:schemeClr val="tx1"/>
                </a:solidFill>
              </a:rPr>
              <a:t>Evt</a:t>
            </a:r>
            <a:r>
              <a:rPr lang="fr-FR" sz="800" dirty="0">
                <a:solidFill>
                  <a:schemeClr val="tx1"/>
                </a:solidFill>
              </a:rPr>
              <a:t>)</a:t>
            </a:r>
          </a:p>
          <a:p>
            <a:r>
              <a:rPr lang="fr-FR" sz="800" dirty="0" err="1">
                <a:solidFill>
                  <a:schemeClr val="tx1"/>
                </a:solidFill>
              </a:rPr>
              <a:t>mc_EEPROM</a:t>
            </a:r>
            <a:r>
              <a:rPr lang="fr-FR" sz="800" dirty="0">
                <a:solidFill>
                  <a:schemeClr val="tx1"/>
                </a:solidFill>
              </a:rPr>
              <a:t> (Non utilisé pour l’instant) </a:t>
            </a:r>
          </a:p>
          <a:p>
            <a:endParaRPr lang="fr-FR" sz="800" dirty="0" smtClean="0">
              <a:solidFill>
                <a:schemeClr val="tx1"/>
              </a:solidFill>
            </a:endParaRPr>
          </a:p>
        </p:txBody>
      </p:sp>
      <p:sp>
        <p:nvSpPr>
          <p:cNvPr id="72" name="Rectangle 71"/>
          <p:cNvSpPr/>
          <p:nvPr/>
        </p:nvSpPr>
        <p:spPr>
          <a:xfrm>
            <a:off x="6132109" y="6144080"/>
            <a:ext cx="606706" cy="2952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Balise</a:t>
            </a:r>
            <a:endParaRPr lang="fr-FR" sz="1000" dirty="0">
              <a:solidFill>
                <a:schemeClr val="tx1"/>
              </a:solidFill>
            </a:endParaRPr>
          </a:p>
        </p:txBody>
      </p:sp>
      <p:cxnSp>
        <p:nvCxnSpPr>
          <p:cNvPr id="74" name="Connecteur droit avec flèche 73"/>
          <p:cNvCxnSpPr>
            <a:stCxn id="72" idx="1"/>
          </p:cNvCxnSpPr>
          <p:nvPr/>
        </p:nvCxnSpPr>
        <p:spPr>
          <a:xfrm flipH="1" flipV="1">
            <a:off x="5890423" y="6291716"/>
            <a:ext cx="241686" cy="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120355" y="5815117"/>
            <a:ext cx="669332" cy="2952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EEPROM</a:t>
            </a:r>
            <a:endParaRPr lang="fr-FR" sz="1000" dirty="0">
              <a:solidFill>
                <a:schemeClr val="tx1"/>
              </a:solidFill>
            </a:endParaRPr>
          </a:p>
        </p:txBody>
      </p:sp>
      <p:sp>
        <p:nvSpPr>
          <p:cNvPr id="77" name="Rectangle 76"/>
          <p:cNvSpPr/>
          <p:nvPr/>
        </p:nvSpPr>
        <p:spPr>
          <a:xfrm>
            <a:off x="5069392" y="6504900"/>
            <a:ext cx="1121539" cy="2952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Roues Codeuses</a:t>
            </a:r>
          </a:p>
          <a:p>
            <a:pPr algn="ctr"/>
            <a:r>
              <a:rPr lang="fr-FR" sz="1000" dirty="0" smtClean="0">
                <a:solidFill>
                  <a:schemeClr val="tx1"/>
                </a:solidFill>
              </a:rPr>
              <a:t>(N° loco)</a:t>
            </a:r>
            <a:endParaRPr lang="fr-FR" sz="1000" dirty="0">
              <a:solidFill>
                <a:schemeClr val="tx1"/>
              </a:solidFill>
            </a:endParaRPr>
          </a:p>
        </p:txBody>
      </p:sp>
      <p:sp>
        <p:nvSpPr>
          <p:cNvPr id="78" name="Rectangle 77"/>
          <p:cNvSpPr/>
          <p:nvPr/>
        </p:nvSpPr>
        <p:spPr>
          <a:xfrm>
            <a:off x="3531079" y="6532830"/>
            <a:ext cx="894556" cy="29527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BP_PANIQUE</a:t>
            </a:r>
            <a:endParaRPr lang="fr-FR" sz="1000" dirty="0">
              <a:solidFill>
                <a:schemeClr val="tx1"/>
              </a:solidFill>
            </a:endParaRPr>
          </a:p>
        </p:txBody>
      </p:sp>
      <p:sp>
        <p:nvSpPr>
          <p:cNvPr id="79" name="Rectangle 78"/>
          <p:cNvSpPr/>
          <p:nvPr/>
        </p:nvSpPr>
        <p:spPr>
          <a:xfrm>
            <a:off x="4286923" y="6524336"/>
            <a:ext cx="802218" cy="29527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err="1" smtClean="0">
                <a:solidFill>
                  <a:schemeClr val="tx1"/>
                </a:solidFill>
              </a:rPr>
              <a:t>Jumper_RC</a:t>
            </a:r>
            <a:endParaRPr lang="fr-FR" sz="1000" dirty="0">
              <a:solidFill>
                <a:schemeClr val="tx1"/>
              </a:solidFill>
            </a:endParaRPr>
          </a:p>
        </p:txBody>
      </p:sp>
      <p:cxnSp>
        <p:nvCxnSpPr>
          <p:cNvPr id="81" name="Connecteur droit avec flèche 80"/>
          <p:cNvCxnSpPr/>
          <p:nvPr/>
        </p:nvCxnSpPr>
        <p:spPr>
          <a:xfrm flipH="1" flipV="1">
            <a:off x="4215811" y="6366515"/>
            <a:ext cx="3246" cy="166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82"/>
          <p:cNvCxnSpPr>
            <a:stCxn id="79" idx="0"/>
          </p:cNvCxnSpPr>
          <p:nvPr/>
        </p:nvCxnSpPr>
        <p:spPr>
          <a:xfrm flipH="1" flipV="1">
            <a:off x="4686814" y="6355566"/>
            <a:ext cx="1218" cy="168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76" idx="1"/>
          </p:cNvCxnSpPr>
          <p:nvPr/>
        </p:nvCxnSpPr>
        <p:spPr>
          <a:xfrm flipH="1" flipV="1">
            <a:off x="5878669" y="5962460"/>
            <a:ext cx="241686" cy="29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Connecteur droit avec flèche 90"/>
          <p:cNvCxnSpPr>
            <a:stCxn id="77" idx="0"/>
          </p:cNvCxnSpPr>
          <p:nvPr/>
        </p:nvCxnSpPr>
        <p:spPr>
          <a:xfrm flipH="1" flipV="1">
            <a:off x="5435708" y="6350922"/>
            <a:ext cx="194454" cy="153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Double flèche horizontale 91"/>
          <p:cNvSpPr/>
          <p:nvPr/>
        </p:nvSpPr>
        <p:spPr>
          <a:xfrm>
            <a:off x="92248" y="3489654"/>
            <a:ext cx="11996924" cy="527858"/>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smtClean="0"/>
              <a:t>BUS CAN (125K)</a:t>
            </a:r>
            <a:endParaRPr lang="fr-FR" dirty="0"/>
          </a:p>
        </p:txBody>
      </p:sp>
      <p:sp>
        <p:nvSpPr>
          <p:cNvPr id="99" name="Rectangle 98"/>
          <p:cNvSpPr/>
          <p:nvPr/>
        </p:nvSpPr>
        <p:spPr>
          <a:xfrm>
            <a:off x="930848" y="5812360"/>
            <a:ext cx="1718203" cy="5302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DSPIC-3 LCD</a:t>
            </a:r>
            <a:endParaRPr lang="fr-FR" sz="1000" dirty="0">
              <a:solidFill>
                <a:schemeClr val="tx1"/>
              </a:solidFill>
            </a:endParaRPr>
          </a:p>
        </p:txBody>
      </p:sp>
      <p:sp>
        <p:nvSpPr>
          <p:cNvPr id="100" name="Rectangle 99"/>
          <p:cNvSpPr/>
          <p:nvPr/>
        </p:nvSpPr>
        <p:spPr>
          <a:xfrm>
            <a:off x="143616" y="4084797"/>
            <a:ext cx="1786606" cy="1452596"/>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a:solidFill>
                  <a:schemeClr val="tx1"/>
                </a:solidFill>
              </a:rPr>
              <a:t>mc_consigneVitesse</a:t>
            </a:r>
            <a:r>
              <a:rPr lang="fr-FR" sz="800" dirty="0">
                <a:solidFill>
                  <a:schemeClr val="tx1"/>
                </a:solidFill>
              </a:rPr>
              <a:t> (</a:t>
            </a:r>
            <a:r>
              <a:rPr lang="fr-FR" sz="800" dirty="0" err="1">
                <a:solidFill>
                  <a:schemeClr val="tx1"/>
                </a:solidFill>
              </a:rPr>
              <a:t>Evt</a:t>
            </a:r>
            <a:r>
              <a:rPr lang="fr-FR" sz="800" dirty="0">
                <a:solidFill>
                  <a:schemeClr val="tx1"/>
                </a:solidFill>
              </a:rPr>
              <a:t>)</a:t>
            </a:r>
          </a:p>
          <a:p>
            <a:r>
              <a:rPr lang="fr-FR" sz="800" dirty="0" err="1" smtClean="0">
                <a:solidFill>
                  <a:schemeClr val="tx1"/>
                </a:solidFill>
              </a:rPr>
              <a:t>mc_scheduleurAndMesures</a:t>
            </a:r>
            <a:r>
              <a:rPr lang="fr-FR" sz="800" dirty="0">
                <a:solidFill>
                  <a:schemeClr val="tx1"/>
                </a:solidFill>
              </a:rPr>
              <a:t> (cadencé</a:t>
            </a:r>
            <a:r>
              <a:rPr lang="fr-FR" sz="800" dirty="0" smtClean="0">
                <a:solidFill>
                  <a:schemeClr val="tx1"/>
                </a:solidFill>
              </a:rPr>
              <a:t>)</a:t>
            </a:r>
          </a:p>
          <a:p>
            <a:r>
              <a:rPr lang="fr-FR" sz="800" dirty="0" err="1" smtClean="0">
                <a:solidFill>
                  <a:schemeClr val="tx1"/>
                </a:solidFill>
              </a:rPr>
              <a:t>mc_MOT_statusStart</a:t>
            </a:r>
            <a:r>
              <a:rPr lang="fr-FR" sz="800" dirty="0" smtClean="0">
                <a:solidFill>
                  <a:schemeClr val="tx1"/>
                </a:solidFill>
              </a:rPr>
              <a:t> </a:t>
            </a:r>
            <a:r>
              <a:rPr lang="fr-FR" sz="800" dirty="0">
                <a:solidFill>
                  <a:schemeClr val="tx1"/>
                </a:solidFill>
              </a:rPr>
              <a:t>&amp; </a:t>
            </a:r>
            <a:r>
              <a:rPr lang="fr-FR" sz="800" dirty="0" err="1">
                <a:solidFill>
                  <a:schemeClr val="tx1"/>
                </a:solidFill>
              </a:rPr>
              <a:t>Run</a:t>
            </a:r>
            <a:r>
              <a:rPr lang="fr-FR" sz="800" dirty="0">
                <a:solidFill>
                  <a:schemeClr val="tx1"/>
                </a:solidFill>
              </a:rPr>
              <a:t> (cadencé)</a:t>
            </a:r>
          </a:p>
          <a:p>
            <a:r>
              <a:rPr lang="fr-FR" sz="800" dirty="0" smtClean="0">
                <a:solidFill>
                  <a:schemeClr val="tx1"/>
                </a:solidFill>
              </a:rPr>
              <a:t>mc_RP1_statusStart &amp; </a:t>
            </a:r>
            <a:r>
              <a:rPr lang="fr-FR" sz="800" dirty="0" err="1" smtClean="0">
                <a:solidFill>
                  <a:schemeClr val="tx1"/>
                </a:solidFill>
              </a:rPr>
              <a:t>Run</a:t>
            </a:r>
            <a:r>
              <a:rPr lang="fr-FR" sz="800" dirty="0" smtClean="0">
                <a:solidFill>
                  <a:schemeClr val="tx1"/>
                </a:solidFill>
              </a:rPr>
              <a:t> </a:t>
            </a:r>
            <a:r>
              <a:rPr lang="fr-FR" sz="800" dirty="0">
                <a:solidFill>
                  <a:schemeClr val="tx1"/>
                </a:solidFill>
              </a:rPr>
              <a:t>(cadencé)</a:t>
            </a:r>
          </a:p>
          <a:p>
            <a:r>
              <a:rPr lang="fr-FR" sz="800" dirty="0" smtClean="0">
                <a:solidFill>
                  <a:schemeClr val="tx1"/>
                </a:solidFill>
              </a:rPr>
              <a:t>mc_RP2_statusStart </a:t>
            </a:r>
            <a:r>
              <a:rPr lang="fr-FR" sz="800" dirty="0">
                <a:solidFill>
                  <a:schemeClr val="tx1"/>
                </a:solidFill>
              </a:rPr>
              <a:t>&amp; </a:t>
            </a:r>
            <a:r>
              <a:rPr lang="fr-FR" sz="800" dirty="0" err="1">
                <a:solidFill>
                  <a:schemeClr val="tx1"/>
                </a:solidFill>
              </a:rPr>
              <a:t>Run</a:t>
            </a:r>
            <a:r>
              <a:rPr lang="fr-FR" sz="800" dirty="0">
                <a:solidFill>
                  <a:schemeClr val="tx1"/>
                </a:solidFill>
              </a:rPr>
              <a:t> (cadencé)</a:t>
            </a:r>
          </a:p>
          <a:p>
            <a:r>
              <a:rPr lang="fr-FR" sz="800" dirty="0" err="1" smtClean="0">
                <a:solidFill>
                  <a:schemeClr val="tx1"/>
                </a:solidFill>
              </a:rPr>
              <a:t>mc_BAL_statusStart</a:t>
            </a:r>
            <a:r>
              <a:rPr lang="fr-FR" sz="800" dirty="0" smtClean="0">
                <a:solidFill>
                  <a:schemeClr val="tx1"/>
                </a:solidFill>
              </a:rPr>
              <a:t> </a:t>
            </a:r>
            <a:r>
              <a:rPr lang="fr-FR" sz="800" dirty="0">
                <a:solidFill>
                  <a:schemeClr val="tx1"/>
                </a:solidFill>
              </a:rPr>
              <a:t>&amp; </a:t>
            </a:r>
            <a:r>
              <a:rPr lang="fr-FR" sz="800" dirty="0" err="1">
                <a:solidFill>
                  <a:schemeClr val="tx1"/>
                </a:solidFill>
              </a:rPr>
              <a:t>Run</a:t>
            </a:r>
            <a:r>
              <a:rPr lang="fr-FR" sz="800" dirty="0">
                <a:solidFill>
                  <a:schemeClr val="tx1"/>
                </a:solidFill>
              </a:rPr>
              <a:t> (cadencé)</a:t>
            </a:r>
          </a:p>
          <a:p>
            <a:r>
              <a:rPr lang="fr-FR" sz="800" dirty="0" err="1" smtClean="0">
                <a:solidFill>
                  <a:schemeClr val="tx1"/>
                </a:solidFill>
              </a:rPr>
              <a:t>mc_GSM_statusStart</a:t>
            </a:r>
            <a:r>
              <a:rPr lang="fr-FR" sz="800" dirty="0" smtClean="0">
                <a:solidFill>
                  <a:schemeClr val="tx1"/>
                </a:solidFill>
              </a:rPr>
              <a:t> </a:t>
            </a:r>
            <a:r>
              <a:rPr lang="fr-FR" sz="800" dirty="0">
                <a:solidFill>
                  <a:schemeClr val="tx1"/>
                </a:solidFill>
              </a:rPr>
              <a:t>&amp; </a:t>
            </a:r>
            <a:r>
              <a:rPr lang="fr-FR" sz="800" dirty="0" err="1">
                <a:solidFill>
                  <a:schemeClr val="tx1"/>
                </a:solidFill>
              </a:rPr>
              <a:t>Run</a:t>
            </a:r>
            <a:r>
              <a:rPr lang="fr-FR" sz="800" dirty="0">
                <a:solidFill>
                  <a:schemeClr val="tx1"/>
                </a:solidFill>
              </a:rPr>
              <a:t> (cadencé)</a:t>
            </a:r>
          </a:p>
          <a:p>
            <a:r>
              <a:rPr lang="fr-FR" sz="800" dirty="0" err="1">
                <a:solidFill>
                  <a:schemeClr val="tx1"/>
                </a:solidFill>
              </a:rPr>
              <a:t>mc_messageBaliseReceived</a:t>
            </a:r>
            <a:r>
              <a:rPr lang="fr-FR" sz="800" dirty="0">
                <a:solidFill>
                  <a:schemeClr val="tx1"/>
                </a:solidFill>
              </a:rPr>
              <a:t> (</a:t>
            </a:r>
            <a:r>
              <a:rPr lang="fr-FR" sz="800" dirty="0" err="1">
                <a:solidFill>
                  <a:schemeClr val="tx1"/>
                </a:solidFill>
              </a:rPr>
              <a:t>Evt</a:t>
            </a:r>
            <a:r>
              <a:rPr lang="fr-FR" sz="800" dirty="0">
                <a:solidFill>
                  <a:schemeClr val="tx1"/>
                </a:solidFill>
              </a:rPr>
              <a:t>)</a:t>
            </a:r>
          </a:p>
          <a:p>
            <a:r>
              <a:rPr lang="fr-FR" sz="800" dirty="0" err="1">
                <a:solidFill>
                  <a:schemeClr val="tx1"/>
                </a:solidFill>
              </a:rPr>
              <a:t>mc_arretHardware</a:t>
            </a:r>
            <a:r>
              <a:rPr lang="fr-FR" sz="800" dirty="0">
                <a:solidFill>
                  <a:schemeClr val="tx1"/>
                </a:solidFill>
              </a:rPr>
              <a:t> (</a:t>
            </a:r>
            <a:r>
              <a:rPr lang="fr-FR" sz="800" dirty="0" err="1">
                <a:solidFill>
                  <a:schemeClr val="tx1"/>
                </a:solidFill>
              </a:rPr>
              <a:t>Evt</a:t>
            </a:r>
            <a:r>
              <a:rPr lang="fr-FR" sz="800" dirty="0">
                <a:solidFill>
                  <a:schemeClr val="tx1"/>
                </a:solidFill>
              </a:rPr>
              <a:t>)</a:t>
            </a:r>
          </a:p>
          <a:p>
            <a:r>
              <a:rPr lang="fr-FR" sz="800" dirty="0" err="1">
                <a:solidFill>
                  <a:schemeClr val="tx1"/>
                </a:solidFill>
              </a:rPr>
              <a:t>mc_modesOn_Board</a:t>
            </a:r>
            <a:r>
              <a:rPr lang="fr-FR" sz="800" dirty="0">
                <a:solidFill>
                  <a:schemeClr val="tx1"/>
                </a:solidFill>
              </a:rPr>
              <a:t> (</a:t>
            </a:r>
            <a:r>
              <a:rPr lang="fr-FR" sz="800" dirty="0" err="1">
                <a:solidFill>
                  <a:schemeClr val="tx1"/>
                </a:solidFill>
              </a:rPr>
              <a:t>Evt</a:t>
            </a:r>
            <a:r>
              <a:rPr lang="fr-FR" sz="800" dirty="0" smtClean="0">
                <a:solidFill>
                  <a:schemeClr val="tx1"/>
                </a:solidFill>
              </a:rPr>
              <a:t>)</a:t>
            </a:r>
          </a:p>
        </p:txBody>
      </p:sp>
      <p:sp>
        <p:nvSpPr>
          <p:cNvPr id="101" name="Rectangle 100"/>
          <p:cNvSpPr/>
          <p:nvPr/>
        </p:nvSpPr>
        <p:spPr>
          <a:xfrm>
            <a:off x="1990382" y="4083913"/>
            <a:ext cx="1807590" cy="1453480"/>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smtClean="0">
                <a:solidFill>
                  <a:schemeClr val="tx1"/>
                </a:solidFill>
              </a:rPr>
              <a:t>mc_LCD_statusRun</a:t>
            </a:r>
            <a:r>
              <a:rPr lang="fr-FR" sz="800" dirty="0" smtClean="0">
                <a:solidFill>
                  <a:schemeClr val="tx1"/>
                </a:solidFill>
              </a:rPr>
              <a:t> </a:t>
            </a:r>
            <a:r>
              <a:rPr lang="fr-FR" sz="800" dirty="0">
                <a:solidFill>
                  <a:schemeClr val="tx1"/>
                </a:solidFill>
              </a:rPr>
              <a:t>(cadencé)</a:t>
            </a:r>
          </a:p>
        </p:txBody>
      </p:sp>
      <p:sp>
        <p:nvSpPr>
          <p:cNvPr id="104" name="Rectangle 103"/>
          <p:cNvSpPr/>
          <p:nvPr/>
        </p:nvSpPr>
        <p:spPr>
          <a:xfrm>
            <a:off x="669631" y="6392455"/>
            <a:ext cx="828657" cy="27449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rgbClr val="00B050"/>
                </a:solidFill>
              </a:rPr>
              <a:t>BP_S1_AV</a:t>
            </a:r>
            <a:endParaRPr lang="fr-FR" sz="1000" dirty="0">
              <a:solidFill>
                <a:srgbClr val="00B050"/>
              </a:solidFill>
            </a:endParaRPr>
          </a:p>
        </p:txBody>
      </p:sp>
      <p:sp>
        <p:nvSpPr>
          <p:cNvPr id="106" name="Rectangle 105"/>
          <p:cNvSpPr/>
          <p:nvPr/>
        </p:nvSpPr>
        <p:spPr>
          <a:xfrm>
            <a:off x="1462126" y="6389073"/>
            <a:ext cx="813040" cy="29527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rgbClr val="00B050"/>
                </a:solidFill>
              </a:rPr>
              <a:t>BP_S2_AR</a:t>
            </a:r>
            <a:endParaRPr lang="fr-FR" sz="1000" dirty="0">
              <a:solidFill>
                <a:srgbClr val="00B050"/>
              </a:solidFill>
            </a:endParaRPr>
          </a:p>
        </p:txBody>
      </p:sp>
      <p:cxnSp>
        <p:nvCxnSpPr>
          <p:cNvPr id="107" name="Connecteur droit avec flèche 106"/>
          <p:cNvCxnSpPr>
            <a:stCxn id="104" idx="0"/>
          </p:cNvCxnSpPr>
          <p:nvPr/>
        </p:nvCxnSpPr>
        <p:spPr>
          <a:xfrm flipV="1">
            <a:off x="1072267" y="6336908"/>
            <a:ext cx="1827" cy="13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necteur droit avec flèche 109"/>
          <p:cNvCxnSpPr/>
          <p:nvPr/>
        </p:nvCxnSpPr>
        <p:spPr>
          <a:xfrm flipV="1">
            <a:off x="1819597" y="6330041"/>
            <a:ext cx="797" cy="15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996818" y="5812360"/>
            <a:ext cx="1718203" cy="4951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DSPIC-4 GSM-R</a:t>
            </a:r>
            <a:endParaRPr lang="fr-FR" sz="1000" dirty="0">
              <a:solidFill>
                <a:schemeClr val="tx1"/>
              </a:solidFill>
            </a:endParaRPr>
          </a:p>
        </p:txBody>
      </p:sp>
      <p:sp>
        <p:nvSpPr>
          <p:cNvPr id="112" name="Rectangle 111"/>
          <p:cNvSpPr/>
          <p:nvPr/>
        </p:nvSpPr>
        <p:spPr>
          <a:xfrm>
            <a:off x="8156290" y="4063628"/>
            <a:ext cx="1835230" cy="1473765"/>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smtClean="0">
                <a:solidFill>
                  <a:schemeClr val="tx1"/>
                </a:solidFill>
              </a:rPr>
              <a:t>mc_scheduleurAndMesures</a:t>
            </a:r>
            <a:r>
              <a:rPr lang="fr-FR" sz="800" dirty="0">
                <a:solidFill>
                  <a:schemeClr val="tx1"/>
                </a:solidFill>
              </a:rPr>
              <a:t> (cadencé</a:t>
            </a:r>
            <a:r>
              <a:rPr lang="fr-FR" sz="800" dirty="0" smtClean="0">
                <a:solidFill>
                  <a:schemeClr val="tx1"/>
                </a:solidFill>
              </a:rPr>
              <a:t>)</a:t>
            </a:r>
          </a:p>
          <a:p>
            <a:r>
              <a:rPr lang="fr-FR" sz="800" dirty="0" err="1">
                <a:solidFill>
                  <a:schemeClr val="tx1"/>
                </a:solidFill>
              </a:rPr>
              <a:t>mc_BAL_statusRun</a:t>
            </a:r>
            <a:r>
              <a:rPr lang="fr-FR" sz="800" dirty="0">
                <a:solidFill>
                  <a:schemeClr val="tx1"/>
                </a:solidFill>
              </a:rPr>
              <a:t> (cadencé</a:t>
            </a:r>
            <a:r>
              <a:rPr lang="fr-FR" sz="800" dirty="0" smtClean="0">
                <a:solidFill>
                  <a:schemeClr val="tx1"/>
                </a:solidFill>
              </a:rPr>
              <a:t>)</a:t>
            </a:r>
          </a:p>
          <a:p>
            <a:r>
              <a:rPr lang="fr-FR" sz="800" dirty="0" smtClean="0">
                <a:solidFill>
                  <a:schemeClr val="tx1"/>
                </a:solidFill>
              </a:rPr>
              <a:t>All  « </a:t>
            </a:r>
            <a:r>
              <a:rPr lang="fr-FR" sz="800" dirty="0" err="1" smtClean="0">
                <a:solidFill>
                  <a:schemeClr val="tx1"/>
                </a:solidFill>
              </a:rPr>
              <a:t>mc_messageGSM_Sent</a:t>
            </a:r>
            <a:r>
              <a:rPr lang="fr-FR" sz="800" dirty="0" smtClean="0">
                <a:solidFill>
                  <a:schemeClr val="tx1"/>
                </a:solidFill>
              </a:rPr>
              <a:t> » (</a:t>
            </a:r>
            <a:r>
              <a:rPr lang="fr-FR" sz="800" dirty="0" err="1" smtClean="0">
                <a:solidFill>
                  <a:schemeClr val="tx1"/>
                </a:solidFill>
              </a:rPr>
              <a:t>Evt</a:t>
            </a:r>
            <a:r>
              <a:rPr lang="fr-FR" sz="800" dirty="0" smtClean="0">
                <a:solidFill>
                  <a:schemeClr val="tx1"/>
                </a:solidFill>
              </a:rPr>
              <a:t>)</a:t>
            </a:r>
            <a:endParaRPr lang="fr-FR" sz="800" dirty="0">
              <a:solidFill>
                <a:schemeClr val="tx1"/>
              </a:solidFill>
            </a:endParaRPr>
          </a:p>
        </p:txBody>
      </p:sp>
      <p:sp>
        <p:nvSpPr>
          <p:cNvPr id="113" name="Rectangle 112"/>
          <p:cNvSpPr/>
          <p:nvPr/>
        </p:nvSpPr>
        <p:spPr>
          <a:xfrm>
            <a:off x="10066601" y="4055586"/>
            <a:ext cx="1845571" cy="1482894"/>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800" dirty="0" err="1" smtClean="0">
                <a:solidFill>
                  <a:schemeClr val="tx1"/>
                </a:solidFill>
              </a:rPr>
              <a:t>mc_consigneVitesse</a:t>
            </a:r>
            <a:r>
              <a:rPr lang="fr-FR" sz="800" dirty="0" smtClean="0">
                <a:solidFill>
                  <a:schemeClr val="tx1"/>
                </a:solidFill>
              </a:rPr>
              <a:t> </a:t>
            </a:r>
            <a:r>
              <a:rPr lang="fr-FR" sz="800" dirty="0" smtClean="0">
                <a:solidFill>
                  <a:srgbClr val="00B050"/>
                </a:solidFill>
              </a:rPr>
              <a:t>(Mode étudiant)</a:t>
            </a:r>
            <a:endParaRPr lang="fr-FR" sz="800" dirty="0">
              <a:solidFill>
                <a:schemeClr val="tx1"/>
              </a:solidFill>
            </a:endParaRPr>
          </a:p>
          <a:p>
            <a:r>
              <a:rPr lang="fr-FR" sz="800" dirty="0" err="1" smtClean="0">
                <a:solidFill>
                  <a:schemeClr val="tx1"/>
                </a:solidFill>
              </a:rPr>
              <a:t>mc_GSM_statusStart</a:t>
            </a:r>
            <a:r>
              <a:rPr lang="fr-FR" sz="800" dirty="0" smtClean="0">
                <a:solidFill>
                  <a:schemeClr val="tx1"/>
                </a:solidFill>
              </a:rPr>
              <a:t> </a:t>
            </a:r>
            <a:r>
              <a:rPr lang="fr-FR" sz="800" dirty="0">
                <a:solidFill>
                  <a:schemeClr val="tx1"/>
                </a:solidFill>
              </a:rPr>
              <a:t>(cadencé)</a:t>
            </a:r>
          </a:p>
          <a:p>
            <a:r>
              <a:rPr lang="fr-FR" sz="800" dirty="0" err="1" smtClean="0">
                <a:solidFill>
                  <a:schemeClr val="tx1"/>
                </a:solidFill>
              </a:rPr>
              <a:t>mc_GSM_statusRun</a:t>
            </a:r>
            <a:r>
              <a:rPr lang="fr-FR" sz="800" dirty="0" smtClean="0">
                <a:solidFill>
                  <a:schemeClr val="tx1"/>
                </a:solidFill>
              </a:rPr>
              <a:t> </a:t>
            </a:r>
            <a:r>
              <a:rPr lang="fr-FR" sz="800" dirty="0">
                <a:solidFill>
                  <a:schemeClr val="tx1"/>
                </a:solidFill>
              </a:rPr>
              <a:t>(cadencé)</a:t>
            </a:r>
          </a:p>
          <a:p>
            <a:r>
              <a:rPr lang="fr-FR" sz="800" dirty="0" smtClean="0">
                <a:solidFill>
                  <a:schemeClr val="tx1"/>
                </a:solidFill>
              </a:rPr>
              <a:t>All « </a:t>
            </a:r>
            <a:r>
              <a:rPr lang="fr-FR" sz="800" dirty="0" err="1" smtClean="0">
                <a:solidFill>
                  <a:schemeClr val="tx1"/>
                </a:solidFill>
              </a:rPr>
              <a:t>mc_messageGSM_Received</a:t>
            </a:r>
            <a:r>
              <a:rPr lang="fr-FR" sz="800" dirty="0">
                <a:solidFill>
                  <a:schemeClr val="tx1"/>
                </a:solidFill>
              </a:rPr>
              <a:t> » (</a:t>
            </a:r>
            <a:r>
              <a:rPr lang="fr-FR" sz="800" dirty="0" err="1">
                <a:solidFill>
                  <a:schemeClr val="tx1"/>
                </a:solidFill>
              </a:rPr>
              <a:t>Evt</a:t>
            </a:r>
            <a:r>
              <a:rPr lang="fr-FR" sz="800" dirty="0" smtClean="0">
                <a:solidFill>
                  <a:schemeClr val="tx1"/>
                </a:solidFill>
              </a:rPr>
              <a:t>)</a:t>
            </a:r>
          </a:p>
          <a:p>
            <a:r>
              <a:rPr lang="fr-FR" sz="800" dirty="0">
                <a:solidFill>
                  <a:schemeClr val="tx1"/>
                </a:solidFill>
              </a:rPr>
              <a:t>Arrêt hardware (</a:t>
            </a:r>
            <a:r>
              <a:rPr lang="fr-FR" sz="800" dirty="0" err="1">
                <a:solidFill>
                  <a:schemeClr val="tx1"/>
                </a:solidFill>
              </a:rPr>
              <a:t>Evt</a:t>
            </a:r>
            <a:r>
              <a:rPr lang="fr-FR" sz="800" dirty="0" smtClean="0">
                <a:solidFill>
                  <a:schemeClr val="tx1"/>
                </a:solidFill>
              </a:rPr>
              <a:t>)</a:t>
            </a:r>
          </a:p>
        </p:txBody>
      </p:sp>
      <p:grpSp>
        <p:nvGrpSpPr>
          <p:cNvPr id="196" name="Groupe 195"/>
          <p:cNvGrpSpPr/>
          <p:nvPr/>
        </p:nvGrpSpPr>
        <p:grpSpPr>
          <a:xfrm>
            <a:off x="9853613" y="5999623"/>
            <a:ext cx="183981" cy="289015"/>
            <a:chOff x="9853613" y="5999623"/>
            <a:chExt cx="183981" cy="289015"/>
          </a:xfrm>
        </p:grpSpPr>
        <p:cxnSp>
          <p:nvCxnSpPr>
            <p:cNvPr id="125" name="Connecteur droit 124"/>
            <p:cNvCxnSpPr/>
            <p:nvPr/>
          </p:nvCxnSpPr>
          <p:spPr>
            <a:xfrm>
              <a:off x="9948448" y="5999623"/>
              <a:ext cx="0" cy="2890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a:xfrm>
              <a:off x="9853613" y="6022181"/>
              <a:ext cx="95718" cy="136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a:xfrm flipV="1">
              <a:off x="9948448" y="6017420"/>
              <a:ext cx="89146" cy="14763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Rectangle 147"/>
          <p:cNvSpPr/>
          <p:nvPr/>
        </p:nvSpPr>
        <p:spPr>
          <a:xfrm>
            <a:off x="10861653" y="6088934"/>
            <a:ext cx="1022596" cy="546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rgbClr val="00B0F0"/>
                </a:solidFill>
              </a:rPr>
              <a:t>Télécommande</a:t>
            </a:r>
          </a:p>
          <a:p>
            <a:pPr algn="ctr"/>
            <a:r>
              <a:rPr lang="fr-FR" sz="1000" dirty="0" smtClean="0">
                <a:solidFill>
                  <a:srgbClr val="00B0F0"/>
                </a:solidFill>
              </a:rPr>
              <a:t>N° Train</a:t>
            </a:r>
            <a:endParaRPr lang="fr-FR" sz="1000" dirty="0">
              <a:solidFill>
                <a:srgbClr val="00B0F0"/>
              </a:solidFill>
            </a:endParaRPr>
          </a:p>
        </p:txBody>
      </p:sp>
      <p:cxnSp>
        <p:nvCxnSpPr>
          <p:cNvPr id="150" name="Connecteur droit avec flèche 149"/>
          <p:cNvCxnSpPr/>
          <p:nvPr/>
        </p:nvCxnSpPr>
        <p:spPr>
          <a:xfrm flipH="1" flipV="1">
            <a:off x="10066601" y="6140601"/>
            <a:ext cx="800072" cy="7548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58" name="ZoneTexte 157"/>
          <p:cNvSpPr txBox="1"/>
          <p:nvPr/>
        </p:nvSpPr>
        <p:spPr>
          <a:xfrm>
            <a:off x="9137130" y="1057158"/>
            <a:ext cx="591829" cy="553998"/>
          </a:xfrm>
          <a:prstGeom prst="rect">
            <a:avLst/>
          </a:prstGeom>
          <a:noFill/>
        </p:spPr>
        <p:txBody>
          <a:bodyPr wrap="none" rtlCol="0">
            <a:spAutoFit/>
          </a:bodyPr>
          <a:lstStyle/>
          <a:p>
            <a:pPr algn="ctr"/>
            <a:r>
              <a:rPr lang="fr-FR" sz="1000" dirty="0" smtClean="0">
                <a:solidFill>
                  <a:srgbClr val="00B050"/>
                </a:solidFill>
              </a:rPr>
              <a:t>WIFI</a:t>
            </a:r>
          </a:p>
          <a:p>
            <a:pPr algn="ctr"/>
            <a:r>
              <a:rPr lang="fr-FR" sz="1000" dirty="0" smtClean="0">
                <a:solidFill>
                  <a:srgbClr val="00B050"/>
                </a:solidFill>
              </a:rPr>
              <a:t>Secours</a:t>
            </a:r>
          </a:p>
          <a:p>
            <a:pPr algn="ctr"/>
            <a:r>
              <a:rPr lang="fr-FR" sz="1000" dirty="0" smtClean="0">
                <a:solidFill>
                  <a:srgbClr val="00B050"/>
                </a:solidFill>
              </a:rPr>
              <a:t>SSH</a:t>
            </a:r>
          </a:p>
        </p:txBody>
      </p:sp>
      <p:cxnSp>
        <p:nvCxnSpPr>
          <p:cNvPr id="30" name="Connecteur en angle 29"/>
          <p:cNvCxnSpPr>
            <a:endCxn id="6" idx="6"/>
          </p:cNvCxnSpPr>
          <p:nvPr/>
        </p:nvCxnSpPr>
        <p:spPr>
          <a:xfrm rot="16200000" flipV="1">
            <a:off x="1691803" y="808884"/>
            <a:ext cx="384032" cy="11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5386055" y="94816"/>
            <a:ext cx="804877" cy="369332"/>
          </a:xfrm>
          <a:prstGeom prst="rect">
            <a:avLst/>
          </a:prstGeom>
          <a:noFill/>
        </p:spPr>
        <p:txBody>
          <a:bodyPr wrap="square" rtlCol="0">
            <a:spAutoFit/>
          </a:bodyPr>
          <a:lstStyle/>
          <a:p>
            <a:r>
              <a:rPr lang="fr-FR" dirty="0" smtClean="0"/>
              <a:t>V3.0</a:t>
            </a:r>
          </a:p>
        </p:txBody>
      </p:sp>
      <p:cxnSp>
        <p:nvCxnSpPr>
          <p:cNvPr id="7" name="Connecteur droit avec flèche 6"/>
          <p:cNvCxnSpPr/>
          <p:nvPr/>
        </p:nvCxnSpPr>
        <p:spPr>
          <a:xfrm>
            <a:off x="726138" y="1139678"/>
            <a:ext cx="113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onnecteur droit avec flèche 96"/>
          <p:cNvCxnSpPr/>
          <p:nvPr/>
        </p:nvCxnSpPr>
        <p:spPr>
          <a:xfrm>
            <a:off x="724045" y="1441230"/>
            <a:ext cx="113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Connecteur droit avec flèche 97"/>
          <p:cNvCxnSpPr/>
          <p:nvPr/>
        </p:nvCxnSpPr>
        <p:spPr>
          <a:xfrm>
            <a:off x="724044" y="1292078"/>
            <a:ext cx="113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Connecteur droit avec flèche 104"/>
          <p:cNvCxnSpPr/>
          <p:nvPr/>
        </p:nvCxnSpPr>
        <p:spPr>
          <a:xfrm flipV="1">
            <a:off x="603570" y="1588866"/>
            <a:ext cx="23389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p:cNvCxnSpPr/>
          <p:nvPr/>
        </p:nvCxnSpPr>
        <p:spPr>
          <a:xfrm flipV="1">
            <a:off x="603570" y="1741267"/>
            <a:ext cx="23389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8985790" y="6474242"/>
            <a:ext cx="421010" cy="128126"/>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sw1</a:t>
            </a:r>
            <a:endParaRPr lang="fr-FR" sz="1000" dirty="0">
              <a:solidFill>
                <a:schemeClr val="tx1"/>
              </a:solidFill>
            </a:endParaRPr>
          </a:p>
        </p:txBody>
      </p:sp>
      <p:cxnSp>
        <p:nvCxnSpPr>
          <p:cNvPr id="117" name="Connecteur droit avec flèche 116"/>
          <p:cNvCxnSpPr>
            <a:stCxn id="109" idx="0"/>
          </p:cNvCxnSpPr>
          <p:nvPr/>
        </p:nvCxnSpPr>
        <p:spPr>
          <a:xfrm flipV="1">
            <a:off x="9196295" y="6310762"/>
            <a:ext cx="3000" cy="16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8004853" y="6480443"/>
            <a:ext cx="872256" cy="13240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Ext_J3</a:t>
            </a:r>
            <a:endParaRPr lang="fr-FR" sz="1000" dirty="0">
              <a:solidFill>
                <a:schemeClr val="tx1"/>
              </a:solidFill>
            </a:endParaRPr>
          </a:p>
        </p:txBody>
      </p:sp>
      <p:cxnSp>
        <p:nvCxnSpPr>
          <p:cNvPr id="120" name="Connecteur droit avec flèche 119"/>
          <p:cNvCxnSpPr/>
          <p:nvPr/>
        </p:nvCxnSpPr>
        <p:spPr>
          <a:xfrm flipV="1">
            <a:off x="8434660" y="6308588"/>
            <a:ext cx="3553" cy="16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eur droit avec flèche 120"/>
          <p:cNvCxnSpPr/>
          <p:nvPr/>
        </p:nvCxnSpPr>
        <p:spPr>
          <a:xfrm flipV="1">
            <a:off x="9439882" y="6307502"/>
            <a:ext cx="3553" cy="16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9252271" y="6467895"/>
            <a:ext cx="421010" cy="128126"/>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sw2</a:t>
            </a:r>
            <a:endParaRPr lang="fr-FR" sz="1000" dirty="0">
              <a:solidFill>
                <a:schemeClr val="tx1"/>
              </a:solidFill>
            </a:endParaRPr>
          </a:p>
        </p:txBody>
      </p:sp>
      <p:cxnSp>
        <p:nvCxnSpPr>
          <p:cNvPr id="116" name="Connecteur droit avec flèche 115"/>
          <p:cNvCxnSpPr/>
          <p:nvPr/>
        </p:nvCxnSpPr>
        <p:spPr>
          <a:xfrm flipV="1">
            <a:off x="10066601" y="5941807"/>
            <a:ext cx="1773422" cy="128387"/>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4" name="Connecteur droit 93"/>
          <p:cNvCxnSpPr/>
          <p:nvPr/>
        </p:nvCxnSpPr>
        <p:spPr>
          <a:xfrm flipH="1">
            <a:off x="9708352" y="6286032"/>
            <a:ext cx="240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Connecteur droit avec flèche 144"/>
          <p:cNvCxnSpPr/>
          <p:nvPr/>
        </p:nvCxnSpPr>
        <p:spPr>
          <a:xfrm flipH="1">
            <a:off x="10037594" y="5871400"/>
            <a:ext cx="1760491" cy="12822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30" name="ZoneTexte 129"/>
          <p:cNvSpPr txBox="1"/>
          <p:nvPr/>
        </p:nvSpPr>
        <p:spPr>
          <a:xfrm>
            <a:off x="10517970" y="5669752"/>
            <a:ext cx="1208868" cy="246221"/>
          </a:xfrm>
          <a:prstGeom prst="rect">
            <a:avLst/>
          </a:prstGeom>
          <a:noFill/>
        </p:spPr>
        <p:txBody>
          <a:bodyPr wrap="square" rtlCol="0">
            <a:spAutoFit/>
          </a:bodyPr>
          <a:lstStyle/>
          <a:p>
            <a:r>
              <a:rPr lang="fr-FR" sz="1000" dirty="0" err="1" smtClean="0"/>
              <a:t>RF_GSM_R_Packets</a:t>
            </a:r>
            <a:endParaRPr lang="fr-FR" sz="1000" dirty="0"/>
          </a:p>
        </p:txBody>
      </p:sp>
      <p:cxnSp>
        <p:nvCxnSpPr>
          <p:cNvPr id="14" name="Connecteur droit avec flèche 13"/>
          <p:cNvCxnSpPr>
            <a:stCxn id="19" idx="1"/>
          </p:cNvCxnSpPr>
          <p:nvPr/>
        </p:nvCxnSpPr>
        <p:spPr>
          <a:xfrm flipH="1">
            <a:off x="2557758" y="1585765"/>
            <a:ext cx="147915" cy="3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en angle 26"/>
          <p:cNvCxnSpPr/>
          <p:nvPr/>
        </p:nvCxnSpPr>
        <p:spPr>
          <a:xfrm rot="16200000" flipH="1">
            <a:off x="821012" y="824001"/>
            <a:ext cx="356939" cy="127074"/>
          </a:xfrm>
          <a:prstGeom prst="bentConnector3">
            <a:avLst>
              <a:gd name="adj1" fmla="val 11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en angle 50"/>
          <p:cNvCxnSpPr>
            <a:endCxn id="18" idx="1"/>
          </p:cNvCxnSpPr>
          <p:nvPr/>
        </p:nvCxnSpPr>
        <p:spPr>
          <a:xfrm flipV="1">
            <a:off x="2336976" y="856408"/>
            <a:ext cx="320616" cy="200750"/>
          </a:xfrm>
          <a:prstGeom prst="bentConnector3">
            <a:avLst>
              <a:gd name="adj1" fmla="val 16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eur en angle 134"/>
          <p:cNvCxnSpPr/>
          <p:nvPr/>
        </p:nvCxnSpPr>
        <p:spPr>
          <a:xfrm flipV="1">
            <a:off x="9715021" y="5538480"/>
            <a:ext cx="438813" cy="328261"/>
          </a:xfrm>
          <a:prstGeom prst="bentConnector3">
            <a:avLst>
              <a:gd name="adj1" fmla="val 994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necteur droit avec flèche 155"/>
          <p:cNvCxnSpPr/>
          <p:nvPr/>
        </p:nvCxnSpPr>
        <p:spPr>
          <a:xfrm flipH="1">
            <a:off x="6334798" y="1787210"/>
            <a:ext cx="1278" cy="161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onnecteur droit avec flèche 156"/>
          <p:cNvCxnSpPr/>
          <p:nvPr/>
        </p:nvCxnSpPr>
        <p:spPr>
          <a:xfrm flipH="1">
            <a:off x="10516692" y="1769838"/>
            <a:ext cx="1278" cy="161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necteur droit avec flèche 159"/>
          <p:cNvCxnSpPr/>
          <p:nvPr/>
        </p:nvCxnSpPr>
        <p:spPr>
          <a:xfrm flipV="1">
            <a:off x="2336976" y="5537393"/>
            <a:ext cx="0" cy="266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Connecteur droit avec flèche 161"/>
          <p:cNvCxnSpPr/>
          <p:nvPr/>
        </p:nvCxnSpPr>
        <p:spPr>
          <a:xfrm>
            <a:off x="1410346" y="5537393"/>
            <a:ext cx="0" cy="27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necteur droit avec flèche 163"/>
          <p:cNvCxnSpPr/>
          <p:nvPr/>
        </p:nvCxnSpPr>
        <p:spPr>
          <a:xfrm flipH="1">
            <a:off x="4517756" y="5537393"/>
            <a:ext cx="11624" cy="27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onnecteur droit avec flèche 165"/>
          <p:cNvCxnSpPr/>
          <p:nvPr/>
        </p:nvCxnSpPr>
        <p:spPr>
          <a:xfrm>
            <a:off x="8403956" y="5537393"/>
            <a:ext cx="0" cy="27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necteur droit avec flèche 167"/>
          <p:cNvCxnSpPr/>
          <p:nvPr/>
        </p:nvCxnSpPr>
        <p:spPr>
          <a:xfrm flipV="1">
            <a:off x="5782231" y="5539857"/>
            <a:ext cx="288760" cy="27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Connecteur droit avec flèche 169"/>
          <p:cNvCxnSpPr>
            <a:endCxn id="4" idx="2"/>
          </p:cNvCxnSpPr>
          <p:nvPr/>
        </p:nvCxnSpPr>
        <p:spPr>
          <a:xfrm flipV="1">
            <a:off x="1698656" y="1798683"/>
            <a:ext cx="1" cy="132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Connecteur droit avec flèche 173"/>
          <p:cNvCxnSpPr/>
          <p:nvPr/>
        </p:nvCxnSpPr>
        <p:spPr>
          <a:xfrm flipV="1">
            <a:off x="5655500" y="1794050"/>
            <a:ext cx="0" cy="13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Connecteur droit avec flèche 176"/>
          <p:cNvCxnSpPr/>
          <p:nvPr/>
        </p:nvCxnSpPr>
        <p:spPr>
          <a:xfrm flipH="1" flipV="1">
            <a:off x="9597325" y="1779943"/>
            <a:ext cx="7750" cy="15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894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p:cNvSpPr txBox="1"/>
          <p:nvPr/>
        </p:nvSpPr>
        <p:spPr>
          <a:xfrm>
            <a:off x="251848" y="276674"/>
            <a:ext cx="1385636" cy="276999"/>
          </a:xfrm>
          <a:prstGeom prst="rect">
            <a:avLst/>
          </a:prstGeom>
          <a:noFill/>
        </p:spPr>
        <p:txBody>
          <a:bodyPr wrap="none" rtlCol="0">
            <a:spAutoFit/>
          </a:bodyPr>
          <a:lstStyle/>
          <a:p>
            <a:r>
              <a:rPr lang="fr-FR" sz="1200" b="1" dirty="0" err="1"/>
              <a:t>m</a:t>
            </a:r>
            <a:r>
              <a:rPr lang="fr-FR" sz="1200" b="1" dirty="0" err="1" smtClean="0"/>
              <a:t>c_BAL_statustart</a:t>
            </a:r>
            <a:endParaRPr lang="fr-FR" sz="1200" b="1" dirty="0"/>
          </a:p>
        </p:txBody>
      </p:sp>
      <p:graphicFrame>
        <p:nvGraphicFramePr>
          <p:cNvPr id="20" name="Tableau 19"/>
          <p:cNvGraphicFramePr>
            <a:graphicFrameLocks noGrp="1"/>
          </p:cNvGraphicFramePr>
          <p:nvPr>
            <p:extLst>
              <p:ext uri="{D42A27DB-BD31-4B8C-83A1-F6EECF244321}">
                <p14:modId xmlns:p14="http://schemas.microsoft.com/office/powerpoint/2010/main" val="1036111452"/>
              </p:ext>
            </p:extLst>
          </p:nvPr>
        </p:nvGraphicFramePr>
        <p:xfrm>
          <a:off x="886303" y="520521"/>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A3</a:t>
                      </a:r>
                      <a:endParaRPr lang="fr-FR" sz="1000" dirty="0"/>
                    </a:p>
                  </a:txBody>
                  <a:tcPr/>
                </a:tc>
                <a:tc>
                  <a:txBody>
                    <a:bodyPr/>
                    <a:lstStyle/>
                    <a:p>
                      <a:pPr algn="ctr"/>
                      <a:r>
                        <a:rPr lang="fr-FR" sz="1000" dirty="0" smtClean="0"/>
                        <a:t>1</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extLst>
                  <a:ext uri="{0D108BD9-81ED-4DB2-BD59-A6C34878D82A}">
                    <a16:rowId xmlns="" xmlns:a16="http://schemas.microsoft.com/office/drawing/2014/main" val="129921114"/>
                  </a:ext>
                </a:extLst>
              </a:tr>
            </a:tbl>
          </a:graphicData>
        </a:graphic>
      </p:graphicFrame>
      <p:sp>
        <p:nvSpPr>
          <p:cNvPr id="21" name="Rectangle 20"/>
          <p:cNvSpPr/>
          <p:nvPr/>
        </p:nvSpPr>
        <p:spPr>
          <a:xfrm>
            <a:off x="809212" y="1163312"/>
            <a:ext cx="4731432" cy="861774"/>
          </a:xfrm>
          <a:prstGeom prst="rect">
            <a:avLst/>
          </a:prstGeom>
        </p:spPr>
        <p:txBody>
          <a:bodyPr wrap="squar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cdmc_BAL_versionSoft</a:t>
            </a:r>
            <a:r>
              <a:rPr lang="fr-FR" altLang="fr-FR" sz="1000" dirty="0">
                <a:latin typeface="Arial" panose="020B0604020202020204" pitchFamily="34" charset="0"/>
                <a:ea typeface="Times New Roman" panose="02020603050405020304" pitchFamily="18" charset="0"/>
                <a:cs typeface="Arial" panose="020B0604020202020204" pitchFamily="34" charset="0"/>
              </a:rPr>
              <a:t>. (2x4bits version et release) ex 1,6 -&gt;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0x16</a:t>
            </a: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sz="1000" dirty="0">
                <a:latin typeface="Arial" panose="020B0604020202020204" pitchFamily="34" charset="0"/>
                <a:ea typeface="Times New Roman" panose="02020603050405020304" pitchFamily="18" charset="0"/>
                <a:cs typeface="Arial" panose="020B0604020202020204" pitchFamily="34" charset="0"/>
              </a:rPr>
              <a:t>PS: Cette trame est renvoyée jusqu’à ce que  «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bdmc_ACK_BAL_statusStart</a:t>
            </a:r>
            <a:r>
              <a:rPr lang="fr-FR" altLang="fr-FR" sz="1000" dirty="0">
                <a:latin typeface="Arial" panose="020B0604020202020204" pitchFamily="34" charset="0"/>
                <a:ea typeface="Times New Roman" panose="02020603050405020304" pitchFamily="18" charset="0"/>
                <a:cs typeface="Arial" panose="020B0604020202020204" pitchFamily="34" charset="0"/>
              </a:rPr>
              <a:t> » de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mc_LCD_statusRun</a:t>
            </a:r>
            <a:r>
              <a:rPr lang="fr-FR" altLang="fr-FR" sz="1000" dirty="0">
                <a:latin typeface="Arial" panose="020B0604020202020204" pitchFamily="34" charset="0"/>
                <a:ea typeface="Times New Roman" panose="02020603050405020304" pitchFamily="18" charset="0"/>
                <a:cs typeface="Arial" panose="020B0604020202020204" pitchFamily="34" charset="0"/>
              </a:rPr>
              <a:t> » soit « High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a:latin typeface="Arial" panose="020B0604020202020204" pitchFamily="34" charset="0"/>
                <a:ea typeface="Times New Roman" panose="02020603050405020304" pitchFamily="18" charset="0"/>
                <a:cs typeface="Arial" panose="020B0604020202020204" pitchFamily="34" charset="0"/>
              </a:rPr>
              <a:t>	</a:t>
            </a:r>
          </a:p>
        </p:txBody>
      </p:sp>
      <p:cxnSp>
        <p:nvCxnSpPr>
          <p:cNvPr id="40" name="Connecteur droit avec flèche 39"/>
          <p:cNvCxnSpPr/>
          <p:nvPr/>
        </p:nvCxnSpPr>
        <p:spPr>
          <a:xfrm>
            <a:off x="414643" y="847920"/>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426367" y="826735"/>
            <a:ext cx="466794" cy="276999"/>
          </a:xfrm>
          <a:prstGeom prst="rect">
            <a:avLst/>
          </a:prstGeom>
          <a:noFill/>
        </p:spPr>
        <p:txBody>
          <a:bodyPr wrap="none" rtlCol="0">
            <a:spAutoFit/>
          </a:bodyPr>
          <a:lstStyle/>
          <a:p>
            <a:r>
              <a:rPr lang="fr-FR" sz="1200" b="1" dirty="0" smtClean="0"/>
              <a:t>OUT</a:t>
            </a:r>
            <a:endParaRPr lang="fr-FR" sz="1200" b="1" dirty="0"/>
          </a:p>
        </p:txBody>
      </p:sp>
      <p:sp>
        <p:nvSpPr>
          <p:cNvPr id="50" name="ZoneTexte 49"/>
          <p:cNvSpPr txBox="1"/>
          <p:nvPr/>
        </p:nvSpPr>
        <p:spPr>
          <a:xfrm>
            <a:off x="328047" y="2179963"/>
            <a:ext cx="1406475" cy="276999"/>
          </a:xfrm>
          <a:prstGeom prst="rect">
            <a:avLst/>
          </a:prstGeom>
          <a:noFill/>
        </p:spPr>
        <p:txBody>
          <a:bodyPr wrap="none" rtlCol="0">
            <a:spAutoFit/>
          </a:bodyPr>
          <a:lstStyle/>
          <a:p>
            <a:r>
              <a:rPr lang="fr-FR" sz="1200" b="1" dirty="0" err="1" smtClean="0"/>
              <a:t>mc_BAL_statusRun</a:t>
            </a:r>
            <a:endParaRPr lang="fr-FR" sz="1200" b="1" dirty="0"/>
          </a:p>
        </p:txBody>
      </p:sp>
      <p:graphicFrame>
        <p:nvGraphicFramePr>
          <p:cNvPr id="51" name="Tableau 50"/>
          <p:cNvGraphicFramePr>
            <a:graphicFrameLocks noGrp="1"/>
          </p:cNvGraphicFramePr>
          <p:nvPr>
            <p:extLst>
              <p:ext uri="{D42A27DB-BD31-4B8C-83A1-F6EECF244321}">
                <p14:modId xmlns:p14="http://schemas.microsoft.com/office/powerpoint/2010/main" val="1648234531"/>
              </p:ext>
            </p:extLst>
          </p:nvPr>
        </p:nvGraphicFramePr>
        <p:xfrm>
          <a:off x="954753" y="2486751"/>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23</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52" name="Rectangle 51"/>
          <p:cNvSpPr/>
          <p:nvPr/>
        </p:nvSpPr>
        <p:spPr>
          <a:xfrm>
            <a:off x="877662" y="3129542"/>
            <a:ext cx="5077031" cy="3323987"/>
          </a:xfrm>
          <a:prstGeom prst="rect">
            <a:avLst/>
          </a:prstGeom>
        </p:spPr>
        <p:txBody>
          <a:bodyPr wrap="non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Erreurs: Un niveau high quelque part provoquera l’arrêt du train. Soit, vitesse = 0</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bdmc_BAL_crashSoft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 En attente de codage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D[0]</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cdmc_BAL_erreurs</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D[1] : Warnings</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bdmc_BAL_initEnCours</a:t>
            </a:r>
            <a:r>
              <a:rPr lang="fr-FR" altLang="fr-FR" sz="1000" dirty="0">
                <a:latin typeface="Arial" panose="020B0604020202020204" pitchFamily="34" charset="0"/>
                <a:ea typeface="Times New Roman" panose="02020603050405020304" pitchFamily="18" charset="0"/>
                <a:cs typeface="Arial" panose="020B0604020202020204" pitchFamily="34" charset="0"/>
              </a:rPr>
              <a:t>			PS: En attente de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codage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bdmc_BAL_BadComWithInfra</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En attente de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codage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bdmc_BAL_bugSoft</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En attente de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codage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bdmc_BAL_CAN_RxErrorPassive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bdmc_BAL_CAN_TxErrorPassive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bdmc_BAL_CAN_busOFF</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En attente de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codage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D[0]</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cdmc_BAL_warnings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53" name="Connecteur droit avec flèche 52"/>
          <p:cNvCxnSpPr/>
          <p:nvPr/>
        </p:nvCxnSpPr>
        <p:spPr>
          <a:xfrm>
            <a:off x="483093" y="2814150"/>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494817" y="2792965"/>
            <a:ext cx="466794" cy="276999"/>
          </a:xfrm>
          <a:prstGeom prst="rect">
            <a:avLst/>
          </a:prstGeom>
          <a:noFill/>
        </p:spPr>
        <p:txBody>
          <a:bodyPr wrap="none" rtlCol="0">
            <a:spAutoFit/>
          </a:bodyPr>
          <a:lstStyle/>
          <a:p>
            <a:r>
              <a:rPr lang="fr-FR" sz="1200" b="1" dirty="0" smtClean="0"/>
              <a:t>OUT</a:t>
            </a:r>
            <a:endParaRPr lang="fr-FR" sz="1200" b="1" dirty="0"/>
          </a:p>
        </p:txBody>
      </p:sp>
      <p:sp>
        <p:nvSpPr>
          <p:cNvPr id="2" name="Rectangle 1"/>
          <p:cNvSpPr/>
          <p:nvPr/>
        </p:nvSpPr>
        <p:spPr>
          <a:xfrm>
            <a:off x="6331435" y="965234"/>
            <a:ext cx="4416594" cy="5570756"/>
          </a:xfrm>
          <a:prstGeom prst="rect">
            <a:avLst/>
          </a:prstGeom>
        </p:spPr>
        <p:txBody>
          <a:bodyPr wrap="non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D[2] : Input/output  hardware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Carte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bit0 : bdmc_BAL_poids1RoueCodeuse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bit1 : </a:t>
            </a:r>
            <a:r>
              <a:rPr lang="fr-FR" altLang="fr-FR" sz="1000" dirty="0">
                <a:latin typeface="Arial" panose="020B0604020202020204" pitchFamily="34" charset="0"/>
                <a:ea typeface="Times New Roman" panose="02020603050405020304" pitchFamily="18" charset="0"/>
                <a:cs typeface="Arial" panose="020B0604020202020204" pitchFamily="34" charset="0"/>
              </a:rPr>
              <a:t>bdmc_BAL_poids2RoueCodeuse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bit2 : </a:t>
            </a:r>
            <a:r>
              <a:rPr lang="fr-FR" altLang="fr-FR" sz="1000" dirty="0">
                <a:latin typeface="Arial" panose="020B0604020202020204" pitchFamily="34" charset="0"/>
                <a:ea typeface="Times New Roman" panose="02020603050405020304" pitchFamily="18" charset="0"/>
                <a:cs typeface="Arial" panose="020B0604020202020204" pitchFamily="34" charset="0"/>
              </a:rPr>
              <a:t>bdmc_BAL_poids4RoueCodeuse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bit3 : </a:t>
            </a:r>
            <a:r>
              <a:rPr lang="fr-FR" altLang="fr-FR" sz="1000" dirty="0">
                <a:latin typeface="Arial" panose="020B0604020202020204" pitchFamily="34" charset="0"/>
                <a:ea typeface="Times New Roman" panose="02020603050405020304" pitchFamily="18" charset="0"/>
                <a:cs typeface="Arial" panose="020B0604020202020204" pitchFamily="34" charset="0"/>
              </a:rPr>
              <a:t>bdmc_BAL_poids8RoueCodeuse	</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bit4 </a:t>
            </a:r>
            <a:r>
              <a:rPr lang="fr-FR" altLang="fr-FR" sz="1000" dirty="0">
                <a:latin typeface="Arial" panose="020B0604020202020204" pitchFamily="34" charset="0"/>
                <a:ea typeface="Times New Roman" panose="02020603050405020304" pitchFamily="18" charset="0"/>
                <a:cs typeface="Arial" panose="020B0604020202020204" pitchFamily="34" charset="0"/>
              </a:rPr>
              <a:t>: bdmc_BAL_jumper1_RC</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bdmc_BAL_PANIQUE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D[2]</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cdmc_BAL_IO</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D[3</a:t>
            </a:r>
            <a:r>
              <a:rPr lang="fr-FR" altLang="fr-FR" sz="1000" dirty="0">
                <a:latin typeface="Arial" panose="020B0604020202020204" pitchFamily="34" charset="0"/>
                <a:ea typeface="Times New Roman" panose="02020603050405020304" pitchFamily="18" charset="0"/>
                <a:cs typeface="Arial" panose="020B0604020202020204" pitchFamily="34" charset="0"/>
              </a:rPr>
              <a:t>] : Etat dynamique de la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carte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D[3]</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cdmc_BAL_dynamique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smtClean="0">
                <a:latin typeface="Arial" panose="020B0604020202020204" pitchFamily="34" charset="0"/>
                <a:ea typeface="Times New Roman" panose="02020603050405020304" pitchFamily="18" charset="0"/>
                <a:cs typeface="Arial" panose="020B0604020202020204" pitchFamily="34" charset="0"/>
              </a:rPr>
              <a:t>D[4] </a:t>
            </a:r>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bdmc_BAL_statusComBalise</a:t>
            </a:r>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en-GB" altLang="fr-FR" sz="1000" dirty="0">
                <a:latin typeface="Arial" panose="020B0604020202020204" pitchFamily="34" charset="0"/>
                <a:ea typeface="Times New Roman" panose="02020603050405020304" pitchFamily="18" charset="0"/>
                <a:cs typeface="Arial" panose="020B0604020202020204" pitchFamily="34" charset="0"/>
              </a:rPr>
              <a:t>: ( déjà </a:t>
            </a:r>
            <a:r>
              <a:rPr lang="en-GB" altLang="fr-FR" sz="1000" dirty="0" err="1">
                <a:latin typeface="Arial" panose="020B0604020202020204" pitchFamily="34" charset="0"/>
                <a:ea typeface="Times New Roman" panose="02020603050405020304" pitchFamily="18" charset="0"/>
                <a:cs typeface="Arial" panose="020B0604020202020204" pitchFamily="34" charset="0"/>
              </a:rPr>
              <a:t>dans</a:t>
            </a:r>
            <a:r>
              <a:rPr lang="en-GB" altLang="fr-FR" sz="1000" dirty="0">
                <a:latin typeface="Arial" panose="020B0604020202020204" pitchFamily="34" charset="0"/>
                <a:ea typeface="Times New Roman" panose="02020603050405020304" pitchFamily="18" charset="0"/>
                <a:cs typeface="Arial" panose="020B0604020202020204" pitchFamily="34" charset="0"/>
              </a:rPr>
              <a:t> la 3eme </a:t>
            </a:r>
            <a:r>
              <a:rPr lang="en-GB" altLang="fr-FR" sz="1000" dirty="0" err="1">
                <a:latin typeface="Arial" panose="020B0604020202020204" pitchFamily="34" charset="0"/>
                <a:ea typeface="Times New Roman" panose="02020603050405020304" pitchFamily="18" charset="0"/>
                <a:cs typeface="Arial" panose="020B0604020202020204" pitchFamily="34" charset="0"/>
              </a:rPr>
              <a:t>trame</a:t>
            </a:r>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a:latin typeface="Arial" panose="020B0604020202020204" pitchFamily="34" charset="0"/>
                <a:ea typeface="Times New Roman" panose="02020603050405020304" pitchFamily="18" charset="0"/>
                <a:cs typeface="Arial" panose="020B0604020202020204" pitchFamily="34" charset="0"/>
              </a:rPr>
              <a:t>balise</a:t>
            </a:r>
            <a:r>
              <a:rPr lang="en-GB" altLang="fr-FR" sz="1000" dirty="0">
                <a:latin typeface="Arial" panose="020B0604020202020204" pitchFamily="34" charset="0"/>
                <a:ea typeface="Times New Roman" panose="02020603050405020304" pitchFamily="18" charset="0"/>
                <a:cs typeface="Arial" panose="020B0604020202020204" pitchFamily="34" charset="0"/>
              </a:rPr>
              <a:t>)</a:t>
            </a:r>
          </a:p>
          <a:p>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smtClean="0">
                <a:latin typeface="Arial" panose="020B0604020202020204" pitchFamily="34" charset="0"/>
                <a:ea typeface="Times New Roman" panose="02020603050405020304" pitchFamily="18" charset="0"/>
                <a:cs typeface="Arial" panose="020B0604020202020204" pitchFamily="34" charset="0"/>
              </a:rPr>
              <a:t>D[5] </a:t>
            </a:r>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bdmc_BAL_lastNumberOfDetectedBali</a:t>
            </a:r>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D[6]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cdmc_BAL_var1Debug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D[7]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cdmc_BAL_var2Debug 	PS: Version logicielle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dirty="0">
              <a:latin typeface="Arial" panose="020B0604020202020204" pitchFamily="34" charset="0"/>
              <a:ea typeface="Times New Roman" panose="02020603050405020304" pitchFamily="18" charset="0"/>
              <a:cs typeface="Arial" panose="020B0604020202020204" pitchFamily="34" charset="0"/>
            </a:endParaRPr>
          </a:p>
          <a:p>
            <a:endParaRPr lang="fr-FR" altLang="fr-FR" dirty="0">
              <a:latin typeface="Arial" panose="020B0604020202020204" pitchFamily="34" charset="0"/>
              <a:ea typeface="Times New Roman" panose="02020603050405020304" pitchFamily="18" charset="0"/>
              <a:cs typeface="Arial" panose="020B0604020202020204" pitchFamily="34" charset="0"/>
            </a:endParaRPr>
          </a:p>
        </p:txBody>
      </p:sp>
      <p:sp>
        <p:nvSpPr>
          <p:cNvPr id="13" name="Rectangle 12"/>
          <p:cNvSpPr/>
          <p:nvPr/>
        </p:nvSpPr>
        <p:spPr>
          <a:xfrm>
            <a:off x="10345843" y="40331"/>
            <a:ext cx="1519968" cy="369332"/>
          </a:xfrm>
          <a:prstGeom prst="rect">
            <a:avLst/>
          </a:prstGeom>
        </p:spPr>
        <p:txBody>
          <a:bodyPr wrap="none">
            <a:spAutoFit/>
          </a:bodyPr>
          <a:lstStyle/>
          <a:p>
            <a:pPr algn="ctr"/>
            <a:r>
              <a:rPr lang="fr-FR" dirty="0">
                <a:solidFill>
                  <a:schemeClr val="accent1">
                    <a:lumMod val="50000"/>
                  </a:schemeClr>
                </a:solidFill>
              </a:rPr>
              <a:t>DSPIC-2 Balise</a:t>
            </a:r>
          </a:p>
        </p:txBody>
      </p:sp>
    </p:spTree>
    <p:extLst>
      <p:ext uri="{BB962C8B-B14F-4D97-AF65-F5344CB8AC3E}">
        <p14:creationId xmlns:p14="http://schemas.microsoft.com/office/powerpoint/2010/main" val="105400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50938" y="1203933"/>
            <a:ext cx="1718203" cy="732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DSPIC-3 LCD</a:t>
            </a:r>
            <a:endParaRPr lang="fr-FR" sz="1000" dirty="0">
              <a:solidFill>
                <a:schemeClr val="tx1"/>
              </a:solidFill>
            </a:endParaRPr>
          </a:p>
        </p:txBody>
      </p:sp>
      <p:sp>
        <p:nvSpPr>
          <p:cNvPr id="6" name="Rectangle 5"/>
          <p:cNvSpPr/>
          <p:nvPr/>
        </p:nvSpPr>
        <p:spPr>
          <a:xfrm>
            <a:off x="97429" y="67699"/>
            <a:ext cx="1442258" cy="730938"/>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a:solidFill>
                  <a:schemeClr val="tx1"/>
                </a:solidFill>
              </a:rPr>
              <a:t>Toutes les trames </a:t>
            </a:r>
            <a:r>
              <a:rPr lang="fr-FR" sz="1000" dirty="0" smtClean="0">
                <a:solidFill>
                  <a:schemeClr val="tx1"/>
                </a:solidFill>
              </a:rPr>
              <a:t>(Ecoute pour Affichage)</a:t>
            </a:r>
            <a:endParaRPr lang="fr-FR" sz="1000" dirty="0">
              <a:solidFill>
                <a:schemeClr val="tx1"/>
              </a:solidFill>
            </a:endParaRPr>
          </a:p>
          <a:p>
            <a:endParaRPr lang="fr-FR" sz="1000" dirty="0">
              <a:solidFill>
                <a:schemeClr val="tx1"/>
              </a:solidFill>
            </a:endParaRPr>
          </a:p>
        </p:txBody>
      </p:sp>
      <p:sp>
        <p:nvSpPr>
          <p:cNvPr id="7" name="Rectangle 6"/>
          <p:cNvSpPr/>
          <p:nvPr/>
        </p:nvSpPr>
        <p:spPr>
          <a:xfrm>
            <a:off x="1593738" y="62362"/>
            <a:ext cx="1429210" cy="730938"/>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err="1" smtClean="0">
                <a:solidFill>
                  <a:schemeClr val="tx1"/>
                </a:solidFill>
              </a:rPr>
              <a:t>Status_CLCD</a:t>
            </a:r>
            <a:r>
              <a:rPr lang="fr-FR" sz="1000" dirty="0" smtClean="0">
                <a:solidFill>
                  <a:schemeClr val="tx1"/>
                </a:solidFill>
              </a:rPr>
              <a:t> </a:t>
            </a:r>
            <a:r>
              <a:rPr lang="fr-FR" sz="1000" dirty="0">
                <a:solidFill>
                  <a:schemeClr val="tx1"/>
                </a:solidFill>
              </a:rPr>
              <a:t>(cadencé)</a:t>
            </a:r>
            <a:endParaRPr lang="fr-FR" sz="1000" dirty="0" smtClean="0">
              <a:solidFill>
                <a:schemeClr val="tx1"/>
              </a:solidFill>
            </a:endParaRPr>
          </a:p>
          <a:p>
            <a:endParaRPr lang="fr-FR" sz="1000" dirty="0">
              <a:solidFill>
                <a:schemeClr val="tx1"/>
              </a:solidFill>
            </a:endParaRPr>
          </a:p>
        </p:txBody>
      </p:sp>
      <p:cxnSp>
        <p:nvCxnSpPr>
          <p:cNvPr id="8" name="Connecteur droit avec flèche 7"/>
          <p:cNvCxnSpPr/>
          <p:nvPr/>
        </p:nvCxnSpPr>
        <p:spPr>
          <a:xfrm flipH="1" flipV="1">
            <a:off x="2062439" y="755979"/>
            <a:ext cx="5727" cy="4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826754" y="793300"/>
            <a:ext cx="0" cy="40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6273" y="2086848"/>
            <a:ext cx="752078" cy="263822"/>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rgbClr val="00B050"/>
                </a:solidFill>
              </a:rPr>
              <a:t>BP_S1</a:t>
            </a:r>
            <a:endParaRPr lang="fr-FR" sz="1000" dirty="0">
              <a:solidFill>
                <a:srgbClr val="00B050"/>
              </a:solidFill>
            </a:endParaRPr>
          </a:p>
        </p:txBody>
      </p:sp>
      <p:sp>
        <p:nvSpPr>
          <p:cNvPr id="11" name="Rectangle 10"/>
          <p:cNvSpPr/>
          <p:nvPr/>
        </p:nvSpPr>
        <p:spPr>
          <a:xfrm>
            <a:off x="1158180" y="2065612"/>
            <a:ext cx="789091" cy="30629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rgbClr val="00B050"/>
                </a:solidFill>
              </a:rPr>
              <a:t>BP_S2</a:t>
            </a:r>
            <a:endParaRPr lang="fr-FR" sz="1000" dirty="0">
              <a:solidFill>
                <a:srgbClr val="00B050"/>
              </a:solidFill>
            </a:endParaRPr>
          </a:p>
        </p:txBody>
      </p:sp>
      <p:cxnSp>
        <p:nvCxnSpPr>
          <p:cNvPr id="13" name="Connecteur droit avec flèche 12"/>
          <p:cNvCxnSpPr/>
          <p:nvPr/>
        </p:nvCxnSpPr>
        <p:spPr>
          <a:xfrm flipV="1">
            <a:off x="1539687" y="1930907"/>
            <a:ext cx="797" cy="15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97429" y="2359891"/>
            <a:ext cx="1406091" cy="276999"/>
          </a:xfrm>
          <a:prstGeom prst="rect">
            <a:avLst/>
          </a:prstGeom>
          <a:noFill/>
        </p:spPr>
        <p:txBody>
          <a:bodyPr wrap="none" rtlCol="0">
            <a:spAutoFit/>
          </a:bodyPr>
          <a:lstStyle/>
          <a:p>
            <a:r>
              <a:rPr lang="fr-FR" sz="1200" dirty="0" err="1" smtClean="0">
                <a:effectLst>
                  <a:outerShdw blurRad="38100" dist="38100" dir="2700000" algn="tl">
                    <a:srgbClr val="000000">
                      <a:alpha val="43137"/>
                    </a:srgbClr>
                  </a:outerShdw>
                </a:effectLst>
              </a:rPr>
              <a:t>mc_LCD_statusRun</a:t>
            </a:r>
            <a:endParaRPr lang="fr-FR" sz="1200" u="sng" dirty="0">
              <a:effectLst>
                <a:outerShdw blurRad="38100" dist="38100" dir="2700000" algn="tl">
                  <a:srgbClr val="000000">
                    <a:alpha val="43137"/>
                  </a:srgbClr>
                </a:outerShdw>
              </a:effectLst>
            </a:endParaRPr>
          </a:p>
        </p:txBody>
      </p:sp>
      <p:graphicFrame>
        <p:nvGraphicFramePr>
          <p:cNvPr id="18" name="Tableau 17"/>
          <p:cNvGraphicFramePr>
            <a:graphicFrameLocks noGrp="1"/>
          </p:cNvGraphicFramePr>
          <p:nvPr>
            <p:extLst>
              <p:ext uri="{D42A27DB-BD31-4B8C-83A1-F6EECF244321}">
                <p14:modId xmlns:p14="http://schemas.microsoft.com/office/powerpoint/2010/main" val="221315049"/>
              </p:ext>
            </p:extLst>
          </p:nvPr>
        </p:nvGraphicFramePr>
        <p:xfrm>
          <a:off x="731884" y="2603738"/>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24</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19" name="Rectangle 18"/>
          <p:cNvSpPr/>
          <p:nvPr/>
        </p:nvSpPr>
        <p:spPr>
          <a:xfrm>
            <a:off x="5900979" y="302359"/>
            <a:ext cx="5726623" cy="6401753"/>
          </a:xfrm>
          <a:prstGeom prst="rect">
            <a:avLst/>
          </a:prstGeom>
        </p:spPr>
        <p:txBody>
          <a:bodyPr wrap="square">
            <a:spAutoFit/>
          </a:bodyPr>
          <a:lstStyle/>
          <a:p>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D[2] : Input/output  hardware Carte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bdmc_LCD_sw1</a:t>
            </a:r>
            <a:r>
              <a:rPr lang="fr-FR" altLang="fr-FR" sz="1000" dirty="0">
                <a:latin typeface="Arial" panose="020B0604020202020204" pitchFamily="34" charset="0"/>
                <a:ea typeface="Times New Roman" panose="02020603050405020304" pitchFamily="18" charset="0"/>
                <a:cs typeface="Arial" panose="020B0604020202020204" pitchFamily="34" charset="0"/>
              </a:rPr>
              <a:t>	// Etat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poussoir pour marche train avant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bit1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bdmc_LCD_sw2</a:t>
            </a:r>
            <a:r>
              <a:rPr lang="fr-FR" altLang="fr-FR" sz="1000" dirty="0">
                <a:latin typeface="Arial" panose="020B0604020202020204" pitchFamily="34" charset="0"/>
                <a:ea typeface="Times New Roman" panose="02020603050405020304" pitchFamily="18" charset="0"/>
                <a:cs typeface="Arial" panose="020B0604020202020204" pitchFamily="34" charset="0"/>
              </a:rPr>
              <a:t>	// Etat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poussoir pour marche train arrière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D[3</a:t>
            </a:r>
            <a:r>
              <a:rPr lang="fr-FR" altLang="fr-FR" sz="1000" dirty="0">
                <a:latin typeface="Arial" panose="020B0604020202020204" pitchFamily="34" charset="0"/>
                <a:ea typeface="Times New Roman" panose="02020603050405020304" pitchFamily="18" charset="0"/>
                <a:cs typeface="Arial" panose="020B0604020202020204" pitchFamily="34" charset="0"/>
              </a:rPr>
              <a:t>] : Etat dynamique de la carte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bdmc_LCDmodeAccueil</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bdmc_LCDmodeRun</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D[3]</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cdmc_LCD_dynamique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D[4]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Acknowledge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mc_statusStart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Tous les processeurs autres que le processeur qui gère le « LCD »  envoient au démarrage une trame de type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mc_XXX_statusStart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Ceci pour signifier des paramétrages permanents comme par exemple leur version logicielle en place, leur adresse TCP...</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Tous ces paramètres sont affichés sur le LCD. Quand une réception est OK, on positionne un flag d’acquittement.</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bdmc_</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ACK_MOT_statusStart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(High quand ACK OK)</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bdmc_</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ACK_RP1_statusStart	</a:t>
            </a:r>
            <a:r>
              <a:rPr lang="fr-FR" altLang="fr-FR" sz="1000" dirty="0">
                <a:latin typeface="Arial" panose="020B0604020202020204" pitchFamily="34" charset="0"/>
                <a:ea typeface="Times New Roman" panose="02020603050405020304" pitchFamily="18" charset="0"/>
                <a:cs typeface="Arial" panose="020B0604020202020204" pitchFamily="34" charset="0"/>
              </a:rPr>
              <a:t>	(High quand ACK OK</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bdmc_</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ACK_RP2_statusStart	</a:t>
            </a:r>
            <a:r>
              <a:rPr lang="fr-FR" altLang="fr-FR" sz="1000" dirty="0">
                <a:latin typeface="Arial" panose="020B0604020202020204" pitchFamily="34" charset="0"/>
                <a:ea typeface="Times New Roman" panose="02020603050405020304" pitchFamily="18" charset="0"/>
                <a:cs typeface="Arial" panose="020B0604020202020204" pitchFamily="34" charset="0"/>
              </a:rPr>
              <a:t>	(High quand ACK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OK</a:t>
            </a:r>
            <a:r>
              <a:rPr lang="fr-FR" altLang="fr-FR" sz="1000" dirty="0">
                <a:latin typeface="Arial" panose="020B0604020202020204" pitchFamily="34" charset="0"/>
                <a:ea typeface="Times New Roman" panose="02020603050405020304" pitchFamily="18" charset="0"/>
                <a:cs typeface="Arial" panose="020B0604020202020204" pitchFamily="34" charset="0"/>
              </a:rPr>
              <a:t>)</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bdmc_</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ACK_BAL_statusStart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(High quand ACK OK</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bdmc_</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ACK_GSM_statusStart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(High quand ACK OK</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D[5]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D[6]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cdmc_LCD_var1Debug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D[7]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cdmc_LCD_var2Debug</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smtClean="0">
                <a:latin typeface="Arial" panose="020B0604020202020204" pitchFamily="34" charset="0"/>
                <a:ea typeface="Times New Roman" panose="02020603050405020304" pitchFamily="18" charset="0"/>
                <a:cs typeface="Arial" panose="020B0604020202020204" pitchFamily="34" charset="0"/>
              </a:rPr>
              <a:t>De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façon</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contraire aux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autres</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processeurs</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aucune</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trame</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mc_LCD_statusStart</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n’a</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besoin</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de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circuler</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sur le BUS. Le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processeurs</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“LCD”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connait</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sa</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version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logicielle</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pour son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affichage</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20" name="Connecteur droit avec flèche 19"/>
          <p:cNvCxnSpPr/>
          <p:nvPr/>
        </p:nvCxnSpPr>
        <p:spPr>
          <a:xfrm>
            <a:off x="289522" y="2922702"/>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301246" y="2901517"/>
            <a:ext cx="466794" cy="276999"/>
          </a:xfrm>
          <a:prstGeom prst="rect">
            <a:avLst/>
          </a:prstGeom>
          <a:noFill/>
        </p:spPr>
        <p:txBody>
          <a:bodyPr wrap="none" rtlCol="0">
            <a:spAutoFit/>
          </a:bodyPr>
          <a:lstStyle/>
          <a:p>
            <a:r>
              <a:rPr lang="fr-FR" sz="1200" b="1" dirty="0" smtClean="0"/>
              <a:t>OUT</a:t>
            </a:r>
            <a:endParaRPr lang="fr-FR" sz="1200" b="1" dirty="0"/>
          </a:p>
        </p:txBody>
      </p:sp>
      <p:sp>
        <p:nvSpPr>
          <p:cNvPr id="2" name="Rectangle 1"/>
          <p:cNvSpPr/>
          <p:nvPr/>
        </p:nvSpPr>
        <p:spPr>
          <a:xfrm>
            <a:off x="139583" y="3224819"/>
            <a:ext cx="4928832" cy="3477875"/>
          </a:xfrm>
          <a:prstGeom prst="rect">
            <a:avLst/>
          </a:prstGeom>
        </p:spPr>
        <p:txBody>
          <a:bodyPr wrap="squar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Erreurs: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bdmc_LCD_crashSoft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D[0]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cdmc_LCD_erreurs</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D[1] : Warnings</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bdmc_LCD_initEnCours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En attente: Plantage </a:t>
            </a:r>
            <a:r>
              <a:rPr lang="fr-FR" altLang="fr-FR" sz="1000" dirty="0">
                <a:latin typeface="Arial" panose="020B0604020202020204" pitchFamily="34" charset="0"/>
                <a:ea typeface="Times New Roman" panose="02020603050405020304" pitchFamily="18" charset="0"/>
                <a:cs typeface="Arial" panose="020B0604020202020204" pitchFamily="34" charset="0"/>
              </a:rPr>
              <a:t>LCD1/2 et procédure Reset LCD1/2 </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bdmc_LCD_bugSoft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en-GB" altLang="fr-FR" sz="1000" dirty="0" err="1">
                <a:latin typeface="Arial" panose="020B0604020202020204" pitchFamily="34" charset="0"/>
                <a:ea typeface="Times New Roman" panose="02020603050405020304" pitchFamily="18" charset="0"/>
                <a:cs typeface="Arial" panose="020B0604020202020204" pitchFamily="34" charset="0"/>
              </a:rPr>
              <a:t>bdmc_LCD_CAN_RxErrorPassive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en-GB" altLang="fr-FR" sz="1000" dirty="0" err="1">
                <a:latin typeface="Arial" panose="020B0604020202020204" pitchFamily="34" charset="0"/>
                <a:ea typeface="Times New Roman" panose="02020603050405020304" pitchFamily="18" charset="0"/>
                <a:cs typeface="Arial" panose="020B0604020202020204" pitchFamily="34" charset="0"/>
              </a:rPr>
              <a:t>bdmc_LCD_CAN_TxErrorPassive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bdmc_LCD_CAN_busOFF</a:t>
            </a:r>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cdmc_LCD_warnings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14" name="Connecteur droit avec flèche 13"/>
          <p:cNvCxnSpPr>
            <a:stCxn id="10" idx="0"/>
          </p:cNvCxnSpPr>
          <p:nvPr/>
        </p:nvCxnSpPr>
        <p:spPr>
          <a:xfrm flipV="1">
            <a:off x="762312" y="1939127"/>
            <a:ext cx="0" cy="147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25923" y="0"/>
            <a:ext cx="1334724" cy="369332"/>
          </a:xfrm>
          <a:prstGeom prst="rect">
            <a:avLst/>
          </a:prstGeom>
        </p:spPr>
        <p:txBody>
          <a:bodyPr wrap="none">
            <a:spAutoFit/>
          </a:bodyPr>
          <a:lstStyle/>
          <a:p>
            <a:pPr algn="ctr"/>
            <a:r>
              <a:rPr lang="fr-FR" dirty="0">
                <a:solidFill>
                  <a:schemeClr val="accent1">
                    <a:lumMod val="50000"/>
                  </a:schemeClr>
                </a:solidFill>
              </a:rPr>
              <a:t>DSPIC-3 LCD</a:t>
            </a:r>
          </a:p>
        </p:txBody>
      </p:sp>
    </p:spTree>
    <p:extLst>
      <p:ext uri="{BB962C8B-B14F-4D97-AF65-F5344CB8AC3E}">
        <p14:creationId xmlns:p14="http://schemas.microsoft.com/office/powerpoint/2010/main" val="397614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èche droite 11"/>
          <p:cNvSpPr/>
          <p:nvPr/>
        </p:nvSpPr>
        <p:spPr>
          <a:xfrm rot="10800000">
            <a:off x="3664095" y="2721088"/>
            <a:ext cx="1842357" cy="16660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4" name="Organigramme : Processus 3"/>
          <p:cNvSpPr/>
          <p:nvPr/>
        </p:nvSpPr>
        <p:spPr>
          <a:xfrm>
            <a:off x="3674349" y="1406507"/>
            <a:ext cx="2357589" cy="18208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00" dirty="0">
              <a:solidFill>
                <a:schemeClr val="accent2"/>
              </a:solidFill>
            </a:endParaRPr>
          </a:p>
        </p:txBody>
      </p:sp>
      <p:sp>
        <p:nvSpPr>
          <p:cNvPr id="11" name="Organigramme : Processus 10"/>
          <p:cNvSpPr/>
          <p:nvPr/>
        </p:nvSpPr>
        <p:spPr>
          <a:xfrm>
            <a:off x="1996514" y="1390067"/>
            <a:ext cx="1151016" cy="18165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Train </a:t>
            </a:r>
            <a:r>
              <a:rPr lang="fr-FR" sz="800" dirty="0" err="1" smtClean="0">
                <a:solidFill>
                  <a:schemeClr val="tx1"/>
                </a:solidFill>
              </a:rPr>
              <a:t>N°</a:t>
            </a:r>
            <a:r>
              <a:rPr lang="fr-FR" sz="800" dirty="0" err="1" smtClean="0">
                <a:solidFill>
                  <a:schemeClr val="accent2"/>
                </a:solidFill>
              </a:rPr>
              <a:t>x</a:t>
            </a:r>
            <a:endParaRPr lang="fr-FR" sz="800" dirty="0" smtClean="0">
              <a:solidFill>
                <a:schemeClr val="accent2"/>
              </a:solidFill>
            </a:endParaRPr>
          </a:p>
          <a:p>
            <a:r>
              <a:rPr lang="fr-FR" sz="800" dirty="0" smtClean="0">
                <a:solidFill>
                  <a:schemeClr val="tx1"/>
                </a:solidFill>
              </a:rPr>
              <a:t>Soft MOT  :</a:t>
            </a:r>
            <a:r>
              <a:rPr lang="fr-FR" sz="800" dirty="0" smtClean="0">
                <a:solidFill>
                  <a:schemeClr val="accent2"/>
                </a:solidFill>
              </a:rPr>
              <a:t>	</a:t>
            </a:r>
          </a:p>
          <a:p>
            <a:r>
              <a:rPr lang="fr-FR" sz="800" dirty="0" smtClean="0">
                <a:solidFill>
                  <a:schemeClr val="tx1"/>
                </a:solidFill>
              </a:rPr>
              <a:t>Soft BAL :	</a:t>
            </a:r>
            <a:endParaRPr lang="fr-FR" sz="800" dirty="0" smtClean="0">
              <a:solidFill>
                <a:schemeClr val="accent2"/>
              </a:solidFill>
            </a:endParaRPr>
          </a:p>
          <a:p>
            <a:r>
              <a:rPr lang="fr-FR" sz="800" dirty="0" smtClean="0">
                <a:solidFill>
                  <a:schemeClr val="tx1"/>
                </a:solidFill>
              </a:rPr>
              <a:t>Soft GSM :	</a:t>
            </a:r>
            <a:r>
              <a:rPr lang="fr-FR" sz="800" dirty="0">
                <a:solidFill>
                  <a:schemeClr val="tx1"/>
                </a:solidFill>
              </a:rPr>
              <a:t>	</a:t>
            </a:r>
            <a:endParaRPr lang="fr-FR" sz="800" dirty="0" smtClean="0">
              <a:solidFill>
                <a:schemeClr val="accent2"/>
              </a:solidFill>
            </a:endParaRPr>
          </a:p>
          <a:p>
            <a:r>
              <a:rPr lang="fr-FR" sz="800" dirty="0" smtClean="0">
                <a:solidFill>
                  <a:schemeClr val="tx1"/>
                </a:solidFill>
              </a:rPr>
              <a:t>Soft LCD :	</a:t>
            </a:r>
            <a:r>
              <a:rPr lang="fr-FR" sz="800" dirty="0">
                <a:solidFill>
                  <a:schemeClr val="tx1"/>
                </a:solidFill>
              </a:rPr>
              <a:t>	</a:t>
            </a:r>
            <a:endParaRPr lang="fr-FR" sz="800" dirty="0">
              <a:solidFill>
                <a:schemeClr val="accent2"/>
              </a:solidFill>
            </a:endParaRPr>
          </a:p>
          <a:p>
            <a:r>
              <a:rPr lang="fr-FR" sz="800" dirty="0" smtClean="0">
                <a:solidFill>
                  <a:schemeClr val="tx1"/>
                </a:solidFill>
              </a:rPr>
              <a:t>Soft RP1 </a:t>
            </a:r>
            <a:r>
              <a:rPr lang="fr-FR" sz="800" dirty="0">
                <a:solidFill>
                  <a:schemeClr val="tx1"/>
                </a:solidFill>
              </a:rPr>
              <a:t>:	</a:t>
            </a:r>
            <a:r>
              <a:rPr lang="fr-FR" sz="800" dirty="0" smtClean="0">
                <a:solidFill>
                  <a:schemeClr val="tx1"/>
                </a:solidFill>
              </a:rPr>
              <a:t>	</a:t>
            </a:r>
            <a:endParaRPr lang="fr-FR" sz="800" dirty="0" smtClean="0">
              <a:solidFill>
                <a:schemeClr val="accent2"/>
              </a:solidFill>
            </a:endParaRPr>
          </a:p>
          <a:p>
            <a:r>
              <a:rPr lang="fr-FR" sz="800" dirty="0" smtClean="0">
                <a:solidFill>
                  <a:schemeClr val="accent6"/>
                </a:solidFill>
              </a:rPr>
              <a:t>192.168.123.100</a:t>
            </a:r>
          </a:p>
          <a:p>
            <a:r>
              <a:rPr lang="fr-FR" sz="800" dirty="0" smtClean="0">
                <a:solidFill>
                  <a:schemeClr val="accent6"/>
                </a:solidFill>
              </a:rPr>
              <a:t>TCP/</a:t>
            </a:r>
            <a:r>
              <a:rPr lang="fr-FR" sz="800" dirty="0" err="1" smtClean="0">
                <a:solidFill>
                  <a:schemeClr val="accent6"/>
                </a:solidFill>
              </a:rPr>
              <a:t>IP:No</a:t>
            </a:r>
            <a:endParaRPr lang="fr-FR" sz="800" dirty="0" smtClean="0">
              <a:solidFill>
                <a:schemeClr val="accent2"/>
              </a:solidFill>
            </a:endParaRPr>
          </a:p>
          <a:p>
            <a:r>
              <a:rPr lang="fr-FR" sz="800" dirty="0">
                <a:solidFill>
                  <a:schemeClr val="tx1"/>
                </a:solidFill>
              </a:rPr>
              <a:t>Soft </a:t>
            </a:r>
            <a:r>
              <a:rPr lang="fr-FR" sz="800" dirty="0" smtClean="0">
                <a:solidFill>
                  <a:schemeClr val="tx1"/>
                </a:solidFill>
              </a:rPr>
              <a:t>RP2 </a:t>
            </a:r>
            <a:r>
              <a:rPr lang="fr-FR" sz="800" dirty="0">
                <a:solidFill>
                  <a:schemeClr val="tx1"/>
                </a:solidFill>
              </a:rPr>
              <a:t>:		</a:t>
            </a:r>
            <a:endParaRPr lang="fr-FR" sz="800" dirty="0">
              <a:solidFill>
                <a:schemeClr val="accent2"/>
              </a:solidFill>
            </a:endParaRPr>
          </a:p>
          <a:p>
            <a:r>
              <a:rPr lang="fr-FR" sz="800" dirty="0">
                <a:solidFill>
                  <a:schemeClr val="accent6"/>
                </a:solidFill>
              </a:rPr>
              <a:t>192.168.123.100</a:t>
            </a:r>
          </a:p>
          <a:p>
            <a:r>
              <a:rPr lang="fr-FR" sz="800" dirty="0" smtClean="0">
                <a:solidFill>
                  <a:schemeClr val="accent6"/>
                </a:solidFill>
              </a:rPr>
              <a:t>TCP/</a:t>
            </a:r>
            <a:r>
              <a:rPr lang="fr-FR" sz="800" dirty="0" err="1" smtClean="0">
                <a:solidFill>
                  <a:schemeClr val="accent6"/>
                </a:solidFill>
              </a:rPr>
              <a:t>IP:No</a:t>
            </a:r>
            <a:r>
              <a:rPr lang="fr-FR" sz="800" dirty="0" smtClean="0">
                <a:solidFill>
                  <a:schemeClr val="accent6"/>
                </a:solidFill>
              </a:rPr>
              <a:t>	</a:t>
            </a:r>
            <a:endParaRPr lang="fr-FR" sz="800" dirty="0" smtClean="0">
              <a:solidFill>
                <a:schemeClr val="accent2"/>
              </a:solidFill>
            </a:endParaRPr>
          </a:p>
          <a:p>
            <a:r>
              <a:rPr lang="fr-FR" sz="800" dirty="0" smtClean="0">
                <a:solidFill>
                  <a:schemeClr val="tx1"/>
                </a:solidFill>
              </a:rPr>
              <a:t>Batterie :12,73V</a:t>
            </a:r>
            <a:r>
              <a:rPr lang="fr-FR" sz="800" dirty="0">
                <a:solidFill>
                  <a:schemeClr val="tx1"/>
                </a:solidFill>
              </a:rPr>
              <a:t>	</a:t>
            </a:r>
            <a:endParaRPr lang="fr-FR" sz="800" dirty="0">
              <a:solidFill>
                <a:schemeClr val="accent2"/>
              </a:solidFill>
            </a:endParaRPr>
          </a:p>
        </p:txBody>
      </p:sp>
      <p:sp>
        <p:nvSpPr>
          <p:cNvPr id="35" name="Rectangle 34"/>
          <p:cNvSpPr/>
          <p:nvPr/>
        </p:nvSpPr>
        <p:spPr>
          <a:xfrm>
            <a:off x="3685618" y="1167585"/>
            <a:ext cx="2164952" cy="25505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rgbClr val="00B050"/>
                </a:solidFill>
              </a:rPr>
              <a:t>ECRAN Mode « </a:t>
            </a:r>
            <a:r>
              <a:rPr lang="fr-FR" sz="1000" dirty="0" err="1" smtClean="0">
                <a:solidFill>
                  <a:srgbClr val="00B050"/>
                </a:solidFill>
              </a:rPr>
              <a:t>Run</a:t>
            </a:r>
            <a:r>
              <a:rPr lang="fr-FR" sz="1000" dirty="0" smtClean="0">
                <a:solidFill>
                  <a:srgbClr val="00B050"/>
                </a:solidFill>
              </a:rPr>
              <a:t> »</a:t>
            </a:r>
            <a:endParaRPr lang="fr-FR" sz="1000" dirty="0">
              <a:solidFill>
                <a:srgbClr val="00B050"/>
              </a:solidFill>
            </a:endParaRPr>
          </a:p>
        </p:txBody>
      </p:sp>
      <p:sp>
        <p:nvSpPr>
          <p:cNvPr id="46" name="Rectangle 45"/>
          <p:cNvSpPr/>
          <p:nvPr/>
        </p:nvSpPr>
        <p:spPr>
          <a:xfrm>
            <a:off x="1823041" y="1094141"/>
            <a:ext cx="1497961" cy="358032"/>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rgbClr val="00B050"/>
                </a:solidFill>
              </a:rPr>
              <a:t>ECRAN démarrage</a:t>
            </a:r>
            <a:endParaRPr lang="fr-FR" sz="1000" dirty="0">
              <a:solidFill>
                <a:srgbClr val="00B050"/>
              </a:solidFill>
            </a:endParaRPr>
          </a:p>
        </p:txBody>
      </p:sp>
      <p:sp>
        <p:nvSpPr>
          <p:cNvPr id="65" name="Organigramme : Processus 64"/>
          <p:cNvSpPr/>
          <p:nvPr/>
        </p:nvSpPr>
        <p:spPr>
          <a:xfrm>
            <a:off x="6668065" y="1406507"/>
            <a:ext cx="3463951" cy="181854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dirty="0" smtClean="0">
              <a:solidFill>
                <a:schemeClr val="accent2"/>
              </a:solidFill>
            </a:endParaRPr>
          </a:p>
        </p:txBody>
      </p:sp>
      <p:sp>
        <p:nvSpPr>
          <p:cNvPr id="2" name="Trapèze 1"/>
          <p:cNvSpPr/>
          <p:nvPr/>
        </p:nvSpPr>
        <p:spPr>
          <a:xfrm>
            <a:off x="4130839" y="2905422"/>
            <a:ext cx="422329" cy="18210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B</a:t>
            </a:r>
            <a:endParaRPr lang="fr-FR" sz="1000" dirty="0"/>
          </a:p>
        </p:txBody>
      </p:sp>
      <p:sp>
        <p:nvSpPr>
          <p:cNvPr id="39" name="Trapèze 38"/>
          <p:cNvSpPr/>
          <p:nvPr/>
        </p:nvSpPr>
        <p:spPr>
          <a:xfrm>
            <a:off x="5066084" y="2905422"/>
            <a:ext cx="422329" cy="18210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t>Bp</a:t>
            </a:r>
            <a:endParaRPr lang="fr-FR" sz="1000" dirty="0"/>
          </a:p>
        </p:txBody>
      </p:sp>
      <p:sp>
        <p:nvSpPr>
          <p:cNvPr id="9" name="Ellipse 8"/>
          <p:cNvSpPr/>
          <p:nvPr/>
        </p:nvSpPr>
        <p:spPr>
          <a:xfrm>
            <a:off x="4266450" y="2734941"/>
            <a:ext cx="108489" cy="1084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p:cNvSpPr/>
          <p:nvPr/>
        </p:nvSpPr>
        <p:spPr>
          <a:xfrm>
            <a:off x="4444679" y="2730762"/>
            <a:ext cx="108489" cy="1084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p:cNvSpPr/>
          <p:nvPr/>
        </p:nvSpPr>
        <p:spPr>
          <a:xfrm>
            <a:off x="4821000" y="2734941"/>
            <a:ext cx="108489" cy="1084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p:cNvSpPr/>
          <p:nvPr/>
        </p:nvSpPr>
        <p:spPr>
          <a:xfrm>
            <a:off x="4999229" y="2730762"/>
            <a:ext cx="108489" cy="1084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4142011" y="2437886"/>
            <a:ext cx="1015309" cy="293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p:cNvCxnSpPr/>
          <p:nvPr/>
        </p:nvCxnSpPr>
        <p:spPr>
          <a:xfrm>
            <a:off x="4821000" y="2435679"/>
            <a:ext cx="0" cy="295083"/>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4228497" y="2447640"/>
            <a:ext cx="556563" cy="246221"/>
          </a:xfrm>
          <a:prstGeom prst="rect">
            <a:avLst/>
          </a:prstGeom>
          <a:noFill/>
        </p:spPr>
        <p:txBody>
          <a:bodyPr wrap="none" rtlCol="0">
            <a:spAutoFit/>
          </a:bodyPr>
          <a:lstStyle/>
          <a:p>
            <a:r>
              <a:rPr lang="fr-FR" sz="1000" dirty="0" smtClean="0"/>
              <a:t>Vitesse</a:t>
            </a:r>
            <a:endParaRPr lang="fr-FR" sz="1000" dirty="0"/>
          </a:p>
        </p:txBody>
      </p:sp>
      <p:sp>
        <p:nvSpPr>
          <p:cNvPr id="51" name="ZoneTexte 50"/>
          <p:cNvSpPr txBox="1"/>
          <p:nvPr/>
        </p:nvSpPr>
        <p:spPr>
          <a:xfrm>
            <a:off x="4780098" y="2443942"/>
            <a:ext cx="418704" cy="246221"/>
          </a:xfrm>
          <a:prstGeom prst="rect">
            <a:avLst/>
          </a:prstGeom>
          <a:noFill/>
        </p:spPr>
        <p:txBody>
          <a:bodyPr wrap="none" rtlCol="0">
            <a:spAutoFit/>
          </a:bodyPr>
          <a:lstStyle/>
          <a:p>
            <a:r>
              <a:rPr lang="fr-FR" sz="1000" dirty="0" err="1" smtClean="0"/>
              <a:t>N°Tr</a:t>
            </a:r>
            <a:endParaRPr lang="fr-FR" sz="1000" dirty="0"/>
          </a:p>
        </p:txBody>
      </p:sp>
      <p:sp>
        <p:nvSpPr>
          <p:cNvPr id="52" name="ZoneTexte 51"/>
          <p:cNvSpPr txBox="1"/>
          <p:nvPr/>
        </p:nvSpPr>
        <p:spPr>
          <a:xfrm>
            <a:off x="4617365" y="2227820"/>
            <a:ext cx="724878" cy="246221"/>
          </a:xfrm>
          <a:prstGeom prst="rect">
            <a:avLst/>
          </a:prstGeom>
          <a:noFill/>
        </p:spPr>
        <p:txBody>
          <a:bodyPr wrap="none" rtlCol="0">
            <a:spAutoFit/>
          </a:bodyPr>
          <a:lstStyle/>
          <a:p>
            <a:r>
              <a:rPr lang="fr-FR" sz="1000" dirty="0" smtClean="0"/>
              <a:t>Incrément</a:t>
            </a:r>
            <a:endParaRPr lang="fr-FR" sz="1000" dirty="0"/>
          </a:p>
        </p:txBody>
      </p:sp>
      <p:sp>
        <p:nvSpPr>
          <p:cNvPr id="28" name="Ellipse 27"/>
          <p:cNvSpPr/>
          <p:nvPr/>
        </p:nvSpPr>
        <p:spPr>
          <a:xfrm>
            <a:off x="3793449" y="2451691"/>
            <a:ext cx="116237" cy="11427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rganigramme : Données 28"/>
          <p:cNvSpPr/>
          <p:nvPr/>
        </p:nvSpPr>
        <p:spPr>
          <a:xfrm flipH="1" flipV="1">
            <a:off x="3826771" y="2579646"/>
            <a:ext cx="45719" cy="1602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p:cNvSpPr txBox="1"/>
          <p:nvPr/>
        </p:nvSpPr>
        <p:spPr>
          <a:xfrm>
            <a:off x="3607772" y="2897661"/>
            <a:ext cx="468824" cy="215444"/>
          </a:xfrm>
          <a:prstGeom prst="rect">
            <a:avLst/>
          </a:prstGeom>
          <a:noFill/>
        </p:spPr>
        <p:txBody>
          <a:bodyPr wrap="square" rtlCol="0">
            <a:spAutoFit/>
          </a:bodyPr>
          <a:lstStyle/>
          <a:p>
            <a:r>
              <a:rPr lang="fr-FR" sz="800" dirty="0" smtClean="0"/>
              <a:t>12,73V</a:t>
            </a:r>
            <a:endParaRPr lang="fr-FR" sz="800" dirty="0"/>
          </a:p>
        </p:txBody>
      </p:sp>
      <p:sp>
        <p:nvSpPr>
          <p:cNvPr id="31" name="ZoneTexte 30"/>
          <p:cNvSpPr txBox="1"/>
          <p:nvPr/>
        </p:nvSpPr>
        <p:spPr>
          <a:xfrm>
            <a:off x="4542434" y="4488796"/>
            <a:ext cx="6674464" cy="1508105"/>
          </a:xfrm>
          <a:prstGeom prst="rect">
            <a:avLst/>
          </a:prstGeom>
          <a:noFill/>
        </p:spPr>
        <p:txBody>
          <a:bodyPr wrap="square" rtlCol="0">
            <a:spAutoFit/>
          </a:bodyPr>
          <a:lstStyle/>
          <a:p>
            <a:r>
              <a:rPr lang="fr-FR" sz="1200" b="1" dirty="0" smtClean="0"/>
              <a:t>Suppléments affichage du mode « </a:t>
            </a:r>
            <a:r>
              <a:rPr lang="fr-FR" sz="1200" b="1" dirty="0" err="1" smtClean="0"/>
              <a:t>Debug</a:t>
            </a:r>
            <a:r>
              <a:rPr lang="fr-FR" sz="1200" b="1" dirty="0" smtClean="0"/>
              <a:t> »</a:t>
            </a:r>
          </a:p>
          <a:p>
            <a:r>
              <a:rPr lang="fr-FR" sz="1000" dirty="0" smtClean="0"/>
              <a:t>EE : Affichage mode Hexa de Data[0], soit la data « erreur » de la trame CAN </a:t>
            </a:r>
            <a:r>
              <a:rPr lang="fr-FR" sz="1000" dirty="0" err="1" smtClean="0"/>
              <a:t>status</a:t>
            </a:r>
            <a:r>
              <a:rPr lang="fr-FR" sz="1000" dirty="0" smtClean="0"/>
              <a:t> du processeur</a:t>
            </a:r>
          </a:p>
          <a:p>
            <a:r>
              <a:rPr lang="fr-FR" sz="1000" dirty="0" smtClean="0"/>
              <a:t>WW </a:t>
            </a:r>
            <a:r>
              <a:rPr lang="fr-FR" sz="1000" dirty="0"/>
              <a:t>: Affichage mode Hexa de </a:t>
            </a:r>
            <a:r>
              <a:rPr lang="fr-FR" sz="1000" dirty="0" smtClean="0"/>
              <a:t>Data[1], </a:t>
            </a:r>
            <a:r>
              <a:rPr lang="fr-FR" sz="1000" dirty="0"/>
              <a:t>soit la data « </a:t>
            </a:r>
            <a:r>
              <a:rPr lang="fr-FR" sz="1000" dirty="0" smtClean="0"/>
              <a:t>warning</a:t>
            </a:r>
            <a:r>
              <a:rPr lang="fr-FR" sz="1000" dirty="0"/>
              <a:t> » de la trame CAN </a:t>
            </a:r>
            <a:r>
              <a:rPr lang="fr-FR" sz="1000" dirty="0" err="1"/>
              <a:t>status</a:t>
            </a:r>
            <a:r>
              <a:rPr lang="fr-FR" sz="1000" dirty="0"/>
              <a:t> du </a:t>
            </a:r>
            <a:r>
              <a:rPr lang="fr-FR" sz="1000" dirty="0" smtClean="0"/>
              <a:t>processeur</a:t>
            </a:r>
          </a:p>
          <a:p>
            <a:r>
              <a:rPr lang="fr-FR" sz="1000" dirty="0" smtClean="0"/>
              <a:t>DD </a:t>
            </a:r>
            <a:r>
              <a:rPr lang="fr-FR" sz="1000" dirty="0"/>
              <a:t>: Affichage mode Hexa de </a:t>
            </a:r>
            <a:r>
              <a:rPr lang="fr-FR" sz="1000" dirty="0" smtClean="0"/>
              <a:t>Data[3], </a:t>
            </a:r>
            <a:r>
              <a:rPr lang="fr-FR" sz="1000" dirty="0"/>
              <a:t>soit la data « </a:t>
            </a:r>
            <a:r>
              <a:rPr lang="fr-FR" sz="1000" dirty="0" smtClean="0"/>
              <a:t>dynamique</a:t>
            </a:r>
            <a:r>
              <a:rPr lang="fr-FR" sz="1000" dirty="0"/>
              <a:t> » de la trame CAN </a:t>
            </a:r>
            <a:r>
              <a:rPr lang="fr-FR" sz="1000" dirty="0" err="1"/>
              <a:t>status</a:t>
            </a:r>
            <a:r>
              <a:rPr lang="fr-FR" sz="1000" dirty="0"/>
              <a:t> du processeur</a:t>
            </a:r>
          </a:p>
          <a:p>
            <a:endParaRPr lang="fr-FR" sz="1000" dirty="0" smtClean="0"/>
          </a:p>
          <a:p>
            <a:r>
              <a:rPr lang="fr-FR" sz="1000" dirty="0" smtClean="0"/>
              <a:t>D[6] et D[7] sont les deux « Custom data » </a:t>
            </a:r>
            <a:r>
              <a:rPr lang="fr-FR" sz="1000" dirty="0"/>
              <a:t>de la trame CAN </a:t>
            </a:r>
            <a:r>
              <a:rPr lang="fr-FR" sz="1000" dirty="0" err="1"/>
              <a:t>status</a:t>
            </a:r>
            <a:r>
              <a:rPr lang="fr-FR" sz="1000" dirty="0"/>
              <a:t> du </a:t>
            </a:r>
            <a:r>
              <a:rPr lang="fr-FR" sz="1000" dirty="0" smtClean="0"/>
              <a:t>processeur</a:t>
            </a:r>
          </a:p>
          <a:p>
            <a:endParaRPr lang="fr-FR" sz="1000" dirty="0"/>
          </a:p>
          <a:p>
            <a:r>
              <a:rPr lang="fr-FR" sz="1000" dirty="0" smtClean="0"/>
              <a:t>Processeur: soit « MOT », « RP1 », « RP2 », « BAL », « LCD » et « GSM »</a:t>
            </a:r>
            <a:endParaRPr lang="fr-FR" sz="1000" dirty="0"/>
          </a:p>
          <a:p>
            <a:endParaRPr lang="fr-FR" sz="1000" dirty="0"/>
          </a:p>
        </p:txBody>
      </p:sp>
      <p:sp>
        <p:nvSpPr>
          <p:cNvPr id="54" name="Flèche droite 53"/>
          <p:cNvSpPr/>
          <p:nvPr/>
        </p:nvSpPr>
        <p:spPr>
          <a:xfrm rot="10800000">
            <a:off x="1374947" y="5784350"/>
            <a:ext cx="1842357" cy="16660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55" name="Organigramme : Processus 54"/>
          <p:cNvSpPr/>
          <p:nvPr/>
        </p:nvSpPr>
        <p:spPr>
          <a:xfrm>
            <a:off x="1114840" y="4458686"/>
            <a:ext cx="2479084" cy="18208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800" dirty="0">
              <a:solidFill>
                <a:schemeClr val="accent2"/>
              </a:solidFill>
            </a:endParaRPr>
          </a:p>
        </p:txBody>
      </p:sp>
      <p:sp>
        <p:nvSpPr>
          <p:cNvPr id="56" name="Trapèze 55"/>
          <p:cNvSpPr/>
          <p:nvPr/>
        </p:nvSpPr>
        <p:spPr>
          <a:xfrm>
            <a:off x="1841691" y="5968684"/>
            <a:ext cx="422329" cy="18210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B</a:t>
            </a:r>
            <a:endParaRPr lang="fr-FR" sz="1000" dirty="0"/>
          </a:p>
        </p:txBody>
      </p:sp>
      <p:sp>
        <p:nvSpPr>
          <p:cNvPr id="57" name="Trapèze 56"/>
          <p:cNvSpPr/>
          <p:nvPr/>
        </p:nvSpPr>
        <p:spPr>
          <a:xfrm>
            <a:off x="2776936" y="5968684"/>
            <a:ext cx="422329" cy="18210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t>Bp</a:t>
            </a:r>
            <a:endParaRPr lang="fr-FR" sz="1000" dirty="0"/>
          </a:p>
        </p:txBody>
      </p:sp>
      <p:sp>
        <p:nvSpPr>
          <p:cNvPr id="58" name="Ellipse 57"/>
          <p:cNvSpPr/>
          <p:nvPr/>
        </p:nvSpPr>
        <p:spPr>
          <a:xfrm>
            <a:off x="1977302" y="5798203"/>
            <a:ext cx="108489" cy="1084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p:cNvSpPr/>
          <p:nvPr/>
        </p:nvSpPr>
        <p:spPr>
          <a:xfrm>
            <a:off x="2155531" y="5794024"/>
            <a:ext cx="108489" cy="1084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60"/>
          <p:cNvSpPr/>
          <p:nvPr/>
        </p:nvSpPr>
        <p:spPr>
          <a:xfrm>
            <a:off x="2531852" y="5798203"/>
            <a:ext cx="108489" cy="1084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p:cNvSpPr/>
          <p:nvPr/>
        </p:nvSpPr>
        <p:spPr>
          <a:xfrm>
            <a:off x="2710081" y="5794024"/>
            <a:ext cx="108489" cy="1084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63"/>
          <p:cNvSpPr/>
          <p:nvPr/>
        </p:nvSpPr>
        <p:spPr>
          <a:xfrm>
            <a:off x="1852863" y="5501148"/>
            <a:ext cx="1015309" cy="293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7" name="Connecteur droit 66"/>
          <p:cNvCxnSpPr/>
          <p:nvPr/>
        </p:nvCxnSpPr>
        <p:spPr>
          <a:xfrm>
            <a:off x="2531852" y="5498941"/>
            <a:ext cx="0" cy="295083"/>
          </a:xfrm>
          <a:prstGeom prst="line">
            <a:avLst/>
          </a:prstGeom>
        </p:spPr>
        <p:style>
          <a:lnRef idx="1">
            <a:schemeClr val="accent1"/>
          </a:lnRef>
          <a:fillRef idx="0">
            <a:schemeClr val="accent1"/>
          </a:fillRef>
          <a:effectRef idx="0">
            <a:schemeClr val="accent1"/>
          </a:effectRef>
          <a:fontRef idx="minor">
            <a:schemeClr val="tx1"/>
          </a:fontRef>
        </p:style>
      </p:cxnSp>
      <p:sp>
        <p:nvSpPr>
          <p:cNvPr id="69" name="ZoneTexte 68"/>
          <p:cNvSpPr txBox="1"/>
          <p:nvPr/>
        </p:nvSpPr>
        <p:spPr>
          <a:xfrm>
            <a:off x="1939349" y="5510902"/>
            <a:ext cx="556563" cy="246221"/>
          </a:xfrm>
          <a:prstGeom prst="rect">
            <a:avLst/>
          </a:prstGeom>
          <a:noFill/>
        </p:spPr>
        <p:txBody>
          <a:bodyPr wrap="none" rtlCol="0">
            <a:spAutoFit/>
          </a:bodyPr>
          <a:lstStyle/>
          <a:p>
            <a:r>
              <a:rPr lang="fr-FR" sz="1000" dirty="0" smtClean="0"/>
              <a:t>Vitesse</a:t>
            </a:r>
            <a:endParaRPr lang="fr-FR" sz="1000" dirty="0"/>
          </a:p>
        </p:txBody>
      </p:sp>
      <p:sp>
        <p:nvSpPr>
          <p:cNvPr id="70" name="ZoneTexte 69"/>
          <p:cNvSpPr txBox="1"/>
          <p:nvPr/>
        </p:nvSpPr>
        <p:spPr>
          <a:xfrm>
            <a:off x="2490950" y="5507204"/>
            <a:ext cx="418704" cy="246221"/>
          </a:xfrm>
          <a:prstGeom prst="rect">
            <a:avLst/>
          </a:prstGeom>
          <a:noFill/>
        </p:spPr>
        <p:txBody>
          <a:bodyPr wrap="none" rtlCol="0">
            <a:spAutoFit/>
          </a:bodyPr>
          <a:lstStyle/>
          <a:p>
            <a:r>
              <a:rPr lang="fr-FR" sz="1000" dirty="0" err="1" smtClean="0"/>
              <a:t>N°Tr</a:t>
            </a:r>
            <a:endParaRPr lang="fr-FR" sz="1000" dirty="0"/>
          </a:p>
        </p:txBody>
      </p:sp>
      <p:sp>
        <p:nvSpPr>
          <p:cNvPr id="71" name="ZoneTexte 70"/>
          <p:cNvSpPr txBox="1"/>
          <p:nvPr/>
        </p:nvSpPr>
        <p:spPr>
          <a:xfrm>
            <a:off x="2085791" y="5257955"/>
            <a:ext cx="1450696" cy="246221"/>
          </a:xfrm>
          <a:prstGeom prst="rect">
            <a:avLst/>
          </a:prstGeom>
          <a:noFill/>
        </p:spPr>
        <p:txBody>
          <a:bodyPr wrap="square" rtlCol="0">
            <a:spAutoFit/>
          </a:bodyPr>
          <a:lstStyle/>
          <a:p>
            <a:r>
              <a:rPr lang="fr-FR" sz="1000" dirty="0" smtClean="0"/>
              <a:t>Incrément déplacement</a:t>
            </a:r>
            <a:endParaRPr lang="fr-FR" sz="1000" dirty="0"/>
          </a:p>
        </p:txBody>
      </p:sp>
      <p:sp>
        <p:nvSpPr>
          <p:cNvPr id="74" name="Ellipse 73"/>
          <p:cNvSpPr/>
          <p:nvPr/>
        </p:nvSpPr>
        <p:spPr>
          <a:xfrm>
            <a:off x="1504301" y="5514953"/>
            <a:ext cx="116237" cy="11427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Organigramme : Données 74"/>
          <p:cNvSpPr/>
          <p:nvPr/>
        </p:nvSpPr>
        <p:spPr>
          <a:xfrm flipH="1" flipV="1">
            <a:off x="1537623" y="5642908"/>
            <a:ext cx="45719" cy="1602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ZoneTexte 76"/>
          <p:cNvSpPr txBox="1"/>
          <p:nvPr/>
        </p:nvSpPr>
        <p:spPr>
          <a:xfrm>
            <a:off x="1318624" y="5960923"/>
            <a:ext cx="468824" cy="215444"/>
          </a:xfrm>
          <a:prstGeom prst="rect">
            <a:avLst/>
          </a:prstGeom>
          <a:noFill/>
        </p:spPr>
        <p:txBody>
          <a:bodyPr wrap="square" rtlCol="0">
            <a:spAutoFit/>
          </a:bodyPr>
          <a:lstStyle/>
          <a:p>
            <a:r>
              <a:rPr lang="fr-FR" sz="800" dirty="0" smtClean="0"/>
              <a:t>12,73V</a:t>
            </a:r>
            <a:endParaRPr lang="fr-FR" sz="800" dirty="0"/>
          </a:p>
        </p:txBody>
      </p:sp>
      <p:sp>
        <p:nvSpPr>
          <p:cNvPr id="79" name="Rectangle 78"/>
          <p:cNvSpPr/>
          <p:nvPr/>
        </p:nvSpPr>
        <p:spPr>
          <a:xfrm>
            <a:off x="1104684" y="4470480"/>
            <a:ext cx="2569665" cy="830997"/>
          </a:xfrm>
          <a:prstGeom prst="rect">
            <a:avLst/>
          </a:prstGeom>
        </p:spPr>
        <p:txBody>
          <a:bodyPr wrap="square">
            <a:spAutoFit/>
          </a:bodyPr>
          <a:lstStyle/>
          <a:p>
            <a:r>
              <a:rPr lang="fr-FR" sz="800" dirty="0" smtClean="0"/>
              <a:t>	EE WW MOT DD x__ x__ </a:t>
            </a:r>
            <a:endParaRPr lang="fr-FR" sz="800" dirty="0">
              <a:solidFill>
                <a:schemeClr val="accent6"/>
              </a:solidFill>
            </a:endParaRPr>
          </a:p>
          <a:p>
            <a:r>
              <a:rPr lang="fr-FR" sz="800" dirty="0" smtClean="0"/>
              <a:t>	EE </a:t>
            </a:r>
            <a:r>
              <a:rPr lang="fr-FR" sz="800" dirty="0"/>
              <a:t>WW </a:t>
            </a:r>
            <a:r>
              <a:rPr lang="fr-FR" sz="800" dirty="0" smtClean="0"/>
              <a:t>RP1 DD x</a:t>
            </a:r>
            <a:r>
              <a:rPr lang="fr-FR" sz="800" dirty="0"/>
              <a:t>__ x__ </a:t>
            </a:r>
            <a:endParaRPr lang="fr-FR" sz="800" dirty="0" smtClean="0"/>
          </a:p>
          <a:p>
            <a:r>
              <a:rPr lang="fr-FR" sz="800" dirty="0" smtClean="0"/>
              <a:t>	EE </a:t>
            </a:r>
            <a:r>
              <a:rPr lang="fr-FR" sz="800" dirty="0"/>
              <a:t>WW </a:t>
            </a:r>
            <a:r>
              <a:rPr lang="fr-FR" sz="800" dirty="0" smtClean="0"/>
              <a:t>RP2 DD x</a:t>
            </a:r>
            <a:r>
              <a:rPr lang="fr-FR" sz="800" dirty="0"/>
              <a:t>__ x__ </a:t>
            </a:r>
          </a:p>
          <a:p>
            <a:r>
              <a:rPr lang="fr-FR" sz="800" dirty="0" smtClean="0"/>
              <a:t>	EE </a:t>
            </a:r>
            <a:r>
              <a:rPr lang="fr-FR" sz="800" dirty="0"/>
              <a:t>WW </a:t>
            </a:r>
            <a:r>
              <a:rPr lang="fr-FR" sz="800" dirty="0" smtClean="0"/>
              <a:t>BAL DD x</a:t>
            </a:r>
            <a:r>
              <a:rPr lang="fr-FR" sz="800" dirty="0"/>
              <a:t>__ x__ </a:t>
            </a:r>
          </a:p>
          <a:p>
            <a:r>
              <a:rPr lang="fr-FR" sz="800" dirty="0" smtClean="0"/>
              <a:t>	EE </a:t>
            </a:r>
            <a:r>
              <a:rPr lang="fr-FR" sz="800" dirty="0"/>
              <a:t>WW </a:t>
            </a:r>
            <a:r>
              <a:rPr lang="fr-FR" sz="800" dirty="0" smtClean="0"/>
              <a:t>LCD </a:t>
            </a:r>
            <a:r>
              <a:rPr lang="fr-FR" sz="800" dirty="0" err="1" smtClean="0"/>
              <a:t>DDx</a:t>
            </a:r>
            <a:r>
              <a:rPr lang="fr-FR" sz="800" smtClean="0"/>
              <a:t> __ </a:t>
            </a:r>
            <a:r>
              <a:rPr lang="fr-FR" sz="800" dirty="0"/>
              <a:t>x</a:t>
            </a:r>
            <a:r>
              <a:rPr lang="fr-FR" sz="800" dirty="0" smtClean="0"/>
              <a:t>__</a:t>
            </a:r>
            <a:endParaRPr lang="fr-FR" sz="800" dirty="0"/>
          </a:p>
          <a:p>
            <a:r>
              <a:rPr lang="fr-FR" sz="800" dirty="0" smtClean="0"/>
              <a:t>	EE </a:t>
            </a:r>
            <a:r>
              <a:rPr lang="fr-FR" sz="800" dirty="0"/>
              <a:t>WW </a:t>
            </a:r>
            <a:r>
              <a:rPr lang="fr-FR" sz="800" dirty="0" smtClean="0"/>
              <a:t>GSM DD x</a:t>
            </a:r>
            <a:r>
              <a:rPr lang="fr-FR" sz="800" dirty="0"/>
              <a:t>__ x__ </a:t>
            </a:r>
          </a:p>
        </p:txBody>
      </p:sp>
      <p:sp>
        <p:nvSpPr>
          <p:cNvPr id="80" name="Rectangle 79"/>
          <p:cNvSpPr/>
          <p:nvPr/>
        </p:nvSpPr>
        <p:spPr>
          <a:xfrm>
            <a:off x="1336119" y="4234694"/>
            <a:ext cx="2164952" cy="25505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rgbClr val="00B050"/>
                </a:solidFill>
              </a:rPr>
              <a:t>ECRAN Mode « </a:t>
            </a:r>
            <a:r>
              <a:rPr lang="fr-FR" sz="1000" dirty="0" err="1" smtClean="0">
                <a:solidFill>
                  <a:srgbClr val="00B050"/>
                </a:solidFill>
              </a:rPr>
              <a:t>Run</a:t>
            </a:r>
            <a:r>
              <a:rPr lang="fr-FR" sz="1000" dirty="0" smtClean="0">
                <a:solidFill>
                  <a:srgbClr val="00B050"/>
                </a:solidFill>
              </a:rPr>
              <a:t> » et « </a:t>
            </a:r>
            <a:r>
              <a:rPr lang="fr-FR" sz="1000" dirty="0" err="1" smtClean="0">
                <a:solidFill>
                  <a:srgbClr val="00B050"/>
                </a:solidFill>
              </a:rPr>
              <a:t>Debug</a:t>
            </a:r>
            <a:r>
              <a:rPr lang="fr-FR" sz="1000" dirty="0" smtClean="0">
                <a:solidFill>
                  <a:srgbClr val="00B050"/>
                </a:solidFill>
              </a:rPr>
              <a:t> »</a:t>
            </a:r>
            <a:endParaRPr lang="fr-FR" sz="1000" dirty="0">
              <a:solidFill>
                <a:srgbClr val="00B050"/>
              </a:solidFill>
            </a:endParaRPr>
          </a:p>
        </p:txBody>
      </p:sp>
      <p:sp>
        <p:nvSpPr>
          <p:cNvPr id="42" name="Organigramme : Processus 41"/>
          <p:cNvSpPr/>
          <p:nvPr/>
        </p:nvSpPr>
        <p:spPr>
          <a:xfrm>
            <a:off x="4404572" y="4458686"/>
            <a:ext cx="6076157" cy="181854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dirty="0" smtClean="0">
              <a:solidFill>
                <a:schemeClr val="accent2"/>
              </a:solidFill>
            </a:endParaRPr>
          </a:p>
        </p:txBody>
      </p:sp>
      <p:sp>
        <p:nvSpPr>
          <p:cNvPr id="44" name="ZoneTexte 43"/>
          <p:cNvSpPr txBox="1"/>
          <p:nvPr/>
        </p:nvSpPr>
        <p:spPr>
          <a:xfrm>
            <a:off x="6806423" y="1519933"/>
            <a:ext cx="3382505" cy="1661993"/>
          </a:xfrm>
          <a:prstGeom prst="rect">
            <a:avLst/>
          </a:prstGeom>
          <a:noFill/>
        </p:spPr>
        <p:txBody>
          <a:bodyPr wrap="square" rtlCol="0">
            <a:spAutoFit/>
          </a:bodyPr>
          <a:lstStyle/>
          <a:p>
            <a:r>
              <a:rPr lang="fr-FR" sz="1200" b="1" dirty="0" smtClean="0"/>
              <a:t>Descriptions, décodage Affichage </a:t>
            </a:r>
          </a:p>
          <a:p>
            <a:r>
              <a:rPr lang="fr-FR" sz="1000" dirty="0" err="1" smtClean="0"/>
              <a:t>N°Tr</a:t>
            </a:r>
            <a:r>
              <a:rPr lang="fr-FR" sz="1000" dirty="0" smtClean="0"/>
              <a:t>: N° du train</a:t>
            </a:r>
          </a:p>
          <a:p>
            <a:r>
              <a:rPr lang="fr-FR" sz="1000" dirty="0" smtClean="0"/>
              <a:t>Vitesse : Vitesse réelle locomotive</a:t>
            </a:r>
          </a:p>
          <a:p>
            <a:r>
              <a:rPr lang="fr-FR" sz="1000" dirty="0" smtClean="0"/>
              <a:t>Incrément: Nombre impulsions codeurs (Odométrie)</a:t>
            </a:r>
          </a:p>
          <a:p>
            <a:r>
              <a:rPr lang="fr-FR" sz="1000" dirty="0"/>
              <a:t>	</a:t>
            </a:r>
            <a:r>
              <a:rPr lang="fr-FR" sz="1000" dirty="0" smtClean="0"/>
              <a:t>PS: Remis à </a:t>
            </a:r>
            <a:r>
              <a:rPr lang="fr-FR" sz="1000" dirty="0" err="1" smtClean="0"/>
              <a:t>zero</a:t>
            </a:r>
            <a:r>
              <a:rPr lang="fr-FR" sz="1000" dirty="0" smtClean="0"/>
              <a:t> à chaque passage de balise</a:t>
            </a:r>
            <a:endParaRPr lang="fr-FR" sz="1000" dirty="0"/>
          </a:p>
          <a:p>
            <a:r>
              <a:rPr lang="fr-FR" sz="1000" dirty="0" smtClean="0"/>
              <a:t>B: N° balise </a:t>
            </a:r>
          </a:p>
          <a:p>
            <a:r>
              <a:rPr lang="fr-FR" sz="1000" dirty="0" err="1" smtClean="0"/>
              <a:t>Bp</a:t>
            </a:r>
            <a:r>
              <a:rPr lang="fr-FR" sz="1000" dirty="0" smtClean="0"/>
              <a:t> : N° balise précédente</a:t>
            </a:r>
          </a:p>
          <a:p>
            <a:r>
              <a:rPr lang="fr-FR" sz="1000" dirty="0" smtClean="0"/>
              <a:t>12,73V : Tension batterie</a:t>
            </a:r>
          </a:p>
          <a:p>
            <a:r>
              <a:rPr lang="fr-FR" sz="1000" dirty="0" smtClean="0"/>
              <a:t>Indication de la couleur du feu (vert, orange ou rouge)</a:t>
            </a:r>
          </a:p>
          <a:p>
            <a:r>
              <a:rPr lang="fr-FR" sz="1000" dirty="0" smtClean="0"/>
              <a:t>Présence électrification rails : roues loco de couleur rouge</a:t>
            </a:r>
            <a:endParaRPr lang="fr-FR" sz="1000" dirty="0"/>
          </a:p>
        </p:txBody>
      </p:sp>
      <p:sp>
        <p:nvSpPr>
          <p:cNvPr id="3" name="ZoneTexte 2"/>
          <p:cNvSpPr txBox="1"/>
          <p:nvPr/>
        </p:nvSpPr>
        <p:spPr>
          <a:xfrm>
            <a:off x="2988100" y="3563984"/>
            <a:ext cx="5842861" cy="369332"/>
          </a:xfrm>
          <a:prstGeom prst="rect">
            <a:avLst/>
          </a:prstGeom>
          <a:noFill/>
        </p:spPr>
        <p:txBody>
          <a:bodyPr wrap="square" rtlCol="0">
            <a:spAutoFit/>
          </a:bodyPr>
          <a:lstStyle/>
          <a:p>
            <a:r>
              <a:rPr lang="fr-FR" dirty="0" smtClean="0"/>
              <a:t>Prévoir affichage du mode « Arrêt hardware en cours »</a:t>
            </a:r>
            <a:endParaRPr lang="fr-FR" dirty="0"/>
          </a:p>
        </p:txBody>
      </p:sp>
      <p:sp>
        <p:nvSpPr>
          <p:cNvPr id="5" name="Rectangle 4"/>
          <p:cNvSpPr/>
          <p:nvPr/>
        </p:nvSpPr>
        <p:spPr>
          <a:xfrm>
            <a:off x="5428638" y="3244334"/>
            <a:ext cx="1334724" cy="369332"/>
          </a:xfrm>
          <a:prstGeom prst="rect">
            <a:avLst/>
          </a:prstGeom>
        </p:spPr>
        <p:txBody>
          <a:bodyPr wrap="none">
            <a:spAutoFit/>
          </a:bodyPr>
          <a:lstStyle/>
          <a:p>
            <a:pPr algn="ctr"/>
            <a:r>
              <a:rPr lang="fr-FR" dirty="0"/>
              <a:t>DSPIC-3 LCD</a:t>
            </a:r>
          </a:p>
        </p:txBody>
      </p:sp>
      <p:sp>
        <p:nvSpPr>
          <p:cNvPr id="47" name="Rectangle 46"/>
          <p:cNvSpPr/>
          <p:nvPr/>
        </p:nvSpPr>
        <p:spPr>
          <a:xfrm>
            <a:off x="10825923" y="0"/>
            <a:ext cx="1334724" cy="369332"/>
          </a:xfrm>
          <a:prstGeom prst="rect">
            <a:avLst/>
          </a:prstGeom>
        </p:spPr>
        <p:txBody>
          <a:bodyPr wrap="none">
            <a:spAutoFit/>
          </a:bodyPr>
          <a:lstStyle/>
          <a:p>
            <a:pPr algn="ctr"/>
            <a:r>
              <a:rPr lang="fr-FR" dirty="0">
                <a:solidFill>
                  <a:schemeClr val="accent1">
                    <a:lumMod val="50000"/>
                  </a:schemeClr>
                </a:solidFill>
              </a:rPr>
              <a:t>DSPIC-3 LCD</a:t>
            </a:r>
          </a:p>
        </p:txBody>
      </p:sp>
      <p:sp>
        <p:nvSpPr>
          <p:cNvPr id="48" name="ZoneTexte 47"/>
          <p:cNvSpPr txBox="1"/>
          <p:nvPr/>
        </p:nvSpPr>
        <p:spPr>
          <a:xfrm>
            <a:off x="3692471" y="37257"/>
            <a:ext cx="2828442" cy="369332"/>
          </a:xfrm>
          <a:prstGeom prst="rect">
            <a:avLst/>
          </a:prstGeom>
          <a:noFill/>
        </p:spPr>
        <p:txBody>
          <a:bodyPr wrap="square" rtlCol="0">
            <a:spAutoFit/>
          </a:bodyPr>
          <a:lstStyle/>
          <a:p>
            <a:r>
              <a:rPr lang="fr-FR" dirty="0" smtClean="0"/>
              <a:t>Détail des différents écrans</a:t>
            </a:r>
            <a:endParaRPr lang="fr-FR" dirty="0"/>
          </a:p>
        </p:txBody>
      </p:sp>
    </p:spTree>
    <p:extLst>
      <p:ext uri="{BB962C8B-B14F-4D97-AF65-F5344CB8AC3E}">
        <p14:creationId xmlns:p14="http://schemas.microsoft.com/office/powerpoint/2010/main" val="231998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5010" y="1223216"/>
            <a:ext cx="1718203" cy="732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DSPIC-4 GSM-R</a:t>
            </a:r>
            <a:endParaRPr lang="fr-FR" sz="1000" dirty="0">
              <a:solidFill>
                <a:schemeClr val="tx1"/>
              </a:solidFill>
            </a:endParaRPr>
          </a:p>
        </p:txBody>
      </p:sp>
      <p:sp>
        <p:nvSpPr>
          <p:cNvPr id="5" name="Rectangle 4"/>
          <p:cNvSpPr/>
          <p:nvPr/>
        </p:nvSpPr>
        <p:spPr>
          <a:xfrm>
            <a:off x="1852451" y="62046"/>
            <a:ext cx="1442258" cy="730938"/>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a:solidFill>
                  <a:schemeClr val="tx1"/>
                </a:solidFill>
              </a:rPr>
              <a:t>Toutes les </a:t>
            </a:r>
            <a:r>
              <a:rPr lang="fr-FR" sz="1000" dirty="0" smtClean="0">
                <a:solidFill>
                  <a:schemeClr val="tx1"/>
                </a:solidFill>
              </a:rPr>
              <a:t>trames à envoyer via GSM-R</a:t>
            </a:r>
          </a:p>
          <a:p>
            <a:endParaRPr lang="fr-FR" sz="1000" dirty="0">
              <a:solidFill>
                <a:schemeClr val="tx1"/>
              </a:solidFill>
            </a:endParaRPr>
          </a:p>
        </p:txBody>
      </p:sp>
      <p:sp>
        <p:nvSpPr>
          <p:cNvPr id="6" name="Rectangle 5"/>
          <p:cNvSpPr/>
          <p:nvPr/>
        </p:nvSpPr>
        <p:spPr>
          <a:xfrm>
            <a:off x="3367810" y="56977"/>
            <a:ext cx="1887522" cy="927800"/>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err="1" smtClean="0">
                <a:solidFill>
                  <a:schemeClr val="tx1"/>
                </a:solidFill>
              </a:rPr>
              <a:t>Status_CGSM</a:t>
            </a:r>
            <a:r>
              <a:rPr lang="fr-FR" sz="1000" dirty="0" smtClean="0">
                <a:solidFill>
                  <a:schemeClr val="tx1"/>
                </a:solidFill>
              </a:rPr>
              <a:t>-R (40ms)</a:t>
            </a:r>
          </a:p>
          <a:p>
            <a:r>
              <a:rPr lang="fr-FR" sz="1000" dirty="0" err="1" smtClean="0">
                <a:solidFill>
                  <a:schemeClr val="tx1"/>
                </a:solidFill>
              </a:rPr>
              <a:t>Trame_GSM</a:t>
            </a:r>
            <a:r>
              <a:rPr lang="fr-FR" sz="1000" dirty="0" smtClean="0">
                <a:solidFill>
                  <a:schemeClr val="tx1"/>
                </a:solidFill>
              </a:rPr>
              <a:t>-R 1 à 3</a:t>
            </a:r>
          </a:p>
          <a:p>
            <a:r>
              <a:rPr lang="fr-FR" sz="1000" dirty="0">
                <a:solidFill>
                  <a:schemeClr val="tx1"/>
                </a:solidFill>
              </a:rPr>
              <a:t>Arrêt hardware (</a:t>
            </a:r>
            <a:r>
              <a:rPr lang="fr-FR" sz="1000" dirty="0" err="1">
                <a:solidFill>
                  <a:schemeClr val="tx1"/>
                </a:solidFill>
              </a:rPr>
              <a:t>Evt</a:t>
            </a:r>
            <a:r>
              <a:rPr lang="fr-FR" sz="1000" dirty="0" smtClean="0">
                <a:solidFill>
                  <a:schemeClr val="tx1"/>
                </a:solidFill>
              </a:rPr>
              <a:t>)</a:t>
            </a:r>
            <a:endParaRPr lang="fr-FR" sz="1000" dirty="0">
              <a:solidFill>
                <a:schemeClr val="tx1"/>
              </a:solidFill>
            </a:endParaRPr>
          </a:p>
        </p:txBody>
      </p:sp>
      <p:cxnSp>
        <p:nvCxnSpPr>
          <p:cNvPr id="7" name="Connecteur droit avec flèche 6"/>
          <p:cNvCxnSpPr/>
          <p:nvPr/>
        </p:nvCxnSpPr>
        <p:spPr>
          <a:xfrm flipH="1" flipV="1">
            <a:off x="3835831" y="1020359"/>
            <a:ext cx="6408" cy="20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2600826" y="812583"/>
            <a:ext cx="0" cy="40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94709" y="2119372"/>
            <a:ext cx="421010" cy="128126"/>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sw1</a:t>
            </a:r>
            <a:endParaRPr lang="fr-FR" sz="1000" dirty="0">
              <a:solidFill>
                <a:schemeClr val="tx1"/>
              </a:solidFill>
            </a:endParaRPr>
          </a:p>
        </p:txBody>
      </p:sp>
      <p:cxnSp>
        <p:nvCxnSpPr>
          <p:cNvPr id="12" name="Connecteur droit avec flèche 11"/>
          <p:cNvCxnSpPr>
            <a:stCxn id="11" idx="0"/>
          </p:cNvCxnSpPr>
          <p:nvPr/>
        </p:nvCxnSpPr>
        <p:spPr>
          <a:xfrm flipV="1">
            <a:off x="3505214" y="1955892"/>
            <a:ext cx="3000" cy="16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H="1">
            <a:off x="4760295" y="1281982"/>
            <a:ext cx="8295" cy="552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4648047" y="1281982"/>
            <a:ext cx="108092" cy="162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4779469" y="1303417"/>
            <a:ext cx="119967" cy="136508"/>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286289" y="976063"/>
            <a:ext cx="986360" cy="369332"/>
          </a:xfrm>
          <a:prstGeom prst="rect">
            <a:avLst/>
          </a:prstGeom>
          <a:noFill/>
        </p:spPr>
        <p:txBody>
          <a:bodyPr wrap="none" rtlCol="0">
            <a:spAutoFit/>
          </a:bodyPr>
          <a:lstStyle/>
          <a:p>
            <a:r>
              <a:rPr lang="fr-FR" dirty="0" smtClean="0"/>
              <a:t>Antenne</a:t>
            </a:r>
            <a:endParaRPr lang="fr-FR" dirty="0"/>
          </a:p>
        </p:txBody>
      </p:sp>
      <p:cxnSp>
        <p:nvCxnSpPr>
          <p:cNvPr id="18" name="Connecteur droit avec flèche 17"/>
          <p:cNvCxnSpPr>
            <a:stCxn id="4" idx="3"/>
          </p:cNvCxnSpPr>
          <p:nvPr/>
        </p:nvCxnSpPr>
        <p:spPr>
          <a:xfrm flipV="1">
            <a:off x="4143213" y="1589553"/>
            <a:ext cx="5234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577807" y="804263"/>
            <a:ext cx="3389158" cy="73093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err="1" smtClean="0">
                <a:solidFill>
                  <a:schemeClr val="bg1"/>
                </a:solidFill>
              </a:rPr>
              <a:t>Info_GSM</a:t>
            </a:r>
            <a:r>
              <a:rPr lang="fr-FR" sz="1000" dirty="0" smtClean="0">
                <a:solidFill>
                  <a:schemeClr val="bg1"/>
                </a:solidFill>
              </a:rPr>
              <a:t>-R(</a:t>
            </a:r>
            <a:r>
              <a:rPr lang="fr-FR" sz="1000" dirty="0" err="1" smtClean="0">
                <a:solidFill>
                  <a:schemeClr val="bg1"/>
                </a:solidFill>
              </a:rPr>
              <a:t>vit+distance+antenne</a:t>
            </a:r>
            <a:r>
              <a:rPr lang="fr-FR" sz="1000" dirty="0" smtClean="0">
                <a:solidFill>
                  <a:schemeClr val="bg1"/>
                </a:solidFill>
              </a:rPr>
              <a:t> N) (0,1s ou +) si </a:t>
            </a:r>
            <a:r>
              <a:rPr lang="fr-FR" sz="1000" dirty="0" err="1" smtClean="0">
                <a:solidFill>
                  <a:schemeClr val="bg1"/>
                </a:solidFill>
              </a:rPr>
              <a:t>etcs</a:t>
            </a:r>
            <a:r>
              <a:rPr lang="fr-FR" sz="1000" dirty="0" smtClean="0">
                <a:solidFill>
                  <a:schemeClr val="bg1"/>
                </a:solidFill>
              </a:rPr>
              <a:t>&gt;1</a:t>
            </a:r>
            <a:endParaRPr lang="fr-FR" sz="1000" dirty="0">
              <a:solidFill>
                <a:schemeClr val="accent4"/>
              </a:solidFill>
            </a:endParaRPr>
          </a:p>
          <a:p>
            <a:r>
              <a:rPr lang="fr-FR" sz="1000" dirty="0" err="1">
                <a:solidFill>
                  <a:schemeClr val="accent4"/>
                </a:solidFill>
              </a:rPr>
              <a:t>Status_Global_loco</a:t>
            </a:r>
            <a:r>
              <a:rPr lang="fr-FR" sz="1000" dirty="0">
                <a:solidFill>
                  <a:schemeClr val="accent4"/>
                </a:solidFill>
              </a:rPr>
              <a:t> (0,1s ou +) </a:t>
            </a:r>
            <a:r>
              <a:rPr lang="fr-FR" sz="1000" dirty="0" smtClean="0">
                <a:solidFill>
                  <a:schemeClr val="accent4"/>
                </a:solidFill>
              </a:rPr>
              <a:t>(Antenne </a:t>
            </a:r>
            <a:r>
              <a:rPr lang="fr-FR" sz="1000" dirty="0" err="1" smtClean="0">
                <a:solidFill>
                  <a:schemeClr val="accent4"/>
                </a:solidFill>
              </a:rPr>
              <a:t>Debug</a:t>
            </a:r>
            <a:r>
              <a:rPr lang="fr-FR" sz="1000" dirty="0" smtClean="0">
                <a:solidFill>
                  <a:schemeClr val="accent4"/>
                </a:solidFill>
              </a:rPr>
              <a:t>)</a:t>
            </a:r>
            <a:endParaRPr lang="fr-FR" sz="1000" dirty="0">
              <a:solidFill>
                <a:schemeClr val="accent4"/>
              </a:solidFill>
            </a:endParaRPr>
          </a:p>
          <a:p>
            <a:r>
              <a:rPr lang="fr-FR" sz="1000" dirty="0" err="1" smtClean="0">
                <a:solidFill>
                  <a:schemeClr val="accent4"/>
                </a:solidFill>
              </a:rPr>
              <a:t>CalculPI</a:t>
            </a:r>
            <a:r>
              <a:rPr lang="fr-FR" sz="1000" dirty="0" smtClean="0">
                <a:solidFill>
                  <a:schemeClr val="accent4"/>
                </a:solidFill>
              </a:rPr>
              <a:t> (0,1 ou </a:t>
            </a:r>
            <a:r>
              <a:rPr lang="fr-FR" sz="1000" dirty="0">
                <a:solidFill>
                  <a:schemeClr val="accent4"/>
                </a:solidFill>
              </a:rPr>
              <a:t>+) si Jumper_C1 actif en plus de Jumper_C4</a:t>
            </a:r>
            <a:endParaRPr lang="fr-FR" sz="1000" dirty="0" smtClean="0">
              <a:solidFill>
                <a:schemeClr val="accent4"/>
              </a:solidFill>
            </a:endParaRPr>
          </a:p>
          <a:p>
            <a:r>
              <a:rPr lang="fr-FR" sz="1000" dirty="0" err="1" smtClean="0">
                <a:solidFill>
                  <a:schemeClr val="accent4"/>
                </a:solidFill>
              </a:rPr>
              <a:t>Param_KI_KP</a:t>
            </a:r>
            <a:r>
              <a:rPr lang="fr-FR" sz="1000" dirty="0" smtClean="0">
                <a:solidFill>
                  <a:schemeClr val="accent4"/>
                </a:solidFill>
              </a:rPr>
              <a:t> (2s</a:t>
            </a:r>
            <a:r>
              <a:rPr lang="fr-FR" sz="1000" dirty="0">
                <a:solidFill>
                  <a:schemeClr val="accent4"/>
                </a:solidFill>
              </a:rPr>
              <a:t>) si Jumper_C1 actif en plus de </a:t>
            </a:r>
            <a:r>
              <a:rPr lang="fr-FR" sz="1000" dirty="0" smtClean="0">
                <a:solidFill>
                  <a:schemeClr val="accent4"/>
                </a:solidFill>
              </a:rPr>
              <a:t>Jumper_C4</a:t>
            </a:r>
          </a:p>
          <a:p>
            <a:r>
              <a:rPr lang="fr-FR" sz="1000" dirty="0" smtClean="0">
                <a:solidFill>
                  <a:schemeClr val="accent4"/>
                </a:solidFill>
              </a:rPr>
              <a:t>« EEPROM » réponse à une </a:t>
            </a:r>
            <a:r>
              <a:rPr lang="fr-FR" sz="1000" dirty="0" err="1" smtClean="0">
                <a:solidFill>
                  <a:schemeClr val="accent4"/>
                </a:solidFill>
              </a:rPr>
              <a:t>remote</a:t>
            </a:r>
            <a:endParaRPr lang="fr-FR" sz="1000" dirty="0" smtClean="0">
              <a:solidFill>
                <a:schemeClr val="accent4"/>
              </a:solidFill>
            </a:endParaRPr>
          </a:p>
        </p:txBody>
      </p:sp>
      <p:sp>
        <p:nvSpPr>
          <p:cNvPr id="20" name="Rectangle 19"/>
          <p:cNvSpPr/>
          <p:nvPr/>
        </p:nvSpPr>
        <p:spPr>
          <a:xfrm>
            <a:off x="5604880" y="1577318"/>
            <a:ext cx="2814573" cy="75714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smtClean="0">
                <a:solidFill>
                  <a:schemeClr val="bg1"/>
                </a:solidFill>
              </a:rPr>
              <a:t>3 </a:t>
            </a:r>
            <a:r>
              <a:rPr lang="fr-FR" sz="1000" dirty="0" err="1" smtClean="0">
                <a:solidFill>
                  <a:schemeClr val="bg1"/>
                </a:solidFill>
              </a:rPr>
              <a:t>Trames_GSM</a:t>
            </a:r>
            <a:r>
              <a:rPr lang="fr-FR" sz="1000" dirty="0" smtClean="0">
                <a:solidFill>
                  <a:schemeClr val="bg1"/>
                </a:solidFill>
              </a:rPr>
              <a:t>-R (type balises) (antenne N)</a:t>
            </a:r>
          </a:p>
          <a:p>
            <a:r>
              <a:rPr lang="fr-FR" sz="1000" dirty="0" err="1">
                <a:solidFill>
                  <a:schemeClr val="bg1"/>
                </a:solidFill>
              </a:rPr>
              <a:t>Arret_hardware</a:t>
            </a:r>
            <a:r>
              <a:rPr lang="fr-FR" sz="1000" dirty="0">
                <a:solidFill>
                  <a:schemeClr val="bg1"/>
                </a:solidFill>
              </a:rPr>
              <a:t> (possibilité par télécommande externe ou antenne)</a:t>
            </a:r>
          </a:p>
          <a:p>
            <a:r>
              <a:rPr lang="fr-FR" sz="1000" dirty="0" err="1" smtClean="0">
                <a:solidFill>
                  <a:schemeClr val="accent4"/>
                </a:solidFill>
              </a:rPr>
              <a:t>Param_KP_KI</a:t>
            </a:r>
            <a:endParaRPr lang="fr-FR" sz="1000" dirty="0" smtClean="0">
              <a:solidFill>
                <a:schemeClr val="accent4"/>
              </a:solidFill>
            </a:endParaRPr>
          </a:p>
          <a:p>
            <a:r>
              <a:rPr lang="fr-FR" sz="1000" dirty="0" smtClean="0">
                <a:solidFill>
                  <a:schemeClr val="accent4"/>
                </a:solidFill>
              </a:rPr>
              <a:t>EEPROM</a:t>
            </a:r>
            <a:endParaRPr lang="fr-FR" sz="1000" dirty="0">
              <a:solidFill>
                <a:schemeClr val="bg1"/>
              </a:solidFill>
            </a:endParaRPr>
          </a:p>
        </p:txBody>
      </p:sp>
      <p:cxnSp>
        <p:nvCxnSpPr>
          <p:cNvPr id="21" name="Connecteur droit avec flèche 20"/>
          <p:cNvCxnSpPr/>
          <p:nvPr/>
        </p:nvCxnSpPr>
        <p:spPr>
          <a:xfrm flipV="1">
            <a:off x="5101547" y="1345395"/>
            <a:ext cx="484260" cy="270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flipV="1">
            <a:off x="4997638" y="1672680"/>
            <a:ext cx="548640"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9140285" y="1354694"/>
            <a:ext cx="1046804" cy="732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err="1" smtClean="0">
                <a:solidFill>
                  <a:srgbClr val="00B0F0"/>
                </a:solidFill>
              </a:rPr>
              <a:t>Remote</a:t>
            </a:r>
            <a:r>
              <a:rPr lang="fr-FR" sz="1000" dirty="0" smtClean="0">
                <a:solidFill>
                  <a:srgbClr val="00B0F0"/>
                </a:solidFill>
              </a:rPr>
              <a:t> Control</a:t>
            </a:r>
            <a:endParaRPr lang="fr-FR" sz="1000" dirty="0">
              <a:solidFill>
                <a:srgbClr val="00B0F0"/>
              </a:solidFill>
            </a:endParaRPr>
          </a:p>
        </p:txBody>
      </p:sp>
      <p:cxnSp>
        <p:nvCxnSpPr>
          <p:cNvPr id="24" name="Connecteur droit avec flèche 23"/>
          <p:cNvCxnSpPr/>
          <p:nvPr/>
        </p:nvCxnSpPr>
        <p:spPr>
          <a:xfrm flipH="1">
            <a:off x="8375014" y="1981229"/>
            <a:ext cx="700016"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780191" y="2196656"/>
            <a:ext cx="606706" cy="29527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BP_AR</a:t>
            </a:r>
            <a:endParaRPr lang="fr-FR" sz="1000" dirty="0">
              <a:solidFill>
                <a:schemeClr val="tx1"/>
              </a:solidFill>
            </a:endParaRPr>
          </a:p>
        </p:txBody>
      </p:sp>
      <p:cxnSp>
        <p:nvCxnSpPr>
          <p:cNvPr id="27" name="Connecteur droit avec flèche 26"/>
          <p:cNvCxnSpPr/>
          <p:nvPr/>
        </p:nvCxnSpPr>
        <p:spPr>
          <a:xfrm flipV="1">
            <a:off x="9311398" y="2109719"/>
            <a:ext cx="797" cy="15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V="1">
            <a:off x="10024331" y="2109719"/>
            <a:ext cx="797" cy="15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272123" y="950134"/>
            <a:ext cx="732628" cy="2952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(N° loco)</a:t>
            </a:r>
            <a:endParaRPr lang="fr-FR" sz="1000" dirty="0">
              <a:solidFill>
                <a:schemeClr val="tx1"/>
              </a:solidFill>
            </a:endParaRPr>
          </a:p>
        </p:txBody>
      </p:sp>
      <p:cxnSp>
        <p:nvCxnSpPr>
          <p:cNvPr id="30" name="Connecteur droit avec flèche 29"/>
          <p:cNvCxnSpPr>
            <a:stCxn id="29" idx="2"/>
          </p:cNvCxnSpPr>
          <p:nvPr/>
        </p:nvCxnSpPr>
        <p:spPr>
          <a:xfrm flipH="1">
            <a:off x="9630838" y="1245407"/>
            <a:ext cx="7599" cy="13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73915" y="2097053"/>
            <a:ext cx="1520288" cy="276999"/>
          </a:xfrm>
          <a:prstGeom prst="rect">
            <a:avLst/>
          </a:prstGeom>
          <a:noFill/>
        </p:spPr>
        <p:txBody>
          <a:bodyPr wrap="none" rtlCol="0">
            <a:spAutoFit/>
          </a:bodyPr>
          <a:lstStyle/>
          <a:p>
            <a:r>
              <a:rPr lang="fr-FR" sz="1200" b="1" dirty="0" err="1" smtClean="0"/>
              <a:t>mc_GSM_statusStart</a:t>
            </a:r>
            <a:endParaRPr lang="fr-FR" sz="1200" b="1" dirty="0"/>
          </a:p>
        </p:txBody>
      </p:sp>
      <p:graphicFrame>
        <p:nvGraphicFramePr>
          <p:cNvPr id="32" name="Tableau 31"/>
          <p:cNvGraphicFramePr>
            <a:graphicFrameLocks noGrp="1"/>
          </p:cNvGraphicFramePr>
          <p:nvPr>
            <p:extLst>
              <p:ext uri="{D42A27DB-BD31-4B8C-83A1-F6EECF244321}">
                <p14:modId xmlns:p14="http://schemas.microsoft.com/office/powerpoint/2010/main" val="396186683"/>
              </p:ext>
            </p:extLst>
          </p:nvPr>
        </p:nvGraphicFramePr>
        <p:xfrm>
          <a:off x="689414" y="2407718"/>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A5</a:t>
                      </a:r>
                      <a:endParaRPr lang="fr-FR" sz="1000" dirty="0"/>
                    </a:p>
                  </a:txBody>
                  <a:tcPr/>
                </a:tc>
                <a:tc>
                  <a:txBody>
                    <a:bodyPr/>
                    <a:lstStyle/>
                    <a:p>
                      <a:pPr algn="ctr"/>
                      <a:r>
                        <a:rPr lang="fr-FR" sz="1000" dirty="0" smtClean="0"/>
                        <a:t>1</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extLst>
                  <a:ext uri="{0D108BD9-81ED-4DB2-BD59-A6C34878D82A}">
                    <a16:rowId xmlns="" xmlns:a16="http://schemas.microsoft.com/office/drawing/2014/main" val="129921114"/>
                  </a:ext>
                </a:extLst>
              </a:tr>
            </a:tbl>
          </a:graphicData>
        </a:graphic>
      </p:graphicFrame>
      <p:sp>
        <p:nvSpPr>
          <p:cNvPr id="33" name="Rectangle 32"/>
          <p:cNvSpPr/>
          <p:nvPr/>
        </p:nvSpPr>
        <p:spPr>
          <a:xfrm>
            <a:off x="649833" y="3042143"/>
            <a:ext cx="4772596" cy="553998"/>
          </a:xfrm>
          <a:prstGeom prst="rect">
            <a:avLst/>
          </a:prstGeom>
        </p:spPr>
        <p:txBody>
          <a:bodyPr wrap="squar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cdmc_GSM_versionSoft</a:t>
            </a:r>
            <a:r>
              <a:rPr lang="fr-FR" altLang="fr-FR" sz="1000" dirty="0">
                <a:latin typeface="Arial" panose="020B0604020202020204" pitchFamily="34" charset="0"/>
                <a:ea typeface="Times New Roman" panose="02020603050405020304" pitchFamily="18" charset="0"/>
                <a:cs typeface="Arial" panose="020B0604020202020204" pitchFamily="34" charset="0"/>
              </a:rPr>
              <a:t>. (2x4bits version et release) ex 1,6 -&gt;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0x16</a:t>
            </a:r>
          </a:p>
          <a:p>
            <a:r>
              <a:rPr lang="fr-FR" sz="1000" dirty="0">
                <a:latin typeface="Arial" panose="020B0604020202020204" pitchFamily="34" charset="0"/>
                <a:ea typeface="Times New Roman" panose="02020603050405020304" pitchFamily="18" charset="0"/>
                <a:cs typeface="Arial" panose="020B0604020202020204" pitchFamily="34" charset="0"/>
              </a:rPr>
              <a:t>PS: Cette trame est renvoyée jusqu’à ce que  «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bdmc_ACK_GSM_statusStart</a:t>
            </a:r>
            <a:r>
              <a:rPr lang="fr-FR" altLang="fr-FR" sz="1000" dirty="0">
                <a:latin typeface="Arial" panose="020B0604020202020204" pitchFamily="34" charset="0"/>
                <a:ea typeface="Times New Roman" panose="02020603050405020304" pitchFamily="18" charset="0"/>
                <a:cs typeface="Arial" panose="020B0604020202020204" pitchFamily="34" charset="0"/>
              </a:rPr>
              <a:t> » de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mc_LCD_statusRun</a:t>
            </a:r>
            <a:r>
              <a:rPr lang="fr-FR" altLang="fr-FR" sz="1000" dirty="0">
                <a:latin typeface="Arial" panose="020B0604020202020204" pitchFamily="34" charset="0"/>
                <a:ea typeface="Times New Roman" panose="02020603050405020304" pitchFamily="18" charset="0"/>
                <a:cs typeface="Arial" panose="020B0604020202020204" pitchFamily="34" charset="0"/>
              </a:rPr>
              <a:t> » soit « High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49" name="Connecteur droit avec flèche 48"/>
          <p:cNvCxnSpPr/>
          <p:nvPr/>
        </p:nvCxnSpPr>
        <p:spPr>
          <a:xfrm>
            <a:off x="207652" y="2545599"/>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183039" y="2545599"/>
            <a:ext cx="466794" cy="276999"/>
          </a:xfrm>
          <a:prstGeom prst="rect">
            <a:avLst/>
          </a:prstGeom>
          <a:noFill/>
        </p:spPr>
        <p:txBody>
          <a:bodyPr wrap="none" rtlCol="0">
            <a:spAutoFit/>
          </a:bodyPr>
          <a:lstStyle/>
          <a:p>
            <a:r>
              <a:rPr lang="fr-FR" sz="1200" b="1" dirty="0" smtClean="0"/>
              <a:t>OUT</a:t>
            </a:r>
            <a:endParaRPr lang="fr-FR" sz="1200" b="1" dirty="0"/>
          </a:p>
        </p:txBody>
      </p:sp>
      <p:sp>
        <p:nvSpPr>
          <p:cNvPr id="47" name="ZoneTexte 46"/>
          <p:cNvSpPr txBox="1"/>
          <p:nvPr/>
        </p:nvSpPr>
        <p:spPr>
          <a:xfrm>
            <a:off x="73915" y="3557581"/>
            <a:ext cx="1467261" cy="276999"/>
          </a:xfrm>
          <a:prstGeom prst="rect">
            <a:avLst/>
          </a:prstGeom>
          <a:noFill/>
        </p:spPr>
        <p:txBody>
          <a:bodyPr wrap="none" rtlCol="0">
            <a:spAutoFit/>
          </a:bodyPr>
          <a:lstStyle/>
          <a:p>
            <a:r>
              <a:rPr lang="fr-FR" sz="1200" b="1" dirty="0" err="1" smtClean="0"/>
              <a:t>mc_GSM_statusRun</a:t>
            </a:r>
            <a:endParaRPr lang="fr-FR" sz="1200" b="1" dirty="0"/>
          </a:p>
        </p:txBody>
      </p:sp>
      <p:graphicFrame>
        <p:nvGraphicFramePr>
          <p:cNvPr id="51" name="Tableau 50"/>
          <p:cNvGraphicFramePr>
            <a:graphicFrameLocks noGrp="1"/>
          </p:cNvGraphicFramePr>
          <p:nvPr>
            <p:extLst>
              <p:ext uri="{D42A27DB-BD31-4B8C-83A1-F6EECF244321}">
                <p14:modId xmlns:p14="http://schemas.microsoft.com/office/powerpoint/2010/main" val="2427779979"/>
              </p:ext>
            </p:extLst>
          </p:nvPr>
        </p:nvGraphicFramePr>
        <p:xfrm>
          <a:off x="689414" y="3797089"/>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25</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52" name="Rectangle 51"/>
          <p:cNvSpPr/>
          <p:nvPr/>
        </p:nvSpPr>
        <p:spPr>
          <a:xfrm>
            <a:off x="5415119" y="2374052"/>
            <a:ext cx="6228076" cy="4555093"/>
          </a:xfrm>
          <a:prstGeom prst="rect">
            <a:avLst/>
          </a:prstGeom>
        </p:spPr>
        <p:txBody>
          <a:bodyPr wrap="squar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en-GB" altLang="fr-FR" sz="1000" dirty="0" err="1">
                <a:latin typeface="Arial" panose="020B0604020202020204" pitchFamily="34" charset="0"/>
                <a:ea typeface="Times New Roman" panose="02020603050405020304" pitchFamily="18" charset="0"/>
                <a:cs typeface="Arial" panose="020B0604020202020204" pitchFamily="34" charset="0"/>
              </a:rPr>
              <a:t>bdmc_GSM_CAN_TxErrorPassive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bdmc_GSM_CAN_busOFF</a:t>
            </a:r>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smtClean="0">
                <a:latin typeface="Arial" panose="020B0604020202020204" pitchFamily="34" charset="0"/>
                <a:ea typeface="Times New Roman" panose="02020603050405020304" pitchFamily="18" charset="0"/>
                <a:cs typeface="Arial" panose="020B0604020202020204" pitchFamily="34" charset="0"/>
              </a:rPr>
              <a:t>		D[1</a:t>
            </a:r>
            <a:r>
              <a:rPr lang="en-GB" altLang="fr-FR" sz="1000" dirty="0">
                <a:latin typeface="Arial" panose="020B0604020202020204" pitchFamily="34" charset="0"/>
                <a:ea typeface="Times New Roman" panose="02020603050405020304" pitchFamily="18" charset="0"/>
                <a:cs typeface="Arial" panose="020B0604020202020204" pitchFamily="34" charset="0"/>
              </a:rPr>
              <a:t>]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cdmc_GSM_warnings</a:t>
            </a:r>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D[2</a:t>
            </a:r>
            <a:r>
              <a:rPr lang="fr-FR" altLang="fr-FR" sz="1000" dirty="0">
                <a:latin typeface="Arial" panose="020B0604020202020204" pitchFamily="34" charset="0"/>
                <a:ea typeface="Times New Roman" panose="02020603050405020304" pitchFamily="18" charset="0"/>
                <a:cs typeface="Arial" panose="020B0604020202020204" pitchFamily="34" charset="0"/>
              </a:rPr>
              <a:t>] : Input/output  hardware Carte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bit0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bdmc_GSM_switch1</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bdmc_GSM_switch2</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bdmc_GSM_switchOUT_J3</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bdmc_GSM_Etat_Led_Rouge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D[3</a:t>
            </a:r>
            <a:r>
              <a:rPr lang="fr-FR" altLang="fr-FR" sz="1000" dirty="0">
                <a:latin typeface="Arial" panose="020B0604020202020204" pitchFamily="34" charset="0"/>
                <a:ea typeface="Times New Roman" panose="02020603050405020304" pitchFamily="18" charset="0"/>
                <a:cs typeface="Arial" panose="020B0604020202020204" pitchFamily="34" charset="0"/>
              </a:rPr>
              <a:t>] : Etat dynamique de la carte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bdmc_GSM_modeRemoteControl</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bdmc_GSM_moveSensRemoteControl</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(High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en avant,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Low</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 en arrière)</a:t>
            </a:r>
            <a:endParaRPr lang="fr-FR" altLang="fr-FR" sz="1000" dirty="0">
              <a:solidFill>
                <a:srgbClr val="FFC000"/>
              </a:solidFill>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D[3]</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cdmc_GSM_dynamique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endParaRPr>
          </a:p>
          <a:p>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smtClean="0">
                <a:latin typeface="Arial" panose="020B0604020202020204" pitchFamily="34" charset="0"/>
                <a:ea typeface="Times New Roman" panose="02020603050405020304" pitchFamily="18" charset="0"/>
                <a:cs typeface="Arial" panose="020B0604020202020204" pitchFamily="34" charset="0"/>
              </a:rPr>
              <a:t>D[4] </a:t>
            </a:r>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cdmc_consigneVitesse</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RemoteControl</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Valeur</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a:latin typeface="Arial" panose="020B0604020202020204" pitchFamily="34" charset="0"/>
                <a:ea typeface="Times New Roman" panose="02020603050405020304" pitchFamily="18" charset="0"/>
                <a:cs typeface="Arial" panose="020B0604020202020204" pitchFamily="34" charset="0"/>
              </a:rPr>
              <a:t>pour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création</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a:latin typeface="Arial" panose="020B0604020202020204" pitchFamily="34" charset="0"/>
                <a:ea typeface="Times New Roman" panose="02020603050405020304" pitchFamily="18" charset="0"/>
                <a:cs typeface="Arial" panose="020B0604020202020204" pitchFamily="34" charset="0"/>
              </a:rPr>
              <a:t>de la </a:t>
            </a:r>
            <a:r>
              <a:rPr lang="en-GB" altLang="fr-FR" sz="1000" dirty="0" err="1">
                <a:latin typeface="Arial" panose="020B0604020202020204" pitchFamily="34" charset="0"/>
                <a:ea typeface="Times New Roman" panose="02020603050405020304" pitchFamily="18" charset="0"/>
                <a:cs typeface="Arial" panose="020B0604020202020204" pitchFamily="34" charset="0"/>
              </a:rPr>
              <a:t>consigne</a:t>
            </a:r>
            <a:r>
              <a:rPr lang="en-GB" altLang="fr-FR" sz="1000" dirty="0">
                <a:latin typeface="Arial" panose="020B0604020202020204" pitchFamily="34" charset="0"/>
                <a:ea typeface="Times New Roman" panose="02020603050405020304" pitchFamily="18" charset="0"/>
                <a:cs typeface="Arial" panose="020B0604020202020204" pitchFamily="34" charset="0"/>
              </a:rPr>
              <a:t> de </a:t>
            </a:r>
            <a:r>
              <a:rPr lang="en-GB" altLang="fr-FR" sz="1000" dirty="0" err="1">
                <a:latin typeface="Arial" panose="020B0604020202020204" pitchFamily="34" charset="0"/>
                <a:ea typeface="Times New Roman" panose="02020603050405020304" pitchFamily="18" charset="0"/>
                <a:cs typeface="Arial" panose="020B0604020202020204" pitchFamily="34" charset="0"/>
              </a:rPr>
              <a:t>vitesse</a:t>
            </a:r>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a:latin typeface="Arial" panose="020B0604020202020204" pitchFamily="34" charset="0"/>
                <a:ea typeface="Times New Roman" panose="02020603050405020304" pitchFamily="18" charset="0"/>
                <a:cs typeface="Arial" panose="020B0604020202020204" pitchFamily="34" charset="0"/>
              </a:rPr>
              <a:t>en</a:t>
            </a:r>
            <a:r>
              <a:rPr lang="en-GB" altLang="fr-FR" sz="1000" dirty="0">
                <a:latin typeface="Arial" panose="020B0604020202020204" pitchFamily="34" charset="0"/>
                <a:ea typeface="Times New Roman" panose="02020603050405020304" pitchFamily="18" charset="0"/>
                <a:cs typeface="Arial" panose="020B0604020202020204" pitchFamily="34" charset="0"/>
              </a:rPr>
              <a:t> mode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Remote Control.</a:t>
            </a:r>
          </a:p>
          <a:p>
            <a:endPar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endParaRPr>
          </a:p>
          <a:p>
            <a:r>
              <a:rPr lang="en-GB" altLang="fr-FR" sz="1000" dirty="0" smtClean="0">
                <a:latin typeface="Arial" panose="020B0604020202020204" pitchFamily="34" charset="0"/>
                <a:ea typeface="Times New Roman" panose="02020603050405020304" pitchFamily="18" charset="0"/>
                <a:cs typeface="Arial" panose="020B0604020202020204" pitchFamily="34" charset="0"/>
              </a:rPr>
              <a:t>D[5] </a:t>
            </a:r>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cdmc_GSM_Nb_FailRxPacketXbee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D[6]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cdmc_GSM_var1Debug : Variable du diagramme d’Etat « ETAT_RECEPTION_UART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D[7]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cdmc_GSM_var2Debug</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59" name="Connecteur droit avec flèche 58"/>
          <p:cNvCxnSpPr/>
          <p:nvPr/>
        </p:nvCxnSpPr>
        <p:spPr>
          <a:xfrm>
            <a:off x="207652" y="3952950"/>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ZoneTexte 59"/>
          <p:cNvSpPr txBox="1"/>
          <p:nvPr/>
        </p:nvSpPr>
        <p:spPr>
          <a:xfrm>
            <a:off x="207652" y="3952950"/>
            <a:ext cx="466794" cy="276999"/>
          </a:xfrm>
          <a:prstGeom prst="rect">
            <a:avLst/>
          </a:prstGeom>
          <a:noFill/>
        </p:spPr>
        <p:txBody>
          <a:bodyPr wrap="none" rtlCol="0">
            <a:spAutoFit/>
          </a:bodyPr>
          <a:lstStyle/>
          <a:p>
            <a:r>
              <a:rPr lang="fr-FR" sz="1200" b="1" dirty="0" smtClean="0"/>
              <a:t>OUT</a:t>
            </a:r>
            <a:endParaRPr lang="fr-FR" sz="1200" b="1" dirty="0"/>
          </a:p>
        </p:txBody>
      </p:sp>
      <p:sp>
        <p:nvSpPr>
          <p:cNvPr id="2" name="Rectangle 1"/>
          <p:cNvSpPr/>
          <p:nvPr/>
        </p:nvSpPr>
        <p:spPr>
          <a:xfrm>
            <a:off x="114151" y="4380302"/>
            <a:ext cx="5157807" cy="2400657"/>
          </a:xfrm>
          <a:prstGeom prst="rect">
            <a:avLst/>
          </a:prstGeom>
        </p:spPr>
        <p:txBody>
          <a:bodyPr wrap="squar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Erreurs: Un niveau high quelque part provoquera l’arrêt du train. Soit, vitesse = 0</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bdmc_GSM_crashSoft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//En attente codage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D[0]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cdmc_GSM_erreurs</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a:t>
            </a:r>
            <a:r>
              <a:rPr lang="fr-FR" altLang="fr-FR" sz="1000" dirty="0">
                <a:latin typeface="Arial" panose="020B0604020202020204" pitchFamily="34" charset="0"/>
                <a:ea typeface="Times New Roman" panose="02020603050405020304" pitchFamily="18" charset="0"/>
                <a:cs typeface="Arial" panose="020B0604020202020204" pitchFamily="34" charset="0"/>
              </a:rPr>
              <a:t>] : Warnings</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bdmc_GSM_initEnCours</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En attente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codage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bdmc_GSM_failureACK_Antenne</a:t>
            </a:r>
            <a:r>
              <a:rPr lang="fr-FR" altLang="fr-FR" sz="1000" dirty="0">
                <a:latin typeface="Arial" panose="020B0604020202020204" pitchFamily="34" charset="0"/>
                <a:ea typeface="Times New Roman" panose="02020603050405020304" pitchFamily="18" charset="0"/>
                <a:cs typeface="Arial" panose="020B0604020202020204" pitchFamily="34" charset="0"/>
              </a:rPr>
              <a:t>		//En attente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codage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bdmc_GSM_bugSoft</a:t>
            </a:r>
            <a:r>
              <a:rPr lang="fr-FR" altLang="fr-FR" sz="1000" dirty="0">
                <a:latin typeface="Arial" panose="020B0604020202020204" pitchFamily="34" charset="0"/>
                <a:ea typeface="Times New Roman" panose="02020603050405020304" pitchFamily="18" charset="0"/>
                <a:cs typeface="Arial" panose="020B0604020202020204" pitchFamily="34" charset="0"/>
              </a:rPr>
              <a:t>			//En attente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codage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bit5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bdmc_GSM_CAN_RxErrorPassive</a:t>
            </a:r>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61" name="Rectangle 60"/>
          <p:cNvSpPr/>
          <p:nvPr/>
        </p:nvSpPr>
        <p:spPr>
          <a:xfrm>
            <a:off x="2313772" y="2125573"/>
            <a:ext cx="872256" cy="132409"/>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OUT_J3</a:t>
            </a:r>
            <a:endParaRPr lang="fr-FR" sz="1000" dirty="0">
              <a:solidFill>
                <a:schemeClr val="tx1"/>
              </a:solidFill>
            </a:endParaRPr>
          </a:p>
        </p:txBody>
      </p:sp>
      <p:cxnSp>
        <p:nvCxnSpPr>
          <p:cNvPr id="62" name="Connecteur droit avec flèche 61"/>
          <p:cNvCxnSpPr/>
          <p:nvPr/>
        </p:nvCxnSpPr>
        <p:spPr>
          <a:xfrm flipV="1">
            <a:off x="2743579" y="1953718"/>
            <a:ext cx="3553" cy="16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ZoneTexte 2"/>
          <p:cNvSpPr txBox="1"/>
          <p:nvPr/>
        </p:nvSpPr>
        <p:spPr>
          <a:xfrm>
            <a:off x="9047917" y="2221181"/>
            <a:ext cx="573437" cy="246221"/>
          </a:xfrm>
          <a:prstGeom prst="rect">
            <a:avLst/>
          </a:prstGeom>
          <a:noFill/>
        </p:spPr>
        <p:txBody>
          <a:bodyPr wrap="square" rtlCol="0">
            <a:spAutoFit/>
          </a:bodyPr>
          <a:lstStyle/>
          <a:p>
            <a:r>
              <a:rPr lang="fr-FR" sz="1000" dirty="0" smtClean="0"/>
              <a:t>BP_AV</a:t>
            </a:r>
            <a:endParaRPr lang="fr-FR" sz="1000" dirty="0"/>
          </a:p>
        </p:txBody>
      </p:sp>
      <p:sp>
        <p:nvSpPr>
          <p:cNvPr id="9" name="Rectangle 8"/>
          <p:cNvSpPr/>
          <p:nvPr/>
        </p:nvSpPr>
        <p:spPr>
          <a:xfrm>
            <a:off x="10494555" y="0"/>
            <a:ext cx="1617751" cy="369332"/>
          </a:xfrm>
          <a:prstGeom prst="rect">
            <a:avLst/>
          </a:prstGeom>
        </p:spPr>
        <p:txBody>
          <a:bodyPr wrap="none">
            <a:spAutoFit/>
          </a:bodyPr>
          <a:lstStyle/>
          <a:p>
            <a:pPr algn="ctr"/>
            <a:r>
              <a:rPr lang="fr-FR" dirty="0">
                <a:solidFill>
                  <a:schemeClr val="accent1">
                    <a:lumMod val="50000"/>
                  </a:schemeClr>
                </a:solidFill>
              </a:rPr>
              <a:t>DSPIC-4 GSM-R</a:t>
            </a:r>
          </a:p>
        </p:txBody>
      </p:sp>
      <p:cxnSp>
        <p:nvCxnSpPr>
          <p:cNvPr id="40" name="Connecteur droit avec flèche 39"/>
          <p:cNvCxnSpPr/>
          <p:nvPr/>
        </p:nvCxnSpPr>
        <p:spPr>
          <a:xfrm flipV="1">
            <a:off x="3748801" y="1952632"/>
            <a:ext cx="3553" cy="163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561190" y="2113025"/>
            <a:ext cx="421010" cy="128126"/>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sw2</a:t>
            </a:r>
            <a:endParaRPr lang="fr-FR" sz="1000" dirty="0">
              <a:solidFill>
                <a:schemeClr val="tx1"/>
              </a:solidFill>
            </a:endParaRPr>
          </a:p>
        </p:txBody>
      </p:sp>
    </p:spTree>
    <p:extLst>
      <p:ext uri="{BB962C8B-B14F-4D97-AF65-F5344CB8AC3E}">
        <p14:creationId xmlns:p14="http://schemas.microsoft.com/office/powerpoint/2010/main" val="180214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ZoneTexte 30"/>
          <p:cNvSpPr txBox="1"/>
          <p:nvPr/>
        </p:nvSpPr>
        <p:spPr>
          <a:xfrm>
            <a:off x="600733" y="347557"/>
            <a:ext cx="1664366" cy="276999"/>
          </a:xfrm>
          <a:prstGeom prst="rect">
            <a:avLst/>
          </a:prstGeom>
          <a:noFill/>
        </p:spPr>
        <p:txBody>
          <a:bodyPr wrap="none" rtlCol="0">
            <a:spAutoFit/>
          </a:bodyPr>
          <a:lstStyle/>
          <a:p>
            <a:r>
              <a:rPr lang="fr-FR" sz="1200" b="1" dirty="0" err="1" smtClean="0"/>
              <a:t>mc_messageGSM_Sent</a:t>
            </a:r>
            <a:endParaRPr lang="fr-FR" sz="1200" b="1" dirty="0"/>
          </a:p>
        </p:txBody>
      </p:sp>
      <p:graphicFrame>
        <p:nvGraphicFramePr>
          <p:cNvPr id="32" name="Tableau 31"/>
          <p:cNvGraphicFramePr>
            <a:graphicFrameLocks noGrp="1"/>
          </p:cNvGraphicFramePr>
          <p:nvPr>
            <p:extLst>
              <p:ext uri="{D42A27DB-BD31-4B8C-83A1-F6EECF244321}">
                <p14:modId xmlns:p14="http://schemas.microsoft.com/office/powerpoint/2010/main" val="2673045565"/>
              </p:ext>
            </p:extLst>
          </p:nvPr>
        </p:nvGraphicFramePr>
        <p:xfrm>
          <a:off x="667691" y="663953"/>
          <a:ext cx="4478837" cy="526010"/>
        </p:xfrm>
        <a:graphic>
          <a:graphicData uri="http://schemas.openxmlformats.org/drawingml/2006/table">
            <a:tbl>
              <a:tblPr firstRow="1" bandRow="1">
                <a:tableStyleId>{5C22544A-7EE6-4342-B048-85BDC9FD1C3A}</a:tableStyleId>
              </a:tblPr>
              <a:tblGrid>
                <a:gridCol w="446161">
                  <a:extLst>
                    <a:ext uri="{9D8B030D-6E8A-4147-A177-3AD203B41FA5}">
                      <a16:colId xmlns="" xmlns:a16="http://schemas.microsoft.com/office/drawing/2014/main" val="4005367752"/>
                    </a:ext>
                  </a:extLst>
                </a:gridCol>
                <a:gridCol w="387608">
                  <a:extLst>
                    <a:ext uri="{9D8B030D-6E8A-4147-A177-3AD203B41FA5}">
                      <a16:colId xmlns="" xmlns:a16="http://schemas.microsoft.com/office/drawing/2014/main" val="3587635460"/>
                    </a:ext>
                  </a:extLst>
                </a:gridCol>
                <a:gridCol w="438505">
                  <a:extLst>
                    <a:ext uri="{9D8B030D-6E8A-4147-A177-3AD203B41FA5}">
                      <a16:colId xmlns="" xmlns:a16="http://schemas.microsoft.com/office/drawing/2014/main" val="806968106"/>
                    </a:ext>
                  </a:extLst>
                </a:gridCol>
                <a:gridCol w="429193">
                  <a:extLst>
                    <a:ext uri="{9D8B030D-6E8A-4147-A177-3AD203B41FA5}">
                      <a16:colId xmlns="" xmlns:a16="http://schemas.microsoft.com/office/drawing/2014/main" val="932591922"/>
                    </a:ext>
                  </a:extLst>
                </a:gridCol>
                <a:gridCol w="457679">
                  <a:extLst>
                    <a:ext uri="{9D8B030D-6E8A-4147-A177-3AD203B41FA5}">
                      <a16:colId xmlns="" xmlns:a16="http://schemas.microsoft.com/office/drawing/2014/main" val="575933976"/>
                    </a:ext>
                  </a:extLst>
                </a:gridCol>
                <a:gridCol w="457679">
                  <a:extLst>
                    <a:ext uri="{9D8B030D-6E8A-4147-A177-3AD203B41FA5}">
                      <a16:colId xmlns="" xmlns:a16="http://schemas.microsoft.com/office/drawing/2014/main" val="807782900"/>
                    </a:ext>
                  </a:extLst>
                </a:gridCol>
                <a:gridCol w="457679">
                  <a:extLst>
                    <a:ext uri="{9D8B030D-6E8A-4147-A177-3AD203B41FA5}">
                      <a16:colId xmlns="" xmlns:a16="http://schemas.microsoft.com/office/drawing/2014/main" val="1702080441"/>
                    </a:ext>
                  </a:extLst>
                </a:gridCol>
                <a:gridCol w="457679">
                  <a:extLst>
                    <a:ext uri="{9D8B030D-6E8A-4147-A177-3AD203B41FA5}">
                      <a16:colId xmlns="" xmlns:a16="http://schemas.microsoft.com/office/drawing/2014/main" val="3847645675"/>
                    </a:ext>
                  </a:extLst>
                </a:gridCol>
                <a:gridCol w="457679">
                  <a:extLst>
                    <a:ext uri="{9D8B030D-6E8A-4147-A177-3AD203B41FA5}">
                      <a16:colId xmlns="" xmlns:a16="http://schemas.microsoft.com/office/drawing/2014/main" val="1197624670"/>
                    </a:ext>
                  </a:extLst>
                </a:gridCol>
                <a:gridCol w="488975">
                  <a:extLst>
                    <a:ext uri="{9D8B030D-6E8A-4147-A177-3AD203B41FA5}">
                      <a16:colId xmlns="" xmlns:a16="http://schemas.microsoft.com/office/drawing/2014/main" val="3112113722"/>
                    </a:ext>
                  </a:extLst>
                </a:gridCol>
              </a:tblGrid>
              <a:tr h="28217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2015">
                <a:tc>
                  <a:txBody>
                    <a:bodyPr/>
                    <a:lstStyle/>
                    <a:p>
                      <a:pPr algn="ctr"/>
                      <a:r>
                        <a:rPr lang="fr-FR" sz="1000" dirty="0" smtClean="0"/>
                        <a:t>0x60</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00</a:t>
                      </a:r>
                      <a:endParaRPr lang="fr-FR" sz="1000" dirty="0"/>
                    </a:p>
                  </a:txBody>
                  <a:tcPr/>
                </a:tc>
                <a:tc>
                  <a:txBody>
                    <a:bodyPr/>
                    <a:lstStyle/>
                    <a:p>
                      <a:pPr algn="ctr"/>
                      <a:r>
                        <a:rPr lang="fr-FR" sz="1000" dirty="0" smtClean="0"/>
                        <a:t>00</a:t>
                      </a:r>
                      <a:endParaRPr lang="fr-FR" sz="1000" dirty="0"/>
                    </a:p>
                  </a:txBody>
                  <a:tcPr/>
                </a:tc>
                <a:tc>
                  <a:txBody>
                    <a:bodyPr/>
                    <a:lstStyle/>
                    <a:p>
                      <a:pPr algn="ctr"/>
                      <a:r>
                        <a:rPr lang="fr-FR" sz="1000" dirty="0" smtClean="0"/>
                        <a:t>00</a:t>
                      </a:r>
                      <a:endParaRPr lang="fr-FR" sz="1000" dirty="0"/>
                    </a:p>
                  </a:txBody>
                  <a:tcPr/>
                </a:tc>
                <a:tc>
                  <a:txBody>
                    <a:bodyPr/>
                    <a:lstStyle/>
                    <a:p>
                      <a:pPr algn="ctr"/>
                      <a:r>
                        <a:rPr lang="fr-FR" sz="1000" dirty="0" smtClean="0"/>
                        <a:t>00</a:t>
                      </a:r>
                      <a:endParaRPr lang="fr-FR" sz="1000" dirty="0"/>
                    </a:p>
                  </a:txBody>
                  <a:tcPr/>
                </a:tc>
                <a:extLst>
                  <a:ext uri="{0D108BD9-81ED-4DB2-BD59-A6C34878D82A}">
                    <a16:rowId xmlns="" xmlns:a16="http://schemas.microsoft.com/office/drawing/2014/main" val="129921114"/>
                  </a:ext>
                </a:extLst>
              </a:tr>
            </a:tbl>
          </a:graphicData>
        </a:graphic>
      </p:graphicFrame>
      <p:sp>
        <p:nvSpPr>
          <p:cNvPr id="34" name="Rectangle 33"/>
          <p:cNvSpPr/>
          <p:nvPr/>
        </p:nvSpPr>
        <p:spPr>
          <a:xfrm>
            <a:off x="667691" y="1281470"/>
            <a:ext cx="4508744" cy="5262979"/>
          </a:xfrm>
          <a:prstGeom prst="rect">
            <a:avLst/>
          </a:prstGeom>
        </p:spPr>
        <p:txBody>
          <a:bodyPr wrap="square">
            <a:spAutoFit/>
          </a:bodyPr>
          <a:lstStyle/>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Pour coder le message GSMR, on crée d’abord une trame CAN d’entête dont l’Id=0x60. Quant ’aux données </a:t>
            </a:r>
            <a:r>
              <a:rPr lang="fr-FR" altLang="fr-FR" sz="1200" dirty="0">
                <a:latin typeface="Arial" panose="020B0604020202020204" pitchFamily="34" charset="0"/>
                <a:ea typeface="Times New Roman" panose="02020603050405020304" pitchFamily="18" charset="0"/>
                <a:cs typeface="Arial" panose="020B0604020202020204" pitchFamily="34" charset="0"/>
              </a:rPr>
              <a:t>du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message,  elles </a:t>
            </a:r>
            <a:r>
              <a:rPr lang="fr-FR" altLang="fr-FR" sz="1200" dirty="0">
                <a:latin typeface="Arial" panose="020B0604020202020204" pitchFamily="34" charset="0"/>
                <a:ea typeface="Times New Roman" panose="02020603050405020304" pitchFamily="18" charset="0"/>
                <a:cs typeface="Arial" panose="020B0604020202020204" pitchFamily="34" charset="0"/>
              </a:rPr>
              <a:t>sont insérées dans d’autres trames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CAN. Pour ce faire, on crée une trame CAN avec un identifiant incrémenté et on </a:t>
            </a:r>
            <a:r>
              <a:rPr lang="fr-FR" altLang="fr-FR" sz="1200" dirty="0">
                <a:latin typeface="Arial" panose="020B0604020202020204" pitchFamily="34" charset="0"/>
                <a:ea typeface="Times New Roman" panose="02020603050405020304" pitchFamily="18" charset="0"/>
                <a:cs typeface="Arial" panose="020B0604020202020204" pitchFamily="34" charset="0"/>
              </a:rPr>
              <a:t>i</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nsère les datas (Max 8). On répète l’opération jusqu’à la fin des données du message GSMR. L’Id max est équivalent à 0x6C, en effet une longueur de message GSMR ne peut excéder 100 datas.</a:t>
            </a:r>
          </a:p>
          <a:p>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D[0</a:t>
            </a:r>
            <a:r>
              <a:rPr lang="fr-FR" altLang="fr-FR" sz="1200" dirty="0">
                <a:latin typeface="Arial" panose="020B0604020202020204" pitchFamily="34" charset="0"/>
                <a:ea typeface="Times New Roman" panose="02020603050405020304" pitchFamily="18" charset="0"/>
                <a:cs typeface="Arial" panose="020B0604020202020204" pitchFamily="34" charset="0"/>
              </a:rPr>
              <a:t>] :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cdmc_lenMessageSent</a:t>
            </a:r>
            <a:endParaRPr lang="fr-FR" altLang="fr-FR" sz="1200" dirty="0" smtClean="0">
              <a:solidFill>
                <a:srgbClr val="FF0000"/>
              </a:solidFill>
              <a:latin typeface="Arial" panose="020B0604020202020204" pitchFamily="34" charset="0"/>
              <a:ea typeface="Times New Roman" panose="02020603050405020304" pitchFamily="18" charset="0"/>
              <a:cs typeface="Arial" panose="020B0604020202020204" pitchFamily="34" charset="0"/>
            </a:endParaRPr>
          </a:p>
          <a:p>
            <a:r>
              <a:rPr lang="fr-FR" altLang="fr-FR" sz="1200" dirty="0">
                <a:latin typeface="Arial" panose="020B0604020202020204" pitchFamily="34" charset="0"/>
                <a:ea typeface="Times New Roman" panose="02020603050405020304" pitchFamily="18" charset="0"/>
                <a:cs typeface="Arial" panose="020B0604020202020204" pitchFamily="34" charset="0"/>
              </a:rPr>
              <a:t>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Longueur réelle du message GSMR, C’est aussi la 	somme des « DLC » de toutes les trames données du 	message à partir de l’Id (0x61).</a:t>
            </a:r>
          </a:p>
          <a:p>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a:latin typeface="Arial" panose="020B0604020202020204" pitchFamily="34" charset="0"/>
                <a:ea typeface="Times New Roman" panose="02020603050405020304" pitchFamily="18" charset="0"/>
                <a:cs typeface="Arial" panose="020B0604020202020204" pitchFamily="34" charset="0"/>
              </a:rPr>
              <a:t>D[1] :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cdmc_customCKS_MessageSent</a:t>
            </a:r>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a:latin typeface="Arial" panose="020B0604020202020204" pitchFamily="34" charset="0"/>
                <a:ea typeface="Times New Roman" panose="02020603050405020304" pitchFamily="18" charset="0"/>
                <a:cs typeface="Arial" panose="020B0604020202020204" pitchFamily="34" charset="0"/>
              </a:rPr>
              <a:t>	S</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omme des data[2] à data[7] pour l’Id = 0x60</a:t>
            </a:r>
          </a:p>
          <a:p>
            <a:r>
              <a:rPr lang="fr-FR" altLang="fr-FR" sz="1200" dirty="0">
                <a:latin typeface="Arial" panose="020B0604020202020204" pitchFamily="34" charset="0"/>
                <a:ea typeface="Times New Roman" panose="02020603050405020304" pitchFamily="18" charset="0"/>
                <a:cs typeface="Arial" panose="020B0604020202020204" pitchFamily="34" charset="0"/>
              </a:rPr>
              <a:t>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additionné de la somme des Data[i] des « Id » 	supplémentaires et nécessaires. (Dépend de la longueur 	du message GSMR)</a:t>
            </a:r>
          </a:p>
          <a:p>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D[2],D[3] :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wdmc_destAdressMessageSent</a:t>
            </a:r>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	Adresse de destination de l’antenne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Xbee</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a:t>
            </a:r>
          </a:p>
          <a:p>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D[4] </a:t>
            </a:r>
            <a:r>
              <a:rPr lang="fr-FR" altLang="fr-FR" sz="1200" dirty="0">
                <a:latin typeface="Arial" panose="020B0604020202020204" pitchFamily="34" charset="0"/>
                <a:ea typeface="Times New Roman" panose="02020603050405020304" pitchFamily="18" charset="0"/>
                <a:cs typeface="Arial" panose="020B0604020202020204" pitchFamily="34" charset="0"/>
              </a:rPr>
              <a:t>: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cdmc_frameId_NumMessage</a:t>
            </a:r>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D[5] </a:t>
            </a:r>
            <a:r>
              <a:rPr lang="fr-FR" altLang="fr-FR" sz="1200" dirty="0">
                <a:latin typeface="Arial" panose="020B0604020202020204" pitchFamily="34" charset="0"/>
                <a:ea typeface="Times New Roman" panose="02020603050405020304" pitchFamily="18" charset="0"/>
                <a:cs typeface="Arial" panose="020B0604020202020204" pitchFamily="34" charset="0"/>
              </a:rPr>
              <a:t>: 0x00, </a:t>
            </a:r>
            <a:r>
              <a:rPr lang="fr-FR" altLang="fr-FR" sz="12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D[6] </a:t>
            </a:r>
            <a:r>
              <a:rPr lang="fr-FR" altLang="fr-FR" sz="1200" dirty="0">
                <a:latin typeface="Arial" panose="020B0604020202020204" pitchFamily="34" charset="0"/>
                <a:ea typeface="Times New Roman" panose="02020603050405020304" pitchFamily="18" charset="0"/>
                <a:cs typeface="Arial" panose="020B0604020202020204" pitchFamily="34" charset="0"/>
              </a:rPr>
              <a:t>: 0x00, </a:t>
            </a:r>
            <a:r>
              <a:rPr lang="fr-FR" altLang="fr-FR" sz="12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D[7] </a:t>
            </a:r>
            <a:r>
              <a:rPr lang="fr-FR" altLang="fr-FR" sz="1200" dirty="0">
                <a:latin typeface="Arial" panose="020B0604020202020204" pitchFamily="34" charset="0"/>
                <a:ea typeface="Times New Roman" panose="02020603050405020304" pitchFamily="18" charset="0"/>
                <a:cs typeface="Arial" panose="020B0604020202020204" pitchFamily="34" charset="0"/>
              </a:rPr>
              <a:t>: 0x00, </a:t>
            </a:r>
            <a:r>
              <a:rPr lang="fr-FR" altLang="fr-FR" sz="12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48" name="Connecteur droit avec flèche 47"/>
          <p:cNvCxnSpPr/>
          <p:nvPr/>
        </p:nvCxnSpPr>
        <p:spPr>
          <a:xfrm>
            <a:off x="441440" y="624556"/>
            <a:ext cx="0" cy="25581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243309" y="926957"/>
            <a:ext cx="396262" cy="276999"/>
          </a:xfrm>
          <a:prstGeom prst="rect">
            <a:avLst/>
          </a:prstGeom>
          <a:noFill/>
        </p:spPr>
        <p:txBody>
          <a:bodyPr wrap="none" rtlCol="0">
            <a:spAutoFit/>
          </a:bodyPr>
          <a:lstStyle/>
          <a:p>
            <a:r>
              <a:rPr lang="fr-FR" sz="1200" b="1" dirty="0" smtClean="0"/>
              <a:t>I/O</a:t>
            </a:r>
            <a:endParaRPr lang="fr-FR" sz="1200" b="1" dirty="0"/>
          </a:p>
        </p:txBody>
      </p:sp>
      <p:sp>
        <p:nvSpPr>
          <p:cNvPr id="7" name="ZoneTexte 6"/>
          <p:cNvSpPr txBox="1"/>
          <p:nvPr/>
        </p:nvSpPr>
        <p:spPr>
          <a:xfrm>
            <a:off x="5890820" y="350276"/>
            <a:ext cx="1920719" cy="276999"/>
          </a:xfrm>
          <a:prstGeom prst="rect">
            <a:avLst/>
          </a:prstGeom>
          <a:noFill/>
        </p:spPr>
        <p:txBody>
          <a:bodyPr wrap="none" rtlCol="0">
            <a:spAutoFit/>
          </a:bodyPr>
          <a:lstStyle/>
          <a:p>
            <a:r>
              <a:rPr lang="fr-FR" sz="1200" b="1" dirty="0" err="1" smtClean="0"/>
              <a:t>mc_messageGSM_received</a:t>
            </a:r>
            <a:endParaRPr lang="fr-FR" sz="1200" b="1" dirty="0"/>
          </a:p>
        </p:txBody>
      </p:sp>
      <p:graphicFrame>
        <p:nvGraphicFramePr>
          <p:cNvPr id="8" name="Tableau 7"/>
          <p:cNvGraphicFramePr>
            <a:graphicFrameLocks noGrp="1"/>
          </p:cNvGraphicFramePr>
          <p:nvPr>
            <p:extLst>
              <p:ext uri="{D42A27DB-BD31-4B8C-83A1-F6EECF244321}">
                <p14:modId xmlns:p14="http://schemas.microsoft.com/office/powerpoint/2010/main" val="3357825892"/>
              </p:ext>
            </p:extLst>
          </p:nvPr>
        </p:nvGraphicFramePr>
        <p:xfrm>
          <a:off x="5969403" y="663953"/>
          <a:ext cx="4478837" cy="526010"/>
        </p:xfrm>
        <a:graphic>
          <a:graphicData uri="http://schemas.openxmlformats.org/drawingml/2006/table">
            <a:tbl>
              <a:tblPr firstRow="1" bandRow="1">
                <a:tableStyleId>{5C22544A-7EE6-4342-B048-85BDC9FD1C3A}</a:tableStyleId>
              </a:tblPr>
              <a:tblGrid>
                <a:gridCol w="446161">
                  <a:extLst>
                    <a:ext uri="{9D8B030D-6E8A-4147-A177-3AD203B41FA5}">
                      <a16:colId xmlns="" xmlns:a16="http://schemas.microsoft.com/office/drawing/2014/main" val="4005367752"/>
                    </a:ext>
                  </a:extLst>
                </a:gridCol>
                <a:gridCol w="387608">
                  <a:extLst>
                    <a:ext uri="{9D8B030D-6E8A-4147-A177-3AD203B41FA5}">
                      <a16:colId xmlns="" xmlns:a16="http://schemas.microsoft.com/office/drawing/2014/main" val="3587635460"/>
                    </a:ext>
                  </a:extLst>
                </a:gridCol>
                <a:gridCol w="438505">
                  <a:extLst>
                    <a:ext uri="{9D8B030D-6E8A-4147-A177-3AD203B41FA5}">
                      <a16:colId xmlns="" xmlns:a16="http://schemas.microsoft.com/office/drawing/2014/main" val="806968106"/>
                    </a:ext>
                  </a:extLst>
                </a:gridCol>
                <a:gridCol w="429193">
                  <a:extLst>
                    <a:ext uri="{9D8B030D-6E8A-4147-A177-3AD203B41FA5}">
                      <a16:colId xmlns="" xmlns:a16="http://schemas.microsoft.com/office/drawing/2014/main" val="932591922"/>
                    </a:ext>
                  </a:extLst>
                </a:gridCol>
                <a:gridCol w="457679">
                  <a:extLst>
                    <a:ext uri="{9D8B030D-6E8A-4147-A177-3AD203B41FA5}">
                      <a16:colId xmlns="" xmlns:a16="http://schemas.microsoft.com/office/drawing/2014/main" val="575933976"/>
                    </a:ext>
                  </a:extLst>
                </a:gridCol>
                <a:gridCol w="457679">
                  <a:extLst>
                    <a:ext uri="{9D8B030D-6E8A-4147-A177-3AD203B41FA5}">
                      <a16:colId xmlns="" xmlns:a16="http://schemas.microsoft.com/office/drawing/2014/main" val="807782900"/>
                    </a:ext>
                  </a:extLst>
                </a:gridCol>
                <a:gridCol w="457679">
                  <a:extLst>
                    <a:ext uri="{9D8B030D-6E8A-4147-A177-3AD203B41FA5}">
                      <a16:colId xmlns="" xmlns:a16="http://schemas.microsoft.com/office/drawing/2014/main" val="1702080441"/>
                    </a:ext>
                  </a:extLst>
                </a:gridCol>
                <a:gridCol w="457679">
                  <a:extLst>
                    <a:ext uri="{9D8B030D-6E8A-4147-A177-3AD203B41FA5}">
                      <a16:colId xmlns="" xmlns:a16="http://schemas.microsoft.com/office/drawing/2014/main" val="3847645675"/>
                    </a:ext>
                  </a:extLst>
                </a:gridCol>
                <a:gridCol w="457679">
                  <a:extLst>
                    <a:ext uri="{9D8B030D-6E8A-4147-A177-3AD203B41FA5}">
                      <a16:colId xmlns="" xmlns:a16="http://schemas.microsoft.com/office/drawing/2014/main" val="1197624670"/>
                    </a:ext>
                  </a:extLst>
                </a:gridCol>
                <a:gridCol w="488975">
                  <a:extLst>
                    <a:ext uri="{9D8B030D-6E8A-4147-A177-3AD203B41FA5}">
                      <a16:colId xmlns="" xmlns:a16="http://schemas.microsoft.com/office/drawing/2014/main" val="3112113722"/>
                    </a:ext>
                  </a:extLst>
                </a:gridCol>
              </a:tblGrid>
              <a:tr h="28217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2015">
                <a:tc>
                  <a:txBody>
                    <a:bodyPr/>
                    <a:lstStyle/>
                    <a:p>
                      <a:pPr algn="ctr"/>
                      <a:r>
                        <a:rPr lang="fr-FR" sz="1000" dirty="0" smtClean="0"/>
                        <a:t>0x70</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00</a:t>
                      </a:r>
                      <a:endParaRPr lang="fr-FR" sz="1000" dirty="0"/>
                    </a:p>
                  </a:txBody>
                  <a:tcPr/>
                </a:tc>
                <a:tc>
                  <a:txBody>
                    <a:bodyPr/>
                    <a:lstStyle/>
                    <a:p>
                      <a:pPr algn="ctr"/>
                      <a:r>
                        <a:rPr lang="fr-FR" sz="1000" dirty="0" smtClean="0"/>
                        <a:t>00</a:t>
                      </a:r>
                      <a:endParaRPr lang="fr-FR" sz="1000" dirty="0"/>
                    </a:p>
                  </a:txBody>
                  <a:tcPr/>
                </a:tc>
                <a:tc>
                  <a:txBody>
                    <a:bodyPr/>
                    <a:lstStyle/>
                    <a:p>
                      <a:pPr algn="ctr"/>
                      <a:r>
                        <a:rPr lang="fr-FR" sz="1000" dirty="0" smtClean="0"/>
                        <a:t>00</a:t>
                      </a:r>
                      <a:endParaRPr lang="fr-FR" sz="1000" dirty="0"/>
                    </a:p>
                  </a:txBody>
                  <a:tcPr/>
                </a:tc>
                <a:extLst>
                  <a:ext uri="{0D108BD9-81ED-4DB2-BD59-A6C34878D82A}">
                    <a16:rowId xmlns="" xmlns:a16="http://schemas.microsoft.com/office/drawing/2014/main" val="129921114"/>
                  </a:ext>
                </a:extLst>
              </a:tr>
            </a:tbl>
          </a:graphicData>
        </a:graphic>
      </p:graphicFrame>
      <p:sp>
        <p:nvSpPr>
          <p:cNvPr id="9" name="Rectangle 8"/>
          <p:cNvSpPr/>
          <p:nvPr/>
        </p:nvSpPr>
        <p:spPr>
          <a:xfrm>
            <a:off x="5969403" y="1281470"/>
            <a:ext cx="4508744" cy="5078313"/>
          </a:xfrm>
          <a:prstGeom prst="rect">
            <a:avLst/>
          </a:prstGeom>
        </p:spPr>
        <p:txBody>
          <a:bodyPr wrap="square">
            <a:spAutoFit/>
          </a:bodyPr>
          <a:lstStyle/>
          <a:p>
            <a:r>
              <a:rPr lang="fr-FR" altLang="fr-FR" sz="1200" dirty="0">
                <a:latin typeface="Arial" panose="020B0604020202020204" pitchFamily="34" charset="0"/>
                <a:ea typeface="Times New Roman" panose="02020603050405020304" pitchFamily="18" charset="0"/>
                <a:cs typeface="Arial" panose="020B0604020202020204" pitchFamily="34" charset="0"/>
              </a:rPr>
              <a:t>Pour coder le message GSMR, on crée d’abord une trame CAN d’entête dont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l’Id=0x70</a:t>
            </a:r>
            <a:r>
              <a:rPr lang="fr-FR" altLang="fr-FR" sz="1200" dirty="0">
                <a:latin typeface="Arial" panose="020B0604020202020204" pitchFamily="34" charset="0"/>
                <a:ea typeface="Times New Roman" panose="02020603050405020304" pitchFamily="18" charset="0"/>
                <a:cs typeface="Arial" panose="020B0604020202020204" pitchFamily="34" charset="0"/>
              </a:rPr>
              <a:t>. Quant ’aux données du message,  elles sont insérées dans d’autres trames CAN. Pour ce faire, on crée une trame CAN avec un identifiant incrémenté et on insère les datas (Max 8). On répète l’opération jusqu’à la fin des données du message GSMR. L’Id max est équivalent à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0x7C</a:t>
            </a:r>
            <a:r>
              <a:rPr lang="fr-FR" altLang="fr-FR" sz="1200" dirty="0">
                <a:latin typeface="Arial" panose="020B0604020202020204" pitchFamily="34" charset="0"/>
                <a:ea typeface="Times New Roman" panose="02020603050405020304" pitchFamily="18" charset="0"/>
                <a:cs typeface="Arial" panose="020B0604020202020204" pitchFamily="34" charset="0"/>
              </a:rPr>
              <a:t>, en effet une longueur de message GSMR ne peut excéder 100 datas.</a:t>
            </a:r>
          </a:p>
          <a:p>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D[0</a:t>
            </a:r>
            <a:r>
              <a:rPr lang="fr-FR" altLang="fr-FR" sz="1200" dirty="0">
                <a:latin typeface="Arial" panose="020B0604020202020204" pitchFamily="34" charset="0"/>
                <a:ea typeface="Times New Roman" panose="02020603050405020304" pitchFamily="18" charset="0"/>
                <a:cs typeface="Arial" panose="020B0604020202020204" pitchFamily="34" charset="0"/>
              </a:rPr>
              <a:t>] :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cdmc_lenMessageReceived</a:t>
            </a:r>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a:latin typeface="Arial" panose="020B0604020202020204" pitchFamily="34" charset="0"/>
                <a:ea typeface="Times New Roman" panose="02020603050405020304" pitchFamily="18" charset="0"/>
                <a:cs typeface="Arial" panose="020B0604020202020204" pitchFamily="34" charset="0"/>
              </a:rPr>
              <a:t>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Longueur réelle du message GSMR, C’est aussi la 	somme des « DLC » de toutes les trames données du 	message à </a:t>
            </a:r>
            <a:r>
              <a:rPr lang="fr-FR" altLang="fr-FR" sz="1200" dirty="0">
                <a:latin typeface="Arial" panose="020B0604020202020204" pitchFamily="34" charset="0"/>
                <a:ea typeface="Times New Roman" panose="02020603050405020304" pitchFamily="18" charset="0"/>
                <a:cs typeface="Arial" panose="020B0604020202020204" pitchFamily="34" charset="0"/>
              </a:rPr>
              <a:t>partir de l’Id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0x71</a:t>
            </a:r>
            <a:r>
              <a:rPr lang="fr-FR" altLang="fr-FR" sz="1200" dirty="0">
                <a:latin typeface="Arial" panose="020B0604020202020204" pitchFamily="34" charset="0"/>
                <a:ea typeface="Times New Roman" panose="02020603050405020304" pitchFamily="18" charset="0"/>
                <a:cs typeface="Arial" panose="020B0604020202020204" pitchFamily="34" charset="0"/>
              </a:rPr>
              <a:t>).</a:t>
            </a:r>
          </a:p>
          <a:p>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a:latin typeface="Arial" panose="020B0604020202020204" pitchFamily="34" charset="0"/>
                <a:ea typeface="Times New Roman" panose="02020603050405020304" pitchFamily="18" charset="0"/>
                <a:cs typeface="Arial" panose="020B0604020202020204" pitchFamily="34" charset="0"/>
              </a:rPr>
              <a:t>D[1] : </a:t>
            </a:r>
            <a:r>
              <a:rPr lang="fr-FR" altLang="fr-FR" sz="1200" dirty="0" err="1">
                <a:latin typeface="Arial" panose="020B0604020202020204" pitchFamily="34" charset="0"/>
                <a:ea typeface="Times New Roman" panose="02020603050405020304" pitchFamily="18" charset="0"/>
                <a:cs typeface="Arial" panose="020B0604020202020204" pitchFamily="34" charset="0"/>
              </a:rPr>
              <a:t>cdmc_customCKS_MessageReceived</a:t>
            </a:r>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a:latin typeface="Arial" panose="020B0604020202020204" pitchFamily="34" charset="0"/>
                <a:ea typeface="Times New Roman" panose="02020603050405020304" pitchFamily="18" charset="0"/>
                <a:cs typeface="Arial" panose="020B0604020202020204" pitchFamily="34" charset="0"/>
              </a:rPr>
              <a:t>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est égal à somme des data[2] à data[7] pour l’Id = 0x70</a:t>
            </a:r>
          </a:p>
          <a:p>
            <a:r>
              <a:rPr lang="fr-FR" altLang="fr-FR" sz="1200" dirty="0">
                <a:latin typeface="Arial" panose="020B0604020202020204" pitchFamily="34" charset="0"/>
                <a:ea typeface="Times New Roman" panose="02020603050405020304" pitchFamily="18" charset="0"/>
                <a:cs typeface="Arial" panose="020B0604020202020204" pitchFamily="34" charset="0"/>
              </a:rPr>
              <a:t>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additionné de la somme des Data[i] des « Id » 	supplémentaires et nécessaires. (Dépend de la longueur 	du message GSMR)</a:t>
            </a:r>
          </a:p>
          <a:p>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D[2],D[3] :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wdmc_sourceAdressMessageReceived</a:t>
            </a:r>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	Adresse de source de l’antenne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Xbee</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a:t>
            </a:r>
          </a:p>
          <a:p>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D[4] </a:t>
            </a:r>
            <a:r>
              <a:rPr lang="fr-FR" altLang="fr-FR" sz="1200" dirty="0">
                <a:latin typeface="Arial" panose="020B0604020202020204" pitchFamily="34" charset="0"/>
                <a:ea typeface="Times New Roman" panose="02020603050405020304" pitchFamily="18" charset="0"/>
                <a:cs typeface="Arial" panose="020B0604020202020204" pitchFamily="34" charset="0"/>
              </a:rPr>
              <a:t>: </a:t>
            </a:r>
            <a:r>
              <a:rPr lang="fr-FR" altLang="fr-FR" sz="1200" smtClean="0">
                <a:latin typeface="Arial" panose="020B0604020202020204" pitchFamily="34" charset="0"/>
                <a:ea typeface="Times New Roman" panose="02020603050405020304" pitchFamily="18" charset="0"/>
                <a:cs typeface="Arial" panose="020B0604020202020204" pitchFamily="34" charset="0"/>
              </a:rPr>
              <a:t>cdmc_RSSI_FromAntenne</a:t>
            </a:r>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D[5] </a:t>
            </a:r>
            <a:r>
              <a:rPr lang="fr-FR" altLang="fr-FR" sz="1200" dirty="0">
                <a:latin typeface="Arial" panose="020B0604020202020204" pitchFamily="34" charset="0"/>
                <a:ea typeface="Times New Roman" panose="02020603050405020304" pitchFamily="18" charset="0"/>
                <a:cs typeface="Arial" panose="020B0604020202020204" pitchFamily="34" charset="0"/>
              </a:rPr>
              <a:t>: 0x00, </a:t>
            </a:r>
            <a:r>
              <a:rPr lang="fr-FR" altLang="fr-FR" sz="12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D[6] </a:t>
            </a:r>
            <a:r>
              <a:rPr lang="fr-FR" altLang="fr-FR" sz="1200" dirty="0">
                <a:latin typeface="Arial" panose="020B0604020202020204" pitchFamily="34" charset="0"/>
                <a:ea typeface="Times New Roman" panose="02020603050405020304" pitchFamily="18" charset="0"/>
                <a:cs typeface="Arial" panose="020B0604020202020204" pitchFamily="34" charset="0"/>
              </a:rPr>
              <a:t>: 0x00,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r>
              <a:rPr lang="fr-FR" altLang="fr-FR" sz="1200" dirty="0" smtClean="0">
                <a:latin typeface="Arial" panose="020B0604020202020204" pitchFamily="34" charset="0"/>
                <a:ea typeface="Times New Roman" panose="02020603050405020304" pitchFamily="18" charset="0"/>
                <a:cs typeface="Arial" panose="020B0604020202020204" pitchFamily="34" charset="0"/>
              </a:rPr>
              <a:t>D[7] </a:t>
            </a:r>
            <a:r>
              <a:rPr lang="fr-FR" altLang="fr-FR" sz="1200" dirty="0">
                <a:latin typeface="Arial" panose="020B0604020202020204" pitchFamily="34" charset="0"/>
                <a:ea typeface="Times New Roman" panose="02020603050405020304" pitchFamily="18" charset="0"/>
                <a:cs typeface="Arial" panose="020B0604020202020204" pitchFamily="34" charset="0"/>
              </a:rPr>
              <a:t>: 0x00, </a:t>
            </a:r>
            <a:r>
              <a:rPr lang="fr-FR" altLang="fr-FR" sz="12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200" dirty="0" smtClean="0">
              <a:latin typeface="Arial" panose="020B0604020202020204" pitchFamily="34" charset="0"/>
              <a:ea typeface="Times New Roman" panose="02020603050405020304" pitchFamily="18" charset="0"/>
              <a:cs typeface="Arial" panose="020B0604020202020204" pitchFamily="34" charset="0"/>
            </a:endParaRPr>
          </a:p>
        </p:txBody>
      </p:sp>
      <p:cxnSp>
        <p:nvCxnSpPr>
          <p:cNvPr id="10" name="Connecteur droit avec flèche 9"/>
          <p:cNvCxnSpPr/>
          <p:nvPr/>
        </p:nvCxnSpPr>
        <p:spPr>
          <a:xfrm>
            <a:off x="5599031" y="948143"/>
            <a:ext cx="0" cy="25581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5626246" y="926958"/>
            <a:ext cx="396262" cy="276999"/>
          </a:xfrm>
          <a:prstGeom prst="rect">
            <a:avLst/>
          </a:prstGeom>
          <a:noFill/>
        </p:spPr>
        <p:txBody>
          <a:bodyPr wrap="none" rtlCol="0">
            <a:spAutoFit/>
          </a:bodyPr>
          <a:lstStyle/>
          <a:p>
            <a:r>
              <a:rPr lang="fr-FR" sz="1200" b="1" dirty="0" smtClean="0"/>
              <a:t>I/O</a:t>
            </a:r>
            <a:endParaRPr lang="fr-FR" sz="1200" b="1" dirty="0"/>
          </a:p>
        </p:txBody>
      </p:sp>
      <p:sp>
        <p:nvSpPr>
          <p:cNvPr id="12" name="Rectangle 11"/>
          <p:cNvSpPr/>
          <p:nvPr/>
        </p:nvSpPr>
        <p:spPr>
          <a:xfrm>
            <a:off x="10494555" y="0"/>
            <a:ext cx="1617751" cy="369332"/>
          </a:xfrm>
          <a:prstGeom prst="rect">
            <a:avLst/>
          </a:prstGeom>
        </p:spPr>
        <p:txBody>
          <a:bodyPr wrap="none">
            <a:spAutoFit/>
          </a:bodyPr>
          <a:lstStyle/>
          <a:p>
            <a:pPr algn="ctr"/>
            <a:r>
              <a:rPr lang="fr-FR" dirty="0">
                <a:solidFill>
                  <a:schemeClr val="accent1">
                    <a:lumMod val="50000"/>
                  </a:schemeClr>
                </a:solidFill>
              </a:rPr>
              <a:t>DSPIC-4 GSM-R</a:t>
            </a:r>
          </a:p>
        </p:txBody>
      </p:sp>
    </p:spTree>
    <p:extLst>
      <p:ext uri="{BB962C8B-B14F-4D97-AF65-F5344CB8AC3E}">
        <p14:creationId xmlns:p14="http://schemas.microsoft.com/office/powerpoint/2010/main" val="3228935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906651" y="417544"/>
            <a:ext cx="1684961" cy="276999"/>
          </a:xfrm>
          <a:prstGeom prst="rect">
            <a:avLst/>
          </a:prstGeom>
          <a:noFill/>
        </p:spPr>
        <p:txBody>
          <a:bodyPr wrap="square" rtlCol="0">
            <a:spAutoFit/>
          </a:bodyPr>
          <a:lstStyle/>
          <a:p>
            <a:r>
              <a:rPr lang="fr-FR" sz="1200" b="1" dirty="0" err="1"/>
              <a:t>mc_arretHardware</a:t>
            </a:r>
            <a:endParaRPr lang="fr-FR" sz="1200" b="1" dirty="0"/>
          </a:p>
        </p:txBody>
      </p:sp>
      <p:graphicFrame>
        <p:nvGraphicFramePr>
          <p:cNvPr id="5" name="Tableau 4"/>
          <p:cNvGraphicFramePr>
            <a:graphicFrameLocks noGrp="1"/>
          </p:cNvGraphicFramePr>
          <p:nvPr>
            <p:extLst>
              <p:ext uri="{D42A27DB-BD31-4B8C-83A1-F6EECF244321}">
                <p14:modId xmlns:p14="http://schemas.microsoft.com/office/powerpoint/2010/main" val="2200866844"/>
              </p:ext>
            </p:extLst>
          </p:nvPr>
        </p:nvGraphicFramePr>
        <p:xfrm>
          <a:off x="991412" y="744886"/>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15</a:t>
                      </a:r>
                      <a:endParaRPr lang="fr-FR" sz="1000" dirty="0"/>
                    </a:p>
                  </a:txBody>
                  <a:tcPr/>
                </a:tc>
                <a:tc>
                  <a:txBody>
                    <a:bodyPr/>
                    <a:lstStyle/>
                    <a:p>
                      <a:pPr algn="ctr"/>
                      <a:r>
                        <a:rPr lang="fr-FR" sz="1000" dirty="0" smtClean="0"/>
                        <a:t>1</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extLst>
                  <a:ext uri="{0D108BD9-81ED-4DB2-BD59-A6C34878D82A}">
                    <a16:rowId xmlns="" xmlns:a16="http://schemas.microsoft.com/office/drawing/2014/main" val="129921114"/>
                  </a:ext>
                </a:extLst>
              </a:tr>
            </a:tbl>
          </a:graphicData>
        </a:graphic>
      </p:graphicFrame>
      <p:sp>
        <p:nvSpPr>
          <p:cNvPr id="6" name="ZoneTexte 5"/>
          <p:cNvSpPr txBox="1"/>
          <p:nvPr/>
        </p:nvSpPr>
        <p:spPr>
          <a:xfrm>
            <a:off x="906651" y="1480965"/>
            <a:ext cx="9857984" cy="5632311"/>
          </a:xfrm>
          <a:prstGeom prst="rect">
            <a:avLst/>
          </a:prstGeom>
          <a:noFill/>
        </p:spPr>
        <p:txBody>
          <a:bodyPr wrap="square" rtlCol="0">
            <a:spAutoFit/>
          </a:bodyPr>
          <a:lstStyle/>
          <a:p>
            <a:r>
              <a:rPr lang="fr-FR" sz="1000" dirty="0" smtClean="0">
                <a:latin typeface="Arial" panose="020B0604020202020204" pitchFamily="34" charset="0"/>
                <a:cs typeface="Arial" panose="020B0604020202020204" pitchFamily="34" charset="0"/>
              </a:rPr>
              <a:t>Valeurs de D[0] </a:t>
            </a:r>
            <a:r>
              <a:rPr lang="fr-FR" sz="1000" dirty="0">
                <a:latin typeface="Arial" panose="020B0604020202020204" pitchFamily="34" charset="0"/>
                <a:cs typeface="Arial" panose="020B0604020202020204" pitchFamily="34" charset="0"/>
              </a:rPr>
              <a:t>: </a:t>
            </a:r>
            <a:r>
              <a:rPr lang="fr-FR" sz="1000" dirty="0" err="1" smtClean="0">
                <a:latin typeface="Arial" panose="020B0604020202020204" pitchFamily="34" charset="0"/>
                <a:cs typeface="Arial" panose="020B0604020202020204" pitchFamily="34" charset="0"/>
              </a:rPr>
              <a:t>cdmc_causeLocoOFF</a:t>
            </a:r>
            <a:r>
              <a:rPr lang="fr-FR" sz="1000" dirty="0" smtClean="0">
                <a:latin typeface="Arial" panose="020B0604020202020204" pitchFamily="34" charset="0"/>
                <a:cs typeface="Arial" panose="020B0604020202020204" pitchFamily="34" charset="0"/>
              </a:rPr>
              <a:t>.</a:t>
            </a:r>
            <a:r>
              <a:rPr lang="fr-FR" sz="1000" dirty="0">
                <a:latin typeface="Arial" panose="020B0604020202020204" pitchFamily="34" charset="0"/>
                <a:cs typeface="Arial" panose="020B0604020202020204" pitchFamily="34" charset="0"/>
              </a:rPr>
              <a:t>	</a:t>
            </a:r>
            <a:endParaRPr lang="fr-FR" sz="1000" dirty="0" smtClean="0">
              <a:latin typeface="Arial" panose="020B0604020202020204" pitchFamily="34" charset="0"/>
              <a:cs typeface="Arial" panose="020B0604020202020204" pitchFamily="34" charset="0"/>
            </a:endParaRP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0x01 </a:t>
            </a:r>
            <a:r>
              <a:rPr lang="fr-FR" sz="1000" dirty="0" smtClean="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rPr>
              <a:t>Appui sur bouton : BP arrêt hardware situé sur la loco.</a:t>
            </a: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- 0x02 </a:t>
            </a:r>
            <a:r>
              <a:rPr lang="fr-FR" sz="1000" dirty="0" smtClean="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rPr>
              <a:t>Tension de batterie trop faible.</a:t>
            </a:r>
          </a:p>
          <a:p>
            <a:r>
              <a:rPr lang="fr-FR" sz="1000" dirty="0" smtClean="0">
                <a:latin typeface="Arial" panose="020B0604020202020204" pitchFamily="34" charset="0"/>
                <a:cs typeface="Arial" panose="020B0604020202020204" pitchFamily="34" charset="0"/>
              </a:rPr>
              <a:t>	- 0x03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a:latin typeface="Arial" panose="020B0604020202020204" pitchFamily="34" charset="0"/>
                <a:cs typeface="Arial" panose="020B0604020202020204" pitchFamily="34" charset="0"/>
              </a:rPr>
              <a:t>Détection d’inactivité de la loco prolongée  </a:t>
            </a:r>
            <a:r>
              <a:rPr lang="fr-FR" sz="1000" dirty="0">
                <a:latin typeface="Arial" panose="020B0604020202020204" pitchFamily="34" charset="0"/>
                <a:cs typeface="Arial" panose="020B0604020202020204" pitchFamily="34" charset="0"/>
                <a:sym typeface="Wingdings" panose="05000000000000000000" pitchFamily="2" charset="2"/>
              </a:rPr>
              <a:t></a:t>
            </a:r>
            <a:r>
              <a:rPr lang="fr-FR" sz="1000" dirty="0">
                <a:latin typeface="Arial" panose="020B0604020202020204" pitchFamily="34" charset="0"/>
                <a:cs typeface="Arial" panose="020B0604020202020204" pitchFamily="34" charset="0"/>
              </a:rPr>
              <a:t> extinction automatique préservation </a:t>
            </a:r>
            <a:r>
              <a:rPr lang="fr-FR" sz="1000" dirty="0" smtClean="0">
                <a:latin typeface="Arial" panose="020B0604020202020204" pitchFamily="34" charset="0"/>
                <a:cs typeface="Arial" panose="020B0604020202020204" pitchFamily="34" charset="0"/>
              </a:rPr>
              <a:t>batterie.</a:t>
            </a:r>
            <a:endParaRPr lang="fr-FR" sz="1000" dirty="0">
              <a:latin typeface="Arial" panose="020B0604020202020204" pitchFamily="34" charset="0"/>
              <a:cs typeface="Arial" panose="020B0604020202020204" pitchFamily="34" charset="0"/>
            </a:endParaRPr>
          </a:p>
          <a:p>
            <a:r>
              <a:rPr lang="fr-FR" sz="1000" dirty="0" smtClean="0">
                <a:latin typeface="Arial" panose="020B0604020202020204" pitchFamily="34" charset="0"/>
                <a:cs typeface="Arial" panose="020B0604020202020204" pitchFamily="34" charset="0"/>
              </a:rPr>
              <a:t>	- </a:t>
            </a:r>
            <a:r>
              <a:rPr lang="fr-FR" sz="1000" dirty="0">
                <a:latin typeface="Arial" panose="020B0604020202020204" pitchFamily="34" charset="0"/>
                <a:cs typeface="Arial" panose="020B0604020202020204" pitchFamily="34" charset="0"/>
              </a:rPr>
              <a:t>0x04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a:latin typeface="Arial" panose="020B0604020202020204" pitchFamily="34" charset="0"/>
                <a:cs typeface="Arial" panose="020B0604020202020204" pitchFamily="34" charset="0"/>
              </a:rPr>
              <a:t>Réception commande via télécommande </a:t>
            </a:r>
            <a:r>
              <a:rPr lang="fr-FR" sz="1000" dirty="0" smtClean="0">
                <a:latin typeface="Arial" panose="020B0604020202020204" pitchFamily="34" charset="0"/>
                <a:cs typeface="Arial" panose="020B0604020202020204" pitchFamily="34" charset="0"/>
              </a:rPr>
              <a:t>externe ou </a:t>
            </a:r>
            <a:r>
              <a:rPr lang="fr-FR" sz="1000" dirty="0">
                <a:latin typeface="Arial" panose="020B0604020202020204" pitchFamily="34" charset="0"/>
                <a:cs typeface="Arial" panose="020B0604020202020204" pitchFamily="34" charset="0"/>
              </a:rPr>
              <a:t>une antenne</a:t>
            </a:r>
            <a:r>
              <a:rPr lang="fr-FR" sz="1000" dirty="0" smtClean="0">
                <a:latin typeface="Arial" panose="020B0604020202020204" pitchFamily="34" charset="0"/>
                <a:cs typeface="Arial" panose="020B0604020202020204" pitchFamily="34" charset="0"/>
              </a:rPr>
              <a:t>.</a:t>
            </a:r>
            <a:endParaRPr lang="fr-FR" sz="1000" dirty="0">
              <a:latin typeface="Arial" panose="020B0604020202020204" pitchFamily="34" charset="0"/>
              <a:cs typeface="Arial" panose="020B0604020202020204" pitchFamily="34" charset="0"/>
            </a:endParaRPr>
          </a:p>
          <a:p>
            <a:r>
              <a:rPr lang="fr-FR" sz="1000" dirty="0">
                <a:latin typeface="Arial" panose="020B0604020202020204" pitchFamily="34" charset="0"/>
                <a:cs typeface="Arial" panose="020B0604020202020204" pitchFamily="34" charset="0"/>
              </a:rPr>
              <a:t>			NB: La télécommande externe peut arrêter toutes les locos en même temps (Indice « F » pour sélection train</a:t>
            </a:r>
            <a:r>
              <a:rPr lang="fr-FR" sz="1000" dirty="0" smtClean="0">
                <a:latin typeface="Arial" panose="020B0604020202020204" pitchFamily="34" charset="0"/>
                <a:cs typeface="Arial" panose="020B0604020202020204" pitchFamily="34" charset="0"/>
              </a:rPr>
              <a:t>)</a:t>
            </a: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- 0x05 </a:t>
            </a:r>
            <a:r>
              <a:rPr lang="fr-FR" sz="1000" dirty="0" smtClean="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rPr>
              <a:t>Réception commande d’arrêt via IHM RP1.</a:t>
            </a: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- 0x06 -&gt; Détection collision avant du train (capteur sur </a:t>
            </a:r>
            <a:r>
              <a:rPr lang="fr-FR" sz="1000" dirty="0" err="1" smtClean="0">
                <a:latin typeface="Arial" panose="020B0604020202020204" pitchFamily="34" charset="0"/>
                <a:cs typeface="Arial" panose="020B0604020202020204" pitchFamily="34" charset="0"/>
              </a:rPr>
              <a:t>Rpi</a:t>
            </a:r>
            <a:r>
              <a:rPr lang="fr-FR" sz="1000" dirty="0" smtClean="0">
                <a:latin typeface="Arial" panose="020B0604020202020204" pitchFamily="34" charset="0"/>
                <a:cs typeface="Arial" panose="020B0604020202020204" pitchFamily="34" charset="0"/>
              </a:rPr>
              <a:t> avant de la loco)</a:t>
            </a:r>
          </a:p>
          <a:p>
            <a:endParaRPr lang="fr-FR" sz="1000" dirty="0" smtClean="0">
              <a:latin typeface="Arial" panose="020B0604020202020204" pitchFamily="34" charset="0"/>
              <a:cs typeface="Arial" panose="020B0604020202020204" pitchFamily="34" charset="0"/>
            </a:endParaRPr>
          </a:p>
          <a:p>
            <a:r>
              <a:rPr lang="fr-FR" sz="1000" dirty="0" smtClean="0">
                <a:latin typeface="Arial" panose="020B0604020202020204" pitchFamily="34" charset="0"/>
                <a:cs typeface="Arial" panose="020B0604020202020204" pitchFamily="34" charset="0"/>
              </a:rPr>
              <a:t>La carte « MOT » peut émettre une trame « </a:t>
            </a:r>
            <a:r>
              <a:rPr lang="fr-FR" sz="1000" dirty="0" err="1" smtClean="0">
                <a:latin typeface="Arial" panose="020B0604020202020204" pitchFamily="34" charset="0"/>
                <a:cs typeface="Arial" panose="020B0604020202020204" pitchFamily="34" charset="0"/>
              </a:rPr>
              <a:t>mc_arretHardware</a:t>
            </a:r>
            <a:r>
              <a:rPr lang="fr-FR" sz="1000" dirty="0" smtClean="0">
                <a:latin typeface="Arial" panose="020B0604020202020204" pitchFamily="34" charset="0"/>
                <a:cs typeface="Arial" panose="020B0604020202020204" pitchFamily="34" charset="0"/>
              </a:rPr>
              <a:t> » dans les trois conditions suivantes: Appui BP « </a:t>
            </a:r>
            <a:r>
              <a:rPr lang="fr-FR" sz="1000" dirty="0" err="1" smtClean="0">
                <a:latin typeface="Arial" panose="020B0604020202020204" pitchFamily="34" charset="0"/>
                <a:cs typeface="Arial" panose="020B0604020202020204" pitchFamily="34" charset="0"/>
              </a:rPr>
              <a:t>arret</a:t>
            </a:r>
            <a:r>
              <a:rPr lang="fr-FR" sz="1000" dirty="0" smtClean="0">
                <a:latin typeface="Arial" panose="020B0604020202020204" pitchFamily="34" charset="0"/>
                <a:cs typeface="Arial" panose="020B0604020202020204" pitchFamily="34" charset="0"/>
              </a:rPr>
              <a:t> Hardware », Tension de batterie trop faible ou inactivité prolongée. Avant son envoi, la variable «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cdmc_consigneVitesse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 sera mise à 0x00 pour stopper la loco. </a:t>
            </a:r>
            <a:r>
              <a:rPr lang="fr-FR" sz="1000" dirty="0" smtClean="0">
                <a:latin typeface="Arial" panose="020B0604020202020204" pitchFamily="34" charset="0"/>
                <a:cs typeface="Arial" panose="020B0604020202020204" pitchFamily="34" charset="0"/>
              </a:rPr>
              <a:t>Un compte à rebours interne sera aussi enclenché (20 à 30s) et à son issu, le relais d’alimentation de la locomotive sera désactivée. (Extinction loco).</a:t>
            </a:r>
          </a:p>
          <a:p>
            <a:endParaRPr lang="fr-FR" sz="1000" dirty="0" smtClean="0">
              <a:latin typeface="Arial" panose="020B0604020202020204" pitchFamily="34" charset="0"/>
              <a:cs typeface="Arial" panose="020B0604020202020204" pitchFamily="34" charset="0"/>
            </a:endParaRPr>
          </a:p>
          <a:p>
            <a:r>
              <a:rPr lang="fr-FR" sz="1000" dirty="0" smtClean="0">
                <a:latin typeface="Arial" panose="020B0604020202020204" pitchFamily="34" charset="0"/>
                <a:cs typeface="Arial" panose="020B0604020202020204" pitchFamily="34" charset="0"/>
              </a:rPr>
              <a:t>La variable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bdmc_modeLocoOFF</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 de la trame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mc_MOT_statusRun</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devient High après l’envoi ou la réception d’une trame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mc_arretHardware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 Ceci indique aussi que </a:t>
            </a:r>
            <a:r>
              <a:rPr lang="fr-FR" altLang="fr-FR" sz="1000" dirty="0">
                <a:latin typeface="Arial" panose="020B0604020202020204" pitchFamily="34" charset="0"/>
                <a:ea typeface="Times New Roman" panose="02020603050405020304" pitchFamily="18" charset="0"/>
                <a:cs typeface="Arial" panose="020B0604020202020204" pitchFamily="34" charset="0"/>
              </a:rPr>
              <a:t>le compte à rebours avant l’extinction de l’énergie de la loco est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enclenché.</a:t>
            </a:r>
            <a:endParaRPr lang="fr-FR" sz="1000" dirty="0" smtClean="0">
              <a:latin typeface="Arial" panose="020B0604020202020204" pitchFamily="34" charset="0"/>
              <a:cs typeface="Arial" panose="020B0604020202020204" pitchFamily="34" charset="0"/>
            </a:endParaRPr>
          </a:p>
          <a:p>
            <a:endParaRPr lang="fr-FR" sz="1000" dirty="0" smtClean="0">
              <a:latin typeface="Arial" panose="020B0604020202020204" pitchFamily="34" charset="0"/>
              <a:cs typeface="Arial" panose="020B0604020202020204" pitchFamily="34" charset="0"/>
            </a:endParaRPr>
          </a:p>
          <a:p>
            <a:r>
              <a:rPr lang="fr-FR" sz="1000" dirty="0" smtClean="0">
                <a:latin typeface="Arial" panose="020B0604020202020204" pitchFamily="34" charset="0"/>
                <a:cs typeface="Arial" panose="020B0604020202020204" pitchFamily="34" charset="0"/>
              </a:rPr>
              <a:t>	Actions à effectuer par les autres cartes processeurs:</a:t>
            </a:r>
            <a:endParaRPr lang="fr-FR" sz="1000" dirty="0">
              <a:latin typeface="Arial" panose="020B0604020202020204" pitchFamily="34" charset="0"/>
              <a:cs typeface="Arial" panose="020B0604020202020204" pitchFamily="34" charset="0"/>
            </a:endParaRP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-RP1 </a:t>
            </a:r>
            <a:r>
              <a:rPr lang="fr-FR" sz="1000" dirty="0">
                <a:latin typeface="Arial" panose="020B0604020202020204" pitchFamily="34" charset="0"/>
                <a:cs typeface="Arial" panose="020B0604020202020204" pitchFamily="34" charset="0"/>
                <a:sym typeface="Wingdings" panose="05000000000000000000" pitchFamily="2" charset="2"/>
              </a:rPr>
              <a:t> Informer </a:t>
            </a:r>
            <a:r>
              <a:rPr lang="fr-FR" sz="1000" dirty="0" smtClean="0">
                <a:latin typeface="Arial" panose="020B0604020202020204" pitchFamily="34" charset="0"/>
                <a:cs typeface="Arial" panose="020B0604020202020204" pitchFamily="34" charset="0"/>
                <a:sym typeface="Wingdings" panose="05000000000000000000" pitchFamily="2" charset="2"/>
              </a:rPr>
              <a:t>l’IHM et </a:t>
            </a:r>
            <a:r>
              <a:rPr lang="fr-FR" sz="1000" dirty="0" smtClean="0">
                <a:latin typeface="Arial" panose="020B0604020202020204" pitchFamily="34" charset="0"/>
                <a:cs typeface="Arial" panose="020B0604020202020204" pitchFamily="34" charset="0"/>
              </a:rPr>
              <a:t>se </a:t>
            </a:r>
            <a:r>
              <a:rPr lang="fr-FR" sz="1000" dirty="0">
                <a:latin typeface="Arial" panose="020B0604020202020204" pitchFamily="34" charset="0"/>
                <a:cs typeface="Arial" panose="020B0604020202020204" pitchFamily="34" charset="0"/>
              </a:rPr>
              <a:t>mettre en « Mode Power Off »</a:t>
            </a:r>
          </a:p>
          <a:p>
            <a:r>
              <a:rPr lang="fr-FR" sz="1000" dirty="0" smtClean="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rPr>
              <a:t>-RP2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rPr>
              <a:t>Se </a:t>
            </a:r>
            <a:r>
              <a:rPr lang="fr-FR" sz="1000" dirty="0">
                <a:latin typeface="Arial" panose="020B0604020202020204" pitchFamily="34" charset="0"/>
                <a:cs typeface="Arial" panose="020B0604020202020204" pitchFamily="34" charset="0"/>
              </a:rPr>
              <a:t>mettre en « Mode Power Off »</a:t>
            </a:r>
            <a:endParaRPr lang="fr-FR" sz="1000" dirty="0">
              <a:latin typeface="Arial" panose="020B0604020202020204" pitchFamily="34" charset="0"/>
              <a:cs typeface="Arial" panose="020B0604020202020204" pitchFamily="34" charset="0"/>
              <a:sym typeface="Wingdings" panose="05000000000000000000" pitchFamily="2" charset="2"/>
            </a:endParaRPr>
          </a:p>
          <a:p>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	-GSM </a:t>
            </a:r>
            <a:r>
              <a:rPr lang="fr-FR" sz="1000" dirty="0">
                <a:latin typeface="Arial" panose="020B0604020202020204" pitchFamily="34" charset="0"/>
                <a:cs typeface="Arial" panose="020B0604020202020204" pitchFamily="34" charset="0"/>
                <a:sym typeface="Wingdings" panose="05000000000000000000" pitchFamily="2" charset="2"/>
              </a:rPr>
              <a:t> Informer Antenne ou RBC si mode ETCS&gt;1 ????</a:t>
            </a:r>
            <a:endParaRPr lang="fr-FR" sz="1000" dirty="0">
              <a:latin typeface="Arial" panose="020B0604020202020204" pitchFamily="34" charset="0"/>
              <a:cs typeface="Arial" panose="020B0604020202020204" pitchFamily="34" charset="0"/>
            </a:endParaRP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-LCD </a:t>
            </a:r>
            <a:r>
              <a:rPr lang="fr-FR" sz="1000" dirty="0" smtClean="0">
                <a:latin typeface="Arial" panose="020B0604020202020204" pitchFamily="34" charset="0"/>
                <a:cs typeface="Arial" panose="020B0604020202020204" pitchFamily="34" charset="0"/>
                <a:sym typeface="Wingdings" panose="05000000000000000000" pitchFamily="2" charset="2"/>
              </a:rPr>
              <a:t></a:t>
            </a:r>
            <a:r>
              <a:rPr lang="fr-FR" sz="1000" dirty="0" smtClean="0">
                <a:latin typeface="Arial" panose="020B0604020202020204" pitchFamily="34" charset="0"/>
                <a:cs typeface="Arial" panose="020B0604020202020204" pitchFamily="34" charset="0"/>
              </a:rPr>
              <a:t> Afficher que la loco est en mode compte à rebours « Arrêt »</a:t>
            </a: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-BAL </a:t>
            </a:r>
            <a:r>
              <a:rPr lang="fr-FR" sz="1000" dirty="0" smtClean="0">
                <a:latin typeface="Arial" panose="020B0604020202020204" pitchFamily="34" charset="0"/>
                <a:cs typeface="Arial" panose="020B0604020202020204" pitchFamily="34" charset="0"/>
                <a:sym typeface="Wingdings" panose="05000000000000000000" pitchFamily="2" charset="2"/>
              </a:rPr>
              <a:t> Rien</a:t>
            </a:r>
            <a:endParaRPr lang="fr-FR" sz="1000" dirty="0">
              <a:latin typeface="Arial" panose="020B0604020202020204" pitchFamily="34" charset="0"/>
              <a:cs typeface="Arial" panose="020B0604020202020204" pitchFamily="34" charset="0"/>
            </a:endParaRPr>
          </a:p>
          <a:p>
            <a:endParaRPr lang="fr-FR" sz="1000" dirty="0">
              <a:latin typeface="Arial" panose="020B0604020202020204" pitchFamily="34" charset="0"/>
              <a:cs typeface="Arial" panose="020B0604020202020204" pitchFamily="34" charset="0"/>
            </a:endParaRPr>
          </a:p>
          <a:p>
            <a:r>
              <a:rPr lang="fr-FR" sz="1000" dirty="0" smtClean="0">
                <a:latin typeface="Arial" panose="020B0604020202020204" pitchFamily="34" charset="0"/>
                <a:cs typeface="Arial" panose="020B0604020202020204" pitchFamily="34" charset="0"/>
              </a:rPr>
              <a:t>Le RP1 peut aussi décider de l’extinction de la loco, de même que cet ordre peut aussi provenir via une télécommande externe. (Réception par la carte « GSM »). Pour ces deux cas, la carte RP1 ou GSM enverra une trame </a:t>
            </a:r>
            <a:r>
              <a:rPr lang="fr-FR" sz="1000" dirty="0" err="1" smtClean="0">
                <a:latin typeface="Arial" panose="020B0604020202020204" pitchFamily="34" charset="0"/>
                <a:cs typeface="Arial" panose="020B0604020202020204" pitchFamily="34" charset="0"/>
              </a:rPr>
              <a:t>mc_arretHardware</a:t>
            </a:r>
            <a:r>
              <a:rPr lang="fr-FR" sz="1000" dirty="0" smtClean="0">
                <a:latin typeface="Arial" panose="020B0604020202020204" pitchFamily="34" charset="0"/>
                <a:cs typeface="Arial" panose="020B0604020202020204" pitchFamily="34" charset="0"/>
              </a:rPr>
              <a:t> avec la </a:t>
            </a:r>
            <a:r>
              <a:rPr lang="fr-FR" sz="1000" dirty="0">
                <a:latin typeface="Arial" panose="020B0604020202020204" pitchFamily="34" charset="0"/>
                <a:cs typeface="Arial" panose="020B0604020202020204" pitchFamily="34" charset="0"/>
              </a:rPr>
              <a:t>data «  </a:t>
            </a:r>
            <a:r>
              <a:rPr lang="fr-FR" sz="1000" dirty="0" err="1" smtClean="0">
                <a:latin typeface="Arial" panose="020B0604020202020204" pitchFamily="34" charset="0"/>
                <a:cs typeface="Arial" panose="020B0604020202020204" pitchFamily="34" charset="0"/>
              </a:rPr>
              <a:t>cdmc_causeLocoOFF</a:t>
            </a:r>
            <a:r>
              <a:rPr lang="fr-FR" sz="1000" dirty="0" smtClean="0">
                <a:latin typeface="Arial" panose="020B0604020202020204" pitchFamily="34" charset="0"/>
                <a:cs typeface="Arial" panose="020B0604020202020204" pitchFamily="34" charset="0"/>
              </a:rPr>
              <a:t> » à 0x04 ou 0x05.</a:t>
            </a:r>
          </a:p>
          <a:p>
            <a:endParaRPr lang="fr-FR" sz="1000" dirty="0" smtClean="0">
              <a:latin typeface="Arial" panose="020B0604020202020204" pitchFamily="34" charset="0"/>
              <a:cs typeface="Arial" panose="020B0604020202020204" pitchFamily="34" charset="0"/>
            </a:endParaRPr>
          </a:p>
          <a:p>
            <a:r>
              <a:rPr lang="fr-FR" sz="1000" dirty="0" smtClean="0">
                <a:latin typeface="Arial" panose="020B0604020202020204" pitchFamily="34" charset="0"/>
                <a:cs typeface="Arial" panose="020B0604020202020204" pitchFamily="34" charset="0"/>
              </a:rPr>
              <a:t>	Actions </a:t>
            </a:r>
            <a:r>
              <a:rPr lang="fr-FR" sz="1000" dirty="0">
                <a:latin typeface="Arial" panose="020B0604020202020204" pitchFamily="34" charset="0"/>
                <a:cs typeface="Arial" panose="020B0604020202020204" pitchFamily="34" charset="0"/>
              </a:rPr>
              <a:t>à </a:t>
            </a:r>
            <a:r>
              <a:rPr lang="fr-FR" sz="1000" dirty="0" smtClean="0">
                <a:latin typeface="Arial" panose="020B0604020202020204" pitchFamily="34" charset="0"/>
                <a:cs typeface="Arial" panose="020B0604020202020204" pitchFamily="34" charset="0"/>
              </a:rPr>
              <a:t>effectuer </a:t>
            </a:r>
            <a:r>
              <a:rPr lang="fr-FR" sz="1000" dirty="0">
                <a:latin typeface="Arial" panose="020B0604020202020204" pitchFamily="34" charset="0"/>
                <a:cs typeface="Arial" panose="020B0604020202020204" pitchFamily="34" charset="0"/>
              </a:rPr>
              <a:t>par les autres cartes </a:t>
            </a:r>
            <a:r>
              <a:rPr lang="fr-FR" sz="1000" dirty="0" smtClean="0">
                <a:latin typeface="Arial" panose="020B0604020202020204" pitchFamily="34" charset="0"/>
                <a:cs typeface="Arial" panose="020B0604020202020204" pitchFamily="34" charset="0"/>
              </a:rPr>
              <a:t>processeurs:</a:t>
            </a: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-MOT </a:t>
            </a:r>
            <a:r>
              <a:rPr lang="fr-FR" sz="1000" dirty="0" smtClean="0">
                <a:latin typeface="Arial" panose="020B0604020202020204" pitchFamily="34" charset="0"/>
                <a:cs typeface="Arial" panose="020B0604020202020204" pitchFamily="34" charset="0"/>
                <a:sym typeface="Wingdings" panose="05000000000000000000" pitchFamily="2" charset="2"/>
              </a:rPr>
              <a:t> Stopper la loco et enclencher le compte à rebours pour extinction Energie Loco.</a:t>
            </a:r>
            <a:endParaRPr lang="fr-FR" sz="1000" dirty="0">
              <a:latin typeface="Arial" panose="020B0604020202020204" pitchFamily="34" charset="0"/>
              <a:cs typeface="Arial" panose="020B0604020202020204" pitchFamily="34" charset="0"/>
            </a:endParaRP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a:t>
            </a:r>
            <a:r>
              <a:rPr lang="fr-FR" sz="1000" dirty="0">
                <a:latin typeface="Arial" panose="020B0604020202020204" pitchFamily="34" charset="0"/>
                <a:cs typeface="Arial" panose="020B0604020202020204" pitchFamily="34" charset="0"/>
              </a:rPr>
              <a:t>RP1 </a:t>
            </a:r>
            <a:r>
              <a:rPr lang="fr-FR" sz="1000" dirty="0">
                <a:latin typeface="Arial" panose="020B0604020202020204" pitchFamily="34" charset="0"/>
                <a:cs typeface="Arial" panose="020B0604020202020204" pitchFamily="34" charset="0"/>
                <a:sym typeface="Wingdings" panose="05000000000000000000" pitchFamily="2" charset="2"/>
              </a:rPr>
              <a:t> Informer l’IHM et </a:t>
            </a:r>
            <a:r>
              <a:rPr lang="fr-FR" sz="1000" dirty="0">
                <a:latin typeface="Arial" panose="020B0604020202020204" pitchFamily="34" charset="0"/>
                <a:cs typeface="Arial" panose="020B0604020202020204" pitchFamily="34" charset="0"/>
              </a:rPr>
              <a:t>se mettre en « Mode Power Off »</a:t>
            </a:r>
          </a:p>
          <a:p>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rPr>
              <a:t>-</a:t>
            </a:r>
            <a:r>
              <a:rPr lang="fr-FR" sz="1000" dirty="0">
                <a:latin typeface="Arial" panose="020B0604020202020204" pitchFamily="34" charset="0"/>
                <a:cs typeface="Arial" panose="020B0604020202020204" pitchFamily="34" charset="0"/>
              </a:rPr>
              <a:t>RP2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a:latin typeface="Arial" panose="020B0604020202020204" pitchFamily="34" charset="0"/>
                <a:cs typeface="Arial" panose="020B0604020202020204" pitchFamily="34" charset="0"/>
              </a:rPr>
              <a:t>Se mettre en « Mode Power Off »</a:t>
            </a:r>
            <a:endParaRPr lang="fr-FR" sz="1000" dirty="0">
              <a:latin typeface="Arial" panose="020B0604020202020204" pitchFamily="34" charset="0"/>
              <a:cs typeface="Arial" panose="020B0604020202020204" pitchFamily="34" charset="0"/>
              <a:sym typeface="Wingdings" panose="05000000000000000000" pitchFamily="2" charset="2"/>
            </a:endParaRPr>
          </a:p>
          <a:p>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	-</a:t>
            </a:r>
            <a:r>
              <a:rPr lang="fr-FR" sz="1000" dirty="0">
                <a:latin typeface="Arial" panose="020B0604020202020204" pitchFamily="34" charset="0"/>
                <a:cs typeface="Arial" panose="020B0604020202020204" pitchFamily="34" charset="0"/>
                <a:sym typeface="Wingdings" panose="05000000000000000000" pitchFamily="2" charset="2"/>
              </a:rPr>
              <a:t>GSM  Informer Antenne ou RBC si mode ETCS&gt;1 ????</a:t>
            </a:r>
            <a:endParaRPr lang="fr-FR" sz="1000" dirty="0">
              <a:latin typeface="Arial" panose="020B0604020202020204" pitchFamily="34" charset="0"/>
              <a:cs typeface="Arial" panose="020B0604020202020204" pitchFamily="34" charset="0"/>
            </a:endParaRP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a:t>
            </a:r>
            <a:r>
              <a:rPr lang="fr-FR" sz="1000" dirty="0">
                <a:latin typeface="Arial" panose="020B0604020202020204" pitchFamily="34" charset="0"/>
                <a:cs typeface="Arial" panose="020B0604020202020204" pitchFamily="34" charset="0"/>
              </a:rPr>
              <a:t>LCD </a:t>
            </a:r>
            <a:r>
              <a:rPr lang="fr-FR" sz="1000" dirty="0">
                <a:latin typeface="Arial" panose="020B0604020202020204" pitchFamily="34" charset="0"/>
                <a:cs typeface="Arial" panose="020B0604020202020204" pitchFamily="34" charset="0"/>
                <a:sym typeface="Wingdings" panose="05000000000000000000" pitchFamily="2" charset="2"/>
              </a:rPr>
              <a:t></a:t>
            </a:r>
            <a:r>
              <a:rPr lang="fr-FR" sz="1000" dirty="0">
                <a:latin typeface="Arial" panose="020B0604020202020204" pitchFamily="34" charset="0"/>
                <a:cs typeface="Arial" panose="020B0604020202020204" pitchFamily="34" charset="0"/>
              </a:rPr>
              <a:t> Afficher que la loco est en mode compte à rebours « Arrêt »</a:t>
            </a: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	-</a:t>
            </a:r>
            <a:r>
              <a:rPr lang="fr-FR" sz="1000" dirty="0">
                <a:latin typeface="Arial" panose="020B0604020202020204" pitchFamily="34" charset="0"/>
                <a:cs typeface="Arial" panose="020B0604020202020204" pitchFamily="34" charset="0"/>
              </a:rPr>
              <a:t>BAL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Rien</a:t>
            </a:r>
          </a:p>
          <a:p>
            <a:endParaRPr lang="fr-FR" sz="1000" dirty="0">
              <a:latin typeface="Arial" panose="020B0604020202020204" pitchFamily="34" charset="0"/>
              <a:cs typeface="Arial" panose="020B0604020202020204" pitchFamily="34" charset="0"/>
            </a:endParaRPr>
          </a:p>
          <a:p>
            <a:endParaRPr lang="fr-FR" sz="1000" dirty="0"/>
          </a:p>
        </p:txBody>
      </p:sp>
      <p:sp>
        <p:nvSpPr>
          <p:cNvPr id="7" name="Rectangle 6"/>
          <p:cNvSpPr/>
          <p:nvPr/>
        </p:nvSpPr>
        <p:spPr>
          <a:xfrm>
            <a:off x="11044112" y="0"/>
            <a:ext cx="1042273" cy="369332"/>
          </a:xfrm>
          <a:prstGeom prst="rect">
            <a:avLst/>
          </a:prstGeom>
        </p:spPr>
        <p:txBody>
          <a:bodyPr wrap="none">
            <a:spAutoFit/>
          </a:bodyPr>
          <a:lstStyle/>
          <a:p>
            <a:pPr algn="ctr"/>
            <a:r>
              <a:rPr lang="fr-FR" dirty="0" smtClean="0">
                <a:solidFill>
                  <a:schemeClr val="accent1">
                    <a:lumMod val="50000"/>
                  </a:schemeClr>
                </a:solidFill>
              </a:rPr>
              <a:t>Commun</a:t>
            </a:r>
            <a:endParaRPr lang="fr-FR" dirty="0">
              <a:solidFill>
                <a:schemeClr val="accent1">
                  <a:lumMod val="50000"/>
                </a:schemeClr>
              </a:solidFill>
            </a:endParaRPr>
          </a:p>
        </p:txBody>
      </p:sp>
    </p:spTree>
    <p:extLst>
      <p:ext uri="{BB962C8B-B14F-4D97-AF65-F5344CB8AC3E}">
        <p14:creationId xmlns:p14="http://schemas.microsoft.com/office/powerpoint/2010/main" val="51608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ZoneTexte 42"/>
          <p:cNvSpPr txBox="1"/>
          <p:nvPr/>
        </p:nvSpPr>
        <p:spPr>
          <a:xfrm>
            <a:off x="498421" y="793964"/>
            <a:ext cx="820866" cy="276999"/>
          </a:xfrm>
          <a:prstGeom prst="rect">
            <a:avLst/>
          </a:prstGeom>
          <a:noFill/>
        </p:spPr>
        <p:txBody>
          <a:bodyPr wrap="none" rtlCol="0">
            <a:spAutoFit/>
          </a:bodyPr>
          <a:lstStyle/>
          <a:p>
            <a:r>
              <a:rPr lang="fr-FR" sz="1200" b="1" u="sng" dirty="0" err="1" smtClean="0"/>
              <a:t>mc_crash</a:t>
            </a:r>
            <a:r>
              <a:rPr lang="fr-FR" sz="1200" b="1" u="sng" dirty="0" smtClean="0"/>
              <a:t> </a:t>
            </a:r>
            <a:endParaRPr lang="fr-FR" sz="1200" b="1" u="sng" dirty="0"/>
          </a:p>
        </p:txBody>
      </p:sp>
      <p:graphicFrame>
        <p:nvGraphicFramePr>
          <p:cNvPr id="44" name="Tableau 43"/>
          <p:cNvGraphicFramePr>
            <a:graphicFrameLocks noGrp="1"/>
          </p:cNvGraphicFramePr>
          <p:nvPr>
            <p:extLst>
              <p:ext uri="{D42A27DB-BD31-4B8C-83A1-F6EECF244321}">
                <p14:modId xmlns:p14="http://schemas.microsoft.com/office/powerpoint/2010/main" val="1978541798"/>
              </p:ext>
            </p:extLst>
          </p:nvPr>
        </p:nvGraphicFramePr>
        <p:xfrm>
          <a:off x="596685" y="1070963"/>
          <a:ext cx="4591374" cy="640080"/>
        </p:xfrm>
        <a:graphic>
          <a:graphicData uri="http://schemas.openxmlformats.org/drawingml/2006/table">
            <a:tbl>
              <a:tblPr firstRow="1" bandRow="1">
                <a:tableStyleId>{5C22544A-7EE6-4342-B048-85BDC9FD1C3A}</a:tableStyleId>
              </a:tblPr>
              <a:tblGrid>
                <a:gridCol w="452412">
                  <a:extLst>
                    <a:ext uri="{9D8B030D-6E8A-4147-A177-3AD203B41FA5}">
                      <a16:colId xmlns="" xmlns:a16="http://schemas.microsoft.com/office/drawing/2014/main" val="4005367752"/>
                    </a:ext>
                  </a:extLst>
                </a:gridCol>
                <a:gridCol w="413139">
                  <a:extLst>
                    <a:ext uri="{9D8B030D-6E8A-4147-A177-3AD203B41FA5}">
                      <a16:colId xmlns="" xmlns:a16="http://schemas.microsoft.com/office/drawing/2014/main" val="3587635460"/>
                    </a:ext>
                  </a:extLst>
                </a:gridCol>
                <a:gridCol w="409488">
                  <a:extLst>
                    <a:ext uri="{9D8B030D-6E8A-4147-A177-3AD203B41FA5}">
                      <a16:colId xmlns="" xmlns:a16="http://schemas.microsoft.com/office/drawing/2014/main" val="806968106"/>
                    </a:ext>
                  </a:extLst>
                </a:gridCol>
                <a:gridCol w="469179">
                  <a:extLst>
                    <a:ext uri="{9D8B030D-6E8A-4147-A177-3AD203B41FA5}">
                      <a16:colId xmlns="" xmlns:a16="http://schemas.microsoft.com/office/drawing/2014/main" val="932591922"/>
                    </a:ext>
                  </a:extLst>
                </a:gridCol>
                <a:gridCol w="469179">
                  <a:extLst>
                    <a:ext uri="{9D8B030D-6E8A-4147-A177-3AD203B41FA5}">
                      <a16:colId xmlns="" xmlns:a16="http://schemas.microsoft.com/office/drawing/2014/main" val="575933976"/>
                    </a:ext>
                  </a:extLst>
                </a:gridCol>
                <a:gridCol w="469179">
                  <a:extLst>
                    <a:ext uri="{9D8B030D-6E8A-4147-A177-3AD203B41FA5}">
                      <a16:colId xmlns="" xmlns:a16="http://schemas.microsoft.com/office/drawing/2014/main" val="807782900"/>
                    </a:ext>
                  </a:extLst>
                </a:gridCol>
                <a:gridCol w="469179">
                  <a:extLst>
                    <a:ext uri="{9D8B030D-6E8A-4147-A177-3AD203B41FA5}">
                      <a16:colId xmlns="" xmlns:a16="http://schemas.microsoft.com/office/drawing/2014/main" val="1702080441"/>
                    </a:ext>
                  </a:extLst>
                </a:gridCol>
                <a:gridCol w="469179">
                  <a:extLst>
                    <a:ext uri="{9D8B030D-6E8A-4147-A177-3AD203B41FA5}">
                      <a16:colId xmlns="" xmlns:a16="http://schemas.microsoft.com/office/drawing/2014/main" val="3847645675"/>
                    </a:ext>
                  </a:extLst>
                </a:gridCol>
                <a:gridCol w="497302">
                  <a:extLst>
                    <a:ext uri="{9D8B030D-6E8A-4147-A177-3AD203B41FA5}">
                      <a16:colId xmlns="" xmlns:a16="http://schemas.microsoft.com/office/drawing/2014/main" val="1197624670"/>
                    </a:ext>
                  </a:extLst>
                </a:gridCol>
                <a:gridCol w="473138">
                  <a:extLst>
                    <a:ext uri="{9D8B030D-6E8A-4147-A177-3AD203B41FA5}">
                      <a16:colId xmlns="" xmlns:a16="http://schemas.microsoft.com/office/drawing/2014/main" val="3112113722"/>
                    </a:ext>
                  </a:extLst>
                </a:gridCol>
              </a:tblGrid>
              <a:tr h="32001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7619">
                <a:tc>
                  <a:txBody>
                    <a:bodyPr/>
                    <a:lstStyle/>
                    <a:p>
                      <a:pPr algn="ctr"/>
                      <a:r>
                        <a:rPr lang="fr-FR" sz="1000" dirty="0" smtClean="0"/>
                        <a:t>0x0C</a:t>
                      </a:r>
                      <a:endParaRPr lang="fr-FR" sz="1000" dirty="0"/>
                    </a:p>
                  </a:txBody>
                  <a:tcPr/>
                </a:tc>
                <a:tc>
                  <a:txBody>
                    <a:bodyPr/>
                    <a:lstStyle/>
                    <a:p>
                      <a:pPr algn="ctr"/>
                      <a:r>
                        <a:rPr lang="fr-FR" sz="1000" dirty="0" smtClean="0"/>
                        <a:t>3</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extLst>
                  <a:ext uri="{0D108BD9-81ED-4DB2-BD59-A6C34878D82A}">
                    <a16:rowId xmlns="" xmlns:a16="http://schemas.microsoft.com/office/drawing/2014/main" val="129921114"/>
                  </a:ext>
                </a:extLst>
              </a:tr>
            </a:tbl>
          </a:graphicData>
        </a:graphic>
      </p:graphicFrame>
      <p:sp>
        <p:nvSpPr>
          <p:cNvPr id="45" name="Rectangle 44"/>
          <p:cNvSpPr/>
          <p:nvPr/>
        </p:nvSpPr>
        <p:spPr>
          <a:xfrm>
            <a:off x="1152005" y="1867278"/>
            <a:ext cx="4582774" cy="2862322"/>
          </a:xfrm>
          <a:prstGeom prst="rect">
            <a:avLst/>
          </a:prstGeom>
        </p:spPr>
        <p:txBody>
          <a:bodyPr wrap="squar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cdmc_sourceCrash</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 = 0x20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MOT</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D[1]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0x21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RP1</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D[2]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0x22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RP2</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D[3]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0x23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BAL</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D[4]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0x24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LCD	</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D[5]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0x25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GSM</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cdmc_typeCrash</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0x00: Hardware,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0x01: Software,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0x02: Causes externes (Charges réseaux, Perturbation extérieure….) </a:t>
            </a: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D[2]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cdmc_codeCrash</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49" name="Connecteur droit avec flèche 48"/>
          <p:cNvCxnSpPr/>
          <p:nvPr/>
        </p:nvCxnSpPr>
        <p:spPr>
          <a:xfrm>
            <a:off x="636785" y="1985728"/>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647829" y="1974237"/>
            <a:ext cx="466794" cy="276999"/>
          </a:xfrm>
          <a:prstGeom prst="rect">
            <a:avLst/>
          </a:prstGeom>
          <a:noFill/>
        </p:spPr>
        <p:txBody>
          <a:bodyPr wrap="none" rtlCol="0">
            <a:spAutoFit/>
          </a:bodyPr>
          <a:lstStyle/>
          <a:p>
            <a:r>
              <a:rPr lang="fr-FR" sz="1200" b="1" dirty="0" smtClean="0"/>
              <a:t>OUT</a:t>
            </a:r>
            <a:endParaRPr lang="fr-FR" sz="1200" b="1" dirty="0"/>
          </a:p>
        </p:txBody>
      </p:sp>
      <p:sp>
        <p:nvSpPr>
          <p:cNvPr id="10" name="ZoneTexte 9"/>
          <p:cNvSpPr txBox="1"/>
          <p:nvPr/>
        </p:nvSpPr>
        <p:spPr>
          <a:xfrm>
            <a:off x="6040357" y="793964"/>
            <a:ext cx="2415020" cy="276999"/>
          </a:xfrm>
          <a:prstGeom prst="rect">
            <a:avLst/>
          </a:prstGeom>
          <a:noFill/>
        </p:spPr>
        <p:txBody>
          <a:bodyPr wrap="none" rtlCol="0">
            <a:spAutoFit/>
          </a:bodyPr>
          <a:lstStyle/>
          <a:p>
            <a:r>
              <a:rPr lang="fr-FR" sz="1200" b="1" u="sng" dirty="0" err="1" smtClean="0"/>
              <a:t>mc_warning</a:t>
            </a:r>
            <a:r>
              <a:rPr lang="fr-FR" sz="1200" dirty="0"/>
              <a:t>	</a:t>
            </a:r>
            <a:r>
              <a:rPr lang="fr-FR" sz="1200" dirty="0" smtClean="0"/>
              <a:t>(dysfonctionnement)</a:t>
            </a:r>
            <a:endParaRPr lang="fr-FR" sz="1200" b="1" u="sng" dirty="0"/>
          </a:p>
        </p:txBody>
      </p:sp>
      <p:graphicFrame>
        <p:nvGraphicFramePr>
          <p:cNvPr id="11" name="Tableau 10"/>
          <p:cNvGraphicFramePr>
            <a:graphicFrameLocks noGrp="1"/>
          </p:cNvGraphicFramePr>
          <p:nvPr>
            <p:extLst>
              <p:ext uri="{D42A27DB-BD31-4B8C-83A1-F6EECF244321}">
                <p14:modId xmlns:p14="http://schemas.microsoft.com/office/powerpoint/2010/main" val="4007114653"/>
              </p:ext>
            </p:extLst>
          </p:nvPr>
        </p:nvGraphicFramePr>
        <p:xfrm>
          <a:off x="6121833" y="1070963"/>
          <a:ext cx="4697274" cy="583213"/>
        </p:xfrm>
        <a:graphic>
          <a:graphicData uri="http://schemas.openxmlformats.org/drawingml/2006/table">
            <a:tbl>
              <a:tblPr firstRow="1" bandRow="1">
                <a:tableStyleId>{5C22544A-7EE6-4342-B048-85BDC9FD1C3A}</a:tableStyleId>
              </a:tblPr>
              <a:tblGrid>
                <a:gridCol w="476570">
                  <a:extLst>
                    <a:ext uri="{9D8B030D-6E8A-4147-A177-3AD203B41FA5}">
                      <a16:colId xmlns="" xmlns:a16="http://schemas.microsoft.com/office/drawing/2014/main" val="4005367752"/>
                    </a:ext>
                  </a:extLst>
                </a:gridCol>
                <a:gridCol w="414580">
                  <a:extLst>
                    <a:ext uri="{9D8B030D-6E8A-4147-A177-3AD203B41FA5}">
                      <a16:colId xmlns="" xmlns:a16="http://schemas.microsoft.com/office/drawing/2014/main" val="3587635460"/>
                    </a:ext>
                  </a:extLst>
                </a:gridCol>
                <a:gridCol w="413296">
                  <a:extLst>
                    <a:ext uri="{9D8B030D-6E8A-4147-A177-3AD203B41FA5}">
                      <a16:colId xmlns="" xmlns:a16="http://schemas.microsoft.com/office/drawing/2014/main" val="806968106"/>
                    </a:ext>
                  </a:extLst>
                </a:gridCol>
                <a:gridCol w="480001">
                  <a:extLst>
                    <a:ext uri="{9D8B030D-6E8A-4147-A177-3AD203B41FA5}">
                      <a16:colId xmlns="" xmlns:a16="http://schemas.microsoft.com/office/drawing/2014/main" val="932591922"/>
                    </a:ext>
                  </a:extLst>
                </a:gridCol>
                <a:gridCol w="480001">
                  <a:extLst>
                    <a:ext uri="{9D8B030D-6E8A-4147-A177-3AD203B41FA5}">
                      <a16:colId xmlns="" xmlns:a16="http://schemas.microsoft.com/office/drawing/2014/main" val="575933976"/>
                    </a:ext>
                  </a:extLst>
                </a:gridCol>
                <a:gridCol w="480001">
                  <a:extLst>
                    <a:ext uri="{9D8B030D-6E8A-4147-A177-3AD203B41FA5}">
                      <a16:colId xmlns="" xmlns:a16="http://schemas.microsoft.com/office/drawing/2014/main" val="807782900"/>
                    </a:ext>
                  </a:extLst>
                </a:gridCol>
                <a:gridCol w="480001">
                  <a:extLst>
                    <a:ext uri="{9D8B030D-6E8A-4147-A177-3AD203B41FA5}">
                      <a16:colId xmlns="" xmlns:a16="http://schemas.microsoft.com/office/drawing/2014/main" val="1702080441"/>
                    </a:ext>
                  </a:extLst>
                </a:gridCol>
                <a:gridCol w="480001">
                  <a:extLst>
                    <a:ext uri="{9D8B030D-6E8A-4147-A177-3AD203B41FA5}">
                      <a16:colId xmlns="" xmlns:a16="http://schemas.microsoft.com/office/drawing/2014/main" val="3847645675"/>
                    </a:ext>
                  </a:extLst>
                </a:gridCol>
                <a:gridCol w="480001">
                  <a:extLst>
                    <a:ext uri="{9D8B030D-6E8A-4147-A177-3AD203B41FA5}">
                      <a16:colId xmlns="" xmlns:a16="http://schemas.microsoft.com/office/drawing/2014/main" val="1197624670"/>
                    </a:ext>
                  </a:extLst>
                </a:gridCol>
                <a:gridCol w="512822">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0x0D</a:t>
                      </a:r>
                      <a:endParaRPr lang="fr-FR" sz="1000" dirty="0"/>
                    </a:p>
                  </a:txBody>
                  <a:tcPr/>
                </a:tc>
                <a:tc>
                  <a:txBody>
                    <a:bodyPr/>
                    <a:lstStyle/>
                    <a:p>
                      <a:pPr algn="ctr"/>
                      <a:r>
                        <a:rPr lang="fr-FR" sz="1000" dirty="0" smtClean="0"/>
                        <a:t>3</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extLst>
                  <a:ext uri="{0D108BD9-81ED-4DB2-BD59-A6C34878D82A}">
                    <a16:rowId xmlns="" xmlns:a16="http://schemas.microsoft.com/office/drawing/2014/main" val="129921114"/>
                  </a:ext>
                </a:extLst>
              </a:tr>
            </a:tbl>
          </a:graphicData>
        </a:graphic>
      </p:graphicFrame>
      <p:cxnSp>
        <p:nvCxnSpPr>
          <p:cNvPr id="12" name="Connecteur droit avec flèche 11"/>
          <p:cNvCxnSpPr/>
          <p:nvPr/>
        </p:nvCxnSpPr>
        <p:spPr>
          <a:xfrm>
            <a:off x="6201572" y="1964543"/>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6201572" y="1964543"/>
            <a:ext cx="466794" cy="276999"/>
          </a:xfrm>
          <a:prstGeom prst="rect">
            <a:avLst/>
          </a:prstGeom>
          <a:noFill/>
        </p:spPr>
        <p:txBody>
          <a:bodyPr wrap="none" rtlCol="0">
            <a:spAutoFit/>
          </a:bodyPr>
          <a:lstStyle/>
          <a:p>
            <a:r>
              <a:rPr lang="fr-FR" sz="1200" b="1" dirty="0" smtClean="0"/>
              <a:t>OUT</a:t>
            </a:r>
            <a:endParaRPr lang="fr-FR" sz="1200" b="1" dirty="0"/>
          </a:p>
        </p:txBody>
      </p:sp>
      <p:sp>
        <p:nvSpPr>
          <p:cNvPr id="14" name="Rectangle 13"/>
          <p:cNvSpPr/>
          <p:nvPr/>
        </p:nvSpPr>
        <p:spPr>
          <a:xfrm>
            <a:off x="6668366" y="1929245"/>
            <a:ext cx="5063851" cy="2708434"/>
          </a:xfrm>
          <a:prstGeom prst="rect">
            <a:avLst/>
          </a:prstGeom>
        </p:spPr>
        <p:txBody>
          <a:bodyPr wrap="squar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cdmc_sourceWarning</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D[0]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0x00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MOT</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D[1]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0x01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RP1</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D[2]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0x02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RP2</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D[3]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0x03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BAL</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D[4]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0x04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LCD	</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D[5]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0x05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Processeur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GSM</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cdmc_typeWarning</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0x00: Hardware, </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0x10: Software, </a:t>
            </a:r>
          </a:p>
          <a:p>
            <a:r>
              <a:rPr lang="fr-FR" altLang="fr-FR" sz="1000" smtClean="0">
                <a:latin typeface="Arial" panose="020B0604020202020204" pitchFamily="34" charset="0"/>
                <a:ea typeface="Times New Roman" panose="02020603050405020304" pitchFamily="18" charset="0"/>
                <a:cs typeface="Arial" panose="020B0604020202020204" pitchFamily="34" charset="0"/>
              </a:rPr>
              <a:t>	0x20: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Causes externes (Charges réseaux, Perturbation extérieure….) </a:t>
            </a: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D[2]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cdmc_codeWarning</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9428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ZoneTexte 30"/>
          <p:cNvSpPr txBox="1"/>
          <p:nvPr/>
        </p:nvSpPr>
        <p:spPr>
          <a:xfrm>
            <a:off x="771213" y="866750"/>
            <a:ext cx="1007135" cy="276999"/>
          </a:xfrm>
          <a:prstGeom prst="rect">
            <a:avLst/>
          </a:prstGeom>
          <a:noFill/>
        </p:spPr>
        <p:txBody>
          <a:bodyPr wrap="none" rtlCol="0">
            <a:spAutoFit/>
          </a:bodyPr>
          <a:lstStyle/>
          <a:p>
            <a:r>
              <a:rPr lang="fr-FR" sz="1200" b="1" dirty="0" err="1"/>
              <a:t>m</a:t>
            </a:r>
            <a:r>
              <a:rPr lang="fr-FR" sz="1200" b="1" dirty="0" err="1" smtClean="0"/>
              <a:t>c_EEPROM</a:t>
            </a:r>
            <a:endParaRPr lang="fr-FR" sz="1200" b="1" dirty="0"/>
          </a:p>
        </p:txBody>
      </p:sp>
      <p:graphicFrame>
        <p:nvGraphicFramePr>
          <p:cNvPr id="32" name="Tableau 31"/>
          <p:cNvGraphicFramePr>
            <a:graphicFrameLocks noGrp="1"/>
          </p:cNvGraphicFramePr>
          <p:nvPr>
            <p:extLst>
              <p:ext uri="{D42A27DB-BD31-4B8C-83A1-F6EECF244321}">
                <p14:modId xmlns:p14="http://schemas.microsoft.com/office/powerpoint/2010/main" val="2414749000"/>
              </p:ext>
            </p:extLst>
          </p:nvPr>
        </p:nvGraphicFramePr>
        <p:xfrm>
          <a:off x="771213" y="1187384"/>
          <a:ext cx="4290835" cy="526010"/>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28217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2015">
                <a:tc>
                  <a:txBody>
                    <a:bodyPr/>
                    <a:lstStyle/>
                    <a:p>
                      <a:pPr algn="ctr"/>
                      <a:r>
                        <a:rPr lang="fr-FR" sz="1000" dirty="0" smtClean="0"/>
                        <a:t>1E</a:t>
                      </a:r>
                      <a:endParaRPr lang="fr-FR" sz="1000" dirty="0"/>
                    </a:p>
                  </a:txBody>
                  <a:tcPr/>
                </a:tc>
                <a:tc>
                  <a:txBody>
                    <a:bodyPr/>
                    <a:lstStyle/>
                    <a:p>
                      <a:pPr algn="ctr"/>
                      <a:r>
                        <a:rPr lang="fr-FR" sz="1000" dirty="0" smtClean="0"/>
                        <a:t>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34" name="Rectangle 33"/>
          <p:cNvSpPr/>
          <p:nvPr/>
        </p:nvSpPr>
        <p:spPr>
          <a:xfrm>
            <a:off x="5685267" y="2003156"/>
            <a:ext cx="4834175" cy="3490186"/>
          </a:xfrm>
          <a:prstGeom prst="rect">
            <a:avLst/>
          </a:prstGeom>
        </p:spPr>
        <p:txBody>
          <a:bodyPr wrap="square">
            <a:spAutoFit/>
          </a:bodyPr>
          <a:lstStyle/>
          <a:p>
            <a:pPr lvl="0">
              <a:lnSpc>
                <a:spcPct val="115000"/>
              </a:lnSpc>
              <a:spcAft>
                <a:spcPts val="0"/>
              </a:spcAft>
            </a:pPr>
            <a:r>
              <a:rPr lang="fr-FR" sz="800" b="1" dirty="0" smtClean="0">
                <a:latin typeface="Arial" panose="020B0604020202020204" pitchFamily="34" charset="0"/>
                <a:ea typeface="Times New Roman" panose="02020603050405020304" pitchFamily="18" charset="0"/>
                <a:cs typeface="Times New Roman" panose="02020603050405020304" pitchFamily="18" charset="0"/>
              </a:rPr>
              <a:t>Mode d’emploi EEPROM:</a:t>
            </a:r>
          </a:p>
          <a:p>
            <a:pPr marL="342900" lvl="0" indent="-342900">
              <a:lnSpc>
                <a:spcPct val="115000"/>
              </a:lnSpc>
              <a:spcAft>
                <a:spcPts val="0"/>
              </a:spcAft>
              <a:buFont typeface="Arial" panose="020B0604020202020204" pitchFamily="34" charset="0"/>
              <a:buChar char="-"/>
            </a:pPr>
            <a:r>
              <a:rPr lang="fr-FR" sz="800" dirty="0" smtClean="0">
                <a:latin typeface="Arial" panose="020B0604020202020204" pitchFamily="34" charset="0"/>
                <a:ea typeface="Times New Roman" panose="02020603050405020304" pitchFamily="18" charset="0"/>
                <a:cs typeface="Times New Roman" panose="02020603050405020304" pitchFamily="18" charset="0"/>
              </a:rPr>
              <a:t>Paramétrage </a:t>
            </a:r>
            <a:r>
              <a:rPr lang="fr-FR" sz="800" dirty="0">
                <a:latin typeface="Arial" panose="020B0604020202020204" pitchFamily="34" charset="0"/>
                <a:ea typeface="Times New Roman" panose="02020603050405020304" pitchFamily="18" charset="0"/>
                <a:cs typeface="Times New Roman" panose="02020603050405020304" pitchFamily="18" charset="0"/>
              </a:rPr>
              <a:t>de l’adresse d’offset (pointeur):</a:t>
            </a:r>
          </a:p>
          <a:p>
            <a:pPr marL="67818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Le PC envoi une trame standard avec</a:t>
            </a:r>
          </a:p>
          <a:p>
            <a:pPr marL="678180">
              <a:lnSpc>
                <a:spcPct val="115000"/>
              </a:lnSpc>
              <a:spcAft>
                <a:spcPts val="0"/>
              </a:spcAft>
            </a:pPr>
            <a:r>
              <a:rPr lang="fr-FR" sz="800" b="1" dirty="0">
                <a:latin typeface="Arial" panose="020B0604020202020204" pitchFamily="34" charset="0"/>
                <a:ea typeface="Times New Roman" panose="02020603050405020304" pitchFamily="18" charset="0"/>
                <a:cs typeface="Times New Roman" panose="02020603050405020304" pitchFamily="18" charset="0"/>
              </a:rPr>
              <a:t>Data[0]</a:t>
            </a:r>
            <a:r>
              <a:rPr lang="fr-FR" sz="800" dirty="0">
                <a:latin typeface="Arial" panose="020B0604020202020204" pitchFamily="34" charset="0"/>
                <a:ea typeface="Times New Roman" panose="02020603050405020304" pitchFamily="18" charset="0"/>
                <a:cs typeface="Times New Roman" panose="02020603050405020304" pitchFamily="18" charset="0"/>
              </a:rPr>
              <a:t> = 'O' (Code ASCII de O = 0x4F)</a:t>
            </a:r>
          </a:p>
          <a:p>
            <a:pPr marL="228600" indent="44958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Suivi de la valeur de l'offset codé de la façon suivante:</a:t>
            </a:r>
          </a:p>
          <a:p>
            <a:pPr marL="228600" indent="449580">
              <a:lnSpc>
                <a:spcPct val="115000"/>
              </a:lnSpc>
              <a:spcAft>
                <a:spcPts val="0"/>
              </a:spcAft>
            </a:pPr>
            <a:r>
              <a:rPr lang="fr-FR" sz="800" b="1" dirty="0" smtClean="0">
                <a:latin typeface="Arial" panose="020B0604020202020204" pitchFamily="34" charset="0"/>
                <a:ea typeface="Times New Roman" panose="02020603050405020304" pitchFamily="18" charset="0"/>
                <a:cs typeface="Times New Roman" panose="02020603050405020304" pitchFamily="18" charset="0"/>
              </a:rPr>
              <a:t>Data[2]</a:t>
            </a:r>
            <a:r>
              <a:rPr lang="fr-FR" sz="800" dirty="0" smtClean="0">
                <a:latin typeface="Arial" panose="020B0604020202020204" pitchFamily="34" charset="0"/>
                <a:ea typeface="Times New Roman" panose="02020603050405020304" pitchFamily="18" charset="0"/>
                <a:cs typeface="Times New Roman" panose="02020603050405020304" pitchFamily="18" charset="0"/>
              </a:rPr>
              <a:t> </a:t>
            </a:r>
            <a:r>
              <a:rPr lang="fr-FR" sz="800" dirty="0">
                <a:latin typeface="Arial" panose="020B0604020202020204" pitchFamily="34" charset="0"/>
                <a:ea typeface="Times New Roman" panose="02020603050405020304" pitchFamily="18" charset="0"/>
                <a:cs typeface="Times New Roman" panose="02020603050405020304" pitchFamily="18" charset="0"/>
              </a:rPr>
              <a:t>pour poids forts et </a:t>
            </a:r>
            <a:r>
              <a:rPr lang="fr-FR" sz="800" b="1" dirty="0" smtClean="0">
                <a:latin typeface="Arial" panose="020B0604020202020204" pitchFamily="34" charset="0"/>
                <a:ea typeface="Times New Roman" panose="02020603050405020304" pitchFamily="18" charset="0"/>
                <a:cs typeface="Times New Roman" panose="02020603050405020304" pitchFamily="18" charset="0"/>
              </a:rPr>
              <a:t>Data[1]</a:t>
            </a:r>
            <a:r>
              <a:rPr lang="fr-FR" sz="800" dirty="0" smtClean="0">
                <a:latin typeface="Arial" panose="020B0604020202020204" pitchFamily="34" charset="0"/>
                <a:ea typeface="Times New Roman" panose="02020603050405020304" pitchFamily="18" charset="0"/>
                <a:cs typeface="Times New Roman" panose="02020603050405020304" pitchFamily="18" charset="0"/>
              </a:rPr>
              <a:t> </a:t>
            </a:r>
            <a:r>
              <a:rPr lang="fr-FR" sz="800" dirty="0">
                <a:latin typeface="Arial" panose="020B0604020202020204" pitchFamily="34" charset="0"/>
                <a:ea typeface="Times New Roman" panose="02020603050405020304" pitchFamily="18" charset="0"/>
                <a:cs typeface="Times New Roman" panose="02020603050405020304" pitchFamily="18" charset="0"/>
              </a:rPr>
              <a:t>pour poids faibles</a:t>
            </a:r>
          </a:p>
          <a:p>
            <a:pPr marL="678180" indent="449580">
              <a:lnSpc>
                <a:spcPct val="115000"/>
              </a:lnSpc>
              <a:spcAft>
                <a:spcPts val="0"/>
              </a:spcAft>
            </a:pPr>
            <a:r>
              <a:rPr lang="en-GB" sz="800" dirty="0">
                <a:latin typeface="Arial" panose="020B0604020202020204" pitchFamily="34" charset="0"/>
                <a:ea typeface="Times New Roman" panose="02020603050405020304" pitchFamily="18" charset="0"/>
                <a:cs typeface="Times New Roman" panose="02020603050405020304" pitchFamily="18" charset="0"/>
              </a:rPr>
              <a:t>OFFSET = (unsigned </a:t>
            </a:r>
            <a:r>
              <a:rPr lang="en-GB" sz="800" dirty="0" err="1">
                <a:latin typeface="Arial" panose="020B0604020202020204" pitchFamily="34" charset="0"/>
                <a:ea typeface="Times New Roman" panose="02020603050405020304" pitchFamily="18" charset="0"/>
                <a:cs typeface="Times New Roman" panose="02020603050405020304" pitchFamily="18" charset="0"/>
              </a:rPr>
              <a:t>int</a:t>
            </a:r>
            <a:r>
              <a:rPr lang="en-GB" sz="800" dirty="0">
                <a:latin typeface="Arial" panose="020B0604020202020204" pitchFamily="34" charset="0"/>
                <a:ea typeface="Times New Roman" panose="02020603050405020304" pitchFamily="18" charset="0"/>
                <a:cs typeface="Times New Roman" panose="02020603050405020304" pitchFamily="18" charset="0"/>
              </a:rPr>
              <a:t>) ((</a:t>
            </a:r>
            <a:r>
              <a:rPr lang="en-GB" sz="800" dirty="0" smtClean="0">
                <a:latin typeface="Arial" panose="020B0604020202020204" pitchFamily="34" charset="0"/>
                <a:ea typeface="Times New Roman" panose="02020603050405020304" pitchFamily="18" charset="0"/>
                <a:cs typeface="Times New Roman" panose="02020603050405020304" pitchFamily="18" charset="0"/>
              </a:rPr>
              <a:t>Data[2] </a:t>
            </a:r>
            <a:r>
              <a:rPr lang="en-GB" sz="800" dirty="0">
                <a:latin typeface="Arial" panose="020B0604020202020204" pitchFamily="34" charset="0"/>
                <a:ea typeface="Times New Roman" panose="02020603050405020304" pitchFamily="18" charset="0"/>
                <a:cs typeface="Times New Roman" panose="02020603050405020304" pitchFamily="18" charset="0"/>
              </a:rPr>
              <a:t>&lt;&lt; 8 ) + </a:t>
            </a:r>
            <a:r>
              <a:rPr lang="en-GB" sz="800" dirty="0" smtClean="0">
                <a:latin typeface="Arial" panose="020B0604020202020204" pitchFamily="34" charset="0"/>
                <a:ea typeface="Times New Roman" panose="02020603050405020304" pitchFamily="18" charset="0"/>
                <a:cs typeface="Times New Roman" panose="02020603050405020304" pitchFamily="18" charset="0"/>
              </a:rPr>
              <a:t>Data[1] )</a:t>
            </a:r>
            <a:r>
              <a:rPr lang="en-GB" sz="800" dirty="0">
                <a:latin typeface="Arial" panose="020B0604020202020204" pitchFamily="34" charset="0"/>
                <a:ea typeface="Times New Roman" panose="02020603050405020304" pitchFamily="18" charset="0"/>
                <a:cs typeface="Times New Roman" panose="02020603050405020304" pitchFamily="18" charset="0"/>
              </a:rPr>
              <a:t> </a:t>
            </a:r>
            <a:r>
              <a:rPr lang="en-GB" sz="800" dirty="0" smtClean="0">
                <a:latin typeface="Arial" panose="020B0604020202020204" pitchFamily="34" charset="0"/>
                <a:ea typeface="Times New Roman" panose="02020603050405020304" pitchFamily="18" charset="0"/>
                <a:cs typeface="Times New Roman" panose="02020603050405020304" pitchFamily="18" charset="0"/>
              </a:rPr>
              <a:t> </a:t>
            </a:r>
            <a:r>
              <a:rPr lang="en-GB" sz="800" dirty="0" err="1" smtClean="0">
                <a:latin typeface="Arial" panose="020B0604020202020204" pitchFamily="34" charset="0"/>
                <a:ea typeface="Times New Roman" panose="02020603050405020304" pitchFamily="18" charset="0"/>
                <a:cs typeface="Times New Roman" panose="02020603050405020304" pitchFamily="18" charset="0"/>
              </a:rPr>
              <a:t>codage</a:t>
            </a:r>
            <a:r>
              <a:rPr lang="en-GB" sz="800" dirty="0" smtClean="0">
                <a:latin typeface="Arial" panose="020B0604020202020204" pitchFamily="34" charset="0"/>
                <a:ea typeface="Times New Roman" panose="02020603050405020304" pitchFamily="18" charset="0"/>
                <a:cs typeface="Times New Roman" panose="02020603050405020304" pitchFamily="18" charset="0"/>
              </a:rPr>
              <a:t> “Loco”</a:t>
            </a:r>
          </a:p>
          <a:p>
            <a:pPr marL="228600" indent="449580">
              <a:lnSpc>
                <a:spcPct val="115000"/>
              </a:lnSpc>
              <a:spcAft>
                <a:spcPts val="0"/>
              </a:spcAft>
            </a:pPr>
            <a:r>
              <a:rPr lang="fr-FR" sz="8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Data[1]</a:t>
            </a:r>
            <a:r>
              <a:rPr lang="fr-FR" sz="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pour poids forts et </a:t>
            </a:r>
            <a:r>
              <a:rPr lang="fr-FR" sz="800"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Data[2]</a:t>
            </a:r>
            <a:r>
              <a:rPr lang="fr-FR" sz="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pour poids faibles</a:t>
            </a:r>
          </a:p>
          <a:p>
            <a:pPr marL="678180" indent="449580">
              <a:lnSpc>
                <a:spcPct val="115000"/>
              </a:lnSpc>
              <a:spcAft>
                <a:spcPts val="0"/>
              </a:spcAft>
            </a:pPr>
            <a:r>
              <a:rPr lang="en-GB" sz="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OFFSET = (unsigned </a:t>
            </a:r>
            <a:r>
              <a:rPr lang="en-GB" sz="800" dirty="0" err="1">
                <a:solidFill>
                  <a:srgbClr val="FF0000"/>
                </a:solidFill>
                <a:latin typeface="Arial" panose="020B0604020202020204" pitchFamily="34" charset="0"/>
                <a:ea typeface="Times New Roman" panose="02020603050405020304" pitchFamily="18" charset="0"/>
                <a:cs typeface="Times New Roman" panose="02020603050405020304" pitchFamily="18" charset="0"/>
              </a:rPr>
              <a:t>int</a:t>
            </a:r>
            <a:r>
              <a:rPr lang="en-GB" sz="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 ((Data[1] &lt;&lt; 8 ) + Data[2] )</a:t>
            </a:r>
            <a:r>
              <a:rPr lang="en-GB" sz="800" dirty="0">
                <a:latin typeface="Arial" panose="020B0604020202020204" pitchFamily="34" charset="0"/>
                <a:ea typeface="Times New Roman" panose="02020603050405020304" pitchFamily="18" charset="0"/>
                <a:cs typeface="Times New Roman" panose="02020603050405020304" pitchFamily="18" charset="0"/>
              </a:rPr>
              <a:t> </a:t>
            </a:r>
            <a:r>
              <a:rPr lang="en-GB" sz="800" dirty="0" smtClean="0">
                <a:latin typeface="Arial" panose="020B0604020202020204" pitchFamily="34" charset="0"/>
                <a:ea typeface="Times New Roman" panose="02020603050405020304" pitchFamily="18" charset="0"/>
                <a:cs typeface="Times New Roman" panose="02020603050405020304" pitchFamily="18" charset="0"/>
              </a:rPr>
              <a:t> </a:t>
            </a:r>
            <a:r>
              <a:rPr lang="en-GB" sz="800" dirty="0" err="1"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codage</a:t>
            </a:r>
            <a:r>
              <a:rPr lang="en-GB" sz="800" dirty="0"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 “INFRA”</a:t>
            </a:r>
          </a:p>
          <a:p>
            <a:pPr marL="678180" indent="449580">
              <a:lnSpc>
                <a:spcPct val="115000"/>
              </a:lnSpc>
              <a:spcAft>
                <a:spcPts val="0"/>
              </a:spcAft>
            </a:pPr>
            <a:r>
              <a:rPr lang="en-GB" sz="800" dirty="0"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a:t>
            </a:r>
            <a:r>
              <a:rPr lang="en-GB" sz="800" dirty="0" err="1"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Soit</a:t>
            </a:r>
            <a:r>
              <a:rPr lang="en-GB" sz="800" dirty="0"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 inversion des </a:t>
            </a:r>
            <a:r>
              <a:rPr lang="en-GB" sz="800" dirty="0" err="1"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poids</a:t>
            </a:r>
            <a:r>
              <a:rPr lang="en-GB" sz="800" dirty="0"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 forts et </a:t>
            </a:r>
            <a:r>
              <a:rPr lang="en-GB" sz="800" dirty="0" err="1"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faibles</a:t>
            </a:r>
            <a:r>
              <a:rPr lang="en-GB" sz="800" dirty="0" smtClean="0">
                <a:solidFill>
                  <a:srgbClr val="FF0000"/>
                </a:solidFill>
                <a:latin typeface="Arial" panose="020B0604020202020204" pitchFamily="34" charset="0"/>
                <a:ea typeface="Times New Roman" panose="02020603050405020304" pitchFamily="18" charset="0"/>
                <a:cs typeface="Times New Roman" panose="02020603050405020304" pitchFamily="18" charset="0"/>
              </a:rPr>
              <a:t>  !!!!!)</a:t>
            </a:r>
            <a:endParaRPr lang="fr-FR" sz="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a:p>
            <a:pPr marL="678180" indent="449580">
              <a:lnSpc>
                <a:spcPct val="115000"/>
              </a:lnSpc>
              <a:spcAft>
                <a:spcPts val="0"/>
              </a:spcAft>
            </a:pPr>
            <a:endParaRPr lang="fr-FR" sz="800" dirty="0" smtClean="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Arial" panose="020B0604020202020204" pitchFamily="34" charset="0"/>
              <a:buChar char="-"/>
            </a:pPr>
            <a:r>
              <a:rPr lang="fr-FR" sz="800" dirty="0" smtClean="0">
                <a:latin typeface="Arial" panose="020B0604020202020204" pitchFamily="34" charset="0"/>
                <a:ea typeface="Times New Roman" panose="02020603050405020304" pitchFamily="18" charset="0"/>
                <a:cs typeface="Times New Roman" panose="02020603050405020304" pitchFamily="18" charset="0"/>
              </a:rPr>
              <a:t>Ecriture dans l’EEPROM :</a:t>
            </a:r>
          </a:p>
          <a:p>
            <a:pPr marL="899160">
              <a:lnSpc>
                <a:spcPct val="115000"/>
              </a:lnSpc>
              <a:spcAft>
                <a:spcPts val="0"/>
              </a:spcAft>
            </a:pPr>
            <a:r>
              <a:rPr lang="fr-FR" sz="800" dirty="0" smtClean="0">
                <a:latin typeface="Arial" panose="020B0604020202020204" pitchFamily="34" charset="0"/>
                <a:ea typeface="Times New Roman" panose="02020603050405020304" pitchFamily="18" charset="0"/>
                <a:cs typeface="Times New Roman" panose="02020603050405020304" pitchFamily="18" charset="0"/>
              </a:rPr>
              <a:t>Le </a:t>
            </a:r>
            <a:r>
              <a:rPr lang="fr-FR" sz="800" dirty="0">
                <a:latin typeface="Arial" panose="020B0604020202020204" pitchFamily="34" charset="0"/>
                <a:ea typeface="Times New Roman" panose="02020603050405020304" pitchFamily="18" charset="0"/>
                <a:cs typeface="Times New Roman" panose="02020603050405020304" pitchFamily="18" charset="0"/>
              </a:rPr>
              <a:t>PC envoi une trame standard avec </a:t>
            </a:r>
          </a:p>
          <a:p>
            <a:pPr marL="899160">
              <a:lnSpc>
                <a:spcPct val="115000"/>
              </a:lnSpc>
              <a:spcAft>
                <a:spcPts val="0"/>
              </a:spcAft>
            </a:pPr>
            <a:r>
              <a:rPr lang="fr-FR" sz="800" b="1" dirty="0">
                <a:latin typeface="Arial" panose="020B0604020202020204" pitchFamily="34" charset="0"/>
                <a:ea typeface="Times New Roman" panose="02020603050405020304" pitchFamily="18" charset="0"/>
                <a:cs typeface="Times New Roman" panose="02020603050405020304" pitchFamily="18" charset="0"/>
              </a:rPr>
              <a:t>Data[0]</a:t>
            </a:r>
            <a:r>
              <a:rPr lang="fr-FR" sz="800" dirty="0">
                <a:latin typeface="Arial" panose="020B0604020202020204" pitchFamily="34" charset="0"/>
                <a:ea typeface="Times New Roman" panose="02020603050405020304" pitchFamily="18" charset="0"/>
                <a:cs typeface="Times New Roman" panose="02020603050405020304" pitchFamily="18" charset="0"/>
              </a:rPr>
              <a:t> = 'W' (Code ASCII de W = 0x57)</a:t>
            </a:r>
          </a:p>
          <a:p>
            <a:pPr marL="89916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Suivi des valeurs à écrire dans l'EEPROM</a:t>
            </a:r>
          </a:p>
          <a:p>
            <a:pPr marL="89916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Le DLC indique le nombre de valeurs à </a:t>
            </a:r>
            <a:r>
              <a:rPr lang="fr-FR" sz="800" dirty="0" smtClean="0">
                <a:latin typeface="Arial" panose="020B0604020202020204" pitchFamily="34" charset="0"/>
                <a:ea typeface="Times New Roman" panose="02020603050405020304" pitchFamily="18" charset="0"/>
                <a:cs typeface="Times New Roman" panose="02020603050405020304" pitchFamily="18" charset="0"/>
              </a:rPr>
              <a:t>écrire</a:t>
            </a:r>
            <a:r>
              <a:rPr lang="fr-FR" sz="800" dirty="0">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0"/>
              </a:spcAft>
              <a:buFont typeface="Arial" panose="020B0604020202020204" pitchFamily="34" charset="0"/>
              <a:buChar char="-"/>
            </a:pPr>
            <a:r>
              <a:rPr lang="fr-FR" sz="800" dirty="0">
                <a:latin typeface="Arial" panose="020B0604020202020204" pitchFamily="34" charset="0"/>
                <a:ea typeface="Times New Roman" panose="02020603050405020304" pitchFamily="18" charset="0"/>
                <a:cs typeface="Times New Roman" panose="02020603050405020304" pitchFamily="18" charset="0"/>
              </a:rPr>
              <a:t>Lecture de l’EEPROM :</a:t>
            </a:r>
          </a:p>
          <a:p>
            <a:pPr marL="67818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Le PC envoi une trame de </a:t>
            </a:r>
            <a:r>
              <a:rPr lang="fr-FR" sz="800" dirty="0" err="1">
                <a:latin typeface="Arial" panose="020B0604020202020204" pitchFamily="34" charset="0"/>
                <a:ea typeface="Times New Roman" panose="02020603050405020304" pitchFamily="18" charset="0"/>
                <a:cs typeface="Times New Roman" panose="02020603050405020304" pitchFamily="18" charset="0"/>
              </a:rPr>
              <a:t>Remote</a:t>
            </a:r>
            <a:r>
              <a:rPr lang="fr-FR" sz="800" dirty="0">
                <a:latin typeface="Arial" panose="020B0604020202020204" pitchFamily="34" charset="0"/>
                <a:ea typeface="Times New Roman" panose="02020603050405020304" pitchFamily="18" charset="0"/>
                <a:cs typeface="Times New Roman" panose="02020603050405020304" pitchFamily="18" charset="0"/>
              </a:rPr>
              <a:t> avec l'Id EEPROM</a:t>
            </a:r>
          </a:p>
          <a:p>
            <a:pPr marL="67818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Le DLC de la trame </a:t>
            </a:r>
            <a:r>
              <a:rPr lang="fr-FR" sz="800" dirty="0" err="1">
                <a:latin typeface="Arial" panose="020B0604020202020204" pitchFamily="34" charset="0"/>
                <a:ea typeface="Times New Roman" panose="02020603050405020304" pitchFamily="18" charset="0"/>
                <a:cs typeface="Times New Roman" panose="02020603050405020304" pitchFamily="18" charset="0"/>
              </a:rPr>
              <a:t>remote</a:t>
            </a:r>
            <a:r>
              <a:rPr lang="fr-FR" sz="800" dirty="0">
                <a:latin typeface="Arial" panose="020B0604020202020204" pitchFamily="34" charset="0"/>
                <a:ea typeface="Times New Roman" panose="02020603050405020304" pitchFamily="18" charset="0"/>
                <a:cs typeface="Times New Roman" panose="02020603050405020304" pitchFamily="18" charset="0"/>
              </a:rPr>
              <a:t> indiquera le nombre de datas à renvoyer</a:t>
            </a:r>
          </a:p>
          <a:p>
            <a:pPr marL="228600" indent="44958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La carte renverra une trame avec </a:t>
            </a:r>
          </a:p>
          <a:p>
            <a:pPr marL="228600" indent="449580">
              <a:lnSpc>
                <a:spcPct val="115000"/>
              </a:lnSpc>
              <a:spcAft>
                <a:spcPts val="0"/>
              </a:spcAft>
            </a:pPr>
            <a:r>
              <a:rPr lang="fr-FR" sz="800" b="1" dirty="0">
                <a:latin typeface="Arial" panose="020B0604020202020204" pitchFamily="34" charset="0"/>
                <a:ea typeface="Times New Roman" panose="02020603050405020304" pitchFamily="18" charset="0"/>
                <a:cs typeface="Times New Roman" panose="02020603050405020304" pitchFamily="18" charset="0"/>
              </a:rPr>
              <a:t>Data[0]</a:t>
            </a:r>
            <a:r>
              <a:rPr lang="fr-FR" sz="800" dirty="0">
                <a:latin typeface="Arial" panose="020B0604020202020204" pitchFamily="34" charset="0"/>
                <a:ea typeface="Times New Roman" panose="02020603050405020304" pitchFamily="18" charset="0"/>
                <a:cs typeface="Times New Roman" panose="02020603050405020304" pitchFamily="18" charset="0"/>
              </a:rPr>
              <a:t> = 'D' (Code ASCII de D = 0x44)</a:t>
            </a:r>
          </a:p>
          <a:p>
            <a:pPr marL="67818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suivi du nombre de datas demandés.</a:t>
            </a:r>
          </a:p>
          <a:p>
            <a:pPr marL="67818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NB: Le DLC max de la trame de </a:t>
            </a:r>
            <a:r>
              <a:rPr lang="fr-FR" sz="800" dirty="0" err="1">
                <a:latin typeface="Arial" panose="020B0604020202020204" pitchFamily="34" charset="0"/>
                <a:ea typeface="Times New Roman" panose="02020603050405020304" pitchFamily="18" charset="0"/>
                <a:cs typeface="Times New Roman" panose="02020603050405020304" pitchFamily="18" charset="0"/>
              </a:rPr>
              <a:t>remote</a:t>
            </a:r>
            <a:r>
              <a:rPr lang="fr-FR" sz="800" dirty="0">
                <a:latin typeface="Arial" panose="020B0604020202020204" pitchFamily="34" charset="0"/>
                <a:ea typeface="Times New Roman" panose="02020603050405020304" pitchFamily="18" charset="0"/>
                <a:cs typeface="Times New Roman" panose="02020603050405020304" pitchFamily="18" charset="0"/>
              </a:rPr>
              <a:t> est de 7, car Data[0] = 'D',</a:t>
            </a:r>
          </a:p>
          <a:p>
            <a:pPr marL="678180">
              <a:lnSpc>
                <a:spcPct val="115000"/>
              </a:lnSpc>
              <a:spcAft>
                <a:spcPts val="0"/>
              </a:spcAft>
            </a:pPr>
            <a:r>
              <a:rPr lang="fr-FR" sz="800" dirty="0">
                <a:latin typeface="Arial" panose="020B0604020202020204" pitchFamily="34" charset="0"/>
                <a:ea typeface="Times New Roman" panose="02020603050405020304" pitchFamily="18" charset="0"/>
                <a:cs typeface="Times New Roman" panose="02020603050405020304" pitchFamily="18" charset="0"/>
              </a:rPr>
              <a:t>reste donc 7 octets de disponibles dans la trame de renvoi.</a:t>
            </a:r>
          </a:p>
        </p:txBody>
      </p:sp>
      <p:cxnSp>
        <p:nvCxnSpPr>
          <p:cNvPr id="48" name="Connecteur droit avec flèche 47"/>
          <p:cNvCxnSpPr/>
          <p:nvPr/>
        </p:nvCxnSpPr>
        <p:spPr>
          <a:xfrm>
            <a:off x="328315" y="1467336"/>
            <a:ext cx="0" cy="25581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355530" y="1446151"/>
            <a:ext cx="396262" cy="276999"/>
          </a:xfrm>
          <a:prstGeom prst="rect">
            <a:avLst/>
          </a:prstGeom>
          <a:noFill/>
        </p:spPr>
        <p:txBody>
          <a:bodyPr wrap="none" rtlCol="0">
            <a:spAutoFit/>
          </a:bodyPr>
          <a:lstStyle/>
          <a:p>
            <a:r>
              <a:rPr lang="fr-FR" sz="1200" b="1" dirty="0" smtClean="0"/>
              <a:t>I/O</a:t>
            </a:r>
            <a:endParaRPr lang="fr-FR" sz="1200" b="1" dirty="0"/>
          </a:p>
        </p:txBody>
      </p:sp>
      <p:sp>
        <p:nvSpPr>
          <p:cNvPr id="2" name="ZoneTexte 1"/>
          <p:cNvSpPr txBox="1"/>
          <p:nvPr/>
        </p:nvSpPr>
        <p:spPr>
          <a:xfrm>
            <a:off x="553661" y="2003156"/>
            <a:ext cx="4851373" cy="2862322"/>
          </a:xfrm>
          <a:prstGeom prst="rect">
            <a:avLst/>
          </a:prstGeom>
          <a:noFill/>
        </p:spPr>
        <p:txBody>
          <a:bodyPr wrap="square" rtlCol="0">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cdmc_commandeEEPROM</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‘O’ (Code ASCII de O = 0x4F) </a:t>
            </a:r>
            <a:r>
              <a:rPr lang="fr-FR" sz="1000" dirty="0" smtClean="0">
                <a:latin typeface="Arial" panose="020B0604020202020204" pitchFamily="34" charset="0"/>
                <a:cs typeface="Arial" panose="020B0604020202020204" pitchFamily="34" charset="0"/>
                <a:sym typeface="Wingdings" panose="05000000000000000000" pitchFamily="2" charset="2"/>
              </a:rPr>
              <a:t> Paramétrage OFFSET</a:t>
            </a:r>
          </a:p>
          <a:p>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‘W’ </a:t>
            </a:r>
            <a:r>
              <a:rPr lang="fr-FR" sz="1000" dirty="0">
                <a:latin typeface="Arial" panose="020B0604020202020204" pitchFamily="34" charset="0"/>
                <a:cs typeface="Arial" panose="020B0604020202020204" pitchFamily="34" charset="0"/>
              </a:rPr>
              <a:t>(Code ASCII de </a:t>
            </a:r>
            <a:r>
              <a:rPr lang="fr-FR" sz="1000" dirty="0" smtClean="0">
                <a:latin typeface="Arial" panose="020B0604020202020204" pitchFamily="34" charset="0"/>
                <a:cs typeface="Arial" panose="020B0604020202020204" pitchFamily="34" charset="0"/>
              </a:rPr>
              <a:t>W </a:t>
            </a:r>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0x57)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Ecriture EEPROM</a:t>
            </a:r>
          </a:p>
          <a:p>
            <a:r>
              <a:rPr lang="fr-FR" sz="1000" dirty="0" smtClean="0">
                <a:latin typeface="Arial" panose="020B0604020202020204" pitchFamily="34" charset="0"/>
                <a:cs typeface="Arial" panose="020B0604020202020204" pitchFamily="34" charset="0"/>
                <a:sym typeface="Wingdings" panose="05000000000000000000" pitchFamily="2" charset="2"/>
              </a:rPr>
              <a:t>	‘D’ </a:t>
            </a:r>
            <a:r>
              <a:rPr lang="fr-FR" sz="1000" dirty="0">
                <a:latin typeface="Arial" panose="020B0604020202020204" pitchFamily="34" charset="0"/>
                <a:cs typeface="Arial" panose="020B0604020202020204" pitchFamily="34" charset="0"/>
              </a:rPr>
              <a:t>(Code ASCII de </a:t>
            </a:r>
            <a:r>
              <a:rPr lang="fr-FR" sz="1000" dirty="0" smtClean="0">
                <a:latin typeface="Arial" panose="020B0604020202020204" pitchFamily="34" charset="0"/>
                <a:cs typeface="Arial" panose="020B0604020202020204" pitchFamily="34" charset="0"/>
              </a:rPr>
              <a:t>D </a:t>
            </a:r>
            <a:r>
              <a:rPr lang="fr-FR" sz="1000" dirty="0">
                <a:latin typeface="Arial" panose="020B0604020202020204" pitchFamily="34" charset="0"/>
                <a:cs typeface="Arial" panose="020B0604020202020204" pitchFamily="34" charset="0"/>
              </a:rPr>
              <a:t>= </a:t>
            </a:r>
            <a:r>
              <a:rPr lang="fr-FR" sz="1000" dirty="0" smtClean="0">
                <a:latin typeface="Arial" panose="020B0604020202020204" pitchFamily="34" charset="0"/>
                <a:cs typeface="Arial" panose="020B0604020202020204" pitchFamily="34" charset="0"/>
              </a:rPr>
              <a:t>0x44)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Lecture EEPROM</a:t>
            </a:r>
          </a:p>
          <a:p>
            <a:endParaRPr lang="fr-FR" sz="1000" dirty="0" smtClean="0">
              <a:latin typeface="Arial" panose="020B0604020202020204" pitchFamily="34" charset="0"/>
              <a:cs typeface="Arial" panose="020B0604020202020204" pitchFamily="34" charset="0"/>
              <a:sym typeface="Wingdings" panose="05000000000000000000" pitchFamily="2" charset="2"/>
            </a:endParaRPr>
          </a:p>
          <a:p>
            <a:r>
              <a:rPr lang="fr-FR" sz="1000" dirty="0" smtClean="0">
                <a:latin typeface="Arial" panose="020B0604020202020204" pitchFamily="34" charset="0"/>
                <a:cs typeface="Arial" panose="020B0604020202020204" pitchFamily="34" charset="0"/>
                <a:sym typeface="Wingdings" panose="05000000000000000000" pitchFamily="2" charset="2"/>
              </a:rPr>
              <a:t>D[1]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cdmc_data1EEPROM</a:t>
            </a:r>
            <a:endParaRPr lang="fr-FR" sz="1000" dirty="0">
              <a:latin typeface="Arial" panose="020B0604020202020204" pitchFamily="34" charset="0"/>
              <a:cs typeface="Arial" panose="020B0604020202020204" pitchFamily="34" charset="0"/>
              <a:sym typeface="Wingdings" panose="05000000000000000000" pitchFamily="2" charset="2"/>
            </a:endParaRPr>
          </a:p>
          <a:p>
            <a:r>
              <a:rPr lang="fr-FR" sz="1000" dirty="0" smtClean="0">
                <a:latin typeface="Arial" panose="020B0604020202020204" pitchFamily="34" charset="0"/>
                <a:cs typeface="Arial" panose="020B0604020202020204" pitchFamily="34" charset="0"/>
                <a:sym typeface="Wingdings" panose="05000000000000000000" pitchFamily="2" charset="2"/>
              </a:rPr>
              <a:t>D[2]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cdmc_data2EEPROM</a:t>
            </a:r>
            <a:endParaRPr lang="fr-FR" sz="1000" dirty="0">
              <a:latin typeface="Arial" panose="020B0604020202020204" pitchFamily="34" charset="0"/>
              <a:cs typeface="Arial" panose="020B0604020202020204" pitchFamily="34" charset="0"/>
              <a:sym typeface="Wingdings" panose="05000000000000000000" pitchFamily="2" charset="2"/>
            </a:endParaRPr>
          </a:p>
          <a:p>
            <a:r>
              <a:rPr lang="fr-FR" sz="1000" dirty="0" smtClean="0">
                <a:latin typeface="Arial" panose="020B0604020202020204" pitchFamily="34" charset="0"/>
                <a:cs typeface="Arial" panose="020B0604020202020204" pitchFamily="34" charset="0"/>
                <a:sym typeface="Wingdings" panose="05000000000000000000" pitchFamily="2" charset="2"/>
              </a:rPr>
              <a:t>	ou</a:t>
            </a:r>
          </a:p>
          <a:p>
            <a:r>
              <a:rPr lang="fr-FR" sz="1000" dirty="0" smtClean="0">
                <a:latin typeface="Arial" panose="020B0604020202020204" pitchFamily="34" charset="0"/>
                <a:cs typeface="Arial" panose="020B0604020202020204" pitchFamily="34" charset="0"/>
                <a:sym typeface="Wingdings" panose="05000000000000000000" pitchFamily="2" charset="2"/>
              </a:rPr>
              <a:t>D[1],D[2] : </a:t>
            </a:r>
            <a:r>
              <a:rPr lang="fr-FR" sz="1000" dirty="0" err="1" smtClean="0">
                <a:latin typeface="Arial" panose="020B0604020202020204" pitchFamily="34" charset="0"/>
                <a:cs typeface="Arial" panose="020B0604020202020204" pitchFamily="34" charset="0"/>
                <a:sym typeface="Wingdings" panose="05000000000000000000" pitchFamily="2" charset="2"/>
              </a:rPr>
              <a:t>wdmc_offsetEEPROM</a:t>
            </a:r>
            <a:r>
              <a:rPr lang="fr-FR" sz="1000" dirty="0" smtClean="0">
                <a:latin typeface="Arial" panose="020B0604020202020204" pitchFamily="34" charset="0"/>
                <a:cs typeface="Arial" panose="020B0604020202020204" pitchFamily="34" charset="0"/>
                <a:sym typeface="Wingdings" panose="05000000000000000000" pitchFamily="2" charset="2"/>
              </a:rPr>
              <a:t> si D[0]=‘O’</a:t>
            </a:r>
          </a:p>
          <a:p>
            <a:endParaRPr lang="fr-FR" sz="1000" dirty="0">
              <a:latin typeface="Arial" panose="020B0604020202020204" pitchFamily="34" charset="0"/>
              <a:cs typeface="Arial" panose="020B0604020202020204" pitchFamily="34" charset="0"/>
              <a:sym typeface="Wingdings" panose="05000000000000000000" pitchFamily="2" charset="2"/>
            </a:endParaRPr>
          </a:p>
          <a:p>
            <a:r>
              <a:rPr lang="fr-FR" sz="1000" dirty="0" smtClean="0">
                <a:latin typeface="Arial" panose="020B0604020202020204" pitchFamily="34" charset="0"/>
                <a:cs typeface="Arial" panose="020B0604020202020204" pitchFamily="34" charset="0"/>
                <a:sym typeface="Wingdings" panose="05000000000000000000" pitchFamily="2" charset="2"/>
              </a:rPr>
              <a:t>D[3] : cdmc_data3EEPROM</a:t>
            </a:r>
          </a:p>
          <a:p>
            <a:r>
              <a:rPr lang="fr-FR" sz="1000" dirty="0" smtClean="0">
                <a:latin typeface="Arial" panose="020B0604020202020204" pitchFamily="34" charset="0"/>
                <a:cs typeface="Arial" panose="020B0604020202020204" pitchFamily="34" charset="0"/>
                <a:sym typeface="Wingdings" panose="05000000000000000000" pitchFamily="2" charset="2"/>
              </a:rPr>
              <a:t>D[4]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cdmc_data4EEPROM</a:t>
            </a:r>
            <a:endParaRPr lang="fr-FR" sz="1000" dirty="0" smtClean="0"/>
          </a:p>
          <a:p>
            <a:r>
              <a:rPr lang="fr-FR" sz="1000" dirty="0" smtClean="0">
                <a:latin typeface="Arial" panose="020B0604020202020204" pitchFamily="34" charset="0"/>
                <a:cs typeface="Arial" panose="020B0604020202020204" pitchFamily="34" charset="0"/>
                <a:sym typeface="Wingdings" panose="05000000000000000000" pitchFamily="2" charset="2"/>
              </a:rPr>
              <a:t>D[5]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cdmc_data5EEPROM</a:t>
            </a:r>
            <a:endParaRPr lang="fr-FR" sz="1000" dirty="0"/>
          </a:p>
          <a:p>
            <a:r>
              <a:rPr lang="fr-FR" sz="1000" dirty="0" smtClean="0">
                <a:latin typeface="Arial" panose="020B0604020202020204" pitchFamily="34" charset="0"/>
                <a:cs typeface="Arial" panose="020B0604020202020204" pitchFamily="34" charset="0"/>
                <a:sym typeface="Wingdings" panose="05000000000000000000" pitchFamily="2" charset="2"/>
              </a:rPr>
              <a:t>D[6]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cdmc_data6EEPROM</a:t>
            </a:r>
            <a:endParaRPr lang="fr-FR" sz="1000" dirty="0"/>
          </a:p>
          <a:p>
            <a:r>
              <a:rPr lang="fr-FR" sz="1000" dirty="0" smtClean="0">
                <a:latin typeface="Arial" panose="020B0604020202020204" pitchFamily="34" charset="0"/>
                <a:cs typeface="Arial" panose="020B0604020202020204" pitchFamily="34" charset="0"/>
                <a:sym typeface="Wingdings" panose="05000000000000000000" pitchFamily="2" charset="2"/>
              </a:rPr>
              <a:t>D[7]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smtClean="0">
                <a:latin typeface="Arial" panose="020B0604020202020204" pitchFamily="34" charset="0"/>
                <a:cs typeface="Arial" panose="020B0604020202020204" pitchFamily="34" charset="0"/>
                <a:sym typeface="Wingdings" panose="05000000000000000000" pitchFamily="2" charset="2"/>
              </a:rPr>
              <a:t>cdmc_data7EEPROM</a:t>
            </a:r>
            <a:endParaRPr lang="fr-FR" sz="1000" dirty="0"/>
          </a:p>
          <a:p>
            <a:endParaRPr lang="fr-FR" sz="1000" dirty="0"/>
          </a:p>
          <a:p>
            <a:endParaRPr lang="fr-FR" sz="1000" dirty="0"/>
          </a:p>
          <a:p>
            <a:r>
              <a:rPr lang="fr-FR" sz="1000" dirty="0" smtClean="0"/>
              <a:t>NB: Pas d’auto-indentation de «  </a:t>
            </a:r>
            <a:r>
              <a:rPr lang="fr-FR" sz="1000" dirty="0">
                <a:latin typeface="Arial" panose="020B0604020202020204" pitchFamily="34" charset="0"/>
                <a:cs typeface="Arial" panose="020B0604020202020204" pitchFamily="34" charset="0"/>
                <a:sym typeface="Wingdings" panose="05000000000000000000" pitchFamily="2" charset="2"/>
              </a:rPr>
              <a:t> </a:t>
            </a:r>
            <a:r>
              <a:rPr lang="fr-FR" sz="1000" dirty="0" err="1" smtClean="0">
                <a:latin typeface="Arial" panose="020B0604020202020204" pitchFamily="34" charset="0"/>
                <a:cs typeface="Arial" panose="020B0604020202020204" pitchFamily="34" charset="0"/>
                <a:sym typeface="Wingdings" panose="05000000000000000000" pitchFamily="2" charset="2"/>
              </a:rPr>
              <a:t>wdmc_offsetEEPROM</a:t>
            </a:r>
            <a:r>
              <a:rPr lang="fr-FR" sz="1000" dirty="0" smtClean="0">
                <a:latin typeface="Arial" panose="020B0604020202020204" pitchFamily="34" charset="0"/>
                <a:cs typeface="Arial" panose="020B0604020202020204" pitchFamily="34" charset="0"/>
                <a:sym typeface="Wingdings" panose="05000000000000000000" pitchFamily="2" charset="2"/>
              </a:rPr>
              <a:t> </a:t>
            </a:r>
            <a:r>
              <a:rPr lang="fr-FR" sz="1000" dirty="0" smtClean="0"/>
              <a:t>»</a:t>
            </a:r>
            <a:endParaRPr lang="fr-FR" sz="1000" dirty="0"/>
          </a:p>
        </p:txBody>
      </p:sp>
      <p:sp>
        <p:nvSpPr>
          <p:cNvPr id="9" name="Rectangle 8"/>
          <p:cNvSpPr/>
          <p:nvPr/>
        </p:nvSpPr>
        <p:spPr>
          <a:xfrm>
            <a:off x="11044112" y="0"/>
            <a:ext cx="1042273" cy="369332"/>
          </a:xfrm>
          <a:prstGeom prst="rect">
            <a:avLst/>
          </a:prstGeom>
        </p:spPr>
        <p:txBody>
          <a:bodyPr wrap="none">
            <a:spAutoFit/>
          </a:bodyPr>
          <a:lstStyle/>
          <a:p>
            <a:pPr algn="ctr"/>
            <a:r>
              <a:rPr lang="fr-FR" dirty="0" smtClean="0">
                <a:solidFill>
                  <a:schemeClr val="accent1">
                    <a:lumMod val="50000"/>
                  </a:schemeClr>
                </a:solidFill>
              </a:rPr>
              <a:t>Commun</a:t>
            </a:r>
            <a:endParaRPr lang="fr-FR" dirty="0">
              <a:solidFill>
                <a:schemeClr val="accent1">
                  <a:lumMod val="50000"/>
                </a:schemeClr>
              </a:solidFill>
            </a:endParaRPr>
          </a:p>
        </p:txBody>
      </p:sp>
    </p:spTree>
    <p:extLst>
      <p:ext uri="{BB962C8B-B14F-4D97-AF65-F5344CB8AC3E}">
        <p14:creationId xmlns:p14="http://schemas.microsoft.com/office/powerpoint/2010/main" val="155828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8569" y="86156"/>
            <a:ext cx="10515600" cy="650014"/>
          </a:xfrm>
        </p:spPr>
        <p:txBody>
          <a:bodyPr>
            <a:normAutofit fontScale="90000"/>
          </a:bodyPr>
          <a:lstStyle/>
          <a:p>
            <a:pPr algn="ctr"/>
            <a:r>
              <a:rPr lang="fr-FR" dirty="0" smtClean="0"/>
              <a:t>Récapitulatif  des Identifiants Trame CAN</a:t>
            </a:r>
            <a:endParaRPr lang="fr-FR" dirty="0"/>
          </a:p>
        </p:txBody>
      </p:sp>
      <p:sp>
        <p:nvSpPr>
          <p:cNvPr id="3" name="Espace réservé du contenu 2"/>
          <p:cNvSpPr>
            <a:spLocks noGrp="1"/>
          </p:cNvSpPr>
          <p:nvPr>
            <p:ph idx="1"/>
          </p:nvPr>
        </p:nvSpPr>
        <p:spPr>
          <a:xfrm>
            <a:off x="408122" y="907349"/>
            <a:ext cx="10515600" cy="5702677"/>
          </a:xfrm>
        </p:spPr>
        <p:txBody>
          <a:bodyPr>
            <a:normAutofit fontScale="85000" lnSpcReduction="20000"/>
          </a:bodyPr>
          <a:lstStyle/>
          <a:p>
            <a:r>
              <a:rPr lang="fr-FR" dirty="0"/>
              <a:t>Trames de « sécurité </a:t>
            </a:r>
            <a:r>
              <a:rPr lang="fr-FR" dirty="0" smtClean="0"/>
              <a:t>»</a:t>
            </a:r>
          </a:p>
          <a:p>
            <a:pPr lvl="1"/>
            <a:r>
              <a:rPr lang="fr-FR" dirty="0" err="1" smtClean="0"/>
              <a:t>ConsigneLimiteUrgence</a:t>
            </a:r>
            <a:endParaRPr lang="fr-FR" dirty="0" smtClean="0"/>
          </a:p>
          <a:p>
            <a:pPr lvl="1"/>
            <a:r>
              <a:rPr lang="fr-FR" dirty="0" err="1" smtClean="0"/>
              <a:t>ArretHardware</a:t>
            </a:r>
            <a:endParaRPr lang="fr-FR" dirty="0"/>
          </a:p>
          <a:p>
            <a:r>
              <a:rPr lang="fr-FR" dirty="0" smtClean="0"/>
              <a:t>Trames « communication messages » </a:t>
            </a:r>
          </a:p>
          <a:p>
            <a:pPr lvl="1"/>
            <a:r>
              <a:rPr lang="fr-FR" dirty="0" smtClean="0"/>
              <a:t>Messages Balises</a:t>
            </a:r>
          </a:p>
          <a:p>
            <a:pPr lvl="1"/>
            <a:r>
              <a:rPr lang="fr-FR" dirty="0" smtClean="0"/>
              <a:t>Messages GSM_R</a:t>
            </a:r>
          </a:p>
          <a:p>
            <a:pPr lvl="2"/>
            <a:r>
              <a:rPr lang="fr-FR" dirty="0" smtClean="0"/>
              <a:t>Train vers </a:t>
            </a:r>
            <a:r>
              <a:rPr lang="fr-FR" dirty="0" err="1" smtClean="0"/>
              <a:t>antenne</a:t>
            </a:r>
            <a:r>
              <a:rPr lang="fr-FR" dirty="0" err="1"/>
              <a:t>Transfert</a:t>
            </a:r>
            <a:r>
              <a:rPr lang="fr-FR" dirty="0"/>
              <a:t> trames CAN de la Carte </a:t>
            </a:r>
            <a:r>
              <a:rPr lang="fr-FR" dirty="0" err="1"/>
              <a:t>Xbee</a:t>
            </a:r>
            <a:r>
              <a:rPr lang="fr-FR" dirty="0"/>
              <a:t> vers carte </a:t>
            </a:r>
            <a:r>
              <a:rPr lang="fr-FR" dirty="0" err="1"/>
              <a:t>Rpi</a:t>
            </a:r>
            <a:r>
              <a:rPr lang="fr-FR" dirty="0"/>
              <a:t> du train</a:t>
            </a:r>
            <a:r>
              <a:rPr lang="fr-FR" dirty="0" smtClean="0"/>
              <a:t>.</a:t>
            </a:r>
          </a:p>
          <a:p>
            <a:pPr lvl="2"/>
            <a:r>
              <a:rPr lang="fr-FR" dirty="0" smtClean="0"/>
              <a:t>Antenne vers train. Transfert trames CAN de la Carte </a:t>
            </a:r>
            <a:r>
              <a:rPr lang="fr-FR" dirty="0" err="1" smtClean="0"/>
              <a:t>Xbee</a:t>
            </a:r>
            <a:r>
              <a:rPr lang="fr-FR" dirty="0" smtClean="0"/>
              <a:t> vers carte </a:t>
            </a:r>
            <a:r>
              <a:rPr lang="fr-FR" dirty="0" err="1" smtClean="0"/>
              <a:t>Rpi</a:t>
            </a:r>
            <a:r>
              <a:rPr lang="fr-FR" dirty="0" smtClean="0"/>
              <a:t> du train.</a:t>
            </a:r>
          </a:p>
          <a:p>
            <a:r>
              <a:rPr lang="fr-FR" dirty="0"/>
              <a:t>Trames des </a:t>
            </a:r>
            <a:r>
              <a:rPr lang="fr-FR" dirty="0" err="1" smtClean="0"/>
              <a:t>Status</a:t>
            </a:r>
            <a:r>
              <a:rPr lang="fr-FR" dirty="0" smtClean="0"/>
              <a:t> « Start » </a:t>
            </a:r>
            <a:r>
              <a:rPr lang="fr-FR" dirty="0"/>
              <a:t>de tous les processeurs (</a:t>
            </a:r>
            <a:r>
              <a:rPr lang="fr-FR" dirty="0" err="1"/>
              <a:t>uC</a:t>
            </a:r>
            <a:r>
              <a:rPr lang="fr-FR" dirty="0"/>
              <a:t> ou </a:t>
            </a:r>
            <a:r>
              <a:rPr lang="fr-FR" dirty="0" err="1"/>
              <a:t>Rpi</a:t>
            </a:r>
            <a:r>
              <a:rPr lang="fr-FR" dirty="0"/>
              <a:t>) du </a:t>
            </a:r>
            <a:r>
              <a:rPr lang="fr-FR" dirty="0" smtClean="0"/>
              <a:t>train</a:t>
            </a:r>
          </a:p>
          <a:p>
            <a:r>
              <a:rPr lang="fr-FR" dirty="0"/>
              <a:t>Trames des </a:t>
            </a:r>
            <a:r>
              <a:rPr lang="fr-FR" dirty="0" err="1"/>
              <a:t>Status</a:t>
            </a:r>
            <a:r>
              <a:rPr lang="fr-FR" dirty="0"/>
              <a:t> « </a:t>
            </a:r>
            <a:r>
              <a:rPr lang="fr-FR" dirty="0" err="1"/>
              <a:t>Run</a:t>
            </a:r>
            <a:r>
              <a:rPr lang="fr-FR" dirty="0"/>
              <a:t> » de tous les processeurs (</a:t>
            </a:r>
            <a:r>
              <a:rPr lang="fr-FR" dirty="0" err="1"/>
              <a:t>uC</a:t>
            </a:r>
            <a:r>
              <a:rPr lang="fr-FR" dirty="0"/>
              <a:t> ou </a:t>
            </a:r>
            <a:r>
              <a:rPr lang="fr-FR" dirty="0" err="1"/>
              <a:t>Rpi</a:t>
            </a:r>
            <a:r>
              <a:rPr lang="fr-FR" dirty="0"/>
              <a:t>) du </a:t>
            </a:r>
            <a:r>
              <a:rPr lang="fr-FR" dirty="0" smtClean="0"/>
              <a:t>train</a:t>
            </a:r>
          </a:p>
          <a:p>
            <a:r>
              <a:rPr lang="fr-FR" dirty="0" smtClean="0"/>
              <a:t>Trames gestion train </a:t>
            </a:r>
          </a:p>
          <a:p>
            <a:pPr lvl="1"/>
            <a:r>
              <a:rPr lang="fr-FR" dirty="0" err="1" smtClean="0"/>
              <a:t>mc_scheduleurAndMesures</a:t>
            </a:r>
            <a:endParaRPr lang="fr-FR" dirty="0" smtClean="0"/>
          </a:p>
          <a:p>
            <a:pPr lvl="1"/>
            <a:r>
              <a:rPr lang="fr-FR" dirty="0" err="1" smtClean="0"/>
              <a:t>ConsigneVitesse</a:t>
            </a:r>
            <a:endParaRPr lang="fr-FR" dirty="0" smtClean="0"/>
          </a:p>
          <a:p>
            <a:r>
              <a:rPr lang="fr-FR" dirty="0" smtClean="0"/>
              <a:t>Trames « Outils trains »</a:t>
            </a:r>
          </a:p>
          <a:p>
            <a:pPr lvl="1"/>
            <a:r>
              <a:rPr lang="fr-FR" dirty="0"/>
              <a:t>Lecture/Ecriture EEPROM</a:t>
            </a:r>
          </a:p>
          <a:p>
            <a:pPr lvl="1"/>
            <a:r>
              <a:rPr lang="fr-FR" dirty="0" err="1" smtClean="0"/>
              <a:t>Param_Ki_Kp</a:t>
            </a:r>
            <a:endParaRPr lang="fr-FR" dirty="0" smtClean="0"/>
          </a:p>
          <a:p>
            <a:pPr lvl="1"/>
            <a:r>
              <a:rPr lang="fr-FR" dirty="0" err="1" smtClean="0"/>
              <a:t>Calcul_Pi</a:t>
            </a:r>
            <a:endParaRPr lang="fr-FR" dirty="0"/>
          </a:p>
          <a:p>
            <a:pPr lvl="1"/>
            <a:endParaRPr lang="fr-FR" dirty="0" smtClean="0"/>
          </a:p>
          <a:p>
            <a:pPr lvl="2"/>
            <a:endParaRPr lang="fr-FR" dirty="0"/>
          </a:p>
          <a:p>
            <a:pPr lvl="2"/>
            <a:endParaRPr lang="fr-FR" dirty="0" smtClean="0"/>
          </a:p>
        </p:txBody>
      </p:sp>
    </p:spTree>
    <p:extLst>
      <p:ext uri="{BB962C8B-B14F-4D97-AF65-F5344CB8AC3E}">
        <p14:creationId xmlns:p14="http://schemas.microsoft.com/office/powerpoint/2010/main" val="309784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8603" y="128776"/>
            <a:ext cx="10515600" cy="650014"/>
          </a:xfrm>
        </p:spPr>
        <p:txBody>
          <a:bodyPr>
            <a:normAutofit fontScale="90000"/>
          </a:bodyPr>
          <a:lstStyle/>
          <a:p>
            <a:pPr algn="ctr"/>
            <a:r>
              <a:rPr lang="fr-FR" dirty="0" smtClean="0"/>
              <a:t>Lexique codage trame CAN et variables associées</a:t>
            </a:r>
            <a:endParaRPr lang="fr-FR" dirty="0"/>
          </a:p>
        </p:txBody>
      </p:sp>
      <p:sp>
        <p:nvSpPr>
          <p:cNvPr id="3" name="Espace réservé du contenu 2"/>
          <p:cNvSpPr>
            <a:spLocks noGrp="1"/>
          </p:cNvSpPr>
          <p:nvPr>
            <p:ph idx="1"/>
          </p:nvPr>
        </p:nvSpPr>
        <p:spPr>
          <a:xfrm>
            <a:off x="408122" y="907349"/>
            <a:ext cx="10515600" cy="5702677"/>
          </a:xfrm>
        </p:spPr>
        <p:txBody>
          <a:bodyPr>
            <a:normAutofit fontScale="92500" lnSpcReduction="20000"/>
          </a:bodyPr>
          <a:lstStyle/>
          <a:p>
            <a:pPr lvl="1"/>
            <a:r>
              <a:rPr lang="fr-FR" dirty="0" smtClean="0"/>
              <a:t>MC : Message CAN pour constantes, mc: Message CAN pour variables.</a:t>
            </a:r>
          </a:p>
          <a:p>
            <a:pPr lvl="1"/>
            <a:r>
              <a:rPr lang="fr-FR" dirty="0"/>
              <a:t>On se définit 6 diminutifs correspondant aux 6 processeurs d’une </a:t>
            </a:r>
            <a:r>
              <a:rPr lang="fr-FR" dirty="0" smtClean="0"/>
              <a:t>locomotive:</a:t>
            </a:r>
          </a:p>
          <a:p>
            <a:pPr lvl="2"/>
            <a:r>
              <a:rPr lang="fr-FR" dirty="0" smtClean="0"/>
              <a:t>MOT: Carte régulation vitesse moteur. (Indice 0)</a:t>
            </a:r>
          </a:p>
          <a:p>
            <a:pPr lvl="2"/>
            <a:r>
              <a:rPr lang="fr-FR" dirty="0" smtClean="0"/>
              <a:t>RP1 et RP2: Carte </a:t>
            </a:r>
            <a:r>
              <a:rPr lang="fr-FR" dirty="0" err="1" smtClean="0"/>
              <a:t>Rpi</a:t>
            </a:r>
            <a:r>
              <a:rPr lang="fr-FR" dirty="0" smtClean="0"/>
              <a:t> 1 et </a:t>
            </a:r>
            <a:r>
              <a:rPr lang="fr-FR" dirty="0"/>
              <a:t>2. (Indice </a:t>
            </a:r>
            <a:r>
              <a:rPr lang="fr-FR" dirty="0" smtClean="0"/>
              <a:t>1 et 2)</a:t>
            </a:r>
          </a:p>
          <a:p>
            <a:pPr lvl="2"/>
            <a:r>
              <a:rPr lang="fr-FR" dirty="0" smtClean="0"/>
              <a:t>BAL: Carte qui gère la communication avec deux balises. (Indice 3)</a:t>
            </a:r>
          </a:p>
          <a:p>
            <a:pPr lvl="2"/>
            <a:r>
              <a:rPr lang="fr-FR" dirty="0" smtClean="0"/>
              <a:t>LCD: Carte affichage. (Indice 4)</a:t>
            </a:r>
          </a:p>
          <a:p>
            <a:pPr lvl="2"/>
            <a:r>
              <a:rPr lang="fr-FR" dirty="0" smtClean="0"/>
              <a:t>GSM: Carte de communication </a:t>
            </a:r>
            <a:r>
              <a:rPr lang="fr-FR" dirty="0" err="1" smtClean="0"/>
              <a:t>Xbee</a:t>
            </a:r>
            <a:r>
              <a:rPr lang="fr-FR" dirty="0" smtClean="0"/>
              <a:t>. (Indice 5)</a:t>
            </a:r>
          </a:p>
          <a:p>
            <a:pPr lvl="1"/>
            <a:r>
              <a:rPr lang="fr-FR" dirty="0" smtClean="0"/>
              <a:t>Chaque variable identifiant un message CAN commencera par « mc » soit (message CAN), il sera suivi par un des 6 diminutifs ci-dessus si toutes ses datas sont gérées par cette même carte, ou si risque de confusion.</a:t>
            </a:r>
          </a:p>
          <a:p>
            <a:pPr lvl="1"/>
            <a:r>
              <a:rPr lang="fr-FR" dirty="0" smtClean="0"/>
              <a:t>Les datas de ces trames CAN peuvent être de différents formats: (bit, char, </a:t>
            </a:r>
            <a:r>
              <a:rPr lang="fr-FR" dirty="0" err="1" smtClean="0"/>
              <a:t>word</a:t>
            </a:r>
            <a:r>
              <a:rPr lang="fr-FR" dirty="0" smtClean="0"/>
              <a:t>, long ou </a:t>
            </a:r>
            <a:r>
              <a:rPr lang="fr-FR" dirty="0" err="1" smtClean="0"/>
              <a:t>float</a:t>
            </a:r>
            <a:r>
              <a:rPr lang="fr-FR" dirty="0" smtClean="0"/>
              <a:t>). De même que pour les noms des messages CAN, on peut insérer dans le nom des variables, un de ces 6 diminutifs si on a un risque </a:t>
            </a:r>
            <a:r>
              <a:rPr lang="fr-FR" dirty="0"/>
              <a:t>de confusion.</a:t>
            </a:r>
          </a:p>
          <a:p>
            <a:pPr lvl="1"/>
            <a:r>
              <a:rPr lang="fr-FR" dirty="0" smtClean="0"/>
              <a:t>Pour les identifier, le nom de chaque variable sera codé de cette manière :</a:t>
            </a:r>
          </a:p>
          <a:p>
            <a:pPr lvl="2"/>
            <a:r>
              <a:rPr lang="fr-FR" dirty="0" err="1" smtClean="0"/>
              <a:t>bdmc_NomVariable</a:t>
            </a:r>
            <a:r>
              <a:rPr lang="fr-FR" dirty="0" smtClean="0"/>
              <a:t> : « bit » data message CAN</a:t>
            </a:r>
          </a:p>
          <a:p>
            <a:pPr lvl="2"/>
            <a:r>
              <a:rPr lang="fr-FR" dirty="0" err="1" smtClean="0"/>
              <a:t>cdmc_Nom</a:t>
            </a:r>
            <a:r>
              <a:rPr lang="fr-FR" dirty="0" err="1"/>
              <a:t>Variable</a:t>
            </a:r>
            <a:r>
              <a:rPr lang="fr-FR" dirty="0"/>
              <a:t> : </a:t>
            </a:r>
            <a:r>
              <a:rPr lang="fr-FR" dirty="0" smtClean="0"/>
              <a:t>« char » data </a:t>
            </a:r>
            <a:r>
              <a:rPr lang="fr-FR" dirty="0"/>
              <a:t>message </a:t>
            </a:r>
            <a:r>
              <a:rPr lang="fr-FR" dirty="0" smtClean="0"/>
              <a:t>CAN</a:t>
            </a:r>
          </a:p>
          <a:p>
            <a:pPr lvl="2"/>
            <a:r>
              <a:rPr lang="fr-FR" dirty="0" err="1"/>
              <a:t>w</a:t>
            </a:r>
            <a:r>
              <a:rPr lang="fr-FR" dirty="0" err="1" smtClean="0"/>
              <a:t>dmc_NomVariable</a:t>
            </a:r>
            <a:r>
              <a:rPr lang="fr-FR" dirty="0" smtClean="0"/>
              <a:t> </a:t>
            </a:r>
            <a:r>
              <a:rPr lang="fr-FR" dirty="0"/>
              <a:t>: </a:t>
            </a:r>
            <a:r>
              <a:rPr lang="fr-FR" dirty="0" smtClean="0"/>
              <a:t>« </a:t>
            </a:r>
            <a:r>
              <a:rPr lang="fr-FR" dirty="0" err="1" smtClean="0"/>
              <a:t>word</a:t>
            </a:r>
            <a:r>
              <a:rPr lang="fr-FR" dirty="0" smtClean="0"/>
              <a:t> » </a:t>
            </a:r>
            <a:r>
              <a:rPr lang="fr-FR" dirty="0"/>
              <a:t>data message </a:t>
            </a:r>
            <a:r>
              <a:rPr lang="fr-FR" dirty="0" smtClean="0"/>
              <a:t>CAN</a:t>
            </a:r>
          </a:p>
          <a:p>
            <a:pPr lvl="2"/>
            <a:r>
              <a:rPr lang="fr-FR" dirty="0" err="1"/>
              <a:t>l</a:t>
            </a:r>
            <a:r>
              <a:rPr lang="fr-FR" dirty="0" err="1" smtClean="0"/>
              <a:t>dmc_NomVariable</a:t>
            </a:r>
            <a:r>
              <a:rPr lang="fr-FR" dirty="0" smtClean="0"/>
              <a:t> </a:t>
            </a:r>
            <a:r>
              <a:rPr lang="fr-FR" dirty="0"/>
              <a:t>: </a:t>
            </a:r>
            <a:r>
              <a:rPr lang="fr-FR" dirty="0" smtClean="0"/>
              <a:t>« long » </a:t>
            </a:r>
            <a:r>
              <a:rPr lang="fr-FR" dirty="0"/>
              <a:t>data message </a:t>
            </a:r>
            <a:r>
              <a:rPr lang="fr-FR" dirty="0" smtClean="0"/>
              <a:t>CAN</a:t>
            </a:r>
          </a:p>
          <a:p>
            <a:pPr lvl="2"/>
            <a:r>
              <a:rPr lang="fr-FR" dirty="0" err="1"/>
              <a:t>f</a:t>
            </a:r>
            <a:r>
              <a:rPr lang="fr-FR" dirty="0" err="1" smtClean="0"/>
              <a:t>loat_NomVariable</a:t>
            </a:r>
            <a:r>
              <a:rPr lang="fr-FR" dirty="0" smtClean="0"/>
              <a:t> </a:t>
            </a:r>
            <a:r>
              <a:rPr lang="fr-FR" dirty="0"/>
              <a:t>: </a:t>
            </a:r>
            <a:r>
              <a:rPr lang="fr-FR" dirty="0" smtClean="0"/>
              <a:t>« </a:t>
            </a:r>
            <a:r>
              <a:rPr lang="fr-FR" dirty="0" err="1" smtClean="0"/>
              <a:t>float</a:t>
            </a:r>
            <a:r>
              <a:rPr lang="fr-FR" dirty="0" smtClean="0"/>
              <a:t> » </a:t>
            </a:r>
            <a:r>
              <a:rPr lang="fr-FR" dirty="0"/>
              <a:t>data message CAN</a:t>
            </a:r>
          </a:p>
          <a:p>
            <a:pPr marL="914400" lvl="2" indent="0">
              <a:buNone/>
            </a:pPr>
            <a:endParaRPr lang="fr-FR" dirty="0"/>
          </a:p>
          <a:p>
            <a:pPr lvl="2"/>
            <a:endParaRPr lang="fr-FR" dirty="0"/>
          </a:p>
          <a:p>
            <a:pPr lvl="2"/>
            <a:endParaRPr lang="fr-FR" dirty="0"/>
          </a:p>
          <a:p>
            <a:pPr lvl="2"/>
            <a:endParaRPr lang="fr-FR" dirty="0" smtClean="0"/>
          </a:p>
          <a:p>
            <a:pPr lvl="2"/>
            <a:endParaRPr lang="fr-FR" dirty="0" smtClean="0"/>
          </a:p>
          <a:p>
            <a:pPr marL="914400" lvl="2" indent="0">
              <a:buNone/>
            </a:pPr>
            <a:endParaRPr lang="fr-FR" dirty="0"/>
          </a:p>
          <a:p>
            <a:pPr lvl="1"/>
            <a:endParaRPr lang="fr-FR" dirty="0" smtClean="0"/>
          </a:p>
          <a:p>
            <a:pPr lvl="2"/>
            <a:endParaRPr lang="fr-FR" dirty="0"/>
          </a:p>
          <a:p>
            <a:pPr lvl="2"/>
            <a:endParaRPr lang="fr-FR" dirty="0" smtClean="0"/>
          </a:p>
        </p:txBody>
      </p:sp>
    </p:spTree>
    <p:extLst>
      <p:ext uri="{BB962C8B-B14F-4D97-AF65-F5344CB8AC3E}">
        <p14:creationId xmlns:p14="http://schemas.microsoft.com/office/powerpoint/2010/main" val="310870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7727" y="945859"/>
            <a:ext cx="1718203" cy="732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DSPIC-1 Régulation</a:t>
            </a:r>
            <a:endParaRPr lang="fr-FR" sz="1000" dirty="0">
              <a:solidFill>
                <a:schemeClr val="tx1"/>
              </a:solidFill>
            </a:endParaRPr>
          </a:p>
        </p:txBody>
      </p:sp>
      <p:sp>
        <p:nvSpPr>
          <p:cNvPr id="6" name="Ellipse 5"/>
          <p:cNvSpPr/>
          <p:nvPr/>
        </p:nvSpPr>
        <p:spPr>
          <a:xfrm>
            <a:off x="2640879" y="153070"/>
            <a:ext cx="562980" cy="49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a:t>M</a:t>
            </a:r>
          </a:p>
        </p:txBody>
      </p:sp>
      <p:cxnSp>
        <p:nvCxnSpPr>
          <p:cNvPr id="8" name="Connecteur droit avec flèche 7"/>
          <p:cNvCxnSpPr>
            <a:stCxn id="6" idx="4"/>
          </p:cNvCxnSpPr>
          <p:nvPr/>
        </p:nvCxnSpPr>
        <p:spPr>
          <a:xfrm flipH="1">
            <a:off x="2915823" y="650587"/>
            <a:ext cx="6547" cy="29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1662754" y="132664"/>
            <a:ext cx="854721" cy="553998"/>
          </a:xfrm>
          <a:prstGeom prst="rect">
            <a:avLst/>
          </a:prstGeom>
          <a:noFill/>
        </p:spPr>
        <p:txBody>
          <a:bodyPr wrap="none" rtlCol="0">
            <a:spAutoFit/>
          </a:bodyPr>
          <a:lstStyle/>
          <a:p>
            <a:pPr algn="ctr"/>
            <a:r>
              <a:rPr lang="fr-FR" sz="1000" dirty="0"/>
              <a:t>Tension </a:t>
            </a:r>
            <a:r>
              <a:rPr lang="fr-FR" sz="1000" dirty="0" err="1" smtClean="0"/>
              <a:t>Batt</a:t>
            </a:r>
            <a:endParaRPr lang="fr-FR" sz="1000" dirty="0" smtClean="0"/>
          </a:p>
          <a:p>
            <a:pPr algn="ctr"/>
            <a:r>
              <a:rPr lang="fr-FR" sz="1000" dirty="0" smtClean="0"/>
              <a:t>Et</a:t>
            </a:r>
          </a:p>
          <a:p>
            <a:pPr algn="ctr"/>
            <a:r>
              <a:rPr lang="fr-FR" sz="1000" dirty="0" smtClean="0"/>
              <a:t>Tenson rails</a:t>
            </a:r>
            <a:endParaRPr lang="fr-FR" sz="1000" dirty="0"/>
          </a:p>
        </p:txBody>
      </p:sp>
      <p:cxnSp>
        <p:nvCxnSpPr>
          <p:cNvPr id="12" name="Connecteur droit avec flèche 11"/>
          <p:cNvCxnSpPr/>
          <p:nvPr/>
        </p:nvCxnSpPr>
        <p:spPr>
          <a:xfrm>
            <a:off x="2100020" y="650586"/>
            <a:ext cx="3046" cy="26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en angle 14"/>
          <p:cNvCxnSpPr>
            <a:endCxn id="6" idx="6"/>
          </p:cNvCxnSpPr>
          <p:nvPr/>
        </p:nvCxnSpPr>
        <p:spPr>
          <a:xfrm rot="16200000" flipV="1">
            <a:off x="3114393" y="491294"/>
            <a:ext cx="514974" cy="3360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19014" y="1911989"/>
            <a:ext cx="1678106" cy="1748227"/>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err="1">
                <a:solidFill>
                  <a:schemeClr val="tx1"/>
                </a:solidFill>
              </a:rPr>
              <a:t>mc_consigneVitesse</a:t>
            </a:r>
            <a:endParaRPr lang="fr-FR" sz="1000" dirty="0">
              <a:solidFill>
                <a:schemeClr val="tx1"/>
              </a:solidFill>
            </a:endParaRPr>
          </a:p>
          <a:p>
            <a:r>
              <a:rPr lang="fr-FR" sz="1000" dirty="0" err="1">
                <a:solidFill>
                  <a:schemeClr val="tx1"/>
                </a:solidFill>
              </a:rPr>
              <a:t>mc_consigneVitesseLimite</a:t>
            </a:r>
            <a:endParaRPr lang="fr-FR" sz="1000" dirty="0">
              <a:solidFill>
                <a:schemeClr val="tx1"/>
              </a:solidFill>
            </a:endParaRPr>
          </a:p>
          <a:p>
            <a:r>
              <a:rPr lang="fr-FR" sz="1000" dirty="0" err="1">
                <a:solidFill>
                  <a:schemeClr val="tx1"/>
                </a:solidFill>
              </a:rPr>
              <a:t>mc_LCD_statusRun</a:t>
            </a:r>
            <a:endParaRPr lang="fr-FR" sz="1000" dirty="0">
              <a:solidFill>
                <a:schemeClr val="tx1"/>
              </a:solidFill>
            </a:endParaRPr>
          </a:p>
          <a:p>
            <a:r>
              <a:rPr lang="fr-FR" sz="1000" dirty="0" err="1">
                <a:solidFill>
                  <a:schemeClr val="tx1"/>
                </a:solidFill>
              </a:rPr>
              <a:t>mc_GSM_statusRun</a:t>
            </a:r>
            <a:endParaRPr lang="fr-FR" sz="1000" dirty="0">
              <a:solidFill>
                <a:schemeClr val="tx1"/>
              </a:solidFill>
            </a:endParaRPr>
          </a:p>
          <a:p>
            <a:r>
              <a:rPr lang="fr-FR" sz="1000" dirty="0" err="1">
                <a:solidFill>
                  <a:schemeClr val="tx1"/>
                </a:solidFill>
              </a:rPr>
              <a:t>mc_arretHardware</a:t>
            </a:r>
            <a:endParaRPr lang="fr-FR" sz="1000" dirty="0">
              <a:solidFill>
                <a:schemeClr val="tx1"/>
              </a:solidFill>
            </a:endParaRPr>
          </a:p>
          <a:p>
            <a:r>
              <a:rPr lang="fr-FR" sz="1000" dirty="0" err="1">
                <a:solidFill>
                  <a:schemeClr val="tx1"/>
                </a:solidFill>
              </a:rPr>
              <a:t>mc_messageBaliseReceived</a:t>
            </a:r>
            <a:endParaRPr lang="fr-FR" sz="1000" dirty="0">
              <a:solidFill>
                <a:schemeClr val="tx1"/>
              </a:solidFill>
            </a:endParaRPr>
          </a:p>
          <a:p>
            <a:r>
              <a:rPr lang="fr-FR" sz="1000" dirty="0" err="1">
                <a:solidFill>
                  <a:schemeClr val="tx1"/>
                </a:solidFill>
              </a:rPr>
              <a:t>mc_status_Soft_Loco</a:t>
            </a:r>
            <a:endParaRPr lang="fr-FR" sz="1000" dirty="0">
              <a:solidFill>
                <a:schemeClr val="tx1"/>
              </a:solidFill>
            </a:endParaRPr>
          </a:p>
          <a:p>
            <a:r>
              <a:rPr lang="fr-FR" sz="1000" dirty="0" err="1">
                <a:solidFill>
                  <a:srgbClr val="7030A0"/>
                </a:solidFill>
              </a:rPr>
              <a:t>mc_paramKiKp</a:t>
            </a:r>
            <a:r>
              <a:rPr lang="fr-FR" sz="1000" dirty="0">
                <a:solidFill>
                  <a:srgbClr val="7030A0"/>
                </a:solidFill>
              </a:rPr>
              <a:t> (si cavalier « cfg1_J3 » en place)</a:t>
            </a:r>
          </a:p>
        </p:txBody>
      </p:sp>
      <p:sp>
        <p:nvSpPr>
          <p:cNvPr id="36" name="Rectangle 35"/>
          <p:cNvSpPr/>
          <p:nvPr/>
        </p:nvSpPr>
        <p:spPr>
          <a:xfrm>
            <a:off x="2757200" y="1911989"/>
            <a:ext cx="2364989" cy="1099816"/>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err="1">
                <a:solidFill>
                  <a:schemeClr val="tx1"/>
                </a:solidFill>
              </a:rPr>
              <a:t>mc_MOT_statusStart</a:t>
            </a:r>
            <a:endParaRPr lang="fr-FR" sz="1000" dirty="0">
              <a:solidFill>
                <a:schemeClr val="tx1"/>
              </a:solidFill>
            </a:endParaRPr>
          </a:p>
          <a:p>
            <a:r>
              <a:rPr lang="fr-FR" sz="1000" dirty="0" err="1">
                <a:solidFill>
                  <a:schemeClr val="tx1"/>
                </a:solidFill>
              </a:rPr>
              <a:t>mc_MOT_statusRun</a:t>
            </a:r>
            <a:endParaRPr lang="fr-FR" sz="1000" dirty="0">
              <a:solidFill>
                <a:schemeClr val="tx1"/>
              </a:solidFill>
            </a:endParaRPr>
          </a:p>
          <a:p>
            <a:r>
              <a:rPr lang="fr-FR" sz="1000" dirty="0" err="1">
                <a:solidFill>
                  <a:schemeClr val="tx1"/>
                </a:solidFill>
              </a:rPr>
              <a:t>mc_arretHardware</a:t>
            </a:r>
            <a:r>
              <a:rPr lang="fr-FR" sz="1000" dirty="0">
                <a:solidFill>
                  <a:schemeClr val="tx1"/>
                </a:solidFill>
              </a:rPr>
              <a:t> (</a:t>
            </a:r>
            <a:r>
              <a:rPr lang="fr-FR" sz="1000" dirty="0" err="1">
                <a:solidFill>
                  <a:schemeClr val="tx1"/>
                </a:solidFill>
              </a:rPr>
              <a:t>Evt</a:t>
            </a:r>
            <a:r>
              <a:rPr lang="fr-FR" sz="1000" dirty="0">
                <a:solidFill>
                  <a:schemeClr val="tx1"/>
                </a:solidFill>
              </a:rPr>
              <a:t>)</a:t>
            </a:r>
          </a:p>
          <a:p>
            <a:r>
              <a:rPr lang="fr-FR" sz="1000" dirty="0" err="1">
                <a:solidFill>
                  <a:schemeClr val="tx1"/>
                </a:solidFill>
              </a:rPr>
              <a:t>mc_scheduleurAndMesures</a:t>
            </a:r>
            <a:endParaRPr lang="fr-FR" sz="1000" dirty="0">
              <a:solidFill>
                <a:schemeClr val="tx1"/>
              </a:solidFill>
            </a:endParaRPr>
          </a:p>
          <a:p>
            <a:r>
              <a:rPr lang="fr-FR" sz="1000" dirty="0" err="1">
                <a:solidFill>
                  <a:srgbClr val="7030A0"/>
                </a:solidFill>
              </a:rPr>
              <a:t>mc_calculPi</a:t>
            </a:r>
            <a:r>
              <a:rPr lang="fr-FR" sz="1000" dirty="0">
                <a:solidFill>
                  <a:srgbClr val="7030A0"/>
                </a:solidFill>
              </a:rPr>
              <a:t> (cadencé si cavalier « cfg1_J3 en </a:t>
            </a:r>
            <a:r>
              <a:rPr lang="fr-FR" sz="1000" dirty="0" smtClean="0">
                <a:solidFill>
                  <a:srgbClr val="7030A0"/>
                </a:solidFill>
              </a:rPr>
              <a:t>place )</a:t>
            </a:r>
            <a:endParaRPr lang="fr-FR" sz="1000" dirty="0">
              <a:solidFill>
                <a:srgbClr val="FF0000"/>
              </a:solidFill>
            </a:endParaRPr>
          </a:p>
        </p:txBody>
      </p:sp>
      <p:cxnSp>
        <p:nvCxnSpPr>
          <p:cNvPr id="38" name="Connecteur droit avec flèche 37"/>
          <p:cNvCxnSpPr>
            <a:stCxn id="35" idx="0"/>
          </p:cNvCxnSpPr>
          <p:nvPr/>
        </p:nvCxnSpPr>
        <p:spPr>
          <a:xfrm flipV="1">
            <a:off x="1858067" y="1678535"/>
            <a:ext cx="185338" cy="23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a:off x="3203858" y="1718370"/>
            <a:ext cx="1" cy="193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6258805" y="1048853"/>
            <a:ext cx="1470852" cy="276999"/>
          </a:xfrm>
          <a:prstGeom prst="rect">
            <a:avLst/>
          </a:prstGeom>
          <a:noFill/>
        </p:spPr>
        <p:txBody>
          <a:bodyPr wrap="none" rtlCol="0">
            <a:spAutoFit/>
          </a:bodyPr>
          <a:lstStyle/>
          <a:p>
            <a:r>
              <a:rPr lang="fr-FR" sz="1200" b="1" dirty="0" err="1" smtClean="0"/>
              <a:t>mc_consigneVitesse</a:t>
            </a:r>
            <a:endParaRPr lang="fr-FR" sz="1200" b="1" dirty="0"/>
          </a:p>
        </p:txBody>
      </p:sp>
      <p:graphicFrame>
        <p:nvGraphicFramePr>
          <p:cNvPr id="9" name="Tableau 8"/>
          <p:cNvGraphicFramePr>
            <a:graphicFrameLocks noGrp="1"/>
          </p:cNvGraphicFramePr>
          <p:nvPr>
            <p:extLst>
              <p:ext uri="{D42A27DB-BD31-4B8C-83A1-F6EECF244321}">
                <p14:modId xmlns:p14="http://schemas.microsoft.com/office/powerpoint/2010/main" val="3661434158"/>
              </p:ext>
            </p:extLst>
          </p:nvPr>
        </p:nvGraphicFramePr>
        <p:xfrm>
          <a:off x="6870055" y="1366031"/>
          <a:ext cx="4290835" cy="625006"/>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2503">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312503">
                <a:tc>
                  <a:txBody>
                    <a:bodyPr/>
                    <a:lstStyle/>
                    <a:p>
                      <a:pPr algn="ctr"/>
                      <a:r>
                        <a:rPr lang="fr-FR" sz="1000" dirty="0" smtClean="0"/>
                        <a:t>17</a:t>
                      </a:r>
                      <a:endParaRPr lang="fr-FR" sz="1000" dirty="0"/>
                    </a:p>
                  </a:txBody>
                  <a:tcPr/>
                </a:tc>
                <a:tc>
                  <a:txBody>
                    <a:bodyPr/>
                    <a:lstStyle/>
                    <a:p>
                      <a:pPr algn="ctr"/>
                      <a:r>
                        <a:rPr lang="fr-FR" sz="1000" dirty="0" smtClean="0"/>
                        <a:t>2</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extLst>
                  <a:ext uri="{0D108BD9-81ED-4DB2-BD59-A6C34878D82A}">
                    <a16:rowId xmlns="" xmlns:a16="http://schemas.microsoft.com/office/drawing/2014/main" val="129921114"/>
                  </a:ext>
                </a:extLst>
              </a:tr>
            </a:tbl>
          </a:graphicData>
        </a:graphic>
      </p:graphicFrame>
      <p:sp>
        <p:nvSpPr>
          <p:cNvPr id="13" name="Rectangle 12"/>
          <p:cNvSpPr/>
          <p:nvPr/>
        </p:nvSpPr>
        <p:spPr>
          <a:xfrm>
            <a:off x="6821000" y="2335490"/>
            <a:ext cx="4984834" cy="1477328"/>
          </a:xfrm>
          <a:prstGeom prst="rect">
            <a:avLst/>
          </a:prstGeom>
        </p:spPr>
        <p:txBody>
          <a:bodyPr wrap="squar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cdmc_consigneVitesse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la vitesse en cm/s ( 0 &lt;= consigne &lt;= 50 ou 0x32)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Ecrêtage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D[1] : </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bit0: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bdmc_sensDeplacementLoco</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le sens </a:t>
            </a:r>
            <a:r>
              <a:rPr lang="fr-FR" altLang="fr-FR" sz="1000" dirty="0">
                <a:latin typeface="Arial" panose="020B0604020202020204" pitchFamily="34" charset="0"/>
                <a:ea typeface="Times New Roman" panose="02020603050405020304" pitchFamily="18" charset="0"/>
                <a:cs typeface="Arial" panose="020B0604020202020204" pitchFamily="34" charset="0"/>
              </a:rPr>
              <a:t>(bit0 = 1 -&gt; sens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Avant, </a:t>
            </a:r>
            <a:r>
              <a:rPr lang="fr-FR" altLang="fr-FR" sz="1000" dirty="0">
                <a:latin typeface="Arial" panose="020B0604020202020204" pitchFamily="34" charset="0"/>
                <a:ea typeface="Times New Roman" panose="02020603050405020304" pitchFamily="18" charset="0"/>
                <a:cs typeface="Arial" panose="020B0604020202020204" pitchFamily="34" charset="0"/>
              </a:rPr>
              <a:t>bit0 = 0 -&gt; sens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Arrière)</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bit1: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bdmc_ForcageMvtLoco</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(Télécommande ou boutons « Wagon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endParaRPr lang="fr-FR" altLang="fr-FR" sz="1000" u="sng" dirty="0">
              <a:latin typeface="Arial" panose="020B0604020202020204" pitchFamily="34" charset="0"/>
              <a:ea typeface="Times New Roman" panose="02020603050405020304" pitchFamily="18" charset="0"/>
              <a:cs typeface="Arial" panose="020B0604020202020204" pitchFamily="34" charset="0"/>
            </a:endParaRPr>
          </a:p>
          <a:p>
            <a:pPr algn="ctr"/>
            <a:r>
              <a:rPr lang="fr-FR" altLang="fr-FR" sz="1000" u="sng" dirty="0" smtClean="0">
                <a:latin typeface="Arial" panose="020B0604020202020204" pitchFamily="34" charset="0"/>
                <a:ea typeface="Times New Roman" panose="02020603050405020304" pitchFamily="18" charset="0"/>
                <a:cs typeface="Arial" panose="020B0604020202020204" pitchFamily="34" charset="0"/>
              </a:rPr>
              <a:t>NB : 16,944ms </a:t>
            </a:r>
            <a:r>
              <a:rPr lang="fr-FR" altLang="fr-FR" sz="1000" u="sng" dirty="0">
                <a:latin typeface="Arial" panose="020B0604020202020204" pitchFamily="34" charset="0"/>
                <a:ea typeface="Times New Roman" panose="02020603050405020304" pitchFamily="18" charset="0"/>
                <a:cs typeface="Arial" panose="020B0604020202020204" pitchFamily="34" charset="0"/>
              </a:rPr>
              <a:t>é</a:t>
            </a:r>
            <a:r>
              <a:rPr lang="fr-FR" altLang="fr-FR" sz="1000" u="sng" dirty="0" smtClean="0">
                <a:latin typeface="Arial" panose="020B0604020202020204" pitchFamily="34" charset="0"/>
                <a:ea typeface="Times New Roman" panose="02020603050405020304" pitchFamily="18" charset="0"/>
                <a:cs typeface="Arial" panose="020B0604020202020204" pitchFamily="34" charset="0"/>
              </a:rPr>
              <a:t>quivaut à 6,78mm à 40cm/s</a:t>
            </a:r>
            <a:endParaRPr lang="fr-FR" altLang="fr-FR" sz="1000" u="sng" dirty="0">
              <a:latin typeface="Arial" panose="020B0604020202020204" pitchFamily="34" charset="0"/>
              <a:ea typeface="Times New Roman" panose="02020603050405020304" pitchFamily="18" charset="0"/>
              <a:cs typeface="Arial" panose="020B0604020202020204" pitchFamily="34" charset="0"/>
            </a:endParaRPr>
          </a:p>
        </p:txBody>
      </p:sp>
      <p:sp>
        <p:nvSpPr>
          <p:cNvPr id="87" name="ZoneTexte 86"/>
          <p:cNvSpPr txBox="1"/>
          <p:nvPr/>
        </p:nvSpPr>
        <p:spPr>
          <a:xfrm>
            <a:off x="6258805" y="3921928"/>
            <a:ext cx="1866537" cy="276999"/>
          </a:xfrm>
          <a:prstGeom prst="rect">
            <a:avLst/>
          </a:prstGeom>
          <a:noFill/>
        </p:spPr>
        <p:txBody>
          <a:bodyPr wrap="none" rtlCol="0">
            <a:spAutoFit/>
          </a:bodyPr>
          <a:lstStyle/>
          <a:p>
            <a:r>
              <a:rPr lang="fr-FR" sz="1200" b="1" dirty="0" err="1" smtClean="0"/>
              <a:t>mc_consigneVitesseLimite</a:t>
            </a:r>
            <a:endParaRPr lang="fr-FR" sz="1200" b="1" dirty="0"/>
          </a:p>
        </p:txBody>
      </p:sp>
      <p:graphicFrame>
        <p:nvGraphicFramePr>
          <p:cNvPr id="88" name="Tableau 87"/>
          <p:cNvGraphicFramePr>
            <a:graphicFrameLocks noGrp="1"/>
          </p:cNvGraphicFramePr>
          <p:nvPr>
            <p:extLst>
              <p:ext uri="{D42A27DB-BD31-4B8C-83A1-F6EECF244321}">
                <p14:modId xmlns:p14="http://schemas.microsoft.com/office/powerpoint/2010/main" val="1833631099"/>
              </p:ext>
            </p:extLst>
          </p:nvPr>
        </p:nvGraphicFramePr>
        <p:xfrm>
          <a:off x="6974522" y="4267251"/>
          <a:ext cx="4290835" cy="597612"/>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298806">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98806">
                <a:tc>
                  <a:txBody>
                    <a:bodyPr/>
                    <a:lstStyle/>
                    <a:p>
                      <a:pPr algn="ctr"/>
                      <a:r>
                        <a:rPr lang="fr-FR" sz="1000" dirty="0" smtClean="0"/>
                        <a:t>16</a:t>
                      </a:r>
                      <a:endParaRPr lang="fr-FR" sz="1000" dirty="0"/>
                    </a:p>
                  </a:txBody>
                  <a:tcPr/>
                </a:tc>
                <a:tc>
                  <a:txBody>
                    <a:bodyPr/>
                    <a:lstStyle/>
                    <a:p>
                      <a:pPr algn="ctr"/>
                      <a:r>
                        <a:rPr lang="fr-FR" sz="1000" dirty="0" smtClean="0"/>
                        <a:t>1</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extLst>
                  <a:ext uri="{0D108BD9-81ED-4DB2-BD59-A6C34878D82A}">
                    <a16:rowId xmlns="" xmlns:a16="http://schemas.microsoft.com/office/drawing/2014/main" val="129921114"/>
                  </a:ext>
                </a:extLst>
              </a:tr>
            </a:tbl>
          </a:graphicData>
        </a:graphic>
      </p:graphicFrame>
      <p:sp>
        <p:nvSpPr>
          <p:cNvPr id="90" name="Rectangle 89"/>
          <p:cNvSpPr/>
          <p:nvPr/>
        </p:nvSpPr>
        <p:spPr>
          <a:xfrm>
            <a:off x="6881678" y="5001510"/>
            <a:ext cx="3469219" cy="400110"/>
          </a:xfrm>
          <a:prstGeom prst="rect">
            <a:avLst/>
          </a:prstGeom>
        </p:spPr>
        <p:txBody>
          <a:bodyPr wrap="non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cdmc_consigneVitesseLimite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la vitesse en cm/s ( 0 &lt;= consigne &lt;= 50 ou 0x32)</a:t>
            </a:r>
          </a:p>
        </p:txBody>
      </p:sp>
      <p:cxnSp>
        <p:nvCxnSpPr>
          <p:cNvPr id="44" name="Connecteur droit avec flèche 43"/>
          <p:cNvCxnSpPr/>
          <p:nvPr/>
        </p:nvCxnSpPr>
        <p:spPr>
          <a:xfrm>
            <a:off x="6417217" y="1686417"/>
            <a:ext cx="0" cy="25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6417217" y="1665232"/>
            <a:ext cx="327334" cy="276999"/>
          </a:xfrm>
          <a:prstGeom prst="rect">
            <a:avLst/>
          </a:prstGeom>
          <a:noFill/>
        </p:spPr>
        <p:txBody>
          <a:bodyPr wrap="none" rtlCol="0">
            <a:spAutoFit/>
          </a:bodyPr>
          <a:lstStyle/>
          <a:p>
            <a:r>
              <a:rPr lang="fr-FR" sz="1200" b="1" dirty="0" smtClean="0"/>
              <a:t>IN</a:t>
            </a:r>
            <a:endParaRPr lang="fr-FR" sz="1200" b="1" dirty="0"/>
          </a:p>
        </p:txBody>
      </p:sp>
      <p:cxnSp>
        <p:nvCxnSpPr>
          <p:cNvPr id="46" name="Connecteur droit avec flèche 45"/>
          <p:cNvCxnSpPr/>
          <p:nvPr/>
        </p:nvCxnSpPr>
        <p:spPr>
          <a:xfrm>
            <a:off x="6585769" y="4591793"/>
            <a:ext cx="0" cy="25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6585769" y="4570608"/>
            <a:ext cx="327334" cy="276999"/>
          </a:xfrm>
          <a:prstGeom prst="rect">
            <a:avLst/>
          </a:prstGeom>
          <a:noFill/>
        </p:spPr>
        <p:txBody>
          <a:bodyPr wrap="none" rtlCol="0">
            <a:spAutoFit/>
          </a:bodyPr>
          <a:lstStyle/>
          <a:p>
            <a:r>
              <a:rPr lang="fr-FR" sz="1200" b="1" dirty="0" smtClean="0"/>
              <a:t>IN</a:t>
            </a:r>
            <a:endParaRPr lang="fr-FR" sz="1200" b="1" dirty="0"/>
          </a:p>
        </p:txBody>
      </p:sp>
      <p:sp>
        <p:nvSpPr>
          <p:cNvPr id="56" name="Rectangle 55"/>
          <p:cNvSpPr/>
          <p:nvPr/>
        </p:nvSpPr>
        <p:spPr>
          <a:xfrm>
            <a:off x="3885982" y="398632"/>
            <a:ext cx="1072864" cy="73093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a:solidFill>
                  <a:schemeClr val="tx1"/>
                </a:solidFill>
              </a:rPr>
              <a:t>Commande relais</a:t>
            </a:r>
          </a:p>
          <a:p>
            <a:pPr algn="ctr"/>
            <a:r>
              <a:rPr lang="fr-FR" sz="1000" dirty="0">
                <a:solidFill>
                  <a:schemeClr val="tx1"/>
                </a:solidFill>
              </a:rPr>
              <a:t>Alim</a:t>
            </a:r>
          </a:p>
        </p:txBody>
      </p:sp>
      <p:sp>
        <p:nvSpPr>
          <p:cNvPr id="57" name="ZoneTexte 56"/>
          <p:cNvSpPr txBox="1"/>
          <p:nvPr/>
        </p:nvSpPr>
        <p:spPr>
          <a:xfrm>
            <a:off x="3885703" y="1230266"/>
            <a:ext cx="723275" cy="415498"/>
          </a:xfrm>
          <a:prstGeom prst="rect">
            <a:avLst/>
          </a:prstGeom>
          <a:noFill/>
        </p:spPr>
        <p:txBody>
          <a:bodyPr wrap="none" rtlCol="0">
            <a:spAutoFit/>
          </a:bodyPr>
          <a:lstStyle/>
          <a:p>
            <a:r>
              <a:rPr lang="fr-FR" sz="1000" dirty="0"/>
              <a:t>BP arrêt</a:t>
            </a:r>
          </a:p>
          <a:p>
            <a:r>
              <a:rPr lang="fr-FR" sz="1000" dirty="0"/>
              <a:t>Hardware</a:t>
            </a:r>
          </a:p>
        </p:txBody>
      </p:sp>
      <p:cxnSp>
        <p:nvCxnSpPr>
          <p:cNvPr id="59" name="Connecteur droit avec flèche 58"/>
          <p:cNvCxnSpPr/>
          <p:nvPr/>
        </p:nvCxnSpPr>
        <p:spPr>
          <a:xfrm flipH="1">
            <a:off x="3643776" y="1421148"/>
            <a:ext cx="296765" cy="4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1235679" y="881309"/>
            <a:ext cx="630301" cy="861774"/>
          </a:xfrm>
          <a:prstGeom prst="rect">
            <a:avLst/>
          </a:prstGeom>
          <a:noFill/>
        </p:spPr>
        <p:txBody>
          <a:bodyPr wrap="none" rtlCol="0">
            <a:spAutoFit/>
          </a:bodyPr>
          <a:lstStyle/>
          <a:p>
            <a:r>
              <a:rPr lang="fr-FR" sz="1000" dirty="0" smtClean="0">
                <a:solidFill>
                  <a:srgbClr val="FF0000"/>
                </a:solidFill>
              </a:rPr>
              <a:t>Dbug_J2</a:t>
            </a:r>
          </a:p>
          <a:p>
            <a:r>
              <a:rPr lang="fr-FR" sz="1000" dirty="0" smtClean="0">
                <a:solidFill>
                  <a:srgbClr val="7030A0"/>
                </a:solidFill>
              </a:rPr>
              <a:t>Cfg1_J3</a:t>
            </a:r>
          </a:p>
          <a:p>
            <a:r>
              <a:rPr lang="fr-FR" sz="1000" dirty="0" smtClean="0">
                <a:solidFill>
                  <a:srgbClr val="C00000"/>
                </a:solidFill>
              </a:rPr>
              <a:t>Cfg2_J4</a:t>
            </a:r>
          </a:p>
          <a:p>
            <a:r>
              <a:rPr lang="fr-FR" sz="1000" dirty="0" smtClean="0">
                <a:solidFill>
                  <a:srgbClr val="00B050"/>
                </a:solidFill>
              </a:rPr>
              <a:t>BP &gt;&gt;</a:t>
            </a:r>
          </a:p>
          <a:p>
            <a:r>
              <a:rPr lang="fr-FR" sz="1000" dirty="0" smtClean="0">
                <a:solidFill>
                  <a:srgbClr val="00B050"/>
                </a:solidFill>
              </a:rPr>
              <a:t>BP &lt;&lt;</a:t>
            </a:r>
            <a:endParaRPr lang="fr-FR" sz="1000" dirty="0">
              <a:solidFill>
                <a:srgbClr val="00B050"/>
              </a:solidFill>
            </a:endParaRPr>
          </a:p>
        </p:txBody>
      </p:sp>
      <p:cxnSp>
        <p:nvCxnSpPr>
          <p:cNvPr id="40" name="Connecteur droit avec flèche 39"/>
          <p:cNvCxnSpPr/>
          <p:nvPr/>
        </p:nvCxnSpPr>
        <p:spPr>
          <a:xfrm>
            <a:off x="1806758" y="1016280"/>
            <a:ext cx="113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1804665" y="1317832"/>
            <a:ext cx="113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1804664" y="1168680"/>
            <a:ext cx="113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p:nvPr/>
        </p:nvCxnSpPr>
        <p:spPr>
          <a:xfrm flipV="1">
            <a:off x="1684190" y="1465468"/>
            <a:ext cx="23389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p:nvPr/>
        </p:nvCxnSpPr>
        <p:spPr>
          <a:xfrm flipV="1">
            <a:off x="1684190" y="1617869"/>
            <a:ext cx="23389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3643776" y="1016280"/>
            <a:ext cx="2422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ZoneTexte 49"/>
          <p:cNvSpPr txBox="1"/>
          <p:nvPr/>
        </p:nvSpPr>
        <p:spPr>
          <a:xfrm>
            <a:off x="229121" y="4531235"/>
            <a:ext cx="6188096" cy="2154436"/>
          </a:xfrm>
          <a:prstGeom prst="rect">
            <a:avLst/>
          </a:prstGeom>
          <a:noFill/>
        </p:spPr>
        <p:txBody>
          <a:bodyPr wrap="square" rtlCol="0">
            <a:spAutoFit/>
          </a:bodyPr>
          <a:lstStyle/>
          <a:p>
            <a:r>
              <a:rPr lang="fr-FR" sz="1200" b="1" dirty="0" smtClean="0"/>
              <a:t>Configuration cavaliers:</a:t>
            </a:r>
          </a:p>
          <a:p>
            <a:r>
              <a:rPr lang="fr-FR" sz="1400" dirty="0"/>
              <a:t>	</a:t>
            </a:r>
            <a:r>
              <a:rPr lang="fr-FR" sz="1200" dirty="0" smtClean="0"/>
              <a:t>Dbug_j2 = Sa présence permet l’affichage de données supplémentaires « type </a:t>
            </a:r>
            <a:r>
              <a:rPr lang="fr-FR" sz="1200" dirty="0" err="1" smtClean="0"/>
              <a:t>Debug</a:t>
            </a:r>
            <a:r>
              <a:rPr lang="fr-FR" sz="1200" dirty="0" smtClean="0"/>
              <a:t> » sur le LCD, ceci après l’appui sur le switch RC1 (var « </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bdmc_swRC1 » de </a:t>
            </a:r>
            <a:r>
              <a:rPr lang="fr-FR" altLang="fr-FR" sz="1200" dirty="0" err="1" smtClean="0">
                <a:latin typeface="Arial" panose="020B0604020202020204" pitchFamily="34" charset="0"/>
                <a:ea typeface="Times New Roman" panose="02020603050405020304" pitchFamily="18" charset="0"/>
                <a:cs typeface="Arial" panose="020B0604020202020204" pitchFamily="34" charset="0"/>
              </a:rPr>
              <a:t>mc_BAL_statusRun</a:t>
            </a:r>
            <a:r>
              <a:rPr lang="fr-FR" altLang="fr-FR" sz="1200" dirty="0" smtClean="0">
                <a:latin typeface="Arial" panose="020B0604020202020204" pitchFamily="34" charset="0"/>
                <a:ea typeface="Times New Roman" panose="02020603050405020304" pitchFamily="18" charset="0"/>
                <a:cs typeface="Arial" panose="020B0604020202020204" pitchFamily="34" charset="0"/>
              </a:rPr>
              <a:t>)</a:t>
            </a:r>
            <a:endParaRPr lang="fr-FR" altLang="fr-FR" sz="1200" dirty="0">
              <a:latin typeface="Arial" panose="020B0604020202020204" pitchFamily="34" charset="0"/>
              <a:ea typeface="Times New Roman" panose="02020603050405020304" pitchFamily="18" charset="0"/>
              <a:cs typeface="Arial" panose="020B0604020202020204" pitchFamily="34" charset="0"/>
            </a:endParaRPr>
          </a:p>
          <a:p>
            <a:endParaRPr lang="fr-FR" sz="1200" dirty="0" smtClean="0"/>
          </a:p>
          <a:p>
            <a:r>
              <a:rPr lang="fr-FR" sz="1200" dirty="0">
                <a:sym typeface="Wingdings" panose="05000000000000000000" pitchFamily="2" charset="2"/>
              </a:rPr>
              <a:t>	</a:t>
            </a:r>
            <a:r>
              <a:rPr lang="fr-FR" sz="1200" dirty="0" smtClean="0">
                <a:sym typeface="Wingdings" panose="05000000000000000000" pitchFamily="2" charset="2"/>
              </a:rPr>
              <a:t>Cfg1_J3 </a:t>
            </a:r>
            <a:r>
              <a:rPr lang="fr-FR" sz="1200" dirty="0">
                <a:sym typeface="Wingdings" panose="05000000000000000000" pitchFamily="2" charset="2"/>
              </a:rPr>
              <a:t> </a:t>
            </a:r>
            <a:r>
              <a:rPr lang="fr-FR" sz="1200" dirty="0" smtClean="0">
                <a:sym typeface="Wingdings" panose="05000000000000000000" pitchFamily="2" charset="2"/>
              </a:rPr>
              <a:t>Accès aux paramètres d’asservissement (Ki, </a:t>
            </a:r>
            <a:r>
              <a:rPr lang="fr-FR" sz="1200" dirty="0" err="1" smtClean="0">
                <a:sym typeface="Wingdings" panose="05000000000000000000" pitchFamily="2" charset="2"/>
              </a:rPr>
              <a:t>Kp</a:t>
            </a:r>
            <a:r>
              <a:rPr lang="fr-FR" sz="1200" dirty="0" smtClean="0">
                <a:sym typeface="Wingdings" panose="05000000000000000000" pitchFamily="2" charset="2"/>
              </a:rPr>
              <a:t>, </a:t>
            </a:r>
            <a:r>
              <a:rPr lang="fr-FR" sz="1200" dirty="0" err="1" smtClean="0">
                <a:sym typeface="Wingdings" panose="05000000000000000000" pitchFamily="2" charset="2"/>
              </a:rPr>
              <a:t>CalculPi</a:t>
            </a:r>
            <a:r>
              <a:rPr lang="fr-FR" sz="1200" dirty="0" smtClean="0">
                <a:sym typeface="Wingdings" panose="05000000000000000000" pitchFamily="2" charset="2"/>
              </a:rPr>
              <a:t>).</a:t>
            </a:r>
          </a:p>
          <a:p>
            <a:r>
              <a:rPr lang="fr-FR" sz="1200" dirty="0">
                <a:sym typeface="Wingdings" panose="05000000000000000000" pitchFamily="2" charset="2"/>
              </a:rPr>
              <a:t>	</a:t>
            </a:r>
            <a:r>
              <a:rPr lang="fr-FR" sz="1200" dirty="0" smtClean="0">
                <a:sym typeface="Wingdings" panose="05000000000000000000" pitchFamily="2" charset="2"/>
              </a:rPr>
              <a:t>Cfg2_J4  </a:t>
            </a:r>
            <a:r>
              <a:rPr lang="fr-FR" sz="1200" dirty="0" err="1" smtClean="0">
                <a:sym typeface="Wingdings" panose="05000000000000000000" pitchFamily="2" charset="2"/>
              </a:rPr>
              <a:t>Jumper</a:t>
            </a:r>
            <a:r>
              <a:rPr lang="fr-FR" sz="1200" dirty="0" smtClean="0">
                <a:sym typeface="Wingdings" panose="05000000000000000000" pitchFamily="2" charset="2"/>
              </a:rPr>
              <a:t> « rouge » qui permet de « rattraper » le sens de rotation des moteurs.</a:t>
            </a:r>
          </a:p>
          <a:p>
            <a:endParaRPr lang="fr-FR" sz="1200" dirty="0" smtClean="0">
              <a:sym typeface="Wingdings" panose="05000000000000000000" pitchFamily="2" charset="2"/>
            </a:endParaRPr>
          </a:p>
          <a:p>
            <a:r>
              <a:rPr lang="fr-FR" sz="1200" b="1" dirty="0" smtClean="0"/>
              <a:t>Fonction des poussoirs SW1 « &lt;&lt; »   et SW2 « &gt;&gt; »:</a:t>
            </a:r>
          </a:p>
          <a:p>
            <a:r>
              <a:rPr lang="fr-FR" sz="1200" b="1" dirty="0" smtClean="0"/>
              <a:t>	</a:t>
            </a:r>
            <a:r>
              <a:rPr lang="fr-FR" sz="1200" dirty="0" smtClean="0">
                <a:sym typeface="Wingdings" panose="05000000000000000000" pitchFamily="2" charset="2"/>
              </a:rPr>
              <a:t>Un appui sur l’un de ces poussoirs fera avancer ou reculer le train à une vitesse fixe. Un relâchement arrêtera le train.</a:t>
            </a:r>
            <a:endParaRPr lang="fr-FR" sz="1200" b="1" dirty="0"/>
          </a:p>
          <a:p>
            <a:endParaRPr lang="fr-FR" sz="1200" dirty="0"/>
          </a:p>
        </p:txBody>
      </p:sp>
      <p:sp>
        <p:nvSpPr>
          <p:cNvPr id="3" name="Rectangle 2"/>
          <p:cNvSpPr/>
          <p:nvPr/>
        </p:nvSpPr>
        <p:spPr>
          <a:xfrm>
            <a:off x="10118089" y="40331"/>
            <a:ext cx="1975476" cy="369332"/>
          </a:xfrm>
          <a:prstGeom prst="rect">
            <a:avLst/>
          </a:prstGeom>
        </p:spPr>
        <p:txBody>
          <a:bodyPr wrap="none">
            <a:spAutoFit/>
          </a:bodyPr>
          <a:lstStyle/>
          <a:p>
            <a:pPr algn="ctr"/>
            <a:r>
              <a:rPr lang="fr-FR" dirty="0">
                <a:solidFill>
                  <a:schemeClr val="accent1">
                    <a:lumMod val="50000"/>
                  </a:schemeClr>
                </a:solidFill>
              </a:rPr>
              <a:t>DSPIC-1 Régulation</a:t>
            </a:r>
          </a:p>
        </p:txBody>
      </p:sp>
    </p:spTree>
    <p:extLst>
      <p:ext uri="{BB962C8B-B14F-4D97-AF65-F5344CB8AC3E}">
        <p14:creationId xmlns:p14="http://schemas.microsoft.com/office/powerpoint/2010/main" val="226920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31729" y="1908150"/>
            <a:ext cx="1475084" cy="276999"/>
          </a:xfrm>
          <a:prstGeom prst="rect">
            <a:avLst/>
          </a:prstGeom>
          <a:noFill/>
        </p:spPr>
        <p:txBody>
          <a:bodyPr wrap="none" rtlCol="0">
            <a:spAutoFit/>
          </a:bodyPr>
          <a:lstStyle/>
          <a:p>
            <a:r>
              <a:rPr lang="fr-FR" sz="1200" b="1" dirty="0" err="1" smtClean="0"/>
              <a:t>mc_MOT_statusRun</a:t>
            </a:r>
            <a:endParaRPr lang="fr-FR" sz="1200" b="1" dirty="0"/>
          </a:p>
        </p:txBody>
      </p:sp>
      <p:graphicFrame>
        <p:nvGraphicFramePr>
          <p:cNvPr id="5" name="Tableau 4"/>
          <p:cNvGraphicFramePr>
            <a:graphicFrameLocks noGrp="1"/>
          </p:cNvGraphicFramePr>
          <p:nvPr>
            <p:extLst>
              <p:ext uri="{D42A27DB-BD31-4B8C-83A1-F6EECF244321}">
                <p14:modId xmlns:p14="http://schemas.microsoft.com/office/powerpoint/2010/main" val="174906916"/>
              </p:ext>
            </p:extLst>
          </p:nvPr>
        </p:nvGraphicFramePr>
        <p:xfrm>
          <a:off x="866184" y="2151997"/>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20</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6" name="Rectangle 5"/>
          <p:cNvSpPr/>
          <p:nvPr/>
        </p:nvSpPr>
        <p:spPr>
          <a:xfrm>
            <a:off x="231729" y="2912460"/>
            <a:ext cx="5475522" cy="3785652"/>
          </a:xfrm>
          <a:prstGeom prst="rect">
            <a:avLst/>
          </a:prstGeom>
        </p:spPr>
        <p:txBody>
          <a:bodyPr wrap="squar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 : Identification des erreurs survenues en cours de fonctionnement, Un niveau high quelque part provoquera l’arrêt du train en forçant sa vitesse à 0. Une intervention humaine sera nécessaire à la reprise.</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bdmc_MOT_crashSoft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bdmc_securiteErreurPI</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(obstacle sur la voie ou erreur du PI trop importante)</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bit2 : Non réception de nouvelle consigne de vitesse (type homme mort) (Non codé)</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bdmc_stopLoco_XXX_Crashsoft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Fct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OU de tous les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bdmc_XXX_crashSoft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bit5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bit6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bit7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PS: Union de tous ces bits : D[0]</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cdmc_MOT_erreurs</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D[1] : Identification des « warnings »  survenues en cours de fonctionnement, un niveau High quelque part indiquera une alerte. Le « Set et Reset » de ces bits est uniquement gérés par cette même carte. </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bdmc_MOT_initEnCours</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bdmc_noPoweredByRails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bdmc_batterieFaible</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bit3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bdmc_MOT_bugSoft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bdmc_MOT_CAN_RxErrorPassive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en-GB" altLang="fr-FR" sz="1000" dirty="0" err="1" smtClean="0">
                <a:latin typeface="Arial" panose="020B0604020202020204" pitchFamily="34" charset="0"/>
                <a:ea typeface="Times New Roman" panose="02020603050405020304" pitchFamily="18" charset="0"/>
                <a:cs typeface="Arial" panose="020B0604020202020204" pitchFamily="34" charset="0"/>
              </a:rPr>
              <a:t>bdmc_MOT_CAN_TxErrorPassive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en-GB" altLang="fr-FR" sz="1000" dirty="0" err="1">
                <a:latin typeface="Arial" panose="020B0604020202020204" pitchFamily="34" charset="0"/>
                <a:ea typeface="Times New Roman" panose="02020603050405020304" pitchFamily="18" charset="0"/>
                <a:cs typeface="Arial" panose="020B0604020202020204" pitchFamily="34" charset="0"/>
              </a:rPr>
              <a:t>bdmc_MOT_CAN_busOFF</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PS: Union de tous ces bits : D[1]</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cdmc_MOT_warnings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10" name="Connecteur droit avec flèche 9"/>
          <p:cNvCxnSpPr/>
          <p:nvPr/>
        </p:nvCxnSpPr>
        <p:spPr>
          <a:xfrm>
            <a:off x="338730" y="2509812"/>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350454" y="2488627"/>
            <a:ext cx="466794" cy="276999"/>
          </a:xfrm>
          <a:prstGeom prst="rect">
            <a:avLst/>
          </a:prstGeom>
          <a:noFill/>
        </p:spPr>
        <p:txBody>
          <a:bodyPr wrap="none" rtlCol="0">
            <a:spAutoFit/>
          </a:bodyPr>
          <a:lstStyle/>
          <a:p>
            <a:r>
              <a:rPr lang="fr-FR" sz="1200" b="1" dirty="0" smtClean="0"/>
              <a:t>OUT</a:t>
            </a:r>
            <a:endParaRPr lang="fr-FR" sz="1200" b="1" dirty="0"/>
          </a:p>
        </p:txBody>
      </p:sp>
      <p:sp>
        <p:nvSpPr>
          <p:cNvPr id="2" name="Rectangle 1"/>
          <p:cNvSpPr/>
          <p:nvPr/>
        </p:nvSpPr>
        <p:spPr>
          <a:xfrm>
            <a:off x="5955593" y="3080048"/>
            <a:ext cx="219932" cy="861774"/>
          </a:xfrm>
          <a:prstGeom prst="rect">
            <a:avLst/>
          </a:prstGeom>
        </p:spPr>
        <p:txBody>
          <a:bodyPr wrap="none">
            <a:spAutoFit/>
          </a:bodyPr>
          <a:lstStyle/>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p:txBody>
      </p:sp>
      <p:sp>
        <p:nvSpPr>
          <p:cNvPr id="9" name="ZoneTexte 8"/>
          <p:cNvSpPr txBox="1"/>
          <p:nvPr/>
        </p:nvSpPr>
        <p:spPr>
          <a:xfrm>
            <a:off x="231729" y="422768"/>
            <a:ext cx="1739044" cy="276999"/>
          </a:xfrm>
          <a:prstGeom prst="rect">
            <a:avLst/>
          </a:prstGeom>
          <a:noFill/>
        </p:spPr>
        <p:txBody>
          <a:bodyPr wrap="square" rtlCol="0">
            <a:spAutoFit/>
          </a:bodyPr>
          <a:lstStyle/>
          <a:p>
            <a:r>
              <a:rPr lang="fr-FR" sz="1200" b="1" dirty="0" err="1" smtClean="0"/>
              <a:t>mc_MOT_statusStart</a:t>
            </a:r>
            <a:endParaRPr lang="fr-FR" sz="1200" b="1" dirty="0"/>
          </a:p>
        </p:txBody>
      </p:sp>
      <p:graphicFrame>
        <p:nvGraphicFramePr>
          <p:cNvPr id="12" name="Tableau 11"/>
          <p:cNvGraphicFramePr>
            <a:graphicFrameLocks noGrp="1"/>
          </p:cNvGraphicFramePr>
          <p:nvPr>
            <p:extLst>
              <p:ext uri="{D42A27DB-BD31-4B8C-83A1-F6EECF244321}">
                <p14:modId xmlns:p14="http://schemas.microsoft.com/office/powerpoint/2010/main" val="116928650"/>
              </p:ext>
            </p:extLst>
          </p:nvPr>
        </p:nvGraphicFramePr>
        <p:xfrm>
          <a:off x="866184" y="666615"/>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A0</a:t>
                      </a:r>
                      <a:endParaRPr lang="fr-FR" sz="1000" dirty="0"/>
                    </a:p>
                  </a:txBody>
                  <a:tcPr/>
                </a:tc>
                <a:tc>
                  <a:txBody>
                    <a:bodyPr/>
                    <a:lstStyle/>
                    <a:p>
                      <a:pPr algn="ctr"/>
                      <a:r>
                        <a:rPr lang="fr-FR" sz="1000" dirty="0" smtClean="0"/>
                        <a:t>1</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000" dirty="0" smtClean="0"/>
                    </a:p>
                  </a:txBody>
                  <a:tcPr/>
                </a:tc>
                <a:extLst>
                  <a:ext uri="{0D108BD9-81ED-4DB2-BD59-A6C34878D82A}">
                    <a16:rowId xmlns="" xmlns:a16="http://schemas.microsoft.com/office/drawing/2014/main" val="129921114"/>
                  </a:ext>
                </a:extLst>
              </a:tr>
            </a:tbl>
          </a:graphicData>
        </a:graphic>
      </p:graphicFrame>
      <p:sp>
        <p:nvSpPr>
          <p:cNvPr id="13" name="Rectangle 12"/>
          <p:cNvSpPr/>
          <p:nvPr/>
        </p:nvSpPr>
        <p:spPr>
          <a:xfrm>
            <a:off x="771536" y="1280244"/>
            <a:ext cx="4691617" cy="553998"/>
          </a:xfrm>
          <a:prstGeom prst="rect">
            <a:avLst/>
          </a:prstGeom>
        </p:spPr>
        <p:txBody>
          <a:bodyPr wrap="squar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cdmc_MOT_versionSoft</a:t>
            </a:r>
            <a:r>
              <a:rPr lang="fr-FR" altLang="fr-FR" sz="1000" dirty="0">
                <a:latin typeface="Arial" panose="020B0604020202020204" pitchFamily="34" charset="0"/>
                <a:ea typeface="Times New Roman" panose="02020603050405020304" pitchFamily="18" charset="0"/>
                <a:cs typeface="Arial" panose="020B0604020202020204" pitchFamily="34" charset="0"/>
              </a:rPr>
              <a:t>. (2x4bits version et release) ex 1,6 -&gt; 0x16</a:t>
            </a:r>
          </a:p>
          <a:p>
            <a:r>
              <a:rPr lang="fr-FR" sz="1000" dirty="0">
                <a:latin typeface="Arial" panose="020B0604020202020204" pitchFamily="34" charset="0"/>
                <a:ea typeface="Times New Roman" panose="02020603050405020304" pitchFamily="18" charset="0"/>
                <a:cs typeface="Arial" panose="020B0604020202020204" pitchFamily="34" charset="0"/>
              </a:rPr>
              <a:t>PS: Cette trame est renvoyée jusqu’à ce que </a:t>
            </a:r>
            <a:r>
              <a:rPr 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bdmc_</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ACK_MOT_statusStart</a:t>
            </a:r>
            <a:r>
              <a:rPr lang="fr-FR" altLang="fr-FR" sz="1000" dirty="0">
                <a:latin typeface="Arial" panose="020B0604020202020204" pitchFamily="34" charset="0"/>
                <a:ea typeface="Times New Roman" panose="02020603050405020304" pitchFamily="18" charset="0"/>
                <a:cs typeface="Arial" panose="020B0604020202020204" pitchFamily="34" charset="0"/>
              </a:rPr>
              <a:t> » de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mc_LCD_statusRun</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 </a:t>
            </a:r>
            <a:r>
              <a:rPr lang="fr-FR" altLang="fr-FR" sz="1000" dirty="0">
                <a:latin typeface="Arial" panose="020B0604020202020204" pitchFamily="34" charset="0"/>
                <a:ea typeface="Times New Roman" panose="02020603050405020304" pitchFamily="18" charset="0"/>
                <a:cs typeface="Arial" panose="020B0604020202020204" pitchFamily="34" charset="0"/>
              </a:rPr>
              <a:t>soit « High ».</a:t>
            </a:r>
            <a:endParaRPr lang="fr-FR" sz="10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14" name="Connecteur droit avec flèche 13"/>
          <p:cNvCxnSpPr/>
          <p:nvPr/>
        </p:nvCxnSpPr>
        <p:spPr>
          <a:xfrm>
            <a:off x="338730" y="1024430"/>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350454" y="1003245"/>
            <a:ext cx="466794" cy="276999"/>
          </a:xfrm>
          <a:prstGeom prst="rect">
            <a:avLst/>
          </a:prstGeom>
          <a:noFill/>
        </p:spPr>
        <p:txBody>
          <a:bodyPr wrap="none" rtlCol="0">
            <a:spAutoFit/>
          </a:bodyPr>
          <a:lstStyle/>
          <a:p>
            <a:r>
              <a:rPr lang="fr-FR" sz="1200" b="1" dirty="0" smtClean="0"/>
              <a:t>OUT</a:t>
            </a:r>
            <a:endParaRPr lang="fr-FR" sz="1200" b="1" dirty="0"/>
          </a:p>
        </p:txBody>
      </p:sp>
      <p:sp>
        <p:nvSpPr>
          <p:cNvPr id="3" name="ZoneTexte 2"/>
          <p:cNvSpPr txBox="1"/>
          <p:nvPr/>
        </p:nvSpPr>
        <p:spPr>
          <a:xfrm>
            <a:off x="6012324" y="655179"/>
            <a:ext cx="5592031" cy="5940088"/>
          </a:xfrm>
          <a:prstGeom prst="rect">
            <a:avLst/>
          </a:prstGeom>
          <a:noFill/>
        </p:spPr>
        <p:txBody>
          <a:bodyPr wrap="square" rtlCol="0">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D[2</a:t>
            </a:r>
            <a:r>
              <a:rPr lang="fr-FR" altLang="fr-FR" sz="1000" dirty="0">
                <a:latin typeface="Arial" panose="020B0604020202020204" pitchFamily="34" charset="0"/>
                <a:ea typeface="Times New Roman" panose="02020603050405020304" pitchFamily="18" charset="0"/>
                <a:cs typeface="Arial" panose="020B0604020202020204" pitchFamily="34" charset="0"/>
              </a:rPr>
              <a:t>] : Input/output  hardware Carte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bdmc_MOT_jumper2</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(Activation du mode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Debug</a:t>
            </a:r>
            <a:r>
              <a:rPr lang="fr-FR" altLang="fr-FR" sz="1000" dirty="0">
                <a:latin typeface="Arial" panose="020B0604020202020204" pitchFamily="34" charset="0"/>
                <a:ea typeface="Times New Roman" panose="02020603050405020304" pitchFamily="18" charset="0"/>
                <a:cs typeface="Arial" panose="020B0604020202020204" pitchFamily="34" charset="0"/>
              </a:rPr>
              <a:t>)</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bdmc_MOT_jumper3</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Jumper</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Cfg1</a:t>
            </a:r>
            <a:r>
              <a:rPr lang="fr-FR" altLang="fr-FR" sz="1000" dirty="0">
                <a:latin typeface="Arial" panose="020B0604020202020204" pitchFamily="34" charset="0"/>
                <a:ea typeface="Times New Roman" panose="02020603050405020304" pitchFamily="18" charset="0"/>
                <a:cs typeface="Arial" panose="020B0604020202020204" pitchFamily="34" charset="0"/>
              </a:rPr>
              <a:t>)</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bdmc_MOT_jumper4</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(Définit le sens de déplacement de la locomotive suivant le 	câblage </a:t>
            </a:r>
            <a:r>
              <a:rPr lang="fr-FR" altLang="fr-FR" sz="1000" dirty="0">
                <a:latin typeface="Arial" panose="020B0604020202020204" pitchFamily="34" charset="0"/>
                <a:ea typeface="Times New Roman" panose="02020603050405020304" pitchFamily="18" charset="0"/>
                <a:cs typeface="Arial" panose="020B0604020202020204" pitchFamily="34" charset="0"/>
              </a:rPr>
              <a:t>des moteurs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bdmc_MOT_sw1 (Loco marche avant, Niveau High si appui)</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bdmc_MOT_sw2 (Loco marche arrière, Niveau </a:t>
            </a:r>
            <a:r>
              <a:rPr lang="fr-FR" altLang="fr-FR" sz="1000" dirty="0">
                <a:latin typeface="Arial" panose="020B0604020202020204" pitchFamily="34" charset="0"/>
                <a:ea typeface="Times New Roman" panose="02020603050405020304" pitchFamily="18" charset="0"/>
                <a:cs typeface="Arial" panose="020B0604020202020204" pitchFamily="34" charset="0"/>
              </a:rPr>
              <a:t>High si appui</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NB</a:t>
            </a:r>
            <a:r>
              <a:rPr lang="fr-FR" altLang="fr-FR" sz="1000" dirty="0">
                <a:latin typeface="Arial" panose="020B0604020202020204" pitchFamily="34" charset="0"/>
                <a:ea typeface="Times New Roman" panose="02020603050405020304" pitchFamily="18" charset="0"/>
                <a:cs typeface="Arial" panose="020B0604020202020204" pitchFamily="34" charset="0"/>
              </a:rPr>
              <a:t>: Les bits 1,2 et 3 ne sont lus qu’à la mise sous tension de la loco.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Ils sont ‘High’ si positionnement du cavalier.</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D[3] : Etat dynamique de la carte MOT</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bdmc_modeLocoOFF</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Conf</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Trame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mc_arretHardware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bit2 </a:t>
            </a:r>
            <a:r>
              <a:rPr lang="fr-FR" altLang="fr-FR" sz="1000" dirty="0">
                <a:latin typeface="Arial" panose="020B0604020202020204" pitchFamily="34" charset="0"/>
                <a:ea typeface="Times New Roman" panose="02020603050405020304" pitchFamily="18" charset="0"/>
                <a:cs typeface="Arial" panose="020B0604020202020204" pitchFamily="34" charset="0"/>
              </a:rPr>
              <a: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bdmc_modeMoveLocoManuelOrRemote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bit3 </a:t>
            </a:r>
            <a:r>
              <a:rPr lang="fr-FR" altLang="fr-FR" sz="1000" dirty="0">
                <a:latin typeface="Arial" panose="020B0604020202020204" pitchFamily="34" charset="0"/>
                <a:ea typeface="Times New Roman" panose="02020603050405020304" pitchFamily="18" charset="0"/>
                <a:cs typeface="Arial" panose="020B0604020202020204" pitchFamily="34" charset="0"/>
              </a:rPr>
              <a: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bdmc_moveSensLocoManuelOrRemote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bit4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bit5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bit6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bit7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D[3]</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cdmc_MOT_dynamique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D[4],D[5]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wdmc_tensionBatterie</a:t>
            </a:r>
            <a:r>
              <a:rPr lang="fr-FR" altLang="fr-FR" sz="1000" dirty="0">
                <a:latin typeface="Arial" panose="020B0604020202020204" pitchFamily="34" charset="0"/>
                <a:ea typeface="Times New Roman" panose="02020603050405020304" pitchFamily="18" charset="0"/>
                <a:cs typeface="Arial" panose="020B0604020202020204" pitchFamily="34" charset="0"/>
              </a:rPr>
              <a:t>.  (D[5] :poids forts ,D[4] :poids faibles)	</a:t>
            </a: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D[6] : cdmc_MOT_var1Debug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D[7]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cdmc_MOT_var2Debug</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NB: Pour savoir si le déplacement de la loco est en mode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Remote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control », il faut vérifier </a:t>
            </a:r>
            <a:r>
              <a:rPr lang="fr-FR" altLang="fr-FR" sz="1000" dirty="0">
                <a:latin typeface="Arial" panose="020B0604020202020204" pitchFamily="34" charset="0"/>
                <a:ea typeface="Times New Roman" panose="02020603050405020304" pitchFamily="18" charset="0"/>
                <a:cs typeface="Arial" panose="020B0604020202020204" pitchFamily="34" charset="0"/>
              </a:rPr>
              <a:t>la variable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bdmc_modeRemoteControl</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 de la trame CAN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mc_GSM_statusRun</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 Si oui, la vitesse et le sens seront aussi dans cette même trame.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sz="1000" dirty="0">
                <a:latin typeface="Arial" panose="020B0604020202020204" pitchFamily="34" charset="0"/>
                <a:cs typeface="Arial" panose="020B0604020202020204" pitchFamily="34" charset="0"/>
              </a:rPr>
              <a:t>NB: Avant,</a:t>
            </a:r>
          </a:p>
          <a:p>
            <a:r>
              <a:rPr lang="fr-FR" altLang="fr-FR" sz="1000" dirty="0">
                <a:latin typeface="Arial" panose="020B0604020202020204" pitchFamily="34" charset="0"/>
                <a:ea typeface="Times New Roman" panose="02020603050405020304" pitchFamily="18" charset="0"/>
                <a:cs typeface="Arial" panose="020B0604020202020204" pitchFamily="34" charset="0"/>
              </a:rPr>
              <a:t>D[4],D[5] : Tension rail sous la loco (D[5] :poids forts ,D[4] :poids faibles). NB: Pour des raisons de sécurité matérielle, une détection de tension trop forte sur les rails coupera instantanément le relais « énergie » de la loco.</a:t>
            </a:r>
            <a:endParaRPr lang="fr-FR" sz="1000" dirty="0"/>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16" name="Rectangle 15"/>
          <p:cNvSpPr/>
          <p:nvPr/>
        </p:nvSpPr>
        <p:spPr>
          <a:xfrm>
            <a:off x="10118089" y="40331"/>
            <a:ext cx="1975476" cy="369332"/>
          </a:xfrm>
          <a:prstGeom prst="rect">
            <a:avLst/>
          </a:prstGeom>
        </p:spPr>
        <p:txBody>
          <a:bodyPr wrap="none">
            <a:spAutoFit/>
          </a:bodyPr>
          <a:lstStyle/>
          <a:p>
            <a:pPr algn="ctr"/>
            <a:r>
              <a:rPr lang="fr-FR" dirty="0">
                <a:solidFill>
                  <a:schemeClr val="accent1">
                    <a:lumMod val="50000"/>
                  </a:schemeClr>
                </a:solidFill>
              </a:rPr>
              <a:t>DSPIC-1 Régulation</a:t>
            </a:r>
          </a:p>
        </p:txBody>
      </p:sp>
    </p:spTree>
    <p:extLst>
      <p:ext uri="{BB962C8B-B14F-4D97-AF65-F5344CB8AC3E}">
        <p14:creationId xmlns:p14="http://schemas.microsoft.com/office/powerpoint/2010/main" val="203741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200035" y="4694308"/>
            <a:ext cx="933974" cy="276999"/>
          </a:xfrm>
          <a:prstGeom prst="rect">
            <a:avLst/>
          </a:prstGeom>
          <a:noFill/>
        </p:spPr>
        <p:txBody>
          <a:bodyPr wrap="none" rtlCol="0">
            <a:spAutoFit/>
          </a:bodyPr>
          <a:lstStyle/>
          <a:p>
            <a:r>
              <a:rPr lang="fr-FR" sz="1200" b="1" dirty="0" err="1" smtClean="0"/>
              <a:t>mc_calculPi</a:t>
            </a:r>
            <a:endParaRPr lang="fr-FR" sz="1200" b="1" dirty="0"/>
          </a:p>
        </p:txBody>
      </p:sp>
      <p:graphicFrame>
        <p:nvGraphicFramePr>
          <p:cNvPr id="8" name="Tableau 7"/>
          <p:cNvGraphicFramePr>
            <a:graphicFrameLocks noGrp="1"/>
          </p:cNvGraphicFramePr>
          <p:nvPr>
            <p:extLst>
              <p:ext uri="{D42A27DB-BD31-4B8C-83A1-F6EECF244321}">
                <p14:modId xmlns:p14="http://schemas.microsoft.com/office/powerpoint/2010/main" val="2476993893"/>
              </p:ext>
            </p:extLst>
          </p:nvPr>
        </p:nvGraphicFramePr>
        <p:xfrm>
          <a:off x="925548" y="4949841"/>
          <a:ext cx="4290835" cy="526010"/>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28217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2015">
                <a:tc>
                  <a:txBody>
                    <a:bodyPr/>
                    <a:lstStyle/>
                    <a:p>
                      <a:pPr algn="ctr"/>
                      <a:r>
                        <a:rPr lang="fr-FR" sz="1000" dirty="0" smtClean="0"/>
                        <a:t>83</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9" name="Rectangle 8"/>
          <p:cNvSpPr/>
          <p:nvPr/>
        </p:nvSpPr>
        <p:spPr>
          <a:xfrm>
            <a:off x="885773" y="5468660"/>
            <a:ext cx="2884123" cy="400110"/>
          </a:xfrm>
          <a:prstGeom prst="rect">
            <a:avLst/>
          </a:prstGeom>
        </p:spPr>
        <p:txBody>
          <a:bodyPr wrap="non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D[3],</a:t>
            </a:r>
            <a:r>
              <a:rPr lang="fr-FR" altLang="fr-FR" sz="1000" dirty="0">
                <a:latin typeface="Arial" panose="020B0604020202020204" pitchFamily="34" charset="0"/>
                <a:ea typeface="Times New Roman" panose="02020603050405020304" pitchFamily="18" charset="0"/>
                <a:cs typeface="Arial" panose="020B0604020202020204" pitchFamily="34" charset="0"/>
              </a:rPr>
              <a:t>D[2</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],D[1],D[0]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fdmc_erreurProportionnel</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D[7],D[6],D[5],D[4]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fdmc_erreur</a:t>
            </a:r>
            <a:r>
              <a:rPr lang="fr-FR" altLang="fr-FR" sz="1000" dirty="0" err="1">
                <a:latin typeface="Arial" panose="020B0604020202020204" pitchFamily="34" charset="0"/>
                <a:ea typeface="Times New Roman" panose="02020603050405020304" pitchFamily="18" charset="0"/>
                <a:cs typeface="Arial" panose="020B0604020202020204" pitchFamily="34" charset="0"/>
              </a:rPr>
              <a:t>I</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ntegrale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p:txBody>
      </p:sp>
      <p:cxnSp>
        <p:nvCxnSpPr>
          <p:cNvPr id="12" name="Connecteur droit avec flèche 11"/>
          <p:cNvCxnSpPr/>
          <p:nvPr/>
        </p:nvCxnSpPr>
        <p:spPr>
          <a:xfrm>
            <a:off x="313980" y="5158244"/>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325704" y="5137059"/>
            <a:ext cx="599844" cy="461665"/>
          </a:xfrm>
          <a:prstGeom prst="rect">
            <a:avLst/>
          </a:prstGeom>
          <a:noFill/>
        </p:spPr>
        <p:txBody>
          <a:bodyPr wrap="none" rtlCol="0">
            <a:spAutoFit/>
          </a:bodyPr>
          <a:lstStyle/>
          <a:p>
            <a:r>
              <a:rPr lang="fr-FR" sz="1200" b="1" dirty="0" smtClean="0"/>
              <a:t>OUT</a:t>
            </a:r>
          </a:p>
          <a:p>
            <a:r>
              <a:rPr lang="fr-FR" sz="1200" b="1" dirty="0" err="1" smtClean="0"/>
              <a:t>Debug</a:t>
            </a:r>
            <a:endParaRPr lang="fr-FR" sz="1200" b="1" dirty="0"/>
          </a:p>
        </p:txBody>
      </p:sp>
      <p:sp>
        <p:nvSpPr>
          <p:cNvPr id="18" name="ZoneTexte 17"/>
          <p:cNvSpPr txBox="1"/>
          <p:nvPr/>
        </p:nvSpPr>
        <p:spPr>
          <a:xfrm>
            <a:off x="116331" y="425656"/>
            <a:ext cx="1962268" cy="276999"/>
          </a:xfrm>
          <a:prstGeom prst="rect">
            <a:avLst/>
          </a:prstGeom>
          <a:noFill/>
        </p:spPr>
        <p:txBody>
          <a:bodyPr wrap="none" rtlCol="0">
            <a:spAutoFit/>
          </a:bodyPr>
          <a:lstStyle/>
          <a:p>
            <a:r>
              <a:rPr lang="fr-FR" sz="1200" b="1" dirty="0" err="1" smtClean="0"/>
              <a:t>mc_scheduleurAndMesures</a:t>
            </a:r>
            <a:endParaRPr lang="fr-FR" sz="1200" b="1" dirty="0"/>
          </a:p>
        </p:txBody>
      </p:sp>
      <p:graphicFrame>
        <p:nvGraphicFramePr>
          <p:cNvPr id="19" name="Tableau 18"/>
          <p:cNvGraphicFramePr>
            <a:graphicFrameLocks noGrp="1"/>
          </p:cNvGraphicFramePr>
          <p:nvPr>
            <p:extLst>
              <p:ext uri="{D42A27DB-BD31-4B8C-83A1-F6EECF244321}">
                <p14:modId xmlns:p14="http://schemas.microsoft.com/office/powerpoint/2010/main" val="2295570122"/>
              </p:ext>
            </p:extLst>
          </p:nvPr>
        </p:nvGraphicFramePr>
        <p:xfrm>
          <a:off x="888462" y="698575"/>
          <a:ext cx="4290835" cy="526010"/>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28217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2015">
                <a:tc>
                  <a:txBody>
                    <a:bodyPr/>
                    <a:lstStyle/>
                    <a:p>
                      <a:pPr algn="ctr"/>
                      <a:r>
                        <a:rPr lang="fr-FR" sz="1000" dirty="0" smtClean="0"/>
                        <a:t>2F</a:t>
                      </a:r>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cxnSp>
        <p:nvCxnSpPr>
          <p:cNvPr id="20" name="Connecteur droit avec flèche 19"/>
          <p:cNvCxnSpPr/>
          <p:nvPr/>
        </p:nvCxnSpPr>
        <p:spPr>
          <a:xfrm>
            <a:off x="295986" y="947586"/>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a:off x="358726" y="936993"/>
            <a:ext cx="466794" cy="276999"/>
          </a:xfrm>
          <a:prstGeom prst="rect">
            <a:avLst/>
          </a:prstGeom>
          <a:noFill/>
        </p:spPr>
        <p:txBody>
          <a:bodyPr wrap="none" rtlCol="0">
            <a:spAutoFit/>
          </a:bodyPr>
          <a:lstStyle/>
          <a:p>
            <a:r>
              <a:rPr lang="fr-FR" sz="1200" b="1" dirty="0" smtClean="0"/>
              <a:t>OUT</a:t>
            </a:r>
            <a:endParaRPr lang="fr-FR" sz="1200" b="1" dirty="0"/>
          </a:p>
        </p:txBody>
      </p:sp>
      <p:sp>
        <p:nvSpPr>
          <p:cNvPr id="22" name="Rectangle 21"/>
          <p:cNvSpPr/>
          <p:nvPr/>
        </p:nvSpPr>
        <p:spPr>
          <a:xfrm>
            <a:off x="886975" y="1284667"/>
            <a:ext cx="5652509" cy="1323439"/>
          </a:xfrm>
          <a:prstGeom prst="rect">
            <a:avLst/>
          </a:prstGeom>
        </p:spPr>
        <p:txBody>
          <a:bodyPr wrap="non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cdmc_ordonnancementId</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Identifiant trames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status</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en-GB" altLang="fr-FR" sz="1000" dirty="0">
                <a:latin typeface="Arial" panose="020B0604020202020204" pitchFamily="34" charset="0"/>
                <a:ea typeface="Times New Roman" panose="02020603050405020304" pitchFamily="18" charset="0"/>
                <a:cs typeface="Arial" panose="020B0604020202020204" pitchFamily="34" charset="0"/>
              </a:rPr>
              <a:t>(</a:t>
            </a:r>
            <a:r>
              <a:rPr lang="en-GB" altLang="fr-FR" sz="1000" dirty="0" err="1">
                <a:latin typeface="Arial" panose="020B0604020202020204" pitchFamily="34" charset="0"/>
                <a:ea typeface="Times New Roman" panose="02020603050405020304" pitchFamily="18" charset="0"/>
                <a:cs typeface="Arial" panose="020B0604020202020204" pitchFamily="34" charset="0"/>
              </a:rPr>
              <a:t>ordonnancement</a:t>
            </a:r>
            <a:r>
              <a:rPr lang="en-GB" altLang="fr-FR" sz="1000" dirty="0">
                <a:latin typeface="Arial" panose="020B0604020202020204" pitchFamily="34" charset="0"/>
                <a:ea typeface="Times New Roman" panose="02020603050405020304" pitchFamily="18" charset="0"/>
                <a:cs typeface="Arial" panose="020B0604020202020204" pitchFamily="34" charset="0"/>
              </a:rPr>
              <a:t> et synchronisation</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a:t>
            </a:r>
            <a:r>
              <a:rPr lang="fr-FR" altLang="fr-FR" sz="1000" dirty="0">
                <a:latin typeface="Arial" panose="020B0604020202020204" pitchFamily="34" charset="0"/>
                <a:ea typeface="Times New Roman" panose="02020603050405020304" pitchFamily="18" charset="0"/>
                <a:cs typeface="Arial" panose="020B0604020202020204" pitchFamily="34" charset="0"/>
              </a:rPr>
              <a:t>]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cdmc_vitesseMesurée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endParaRPr lang="fr-FR" altLang="fr-FR" sz="1000" dirty="0" smtClean="0">
              <a:solidFill>
                <a:srgbClr val="FF0000"/>
              </a:solidFill>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D[2</a:t>
            </a:r>
            <a:r>
              <a:rPr lang="fr-FR" altLang="fr-FR" sz="1000" dirty="0">
                <a:latin typeface="Arial" panose="020B0604020202020204" pitchFamily="34" charset="0"/>
                <a:ea typeface="Times New Roman" panose="02020603050405020304" pitchFamily="18" charset="0"/>
                <a:cs typeface="Arial" panose="020B0604020202020204" pitchFamily="34" charset="0"/>
              </a:rPr>
              <a:t>],D[3]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wdmc_QEI_distanceRelativeParcourue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 sera RAZ quand réception TrameBalise1)</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D[4],D[5]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wdmc_valeurErreurRegul</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D[6]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cdmc_vitesseConsigneInterne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D[7]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NB QEI: Quadrature </a:t>
            </a:r>
            <a:r>
              <a:rPr lang="fr-FR" altLang="fr-FR" sz="1000" dirty="0">
                <a:latin typeface="Arial" panose="020B0604020202020204" pitchFamily="34" charset="0"/>
                <a:ea typeface="Times New Roman" panose="02020603050405020304" pitchFamily="18" charset="0"/>
                <a:cs typeface="Arial" panose="020B0604020202020204" pitchFamily="34" charset="0"/>
              </a:rPr>
              <a:t>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ncoder Interface (Périphérique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uC</a:t>
            </a:r>
            <a:r>
              <a:rPr lang="fr-FR" altLang="fr-FR" sz="1000" dirty="0">
                <a:latin typeface="Arial" panose="020B0604020202020204" pitchFamily="34" charset="0"/>
                <a:ea typeface="Times New Roman" panose="02020603050405020304" pitchFamily="18" charset="0"/>
                <a:cs typeface="Arial" panose="020B0604020202020204" pitchFamily="34" charset="0"/>
              </a:rPr>
              <a:t>)</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p:txBody>
      </p:sp>
      <p:sp>
        <p:nvSpPr>
          <p:cNvPr id="23" name="ZoneTexte 22"/>
          <p:cNvSpPr txBox="1"/>
          <p:nvPr/>
        </p:nvSpPr>
        <p:spPr>
          <a:xfrm>
            <a:off x="2141541" y="425656"/>
            <a:ext cx="4290628" cy="461665"/>
          </a:xfrm>
          <a:prstGeom prst="rect">
            <a:avLst/>
          </a:prstGeom>
          <a:noFill/>
        </p:spPr>
        <p:txBody>
          <a:bodyPr wrap="square" rtlCol="0">
            <a:spAutoFit/>
          </a:bodyPr>
          <a:lstStyle/>
          <a:p>
            <a:r>
              <a:rPr lang="fr-FR" sz="1200" dirty="0" smtClean="0">
                <a:latin typeface="Calibri" panose="020F0502020204030204" pitchFamily="34" charset="0"/>
                <a:cs typeface="Calibri" panose="020F0502020204030204" pitchFamily="34" charset="0"/>
              </a:rPr>
              <a:t>(Envoyée toutes les </a:t>
            </a:r>
            <a:r>
              <a:rPr lang="fr-FR" altLang="fr-FR" sz="1200" dirty="0" smtClean="0">
                <a:latin typeface="Calibri" panose="020F0502020204030204" pitchFamily="34" charset="0"/>
                <a:ea typeface="Times New Roman" panose="02020603050405020304" pitchFamily="18" charset="0"/>
                <a:cs typeface="Calibri" panose="020F0502020204030204" pitchFamily="34" charset="0"/>
              </a:rPr>
              <a:t>16,944ms ce qui équivaut </a:t>
            </a:r>
            <a:r>
              <a:rPr lang="fr-FR" altLang="fr-FR" sz="1200" dirty="0">
                <a:latin typeface="Calibri" panose="020F0502020204030204" pitchFamily="34" charset="0"/>
                <a:ea typeface="Times New Roman" panose="02020603050405020304" pitchFamily="18" charset="0"/>
                <a:cs typeface="Calibri" panose="020F0502020204030204" pitchFamily="34" charset="0"/>
              </a:rPr>
              <a:t>à 6,78mm à 40cm/s</a:t>
            </a:r>
          </a:p>
          <a:p>
            <a:endParaRPr lang="fr-FR" sz="1200" dirty="0"/>
          </a:p>
        </p:txBody>
      </p:sp>
      <p:sp>
        <p:nvSpPr>
          <p:cNvPr id="24" name="ZoneTexte 23"/>
          <p:cNvSpPr txBox="1"/>
          <p:nvPr/>
        </p:nvSpPr>
        <p:spPr>
          <a:xfrm>
            <a:off x="153417" y="2794779"/>
            <a:ext cx="1151021" cy="276999"/>
          </a:xfrm>
          <a:prstGeom prst="rect">
            <a:avLst/>
          </a:prstGeom>
          <a:noFill/>
        </p:spPr>
        <p:txBody>
          <a:bodyPr wrap="none" rtlCol="0">
            <a:spAutoFit/>
          </a:bodyPr>
          <a:lstStyle/>
          <a:p>
            <a:r>
              <a:rPr lang="fr-FR" sz="1200" b="1" dirty="0" err="1" smtClean="0"/>
              <a:t>mc_paramKiKp</a:t>
            </a:r>
            <a:endParaRPr lang="fr-FR" sz="1200" b="1" dirty="0"/>
          </a:p>
        </p:txBody>
      </p:sp>
      <p:graphicFrame>
        <p:nvGraphicFramePr>
          <p:cNvPr id="25" name="Tableau 24"/>
          <p:cNvGraphicFramePr>
            <a:graphicFrameLocks noGrp="1"/>
          </p:cNvGraphicFramePr>
          <p:nvPr>
            <p:extLst>
              <p:ext uri="{D42A27DB-BD31-4B8C-83A1-F6EECF244321}">
                <p14:modId xmlns:p14="http://schemas.microsoft.com/office/powerpoint/2010/main" val="3548283992"/>
              </p:ext>
            </p:extLst>
          </p:nvPr>
        </p:nvGraphicFramePr>
        <p:xfrm>
          <a:off x="925548" y="3067698"/>
          <a:ext cx="4290835" cy="526010"/>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28217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2015">
                <a:tc>
                  <a:txBody>
                    <a:bodyPr/>
                    <a:lstStyle/>
                    <a:p>
                      <a:pPr algn="ctr"/>
                      <a:r>
                        <a:rPr lang="fr-FR" sz="1000" dirty="0" smtClean="0"/>
                        <a:t>82</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26" name="Rectangle 25"/>
          <p:cNvSpPr/>
          <p:nvPr/>
        </p:nvSpPr>
        <p:spPr>
          <a:xfrm>
            <a:off x="891362" y="3624136"/>
            <a:ext cx="3284874" cy="400110"/>
          </a:xfrm>
          <a:prstGeom prst="rect">
            <a:avLst/>
          </a:prstGeom>
        </p:spPr>
        <p:txBody>
          <a:bodyPr wrap="non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D[0],D[1],D[2</a:t>
            </a:r>
            <a:r>
              <a:rPr lang="fr-FR" altLang="fr-FR" sz="1000" dirty="0">
                <a:latin typeface="Arial" panose="020B0604020202020204" pitchFamily="34" charset="0"/>
                <a:ea typeface="Times New Roman" panose="02020603050405020304" pitchFamily="18" charset="0"/>
                <a:cs typeface="Arial" panose="020B0604020202020204" pitchFamily="34" charset="0"/>
              </a:rPr>
              <a:t>],D[3]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fdmc_Ki</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Valeurs du Ki en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float</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D[4],D[5],D[6],D[7]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fdmc_Kp</a:t>
            </a:r>
            <a:r>
              <a:rPr lang="fr-FR" altLang="fr-FR" sz="1000" smtClean="0">
                <a:latin typeface="Arial" panose="020B0604020202020204" pitchFamily="34" charset="0"/>
                <a:ea typeface="Times New Roman" panose="02020603050405020304" pitchFamily="18" charset="0"/>
                <a:cs typeface="Arial" panose="020B0604020202020204" pitchFamily="34" charset="0"/>
              </a:rPr>
              <a:t> </a:t>
            </a:r>
            <a:r>
              <a:rPr lang="fr-FR" altLang="fr-FR" sz="100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fr-FR" altLang="fr-FR" sz="1000" smtClean="0">
                <a:latin typeface="Arial" panose="020B0604020202020204" pitchFamily="34" charset="0"/>
                <a:ea typeface="Times New Roman" panose="02020603050405020304" pitchFamily="18" charset="0"/>
                <a:cs typeface="Arial" panose="020B0604020202020204" pitchFamily="34" charset="0"/>
              </a:rPr>
              <a:t>Valeurs </a:t>
            </a:r>
            <a:r>
              <a:rPr lang="fr-FR" altLang="fr-FR" sz="1000" dirty="0">
                <a:latin typeface="Arial" panose="020B0604020202020204" pitchFamily="34" charset="0"/>
                <a:ea typeface="Times New Roman" panose="02020603050405020304" pitchFamily="18" charset="0"/>
                <a:cs typeface="Arial" panose="020B0604020202020204" pitchFamily="34" charset="0"/>
              </a:rPr>
              <a:t>du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Kp</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en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float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p:txBody>
      </p:sp>
      <p:cxnSp>
        <p:nvCxnSpPr>
          <p:cNvPr id="27" name="Connecteur droit avec flèche 26"/>
          <p:cNvCxnSpPr/>
          <p:nvPr/>
        </p:nvCxnSpPr>
        <p:spPr>
          <a:xfrm>
            <a:off x="406042" y="3278538"/>
            <a:ext cx="0" cy="25581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409809" y="3163564"/>
            <a:ext cx="599844" cy="461665"/>
          </a:xfrm>
          <a:prstGeom prst="rect">
            <a:avLst/>
          </a:prstGeom>
          <a:noFill/>
        </p:spPr>
        <p:txBody>
          <a:bodyPr wrap="none" rtlCol="0">
            <a:spAutoFit/>
          </a:bodyPr>
          <a:lstStyle/>
          <a:p>
            <a:r>
              <a:rPr lang="fr-FR" sz="1200" b="1" dirty="0" smtClean="0"/>
              <a:t>I/O</a:t>
            </a:r>
          </a:p>
          <a:p>
            <a:r>
              <a:rPr lang="fr-FR" sz="1200" b="1" dirty="0" err="1" smtClean="0"/>
              <a:t>Debug</a:t>
            </a:r>
            <a:endParaRPr lang="fr-FR" sz="1200" b="1" dirty="0"/>
          </a:p>
        </p:txBody>
      </p:sp>
      <p:sp>
        <p:nvSpPr>
          <p:cNvPr id="29" name="Rectangle 28"/>
          <p:cNvSpPr/>
          <p:nvPr/>
        </p:nvSpPr>
        <p:spPr>
          <a:xfrm>
            <a:off x="10118089" y="40331"/>
            <a:ext cx="1975476" cy="369332"/>
          </a:xfrm>
          <a:prstGeom prst="rect">
            <a:avLst/>
          </a:prstGeom>
        </p:spPr>
        <p:txBody>
          <a:bodyPr wrap="none">
            <a:spAutoFit/>
          </a:bodyPr>
          <a:lstStyle/>
          <a:p>
            <a:pPr algn="ctr"/>
            <a:r>
              <a:rPr lang="fr-FR" dirty="0">
                <a:solidFill>
                  <a:schemeClr val="accent1">
                    <a:lumMod val="50000"/>
                  </a:schemeClr>
                </a:solidFill>
              </a:rPr>
              <a:t>DSPIC-1 Régulation</a:t>
            </a:r>
          </a:p>
        </p:txBody>
      </p:sp>
    </p:spTree>
    <p:extLst>
      <p:ext uri="{BB962C8B-B14F-4D97-AF65-F5344CB8AC3E}">
        <p14:creationId xmlns:p14="http://schemas.microsoft.com/office/powerpoint/2010/main" val="3247469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8285" y="730543"/>
            <a:ext cx="1915078" cy="732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a:solidFill>
                  <a:schemeClr val="tx1"/>
                </a:solidFill>
              </a:rPr>
              <a:t>RPI 1</a:t>
            </a:r>
          </a:p>
          <a:p>
            <a:pPr algn="ctr"/>
            <a:r>
              <a:rPr lang="fr-FR" sz="1000" dirty="0">
                <a:solidFill>
                  <a:schemeClr val="tx1"/>
                </a:solidFill>
              </a:rPr>
              <a:t>(Wifi + caméra</a:t>
            </a:r>
            <a:r>
              <a:rPr lang="fr-FR" sz="1000" dirty="0" smtClean="0">
                <a:solidFill>
                  <a:schemeClr val="tx1"/>
                </a:solidFill>
              </a:rPr>
              <a:t>)</a:t>
            </a:r>
          </a:p>
          <a:p>
            <a:pPr algn="ctr"/>
            <a:r>
              <a:rPr lang="fr-FR" sz="1000" dirty="0" smtClean="0">
                <a:solidFill>
                  <a:schemeClr val="tx1"/>
                </a:solidFill>
              </a:rPr>
              <a:t>Programme de défauts?</a:t>
            </a:r>
            <a:endParaRPr lang="fr-FR" sz="1000" dirty="0">
              <a:solidFill>
                <a:schemeClr val="tx1"/>
              </a:solidFill>
            </a:endParaRPr>
          </a:p>
        </p:txBody>
      </p:sp>
      <p:sp>
        <p:nvSpPr>
          <p:cNvPr id="5" name="Flèche vers le bas 4"/>
          <p:cNvSpPr/>
          <p:nvPr/>
        </p:nvSpPr>
        <p:spPr>
          <a:xfrm>
            <a:off x="1536149" y="473055"/>
            <a:ext cx="270579" cy="257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endParaRPr lang="fr-FR" sz="1000"/>
          </a:p>
        </p:txBody>
      </p:sp>
      <p:sp>
        <p:nvSpPr>
          <p:cNvPr id="6" name="ZoneTexte 5"/>
          <p:cNvSpPr txBox="1"/>
          <p:nvPr/>
        </p:nvSpPr>
        <p:spPr>
          <a:xfrm>
            <a:off x="1378749" y="214000"/>
            <a:ext cx="606256" cy="253916"/>
          </a:xfrm>
          <a:prstGeom prst="rect">
            <a:avLst/>
          </a:prstGeom>
          <a:noFill/>
        </p:spPr>
        <p:txBody>
          <a:bodyPr wrap="none" rtlCol="0">
            <a:spAutoFit/>
          </a:bodyPr>
          <a:lstStyle/>
          <a:p>
            <a:r>
              <a:rPr lang="fr-FR" sz="1000" dirty="0"/>
              <a:t>Caméra</a:t>
            </a:r>
          </a:p>
        </p:txBody>
      </p:sp>
      <p:sp>
        <p:nvSpPr>
          <p:cNvPr id="13" name="Rectangle 12"/>
          <p:cNvSpPr/>
          <p:nvPr/>
        </p:nvSpPr>
        <p:spPr>
          <a:xfrm>
            <a:off x="2230355" y="1912770"/>
            <a:ext cx="1620974" cy="730938"/>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smtClean="0">
                <a:solidFill>
                  <a:schemeClr val="tx1"/>
                </a:solidFill>
              </a:rPr>
              <a:t>Status_RPI1 </a:t>
            </a:r>
            <a:r>
              <a:rPr lang="fr-FR" sz="1000" dirty="0">
                <a:solidFill>
                  <a:schemeClr val="tx1"/>
                </a:solidFill>
              </a:rPr>
              <a:t>(cadencé)</a:t>
            </a:r>
            <a:endParaRPr lang="fr-FR" sz="1000" dirty="0" smtClean="0">
              <a:solidFill>
                <a:schemeClr val="tx1"/>
              </a:solidFill>
            </a:endParaRPr>
          </a:p>
          <a:p>
            <a:r>
              <a:rPr lang="fr-FR" sz="1000" dirty="0">
                <a:solidFill>
                  <a:srgbClr val="00B050"/>
                </a:solidFill>
              </a:rPr>
              <a:t>Consigne (</a:t>
            </a:r>
            <a:r>
              <a:rPr lang="fr-FR" sz="1000" dirty="0" err="1">
                <a:solidFill>
                  <a:srgbClr val="00B050"/>
                </a:solidFill>
              </a:rPr>
              <a:t>Evt</a:t>
            </a:r>
            <a:r>
              <a:rPr lang="fr-FR" sz="1000" dirty="0" smtClean="0">
                <a:solidFill>
                  <a:srgbClr val="00B050"/>
                </a:solidFill>
              </a:rPr>
              <a:t>)</a:t>
            </a:r>
          </a:p>
          <a:p>
            <a:r>
              <a:rPr lang="fr-FR" sz="1000" dirty="0" err="1" smtClean="0">
                <a:solidFill>
                  <a:srgbClr val="00B050"/>
                </a:solidFill>
              </a:rPr>
              <a:t>Arret_hardware</a:t>
            </a:r>
            <a:r>
              <a:rPr lang="fr-FR" sz="1000" dirty="0" smtClean="0">
                <a:solidFill>
                  <a:srgbClr val="00B050"/>
                </a:solidFill>
              </a:rPr>
              <a:t> </a:t>
            </a:r>
            <a:r>
              <a:rPr lang="fr-FR" sz="1000" dirty="0">
                <a:solidFill>
                  <a:srgbClr val="00B050"/>
                </a:solidFill>
              </a:rPr>
              <a:t>(</a:t>
            </a:r>
            <a:r>
              <a:rPr lang="fr-FR" sz="1000" dirty="0" err="1">
                <a:solidFill>
                  <a:srgbClr val="00B050"/>
                </a:solidFill>
              </a:rPr>
              <a:t>Evt</a:t>
            </a:r>
            <a:r>
              <a:rPr lang="fr-FR" sz="1000" dirty="0">
                <a:solidFill>
                  <a:srgbClr val="00B050"/>
                </a:solidFill>
              </a:rPr>
              <a:t>)</a:t>
            </a:r>
          </a:p>
          <a:p>
            <a:endParaRPr lang="fr-FR" sz="1000" dirty="0">
              <a:solidFill>
                <a:srgbClr val="00B050"/>
              </a:solidFill>
            </a:endParaRPr>
          </a:p>
        </p:txBody>
      </p:sp>
      <p:cxnSp>
        <p:nvCxnSpPr>
          <p:cNvPr id="14" name="Connecteur droit avec flèche 13"/>
          <p:cNvCxnSpPr/>
          <p:nvPr/>
        </p:nvCxnSpPr>
        <p:spPr>
          <a:xfrm>
            <a:off x="2799207" y="1483923"/>
            <a:ext cx="0" cy="40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75241" y="1913801"/>
            <a:ext cx="1027329" cy="730938"/>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smtClean="0">
                <a:solidFill>
                  <a:schemeClr val="tx1"/>
                </a:solidFill>
              </a:rPr>
              <a:t>Toutes les trames (</a:t>
            </a:r>
            <a:r>
              <a:rPr lang="fr-FR" sz="1000" dirty="0">
                <a:solidFill>
                  <a:schemeClr val="tx1"/>
                </a:solidFill>
              </a:rPr>
              <a:t>é</a:t>
            </a:r>
            <a:r>
              <a:rPr lang="fr-FR" sz="1000" dirty="0" smtClean="0">
                <a:solidFill>
                  <a:schemeClr val="tx1"/>
                </a:solidFill>
              </a:rPr>
              <a:t>coute)</a:t>
            </a:r>
            <a:endParaRPr lang="fr-FR" sz="1000" dirty="0">
              <a:solidFill>
                <a:schemeClr val="tx1"/>
              </a:solidFill>
            </a:endParaRPr>
          </a:p>
        </p:txBody>
      </p:sp>
      <p:cxnSp>
        <p:nvCxnSpPr>
          <p:cNvPr id="16" name="Connecteur droit avec flèche 15"/>
          <p:cNvCxnSpPr>
            <a:stCxn id="15" idx="0"/>
          </p:cNvCxnSpPr>
          <p:nvPr/>
        </p:nvCxnSpPr>
        <p:spPr>
          <a:xfrm flipH="1" flipV="1">
            <a:off x="1587476" y="1483922"/>
            <a:ext cx="1430" cy="429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e 20"/>
          <p:cNvGrpSpPr/>
          <p:nvPr/>
        </p:nvGrpSpPr>
        <p:grpSpPr>
          <a:xfrm>
            <a:off x="983791" y="452124"/>
            <a:ext cx="298342" cy="247868"/>
            <a:chOff x="5486400" y="1983285"/>
            <a:chExt cx="298342" cy="247868"/>
          </a:xfrm>
        </p:grpSpPr>
        <p:sp>
          <p:nvSpPr>
            <p:cNvPr id="22" name="Arc plein 21"/>
            <p:cNvSpPr/>
            <p:nvPr/>
          </p:nvSpPr>
          <p:spPr>
            <a:xfrm>
              <a:off x="5486400" y="1983285"/>
              <a:ext cx="298342" cy="15935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solidFill>
                  <a:schemeClr val="tx1"/>
                </a:solidFill>
              </a:endParaRPr>
            </a:p>
          </p:txBody>
        </p:sp>
        <p:sp>
          <p:nvSpPr>
            <p:cNvPr id="23" name="Arc plein 22"/>
            <p:cNvSpPr/>
            <p:nvPr/>
          </p:nvSpPr>
          <p:spPr>
            <a:xfrm>
              <a:off x="5542979" y="2090176"/>
              <a:ext cx="185184" cy="95258"/>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solidFill>
                  <a:schemeClr val="tx1"/>
                </a:solidFill>
              </a:endParaRPr>
            </a:p>
          </p:txBody>
        </p:sp>
        <p:sp>
          <p:nvSpPr>
            <p:cNvPr id="24" name="Ellipse 23"/>
            <p:cNvSpPr/>
            <p:nvPr/>
          </p:nvSpPr>
          <p:spPr>
            <a:xfrm>
              <a:off x="5620071" y="218543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grpSp>
      <p:sp>
        <p:nvSpPr>
          <p:cNvPr id="26" name="ZoneTexte 25"/>
          <p:cNvSpPr txBox="1"/>
          <p:nvPr/>
        </p:nvSpPr>
        <p:spPr>
          <a:xfrm>
            <a:off x="320583" y="2899631"/>
            <a:ext cx="1475532" cy="276999"/>
          </a:xfrm>
          <a:prstGeom prst="rect">
            <a:avLst/>
          </a:prstGeom>
          <a:noFill/>
        </p:spPr>
        <p:txBody>
          <a:bodyPr wrap="none" rtlCol="0">
            <a:spAutoFit/>
          </a:bodyPr>
          <a:lstStyle/>
          <a:p>
            <a:r>
              <a:rPr lang="fr-FR" sz="1200" b="1" dirty="0"/>
              <a:t>m</a:t>
            </a:r>
            <a:r>
              <a:rPr lang="fr-FR" sz="1200" b="1" dirty="0" smtClean="0"/>
              <a:t>c_RP1_StatusStart</a:t>
            </a:r>
            <a:endParaRPr lang="fr-FR" sz="1200" b="1" dirty="0"/>
          </a:p>
        </p:txBody>
      </p:sp>
      <p:graphicFrame>
        <p:nvGraphicFramePr>
          <p:cNvPr id="27" name="Tableau 26"/>
          <p:cNvGraphicFramePr>
            <a:graphicFrameLocks noGrp="1"/>
          </p:cNvGraphicFramePr>
          <p:nvPr>
            <p:extLst>
              <p:ext uri="{D42A27DB-BD31-4B8C-83A1-F6EECF244321}">
                <p14:modId xmlns:p14="http://schemas.microsoft.com/office/powerpoint/2010/main" val="3503095067"/>
              </p:ext>
            </p:extLst>
          </p:nvPr>
        </p:nvGraphicFramePr>
        <p:xfrm>
          <a:off x="955038" y="3143478"/>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A1</a:t>
                      </a:r>
                      <a:endParaRPr lang="fr-FR" sz="1000" dirty="0"/>
                    </a:p>
                  </a:txBody>
                  <a:tcPr/>
                </a:tc>
                <a:tc>
                  <a:txBody>
                    <a:bodyPr/>
                    <a:lstStyle/>
                    <a:p>
                      <a:pPr algn="ctr"/>
                      <a:r>
                        <a:rPr lang="fr-FR" sz="1000" dirty="0" smtClean="0"/>
                        <a:t>5</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extLst>
                  <a:ext uri="{0D108BD9-81ED-4DB2-BD59-A6C34878D82A}">
                    <a16:rowId xmlns="" xmlns:a16="http://schemas.microsoft.com/office/drawing/2014/main" val="129921114"/>
                  </a:ext>
                </a:extLst>
              </a:tr>
            </a:tbl>
          </a:graphicData>
        </a:graphic>
      </p:graphicFrame>
      <p:sp>
        <p:nvSpPr>
          <p:cNvPr id="28" name="Rectangle 27"/>
          <p:cNvSpPr/>
          <p:nvPr/>
        </p:nvSpPr>
        <p:spPr>
          <a:xfrm>
            <a:off x="866350" y="3723955"/>
            <a:ext cx="4689792" cy="861774"/>
          </a:xfrm>
          <a:prstGeom prst="rect">
            <a:avLst/>
          </a:prstGeom>
        </p:spPr>
        <p:txBody>
          <a:bodyPr wrap="squar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cdmc_RP1_versionSoft. </a:t>
            </a:r>
            <a:r>
              <a:rPr lang="fr-FR" altLang="fr-FR" sz="1000" dirty="0">
                <a:latin typeface="Arial" panose="020B0604020202020204" pitchFamily="34" charset="0"/>
                <a:ea typeface="Times New Roman" panose="02020603050405020304" pitchFamily="18" charset="0"/>
                <a:cs typeface="Arial" panose="020B0604020202020204" pitchFamily="34" charset="0"/>
              </a:rPr>
              <a:t>(2x4bits version et release) ex 1,6 -&gt;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0x16</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D[1],D[2],D[3],D[4] : ldmc_adresseIP_RP1. (ex : 192.168.1.10)</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sz="1000" dirty="0">
                <a:latin typeface="Arial" panose="020B0604020202020204" pitchFamily="34" charset="0"/>
                <a:ea typeface="Times New Roman" panose="02020603050405020304" pitchFamily="18" charset="0"/>
                <a:cs typeface="Arial" panose="020B0604020202020204" pitchFamily="34" charset="0"/>
              </a:rPr>
              <a:t>PS: Cette trame est renvoyée jusqu’à ce que  «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bdmc_RP1_MOT_statusStart</a:t>
            </a:r>
            <a:r>
              <a:rPr lang="fr-FR" altLang="fr-FR" sz="1000" dirty="0">
                <a:latin typeface="Arial" panose="020B0604020202020204" pitchFamily="34" charset="0"/>
                <a:ea typeface="Times New Roman" panose="02020603050405020304" pitchFamily="18" charset="0"/>
                <a:cs typeface="Arial" panose="020B0604020202020204" pitchFamily="34" charset="0"/>
              </a:rPr>
              <a:t> » de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mc_LCD_statusRun</a:t>
            </a:r>
            <a:r>
              <a:rPr lang="fr-FR" altLang="fr-FR" sz="1000" dirty="0">
                <a:latin typeface="Arial" panose="020B0604020202020204" pitchFamily="34" charset="0"/>
                <a:ea typeface="Times New Roman" panose="02020603050405020304" pitchFamily="18" charset="0"/>
                <a:cs typeface="Arial" panose="020B0604020202020204" pitchFamily="34" charset="0"/>
              </a:rPr>
              <a:t> » soit « High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fr-FR"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33" name="ZoneTexte 32"/>
          <p:cNvSpPr txBox="1"/>
          <p:nvPr/>
        </p:nvSpPr>
        <p:spPr>
          <a:xfrm>
            <a:off x="955038" y="696770"/>
            <a:ext cx="652743" cy="400110"/>
          </a:xfrm>
          <a:prstGeom prst="rect">
            <a:avLst/>
          </a:prstGeom>
          <a:noFill/>
        </p:spPr>
        <p:txBody>
          <a:bodyPr wrap="none" rtlCol="0">
            <a:spAutoFit/>
          </a:bodyPr>
          <a:lstStyle/>
          <a:p>
            <a:pPr algn="ctr"/>
            <a:r>
              <a:rPr lang="fr-FR" sz="1000" dirty="0" smtClean="0">
                <a:solidFill>
                  <a:srgbClr val="00B050"/>
                </a:solidFill>
              </a:rPr>
              <a:t>WIFI</a:t>
            </a:r>
          </a:p>
          <a:p>
            <a:pPr algn="ctr"/>
            <a:r>
              <a:rPr lang="fr-FR" sz="1000" dirty="0" smtClean="0">
                <a:solidFill>
                  <a:srgbClr val="00B050"/>
                </a:solidFill>
              </a:rPr>
              <a:t>IHM loco</a:t>
            </a:r>
            <a:endParaRPr lang="fr-FR" sz="1000" dirty="0">
              <a:solidFill>
                <a:srgbClr val="00B050"/>
              </a:solidFill>
            </a:endParaRPr>
          </a:p>
        </p:txBody>
      </p:sp>
      <p:cxnSp>
        <p:nvCxnSpPr>
          <p:cNvPr id="40" name="Connecteur droit avec flèche 39"/>
          <p:cNvCxnSpPr/>
          <p:nvPr/>
        </p:nvCxnSpPr>
        <p:spPr>
          <a:xfrm>
            <a:off x="476520" y="3468141"/>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488244" y="3446956"/>
            <a:ext cx="466794" cy="276999"/>
          </a:xfrm>
          <a:prstGeom prst="rect">
            <a:avLst/>
          </a:prstGeom>
          <a:noFill/>
        </p:spPr>
        <p:txBody>
          <a:bodyPr wrap="none" rtlCol="0">
            <a:spAutoFit/>
          </a:bodyPr>
          <a:lstStyle/>
          <a:p>
            <a:r>
              <a:rPr lang="fr-FR" sz="1200" b="1" dirty="0" smtClean="0"/>
              <a:t>OUT</a:t>
            </a:r>
            <a:endParaRPr lang="fr-FR" sz="1200" b="1" dirty="0"/>
          </a:p>
        </p:txBody>
      </p:sp>
      <p:sp>
        <p:nvSpPr>
          <p:cNvPr id="25" name="ZoneTexte 24"/>
          <p:cNvSpPr txBox="1"/>
          <p:nvPr/>
        </p:nvSpPr>
        <p:spPr>
          <a:xfrm>
            <a:off x="320583" y="4645047"/>
            <a:ext cx="1422505" cy="276999"/>
          </a:xfrm>
          <a:prstGeom prst="rect">
            <a:avLst/>
          </a:prstGeom>
          <a:noFill/>
        </p:spPr>
        <p:txBody>
          <a:bodyPr wrap="none" rtlCol="0">
            <a:spAutoFit/>
          </a:bodyPr>
          <a:lstStyle/>
          <a:p>
            <a:r>
              <a:rPr lang="fr-FR" sz="1200" b="1" dirty="0"/>
              <a:t>m</a:t>
            </a:r>
            <a:r>
              <a:rPr lang="fr-FR" sz="1200" b="1" dirty="0" smtClean="0"/>
              <a:t>c_RP1_StatusRun</a:t>
            </a:r>
            <a:endParaRPr lang="fr-FR" sz="1200" b="1" dirty="0"/>
          </a:p>
        </p:txBody>
      </p:sp>
      <p:graphicFrame>
        <p:nvGraphicFramePr>
          <p:cNvPr id="29" name="Tableau 28"/>
          <p:cNvGraphicFramePr>
            <a:graphicFrameLocks noGrp="1"/>
          </p:cNvGraphicFramePr>
          <p:nvPr>
            <p:extLst>
              <p:ext uri="{D42A27DB-BD31-4B8C-83A1-F6EECF244321}">
                <p14:modId xmlns:p14="http://schemas.microsoft.com/office/powerpoint/2010/main" val="3248779309"/>
              </p:ext>
            </p:extLst>
          </p:nvPr>
        </p:nvGraphicFramePr>
        <p:xfrm>
          <a:off x="955038" y="4888894"/>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21</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cxnSp>
        <p:nvCxnSpPr>
          <p:cNvPr id="30" name="Connecteur droit avec flèche 29"/>
          <p:cNvCxnSpPr/>
          <p:nvPr/>
        </p:nvCxnSpPr>
        <p:spPr>
          <a:xfrm>
            <a:off x="476520" y="5213557"/>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488244" y="5192372"/>
            <a:ext cx="466794" cy="276999"/>
          </a:xfrm>
          <a:prstGeom prst="rect">
            <a:avLst/>
          </a:prstGeom>
          <a:noFill/>
        </p:spPr>
        <p:txBody>
          <a:bodyPr wrap="none" rtlCol="0">
            <a:spAutoFit/>
          </a:bodyPr>
          <a:lstStyle/>
          <a:p>
            <a:r>
              <a:rPr lang="fr-FR" sz="1200" b="1" dirty="0" smtClean="0"/>
              <a:t>OUT</a:t>
            </a:r>
            <a:endParaRPr lang="fr-FR" sz="1200" b="1" dirty="0"/>
          </a:p>
        </p:txBody>
      </p:sp>
      <p:sp>
        <p:nvSpPr>
          <p:cNvPr id="32" name="Rectangle 31"/>
          <p:cNvSpPr/>
          <p:nvPr/>
        </p:nvSpPr>
        <p:spPr>
          <a:xfrm>
            <a:off x="6401635" y="559015"/>
            <a:ext cx="5025735" cy="5170646"/>
          </a:xfrm>
          <a:prstGeom prst="rect">
            <a:avLst/>
          </a:prstGeom>
        </p:spPr>
        <p:txBody>
          <a:bodyPr wrap="non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 : Warnings</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bdmc_RP1_initEnCours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bdmc_RP1_bugSoft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bdmc_RP1_CAN_RxErrorPassive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bdmc_RP1_CAN_TxErrorPassive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bdmc_RP1_CAN_busOFF</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D[0]</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cdmc_RP1_warnings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D[2</a:t>
            </a:r>
            <a:r>
              <a:rPr lang="fr-FR" altLang="fr-FR" sz="1000" dirty="0">
                <a:latin typeface="Arial" panose="020B0604020202020204" pitchFamily="34" charset="0"/>
                <a:ea typeface="Times New Roman" panose="02020603050405020304" pitchFamily="18" charset="0"/>
                <a:cs typeface="Arial" panose="020B0604020202020204" pitchFamily="34" charset="0"/>
              </a:rPr>
              <a:t>] : Input/output  hardware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Carte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bdmc_presenceCaméra</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Low</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si absente) </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bdmc_RP1_jumperCfg1		(High si cavalier présent)</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bdmc_RP1_jumperCfg2</a:t>
            </a:r>
            <a:r>
              <a:rPr lang="fr-FR" altLang="fr-FR" sz="1000" dirty="0">
                <a:latin typeface="Arial" panose="020B0604020202020204" pitchFamily="34" charset="0"/>
                <a:ea typeface="Times New Roman" panose="02020603050405020304" pitchFamily="18" charset="0"/>
                <a:cs typeface="Arial" panose="020B0604020202020204" pitchFamily="34" charset="0"/>
              </a:rPr>
              <a:t>		(High si cavalier présent</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D[3</a:t>
            </a:r>
            <a:r>
              <a:rPr lang="fr-FR" altLang="fr-FR" sz="1000" dirty="0">
                <a:latin typeface="Arial" panose="020B0604020202020204" pitchFamily="34" charset="0"/>
                <a:ea typeface="Times New Roman" panose="02020603050405020304" pitchFamily="18" charset="0"/>
                <a:cs typeface="Arial" panose="020B0604020202020204" pitchFamily="34" charset="0"/>
              </a:rPr>
              <a:t>] : Etat dynamique de la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carte</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bit0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bit1 : bdmc_RP1_etatConnexion_TCP_IP</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Low</a:t>
            </a:r>
            <a:r>
              <a:rPr lang="fr-FR" altLang="fr-FR" sz="1000" dirty="0">
                <a:latin typeface="Arial" panose="020B0604020202020204" pitchFamily="34" charset="0"/>
                <a:ea typeface="Times New Roman" panose="02020603050405020304" pitchFamily="18" charset="0"/>
                <a:cs typeface="Arial" panose="020B0604020202020204" pitchFamily="34" charset="0"/>
              </a:rPr>
              <a:t> si absente)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bit2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bdmc_RP1_etatConnexionWIFI 		(</a:t>
            </a:r>
            <a:r>
              <a:rPr lang="fr-FR" altLang="fr-FR" sz="1000" dirty="0" err="1">
                <a:latin typeface="Arial" panose="020B0604020202020204" pitchFamily="34" charset="0"/>
                <a:ea typeface="Times New Roman" panose="02020603050405020304" pitchFamily="18" charset="0"/>
                <a:cs typeface="Arial" panose="020B0604020202020204" pitchFamily="34" charset="0"/>
              </a:rPr>
              <a:t>Low</a:t>
            </a:r>
            <a:r>
              <a:rPr lang="fr-FR" altLang="fr-FR" sz="1000" dirty="0">
                <a:latin typeface="Arial" panose="020B0604020202020204" pitchFamily="34" charset="0"/>
                <a:ea typeface="Times New Roman" panose="02020603050405020304" pitchFamily="18" charset="0"/>
                <a:cs typeface="Arial" panose="020B0604020202020204" pitchFamily="34" charset="0"/>
              </a:rPr>
              <a:t> si absente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bdmc_etatConnexionCamera</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Low</a:t>
            </a:r>
            <a:r>
              <a:rPr lang="fr-FR" altLang="fr-FR" sz="1000" dirty="0">
                <a:latin typeface="Arial" panose="020B0604020202020204" pitchFamily="34" charset="0"/>
                <a:ea typeface="Times New Roman" panose="02020603050405020304" pitchFamily="18" charset="0"/>
                <a:cs typeface="Arial" panose="020B0604020202020204" pitchFamily="34" charset="0"/>
              </a:rPr>
              <a:t> si absente)</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bit4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bdmc_modeRemoteControlMecanicien</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bit5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bdmc_moveSensMecanicien</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	(High </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en avant, </a:t>
            </a:r>
            <a:r>
              <a:rPr lang="fr-FR" altLang="fr-FR" sz="1000" dirty="0" err="1">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Low</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 en arrière </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D[4] </a:t>
            </a:r>
            <a:r>
              <a:rPr lang="fr-FR" altLang="fr-FR" sz="1000">
                <a:latin typeface="Arial" panose="020B0604020202020204" pitchFamily="34" charset="0"/>
                <a:ea typeface="Times New Roman" panose="02020603050405020304" pitchFamily="18" charset="0"/>
                <a:cs typeface="Arial" panose="020B0604020202020204" pitchFamily="34" charset="0"/>
              </a:rPr>
              <a:t>: </a:t>
            </a:r>
            <a:r>
              <a:rPr lang="fr-FR" altLang="fr-FR" sz="1000" smtClean="0">
                <a:latin typeface="Arial" panose="020B0604020202020204" pitchFamily="34" charset="0"/>
                <a:ea typeface="Times New Roman" panose="02020603050405020304" pitchFamily="18" charset="0"/>
                <a:cs typeface="Arial" panose="020B0604020202020204" pitchFamily="34" charset="0"/>
              </a:rPr>
              <a:t>cdmc_RP1_configON_BOARD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(en demande de validation)</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bits[3..0] : Mode « ON </a:t>
            </a:r>
            <a:r>
              <a:rPr lang="fr-FR" altLang="fr-FR" sz="1000" dirty="0" err="1">
                <a:latin typeface="Arial" panose="020B0604020202020204" pitchFamily="34" charset="0"/>
                <a:ea typeface="Times New Roman" panose="02020603050405020304" pitchFamily="18" charset="0"/>
                <a:cs typeface="Arial" panose="020B0604020202020204" pitchFamily="34" charset="0"/>
              </a:rPr>
              <a:t>board</a:t>
            </a:r>
            <a:r>
              <a:rPr lang="fr-FR" altLang="fr-FR" sz="1000" dirty="0">
                <a:latin typeface="Arial" panose="020B0604020202020204" pitchFamily="34" charset="0"/>
                <a:ea typeface="Times New Roman" panose="02020603050405020304" pitchFamily="18" charset="0"/>
                <a:cs typeface="Arial" panose="020B0604020202020204" pitchFamily="34" charset="0"/>
              </a:rPr>
              <a:t> » en demande de validation</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bits[5..4] : Niveau ERTMS en demande de validation</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D[5]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D[6]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cdmc_RP1_var1Debug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D[7]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cdmc_RP1_var2Debug</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3" name="ZoneTexte 2"/>
          <p:cNvSpPr txBox="1"/>
          <p:nvPr/>
        </p:nvSpPr>
        <p:spPr>
          <a:xfrm>
            <a:off x="410409" y="5553558"/>
            <a:ext cx="5260866" cy="1169551"/>
          </a:xfrm>
          <a:prstGeom prst="rect">
            <a:avLst/>
          </a:prstGeom>
          <a:noFill/>
        </p:spPr>
        <p:txBody>
          <a:bodyPr wrap="square" rtlCol="0">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Erreurs: Un niveau high quelque part provoquera l’arrêt du train. Soit, vitesse = 0</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bdmc_RP1_crashSoft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D[0]</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cdmc_RP1_erreurs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34" name="Rectangle 33"/>
          <p:cNvSpPr/>
          <p:nvPr/>
        </p:nvSpPr>
        <p:spPr>
          <a:xfrm>
            <a:off x="10777853" y="40331"/>
            <a:ext cx="655950" cy="369332"/>
          </a:xfrm>
          <a:prstGeom prst="rect">
            <a:avLst/>
          </a:prstGeom>
        </p:spPr>
        <p:txBody>
          <a:bodyPr wrap="none">
            <a:spAutoFit/>
          </a:bodyPr>
          <a:lstStyle/>
          <a:p>
            <a:pPr algn="ctr"/>
            <a:r>
              <a:rPr lang="fr-FR" dirty="0" smtClean="0">
                <a:solidFill>
                  <a:schemeClr val="accent1">
                    <a:lumMod val="50000"/>
                  </a:schemeClr>
                </a:solidFill>
              </a:rPr>
              <a:t>RPI 1</a:t>
            </a:r>
            <a:endParaRPr lang="fr-FR" dirty="0">
              <a:solidFill>
                <a:schemeClr val="accent1">
                  <a:lumMod val="50000"/>
                </a:schemeClr>
              </a:solidFill>
            </a:endParaRPr>
          </a:p>
        </p:txBody>
      </p:sp>
    </p:spTree>
    <p:extLst>
      <p:ext uri="{BB962C8B-B14F-4D97-AF65-F5344CB8AC3E}">
        <p14:creationId xmlns:p14="http://schemas.microsoft.com/office/powerpoint/2010/main" val="99296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961" y="359991"/>
            <a:ext cx="1915078" cy="732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a:solidFill>
                  <a:schemeClr val="tx1"/>
                </a:solidFill>
              </a:rPr>
              <a:t>RPI </a:t>
            </a:r>
            <a:r>
              <a:rPr lang="fr-FR" sz="1000" dirty="0" smtClean="0">
                <a:solidFill>
                  <a:schemeClr val="tx1"/>
                </a:solidFill>
              </a:rPr>
              <a:t>2</a:t>
            </a:r>
            <a:endParaRPr lang="fr-FR" sz="1000" dirty="0">
              <a:solidFill>
                <a:schemeClr val="tx1"/>
              </a:solidFill>
            </a:endParaRPr>
          </a:p>
          <a:p>
            <a:pPr algn="ctr"/>
            <a:r>
              <a:rPr lang="fr-FR" sz="1000" dirty="0">
                <a:solidFill>
                  <a:schemeClr val="tx1"/>
                </a:solidFill>
              </a:rPr>
              <a:t>(</a:t>
            </a:r>
            <a:r>
              <a:rPr lang="fr-FR" sz="1000" dirty="0" smtClean="0">
                <a:solidFill>
                  <a:schemeClr val="tx1"/>
                </a:solidFill>
              </a:rPr>
              <a:t>Wifi)</a:t>
            </a:r>
          </a:p>
          <a:p>
            <a:pPr algn="ctr"/>
            <a:r>
              <a:rPr lang="fr-FR" sz="1000" dirty="0" smtClean="0">
                <a:solidFill>
                  <a:schemeClr val="tx1"/>
                </a:solidFill>
              </a:rPr>
              <a:t>Prog EVC</a:t>
            </a:r>
            <a:endParaRPr lang="fr-FR" sz="1000" dirty="0">
              <a:solidFill>
                <a:schemeClr val="tx1"/>
              </a:solidFill>
            </a:endParaRPr>
          </a:p>
        </p:txBody>
      </p:sp>
      <p:cxnSp>
        <p:nvCxnSpPr>
          <p:cNvPr id="6" name="Connecteur droit avec flèche 5"/>
          <p:cNvCxnSpPr/>
          <p:nvPr/>
        </p:nvCxnSpPr>
        <p:spPr>
          <a:xfrm>
            <a:off x="2045883" y="1113371"/>
            <a:ext cx="0" cy="40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07623" y="1543249"/>
            <a:ext cx="1141624" cy="730938"/>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smtClean="0">
                <a:solidFill>
                  <a:schemeClr val="tx1"/>
                </a:solidFill>
              </a:rPr>
              <a:t>Toutes les trames (</a:t>
            </a:r>
            <a:r>
              <a:rPr lang="fr-FR" sz="1000" dirty="0">
                <a:solidFill>
                  <a:schemeClr val="tx1"/>
                </a:solidFill>
              </a:rPr>
              <a:t>é</a:t>
            </a:r>
            <a:r>
              <a:rPr lang="fr-FR" sz="1000" dirty="0" smtClean="0">
                <a:solidFill>
                  <a:schemeClr val="tx1"/>
                </a:solidFill>
              </a:rPr>
              <a:t>coute)</a:t>
            </a:r>
            <a:endParaRPr lang="fr-FR" sz="1000" dirty="0">
              <a:solidFill>
                <a:schemeClr val="tx1"/>
              </a:solidFill>
            </a:endParaRPr>
          </a:p>
        </p:txBody>
      </p:sp>
      <p:cxnSp>
        <p:nvCxnSpPr>
          <p:cNvPr id="8" name="Connecteur droit avec flèche 7"/>
          <p:cNvCxnSpPr>
            <a:stCxn id="7" idx="0"/>
          </p:cNvCxnSpPr>
          <p:nvPr/>
        </p:nvCxnSpPr>
        <p:spPr>
          <a:xfrm flipH="1" flipV="1">
            <a:off x="778435" y="1097815"/>
            <a:ext cx="1" cy="44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Groupe 9"/>
          <p:cNvGrpSpPr/>
          <p:nvPr/>
        </p:nvGrpSpPr>
        <p:grpSpPr>
          <a:xfrm>
            <a:off x="306656" y="86641"/>
            <a:ext cx="298342" cy="247868"/>
            <a:chOff x="5486400" y="1983285"/>
            <a:chExt cx="298342" cy="247868"/>
          </a:xfrm>
        </p:grpSpPr>
        <p:sp>
          <p:nvSpPr>
            <p:cNvPr id="11" name="Arc plein 10"/>
            <p:cNvSpPr/>
            <p:nvPr/>
          </p:nvSpPr>
          <p:spPr>
            <a:xfrm>
              <a:off x="5486400" y="1983285"/>
              <a:ext cx="298342" cy="15935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solidFill>
                  <a:schemeClr val="tx1"/>
                </a:solidFill>
              </a:endParaRPr>
            </a:p>
          </p:txBody>
        </p:sp>
        <p:sp>
          <p:nvSpPr>
            <p:cNvPr id="12" name="Arc plein 11"/>
            <p:cNvSpPr/>
            <p:nvPr/>
          </p:nvSpPr>
          <p:spPr>
            <a:xfrm>
              <a:off x="5542979" y="2090176"/>
              <a:ext cx="185184" cy="95258"/>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solidFill>
                  <a:schemeClr val="tx1"/>
                </a:solidFill>
              </a:endParaRPr>
            </a:p>
          </p:txBody>
        </p:sp>
        <p:sp>
          <p:nvSpPr>
            <p:cNvPr id="13" name="Ellipse 12"/>
            <p:cNvSpPr/>
            <p:nvPr/>
          </p:nvSpPr>
          <p:spPr>
            <a:xfrm>
              <a:off x="5620071" y="218543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grpSp>
      <p:sp>
        <p:nvSpPr>
          <p:cNvPr id="14" name="ZoneTexte 13"/>
          <p:cNvSpPr txBox="1"/>
          <p:nvPr/>
        </p:nvSpPr>
        <p:spPr>
          <a:xfrm>
            <a:off x="363235" y="2406330"/>
            <a:ext cx="1328056" cy="276999"/>
          </a:xfrm>
          <a:prstGeom prst="rect">
            <a:avLst/>
          </a:prstGeom>
          <a:noFill/>
        </p:spPr>
        <p:txBody>
          <a:bodyPr wrap="none" rtlCol="0">
            <a:spAutoFit/>
          </a:bodyPr>
          <a:lstStyle/>
          <a:p>
            <a:r>
              <a:rPr lang="fr-FR" sz="1200" b="1" u="sng" dirty="0" smtClean="0"/>
              <a:t>Status_RP2_Start</a:t>
            </a:r>
            <a:endParaRPr lang="fr-FR" sz="1200" b="1" u="sng" dirty="0"/>
          </a:p>
        </p:txBody>
      </p:sp>
      <p:graphicFrame>
        <p:nvGraphicFramePr>
          <p:cNvPr id="15" name="Tableau 14"/>
          <p:cNvGraphicFramePr>
            <a:graphicFrameLocks noGrp="1"/>
          </p:cNvGraphicFramePr>
          <p:nvPr>
            <p:extLst>
              <p:ext uri="{D42A27DB-BD31-4B8C-83A1-F6EECF244321}">
                <p14:modId xmlns:p14="http://schemas.microsoft.com/office/powerpoint/2010/main" val="2062134507"/>
              </p:ext>
            </p:extLst>
          </p:nvPr>
        </p:nvGraphicFramePr>
        <p:xfrm>
          <a:off x="997690" y="2650177"/>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A2</a:t>
                      </a:r>
                      <a:endParaRPr lang="fr-FR" sz="1000" dirty="0"/>
                    </a:p>
                  </a:txBody>
                  <a:tcPr/>
                </a:tc>
                <a:tc>
                  <a:txBody>
                    <a:bodyPr/>
                    <a:lstStyle/>
                    <a:p>
                      <a:pPr algn="ctr"/>
                      <a:r>
                        <a:rPr lang="fr-FR" sz="1000" dirty="0" smtClean="0"/>
                        <a:t>5</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endParaRPr lang="fr-FR" sz="1000" dirty="0"/>
                    </a:p>
                  </a:txBody>
                  <a:tcPr/>
                </a:tc>
                <a:tc>
                  <a:txBody>
                    <a:bodyPr/>
                    <a:lstStyle/>
                    <a:p>
                      <a:pPr algn="ctr"/>
                      <a:endParaRPr lang="fr-FR" sz="1000" dirty="0"/>
                    </a:p>
                  </a:txBody>
                  <a:tcPr/>
                </a:tc>
                <a:tc>
                  <a:txBody>
                    <a:bodyPr/>
                    <a:lstStyle/>
                    <a:p>
                      <a:pPr algn="ctr"/>
                      <a:endParaRPr lang="fr-FR" sz="1000" dirty="0"/>
                    </a:p>
                  </a:txBody>
                  <a:tcPr/>
                </a:tc>
                <a:extLst>
                  <a:ext uri="{0D108BD9-81ED-4DB2-BD59-A6C34878D82A}">
                    <a16:rowId xmlns="" xmlns:a16="http://schemas.microsoft.com/office/drawing/2014/main" val="129921114"/>
                  </a:ext>
                </a:extLst>
              </a:tr>
            </a:tbl>
          </a:graphicData>
        </a:graphic>
      </p:graphicFrame>
      <p:sp>
        <p:nvSpPr>
          <p:cNvPr id="16" name="Rectangle 15"/>
          <p:cNvSpPr/>
          <p:nvPr/>
        </p:nvSpPr>
        <p:spPr>
          <a:xfrm>
            <a:off x="953346" y="3372711"/>
            <a:ext cx="4688037" cy="861774"/>
          </a:xfrm>
          <a:prstGeom prst="rect">
            <a:avLst/>
          </a:prstGeom>
        </p:spPr>
        <p:txBody>
          <a:bodyPr wrap="square">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cdmc_RP2_versionSoft</a:t>
            </a:r>
            <a:r>
              <a:rPr lang="fr-FR" altLang="fr-FR" sz="1000" dirty="0">
                <a:latin typeface="Arial" panose="020B0604020202020204" pitchFamily="34" charset="0"/>
                <a:ea typeface="Times New Roman" panose="02020603050405020304" pitchFamily="18" charset="0"/>
                <a:cs typeface="Arial" panose="020B0604020202020204" pitchFamily="34" charset="0"/>
              </a:rPr>
              <a:t>. (2x4bits version et release) ex 1,6 -&gt; 0x16</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D[1],D[2],D[3],D[4]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ldmc_adresseIP_RP2. (ex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192.168.1.10)</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sz="1000" dirty="0">
                <a:latin typeface="Arial" panose="020B0604020202020204" pitchFamily="34" charset="0"/>
                <a:ea typeface="Times New Roman" panose="02020603050405020304" pitchFamily="18" charset="0"/>
                <a:cs typeface="Arial" panose="020B0604020202020204" pitchFamily="34" charset="0"/>
              </a:rPr>
              <a:t>PS: Cette trame est renvoyée jusqu’à ce que  «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bdmc_ACK_RP2_statusStart</a:t>
            </a:r>
            <a:r>
              <a:rPr lang="fr-FR" altLang="fr-FR" sz="1000" dirty="0">
                <a:latin typeface="Arial" panose="020B0604020202020204" pitchFamily="34" charset="0"/>
                <a:ea typeface="Times New Roman" panose="02020603050405020304" pitchFamily="18" charset="0"/>
                <a:cs typeface="Arial" panose="020B0604020202020204" pitchFamily="34" charset="0"/>
              </a:rPr>
              <a:t> » de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mc_LCD_statusRun</a:t>
            </a:r>
            <a:r>
              <a:rPr lang="fr-FR" altLang="fr-FR" sz="1000" dirty="0">
                <a:latin typeface="Arial" panose="020B0604020202020204" pitchFamily="34" charset="0"/>
                <a:ea typeface="Times New Roman" panose="02020603050405020304" pitchFamily="18" charset="0"/>
                <a:cs typeface="Arial" panose="020B0604020202020204" pitchFamily="34" charset="0"/>
              </a:rPr>
              <a:t> » soit « High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endParaRPr lang="fr-FR"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27" name="Rectangle 26"/>
          <p:cNvSpPr/>
          <p:nvPr/>
        </p:nvSpPr>
        <p:spPr>
          <a:xfrm>
            <a:off x="1425108" y="1548740"/>
            <a:ext cx="1769029" cy="717186"/>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smtClean="0">
                <a:solidFill>
                  <a:schemeClr val="tx1"/>
                </a:solidFill>
              </a:rPr>
              <a:t>Status_RPI2 </a:t>
            </a:r>
            <a:r>
              <a:rPr lang="fr-FR" sz="1000" dirty="0">
                <a:solidFill>
                  <a:schemeClr val="tx1"/>
                </a:solidFill>
              </a:rPr>
              <a:t>(cadencé)</a:t>
            </a:r>
            <a:endParaRPr lang="fr-FR" sz="1000" dirty="0" smtClean="0">
              <a:solidFill>
                <a:schemeClr val="tx1"/>
              </a:solidFill>
            </a:endParaRPr>
          </a:p>
          <a:p>
            <a:r>
              <a:rPr lang="fr-FR" sz="1000" dirty="0" err="1" smtClean="0">
                <a:solidFill>
                  <a:schemeClr val="tx1"/>
                </a:solidFill>
              </a:rPr>
              <a:t>ConsigneLimiteUrg</a:t>
            </a:r>
            <a:r>
              <a:rPr lang="fr-FR" sz="1000" dirty="0" smtClean="0">
                <a:solidFill>
                  <a:schemeClr val="tx1"/>
                </a:solidFill>
              </a:rPr>
              <a:t> (</a:t>
            </a:r>
            <a:r>
              <a:rPr lang="fr-FR" sz="1000" dirty="0" err="1" smtClean="0">
                <a:solidFill>
                  <a:schemeClr val="tx1"/>
                </a:solidFill>
              </a:rPr>
              <a:t>Evt</a:t>
            </a:r>
            <a:r>
              <a:rPr lang="fr-FR" sz="1000" dirty="0" smtClean="0">
                <a:solidFill>
                  <a:schemeClr val="tx1"/>
                </a:solidFill>
              </a:rPr>
              <a:t>)</a:t>
            </a:r>
          </a:p>
          <a:p>
            <a:r>
              <a:rPr lang="fr-FR" sz="1000" dirty="0" err="1" smtClean="0">
                <a:solidFill>
                  <a:schemeClr val="tx1"/>
                </a:solidFill>
              </a:rPr>
              <a:t>Status_Soft_loco</a:t>
            </a:r>
            <a:r>
              <a:rPr lang="fr-FR" sz="1000" dirty="0" smtClean="0">
                <a:solidFill>
                  <a:schemeClr val="tx1"/>
                </a:solidFill>
              </a:rPr>
              <a:t> </a:t>
            </a:r>
            <a:r>
              <a:rPr lang="fr-FR" sz="1000" dirty="0">
                <a:solidFill>
                  <a:schemeClr val="tx1"/>
                </a:solidFill>
              </a:rPr>
              <a:t>(</a:t>
            </a:r>
            <a:r>
              <a:rPr lang="fr-FR" sz="1000" dirty="0" smtClean="0">
                <a:solidFill>
                  <a:schemeClr val="tx1"/>
                </a:solidFill>
              </a:rPr>
              <a:t>cadencé)</a:t>
            </a:r>
          </a:p>
          <a:p>
            <a:r>
              <a:rPr lang="fr-FR" sz="1000" dirty="0" err="1" smtClean="0">
                <a:solidFill>
                  <a:schemeClr val="tx1"/>
                </a:solidFill>
              </a:rPr>
              <a:t>Infos_GSM</a:t>
            </a:r>
            <a:r>
              <a:rPr lang="fr-FR" sz="1000" dirty="0" smtClean="0">
                <a:solidFill>
                  <a:schemeClr val="tx1"/>
                </a:solidFill>
              </a:rPr>
              <a:t>-R ( si ETCS&gt;1)</a:t>
            </a:r>
            <a:endParaRPr lang="fr-FR" sz="1000" dirty="0">
              <a:solidFill>
                <a:schemeClr val="tx1"/>
              </a:solidFill>
            </a:endParaRPr>
          </a:p>
        </p:txBody>
      </p:sp>
      <p:sp>
        <p:nvSpPr>
          <p:cNvPr id="28" name="ZoneTexte 27"/>
          <p:cNvSpPr txBox="1"/>
          <p:nvPr/>
        </p:nvSpPr>
        <p:spPr>
          <a:xfrm>
            <a:off x="252504" y="338428"/>
            <a:ext cx="591829" cy="553998"/>
          </a:xfrm>
          <a:prstGeom prst="rect">
            <a:avLst/>
          </a:prstGeom>
          <a:noFill/>
        </p:spPr>
        <p:txBody>
          <a:bodyPr wrap="none" rtlCol="0">
            <a:spAutoFit/>
          </a:bodyPr>
          <a:lstStyle/>
          <a:p>
            <a:pPr algn="ctr"/>
            <a:r>
              <a:rPr lang="fr-FR" sz="1000" dirty="0" smtClean="0">
                <a:solidFill>
                  <a:srgbClr val="00B050"/>
                </a:solidFill>
              </a:rPr>
              <a:t>WIFI</a:t>
            </a:r>
          </a:p>
          <a:p>
            <a:pPr algn="ctr"/>
            <a:r>
              <a:rPr lang="fr-FR" sz="1000" dirty="0" smtClean="0">
                <a:solidFill>
                  <a:srgbClr val="00B050"/>
                </a:solidFill>
              </a:rPr>
              <a:t>Secours</a:t>
            </a:r>
          </a:p>
          <a:p>
            <a:pPr algn="ctr"/>
            <a:r>
              <a:rPr lang="fr-FR" sz="1000" dirty="0" smtClean="0">
                <a:solidFill>
                  <a:srgbClr val="00B050"/>
                </a:solidFill>
              </a:rPr>
              <a:t>SSH</a:t>
            </a:r>
          </a:p>
        </p:txBody>
      </p:sp>
      <p:cxnSp>
        <p:nvCxnSpPr>
          <p:cNvPr id="51" name="Connecteur droit avec flèche 50"/>
          <p:cNvCxnSpPr/>
          <p:nvPr/>
        </p:nvCxnSpPr>
        <p:spPr>
          <a:xfrm>
            <a:off x="474828" y="3012960"/>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ZoneTexte 51"/>
          <p:cNvSpPr txBox="1"/>
          <p:nvPr/>
        </p:nvSpPr>
        <p:spPr>
          <a:xfrm>
            <a:off x="486552" y="2991775"/>
            <a:ext cx="466794" cy="276999"/>
          </a:xfrm>
          <a:prstGeom prst="rect">
            <a:avLst/>
          </a:prstGeom>
          <a:noFill/>
        </p:spPr>
        <p:txBody>
          <a:bodyPr wrap="none" rtlCol="0">
            <a:spAutoFit/>
          </a:bodyPr>
          <a:lstStyle/>
          <a:p>
            <a:r>
              <a:rPr lang="fr-FR" sz="1200" b="1" dirty="0" smtClean="0"/>
              <a:t>OUT</a:t>
            </a:r>
            <a:endParaRPr lang="fr-FR" sz="1200" b="1" dirty="0"/>
          </a:p>
        </p:txBody>
      </p:sp>
      <p:sp>
        <p:nvSpPr>
          <p:cNvPr id="53" name="ZoneTexte 52"/>
          <p:cNvSpPr txBox="1"/>
          <p:nvPr/>
        </p:nvSpPr>
        <p:spPr>
          <a:xfrm>
            <a:off x="252504" y="4248479"/>
            <a:ext cx="1275029" cy="276999"/>
          </a:xfrm>
          <a:prstGeom prst="rect">
            <a:avLst/>
          </a:prstGeom>
          <a:noFill/>
        </p:spPr>
        <p:txBody>
          <a:bodyPr wrap="none" rtlCol="0">
            <a:spAutoFit/>
          </a:bodyPr>
          <a:lstStyle/>
          <a:p>
            <a:r>
              <a:rPr lang="fr-FR" sz="1200" b="1" u="sng" dirty="0" smtClean="0"/>
              <a:t>Status_RP2_Run</a:t>
            </a:r>
            <a:endParaRPr lang="fr-FR" sz="1200" b="1" u="sng" dirty="0"/>
          </a:p>
        </p:txBody>
      </p:sp>
      <p:graphicFrame>
        <p:nvGraphicFramePr>
          <p:cNvPr id="54" name="Tableau 53"/>
          <p:cNvGraphicFramePr>
            <a:graphicFrameLocks noGrp="1"/>
          </p:cNvGraphicFramePr>
          <p:nvPr>
            <p:extLst>
              <p:ext uri="{D42A27DB-BD31-4B8C-83A1-F6EECF244321}">
                <p14:modId xmlns:p14="http://schemas.microsoft.com/office/powerpoint/2010/main" val="4023102136"/>
              </p:ext>
            </p:extLst>
          </p:nvPr>
        </p:nvGraphicFramePr>
        <p:xfrm>
          <a:off x="886959" y="4492326"/>
          <a:ext cx="4290835" cy="583213"/>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310772">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72441">
                <a:tc>
                  <a:txBody>
                    <a:bodyPr/>
                    <a:lstStyle/>
                    <a:p>
                      <a:pPr algn="ctr"/>
                      <a:r>
                        <a:rPr lang="fr-FR" sz="1000" dirty="0" smtClean="0"/>
                        <a:t>22</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55" name="Rectangle 54"/>
          <p:cNvSpPr/>
          <p:nvPr/>
        </p:nvSpPr>
        <p:spPr>
          <a:xfrm>
            <a:off x="5773503" y="224997"/>
            <a:ext cx="4421403" cy="6093976"/>
          </a:xfrm>
          <a:prstGeom prst="rect">
            <a:avLst/>
          </a:prstGeom>
        </p:spPr>
        <p:txBody>
          <a:bodyPr wrap="non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a:t>
            </a:r>
            <a:r>
              <a:rPr lang="fr-FR" altLang="fr-FR" sz="1000" dirty="0">
                <a:latin typeface="Arial" panose="020B0604020202020204" pitchFamily="34" charset="0"/>
                <a:ea typeface="Times New Roman" panose="02020603050405020304" pitchFamily="18" charset="0"/>
                <a:cs typeface="Arial" panose="020B0604020202020204" pitchFamily="34" charset="0"/>
              </a:rPr>
              <a:t>]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Warnings</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bit0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bdmc_RP2_initEnCours</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bit1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bit2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bdmc_RP2_bugSoft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bdmc_RP2_CAN_RxErrorPassive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bdmc_RP2_CAN_TxErrorPassive</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bdmc_RP2_CAN_busOFF</a:t>
            </a:r>
          </a:p>
          <a:p>
            <a:r>
              <a:rPr lang="en-GB" altLang="fr-FR" sz="1000" dirty="0">
                <a:latin typeface="Arial" panose="020B0604020202020204" pitchFamily="34" charset="0"/>
                <a:ea typeface="Times New Roman" panose="02020603050405020304" pitchFamily="18" charset="0"/>
                <a:cs typeface="Arial" panose="020B0604020202020204" pitchFamily="34" charset="0"/>
              </a:rPr>
              <a:t>	</a:t>
            </a:r>
            <a:r>
              <a:rPr lang="en-GB"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a:latin typeface="Arial" panose="020B0604020202020204" pitchFamily="34" charset="0"/>
                <a:ea typeface="Times New Roman" panose="02020603050405020304" pitchFamily="18" charset="0"/>
                <a:cs typeface="Arial" panose="020B0604020202020204" pitchFamily="34" charset="0"/>
              </a:rPr>
              <a:t>PS: Union de tous ces bits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D[1]</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cdmc_RP2_warnings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D[2</a:t>
            </a:r>
            <a:r>
              <a:rPr lang="fr-FR" altLang="fr-FR" sz="1000" dirty="0">
                <a:latin typeface="Arial" panose="020B0604020202020204" pitchFamily="34" charset="0"/>
                <a:ea typeface="Times New Roman" panose="02020603050405020304" pitchFamily="18" charset="0"/>
                <a:cs typeface="Arial" panose="020B0604020202020204" pitchFamily="34" charset="0"/>
              </a:rPr>
              <a:t>] : Input/output  hardware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Carte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D[3] : Etat dynamique de la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carte</a:t>
            </a: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bit0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bit1 : bdmc_RP2_etatConnexion_TCP_IP</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Low</a:t>
            </a:r>
            <a:r>
              <a:rPr lang="fr-FR" altLang="fr-FR" sz="1000" dirty="0">
                <a:latin typeface="Arial" panose="020B0604020202020204" pitchFamily="34" charset="0"/>
                <a:ea typeface="Times New Roman" panose="02020603050405020304" pitchFamily="18" charset="0"/>
                <a:cs typeface="Arial" panose="020B0604020202020204" pitchFamily="34" charset="0"/>
              </a:rPr>
              <a:t> si absente)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bit2 : bdmc_RP2_etatConnexionWIFI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a:latin typeface="Arial" panose="020B0604020202020204" pitchFamily="34" charset="0"/>
                <a:ea typeface="Times New Roman" panose="02020603050405020304" pitchFamily="18" charset="0"/>
                <a:cs typeface="Arial" panose="020B0604020202020204" pitchFamily="34" charset="0"/>
              </a:rPr>
              <a:t>Low</a:t>
            </a:r>
            <a:r>
              <a:rPr lang="fr-FR" altLang="fr-FR" sz="1000" dirty="0">
                <a:latin typeface="Arial" panose="020B0604020202020204" pitchFamily="34" charset="0"/>
                <a:ea typeface="Times New Roman" panose="02020603050405020304" pitchFamily="18" charset="0"/>
                <a:cs typeface="Arial" panose="020B0604020202020204" pitchFamily="34" charset="0"/>
              </a:rPr>
              <a:t> si absente</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bit4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bit5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bit6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bit7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D[3]</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cdmc_RP2_dynamique</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D[4] : Configuration « On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Board</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 en cours de la locomotive</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bits[3..0] : Mode « ON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board</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 » en cours</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bits[5..4] : Niveau ERTMS en cours</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D[5]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cdmc_vitesseModeMecanicien</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D[6</a:t>
            </a:r>
            <a:r>
              <a:rPr lang="fr-FR" altLang="fr-FR" sz="1000" dirty="0">
                <a:latin typeface="Arial" panose="020B0604020202020204" pitchFamily="34" charset="0"/>
                <a:ea typeface="Times New Roman" panose="02020603050405020304" pitchFamily="18" charset="0"/>
                <a:cs typeface="Arial" panose="020B0604020202020204" pitchFamily="34" charset="0"/>
              </a:rPr>
              <a:t>]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cdmc_RP2_var1Debug </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D[7]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cdmc_RP2_var2Debug</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p>
        </p:txBody>
      </p:sp>
      <p:cxnSp>
        <p:nvCxnSpPr>
          <p:cNvPr id="56" name="Connecteur droit avec flèche 55"/>
          <p:cNvCxnSpPr/>
          <p:nvPr/>
        </p:nvCxnSpPr>
        <p:spPr>
          <a:xfrm>
            <a:off x="364097" y="4855109"/>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375821" y="4833924"/>
            <a:ext cx="466794" cy="276999"/>
          </a:xfrm>
          <a:prstGeom prst="rect">
            <a:avLst/>
          </a:prstGeom>
          <a:noFill/>
        </p:spPr>
        <p:txBody>
          <a:bodyPr wrap="none" rtlCol="0">
            <a:spAutoFit/>
          </a:bodyPr>
          <a:lstStyle/>
          <a:p>
            <a:r>
              <a:rPr lang="fr-FR" sz="1200" b="1" dirty="0" smtClean="0"/>
              <a:t>OUT</a:t>
            </a:r>
            <a:endParaRPr lang="fr-FR" sz="1200" b="1" dirty="0"/>
          </a:p>
        </p:txBody>
      </p:sp>
      <p:sp>
        <p:nvSpPr>
          <p:cNvPr id="2" name="ZoneTexte 1"/>
          <p:cNvSpPr txBox="1"/>
          <p:nvPr/>
        </p:nvSpPr>
        <p:spPr>
          <a:xfrm>
            <a:off x="252504" y="5243066"/>
            <a:ext cx="5222272" cy="1323439"/>
          </a:xfrm>
          <a:prstGeom prst="rect">
            <a:avLst/>
          </a:prstGeom>
          <a:noFill/>
        </p:spPr>
        <p:txBody>
          <a:bodyPr wrap="square" rtlCol="0">
            <a:spAutoFit/>
          </a:bodyPr>
          <a:lstStyle/>
          <a:p>
            <a:r>
              <a:rPr lang="fr-FR" altLang="fr-FR" sz="1000" dirty="0">
                <a:latin typeface="Arial" panose="020B0604020202020204" pitchFamily="34" charset="0"/>
                <a:ea typeface="Times New Roman" panose="02020603050405020304" pitchFamily="18" charset="0"/>
                <a:cs typeface="Arial" panose="020B0604020202020204" pitchFamily="34" charset="0"/>
              </a:rPr>
              <a:t>D[0] : Erreurs: Un niveau high quelque part provoquera l’arrêt du train. Soit, vitesse = 0</a:t>
            </a:r>
          </a:p>
          <a:p>
            <a:r>
              <a:rPr lang="fr-FR" altLang="fr-FR" sz="1000" dirty="0">
                <a:latin typeface="Arial" panose="020B0604020202020204" pitchFamily="34" charset="0"/>
                <a:ea typeface="Times New Roman" panose="02020603050405020304" pitchFamily="18" charset="0"/>
                <a:cs typeface="Arial" panose="020B0604020202020204" pitchFamily="34" charset="0"/>
              </a:rPr>
              <a:t>	bit0 :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bdmc_RP2_crashSoft</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bit1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en-GB"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bit2 : </a:t>
            </a:r>
            <a:r>
              <a:rPr lang="fr-FR" altLang="fr-FR" sz="1000" dirty="0" err="1">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bit3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bit4 : </a:t>
            </a:r>
            <a:r>
              <a:rPr lang="fr-FR" altLang="fr-FR" sz="1000" dirty="0" err="1" smtClean="0">
                <a:latin typeface="Arial" panose="020B0604020202020204" pitchFamily="34" charset="0"/>
                <a:ea typeface="Times New Roman" panose="02020603050405020304" pitchFamily="18" charset="0"/>
                <a:cs typeface="Arial" panose="020B0604020202020204" pitchFamily="34" charset="0"/>
              </a:rPr>
              <a:t>Reserved</a:t>
            </a:r>
            <a:endParaRPr lang="fr-FR" altLang="fr-FR" sz="1000" dirty="0" smtClean="0">
              <a:latin typeface="Arial" panose="020B0604020202020204" pitchFamily="34" charset="0"/>
              <a:ea typeface="Times New Roman" panose="02020603050405020304" pitchFamily="18" charset="0"/>
              <a:cs typeface="Arial" panose="020B0604020202020204" pitchFamily="34" charset="0"/>
            </a:endParaRPr>
          </a:p>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		PS</a:t>
            </a:r>
            <a:r>
              <a:rPr lang="fr-FR" altLang="fr-FR" sz="1000" dirty="0">
                <a:latin typeface="Arial" panose="020B0604020202020204" pitchFamily="34" charset="0"/>
                <a:ea typeface="Times New Roman" panose="02020603050405020304" pitchFamily="18" charset="0"/>
                <a:cs typeface="Arial" panose="020B0604020202020204" pitchFamily="34" charset="0"/>
              </a:rPr>
              <a:t>: Union de tous ces bits : D[0]</a:t>
            </a:r>
            <a:r>
              <a:rPr lang="fr-FR" altLang="fr-FR" sz="1000" dirty="0">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cdmc_RP2_erreurs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a:p>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23" name="Rectangle 22"/>
          <p:cNvSpPr/>
          <p:nvPr/>
        </p:nvSpPr>
        <p:spPr>
          <a:xfrm>
            <a:off x="10777853" y="40331"/>
            <a:ext cx="655950" cy="369332"/>
          </a:xfrm>
          <a:prstGeom prst="rect">
            <a:avLst/>
          </a:prstGeom>
        </p:spPr>
        <p:txBody>
          <a:bodyPr wrap="none">
            <a:spAutoFit/>
          </a:bodyPr>
          <a:lstStyle/>
          <a:p>
            <a:pPr algn="ctr"/>
            <a:r>
              <a:rPr lang="fr-FR" dirty="0" smtClean="0">
                <a:solidFill>
                  <a:schemeClr val="accent1">
                    <a:lumMod val="50000"/>
                  </a:schemeClr>
                </a:solidFill>
              </a:rPr>
              <a:t>RPI 2</a:t>
            </a:r>
            <a:endParaRPr lang="fr-FR" dirty="0">
              <a:solidFill>
                <a:schemeClr val="accent1">
                  <a:lumMod val="50000"/>
                </a:schemeClr>
              </a:solidFill>
            </a:endParaRPr>
          </a:p>
        </p:txBody>
      </p:sp>
    </p:spTree>
    <p:extLst>
      <p:ext uri="{BB962C8B-B14F-4D97-AF65-F5344CB8AC3E}">
        <p14:creationId xmlns:p14="http://schemas.microsoft.com/office/powerpoint/2010/main" val="318559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366" y="725635"/>
            <a:ext cx="1718203" cy="732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DSPIC-2 Balise</a:t>
            </a:r>
            <a:endParaRPr lang="fr-FR" sz="1000" dirty="0">
              <a:solidFill>
                <a:schemeClr val="tx1"/>
              </a:solidFill>
            </a:endParaRPr>
          </a:p>
        </p:txBody>
      </p:sp>
      <p:sp>
        <p:nvSpPr>
          <p:cNvPr id="5" name="Rectangle 4"/>
          <p:cNvSpPr/>
          <p:nvPr/>
        </p:nvSpPr>
        <p:spPr>
          <a:xfrm>
            <a:off x="148781" y="1903744"/>
            <a:ext cx="1295978" cy="730938"/>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smtClean="0">
                <a:solidFill>
                  <a:schemeClr val="tx1"/>
                </a:solidFill>
              </a:rPr>
              <a:t>EEPROM</a:t>
            </a:r>
          </a:p>
          <a:p>
            <a:r>
              <a:rPr lang="fr-FR" sz="1000" dirty="0" smtClean="0">
                <a:solidFill>
                  <a:schemeClr val="tx1"/>
                </a:solidFill>
              </a:rPr>
              <a:t>Mesures (</a:t>
            </a:r>
            <a:r>
              <a:rPr lang="fr-FR" sz="1000" dirty="0" err="1" smtClean="0">
                <a:solidFill>
                  <a:schemeClr val="tx1"/>
                </a:solidFill>
              </a:rPr>
              <a:t>Scheduler</a:t>
            </a:r>
            <a:r>
              <a:rPr lang="fr-FR" sz="1000" dirty="0" smtClean="0">
                <a:solidFill>
                  <a:schemeClr val="tx1"/>
                </a:solidFill>
              </a:rPr>
              <a:t>) </a:t>
            </a:r>
          </a:p>
          <a:p>
            <a:endParaRPr lang="fr-FR" sz="1000" dirty="0">
              <a:solidFill>
                <a:schemeClr val="tx1"/>
              </a:solidFill>
            </a:endParaRPr>
          </a:p>
        </p:txBody>
      </p:sp>
      <p:sp>
        <p:nvSpPr>
          <p:cNvPr id="6" name="Rectangle 5"/>
          <p:cNvSpPr/>
          <p:nvPr/>
        </p:nvSpPr>
        <p:spPr>
          <a:xfrm>
            <a:off x="1504840" y="1903743"/>
            <a:ext cx="1518108" cy="730938"/>
          </a:xfrm>
          <a:prstGeom prst="rect">
            <a:avLst/>
          </a:prstGeom>
          <a:noFill/>
          <a:ln>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r>
              <a:rPr lang="fr-FR" sz="1000" dirty="0" smtClean="0">
                <a:solidFill>
                  <a:schemeClr val="tx1"/>
                </a:solidFill>
              </a:rPr>
              <a:t>EEPROM (</a:t>
            </a:r>
            <a:r>
              <a:rPr lang="fr-FR" sz="1000" dirty="0" err="1" smtClean="0">
                <a:solidFill>
                  <a:schemeClr val="tx1"/>
                </a:solidFill>
              </a:rPr>
              <a:t>Evt</a:t>
            </a:r>
            <a:r>
              <a:rPr lang="fr-FR" sz="1000" dirty="0" smtClean="0">
                <a:solidFill>
                  <a:schemeClr val="tx1"/>
                </a:solidFill>
              </a:rPr>
              <a:t>)</a:t>
            </a:r>
          </a:p>
          <a:p>
            <a:r>
              <a:rPr lang="fr-FR" sz="1000" dirty="0" smtClean="0">
                <a:solidFill>
                  <a:schemeClr val="tx1"/>
                </a:solidFill>
              </a:rPr>
              <a:t>3 </a:t>
            </a:r>
            <a:r>
              <a:rPr lang="fr-FR" sz="1000" dirty="0" err="1" smtClean="0">
                <a:solidFill>
                  <a:schemeClr val="tx1"/>
                </a:solidFill>
              </a:rPr>
              <a:t>Trames_balises</a:t>
            </a:r>
            <a:r>
              <a:rPr lang="fr-FR" sz="1000" dirty="0" smtClean="0">
                <a:solidFill>
                  <a:schemeClr val="tx1"/>
                </a:solidFill>
              </a:rPr>
              <a:t> (</a:t>
            </a:r>
            <a:r>
              <a:rPr lang="fr-FR" sz="1000" dirty="0" err="1" smtClean="0">
                <a:solidFill>
                  <a:schemeClr val="tx1"/>
                </a:solidFill>
              </a:rPr>
              <a:t>Evt</a:t>
            </a:r>
            <a:r>
              <a:rPr lang="fr-FR" sz="1000" dirty="0" smtClean="0">
                <a:solidFill>
                  <a:schemeClr val="tx1"/>
                </a:solidFill>
              </a:rPr>
              <a:t>)</a:t>
            </a:r>
          </a:p>
          <a:p>
            <a:r>
              <a:rPr lang="fr-FR" sz="1000" dirty="0" err="1" smtClean="0">
                <a:solidFill>
                  <a:schemeClr val="tx1"/>
                </a:solidFill>
              </a:rPr>
              <a:t>Status_CBalise</a:t>
            </a:r>
            <a:r>
              <a:rPr lang="fr-FR" sz="1000" dirty="0" smtClean="0">
                <a:solidFill>
                  <a:schemeClr val="tx1"/>
                </a:solidFill>
              </a:rPr>
              <a:t> </a:t>
            </a:r>
            <a:r>
              <a:rPr lang="fr-FR" sz="1000" dirty="0">
                <a:solidFill>
                  <a:schemeClr val="tx1"/>
                </a:solidFill>
              </a:rPr>
              <a:t>(cadencé)</a:t>
            </a:r>
          </a:p>
        </p:txBody>
      </p:sp>
      <p:cxnSp>
        <p:nvCxnSpPr>
          <p:cNvPr id="7" name="Connecteur droit avec flèche 6"/>
          <p:cNvCxnSpPr>
            <a:stCxn id="5" idx="0"/>
          </p:cNvCxnSpPr>
          <p:nvPr/>
        </p:nvCxnSpPr>
        <p:spPr>
          <a:xfrm flipH="1" flipV="1">
            <a:off x="791043" y="1458309"/>
            <a:ext cx="5727" cy="445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1951497" y="1498146"/>
            <a:ext cx="0" cy="40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25255" y="1111048"/>
            <a:ext cx="606706" cy="2952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Balise</a:t>
            </a:r>
            <a:endParaRPr lang="fr-FR" sz="1000" dirty="0">
              <a:solidFill>
                <a:schemeClr val="tx1"/>
              </a:solidFill>
            </a:endParaRPr>
          </a:p>
        </p:txBody>
      </p:sp>
      <p:cxnSp>
        <p:nvCxnSpPr>
          <p:cNvPr id="10" name="Connecteur droit avec flèche 9"/>
          <p:cNvCxnSpPr>
            <a:stCxn id="9" idx="1"/>
          </p:cNvCxnSpPr>
          <p:nvPr/>
        </p:nvCxnSpPr>
        <p:spPr>
          <a:xfrm flipH="1" flipV="1">
            <a:off x="2383569" y="1258684"/>
            <a:ext cx="241686" cy="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25255" y="705275"/>
            <a:ext cx="669332" cy="2952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EEPROM</a:t>
            </a:r>
            <a:endParaRPr lang="fr-FR" sz="1000" dirty="0">
              <a:solidFill>
                <a:schemeClr val="tx1"/>
              </a:solidFill>
            </a:endParaRPr>
          </a:p>
        </p:txBody>
      </p:sp>
      <p:sp>
        <p:nvSpPr>
          <p:cNvPr id="12" name="Rectangle 11"/>
          <p:cNvSpPr/>
          <p:nvPr/>
        </p:nvSpPr>
        <p:spPr>
          <a:xfrm>
            <a:off x="1655712" y="308916"/>
            <a:ext cx="732628" cy="2952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RC</a:t>
            </a:r>
          </a:p>
          <a:p>
            <a:pPr algn="ctr"/>
            <a:r>
              <a:rPr lang="fr-FR" sz="1000" dirty="0" smtClean="0">
                <a:solidFill>
                  <a:schemeClr val="tx1"/>
                </a:solidFill>
              </a:rPr>
              <a:t>(N° loco)</a:t>
            </a:r>
            <a:endParaRPr lang="fr-FR" sz="1000" dirty="0">
              <a:solidFill>
                <a:schemeClr val="tx1"/>
              </a:solidFill>
            </a:endParaRPr>
          </a:p>
        </p:txBody>
      </p:sp>
      <p:sp>
        <p:nvSpPr>
          <p:cNvPr id="13" name="Rectangle 12"/>
          <p:cNvSpPr/>
          <p:nvPr/>
        </p:nvSpPr>
        <p:spPr>
          <a:xfrm>
            <a:off x="250230" y="56626"/>
            <a:ext cx="922078" cy="29527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BP_PANIQUE</a:t>
            </a:r>
          </a:p>
        </p:txBody>
      </p:sp>
      <p:sp>
        <p:nvSpPr>
          <p:cNvPr id="14" name="Rectangle 13"/>
          <p:cNvSpPr/>
          <p:nvPr/>
        </p:nvSpPr>
        <p:spPr>
          <a:xfrm>
            <a:off x="798334" y="327254"/>
            <a:ext cx="875267" cy="295273"/>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012" tIns="48006" rIns="96012" bIns="48006" numCol="1" spcCol="0" rtlCol="0" fromWordArt="0" anchor="ctr" anchorCtr="0" forceAA="0" compatLnSpc="1">
            <a:prstTxWarp prst="textNoShape">
              <a:avLst/>
            </a:prstTxWarp>
            <a:noAutofit/>
          </a:bodyPr>
          <a:lstStyle/>
          <a:p>
            <a:pPr algn="ctr"/>
            <a:r>
              <a:rPr lang="fr-FR" sz="1000" dirty="0" smtClean="0">
                <a:solidFill>
                  <a:schemeClr val="tx1"/>
                </a:solidFill>
              </a:rPr>
              <a:t>Jumper1_RC</a:t>
            </a:r>
            <a:endParaRPr lang="fr-FR" sz="1000" dirty="0">
              <a:solidFill>
                <a:schemeClr val="tx1"/>
              </a:solidFill>
            </a:endParaRPr>
          </a:p>
        </p:txBody>
      </p:sp>
      <p:cxnSp>
        <p:nvCxnSpPr>
          <p:cNvPr id="15" name="Connecteur droit avec flèche 14"/>
          <p:cNvCxnSpPr>
            <a:stCxn id="13" idx="2"/>
          </p:cNvCxnSpPr>
          <p:nvPr/>
        </p:nvCxnSpPr>
        <p:spPr>
          <a:xfrm flipH="1">
            <a:off x="700813" y="351899"/>
            <a:ext cx="10456" cy="37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1233030" y="621831"/>
            <a:ext cx="4157" cy="11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11" idx="1"/>
          </p:cNvCxnSpPr>
          <p:nvPr/>
        </p:nvCxnSpPr>
        <p:spPr>
          <a:xfrm flipH="1" flipV="1">
            <a:off x="2383569" y="852618"/>
            <a:ext cx="241686" cy="29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12" idx="2"/>
          </p:cNvCxnSpPr>
          <p:nvPr/>
        </p:nvCxnSpPr>
        <p:spPr>
          <a:xfrm flipH="1">
            <a:off x="2014427" y="604189"/>
            <a:ext cx="7599" cy="13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121284" y="2806143"/>
            <a:ext cx="4218719" cy="276999"/>
          </a:xfrm>
          <a:prstGeom prst="rect">
            <a:avLst/>
          </a:prstGeom>
          <a:noFill/>
        </p:spPr>
        <p:txBody>
          <a:bodyPr wrap="none" rtlCol="0">
            <a:spAutoFit/>
          </a:bodyPr>
          <a:lstStyle/>
          <a:p>
            <a:r>
              <a:rPr lang="fr-FR" sz="1200" b="1" u="sng" dirty="0" smtClean="0"/>
              <a:t>mc_messageBalise1  renommé en : </a:t>
            </a:r>
            <a:r>
              <a:rPr lang="fr-FR" sz="1200" b="1" u="sng" dirty="0" err="1" smtClean="0"/>
              <a:t>mc_messageBaliseReceived</a:t>
            </a:r>
            <a:endParaRPr lang="fr-FR" sz="1200" b="1" u="sng" dirty="0"/>
          </a:p>
        </p:txBody>
      </p:sp>
      <p:graphicFrame>
        <p:nvGraphicFramePr>
          <p:cNvPr id="23" name="Tableau 22"/>
          <p:cNvGraphicFramePr>
            <a:graphicFrameLocks noGrp="1"/>
          </p:cNvGraphicFramePr>
          <p:nvPr>
            <p:extLst>
              <p:ext uri="{D42A27DB-BD31-4B8C-83A1-F6EECF244321}">
                <p14:modId xmlns:p14="http://schemas.microsoft.com/office/powerpoint/2010/main" val="1184738424"/>
              </p:ext>
            </p:extLst>
          </p:nvPr>
        </p:nvGraphicFramePr>
        <p:xfrm>
          <a:off x="867959" y="3080114"/>
          <a:ext cx="4290835" cy="526010"/>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28217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2015">
                <a:tc>
                  <a:txBody>
                    <a:bodyPr/>
                    <a:lstStyle/>
                    <a:p>
                      <a:pPr algn="ctr"/>
                      <a:r>
                        <a:rPr lang="fr-FR" sz="1000" dirty="0" smtClean="0"/>
                        <a:t>30</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24" name="Rectangle 23"/>
          <p:cNvSpPr/>
          <p:nvPr/>
        </p:nvSpPr>
        <p:spPr>
          <a:xfrm>
            <a:off x="833773" y="3636552"/>
            <a:ext cx="2919389" cy="246221"/>
          </a:xfrm>
          <a:prstGeom prst="rect">
            <a:avLst/>
          </a:prstGeom>
        </p:spPr>
        <p:txBody>
          <a:bodyPr wrap="non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D[0],D[1],D[2],D[3],D[4],D[5],D[6],D[7]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Données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25" name="ZoneTexte 24"/>
          <p:cNvSpPr txBox="1"/>
          <p:nvPr/>
        </p:nvSpPr>
        <p:spPr>
          <a:xfrm>
            <a:off x="121284" y="3867321"/>
            <a:ext cx="1149610" cy="276999"/>
          </a:xfrm>
          <a:prstGeom prst="rect">
            <a:avLst/>
          </a:prstGeom>
          <a:noFill/>
        </p:spPr>
        <p:txBody>
          <a:bodyPr wrap="none" rtlCol="0">
            <a:spAutoFit/>
          </a:bodyPr>
          <a:lstStyle/>
          <a:p>
            <a:r>
              <a:rPr lang="fr-FR" sz="1200" b="1" u="sng" dirty="0" smtClean="0"/>
              <a:t>Trame _Balise2</a:t>
            </a:r>
            <a:endParaRPr lang="fr-FR" sz="1200" b="1" u="sng" dirty="0"/>
          </a:p>
        </p:txBody>
      </p:sp>
      <p:graphicFrame>
        <p:nvGraphicFramePr>
          <p:cNvPr id="26" name="Tableau 25"/>
          <p:cNvGraphicFramePr>
            <a:graphicFrameLocks noGrp="1"/>
          </p:cNvGraphicFramePr>
          <p:nvPr>
            <p:extLst>
              <p:ext uri="{D42A27DB-BD31-4B8C-83A1-F6EECF244321}">
                <p14:modId xmlns:p14="http://schemas.microsoft.com/office/powerpoint/2010/main" val="86470127"/>
              </p:ext>
            </p:extLst>
          </p:nvPr>
        </p:nvGraphicFramePr>
        <p:xfrm>
          <a:off x="867959" y="4141292"/>
          <a:ext cx="4290835" cy="526010"/>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28217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2015">
                <a:tc>
                  <a:txBody>
                    <a:bodyPr/>
                    <a:lstStyle/>
                    <a:p>
                      <a:pPr algn="ctr"/>
                      <a:r>
                        <a:rPr lang="fr-FR" sz="1000" dirty="0" smtClean="0"/>
                        <a:t>31</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27" name="Rectangle 26"/>
          <p:cNvSpPr/>
          <p:nvPr/>
        </p:nvSpPr>
        <p:spPr>
          <a:xfrm>
            <a:off x="833773" y="4697730"/>
            <a:ext cx="2919389" cy="246221"/>
          </a:xfrm>
          <a:prstGeom prst="rect">
            <a:avLst/>
          </a:prstGeom>
        </p:spPr>
        <p:txBody>
          <a:bodyPr wrap="none">
            <a:spAutoFit/>
          </a:bodyPr>
          <a:lstStyle/>
          <a:p>
            <a:r>
              <a:rPr lang="fr-FR" altLang="fr-FR" sz="1000" dirty="0" smtClean="0">
                <a:latin typeface="Arial" panose="020B0604020202020204" pitchFamily="34" charset="0"/>
                <a:ea typeface="Times New Roman" panose="02020603050405020304" pitchFamily="18" charset="0"/>
                <a:cs typeface="Arial" panose="020B0604020202020204" pitchFamily="34" charset="0"/>
              </a:rPr>
              <a:t>D[0],D[1],D[2],D[3],D[4],D[5],D[6],D[7] </a:t>
            </a:r>
            <a:r>
              <a:rPr lang="fr-FR" altLang="fr-FR" sz="1000" dirty="0">
                <a:latin typeface="Arial" panose="020B0604020202020204" pitchFamily="34" charset="0"/>
                <a:ea typeface="Times New Roman" panose="02020603050405020304" pitchFamily="18" charset="0"/>
                <a:cs typeface="Arial" panose="020B0604020202020204" pitchFamily="34" charset="0"/>
              </a:rPr>
              <a:t>: </a:t>
            </a:r>
            <a:r>
              <a:rPr lang="fr-FR" altLang="fr-FR" sz="1000" dirty="0" smtClean="0">
                <a:latin typeface="Arial" panose="020B0604020202020204" pitchFamily="34" charset="0"/>
                <a:ea typeface="Times New Roman" panose="02020603050405020304" pitchFamily="18" charset="0"/>
                <a:cs typeface="Arial" panose="020B0604020202020204" pitchFamily="34" charset="0"/>
              </a:rPr>
              <a:t>Données</a:t>
            </a:r>
            <a:endParaRPr lang="fr-FR" altLang="fr-FR" sz="1000" dirty="0">
              <a:latin typeface="Arial" panose="020B0604020202020204" pitchFamily="34" charset="0"/>
              <a:ea typeface="Times New Roman" panose="02020603050405020304" pitchFamily="18" charset="0"/>
              <a:cs typeface="Arial" panose="020B0604020202020204" pitchFamily="34" charset="0"/>
            </a:endParaRPr>
          </a:p>
        </p:txBody>
      </p:sp>
      <p:sp>
        <p:nvSpPr>
          <p:cNvPr id="28" name="ZoneTexte 27"/>
          <p:cNvSpPr txBox="1"/>
          <p:nvPr/>
        </p:nvSpPr>
        <p:spPr>
          <a:xfrm>
            <a:off x="135086" y="4974379"/>
            <a:ext cx="1149610" cy="276999"/>
          </a:xfrm>
          <a:prstGeom prst="rect">
            <a:avLst/>
          </a:prstGeom>
          <a:noFill/>
        </p:spPr>
        <p:txBody>
          <a:bodyPr wrap="none" rtlCol="0">
            <a:spAutoFit/>
          </a:bodyPr>
          <a:lstStyle/>
          <a:p>
            <a:r>
              <a:rPr lang="fr-FR" sz="1200" b="1" u="sng" dirty="0" smtClean="0"/>
              <a:t>Trame _Balise3</a:t>
            </a:r>
            <a:endParaRPr lang="fr-FR" sz="1200" b="1" u="sng" dirty="0"/>
          </a:p>
        </p:txBody>
      </p:sp>
      <p:graphicFrame>
        <p:nvGraphicFramePr>
          <p:cNvPr id="29" name="Tableau 28"/>
          <p:cNvGraphicFramePr>
            <a:graphicFrameLocks noGrp="1"/>
          </p:cNvGraphicFramePr>
          <p:nvPr>
            <p:extLst>
              <p:ext uri="{D42A27DB-BD31-4B8C-83A1-F6EECF244321}">
                <p14:modId xmlns:p14="http://schemas.microsoft.com/office/powerpoint/2010/main" val="2792894544"/>
              </p:ext>
            </p:extLst>
          </p:nvPr>
        </p:nvGraphicFramePr>
        <p:xfrm>
          <a:off x="881761" y="5248350"/>
          <a:ext cx="4290835" cy="526010"/>
        </p:xfrm>
        <a:graphic>
          <a:graphicData uri="http://schemas.openxmlformats.org/drawingml/2006/table">
            <a:tbl>
              <a:tblPr firstRow="1" bandRow="1">
                <a:tableStyleId>{5C22544A-7EE6-4342-B048-85BDC9FD1C3A}</a:tableStyleId>
              </a:tblPr>
              <a:tblGrid>
                <a:gridCol w="341630">
                  <a:extLst>
                    <a:ext uri="{9D8B030D-6E8A-4147-A177-3AD203B41FA5}">
                      <a16:colId xmlns="" xmlns:a16="http://schemas.microsoft.com/office/drawing/2014/main" val="4005367752"/>
                    </a:ext>
                  </a:extLst>
                </a:gridCol>
                <a:gridCol w="411480">
                  <a:extLst>
                    <a:ext uri="{9D8B030D-6E8A-4147-A177-3AD203B41FA5}">
                      <a16:colId xmlns="" xmlns:a16="http://schemas.microsoft.com/office/drawing/2014/main" val="3587635460"/>
                    </a:ext>
                  </a:extLst>
                </a:gridCol>
                <a:gridCol w="438468">
                  <a:extLst>
                    <a:ext uri="{9D8B030D-6E8A-4147-A177-3AD203B41FA5}">
                      <a16:colId xmlns="" xmlns:a16="http://schemas.microsoft.com/office/drawing/2014/main" val="806968106"/>
                    </a:ext>
                  </a:extLst>
                </a:gridCol>
                <a:gridCol w="438468">
                  <a:extLst>
                    <a:ext uri="{9D8B030D-6E8A-4147-A177-3AD203B41FA5}">
                      <a16:colId xmlns="" xmlns:a16="http://schemas.microsoft.com/office/drawing/2014/main" val="932591922"/>
                    </a:ext>
                  </a:extLst>
                </a:gridCol>
                <a:gridCol w="438468">
                  <a:extLst>
                    <a:ext uri="{9D8B030D-6E8A-4147-A177-3AD203B41FA5}">
                      <a16:colId xmlns="" xmlns:a16="http://schemas.microsoft.com/office/drawing/2014/main" val="575933976"/>
                    </a:ext>
                  </a:extLst>
                </a:gridCol>
                <a:gridCol w="438468">
                  <a:extLst>
                    <a:ext uri="{9D8B030D-6E8A-4147-A177-3AD203B41FA5}">
                      <a16:colId xmlns="" xmlns:a16="http://schemas.microsoft.com/office/drawing/2014/main" val="807782900"/>
                    </a:ext>
                  </a:extLst>
                </a:gridCol>
                <a:gridCol w="438468">
                  <a:extLst>
                    <a:ext uri="{9D8B030D-6E8A-4147-A177-3AD203B41FA5}">
                      <a16:colId xmlns="" xmlns:a16="http://schemas.microsoft.com/office/drawing/2014/main" val="1702080441"/>
                    </a:ext>
                  </a:extLst>
                </a:gridCol>
                <a:gridCol w="438468">
                  <a:extLst>
                    <a:ext uri="{9D8B030D-6E8A-4147-A177-3AD203B41FA5}">
                      <a16:colId xmlns="" xmlns:a16="http://schemas.microsoft.com/office/drawing/2014/main" val="3847645675"/>
                    </a:ext>
                  </a:extLst>
                </a:gridCol>
                <a:gridCol w="438468">
                  <a:extLst>
                    <a:ext uri="{9D8B030D-6E8A-4147-A177-3AD203B41FA5}">
                      <a16:colId xmlns="" xmlns:a16="http://schemas.microsoft.com/office/drawing/2014/main" val="1197624670"/>
                    </a:ext>
                  </a:extLst>
                </a:gridCol>
                <a:gridCol w="468449">
                  <a:extLst>
                    <a:ext uri="{9D8B030D-6E8A-4147-A177-3AD203B41FA5}">
                      <a16:colId xmlns="" xmlns:a16="http://schemas.microsoft.com/office/drawing/2014/main" val="3112113722"/>
                    </a:ext>
                  </a:extLst>
                </a:gridCol>
              </a:tblGrid>
              <a:tr h="282170">
                <a:tc>
                  <a:txBody>
                    <a:bodyPr/>
                    <a:lstStyle/>
                    <a:p>
                      <a:pPr algn="ctr"/>
                      <a:r>
                        <a:rPr lang="fr-FR" sz="1000" dirty="0" smtClean="0"/>
                        <a:t>ID</a:t>
                      </a:r>
                      <a:endParaRPr lang="fr-FR" sz="1000" dirty="0"/>
                    </a:p>
                  </a:txBody>
                  <a:tcPr/>
                </a:tc>
                <a:tc>
                  <a:txBody>
                    <a:bodyPr/>
                    <a:lstStyle/>
                    <a:p>
                      <a:pPr algn="ctr"/>
                      <a:r>
                        <a:rPr lang="fr-FR" sz="1000" dirty="0" smtClean="0"/>
                        <a:t>DLC</a:t>
                      </a:r>
                      <a:endParaRPr lang="fr-FR" sz="1000" dirty="0"/>
                    </a:p>
                  </a:txBody>
                  <a:tcPr/>
                </a:tc>
                <a:tc>
                  <a:txBody>
                    <a:bodyPr/>
                    <a:lstStyle/>
                    <a:p>
                      <a:pPr algn="ctr"/>
                      <a:r>
                        <a:rPr lang="fr-FR" sz="1000" dirty="0" smtClean="0"/>
                        <a:t>D[0]</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D[1]</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D[2]</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D[3]</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D[4]</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D[5]</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D[6]</a:t>
                      </a:r>
                      <a:endParaRPr lang="fr-FR"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000" dirty="0" smtClean="0"/>
                        <a:t>D[7]</a:t>
                      </a:r>
                      <a:endParaRPr lang="fr-FR" sz="1000" dirty="0"/>
                    </a:p>
                  </a:txBody>
                  <a:tcPr/>
                </a:tc>
                <a:extLst>
                  <a:ext uri="{0D108BD9-81ED-4DB2-BD59-A6C34878D82A}">
                    <a16:rowId xmlns="" xmlns:a16="http://schemas.microsoft.com/office/drawing/2014/main" val="1544355013"/>
                  </a:ext>
                </a:extLst>
              </a:tr>
              <a:tr h="232015">
                <a:tc>
                  <a:txBody>
                    <a:bodyPr/>
                    <a:lstStyle/>
                    <a:p>
                      <a:pPr algn="ctr"/>
                      <a:r>
                        <a:rPr lang="fr-FR" sz="1000" dirty="0" smtClean="0"/>
                        <a:t>33</a:t>
                      </a:r>
                      <a:endParaRPr lang="fr-FR" sz="1000" dirty="0"/>
                    </a:p>
                  </a:txBody>
                  <a:tcPr/>
                </a:tc>
                <a:tc>
                  <a:txBody>
                    <a:bodyPr/>
                    <a:lstStyle/>
                    <a:p>
                      <a:pPr algn="ctr"/>
                      <a:r>
                        <a:rPr lang="fr-FR" sz="1000" dirty="0" smtClean="0"/>
                        <a:t>8</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tc>
                  <a:txBody>
                    <a:bodyPr/>
                    <a:lstStyle/>
                    <a:p>
                      <a:pPr algn="ctr"/>
                      <a:r>
                        <a:rPr lang="fr-FR" sz="1000" dirty="0" smtClean="0"/>
                        <a:t>xx</a:t>
                      </a:r>
                      <a:endParaRPr lang="fr-FR" sz="1000" dirty="0"/>
                    </a:p>
                  </a:txBody>
                  <a:tcPr/>
                </a:tc>
                <a:extLst>
                  <a:ext uri="{0D108BD9-81ED-4DB2-BD59-A6C34878D82A}">
                    <a16:rowId xmlns="" xmlns:a16="http://schemas.microsoft.com/office/drawing/2014/main" val="129921114"/>
                  </a:ext>
                </a:extLst>
              </a:tr>
            </a:tbl>
          </a:graphicData>
        </a:graphic>
      </p:graphicFrame>
      <p:sp>
        <p:nvSpPr>
          <p:cNvPr id="30" name="Rectangle 29"/>
          <p:cNvSpPr/>
          <p:nvPr/>
        </p:nvSpPr>
        <p:spPr>
          <a:xfrm>
            <a:off x="847575" y="5804788"/>
            <a:ext cx="3575018" cy="861774"/>
          </a:xfrm>
          <a:prstGeom prst="rect">
            <a:avLst/>
          </a:prstGeom>
        </p:spPr>
        <p:txBody>
          <a:bodyPr wrap="none">
            <a:spAutoFit/>
          </a:bodyPr>
          <a:lstStyle/>
          <a:p>
            <a:r>
              <a:rPr lang="fr-FR" altLang="fr-FR" sz="1000" dirty="0"/>
              <a:t>D[0],D[1],D[2],D[3] : Données</a:t>
            </a:r>
          </a:p>
          <a:p>
            <a:r>
              <a:rPr lang="fr-FR" altLang="fr-FR" sz="1000" dirty="0"/>
              <a:t>D[4] : Etat du feu de fin de canton (Feu de canton ou d’aiguillage)</a:t>
            </a:r>
          </a:p>
          <a:p>
            <a:r>
              <a:rPr lang="fr-FR" altLang="fr-FR" sz="1000" dirty="0"/>
              <a:t>D[5] : Numéro de la dernière balise détectée</a:t>
            </a:r>
          </a:p>
          <a:p>
            <a:r>
              <a:rPr lang="fr-FR" altLang="fr-FR" sz="1000" dirty="0"/>
              <a:t>D[6] : </a:t>
            </a:r>
            <a:r>
              <a:rPr lang="fr-FR" altLang="fr-FR" sz="1000" dirty="0" err="1"/>
              <a:t>Reserved</a:t>
            </a:r>
            <a:endParaRPr lang="fr-FR" altLang="fr-FR" sz="1000" dirty="0"/>
          </a:p>
          <a:p>
            <a:r>
              <a:rPr lang="fr-FR" altLang="fr-FR" sz="1000" dirty="0"/>
              <a:t>D[7] : </a:t>
            </a:r>
            <a:r>
              <a:rPr lang="fr-FR" altLang="fr-FR" sz="1000" dirty="0" err="1"/>
              <a:t>Status</a:t>
            </a:r>
            <a:r>
              <a:rPr lang="fr-FR" altLang="fr-FR" sz="1000" dirty="0"/>
              <a:t> Communication avec balise</a:t>
            </a:r>
          </a:p>
        </p:txBody>
      </p:sp>
      <p:cxnSp>
        <p:nvCxnSpPr>
          <p:cNvPr id="42" name="Connecteur droit avec flèche 41"/>
          <p:cNvCxnSpPr/>
          <p:nvPr/>
        </p:nvCxnSpPr>
        <p:spPr>
          <a:xfrm>
            <a:off x="360738" y="3365524"/>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372462" y="3344339"/>
            <a:ext cx="466794" cy="276999"/>
          </a:xfrm>
          <a:prstGeom prst="rect">
            <a:avLst/>
          </a:prstGeom>
          <a:noFill/>
        </p:spPr>
        <p:txBody>
          <a:bodyPr wrap="none" rtlCol="0">
            <a:spAutoFit/>
          </a:bodyPr>
          <a:lstStyle/>
          <a:p>
            <a:r>
              <a:rPr lang="fr-FR" sz="1200" b="1" dirty="0" smtClean="0"/>
              <a:t>OUT</a:t>
            </a:r>
            <a:endParaRPr lang="fr-FR" sz="1200" b="1" dirty="0"/>
          </a:p>
        </p:txBody>
      </p:sp>
      <p:cxnSp>
        <p:nvCxnSpPr>
          <p:cNvPr id="44" name="Connecteur droit avec flèche 43"/>
          <p:cNvCxnSpPr/>
          <p:nvPr/>
        </p:nvCxnSpPr>
        <p:spPr>
          <a:xfrm>
            <a:off x="412851" y="4438265"/>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424575" y="4417080"/>
            <a:ext cx="466794" cy="276999"/>
          </a:xfrm>
          <a:prstGeom prst="rect">
            <a:avLst/>
          </a:prstGeom>
          <a:noFill/>
        </p:spPr>
        <p:txBody>
          <a:bodyPr wrap="none" rtlCol="0">
            <a:spAutoFit/>
          </a:bodyPr>
          <a:lstStyle/>
          <a:p>
            <a:r>
              <a:rPr lang="fr-FR" sz="1200" b="1" dirty="0" smtClean="0"/>
              <a:t>OUT</a:t>
            </a:r>
            <a:endParaRPr lang="fr-FR" sz="1200" b="1" dirty="0"/>
          </a:p>
        </p:txBody>
      </p:sp>
      <p:cxnSp>
        <p:nvCxnSpPr>
          <p:cNvPr id="46" name="Connecteur droit avec flèche 45"/>
          <p:cNvCxnSpPr/>
          <p:nvPr/>
        </p:nvCxnSpPr>
        <p:spPr>
          <a:xfrm>
            <a:off x="412851" y="5528302"/>
            <a:ext cx="0" cy="25581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ZoneTexte 46"/>
          <p:cNvSpPr txBox="1"/>
          <p:nvPr/>
        </p:nvSpPr>
        <p:spPr>
          <a:xfrm>
            <a:off x="424575" y="5507117"/>
            <a:ext cx="466794" cy="276999"/>
          </a:xfrm>
          <a:prstGeom prst="rect">
            <a:avLst/>
          </a:prstGeom>
          <a:noFill/>
        </p:spPr>
        <p:txBody>
          <a:bodyPr wrap="none" rtlCol="0">
            <a:spAutoFit/>
          </a:bodyPr>
          <a:lstStyle/>
          <a:p>
            <a:r>
              <a:rPr lang="fr-FR" sz="1200" b="1" dirty="0" smtClean="0"/>
              <a:t>OUT</a:t>
            </a:r>
            <a:endParaRPr lang="fr-FR" sz="1200" b="1" dirty="0"/>
          </a:p>
        </p:txBody>
      </p:sp>
      <p:sp>
        <p:nvSpPr>
          <p:cNvPr id="37" name="ZoneTexte 36"/>
          <p:cNvSpPr txBox="1"/>
          <p:nvPr/>
        </p:nvSpPr>
        <p:spPr>
          <a:xfrm>
            <a:off x="6086959" y="495495"/>
            <a:ext cx="5731044" cy="1754326"/>
          </a:xfrm>
          <a:prstGeom prst="rect">
            <a:avLst/>
          </a:prstGeom>
          <a:noFill/>
        </p:spPr>
        <p:txBody>
          <a:bodyPr wrap="square" rtlCol="0">
            <a:spAutoFit/>
          </a:bodyPr>
          <a:lstStyle/>
          <a:p>
            <a:r>
              <a:rPr lang="fr-FR" sz="1200" b="1" dirty="0" smtClean="0"/>
              <a:t>Fonction de BP_PANIQUE:</a:t>
            </a:r>
            <a:r>
              <a:rPr lang="fr-FR" sz="1200" b="1" dirty="0"/>
              <a:t>	</a:t>
            </a:r>
            <a:endParaRPr lang="fr-FR" sz="1200" b="1" dirty="0" smtClean="0"/>
          </a:p>
          <a:p>
            <a:r>
              <a:rPr lang="fr-FR" sz="1200" b="1" dirty="0"/>
              <a:t>	</a:t>
            </a:r>
            <a:endParaRPr lang="fr-FR" sz="1200" dirty="0"/>
          </a:p>
          <a:p>
            <a:r>
              <a:rPr lang="fr-FR" sz="1200" dirty="0" smtClean="0"/>
              <a:t>Lors </a:t>
            </a:r>
            <a:r>
              <a:rPr lang="fr-FR" sz="1200" dirty="0"/>
              <a:t>de l’appui, </a:t>
            </a:r>
            <a:r>
              <a:rPr lang="fr-FR" sz="1200" dirty="0" smtClean="0"/>
              <a:t>le bit correspondant dans la </a:t>
            </a:r>
            <a:r>
              <a:rPr lang="fr-FR" sz="1200" dirty="0"/>
              <a:t>trame </a:t>
            </a:r>
            <a:r>
              <a:rPr lang="fr-FR" sz="1200" dirty="0" err="1" smtClean="0"/>
              <a:t>mc_BAL_statusRun</a:t>
            </a:r>
            <a:r>
              <a:rPr lang="fr-FR" sz="1200" dirty="0" smtClean="0"/>
              <a:t> s’active.</a:t>
            </a:r>
          </a:p>
          <a:p>
            <a:r>
              <a:rPr lang="fr-FR" sz="1200" dirty="0" smtClean="0"/>
              <a:t>Quand le </a:t>
            </a:r>
            <a:r>
              <a:rPr lang="fr-FR" sz="1200" dirty="0" err="1" smtClean="0"/>
              <a:t>scheduleur</a:t>
            </a:r>
            <a:r>
              <a:rPr lang="fr-FR" sz="1200" dirty="0" smtClean="0"/>
              <a:t> consulte le statut de la carte (dans un délai de 120ms maximum), coupe IMMEDIATEMENT l’alimentation, ce qui arrête tout processus en cours et provoque la perte éventuelle des données non sauvegardées. Aucune trame d’alerte n’est envoyée.</a:t>
            </a:r>
          </a:p>
          <a:p>
            <a:endParaRPr lang="fr-FR" sz="1200" dirty="0"/>
          </a:p>
          <a:p>
            <a:r>
              <a:rPr lang="fr-FR" sz="1200" dirty="0">
                <a:sym typeface="Wingdings" panose="05000000000000000000" pitchFamily="2" charset="2"/>
              </a:rPr>
              <a:t>	</a:t>
            </a:r>
            <a:endParaRPr lang="fr-FR" sz="1200" dirty="0"/>
          </a:p>
        </p:txBody>
      </p:sp>
      <p:sp>
        <p:nvSpPr>
          <p:cNvPr id="2" name="ZoneTexte 1"/>
          <p:cNvSpPr txBox="1"/>
          <p:nvPr/>
        </p:nvSpPr>
        <p:spPr>
          <a:xfrm>
            <a:off x="4380845" y="-7203"/>
            <a:ext cx="2055900" cy="369332"/>
          </a:xfrm>
          <a:prstGeom prst="rect">
            <a:avLst/>
          </a:prstGeom>
          <a:noFill/>
        </p:spPr>
        <p:txBody>
          <a:bodyPr wrap="square" rtlCol="0">
            <a:spAutoFit/>
          </a:bodyPr>
          <a:lstStyle/>
          <a:p>
            <a:r>
              <a:rPr lang="fr-FR" dirty="0" smtClean="0"/>
              <a:t>Version en cours</a:t>
            </a:r>
            <a:endParaRPr lang="fr-FR" dirty="0"/>
          </a:p>
        </p:txBody>
      </p:sp>
      <p:sp>
        <p:nvSpPr>
          <p:cNvPr id="34" name="Rectangle 33"/>
          <p:cNvSpPr/>
          <p:nvPr/>
        </p:nvSpPr>
        <p:spPr>
          <a:xfrm>
            <a:off x="10345843" y="40331"/>
            <a:ext cx="1519968" cy="369332"/>
          </a:xfrm>
          <a:prstGeom prst="rect">
            <a:avLst/>
          </a:prstGeom>
        </p:spPr>
        <p:txBody>
          <a:bodyPr wrap="none">
            <a:spAutoFit/>
          </a:bodyPr>
          <a:lstStyle/>
          <a:p>
            <a:pPr algn="ctr"/>
            <a:r>
              <a:rPr lang="fr-FR" dirty="0">
                <a:solidFill>
                  <a:schemeClr val="accent1">
                    <a:lumMod val="50000"/>
                  </a:schemeClr>
                </a:solidFill>
              </a:rPr>
              <a:t>DSPIC-2 Balise</a:t>
            </a:r>
          </a:p>
        </p:txBody>
      </p:sp>
    </p:spTree>
    <p:extLst>
      <p:ext uri="{BB962C8B-B14F-4D97-AF65-F5344CB8AC3E}">
        <p14:creationId xmlns:p14="http://schemas.microsoft.com/office/powerpoint/2010/main" val="8909369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25934</TotalTime>
  <Words>2251</Words>
  <Application>Microsoft Office PowerPoint</Application>
  <PresentationFormat>Personnalisé</PresentationFormat>
  <Paragraphs>1296</Paragraphs>
  <Slides>17</Slides>
  <Notes>1</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Thème Office</vt:lpstr>
      <vt:lpstr>Présentation PowerPoint</vt:lpstr>
      <vt:lpstr>Récapitulatif  des Identifiants Trame CAN</vt:lpstr>
      <vt:lpstr>Lexique codage trame CAN et variables associées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Centrale Lille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Administrateur local</dc:creator>
  <cp:lastModifiedBy>Admin</cp:lastModifiedBy>
  <cp:revision>754</cp:revision>
  <cp:lastPrinted>2016-09-12T12:49:37Z</cp:lastPrinted>
  <dcterms:created xsi:type="dcterms:W3CDTF">2016-07-19T09:46:55Z</dcterms:created>
  <dcterms:modified xsi:type="dcterms:W3CDTF">2019-09-18T13:06:12Z</dcterms:modified>
</cp:coreProperties>
</file>