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5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599710-06B2-4786-865E-2EECA99BBBA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49AD49E-706B-4514-8221-1B7244A3F4FA}">
      <dgm:prSet phldrT="[Text]"/>
      <dgm:spPr/>
      <dgm:t>
        <a:bodyPr/>
        <a:lstStyle/>
        <a:p>
          <a:r>
            <a:rPr lang="en-IN" dirty="0"/>
            <a:t>Data Understanding</a:t>
          </a:r>
        </a:p>
      </dgm:t>
    </dgm:pt>
    <dgm:pt modelId="{41BEF1D6-7CEE-432F-BC8E-6F1AE6565BFE}" type="parTrans" cxnId="{8A2B5828-E8E7-4FB5-9081-67B1127091A2}">
      <dgm:prSet/>
      <dgm:spPr/>
      <dgm:t>
        <a:bodyPr/>
        <a:lstStyle/>
        <a:p>
          <a:endParaRPr lang="en-IN"/>
        </a:p>
      </dgm:t>
    </dgm:pt>
    <dgm:pt modelId="{022DCB3E-996B-442B-BE0F-61B879336DEF}" type="sibTrans" cxnId="{8A2B5828-E8E7-4FB5-9081-67B1127091A2}">
      <dgm:prSet/>
      <dgm:spPr/>
      <dgm:t>
        <a:bodyPr/>
        <a:lstStyle/>
        <a:p>
          <a:endParaRPr lang="en-IN"/>
        </a:p>
      </dgm:t>
    </dgm:pt>
    <dgm:pt modelId="{0E0C92F8-5504-4D7A-9434-D78FF5F87916}">
      <dgm:prSet phldrT="[Text]"/>
      <dgm:spPr/>
      <dgm:t>
        <a:bodyPr/>
        <a:lstStyle/>
        <a:p>
          <a:r>
            <a:rPr lang="en-IN" dirty="0"/>
            <a:t> Data Cleaning</a:t>
          </a:r>
        </a:p>
      </dgm:t>
    </dgm:pt>
    <dgm:pt modelId="{08220ECE-542A-42F3-9571-1A12A6AF98D3}" type="parTrans" cxnId="{954CE59B-91F1-4B22-82E7-5706C86DB25C}">
      <dgm:prSet/>
      <dgm:spPr/>
      <dgm:t>
        <a:bodyPr/>
        <a:lstStyle/>
        <a:p>
          <a:endParaRPr lang="en-IN"/>
        </a:p>
      </dgm:t>
    </dgm:pt>
    <dgm:pt modelId="{E4BCB3DB-2A22-45B7-9C7F-970DE7C945A1}" type="sibTrans" cxnId="{954CE59B-91F1-4B22-82E7-5706C86DB25C}">
      <dgm:prSet/>
      <dgm:spPr/>
      <dgm:t>
        <a:bodyPr/>
        <a:lstStyle/>
        <a:p>
          <a:endParaRPr lang="en-IN"/>
        </a:p>
      </dgm:t>
    </dgm:pt>
    <dgm:pt modelId="{9EF26B56-7DF5-440B-A02A-46584B94B7B1}">
      <dgm:prSet phldrT="[Text]"/>
      <dgm:spPr/>
      <dgm:t>
        <a:bodyPr/>
        <a:lstStyle/>
        <a:p>
          <a:r>
            <a:rPr lang="en-IN" dirty="0"/>
            <a:t>Recommendations</a:t>
          </a:r>
        </a:p>
      </dgm:t>
    </dgm:pt>
    <dgm:pt modelId="{DFE7FC05-4CB0-473F-9CF0-78F564006207}" type="parTrans" cxnId="{7061E4BC-E91E-4903-863B-D5B2BC7C8322}">
      <dgm:prSet/>
      <dgm:spPr/>
      <dgm:t>
        <a:bodyPr/>
        <a:lstStyle/>
        <a:p>
          <a:endParaRPr lang="en-IN"/>
        </a:p>
      </dgm:t>
    </dgm:pt>
    <dgm:pt modelId="{6574BC0C-0792-4D0B-81DF-D2CB6C047CC9}" type="sibTrans" cxnId="{7061E4BC-E91E-4903-863B-D5B2BC7C8322}">
      <dgm:prSet/>
      <dgm:spPr/>
      <dgm:t>
        <a:bodyPr/>
        <a:lstStyle/>
        <a:p>
          <a:endParaRPr lang="en-IN"/>
        </a:p>
      </dgm:t>
    </dgm:pt>
    <dgm:pt modelId="{693D0EF6-D5B7-4545-A1AE-B22B99ED8F40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IN" dirty="0"/>
            <a:t>Segmented Univariate Analysis</a:t>
          </a:r>
        </a:p>
      </dgm:t>
    </dgm:pt>
    <dgm:pt modelId="{93CF600A-298D-4775-A888-B8D356E80192}" type="parTrans" cxnId="{B7E6723B-7BD8-4FA5-8F79-F2231EB8C35F}">
      <dgm:prSet/>
      <dgm:spPr/>
      <dgm:t>
        <a:bodyPr/>
        <a:lstStyle/>
        <a:p>
          <a:endParaRPr lang="en-IN"/>
        </a:p>
      </dgm:t>
    </dgm:pt>
    <dgm:pt modelId="{4B67B429-F036-48C4-BA80-E0F0B5BBACAC}" type="sibTrans" cxnId="{B7E6723B-7BD8-4FA5-8F79-F2231EB8C35F}">
      <dgm:prSet/>
      <dgm:spPr/>
      <dgm:t>
        <a:bodyPr/>
        <a:lstStyle/>
        <a:p>
          <a:endParaRPr lang="en-IN"/>
        </a:p>
      </dgm:t>
    </dgm:pt>
    <dgm:pt modelId="{F074076F-6BA3-4D2D-BE1F-8CBCA62AEA1E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IN" dirty="0"/>
            <a:t>Univariate Analysis</a:t>
          </a:r>
        </a:p>
      </dgm:t>
    </dgm:pt>
    <dgm:pt modelId="{E6B0F3FC-4082-4B47-9EE9-317A442BBA93}" type="parTrans" cxnId="{2B59B23E-90FB-4451-823E-6429ECF5D889}">
      <dgm:prSet/>
      <dgm:spPr/>
      <dgm:t>
        <a:bodyPr/>
        <a:lstStyle/>
        <a:p>
          <a:endParaRPr lang="en-IN"/>
        </a:p>
      </dgm:t>
    </dgm:pt>
    <dgm:pt modelId="{668529D9-18B2-4C7E-9A3D-DF981BBE28FD}" type="sibTrans" cxnId="{2B59B23E-90FB-4451-823E-6429ECF5D889}">
      <dgm:prSet/>
      <dgm:spPr/>
      <dgm:t>
        <a:bodyPr/>
        <a:lstStyle/>
        <a:p>
          <a:endParaRPr lang="en-IN"/>
        </a:p>
      </dgm:t>
    </dgm:pt>
    <dgm:pt modelId="{5A57B5DB-348F-4B14-9DDE-35C39E89C894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IN"/>
            <a:t>Bivariate Analysis</a:t>
          </a:r>
        </a:p>
      </dgm:t>
    </dgm:pt>
    <dgm:pt modelId="{13FBAACF-199C-4147-900B-5D34AB00C21C}" type="parTrans" cxnId="{93A68C9B-D701-4DD6-AD53-D8143D114FDA}">
      <dgm:prSet/>
      <dgm:spPr/>
      <dgm:t>
        <a:bodyPr/>
        <a:lstStyle/>
        <a:p>
          <a:endParaRPr lang="en-IN"/>
        </a:p>
      </dgm:t>
    </dgm:pt>
    <dgm:pt modelId="{1D943C70-2ADB-49E9-A810-21DA44B87D81}" type="sibTrans" cxnId="{93A68C9B-D701-4DD6-AD53-D8143D114FDA}">
      <dgm:prSet/>
      <dgm:spPr/>
      <dgm:t>
        <a:bodyPr/>
        <a:lstStyle/>
        <a:p>
          <a:endParaRPr lang="en-IN"/>
        </a:p>
      </dgm:t>
    </dgm:pt>
    <dgm:pt modelId="{C789575C-49FC-431B-8733-6A3E59448F65}">
      <dgm:prSet custT="1"/>
      <dgm:spPr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2004" tIns="10668" rIns="10668" bIns="10668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 Correlation Analysis</a:t>
          </a:r>
        </a:p>
      </dgm:t>
    </dgm:pt>
    <dgm:pt modelId="{D7AC6A75-A52A-4ABA-9257-0495F35B5904}" type="parTrans" cxnId="{81135459-515A-45DD-A34A-0DD1E23E221C}">
      <dgm:prSet/>
      <dgm:spPr/>
      <dgm:t>
        <a:bodyPr/>
        <a:lstStyle/>
        <a:p>
          <a:endParaRPr lang="en-IN"/>
        </a:p>
      </dgm:t>
    </dgm:pt>
    <dgm:pt modelId="{C2B6E0B2-3716-4DA7-9A3F-0C5ADD920299}" type="sibTrans" cxnId="{81135459-515A-45DD-A34A-0DD1E23E221C}">
      <dgm:prSet/>
      <dgm:spPr/>
      <dgm:t>
        <a:bodyPr/>
        <a:lstStyle/>
        <a:p>
          <a:endParaRPr lang="en-IN"/>
        </a:p>
      </dgm:t>
    </dgm:pt>
    <dgm:pt modelId="{F5C17BD8-F577-41AE-983D-1F2C246FA962}" type="pres">
      <dgm:prSet presAssocID="{88599710-06B2-4786-865E-2EECA99BBBAE}" presName="Name0" presStyleCnt="0">
        <dgm:presLayoutVars>
          <dgm:dir/>
          <dgm:animLvl val="lvl"/>
          <dgm:resizeHandles val="exact"/>
        </dgm:presLayoutVars>
      </dgm:prSet>
      <dgm:spPr/>
    </dgm:pt>
    <dgm:pt modelId="{4832CF85-7D12-42AC-84C1-79AA681D211A}" type="pres">
      <dgm:prSet presAssocID="{C49AD49E-706B-4514-8221-1B7244A3F4FA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AAAD5B56-72FE-4F1D-8A88-3B41A39D001F}" type="pres">
      <dgm:prSet presAssocID="{022DCB3E-996B-442B-BE0F-61B879336DEF}" presName="parTxOnlySpace" presStyleCnt="0"/>
      <dgm:spPr/>
    </dgm:pt>
    <dgm:pt modelId="{1FE8B069-731B-42B4-8F7F-6B10CA3EDE58}" type="pres">
      <dgm:prSet presAssocID="{0E0C92F8-5504-4D7A-9434-D78FF5F8791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39A7D419-8081-480E-83ED-61D7DCA8465E}" type="pres">
      <dgm:prSet presAssocID="{E4BCB3DB-2A22-45B7-9C7F-970DE7C945A1}" presName="parTxOnlySpace" presStyleCnt="0"/>
      <dgm:spPr/>
    </dgm:pt>
    <dgm:pt modelId="{3E116F9C-F116-43E7-9CBA-D382C1E9E84C}" type="pres">
      <dgm:prSet presAssocID="{F074076F-6BA3-4D2D-BE1F-8CBCA62AEA1E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828AB799-93AC-48EC-8928-A6C739D6AAFF}" type="pres">
      <dgm:prSet presAssocID="{668529D9-18B2-4C7E-9A3D-DF981BBE28FD}" presName="parTxOnlySpace" presStyleCnt="0"/>
      <dgm:spPr/>
    </dgm:pt>
    <dgm:pt modelId="{B5959233-A67A-42D6-949C-CA55BF6EBFC3}" type="pres">
      <dgm:prSet presAssocID="{693D0EF6-D5B7-4545-A1AE-B22B99ED8F40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B869E34A-60F5-4741-8C21-BD9DFCEAC31D}" type="pres">
      <dgm:prSet presAssocID="{4B67B429-F036-48C4-BA80-E0F0B5BBACAC}" presName="parTxOnlySpace" presStyleCnt="0"/>
      <dgm:spPr/>
    </dgm:pt>
    <dgm:pt modelId="{9CF17B4F-451A-4C9A-841A-D543E15C19E9}" type="pres">
      <dgm:prSet presAssocID="{5A57B5DB-348F-4B14-9DDE-35C39E89C894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2C6F3868-02B9-499E-9873-CD6D0BB842CE}" type="pres">
      <dgm:prSet presAssocID="{1D943C70-2ADB-49E9-A810-21DA44B87D81}" presName="parTxOnlySpace" presStyleCnt="0"/>
      <dgm:spPr/>
    </dgm:pt>
    <dgm:pt modelId="{9E4F6F26-5B95-45B7-9935-7E37204B98E3}" type="pres">
      <dgm:prSet presAssocID="{C789575C-49FC-431B-8733-6A3E59448F65}" presName="parTxOnly" presStyleLbl="node1" presStyleIdx="5" presStyleCnt="7">
        <dgm:presLayoutVars>
          <dgm:chMax val="0"/>
          <dgm:chPref val="0"/>
          <dgm:bulletEnabled val="1"/>
        </dgm:presLayoutVars>
      </dgm:prSet>
      <dgm:spPr>
        <a:xfrm>
          <a:off x="7072312" y="1697037"/>
          <a:ext cx="1571624" cy="628649"/>
        </a:xfrm>
        <a:prstGeom prst="chevron">
          <a:avLst/>
        </a:prstGeom>
      </dgm:spPr>
    </dgm:pt>
    <dgm:pt modelId="{0BC86197-E15F-4FE0-A40A-37D93DCF4359}" type="pres">
      <dgm:prSet presAssocID="{C2B6E0B2-3716-4DA7-9A3F-0C5ADD920299}" presName="parTxOnlySpace" presStyleCnt="0"/>
      <dgm:spPr/>
    </dgm:pt>
    <dgm:pt modelId="{1329D3A4-2AE6-42DD-B39F-F3F9E0B72750}" type="pres">
      <dgm:prSet presAssocID="{9EF26B56-7DF5-440B-A02A-46584B94B7B1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602C9921-993C-4F5C-B9E7-38A1902441C4}" type="presOf" srcId="{5A57B5DB-348F-4B14-9DDE-35C39E89C894}" destId="{9CF17B4F-451A-4C9A-841A-D543E15C19E9}" srcOrd="0" destOrd="0" presId="urn:microsoft.com/office/officeart/2005/8/layout/chevron1"/>
    <dgm:cxn modelId="{8A2B5828-E8E7-4FB5-9081-67B1127091A2}" srcId="{88599710-06B2-4786-865E-2EECA99BBBAE}" destId="{C49AD49E-706B-4514-8221-1B7244A3F4FA}" srcOrd="0" destOrd="0" parTransId="{41BEF1D6-7CEE-432F-BC8E-6F1AE6565BFE}" sibTransId="{022DCB3E-996B-442B-BE0F-61B879336DEF}"/>
    <dgm:cxn modelId="{4A0FC135-6C8C-48E3-AF32-581B6D88EC4F}" type="presOf" srcId="{9EF26B56-7DF5-440B-A02A-46584B94B7B1}" destId="{1329D3A4-2AE6-42DD-B39F-F3F9E0B72750}" srcOrd="0" destOrd="0" presId="urn:microsoft.com/office/officeart/2005/8/layout/chevron1"/>
    <dgm:cxn modelId="{B7E6723B-7BD8-4FA5-8F79-F2231EB8C35F}" srcId="{88599710-06B2-4786-865E-2EECA99BBBAE}" destId="{693D0EF6-D5B7-4545-A1AE-B22B99ED8F40}" srcOrd="3" destOrd="0" parTransId="{93CF600A-298D-4775-A888-B8D356E80192}" sibTransId="{4B67B429-F036-48C4-BA80-E0F0B5BBACAC}"/>
    <dgm:cxn modelId="{2B59B23E-90FB-4451-823E-6429ECF5D889}" srcId="{88599710-06B2-4786-865E-2EECA99BBBAE}" destId="{F074076F-6BA3-4D2D-BE1F-8CBCA62AEA1E}" srcOrd="2" destOrd="0" parTransId="{E6B0F3FC-4082-4B47-9EE9-317A442BBA93}" sibTransId="{668529D9-18B2-4C7E-9A3D-DF981BBE28FD}"/>
    <dgm:cxn modelId="{B1595D4A-2350-4371-841E-D22BB2BE8682}" type="presOf" srcId="{C789575C-49FC-431B-8733-6A3E59448F65}" destId="{9E4F6F26-5B95-45B7-9935-7E37204B98E3}" srcOrd="0" destOrd="0" presId="urn:microsoft.com/office/officeart/2005/8/layout/chevron1"/>
    <dgm:cxn modelId="{67A6244E-CE82-4F08-964D-7ED9BA61FACD}" type="presOf" srcId="{693D0EF6-D5B7-4545-A1AE-B22B99ED8F40}" destId="{B5959233-A67A-42D6-949C-CA55BF6EBFC3}" srcOrd="0" destOrd="0" presId="urn:microsoft.com/office/officeart/2005/8/layout/chevron1"/>
    <dgm:cxn modelId="{8231FE78-21A0-4575-9996-0F647FA1A984}" type="presOf" srcId="{F074076F-6BA3-4D2D-BE1F-8CBCA62AEA1E}" destId="{3E116F9C-F116-43E7-9CBA-D382C1E9E84C}" srcOrd="0" destOrd="0" presId="urn:microsoft.com/office/officeart/2005/8/layout/chevron1"/>
    <dgm:cxn modelId="{81135459-515A-45DD-A34A-0DD1E23E221C}" srcId="{88599710-06B2-4786-865E-2EECA99BBBAE}" destId="{C789575C-49FC-431B-8733-6A3E59448F65}" srcOrd="5" destOrd="0" parTransId="{D7AC6A75-A52A-4ABA-9257-0495F35B5904}" sibTransId="{C2B6E0B2-3716-4DA7-9A3F-0C5ADD920299}"/>
    <dgm:cxn modelId="{15461E98-8924-4A27-97B1-7F2E5D36FB4D}" type="presOf" srcId="{0E0C92F8-5504-4D7A-9434-D78FF5F87916}" destId="{1FE8B069-731B-42B4-8F7F-6B10CA3EDE58}" srcOrd="0" destOrd="0" presId="urn:microsoft.com/office/officeart/2005/8/layout/chevron1"/>
    <dgm:cxn modelId="{93A68C9B-D701-4DD6-AD53-D8143D114FDA}" srcId="{88599710-06B2-4786-865E-2EECA99BBBAE}" destId="{5A57B5DB-348F-4B14-9DDE-35C39E89C894}" srcOrd="4" destOrd="0" parTransId="{13FBAACF-199C-4147-900B-5D34AB00C21C}" sibTransId="{1D943C70-2ADB-49E9-A810-21DA44B87D81}"/>
    <dgm:cxn modelId="{954CE59B-91F1-4B22-82E7-5706C86DB25C}" srcId="{88599710-06B2-4786-865E-2EECA99BBBAE}" destId="{0E0C92F8-5504-4D7A-9434-D78FF5F87916}" srcOrd="1" destOrd="0" parTransId="{08220ECE-542A-42F3-9571-1A12A6AF98D3}" sibTransId="{E4BCB3DB-2A22-45B7-9C7F-970DE7C945A1}"/>
    <dgm:cxn modelId="{0655E4A0-63E3-4BCB-BD57-6EC8D2F37271}" type="presOf" srcId="{88599710-06B2-4786-865E-2EECA99BBBAE}" destId="{F5C17BD8-F577-41AE-983D-1F2C246FA962}" srcOrd="0" destOrd="0" presId="urn:microsoft.com/office/officeart/2005/8/layout/chevron1"/>
    <dgm:cxn modelId="{4ACDA5BB-156A-487F-8387-04CC6C7C2C6F}" type="presOf" srcId="{C49AD49E-706B-4514-8221-1B7244A3F4FA}" destId="{4832CF85-7D12-42AC-84C1-79AA681D211A}" srcOrd="0" destOrd="0" presId="urn:microsoft.com/office/officeart/2005/8/layout/chevron1"/>
    <dgm:cxn modelId="{7061E4BC-E91E-4903-863B-D5B2BC7C8322}" srcId="{88599710-06B2-4786-865E-2EECA99BBBAE}" destId="{9EF26B56-7DF5-440B-A02A-46584B94B7B1}" srcOrd="6" destOrd="0" parTransId="{DFE7FC05-4CB0-473F-9CF0-78F564006207}" sibTransId="{6574BC0C-0792-4D0B-81DF-D2CB6C047CC9}"/>
    <dgm:cxn modelId="{1A678E72-C199-4EAB-99C0-FC07BE0205C9}" type="presParOf" srcId="{F5C17BD8-F577-41AE-983D-1F2C246FA962}" destId="{4832CF85-7D12-42AC-84C1-79AA681D211A}" srcOrd="0" destOrd="0" presId="urn:microsoft.com/office/officeart/2005/8/layout/chevron1"/>
    <dgm:cxn modelId="{0C5F7C84-C089-469C-9D1C-C0E368C71201}" type="presParOf" srcId="{F5C17BD8-F577-41AE-983D-1F2C246FA962}" destId="{AAAD5B56-72FE-4F1D-8A88-3B41A39D001F}" srcOrd="1" destOrd="0" presId="urn:microsoft.com/office/officeart/2005/8/layout/chevron1"/>
    <dgm:cxn modelId="{8327BF51-A2D9-4E2C-80C4-CFD2A696397F}" type="presParOf" srcId="{F5C17BD8-F577-41AE-983D-1F2C246FA962}" destId="{1FE8B069-731B-42B4-8F7F-6B10CA3EDE58}" srcOrd="2" destOrd="0" presId="urn:microsoft.com/office/officeart/2005/8/layout/chevron1"/>
    <dgm:cxn modelId="{CE0A931C-549D-44F8-8566-043EFB02A823}" type="presParOf" srcId="{F5C17BD8-F577-41AE-983D-1F2C246FA962}" destId="{39A7D419-8081-480E-83ED-61D7DCA8465E}" srcOrd="3" destOrd="0" presId="urn:microsoft.com/office/officeart/2005/8/layout/chevron1"/>
    <dgm:cxn modelId="{BEB7F963-2301-4455-9960-24CF515BC636}" type="presParOf" srcId="{F5C17BD8-F577-41AE-983D-1F2C246FA962}" destId="{3E116F9C-F116-43E7-9CBA-D382C1E9E84C}" srcOrd="4" destOrd="0" presId="urn:microsoft.com/office/officeart/2005/8/layout/chevron1"/>
    <dgm:cxn modelId="{C9AB2961-4AC0-4CE3-AD5C-567BF8BB334B}" type="presParOf" srcId="{F5C17BD8-F577-41AE-983D-1F2C246FA962}" destId="{828AB799-93AC-48EC-8928-A6C739D6AAFF}" srcOrd="5" destOrd="0" presId="urn:microsoft.com/office/officeart/2005/8/layout/chevron1"/>
    <dgm:cxn modelId="{E391D47C-0E4D-47FA-991F-FE702FF847D2}" type="presParOf" srcId="{F5C17BD8-F577-41AE-983D-1F2C246FA962}" destId="{B5959233-A67A-42D6-949C-CA55BF6EBFC3}" srcOrd="6" destOrd="0" presId="urn:microsoft.com/office/officeart/2005/8/layout/chevron1"/>
    <dgm:cxn modelId="{A2BC43DB-1B50-49EB-B51C-50A62988839E}" type="presParOf" srcId="{F5C17BD8-F577-41AE-983D-1F2C246FA962}" destId="{B869E34A-60F5-4741-8C21-BD9DFCEAC31D}" srcOrd="7" destOrd="0" presId="urn:microsoft.com/office/officeart/2005/8/layout/chevron1"/>
    <dgm:cxn modelId="{56184658-35CE-4084-9709-1FAE26152A90}" type="presParOf" srcId="{F5C17BD8-F577-41AE-983D-1F2C246FA962}" destId="{9CF17B4F-451A-4C9A-841A-D543E15C19E9}" srcOrd="8" destOrd="0" presId="urn:microsoft.com/office/officeart/2005/8/layout/chevron1"/>
    <dgm:cxn modelId="{C2C7525C-8C16-403D-986E-EC25BE91DFD7}" type="presParOf" srcId="{F5C17BD8-F577-41AE-983D-1F2C246FA962}" destId="{2C6F3868-02B9-499E-9873-CD6D0BB842CE}" srcOrd="9" destOrd="0" presId="urn:microsoft.com/office/officeart/2005/8/layout/chevron1"/>
    <dgm:cxn modelId="{8AAE41DA-E78B-4399-B2C8-EAF8230E4E57}" type="presParOf" srcId="{F5C17BD8-F577-41AE-983D-1F2C246FA962}" destId="{9E4F6F26-5B95-45B7-9935-7E37204B98E3}" srcOrd="10" destOrd="0" presId="urn:microsoft.com/office/officeart/2005/8/layout/chevron1"/>
    <dgm:cxn modelId="{C6370015-30CF-444E-8E21-A703886AC656}" type="presParOf" srcId="{F5C17BD8-F577-41AE-983D-1F2C246FA962}" destId="{0BC86197-E15F-4FE0-A40A-37D93DCF4359}" srcOrd="11" destOrd="0" presId="urn:microsoft.com/office/officeart/2005/8/layout/chevron1"/>
    <dgm:cxn modelId="{D9FB0E48-D1FB-4402-B84F-F056BC99F096}" type="presParOf" srcId="{F5C17BD8-F577-41AE-983D-1F2C246FA962}" destId="{1329D3A4-2AE6-42DD-B39F-F3F9E0B72750}" srcOrd="12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B54CCB-7082-4DC8-882D-7CF691598FAB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293116D-0B82-43AE-AA0B-9F6301D11324}">
      <dgm:prSet/>
      <dgm:spPr/>
      <dgm:t>
        <a:bodyPr/>
        <a:lstStyle/>
        <a:p>
          <a:pPr>
            <a:defRPr cap="all"/>
          </a:pPr>
          <a:r>
            <a:rPr lang="en-US" b="1" i="0"/>
            <a:t>High Loan Amounts</a:t>
          </a:r>
          <a:r>
            <a:rPr lang="en-US" b="0" i="0"/>
            <a:t>: Borrowers may struggle to repay larger loans, especially if their financial situation changes.</a:t>
          </a:r>
          <a:endParaRPr lang="en-US"/>
        </a:p>
      </dgm:t>
    </dgm:pt>
    <dgm:pt modelId="{25B932E3-E5AB-4B89-A765-81B2E6B02484}" type="parTrans" cxnId="{E73535D4-21CB-41BA-BE8D-F607B9CBA2E9}">
      <dgm:prSet/>
      <dgm:spPr/>
      <dgm:t>
        <a:bodyPr/>
        <a:lstStyle/>
        <a:p>
          <a:endParaRPr lang="en-US"/>
        </a:p>
      </dgm:t>
    </dgm:pt>
    <dgm:pt modelId="{E1205D03-A02F-4694-A3C8-776AD5476643}" type="sibTrans" cxnId="{E73535D4-21CB-41BA-BE8D-F607B9CBA2E9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69988CF8-704D-4233-980F-EE6BD981DCAD}">
      <dgm:prSet/>
      <dgm:spPr/>
      <dgm:t>
        <a:bodyPr/>
        <a:lstStyle/>
        <a:p>
          <a:pPr>
            <a:defRPr cap="all"/>
          </a:pPr>
          <a:r>
            <a:rPr lang="en-US" b="1" i="0"/>
            <a:t>High Interest Rates</a:t>
          </a:r>
          <a:r>
            <a:rPr lang="en-US" b="0" i="0"/>
            <a:t>: Increased repayment burden can lead to defaults, particularly for high-risk borrowers.</a:t>
          </a:r>
          <a:endParaRPr lang="en-US"/>
        </a:p>
      </dgm:t>
    </dgm:pt>
    <dgm:pt modelId="{A210ADA1-052E-4DBA-B3B8-7B24367B9866}" type="parTrans" cxnId="{203B6A18-348D-490F-854A-7884447597DD}">
      <dgm:prSet/>
      <dgm:spPr/>
      <dgm:t>
        <a:bodyPr/>
        <a:lstStyle/>
        <a:p>
          <a:endParaRPr lang="en-US"/>
        </a:p>
      </dgm:t>
    </dgm:pt>
    <dgm:pt modelId="{3CAEC2E7-3D2D-420A-BA47-6F8B7A1622FD}" type="sibTrans" cxnId="{203B6A18-348D-490F-854A-7884447597DD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AB69BE8F-54C4-4D23-923A-43E38B11DAF8}">
      <dgm:prSet/>
      <dgm:spPr/>
      <dgm:t>
        <a:bodyPr/>
        <a:lstStyle/>
        <a:p>
          <a:pPr>
            <a:defRPr cap="all"/>
          </a:pPr>
          <a:r>
            <a:rPr lang="en-US" b="1" i="0"/>
            <a:t>Poor Credit History</a:t>
          </a:r>
          <a:r>
            <a:rPr lang="en-US" b="0" i="0"/>
            <a:t>: Borrowers with derogatory marks or bankruptcies are more likely to default.</a:t>
          </a:r>
          <a:endParaRPr lang="en-US"/>
        </a:p>
      </dgm:t>
    </dgm:pt>
    <dgm:pt modelId="{7B0884D2-D8E8-4871-9DB1-5E4D6C3516D7}" type="parTrans" cxnId="{7D1315F2-AE57-4550-A5E9-ABECD5E8ED37}">
      <dgm:prSet/>
      <dgm:spPr/>
      <dgm:t>
        <a:bodyPr/>
        <a:lstStyle/>
        <a:p>
          <a:endParaRPr lang="en-US"/>
        </a:p>
      </dgm:t>
    </dgm:pt>
    <dgm:pt modelId="{2387FF94-C7EC-444D-B3A6-BF178229BE60}" type="sibTrans" cxnId="{7D1315F2-AE57-4550-A5E9-ABECD5E8ED37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A5056CB4-0EA1-4679-9CE9-1BD39086C478}">
      <dgm:prSet/>
      <dgm:spPr/>
      <dgm:t>
        <a:bodyPr/>
        <a:lstStyle/>
        <a:p>
          <a:pPr>
            <a:defRPr cap="all"/>
          </a:pPr>
          <a:r>
            <a:rPr lang="en-US" b="1" i="0"/>
            <a:t>Economic Conditions</a:t>
          </a:r>
          <a:r>
            <a:rPr lang="en-US" b="0" i="0"/>
            <a:t>: Regional economic downturns can impact borrowers' ability to repay loans.</a:t>
          </a:r>
          <a:endParaRPr lang="en-US"/>
        </a:p>
      </dgm:t>
    </dgm:pt>
    <dgm:pt modelId="{74216983-5F79-4207-9F8C-C4F27E57EBE9}" type="parTrans" cxnId="{0004211E-557F-41DE-8DFE-58DBE263D3AE}">
      <dgm:prSet/>
      <dgm:spPr/>
      <dgm:t>
        <a:bodyPr/>
        <a:lstStyle/>
        <a:p>
          <a:endParaRPr lang="en-US"/>
        </a:p>
      </dgm:t>
    </dgm:pt>
    <dgm:pt modelId="{2A3DF73D-E28C-4EB3-B1F0-9F409D1671A3}" type="sibTrans" cxnId="{0004211E-557F-41DE-8DFE-58DBE263D3AE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C83831EC-4208-4987-B710-2B8265E824CB}">
      <dgm:prSet/>
      <dgm:spPr/>
      <dgm:t>
        <a:bodyPr/>
        <a:lstStyle/>
        <a:p>
          <a:pPr>
            <a:defRPr cap="all"/>
          </a:pPr>
          <a:r>
            <a:rPr lang="en-US" b="1" i="0"/>
            <a:t>Loan Purpose</a:t>
          </a:r>
          <a:r>
            <a:rPr lang="en-US" b="0" i="0"/>
            <a:t>: Certain purposes like small business and debt consolidation are inherently riskier.</a:t>
          </a:r>
          <a:endParaRPr lang="en-US"/>
        </a:p>
      </dgm:t>
    </dgm:pt>
    <dgm:pt modelId="{F88961C0-AFBA-46F8-BF38-F29C712FC9D1}" type="parTrans" cxnId="{E18272B7-1BDC-40BE-A97C-C26BD16613F0}">
      <dgm:prSet/>
      <dgm:spPr/>
      <dgm:t>
        <a:bodyPr/>
        <a:lstStyle/>
        <a:p>
          <a:endParaRPr lang="en-US"/>
        </a:p>
      </dgm:t>
    </dgm:pt>
    <dgm:pt modelId="{53307F1E-37D9-459C-A0AA-AA2E2A63050D}" type="sibTrans" cxnId="{E18272B7-1BDC-40BE-A97C-C26BD16613F0}">
      <dgm:prSet phldrT="5"/>
      <dgm:spPr/>
      <dgm:t>
        <a:bodyPr/>
        <a:lstStyle/>
        <a:p>
          <a:r>
            <a:rPr lang="en-US"/>
            <a:t>5</a:t>
          </a:r>
        </a:p>
      </dgm:t>
    </dgm:pt>
    <dgm:pt modelId="{0335E3B6-19CB-4EB7-831E-7C01C11FF03C}">
      <dgm:prSet/>
      <dgm:spPr/>
      <dgm:t>
        <a:bodyPr/>
        <a:lstStyle/>
        <a:p>
          <a:pPr>
            <a:defRPr cap="all"/>
          </a:pPr>
          <a:r>
            <a:rPr lang="en-US" b="1" i="0"/>
            <a:t>Borrower Profile</a:t>
          </a:r>
          <a:r>
            <a:rPr lang="en-US" b="0" i="0"/>
            <a:t>: Low credit scores, high debt-to-income ratios, and unstable employment can increase default risk.</a:t>
          </a:r>
          <a:endParaRPr lang="en-US"/>
        </a:p>
      </dgm:t>
    </dgm:pt>
    <dgm:pt modelId="{DEEE84C4-954C-4B3B-BEE1-F9C755B09DEB}" type="parTrans" cxnId="{D59A7F1A-4DAD-4E31-8275-207A2331248A}">
      <dgm:prSet/>
      <dgm:spPr/>
      <dgm:t>
        <a:bodyPr/>
        <a:lstStyle/>
        <a:p>
          <a:endParaRPr lang="en-US"/>
        </a:p>
      </dgm:t>
    </dgm:pt>
    <dgm:pt modelId="{8C6C5E8C-450A-44FE-B96C-95A7FBDA04BA}" type="sibTrans" cxnId="{D59A7F1A-4DAD-4E31-8275-207A2331248A}">
      <dgm:prSet phldrT="6"/>
      <dgm:spPr/>
      <dgm:t>
        <a:bodyPr/>
        <a:lstStyle/>
        <a:p>
          <a:r>
            <a:rPr lang="en-US"/>
            <a:t>6</a:t>
          </a:r>
        </a:p>
      </dgm:t>
    </dgm:pt>
    <dgm:pt modelId="{07855D80-501A-4ADA-BEA4-B8C7C29B1E75}" type="pres">
      <dgm:prSet presAssocID="{9EB54CCB-7082-4DC8-882D-7CF691598FAB}" presName="linearFlow" presStyleCnt="0">
        <dgm:presLayoutVars>
          <dgm:dir/>
          <dgm:animLvl val="lvl"/>
          <dgm:resizeHandles val="exact"/>
        </dgm:presLayoutVars>
      </dgm:prSet>
      <dgm:spPr/>
    </dgm:pt>
    <dgm:pt modelId="{2CA7C004-154E-4ABA-96D0-DC35A56498F0}" type="pres">
      <dgm:prSet presAssocID="{2293116D-0B82-43AE-AA0B-9F6301D11324}" presName="compositeNode" presStyleCnt="0"/>
      <dgm:spPr/>
    </dgm:pt>
    <dgm:pt modelId="{34CB7890-04D5-47F8-AFB8-C268C568C0F9}" type="pres">
      <dgm:prSet presAssocID="{2293116D-0B82-43AE-AA0B-9F6301D1132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FD1D949-CB9E-4FE5-A0B4-942E5E11A641}" type="pres">
      <dgm:prSet presAssocID="{2293116D-0B82-43AE-AA0B-9F6301D11324}" presName="parSh" presStyleCnt="0"/>
      <dgm:spPr/>
    </dgm:pt>
    <dgm:pt modelId="{DC19DC67-9207-4938-9863-4E627DFEE15D}" type="pres">
      <dgm:prSet presAssocID="{2293116D-0B82-43AE-AA0B-9F6301D11324}" presName="lineNode" presStyleLbl="alignAccFollowNode1" presStyleIdx="0" presStyleCnt="18"/>
      <dgm:spPr/>
    </dgm:pt>
    <dgm:pt modelId="{B1CB20F4-974F-4C92-9DD3-D443DED41BD5}" type="pres">
      <dgm:prSet presAssocID="{2293116D-0B82-43AE-AA0B-9F6301D11324}" presName="lineArrowNode" presStyleLbl="alignAccFollowNode1" presStyleIdx="1" presStyleCnt="18"/>
      <dgm:spPr/>
    </dgm:pt>
    <dgm:pt modelId="{6BD86DCA-8BEE-446E-802D-97D0BB130F53}" type="pres">
      <dgm:prSet presAssocID="{E1205D03-A02F-4694-A3C8-776AD5476643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B95AC1C1-BBFC-40CA-B8A4-72C6B8CD6111}" type="pres">
      <dgm:prSet presAssocID="{E1205D03-A02F-4694-A3C8-776AD5476643}" presName="spacerBetweenCircleAndCallout" presStyleCnt="0">
        <dgm:presLayoutVars/>
      </dgm:prSet>
      <dgm:spPr/>
    </dgm:pt>
    <dgm:pt modelId="{ED90873A-B6F9-478A-BF88-E203BAE8D533}" type="pres">
      <dgm:prSet presAssocID="{2293116D-0B82-43AE-AA0B-9F6301D11324}" presName="nodeText" presStyleLbl="alignAccFollowNode1" presStyleIdx="2" presStyleCnt="18">
        <dgm:presLayoutVars>
          <dgm:bulletEnabled val="1"/>
        </dgm:presLayoutVars>
      </dgm:prSet>
      <dgm:spPr/>
    </dgm:pt>
    <dgm:pt modelId="{E7AA1EDD-8366-4756-B9C3-FE4DB20D2405}" type="pres">
      <dgm:prSet presAssocID="{E1205D03-A02F-4694-A3C8-776AD5476643}" presName="sibTransComposite" presStyleCnt="0"/>
      <dgm:spPr/>
    </dgm:pt>
    <dgm:pt modelId="{D64597CF-252C-4AF5-8152-920BD00EE939}" type="pres">
      <dgm:prSet presAssocID="{69988CF8-704D-4233-980F-EE6BD981DCAD}" presName="compositeNode" presStyleCnt="0"/>
      <dgm:spPr/>
    </dgm:pt>
    <dgm:pt modelId="{0AC57423-BA87-4460-ABE4-E0D77BD7E5D3}" type="pres">
      <dgm:prSet presAssocID="{69988CF8-704D-4233-980F-EE6BD981DCA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B9AADB6-EB78-4601-9BEB-BB5980A8A59A}" type="pres">
      <dgm:prSet presAssocID="{69988CF8-704D-4233-980F-EE6BD981DCAD}" presName="parSh" presStyleCnt="0"/>
      <dgm:spPr/>
    </dgm:pt>
    <dgm:pt modelId="{7AFA98B0-20AC-440D-AA6A-1E3077A9FCB8}" type="pres">
      <dgm:prSet presAssocID="{69988CF8-704D-4233-980F-EE6BD981DCAD}" presName="lineNode" presStyleLbl="alignAccFollowNode1" presStyleIdx="3" presStyleCnt="18"/>
      <dgm:spPr/>
    </dgm:pt>
    <dgm:pt modelId="{5DE53442-6312-46D5-8378-7BF70114C5AA}" type="pres">
      <dgm:prSet presAssocID="{69988CF8-704D-4233-980F-EE6BD981DCAD}" presName="lineArrowNode" presStyleLbl="alignAccFollowNode1" presStyleIdx="4" presStyleCnt="18"/>
      <dgm:spPr/>
    </dgm:pt>
    <dgm:pt modelId="{576543CE-0DBD-406D-AA1C-0C95628A4B26}" type="pres">
      <dgm:prSet presAssocID="{3CAEC2E7-3D2D-420A-BA47-6F8B7A1622FD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0A046A66-6D88-4C27-9CF0-DEBBA131BC38}" type="pres">
      <dgm:prSet presAssocID="{3CAEC2E7-3D2D-420A-BA47-6F8B7A1622FD}" presName="spacerBetweenCircleAndCallout" presStyleCnt="0">
        <dgm:presLayoutVars/>
      </dgm:prSet>
      <dgm:spPr/>
    </dgm:pt>
    <dgm:pt modelId="{B20C2286-1980-495C-B9CF-70F75E567BD8}" type="pres">
      <dgm:prSet presAssocID="{69988CF8-704D-4233-980F-EE6BD981DCAD}" presName="nodeText" presStyleLbl="alignAccFollowNode1" presStyleIdx="5" presStyleCnt="18">
        <dgm:presLayoutVars>
          <dgm:bulletEnabled val="1"/>
        </dgm:presLayoutVars>
      </dgm:prSet>
      <dgm:spPr/>
    </dgm:pt>
    <dgm:pt modelId="{92B76CF3-C9F0-4386-A5D8-5BEF65804DF4}" type="pres">
      <dgm:prSet presAssocID="{3CAEC2E7-3D2D-420A-BA47-6F8B7A1622FD}" presName="sibTransComposite" presStyleCnt="0"/>
      <dgm:spPr/>
    </dgm:pt>
    <dgm:pt modelId="{5C53F5F7-4435-4D1A-8C72-125B3563088E}" type="pres">
      <dgm:prSet presAssocID="{AB69BE8F-54C4-4D23-923A-43E38B11DAF8}" presName="compositeNode" presStyleCnt="0"/>
      <dgm:spPr/>
    </dgm:pt>
    <dgm:pt modelId="{6F1D3306-84D3-4DB1-99F5-10E736138DBC}" type="pres">
      <dgm:prSet presAssocID="{AB69BE8F-54C4-4D23-923A-43E38B11DAF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D35C78B-5E8B-41E6-952E-3671C7B01E58}" type="pres">
      <dgm:prSet presAssocID="{AB69BE8F-54C4-4D23-923A-43E38B11DAF8}" presName="parSh" presStyleCnt="0"/>
      <dgm:spPr/>
    </dgm:pt>
    <dgm:pt modelId="{1E867D63-E7D6-4358-A993-5F29FF2B7FD0}" type="pres">
      <dgm:prSet presAssocID="{AB69BE8F-54C4-4D23-923A-43E38B11DAF8}" presName="lineNode" presStyleLbl="alignAccFollowNode1" presStyleIdx="6" presStyleCnt="18"/>
      <dgm:spPr/>
    </dgm:pt>
    <dgm:pt modelId="{4E941D76-175B-4209-A230-79A5CAC70609}" type="pres">
      <dgm:prSet presAssocID="{AB69BE8F-54C4-4D23-923A-43E38B11DAF8}" presName="lineArrowNode" presStyleLbl="alignAccFollowNode1" presStyleIdx="7" presStyleCnt="18"/>
      <dgm:spPr/>
    </dgm:pt>
    <dgm:pt modelId="{92C556AA-FB8F-4FE0-8CC7-8BCA3CCF9BA4}" type="pres">
      <dgm:prSet presAssocID="{2387FF94-C7EC-444D-B3A6-BF178229BE6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674557AD-E49D-438D-94E1-1C463D58A4FD}" type="pres">
      <dgm:prSet presAssocID="{2387FF94-C7EC-444D-B3A6-BF178229BE60}" presName="spacerBetweenCircleAndCallout" presStyleCnt="0">
        <dgm:presLayoutVars/>
      </dgm:prSet>
      <dgm:spPr/>
    </dgm:pt>
    <dgm:pt modelId="{A6E7606A-0FBC-4553-9AD3-DB172920A72F}" type="pres">
      <dgm:prSet presAssocID="{AB69BE8F-54C4-4D23-923A-43E38B11DAF8}" presName="nodeText" presStyleLbl="alignAccFollowNode1" presStyleIdx="8" presStyleCnt="18">
        <dgm:presLayoutVars>
          <dgm:bulletEnabled val="1"/>
        </dgm:presLayoutVars>
      </dgm:prSet>
      <dgm:spPr/>
    </dgm:pt>
    <dgm:pt modelId="{1FD3BC93-E949-4AD7-8670-CADE0F0DA6EF}" type="pres">
      <dgm:prSet presAssocID="{2387FF94-C7EC-444D-B3A6-BF178229BE60}" presName="sibTransComposite" presStyleCnt="0"/>
      <dgm:spPr/>
    </dgm:pt>
    <dgm:pt modelId="{6666A0A7-D07E-46FA-A3FD-73F8B4025F91}" type="pres">
      <dgm:prSet presAssocID="{A5056CB4-0EA1-4679-9CE9-1BD39086C478}" presName="compositeNode" presStyleCnt="0"/>
      <dgm:spPr/>
    </dgm:pt>
    <dgm:pt modelId="{DDD77902-522D-4FAF-AE61-3CB4845246C9}" type="pres">
      <dgm:prSet presAssocID="{A5056CB4-0EA1-4679-9CE9-1BD39086C47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A67BB6E-6581-452E-B19C-91185662E6C6}" type="pres">
      <dgm:prSet presAssocID="{A5056CB4-0EA1-4679-9CE9-1BD39086C478}" presName="parSh" presStyleCnt="0"/>
      <dgm:spPr/>
    </dgm:pt>
    <dgm:pt modelId="{BA69940E-5C8C-4BA5-9772-F316F5B0FB8F}" type="pres">
      <dgm:prSet presAssocID="{A5056CB4-0EA1-4679-9CE9-1BD39086C478}" presName="lineNode" presStyleLbl="alignAccFollowNode1" presStyleIdx="9" presStyleCnt="18"/>
      <dgm:spPr/>
    </dgm:pt>
    <dgm:pt modelId="{BD706DEE-C71F-4BC5-9BDB-5B1CF0AE45F5}" type="pres">
      <dgm:prSet presAssocID="{A5056CB4-0EA1-4679-9CE9-1BD39086C478}" presName="lineArrowNode" presStyleLbl="alignAccFollowNode1" presStyleIdx="10" presStyleCnt="18"/>
      <dgm:spPr/>
    </dgm:pt>
    <dgm:pt modelId="{D022ADC8-4FAA-43BC-B356-193CDE01D64D}" type="pres">
      <dgm:prSet presAssocID="{2A3DF73D-E28C-4EB3-B1F0-9F409D1671A3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16302178-17D2-4825-AA97-F05349AB567D}" type="pres">
      <dgm:prSet presAssocID="{2A3DF73D-E28C-4EB3-B1F0-9F409D1671A3}" presName="spacerBetweenCircleAndCallout" presStyleCnt="0">
        <dgm:presLayoutVars/>
      </dgm:prSet>
      <dgm:spPr/>
    </dgm:pt>
    <dgm:pt modelId="{A2265B0E-76B0-4017-AAB4-0FD864FFA9A0}" type="pres">
      <dgm:prSet presAssocID="{A5056CB4-0EA1-4679-9CE9-1BD39086C478}" presName="nodeText" presStyleLbl="alignAccFollowNode1" presStyleIdx="11" presStyleCnt="18">
        <dgm:presLayoutVars>
          <dgm:bulletEnabled val="1"/>
        </dgm:presLayoutVars>
      </dgm:prSet>
      <dgm:spPr/>
    </dgm:pt>
    <dgm:pt modelId="{E9583722-E478-4835-8E2A-D299EBDD92FD}" type="pres">
      <dgm:prSet presAssocID="{2A3DF73D-E28C-4EB3-B1F0-9F409D1671A3}" presName="sibTransComposite" presStyleCnt="0"/>
      <dgm:spPr/>
    </dgm:pt>
    <dgm:pt modelId="{7AA1F583-5175-4BE0-B89F-9F830D233341}" type="pres">
      <dgm:prSet presAssocID="{C83831EC-4208-4987-B710-2B8265E824CB}" presName="compositeNode" presStyleCnt="0"/>
      <dgm:spPr/>
    </dgm:pt>
    <dgm:pt modelId="{A0FDB5D0-2CF6-4CEB-88B6-6B07FC9D5511}" type="pres">
      <dgm:prSet presAssocID="{C83831EC-4208-4987-B710-2B8265E824C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D032F76-9CDC-467F-BA61-6C3981A1FACB}" type="pres">
      <dgm:prSet presAssocID="{C83831EC-4208-4987-B710-2B8265E824CB}" presName="parSh" presStyleCnt="0"/>
      <dgm:spPr/>
    </dgm:pt>
    <dgm:pt modelId="{98497FCA-2B21-4566-BD84-C9BEC70BBFE0}" type="pres">
      <dgm:prSet presAssocID="{C83831EC-4208-4987-B710-2B8265E824CB}" presName="lineNode" presStyleLbl="alignAccFollowNode1" presStyleIdx="12" presStyleCnt="18"/>
      <dgm:spPr/>
    </dgm:pt>
    <dgm:pt modelId="{D8613632-BBB1-4926-A958-CFB6E8A57040}" type="pres">
      <dgm:prSet presAssocID="{C83831EC-4208-4987-B710-2B8265E824CB}" presName="lineArrowNode" presStyleLbl="alignAccFollowNode1" presStyleIdx="13" presStyleCnt="18"/>
      <dgm:spPr/>
    </dgm:pt>
    <dgm:pt modelId="{905BEF2E-1F92-4AF7-A24E-FDEA0D3A09F8}" type="pres">
      <dgm:prSet presAssocID="{53307F1E-37D9-459C-A0AA-AA2E2A63050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B643598B-ACD2-4ADB-ADF7-371B550F85A0}" type="pres">
      <dgm:prSet presAssocID="{53307F1E-37D9-459C-A0AA-AA2E2A63050D}" presName="spacerBetweenCircleAndCallout" presStyleCnt="0">
        <dgm:presLayoutVars/>
      </dgm:prSet>
      <dgm:spPr/>
    </dgm:pt>
    <dgm:pt modelId="{62D88D7C-EB45-4D7D-B452-9895E7C88113}" type="pres">
      <dgm:prSet presAssocID="{C83831EC-4208-4987-B710-2B8265E824CB}" presName="nodeText" presStyleLbl="alignAccFollowNode1" presStyleIdx="14" presStyleCnt="18">
        <dgm:presLayoutVars>
          <dgm:bulletEnabled val="1"/>
        </dgm:presLayoutVars>
      </dgm:prSet>
      <dgm:spPr/>
    </dgm:pt>
    <dgm:pt modelId="{8055E5B8-B62A-4750-AF87-A5F88E1DC003}" type="pres">
      <dgm:prSet presAssocID="{53307F1E-37D9-459C-A0AA-AA2E2A63050D}" presName="sibTransComposite" presStyleCnt="0"/>
      <dgm:spPr/>
    </dgm:pt>
    <dgm:pt modelId="{D18DC256-2C86-42A7-B606-DC86B8F7C801}" type="pres">
      <dgm:prSet presAssocID="{0335E3B6-19CB-4EB7-831E-7C01C11FF03C}" presName="compositeNode" presStyleCnt="0"/>
      <dgm:spPr/>
    </dgm:pt>
    <dgm:pt modelId="{B9957840-BDA6-476B-9D53-0A9E7B84BC2F}" type="pres">
      <dgm:prSet presAssocID="{0335E3B6-19CB-4EB7-831E-7C01C11FF03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186D90C-64E0-46E1-9263-2C5507BC4CFE}" type="pres">
      <dgm:prSet presAssocID="{0335E3B6-19CB-4EB7-831E-7C01C11FF03C}" presName="parSh" presStyleCnt="0"/>
      <dgm:spPr/>
    </dgm:pt>
    <dgm:pt modelId="{47FE379F-FBD9-43A4-9C8F-5DF32AE85086}" type="pres">
      <dgm:prSet presAssocID="{0335E3B6-19CB-4EB7-831E-7C01C11FF03C}" presName="lineNode" presStyleLbl="alignAccFollowNode1" presStyleIdx="15" presStyleCnt="18"/>
      <dgm:spPr/>
    </dgm:pt>
    <dgm:pt modelId="{7786A7E4-AAFB-48C1-B53A-E9F29F405995}" type="pres">
      <dgm:prSet presAssocID="{0335E3B6-19CB-4EB7-831E-7C01C11FF03C}" presName="lineArrowNode" presStyleLbl="alignAccFollowNode1" presStyleIdx="16" presStyleCnt="18"/>
      <dgm:spPr/>
    </dgm:pt>
    <dgm:pt modelId="{6C7296A5-A946-4673-9D2E-5B307719A892}" type="pres">
      <dgm:prSet presAssocID="{8C6C5E8C-450A-44FE-B96C-95A7FBDA04BA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65F560FD-F164-4CC2-9CEF-20FC77D928D6}" type="pres">
      <dgm:prSet presAssocID="{8C6C5E8C-450A-44FE-B96C-95A7FBDA04BA}" presName="spacerBetweenCircleAndCallout" presStyleCnt="0">
        <dgm:presLayoutVars/>
      </dgm:prSet>
      <dgm:spPr/>
    </dgm:pt>
    <dgm:pt modelId="{1AC73EB6-5680-4C76-9F6D-7E2480F2136E}" type="pres">
      <dgm:prSet presAssocID="{0335E3B6-19CB-4EB7-831E-7C01C11FF03C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CBABC014-755A-4FA2-A160-70AA35368818}" type="presOf" srcId="{C83831EC-4208-4987-B710-2B8265E824CB}" destId="{62D88D7C-EB45-4D7D-B452-9895E7C88113}" srcOrd="0" destOrd="0" presId="urn:microsoft.com/office/officeart/2016/7/layout/LinearArrowProcessNumbered"/>
    <dgm:cxn modelId="{203B6A18-348D-490F-854A-7884447597DD}" srcId="{9EB54CCB-7082-4DC8-882D-7CF691598FAB}" destId="{69988CF8-704D-4233-980F-EE6BD981DCAD}" srcOrd="1" destOrd="0" parTransId="{A210ADA1-052E-4DBA-B3B8-7B24367B9866}" sibTransId="{3CAEC2E7-3D2D-420A-BA47-6F8B7A1622FD}"/>
    <dgm:cxn modelId="{D59A7F1A-4DAD-4E31-8275-207A2331248A}" srcId="{9EB54CCB-7082-4DC8-882D-7CF691598FAB}" destId="{0335E3B6-19CB-4EB7-831E-7C01C11FF03C}" srcOrd="5" destOrd="0" parTransId="{DEEE84C4-954C-4B3B-BEE1-F9C755B09DEB}" sibTransId="{8C6C5E8C-450A-44FE-B96C-95A7FBDA04BA}"/>
    <dgm:cxn modelId="{0004211E-557F-41DE-8DFE-58DBE263D3AE}" srcId="{9EB54CCB-7082-4DC8-882D-7CF691598FAB}" destId="{A5056CB4-0EA1-4679-9CE9-1BD39086C478}" srcOrd="3" destOrd="0" parTransId="{74216983-5F79-4207-9F8C-C4F27E57EBE9}" sibTransId="{2A3DF73D-E28C-4EB3-B1F0-9F409D1671A3}"/>
    <dgm:cxn modelId="{6A130A2E-DCE3-49D2-9E46-7A720CE3663E}" type="presOf" srcId="{0335E3B6-19CB-4EB7-831E-7C01C11FF03C}" destId="{1AC73EB6-5680-4C76-9F6D-7E2480F2136E}" srcOrd="0" destOrd="0" presId="urn:microsoft.com/office/officeart/2016/7/layout/LinearArrowProcessNumbered"/>
    <dgm:cxn modelId="{5B7BE473-4C11-4B32-B51B-2BECBBD0F319}" type="presOf" srcId="{2A3DF73D-E28C-4EB3-B1F0-9F409D1671A3}" destId="{D022ADC8-4FAA-43BC-B356-193CDE01D64D}" srcOrd="0" destOrd="0" presId="urn:microsoft.com/office/officeart/2016/7/layout/LinearArrowProcessNumbered"/>
    <dgm:cxn modelId="{A63C1F54-39ED-4CFB-8082-7128FB63E003}" type="presOf" srcId="{E1205D03-A02F-4694-A3C8-776AD5476643}" destId="{6BD86DCA-8BEE-446E-802D-97D0BB130F53}" srcOrd="0" destOrd="0" presId="urn:microsoft.com/office/officeart/2016/7/layout/LinearArrowProcessNumbered"/>
    <dgm:cxn modelId="{F1AB8D59-120B-4A12-986F-E592C9FBA140}" type="presOf" srcId="{9EB54CCB-7082-4DC8-882D-7CF691598FAB}" destId="{07855D80-501A-4ADA-BEA4-B8C7C29B1E75}" srcOrd="0" destOrd="0" presId="urn:microsoft.com/office/officeart/2016/7/layout/LinearArrowProcessNumbered"/>
    <dgm:cxn modelId="{8920CE59-AC63-43E1-8AF2-F8D54CCED5E7}" type="presOf" srcId="{AB69BE8F-54C4-4D23-923A-43E38B11DAF8}" destId="{A6E7606A-0FBC-4553-9AD3-DB172920A72F}" srcOrd="0" destOrd="0" presId="urn:microsoft.com/office/officeart/2016/7/layout/LinearArrowProcessNumbered"/>
    <dgm:cxn modelId="{51BD2B7D-DA77-4A66-9589-C6CFEF4F6581}" type="presOf" srcId="{2293116D-0B82-43AE-AA0B-9F6301D11324}" destId="{ED90873A-B6F9-478A-BF88-E203BAE8D533}" srcOrd="0" destOrd="0" presId="urn:microsoft.com/office/officeart/2016/7/layout/LinearArrowProcessNumbered"/>
    <dgm:cxn modelId="{8D889282-4A13-4BA7-AC34-46079B5824F6}" type="presOf" srcId="{3CAEC2E7-3D2D-420A-BA47-6F8B7A1622FD}" destId="{576543CE-0DBD-406D-AA1C-0C95628A4B26}" srcOrd="0" destOrd="0" presId="urn:microsoft.com/office/officeart/2016/7/layout/LinearArrowProcessNumbered"/>
    <dgm:cxn modelId="{864CBB9C-B00F-4924-9DDF-6898BAE4E818}" type="presOf" srcId="{A5056CB4-0EA1-4679-9CE9-1BD39086C478}" destId="{A2265B0E-76B0-4017-AAB4-0FD864FFA9A0}" srcOrd="0" destOrd="0" presId="urn:microsoft.com/office/officeart/2016/7/layout/LinearArrowProcessNumbered"/>
    <dgm:cxn modelId="{F94CB8A6-2321-4F6A-A39B-FD190029C2C9}" type="presOf" srcId="{53307F1E-37D9-459C-A0AA-AA2E2A63050D}" destId="{905BEF2E-1F92-4AF7-A24E-FDEA0D3A09F8}" srcOrd="0" destOrd="0" presId="urn:microsoft.com/office/officeart/2016/7/layout/LinearArrowProcessNumbered"/>
    <dgm:cxn modelId="{E18272B7-1BDC-40BE-A97C-C26BD16613F0}" srcId="{9EB54CCB-7082-4DC8-882D-7CF691598FAB}" destId="{C83831EC-4208-4987-B710-2B8265E824CB}" srcOrd="4" destOrd="0" parTransId="{F88961C0-AFBA-46F8-BF38-F29C712FC9D1}" sibTransId="{53307F1E-37D9-459C-A0AA-AA2E2A63050D}"/>
    <dgm:cxn modelId="{71DDDBD3-2B14-42F1-8D94-9B234DFC3792}" type="presOf" srcId="{69988CF8-704D-4233-980F-EE6BD981DCAD}" destId="{B20C2286-1980-495C-B9CF-70F75E567BD8}" srcOrd="0" destOrd="0" presId="urn:microsoft.com/office/officeart/2016/7/layout/LinearArrowProcessNumbered"/>
    <dgm:cxn modelId="{E73535D4-21CB-41BA-BE8D-F607B9CBA2E9}" srcId="{9EB54CCB-7082-4DC8-882D-7CF691598FAB}" destId="{2293116D-0B82-43AE-AA0B-9F6301D11324}" srcOrd="0" destOrd="0" parTransId="{25B932E3-E5AB-4B89-A765-81B2E6B02484}" sibTransId="{E1205D03-A02F-4694-A3C8-776AD5476643}"/>
    <dgm:cxn modelId="{D580D8D5-2A6A-40A0-B338-EF5497D0ADD4}" type="presOf" srcId="{2387FF94-C7EC-444D-B3A6-BF178229BE60}" destId="{92C556AA-FB8F-4FE0-8CC7-8BCA3CCF9BA4}" srcOrd="0" destOrd="0" presId="urn:microsoft.com/office/officeart/2016/7/layout/LinearArrowProcessNumbered"/>
    <dgm:cxn modelId="{B45344E8-B153-4424-A7FD-24E20B898D98}" type="presOf" srcId="{8C6C5E8C-450A-44FE-B96C-95A7FBDA04BA}" destId="{6C7296A5-A946-4673-9D2E-5B307719A892}" srcOrd="0" destOrd="0" presId="urn:microsoft.com/office/officeart/2016/7/layout/LinearArrowProcessNumbered"/>
    <dgm:cxn modelId="{7D1315F2-AE57-4550-A5E9-ABECD5E8ED37}" srcId="{9EB54CCB-7082-4DC8-882D-7CF691598FAB}" destId="{AB69BE8F-54C4-4D23-923A-43E38B11DAF8}" srcOrd="2" destOrd="0" parTransId="{7B0884D2-D8E8-4871-9DB1-5E4D6C3516D7}" sibTransId="{2387FF94-C7EC-444D-B3A6-BF178229BE60}"/>
    <dgm:cxn modelId="{D53F14EF-D3C8-4D70-8ACF-396ABAA44A18}" type="presParOf" srcId="{07855D80-501A-4ADA-BEA4-B8C7C29B1E75}" destId="{2CA7C004-154E-4ABA-96D0-DC35A56498F0}" srcOrd="0" destOrd="0" presId="urn:microsoft.com/office/officeart/2016/7/layout/LinearArrowProcessNumbered"/>
    <dgm:cxn modelId="{20387934-A7F9-40C6-8301-D43118A36878}" type="presParOf" srcId="{2CA7C004-154E-4ABA-96D0-DC35A56498F0}" destId="{34CB7890-04D5-47F8-AFB8-C268C568C0F9}" srcOrd="0" destOrd="0" presId="urn:microsoft.com/office/officeart/2016/7/layout/LinearArrowProcessNumbered"/>
    <dgm:cxn modelId="{3B9005D1-8BA2-42FF-A26F-BE1948D46F35}" type="presParOf" srcId="{2CA7C004-154E-4ABA-96D0-DC35A56498F0}" destId="{3FD1D949-CB9E-4FE5-A0B4-942E5E11A641}" srcOrd="1" destOrd="0" presId="urn:microsoft.com/office/officeart/2016/7/layout/LinearArrowProcessNumbered"/>
    <dgm:cxn modelId="{563D6D6D-C674-4A10-A0A7-BC0E50209AC9}" type="presParOf" srcId="{3FD1D949-CB9E-4FE5-A0B4-942E5E11A641}" destId="{DC19DC67-9207-4938-9863-4E627DFEE15D}" srcOrd="0" destOrd="0" presId="urn:microsoft.com/office/officeart/2016/7/layout/LinearArrowProcessNumbered"/>
    <dgm:cxn modelId="{06549F32-7CB2-4FB2-9513-859D4975D09D}" type="presParOf" srcId="{3FD1D949-CB9E-4FE5-A0B4-942E5E11A641}" destId="{B1CB20F4-974F-4C92-9DD3-D443DED41BD5}" srcOrd="1" destOrd="0" presId="urn:microsoft.com/office/officeart/2016/7/layout/LinearArrowProcessNumbered"/>
    <dgm:cxn modelId="{61A3A2C1-0196-4F80-AE1C-4DEA150719E1}" type="presParOf" srcId="{3FD1D949-CB9E-4FE5-A0B4-942E5E11A641}" destId="{6BD86DCA-8BEE-446E-802D-97D0BB130F53}" srcOrd="2" destOrd="0" presId="urn:microsoft.com/office/officeart/2016/7/layout/LinearArrowProcessNumbered"/>
    <dgm:cxn modelId="{F41CB370-368C-4AA5-A77A-30450346F2A9}" type="presParOf" srcId="{3FD1D949-CB9E-4FE5-A0B4-942E5E11A641}" destId="{B95AC1C1-BBFC-40CA-B8A4-72C6B8CD6111}" srcOrd="3" destOrd="0" presId="urn:microsoft.com/office/officeart/2016/7/layout/LinearArrowProcessNumbered"/>
    <dgm:cxn modelId="{BB7CAA82-BB6B-45CA-B536-BD301D9CADE2}" type="presParOf" srcId="{2CA7C004-154E-4ABA-96D0-DC35A56498F0}" destId="{ED90873A-B6F9-478A-BF88-E203BAE8D533}" srcOrd="2" destOrd="0" presId="urn:microsoft.com/office/officeart/2016/7/layout/LinearArrowProcessNumbered"/>
    <dgm:cxn modelId="{39C25DA2-FA98-4E48-A629-558B6A5DA4AD}" type="presParOf" srcId="{07855D80-501A-4ADA-BEA4-B8C7C29B1E75}" destId="{E7AA1EDD-8366-4756-B9C3-FE4DB20D2405}" srcOrd="1" destOrd="0" presId="urn:microsoft.com/office/officeart/2016/7/layout/LinearArrowProcessNumbered"/>
    <dgm:cxn modelId="{B13C645F-DCB5-48BB-B7A6-12CCDD416726}" type="presParOf" srcId="{07855D80-501A-4ADA-BEA4-B8C7C29B1E75}" destId="{D64597CF-252C-4AF5-8152-920BD00EE939}" srcOrd="2" destOrd="0" presId="urn:microsoft.com/office/officeart/2016/7/layout/LinearArrowProcessNumbered"/>
    <dgm:cxn modelId="{D5409402-7BAB-4BB7-821E-2D31D2FB998A}" type="presParOf" srcId="{D64597CF-252C-4AF5-8152-920BD00EE939}" destId="{0AC57423-BA87-4460-ABE4-E0D77BD7E5D3}" srcOrd="0" destOrd="0" presId="urn:microsoft.com/office/officeart/2016/7/layout/LinearArrowProcessNumbered"/>
    <dgm:cxn modelId="{E3BD7435-2CEE-4751-8DFC-567E2DAAD0F9}" type="presParOf" srcId="{D64597CF-252C-4AF5-8152-920BD00EE939}" destId="{FB9AADB6-EB78-4601-9BEB-BB5980A8A59A}" srcOrd="1" destOrd="0" presId="urn:microsoft.com/office/officeart/2016/7/layout/LinearArrowProcessNumbered"/>
    <dgm:cxn modelId="{019DA692-FBC2-4CC5-BA17-ED20899BAA44}" type="presParOf" srcId="{FB9AADB6-EB78-4601-9BEB-BB5980A8A59A}" destId="{7AFA98B0-20AC-440D-AA6A-1E3077A9FCB8}" srcOrd="0" destOrd="0" presId="urn:microsoft.com/office/officeart/2016/7/layout/LinearArrowProcessNumbered"/>
    <dgm:cxn modelId="{A2AC6142-4037-407A-9209-28263F72BB6F}" type="presParOf" srcId="{FB9AADB6-EB78-4601-9BEB-BB5980A8A59A}" destId="{5DE53442-6312-46D5-8378-7BF70114C5AA}" srcOrd="1" destOrd="0" presId="urn:microsoft.com/office/officeart/2016/7/layout/LinearArrowProcessNumbered"/>
    <dgm:cxn modelId="{E39F9F2C-8683-4677-BD51-6853EBCCFCC8}" type="presParOf" srcId="{FB9AADB6-EB78-4601-9BEB-BB5980A8A59A}" destId="{576543CE-0DBD-406D-AA1C-0C95628A4B26}" srcOrd="2" destOrd="0" presId="urn:microsoft.com/office/officeart/2016/7/layout/LinearArrowProcessNumbered"/>
    <dgm:cxn modelId="{028213F0-17B2-4BB1-8906-C19D5282A6C6}" type="presParOf" srcId="{FB9AADB6-EB78-4601-9BEB-BB5980A8A59A}" destId="{0A046A66-6D88-4C27-9CF0-DEBBA131BC38}" srcOrd="3" destOrd="0" presId="urn:microsoft.com/office/officeart/2016/7/layout/LinearArrowProcessNumbered"/>
    <dgm:cxn modelId="{7FB3D7D0-FA9C-40CD-94F8-575DE2EF27D8}" type="presParOf" srcId="{D64597CF-252C-4AF5-8152-920BD00EE939}" destId="{B20C2286-1980-495C-B9CF-70F75E567BD8}" srcOrd="2" destOrd="0" presId="urn:microsoft.com/office/officeart/2016/7/layout/LinearArrowProcessNumbered"/>
    <dgm:cxn modelId="{BC59730E-8728-44E3-991A-81CF37C0BE87}" type="presParOf" srcId="{07855D80-501A-4ADA-BEA4-B8C7C29B1E75}" destId="{92B76CF3-C9F0-4386-A5D8-5BEF65804DF4}" srcOrd="3" destOrd="0" presId="urn:microsoft.com/office/officeart/2016/7/layout/LinearArrowProcessNumbered"/>
    <dgm:cxn modelId="{F19005C4-FFDD-49BB-9A1D-E509E11BF584}" type="presParOf" srcId="{07855D80-501A-4ADA-BEA4-B8C7C29B1E75}" destId="{5C53F5F7-4435-4D1A-8C72-125B3563088E}" srcOrd="4" destOrd="0" presId="urn:microsoft.com/office/officeart/2016/7/layout/LinearArrowProcessNumbered"/>
    <dgm:cxn modelId="{2104BE4F-42F4-409D-9D77-A72A135FBA30}" type="presParOf" srcId="{5C53F5F7-4435-4D1A-8C72-125B3563088E}" destId="{6F1D3306-84D3-4DB1-99F5-10E736138DBC}" srcOrd="0" destOrd="0" presId="urn:microsoft.com/office/officeart/2016/7/layout/LinearArrowProcessNumbered"/>
    <dgm:cxn modelId="{160CB97B-6BC8-45FE-86FD-0A4B8601ECD0}" type="presParOf" srcId="{5C53F5F7-4435-4D1A-8C72-125B3563088E}" destId="{9D35C78B-5E8B-41E6-952E-3671C7B01E58}" srcOrd="1" destOrd="0" presId="urn:microsoft.com/office/officeart/2016/7/layout/LinearArrowProcessNumbered"/>
    <dgm:cxn modelId="{7F83DCCE-7C1A-4581-86A1-E18BE62FE97C}" type="presParOf" srcId="{9D35C78B-5E8B-41E6-952E-3671C7B01E58}" destId="{1E867D63-E7D6-4358-A993-5F29FF2B7FD0}" srcOrd="0" destOrd="0" presId="urn:microsoft.com/office/officeart/2016/7/layout/LinearArrowProcessNumbered"/>
    <dgm:cxn modelId="{CD678378-1DC5-4974-8926-6392C3EAC86A}" type="presParOf" srcId="{9D35C78B-5E8B-41E6-952E-3671C7B01E58}" destId="{4E941D76-175B-4209-A230-79A5CAC70609}" srcOrd="1" destOrd="0" presId="urn:microsoft.com/office/officeart/2016/7/layout/LinearArrowProcessNumbered"/>
    <dgm:cxn modelId="{57C39B64-3B2E-45D4-B3A6-0D4D7517660E}" type="presParOf" srcId="{9D35C78B-5E8B-41E6-952E-3671C7B01E58}" destId="{92C556AA-FB8F-4FE0-8CC7-8BCA3CCF9BA4}" srcOrd="2" destOrd="0" presId="urn:microsoft.com/office/officeart/2016/7/layout/LinearArrowProcessNumbered"/>
    <dgm:cxn modelId="{4D9933D0-ECC0-4F67-8E69-16AF07399A1B}" type="presParOf" srcId="{9D35C78B-5E8B-41E6-952E-3671C7B01E58}" destId="{674557AD-E49D-438D-94E1-1C463D58A4FD}" srcOrd="3" destOrd="0" presId="urn:microsoft.com/office/officeart/2016/7/layout/LinearArrowProcessNumbered"/>
    <dgm:cxn modelId="{8BA8892D-E107-43B8-BA57-E1EDB799660F}" type="presParOf" srcId="{5C53F5F7-4435-4D1A-8C72-125B3563088E}" destId="{A6E7606A-0FBC-4553-9AD3-DB172920A72F}" srcOrd="2" destOrd="0" presId="urn:microsoft.com/office/officeart/2016/7/layout/LinearArrowProcessNumbered"/>
    <dgm:cxn modelId="{227E74BA-EC71-42FC-ADEC-B8017541069E}" type="presParOf" srcId="{07855D80-501A-4ADA-BEA4-B8C7C29B1E75}" destId="{1FD3BC93-E949-4AD7-8670-CADE0F0DA6EF}" srcOrd="5" destOrd="0" presId="urn:microsoft.com/office/officeart/2016/7/layout/LinearArrowProcessNumbered"/>
    <dgm:cxn modelId="{19D92B10-EE4D-4DCF-A460-B4CA6E59E05C}" type="presParOf" srcId="{07855D80-501A-4ADA-BEA4-B8C7C29B1E75}" destId="{6666A0A7-D07E-46FA-A3FD-73F8B4025F91}" srcOrd="6" destOrd="0" presId="urn:microsoft.com/office/officeart/2016/7/layout/LinearArrowProcessNumbered"/>
    <dgm:cxn modelId="{1D964820-C1B1-4034-B2FA-366FF4C781A8}" type="presParOf" srcId="{6666A0A7-D07E-46FA-A3FD-73F8B4025F91}" destId="{DDD77902-522D-4FAF-AE61-3CB4845246C9}" srcOrd="0" destOrd="0" presId="urn:microsoft.com/office/officeart/2016/7/layout/LinearArrowProcessNumbered"/>
    <dgm:cxn modelId="{EE81C80E-38EE-4BB1-8093-6F3C90C90FAD}" type="presParOf" srcId="{6666A0A7-D07E-46FA-A3FD-73F8B4025F91}" destId="{EA67BB6E-6581-452E-B19C-91185662E6C6}" srcOrd="1" destOrd="0" presId="urn:microsoft.com/office/officeart/2016/7/layout/LinearArrowProcessNumbered"/>
    <dgm:cxn modelId="{CAF98167-D7A9-484F-B0BE-5C68EC6B68CC}" type="presParOf" srcId="{EA67BB6E-6581-452E-B19C-91185662E6C6}" destId="{BA69940E-5C8C-4BA5-9772-F316F5B0FB8F}" srcOrd="0" destOrd="0" presId="urn:microsoft.com/office/officeart/2016/7/layout/LinearArrowProcessNumbered"/>
    <dgm:cxn modelId="{6BE6A91C-D266-4089-BC6D-25E61B743E0C}" type="presParOf" srcId="{EA67BB6E-6581-452E-B19C-91185662E6C6}" destId="{BD706DEE-C71F-4BC5-9BDB-5B1CF0AE45F5}" srcOrd="1" destOrd="0" presId="urn:microsoft.com/office/officeart/2016/7/layout/LinearArrowProcessNumbered"/>
    <dgm:cxn modelId="{61022D5B-9B6E-4611-B272-F49129576B91}" type="presParOf" srcId="{EA67BB6E-6581-452E-B19C-91185662E6C6}" destId="{D022ADC8-4FAA-43BC-B356-193CDE01D64D}" srcOrd="2" destOrd="0" presId="urn:microsoft.com/office/officeart/2016/7/layout/LinearArrowProcessNumbered"/>
    <dgm:cxn modelId="{84DAF73E-5012-4A7A-8875-F5284FD2EF41}" type="presParOf" srcId="{EA67BB6E-6581-452E-B19C-91185662E6C6}" destId="{16302178-17D2-4825-AA97-F05349AB567D}" srcOrd="3" destOrd="0" presId="urn:microsoft.com/office/officeart/2016/7/layout/LinearArrowProcessNumbered"/>
    <dgm:cxn modelId="{6AE9FDFE-168F-4E0F-8243-9083F761FE57}" type="presParOf" srcId="{6666A0A7-D07E-46FA-A3FD-73F8B4025F91}" destId="{A2265B0E-76B0-4017-AAB4-0FD864FFA9A0}" srcOrd="2" destOrd="0" presId="urn:microsoft.com/office/officeart/2016/7/layout/LinearArrowProcessNumbered"/>
    <dgm:cxn modelId="{4922A474-36E3-44D6-938F-64AF60B611B1}" type="presParOf" srcId="{07855D80-501A-4ADA-BEA4-B8C7C29B1E75}" destId="{E9583722-E478-4835-8E2A-D299EBDD92FD}" srcOrd="7" destOrd="0" presId="urn:microsoft.com/office/officeart/2016/7/layout/LinearArrowProcessNumbered"/>
    <dgm:cxn modelId="{31925495-C249-469E-AA24-D604F7919CE3}" type="presParOf" srcId="{07855D80-501A-4ADA-BEA4-B8C7C29B1E75}" destId="{7AA1F583-5175-4BE0-B89F-9F830D233341}" srcOrd="8" destOrd="0" presId="urn:microsoft.com/office/officeart/2016/7/layout/LinearArrowProcessNumbered"/>
    <dgm:cxn modelId="{57A61F35-D3D9-4214-87CE-A949E886CC69}" type="presParOf" srcId="{7AA1F583-5175-4BE0-B89F-9F830D233341}" destId="{A0FDB5D0-2CF6-4CEB-88B6-6B07FC9D5511}" srcOrd="0" destOrd="0" presId="urn:microsoft.com/office/officeart/2016/7/layout/LinearArrowProcessNumbered"/>
    <dgm:cxn modelId="{29F0A528-EACA-4EA1-BD54-85964A5DD4A4}" type="presParOf" srcId="{7AA1F583-5175-4BE0-B89F-9F830D233341}" destId="{2D032F76-9CDC-467F-BA61-6C3981A1FACB}" srcOrd="1" destOrd="0" presId="urn:microsoft.com/office/officeart/2016/7/layout/LinearArrowProcessNumbered"/>
    <dgm:cxn modelId="{A18884B4-072A-4CB0-8F2F-286BDBCC615E}" type="presParOf" srcId="{2D032F76-9CDC-467F-BA61-6C3981A1FACB}" destId="{98497FCA-2B21-4566-BD84-C9BEC70BBFE0}" srcOrd="0" destOrd="0" presId="urn:microsoft.com/office/officeart/2016/7/layout/LinearArrowProcessNumbered"/>
    <dgm:cxn modelId="{9D87642E-AE90-4587-85EC-11BDCF493215}" type="presParOf" srcId="{2D032F76-9CDC-467F-BA61-6C3981A1FACB}" destId="{D8613632-BBB1-4926-A958-CFB6E8A57040}" srcOrd="1" destOrd="0" presId="urn:microsoft.com/office/officeart/2016/7/layout/LinearArrowProcessNumbered"/>
    <dgm:cxn modelId="{0C9FC2D6-37A1-4EC6-BFA4-8DFEF038C342}" type="presParOf" srcId="{2D032F76-9CDC-467F-BA61-6C3981A1FACB}" destId="{905BEF2E-1F92-4AF7-A24E-FDEA0D3A09F8}" srcOrd="2" destOrd="0" presId="urn:microsoft.com/office/officeart/2016/7/layout/LinearArrowProcessNumbered"/>
    <dgm:cxn modelId="{49BA732E-52F9-4A25-9EFF-02AFAD9A0C9B}" type="presParOf" srcId="{2D032F76-9CDC-467F-BA61-6C3981A1FACB}" destId="{B643598B-ACD2-4ADB-ADF7-371B550F85A0}" srcOrd="3" destOrd="0" presId="urn:microsoft.com/office/officeart/2016/7/layout/LinearArrowProcessNumbered"/>
    <dgm:cxn modelId="{FFD296A6-B2D8-44B9-8E93-DB60F1BF5A84}" type="presParOf" srcId="{7AA1F583-5175-4BE0-B89F-9F830D233341}" destId="{62D88D7C-EB45-4D7D-B452-9895E7C88113}" srcOrd="2" destOrd="0" presId="urn:microsoft.com/office/officeart/2016/7/layout/LinearArrowProcessNumbered"/>
    <dgm:cxn modelId="{B68BB77C-AECF-4989-88E1-435822A3D496}" type="presParOf" srcId="{07855D80-501A-4ADA-BEA4-B8C7C29B1E75}" destId="{8055E5B8-B62A-4750-AF87-A5F88E1DC003}" srcOrd="9" destOrd="0" presId="urn:microsoft.com/office/officeart/2016/7/layout/LinearArrowProcessNumbered"/>
    <dgm:cxn modelId="{210A0EA2-4B21-4F45-858A-6EA0F4294C2B}" type="presParOf" srcId="{07855D80-501A-4ADA-BEA4-B8C7C29B1E75}" destId="{D18DC256-2C86-42A7-B606-DC86B8F7C801}" srcOrd="10" destOrd="0" presId="urn:microsoft.com/office/officeart/2016/7/layout/LinearArrowProcessNumbered"/>
    <dgm:cxn modelId="{B273D09F-8BA4-4886-BA7A-E14E62F32783}" type="presParOf" srcId="{D18DC256-2C86-42A7-B606-DC86B8F7C801}" destId="{B9957840-BDA6-476B-9D53-0A9E7B84BC2F}" srcOrd="0" destOrd="0" presId="urn:microsoft.com/office/officeart/2016/7/layout/LinearArrowProcessNumbered"/>
    <dgm:cxn modelId="{FDE78C79-1905-4236-97E9-DE2741D4B919}" type="presParOf" srcId="{D18DC256-2C86-42A7-B606-DC86B8F7C801}" destId="{2186D90C-64E0-46E1-9263-2C5507BC4CFE}" srcOrd="1" destOrd="0" presId="urn:microsoft.com/office/officeart/2016/7/layout/LinearArrowProcessNumbered"/>
    <dgm:cxn modelId="{C8E6B67F-24BE-4C81-9620-1D6E3F288DB1}" type="presParOf" srcId="{2186D90C-64E0-46E1-9263-2C5507BC4CFE}" destId="{47FE379F-FBD9-43A4-9C8F-5DF32AE85086}" srcOrd="0" destOrd="0" presId="urn:microsoft.com/office/officeart/2016/7/layout/LinearArrowProcessNumbered"/>
    <dgm:cxn modelId="{3F1B6A15-7AA0-4193-91DE-CB56C8C0ABAD}" type="presParOf" srcId="{2186D90C-64E0-46E1-9263-2C5507BC4CFE}" destId="{7786A7E4-AAFB-48C1-B53A-E9F29F405995}" srcOrd="1" destOrd="0" presId="urn:microsoft.com/office/officeart/2016/7/layout/LinearArrowProcessNumbered"/>
    <dgm:cxn modelId="{4D539A43-19A7-463B-8AE5-25D8340F57DB}" type="presParOf" srcId="{2186D90C-64E0-46E1-9263-2C5507BC4CFE}" destId="{6C7296A5-A946-4673-9D2E-5B307719A892}" srcOrd="2" destOrd="0" presId="urn:microsoft.com/office/officeart/2016/7/layout/LinearArrowProcessNumbered"/>
    <dgm:cxn modelId="{06683555-E9D1-4250-BC9E-9E84246F64AA}" type="presParOf" srcId="{2186D90C-64E0-46E1-9263-2C5507BC4CFE}" destId="{65F560FD-F164-4CC2-9CEF-20FC77D928D6}" srcOrd="3" destOrd="0" presId="urn:microsoft.com/office/officeart/2016/7/layout/LinearArrowProcessNumbered"/>
    <dgm:cxn modelId="{A8317A56-91A9-4EBB-9FEB-C6238D834A01}" type="presParOf" srcId="{D18DC256-2C86-42A7-B606-DC86B8F7C801}" destId="{1AC73EB6-5680-4C76-9F6D-7E2480F2136E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2CF85-7D12-42AC-84C1-79AA681D211A}">
      <dsp:nvSpPr>
        <dsp:cNvPr id="0" name=""/>
        <dsp:cNvSpPr/>
      </dsp:nvSpPr>
      <dsp:spPr>
        <a:xfrm>
          <a:off x="0" y="1697037"/>
          <a:ext cx="1571624" cy="6286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Data Understanding</a:t>
          </a:r>
        </a:p>
      </dsp:txBody>
      <dsp:txXfrm>
        <a:off x="314325" y="1697037"/>
        <a:ext cx="942975" cy="628649"/>
      </dsp:txXfrm>
    </dsp:sp>
    <dsp:sp modelId="{1FE8B069-731B-42B4-8F7F-6B10CA3EDE58}">
      <dsp:nvSpPr>
        <dsp:cNvPr id="0" name=""/>
        <dsp:cNvSpPr/>
      </dsp:nvSpPr>
      <dsp:spPr>
        <a:xfrm>
          <a:off x="1414462" y="1697037"/>
          <a:ext cx="1571624" cy="6286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 Data Cleaning</a:t>
          </a:r>
        </a:p>
      </dsp:txBody>
      <dsp:txXfrm>
        <a:off x="1728787" y="1697037"/>
        <a:ext cx="942975" cy="628649"/>
      </dsp:txXfrm>
    </dsp:sp>
    <dsp:sp modelId="{3E116F9C-F116-43E7-9CBA-D382C1E9E84C}">
      <dsp:nvSpPr>
        <dsp:cNvPr id="0" name=""/>
        <dsp:cNvSpPr/>
      </dsp:nvSpPr>
      <dsp:spPr>
        <a:xfrm>
          <a:off x="2828925" y="1697037"/>
          <a:ext cx="1571624" cy="628649"/>
        </a:xfrm>
        <a:prstGeom prst="chevron">
          <a:avLst/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Univariate Analysis</a:t>
          </a:r>
        </a:p>
      </dsp:txBody>
      <dsp:txXfrm>
        <a:off x="3143250" y="1697037"/>
        <a:ext cx="942975" cy="628649"/>
      </dsp:txXfrm>
    </dsp:sp>
    <dsp:sp modelId="{B5959233-A67A-42D6-949C-CA55BF6EBFC3}">
      <dsp:nvSpPr>
        <dsp:cNvPr id="0" name=""/>
        <dsp:cNvSpPr/>
      </dsp:nvSpPr>
      <dsp:spPr>
        <a:xfrm>
          <a:off x="4243387" y="1697037"/>
          <a:ext cx="1571624" cy="628649"/>
        </a:xfrm>
        <a:prstGeom prst="chevron">
          <a:avLst/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Segmented Univariate Analysis</a:t>
          </a:r>
        </a:p>
      </dsp:txBody>
      <dsp:txXfrm>
        <a:off x="4557712" y="1697037"/>
        <a:ext cx="942975" cy="628649"/>
      </dsp:txXfrm>
    </dsp:sp>
    <dsp:sp modelId="{9CF17B4F-451A-4C9A-841A-D543E15C19E9}">
      <dsp:nvSpPr>
        <dsp:cNvPr id="0" name=""/>
        <dsp:cNvSpPr/>
      </dsp:nvSpPr>
      <dsp:spPr>
        <a:xfrm>
          <a:off x="5657850" y="1697037"/>
          <a:ext cx="1571624" cy="628649"/>
        </a:xfrm>
        <a:prstGeom prst="chevron">
          <a:avLst/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/>
            <a:t>Bivariate Analysis</a:t>
          </a:r>
        </a:p>
      </dsp:txBody>
      <dsp:txXfrm>
        <a:off x="5972175" y="1697037"/>
        <a:ext cx="942975" cy="628649"/>
      </dsp:txXfrm>
    </dsp:sp>
    <dsp:sp modelId="{9E4F6F26-5B95-45B7-9935-7E37204B98E3}">
      <dsp:nvSpPr>
        <dsp:cNvPr id="0" name=""/>
        <dsp:cNvSpPr/>
      </dsp:nvSpPr>
      <dsp:spPr>
        <a:xfrm>
          <a:off x="7072312" y="1697037"/>
          <a:ext cx="1571624" cy="628649"/>
        </a:xfrm>
        <a:prstGeom prst="chevron">
          <a:avLst/>
        </a:prstGeom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 Correlation Analysis</a:t>
          </a:r>
        </a:p>
      </dsp:txBody>
      <dsp:txXfrm>
        <a:off x="7386637" y="1697037"/>
        <a:ext cx="942975" cy="628649"/>
      </dsp:txXfrm>
    </dsp:sp>
    <dsp:sp modelId="{1329D3A4-2AE6-42DD-B39F-F3F9E0B72750}">
      <dsp:nvSpPr>
        <dsp:cNvPr id="0" name=""/>
        <dsp:cNvSpPr/>
      </dsp:nvSpPr>
      <dsp:spPr>
        <a:xfrm>
          <a:off x="8486774" y="1697037"/>
          <a:ext cx="1571624" cy="6286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Recommendations</a:t>
          </a:r>
        </a:p>
      </dsp:txBody>
      <dsp:txXfrm>
        <a:off x="8801099" y="1697037"/>
        <a:ext cx="942975" cy="6286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9DC67-9207-4938-9863-4E627DFEE15D}">
      <dsp:nvSpPr>
        <dsp:cNvPr id="0" name=""/>
        <dsp:cNvSpPr/>
      </dsp:nvSpPr>
      <dsp:spPr>
        <a:xfrm>
          <a:off x="880578" y="847377"/>
          <a:ext cx="700355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B20F4-974F-4C92-9DD3-D443DED41BD5}">
      <dsp:nvSpPr>
        <dsp:cNvPr id="0" name=""/>
        <dsp:cNvSpPr/>
      </dsp:nvSpPr>
      <dsp:spPr>
        <a:xfrm>
          <a:off x="1622955" y="788583"/>
          <a:ext cx="80540" cy="151276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396160"/>
            <a:satOff val="-3661"/>
            <a:lumOff val="-413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96160"/>
              <a:satOff val="-3661"/>
              <a:lumOff val="-4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86DCA-8BEE-446E-802D-97D0BB130F53}">
      <dsp:nvSpPr>
        <dsp:cNvPr id="0" name=""/>
        <dsp:cNvSpPr/>
      </dsp:nvSpPr>
      <dsp:spPr>
        <a:xfrm>
          <a:off x="455621" y="509999"/>
          <a:ext cx="674826" cy="6748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87" tIns="26187" rIns="26187" bIns="2618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1</a:t>
          </a:r>
        </a:p>
      </dsp:txBody>
      <dsp:txXfrm>
        <a:off x="554447" y="608825"/>
        <a:ext cx="477174" cy="477174"/>
      </dsp:txXfrm>
    </dsp:sp>
    <dsp:sp modelId="{ED90873A-B6F9-478A-BF88-E203BAE8D533}">
      <dsp:nvSpPr>
        <dsp:cNvPr id="0" name=""/>
        <dsp:cNvSpPr/>
      </dsp:nvSpPr>
      <dsp:spPr>
        <a:xfrm>
          <a:off x="5134" y="1350426"/>
          <a:ext cx="1575799" cy="208845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792320"/>
            <a:satOff val="-7321"/>
            <a:lumOff val="-82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792320"/>
              <a:satOff val="-7321"/>
              <a:lumOff val="-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01" tIns="165100" rIns="12430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High Loan Amounts</a:t>
          </a:r>
          <a:r>
            <a:rPr lang="en-US" sz="1100" b="0" i="0" kern="1200"/>
            <a:t>: Borrowers may struggle to repay larger loans, especially if their financial situation changes.</a:t>
          </a:r>
          <a:endParaRPr lang="en-US" sz="1100" kern="1200"/>
        </a:p>
      </dsp:txBody>
      <dsp:txXfrm>
        <a:off x="5134" y="1665586"/>
        <a:ext cx="1575799" cy="1773290"/>
      </dsp:txXfrm>
    </dsp:sp>
    <dsp:sp modelId="{7AFA98B0-20AC-440D-AA6A-1E3077A9FCB8}">
      <dsp:nvSpPr>
        <dsp:cNvPr id="0" name=""/>
        <dsp:cNvSpPr/>
      </dsp:nvSpPr>
      <dsp:spPr>
        <a:xfrm>
          <a:off x="1756023" y="847377"/>
          <a:ext cx="1575799" cy="72"/>
        </a:xfrm>
        <a:prstGeom prst="rect">
          <a:avLst/>
        </a:prstGeom>
        <a:solidFill>
          <a:schemeClr val="accent2">
            <a:tint val="40000"/>
            <a:alpha val="90000"/>
            <a:hueOff val="1188480"/>
            <a:satOff val="-10982"/>
            <a:lumOff val="-12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188480"/>
              <a:satOff val="-10982"/>
              <a:lumOff val="-12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53442-6312-46D5-8378-7BF70114C5AA}">
      <dsp:nvSpPr>
        <dsp:cNvPr id="0" name=""/>
        <dsp:cNvSpPr/>
      </dsp:nvSpPr>
      <dsp:spPr>
        <a:xfrm>
          <a:off x="3373843" y="788583"/>
          <a:ext cx="80540" cy="151276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1584640"/>
            <a:satOff val="-14643"/>
            <a:lumOff val="-1651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584640"/>
              <a:satOff val="-14643"/>
              <a:lumOff val="-16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6543CE-0DBD-406D-AA1C-0C95628A4B26}">
      <dsp:nvSpPr>
        <dsp:cNvPr id="0" name=""/>
        <dsp:cNvSpPr/>
      </dsp:nvSpPr>
      <dsp:spPr>
        <a:xfrm>
          <a:off x="2206509" y="509999"/>
          <a:ext cx="674826" cy="674826"/>
        </a:xfrm>
        <a:prstGeom prst="ellipse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87" tIns="26187" rIns="26187" bIns="2618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2</a:t>
          </a:r>
        </a:p>
      </dsp:txBody>
      <dsp:txXfrm>
        <a:off x="2305335" y="608825"/>
        <a:ext cx="477174" cy="477174"/>
      </dsp:txXfrm>
    </dsp:sp>
    <dsp:sp modelId="{B20C2286-1980-495C-B9CF-70F75E567BD8}">
      <dsp:nvSpPr>
        <dsp:cNvPr id="0" name=""/>
        <dsp:cNvSpPr/>
      </dsp:nvSpPr>
      <dsp:spPr>
        <a:xfrm>
          <a:off x="1756023" y="1350426"/>
          <a:ext cx="1575799" cy="208845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1980799"/>
            <a:satOff val="-18304"/>
            <a:lumOff val="-2063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980799"/>
              <a:satOff val="-18304"/>
              <a:lumOff val="-20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01" tIns="165100" rIns="12430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High Interest Rates</a:t>
          </a:r>
          <a:r>
            <a:rPr lang="en-US" sz="1100" b="0" i="0" kern="1200"/>
            <a:t>: Increased repayment burden can lead to defaults, particularly for high-risk borrowers.</a:t>
          </a:r>
          <a:endParaRPr lang="en-US" sz="1100" kern="1200"/>
        </a:p>
      </dsp:txBody>
      <dsp:txXfrm>
        <a:off x="1756023" y="1665586"/>
        <a:ext cx="1575799" cy="1773290"/>
      </dsp:txXfrm>
    </dsp:sp>
    <dsp:sp modelId="{1E867D63-E7D6-4358-A993-5F29FF2B7FD0}">
      <dsp:nvSpPr>
        <dsp:cNvPr id="0" name=""/>
        <dsp:cNvSpPr/>
      </dsp:nvSpPr>
      <dsp:spPr>
        <a:xfrm>
          <a:off x="3506911" y="847377"/>
          <a:ext cx="1575799" cy="72"/>
        </a:xfrm>
        <a:prstGeom prst="rect">
          <a:avLst/>
        </a:prstGeom>
        <a:solidFill>
          <a:schemeClr val="accent2">
            <a:tint val="40000"/>
            <a:alpha val="90000"/>
            <a:hueOff val="2376959"/>
            <a:satOff val="-21964"/>
            <a:lumOff val="-2476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376959"/>
              <a:satOff val="-21964"/>
              <a:lumOff val="-24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941D76-175B-4209-A230-79A5CAC70609}">
      <dsp:nvSpPr>
        <dsp:cNvPr id="0" name=""/>
        <dsp:cNvSpPr/>
      </dsp:nvSpPr>
      <dsp:spPr>
        <a:xfrm>
          <a:off x="5124732" y="788583"/>
          <a:ext cx="80540" cy="151276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2773119"/>
            <a:satOff val="-25625"/>
            <a:lumOff val="-2889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773119"/>
              <a:satOff val="-25625"/>
              <a:lumOff val="-28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556AA-FB8F-4FE0-8CC7-8BCA3CCF9BA4}">
      <dsp:nvSpPr>
        <dsp:cNvPr id="0" name=""/>
        <dsp:cNvSpPr/>
      </dsp:nvSpPr>
      <dsp:spPr>
        <a:xfrm>
          <a:off x="3957398" y="509999"/>
          <a:ext cx="674826" cy="674826"/>
        </a:xfrm>
        <a:prstGeom prst="ellips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87" tIns="26187" rIns="26187" bIns="2618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3</a:t>
          </a:r>
        </a:p>
      </dsp:txBody>
      <dsp:txXfrm>
        <a:off x="4056224" y="608825"/>
        <a:ext cx="477174" cy="477174"/>
      </dsp:txXfrm>
    </dsp:sp>
    <dsp:sp modelId="{A6E7606A-0FBC-4553-9AD3-DB172920A72F}">
      <dsp:nvSpPr>
        <dsp:cNvPr id="0" name=""/>
        <dsp:cNvSpPr/>
      </dsp:nvSpPr>
      <dsp:spPr>
        <a:xfrm>
          <a:off x="3506911" y="1350426"/>
          <a:ext cx="1575799" cy="208845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3169279"/>
            <a:satOff val="-29286"/>
            <a:lumOff val="-3301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169279"/>
              <a:satOff val="-29286"/>
              <a:lumOff val="-33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01" tIns="165100" rIns="12430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Poor Credit History</a:t>
          </a:r>
          <a:r>
            <a:rPr lang="en-US" sz="1100" b="0" i="0" kern="1200"/>
            <a:t>: Borrowers with derogatory marks or bankruptcies are more likely to default.</a:t>
          </a:r>
          <a:endParaRPr lang="en-US" sz="1100" kern="1200"/>
        </a:p>
      </dsp:txBody>
      <dsp:txXfrm>
        <a:off x="3506911" y="1665586"/>
        <a:ext cx="1575799" cy="1773290"/>
      </dsp:txXfrm>
    </dsp:sp>
    <dsp:sp modelId="{BA69940E-5C8C-4BA5-9772-F316F5B0FB8F}">
      <dsp:nvSpPr>
        <dsp:cNvPr id="0" name=""/>
        <dsp:cNvSpPr/>
      </dsp:nvSpPr>
      <dsp:spPr>
        <a:xfrm>
          <a:off x="5257800" y="847377"/>
          <a:ext cx="1575799" cy="72"/>
        </a:xfrm>
        <a:prstGeom prst="rect">
          <a:avLst/>
        </a:prstGeom>
        <a:solidFill>
          <a:schemeClr val="accent2">
            <a:tint val="40000"/>
            <a:alpha val="90000"/>
            <a:hueOff val="3565439"/>
            <a:satOff val="-32946"/>
            <a:lumOff val="-3714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565439"/>
              <a:satOff val="-32946"/>
              <a:lumOff val="-37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706DEE-C71F-4BC5-9BDB-5B1CF0AE45F5}">
      <dsp:nvSpPr>
        <dsp:cNvPr id="0" name=""/>
        <dsp:cNvSpPr/>
      </dsp:nvSpPr>
      <dsp:spPr>
        <a:xfrm>
          <a:off x="6875620" y="788583"/>
          <a:ext cx="80540" cy="151276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3961599"/>
            <a:satOff val="-36607"/>
            <a:lumOff val="-4126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961599"/>
              <a:satOff val="-36607"/>
              <a:lumOff val="-41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2ADC8-4FAA-43BC-B356-193CDE01D64D}">
      <dsp:nvSpPr>
        <dsp:cNvPr id="0" name=""/>
        <dsp:cNvSpPr/>
      </dsp:nvSpPr>
      <dsp:spPr>
        <a:xfrm>
          <a:off x="5708286" y="509999"/>
          <a:ext cx="674826" cy="674826"/>
        </a:xfrm>
        <a:prstGeom prst="ellipse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87" tIns="26187" rIns="26187" bIns="2618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4</a:t>
          </a:r>
        </a:p>
      </dsp:txBody>
      <dsp:txXfrm>
        <a:off x="5807112" y="608825"/>
        <a:ext cx="477174" cy="477174"/>
      </dsp:txXfrm>
    </dsp:sp>
    <dsp:sp modelId="{A2265B0E-76B0-4017-AAB4-0FD864FFA9A0}">
      <dsp:nvSpPr>
        <dsp:cNvPr id="0" name=""/>
        <dsp:cNvSpPr/>
      </dsp:nvSpPr>
      <dsp:spPr>
        <a:xfrm>
          <a:off x="5257800" y="1350426"/>
          <a:ext cx="1575799" cy="208845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4357759"/>
            <a:satOff val="-40268"/>
            <a:lumOff val="-4539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357759"/>
              <a:satOff val="-40268"/>
              <a:lumOff val="-45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01" tIns="165100" rIns="12430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Economic Conditions</a:t>
          </a:r>
          <a:r>
            <a:rPr lang="en-US" sz="1100" b="0" i="0" kern="1200"/>
            <a:t>: Regional economic downturns can impact borrowers' ability to repay loans.</a:t>
          </a:r>
          <a:endParaRPr lang="en-US" sz="1100" kern="1200"/>
        </a:p>
      </dsp:txBody>
      <dsp:txXfrm>
        <a:off x="5257800" y="1665586"/>
        <a:ext cx="1575799" cy="1773290"/>
      </dsp:txXfrm>
    </dsp:sp>
    <dsp:sp modelId="{98497FCA-2B21-4566-BD84-C9BEC70BBFE0}">
      <dsp:nvSpPr>
        <dsp:cNvPr id="0" name=""/>
        <dsp:cNvSpPr/>
      </dsp:nvSpPr>
      <dsp:spPr>
        <a:xfrm>
          <a:off x="7008688" y="847377"/>
          <a:ext cx="1575799" cy="72"/>
        </a:xfrm>
        <a:prstGeom prst="rect">
          <a:avLst/>
        </a:prstGeom>
        <a:solidFill>
          <a:schemeClr val="accent2">
            <a:tint val="40000"/>
            <a:alpha val="90000"/>
            <a:hueOff val="4753919"/>
            <a:satOff val="-43928"/>
            <a:lumOff val="-4952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753919"/>
              <a:satOff val="-43928"/>
              <a:lumOff val="-49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13632-BBB1-4926-A958-CFB6E8A57040}">
      <dsp:nvSpPr>
        <dsp:cNvPr id="0" name=""/>
        <dsp:cNvSpPr/>
      </dsp:nvSpPr>
      <dsp:spPr>
        <a:xfrm>
          <a:off x="8626509" y="788583"/>
          <a:ext cx="80540" cy="151276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5150078"/>
            <a:satOff val="-47589"/>
            <a:lumOff val="-5364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5150078"/>
              <a:satOff val="-47589"/>
              <a:lumOff val="-53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BEF2E-1F92-4AF7-A24E-FDEA0D3A09F8}">
      <dsp:nvSpPr>
        <dsp:cNvPr id="0" name=""/>
        <dsp:cNvSpPr/>
      </dsp:nvSpPr>
      <dsp:spPr>
        <a:xfrm>
          <a:off x="7459175" y="509999"/>
          <a:ext cx="674826" cy="674826"/>
        </a:xfrm>
        <a:prstGeom prst="ellipse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87" tIns="26187" rIns="26187" bIns="2618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5</a:t>
          </a:r>
        </a:p>
      </dsp:txBody>
      <dsp:txXfrm>
        <a:off x="7558001" y="608825"/>
        <a:ext cx="477174" cy="477174"/>
      </dsp:txXfrm>
    </dsp:sp>
    <dsp:sp modelId="{62D88D7C-EB45-4D7D-B452-9895E7C88113}">
      <dsp:nvSpPr>
        <dsp:cNvPr id="0" name=""/>
        <dsp:cNvSpPr/>
      </dsp:nvSpPr>
      <dsp:spPr>
        <a:xfrm>
          <a:off x="7008688" y="1350426"/>
          <a:ext cx="1575799" cy="208845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5546239"/>
            <a:satOff val="-51250"/>
            <a:lumOff val="-57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5546239"/>
              <a:satOff val="-51250"/>
              <a:lumOff val="-57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01" tIns="165100" rIns="12430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Loan Purpose</a:t>
          </a:r>
          <a:r>
            <a:rPr lang="en-US" sz="1100" b="0" i="0" kern="1200"/>
            <a:t>: Certain purposes like small business and debt consolidation are inherently riskier.</a:t>
          </a:r>
          <a:endParaRPr lang="en-US" sz="1100" kern="1200"/>
        </a:p>
      </dsp:txBody>
      <dsp:txXfrm>
        <a:off x="7008688" y="1665586"/>
        <a:ext cx="1575799" cy="1773290"/>
      </dsp:txXfrm>
    </dsp:sp>
    <dsp:sp modelId="{47FE379F-FBD9-43A4-9C8F-5DF32AE85086}">
      <dsp:nvSpPr>
        <dsp:cNvPr id="0" name=""/>
        <dsp:cNvSpPr/>
      </dsp:nvSpPr>
      <dsp:spPr>
        <a:xfrm>
          <a:off x="8759576" y="847376"/>
          <a:ext cx="787899" cy="72"/>
        </a:xfrm>
        <a:prstGeom prst="rect">
          <a:avLst/>
        </a:prstGeom>
        <a:solidFill>
          <a:schemeClr val="accent2">
            <a:tint val="40000"/>
            <a:alpha val="90000"/>
            <a:hueOff val="5942398"/>
            <a:satOff val="-54911"/>
            <a:lumOff val="-619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5942398"/>
              <a:satOff val="-54911"/>
              <a:lumOff val="-6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296A5-A946-4673-9D2E-5B307719A892}">
      <dsp:nvSpPr>
        <dsp:cNvPr id="0" name=""/>
        <dsp:cNvSpPr/>
      </dsp:nvSpPr>
      <dsp:spPr>
        <a:xfrm>
          <a:off x="9210063" y="509999"/>
          <a:ext cx="674826" cy="674826"/>
        </a:xfrm>
        <a:prstGeom prst="ellips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87" tIns="26187" rIns="26187" bIns="2618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6</a:t>
          </a:r>
        </a:p>
      </dsp:txBody>
      <dsp:txXfrm>
        <a:off x="9308889" y="608825"/>
        <a:ext cx="477174" cy="477174"/>
      </dsp:txXfrm>
    </dsp:sp>
    <dsp:sp modelId="{1AC73EB6-5680-4C76-9F6D-7E2480F2136E}">
      <dsp:nvSpPr>
        <dsp:cNvPr id="0" name=""/>
        <dsp:cNvSpPr/>
      </dsp:nvSpPr>
      <dsp:spPr>
        <a:xfrm>
          <a:off x="8759576" y="1350426"/>
          <a:ext cx="1575799" cy="208845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01" tIns="165100" rIns="12430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Borrower Profile</a:t>
          </a:r>
          <a:r>
            <a:rPr lang="en-US" sz="1100" b="0" i="0" kern="1200"/>
            <a:t>: Low credit scores, high debt-to-income ratios, and unstable employment can increase default risk.</a:t>
          </a:r>
          <a:endParaRPr lang="en-US" sz="1100" kern="1200"/>
        </a:p>
      </dsp:txBody>
      <dsp:txXfrm>
        <a:off x="8759576" y="1665586"/>
        <a:ext cx="1575799" cy="1773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7D4F-1E9F-DD4E-AE7C-879B241FC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72E98-27E7-DC9A-B6D8-7A69FD088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6388-3F6A-4650-B62D-D4F2676C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908A-F858-4F03-9826-DBEC7D580830}" type="datetimeFigureOut">
              <a:rPr lang="en-US" smtClean="0"/>
              <a:t>18-Nov-24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04675-E418-D252-FFF8-F1581276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F8961-24DC-FBC0-EFE1-E07EAA24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7009-9038-4B95-B910-6EF28E8BA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3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E6F5-6448-A588-2C2C-FFF601D1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0A930-8DE7-3B04-385B-399E23C2B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65516-9ABC-4C77-1695-42FA3D4C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908A-F858-4F03-9826-DBEC7D580830}" type="datetimeFigureOut">
              <a:rPr lang="en-US" smtClean="0"/>
              <a:t>18-Nov-24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E1237-EB42-0178-DB00-95830739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6F40B-C912-EB3E-E136-1BC38787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7009-9038-4B95-B910-6EF28E8BA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0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CC6AA5-FD04-D444-0523-738F0EB9E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8E189-5236-2BAC-1DCB-449A9C89D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EF46C-CEA6-9783-6EA7-2BAEF8D30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908A-F858-4F03-9826-DBEC7D580830}" type="datetimeFigureOut">
              <a:rPr lang="en-US" smtClean="0"/>
              <a:t>18-Nov-24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BD357-05B4-9BCD-13F6-F6ECAAAA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6AAAB-1AB3-4A6E-BFED-4CD0EB65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7009-9038-4B95-B910-6EF28E8BA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3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8739-5B95-BB86-086E-FD4EF725C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8A56D-872A-A8D7-1C2A-71EFE5E9E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C57CE-1DAB-F1D0-1B29-BC6D28FA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908A-F858-4F03-9826-DBEC7D580830}" type="datetimeFigureOut">
              <a:rPr lang="en-US" smtClean="0"/>
              <a:t>18-Nov-24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110B3-26AC-7CBB-D138-67307B06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C5623-037A-3E61-1FFD-0CC8AA9C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7009-9038-4B95-B910-6EF28E8BA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3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877E-0F33-6864-5CD2-E0E26C6E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13B55-F9E9-883E-D6EB-B48EB5A81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CF6EA-3D47-5A39-0EE5-8D11D16A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908A-F858-4F03-9826-DBEC7D580830}" type="datetimeFigureOut">
              <a:rPr lang="en-US" smtClean="0"/>
              <a:t>18-Nov-24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69AF3-6ADF-2503-AADE-F702C162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20225-923A-4831-74DD-CA288288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7009-9038-4B95-B910-6EF28E8BA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3693-7437-114F-EDC3-C4C18CA9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7B6E6-2529-CA48-CE62-D3990F48B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FBF9D-39DB-8D02-5A4B-AA1F72676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45B42-5303-646E-5C64-A0B89FCB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908A-F858-4F03-9826-DBEC7D580830}" type="datetimeFigureOut">
              <a:rPr lang="en-US" smtClean="0"/>
              <a:t>18-Nov-24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9581B-6B9E-062B-8A87-21611CA67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3F9B4-BFD9-8425-82B8-8178880F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7009-9038-4B95-B910-6EF28E8BA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E55B-227E-D036-FEB4-1942DDAED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60E0B-BC01-5A74-5377-B786F944C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0172A-3893-CA08-1BE3-8B11A3056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5D63F-564F-0369-D4C2-D8A98C987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F0256-4266-A084-B075-DE424CF9D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8F10F-DECF-AA66-4D3C-32C96032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908A-F858-4F03-9826-DBEC7D580830}" type="datetimeFigureOut">
              <a:rPr lang="en-US" smtClean="0"/>
              <a:t>18-Nov-24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6CB4AB-DA18-41FE-C5A8-2E22B492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50DD78-6394-C430-0254-A32322D9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7009-9038-4B95-B910-6EF28E8BA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1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252E-44CC-6DF6-919C-6CF21E6C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4C3B6-543E-B2D3-715A-81D77CD7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908A-F858-4F03-9826-DBEC7D580830}" type="datetimeFigureOut">
              <a:rPr lang="en-US" smtClean="0"/>
              <a:t>18-Nov-24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28D07-0C37-31AC-0504-0BD28049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3E024-A681-7531-1491-C0EB52A9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7009-9038-4B95-B910-6EF28E8BA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5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EC0897-497A-BBDC-5B36-3C2C2A4F0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908A-F858-4F03-9826-DBEC7D580830}" type="datetimeFigureOut">
              <a:rPr lang="en-US" smtClean="0"/>
              <a:t>18-Nov-24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40961-C70A-ABBA-732F-79D6C44C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1CE8C-BDC4-5F19-0638-7A72004A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7009-9038-4B95-B910-6EF28E8BA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0B24-2912-10A9-62F5-6F5E01B4E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578AC-F70E-0AA6-0FF0-F81058A7C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574B5-0AA1-A4F5-38F2-A653D5A17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C3FE7-14C9-293E-C30D-728F222F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908A-F858-4F03-9826-DBEC7D580830}" type="datetimeFigureOut">
              <a:rPr lang="en-US" smtClean="0"/>
              <a:t>18-Nov-24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58566-DAD8-96E7-751E-B39D8F07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8F0A8-6E78-2D32-1CB0-418255FC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7009-9038-4B95-B910-6EF28E8BA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3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2FB9-96B1-CB98-6C12-77585D10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AC9A2-4381-2C4A-ED7F-27C560442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5FC3D-E196-4212-173D-4D22098E4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01B1C-FB84-C8A6-96FB-3764AEBC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908A-F858-4F03-9826-DBEC7D580830}" type="datetimeFigureOut">
              <a:rPr lang="en-US" smtClean="0"/>
              <a:t>18-Nov-24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9A28F-90F4-2475-017F-A4365ACD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7FA18-0496-6361-BF5C-38829E2A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7009-9038-4B95-B910-6EF28E8BA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5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3DAD2-8026-CA4E-E6D5-9F572E2D5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D9DBE-557B-AB40-ABE5-7CD80D32D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7F36A-8C17-42A3-5559-8CC9EBFC7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98908A-F858-4F03-9826-DBEC7D580830}" type="datetimeFigureOut">
              <a:rPr lang="en-US" smtClean="0"/>
              <a:t>18-Nov-24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8D233-278A-4859-051C-8EFB212F9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F62B4-08FF-F088-56BA-E7E645F17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F77009-9038-4B95-B910-6EF28E8BA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7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D90C8-53A5-2D99-188D-680FD2805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Lending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8D24B-D1E0-666E-9FCD-D0DA05A81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 err="1">
                <a:solidFill>
                  <a:schemeClr val="tx2"/>
                </a:solidFill>
              </a:rPr>
              <a:t>Upgrad</a:t>
            </a:r>
            <a:r>
              <a:rPr lang="en-US" sz="2000" dirty="0">
                <a:solidFill>
                  <a:schemeClr val="tx2"/>
                </a:solidFill>
              </a:rPr>
              <a:t> Case Study</a:t>
            </a:r>
          </a:p>
        </p:txBody>
      </p:sp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E5F76639-5B53-23C6-710D-C8AB9B9D0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3E958E15-ACF4-5D9A-6747-9955C3CE6983}"/>
              </a:ext>
            </a:extLst>
          </p:cNvPr>
          <p:cNvSpPr txBox="1">
            <a:spLocks/>
          </p:cNvSpPr>
          <p:nvPr/>
        </p:nvSpPr>
        <p:spPr>
          <a:xfrm>
            <a:off x="482297" y="5957080"/>
            <a:ext cx="2108504" cy="529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tx2"/>
                </a:solidFill>
              </a:rPr>
              <a:t>By</a:t>
            </a:r>
          </a:p>
          <a:p>
            <a:pPr algn="l"/>
            <a:r>
              <a:rPr lang="en-US" sz="4000" dirty="0">
                <a:solidFill>
                  <a:schemeClr val="tx2"/>
                </a:solidFill>
              </a:rPr>
              <a:t>Varadhan Mariappan</a:t>
            </a:r>
          </a:p>
          <a:p>
            <a:pPr algn="l"/>
            <a:r>
              <a:rPr lang="en-US" sz="4000" dirty="0" err="1">
                <a:solidFill>
                  <a:schemeClr val="tx2"/>
                </a:solidFill>
              </a:rPr>
              <a:t>Vijayamma</a:t>
            </a:r>
            <a:r>
              <a:rPr lang="en-US" sz="4000" dirty="0">
                <a:solidFill>
                  <a:schemeClr val="tx2"/>
                </a:solidFill>
              </a:rPr>
              <a:t> </a:t>
            </a:r>
            <a:r>
              <a:rPr lang="en-US" sz="4000" dirty="0" err="1">
                <a:solidFill>
                  <a:schemeClr val="tx2"/>
                </a:solidFill>
              </a:rPr>
              <a:t>Battala</a:t>
            </a:r>
            <a:r>
              <a:rPr lang="en-US" sz="4000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376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48B8-A4F1-BBC1-068B-A0801321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Record Bankrupt vs Purpose and Grade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43057CA-561A-B6A6-89B9-668C91801415}"/>
              </a:ext>
            </a:extLst>
          </p:cNvPr>
          <p:cNvSpPr txBox="1">
            <a:spLocks/>
          </p:cNvSpPr>
          <p:nvPr/>
        </p:nvSpPr>
        <p:spPr>
          <a:xfrm>
            <a:off x="6722744" y="5304569"/>
            <a:ext cx="4718685" cy="1471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system-ui"/>
              </a:rPr>
              <a:t>Observation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ProximaNova"/>
              </a:rPr>
              <a:t>Public Record of Bankrupt Proportion with Grade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Categories E, B, and C have high public records for bankruptcies, around 2.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Category G has fewer public records for bankruptcies, possibly due to fewer loans being approved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FCA992A-6A04-B41E-36E7-74F242C3FCDD}"/>
              </a:ext>
            </a:extLst>
          </p:cNvPr>
          <p:cNvSpPr txBox="1">
            <a:spLocks/>
          </p:cNvSpPr>
          <p:nvPr/>
        </p:nvSpPr>
        <p:spPr>
          <a:xfrm>
            <a:off x="551556" y="5208985"/>
            <a:ext cx="4718685" cy="1308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600" b="1" dirty="0">
                <a:solidFill>
                  <a:srgbClr val="000000"/>
                </a:solidFill>
                <a:latin typeface="ProximaNova"/>
              </a:rPr>
              <a:t>Observation</a:t>
            </a:r>
            <a:endParaRPr lang="en-US" sz="1600" b="1" i="0" dirty="0">
              <a:solidFill>
                <a:srgbClr val="000000"/>
              </a:solidFill>
              <a:effectLst/>
              <a:latin typeface="ProximaNov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ProximaNova"/>
              </a:rPr>
              <a:t>Purpose with Public Record of Bankrupt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ProximaNova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ProximaNova"/>
              </a:rPr>
              <a:t>Debt consolidation loans have higher public records for bankruptcies, followed by credit card loans.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21B8CA-E488-48AC-1701-DB9F88359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775" y="1399687"/>
            <a:ext cx="5000625" cy="37847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0E9E99-51CE-0C35-6611-5445ACDF8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5" y="1399687"/>
            <a:ext cx="6557440" cy="35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0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48B8-A4F1-BBC1-068B-A0801321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"/>
            <a:ext cx="11506200" cy="627222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Distribution of Loan Amount and </a:t>
            </a:r>
            <a:r>
              <a:rPr lang="en-US" sz="3200" dirty="0"/>
              <a:t>Default</a:t>
            </a:r>
            <a:r>
              <a:rPr lang="en-US" sz="3600" dirty="0"/>
              <a:t> across states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43057CA-561A-B6A6-89B9-668C91801415}"/>
              </a:ext>
            </a:extLst>
          </p:cNvPr>
          <p:cNvSpPr txBox="1">
            <a:spLocks/>
          </p:cNvSpPr>
          <p:nvPr/>
        </p:nvSpPr>
        <p:spPr>
          <a:xfrm>
            <a:off x="838200" y="5386386"/>
            <a:ext cx="10786110" cy="1471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system-ui"/>
              </a:rPr>
              <a:t>Observation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State NE: More loans are charged-off and fewer are fully paid.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States IA, IN, NE, ID: High proportion of loans are fully paid off with no defaults, but very few loans have been provided.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States WY, DC: High proportion of loans are fully paid off.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State CA: Proportion of charged-off loans is 0.16 and fully paid loans is 0.14, with a large number of loans provided to this state. CA has received more than 6000+ loan amount, followed by NY.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49B76-2CF1-A425-C712-438106401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99" y="530463"/>
            <a:ext cx="8249801" cy="2424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3215B2-1141-AAA1-4AA1-996E7E1E1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62060"/>
            <a:ext cx="12192000" cy="242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48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48B8-A4F1-BBC1-068B-A0801321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4"/>
            <a:ext cx="10515600" cy="1325563"/>
          </a:xfrm>
        </p:spPr>
        <p:txBody>
          <a:bodyPr/>
          <a:lstStyle/>
          <a:p>
            <a:r>
              <a:rPr lang="en-US" dirty="0"/>
              <a:t>Purpose vs Loan Status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43057CA-561A-B6A6-89B9-668C91801415}"/>
              </a:ext>
            </a:extLst>
          </p:cNvPr>
          <p:cNvSpPr txBox="1">
            <a:spLocks/>
          </p:cNvSpPr>
          <p:nvPr/>
        </p:nvSpPr>
        <p:spPr>
          <a:xfrm>
            <a:off x="891540" y="4930038"/>
            <a:ext cx="10128885" cy="1471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system-ui"/>
              </a:rPr>
              <a:t>Observation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Small business loans and Renewable energy  have a very high default rate.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Followed by Educational and debt consolidation loans have high default rates.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Wedding loans have a very low default rate.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Car, credit card, and major purchase loans have low default rates.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15A2E7-045C-19BC-5601-8865BEBF2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94" y="981687"/>
            <a:ext cx="7225281" cy="385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43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48B8-A4F1-BBC1-068B-A0801321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4"/>
            <a:ext cx="10515600" cy="1325563"/>
          </a:xfrm>
        </p:spPr>
        <p:txBody>
          <a:bodyPr/>
          <a:lstStyle/>
          <a:p>
            <a:r>
              <a:rPr lang="en-US" dirty="0"/>
              <a:t>Purpose vs Loan Status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43057CA-561A-B6A6-89B9-668C91801415}"/>
              </a:ext>
            </a:extLst>
          </p:cNvPr>
          <p:cNvSpPr txBox="1">
            <a:spLocks/>
          </p:cNvSpPr>
          <p:nvPr/>
        </p:nvSpPr>
        <p:spPr>
          <a:xfrm>
            <a:off x="891541" y="4930038"/>
            <a:ext cx="4232910" cy="1471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system-ui"/>
              </a:rPr>
              <a:t>Observation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ProximaNova"/>
              </a:rPr>
              <a:t>Distribution of Loan Amount with Home Ownership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ProximaNova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ProximaNova"/>
              </a:rPr>
              <a:t>Most loans are associated with rented homes, closely followed by mortgages.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ProximaNov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2F953-B625-476C-6569-020C020FA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4" y="856953"/>
            <a:ext cx="4434267" cy="3463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677E52-0CCD-5FD3-0863-1FA6E7A15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021" y="1226673"/>
            <a:ext cx="3855625" cy="32912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3292B3-8D6F-E9ED-672D-6CDA3C828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45" y="1067337"/>
            <a:ext cx="3289504" cy="286648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B2EE07-BBAF-3F6D-61CF-FE20FD1C5F99}"/>
              </a:ext>
            </a:extLst>
          </p:cNvPr>
          <p:cNvSpPr txBox="1">
            <a:spLocks/>
          </p:cNvSpPr>
          <p:nvPr/>
        </p:nvSpPr>
        <p:spPr>
          <a:xfrm>
            <a:off x="5124451" y="4768113"/>
            <a:ext cx="6691690" cy="1813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system-ui"/>
              </a:rPr>
              <a:t>Observation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ProximaNova"/>
              </a:rPr>
              <a:t>Home Ownership vs Loan Amount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The median loan amount is almost the same across different home ownership segments.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Home ownership with mortgages received higher loan amounts.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There are more outliers for renters and mortgage home owners.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ProximaNova"/>
              </a:rPr>
              <a:t>Proportion of Loan Status by Home Ownership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Loans with home ownership categorized as "OTHER" have higher default rates.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Other home ownership categories have similar rates of charged-off loans.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ProximaNova"/>
            </a:endParaRPr>
          </a:p>
        </p:txBody>
      </p:sp>
    </p:spTree>
    <p:extLst>
      <p:ext uri="{BB962C8B-B14F-4D97-AF65-F5344CB8AC3E}">
        <p14:creationId xmlns:p14="http://schemas.microsoft.com/office/powerpoint/2010/main" val="1711571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48B8-A4F1-BBC1-068B-A0801321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9866655" cy="70556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Verification Status Vs Loan Amount and Defaults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43057CA-561A-B6A6-89B9-668C91801415}"/>
              </a:ext>
            </a:extLst>
          </p:cNvPr>
          <p:cNvSpPr txBox="1">
            <a:spLocks/>
          </p:cNvSpPr>
          <p:nvPr/>
        </p:nvSpPr>
        <p:spPr>
          <a:xfrm>
            <a:off x="891540" y="4930038"/>
            <a:ext cx="9866655" cy="1471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rgbClr val="000000"/>
                </a:solidFill>
                <a:latin typeface="ProximaNova"/>
              </a:rPr>
              <a:t>Observation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ProximaNova"/>
              </a:rPr>
              <a:t>Verification Status vs Loan Amount: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ProximaNova"/>
              </a:rPr>
              <a:t>Verified loans have fewer outliers with a median amount of $11,000.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ProximaNova"/>
              </a:rPr>
              <a:t>Not verified loans have more outliers with a median amount of $7,000.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ProximaNova"/>
              </a:rPr>
              <a:t>Verification Status vs Charged-Off Loans: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ProximaNova"/>
              </a:rPr>
              <a:t>Verified loans show a marginally higher rate of default.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Proxima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8D7BA-A06D-4837-60D2-267BF4A40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695" y="1067214"/>
            <a:ext cx="4382278" cy="3407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5C4068-B65A-6CA4-3050-99BCC3744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59" y="974615"/>
            <a:ext cx="4482813" cy="395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64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848B8-A4F1-BBC1-068B-A0801321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Loan Amount vs Interest Rate with Default Loan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43057CA-561A-B6A6-89B9-668C91801415}"/>
              </a:ext>
            </a:extLst>
          </p:cNvPr>
          <p:cNvSpPr txBox="1">
            <a:spLocks/>
          </p:cNvSpPr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b="1" dirty="0"/>
              <a:t>Observation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ProximaNova"/>
              </a:rPr>
              <a:t>Interest rates above 10% have a higher default rate.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ProximaNova"/>
              </a:rPr>
              <a:t>Interest rates above 20% have significantly more defaults compared to fully paid loans.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ProximaNova"/>
              </a:rPr>
              <a:t>There are fewer loans with lower interest rates for loan amounts greater than $15,000.</a:t>
            </a:r>
          </a:p>
        </p:txBody>
      </p:sp>
      <p:pic>
        <p:nvPicPr>
          <p:cNvPr id="4" name="Picture 3" descr="A blue and orange lines&#10;&#10;Description automatically generated">
            <a:extLst>
              <a:ext uri="{FF2B5EF4-FFF2-40B4-BE49-F238E27FC236}">
                <a16:creationId xmlns:a16="http://schemas.microsoft.com/office/drawing/2014/main" id="{570D64FF-856D-224C-82A2-1370D23DC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687512"/>
            <a:ext cx="10917936" cy="316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50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848B8-A4F1-BBC1-068B-A0801321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Correlation Matrix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43057CA-561A-B6A6-89B9-668C91801415}"/>
              </a:ext>
            </a:extLst>
          </p:cNvPr>
          <p:cNvSpPr txBox="1">
            <a:spLocks/>
          </p:cNvSpPr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200" b="1" dirty="0"/>
              <a:t>Observation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ProximaNova"/>
              </a:rPr>
              <a:t>High Correlation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Loan amount, funded amount, and funded amount invested have very high correlation.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Installment has high correlation with loan amount, funded amount, and funded amount invested.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Total payment has high correlation with loan amount, funded amount, funded amount invested, installment, total payment invested, total received principal, and total received interest.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ProximaNova"/>
              </a:rPr>
              <a:t>Moderate Correlation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Last payment amount has moderate correlation with loan amount, funded amount, funded amount invested, installment, total payment invested, total received principal, and total received interest.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ProximaNova"/>
              </a:rPr>
              <a:t>Low Correlation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Revolving balance has low correlation with loan amount, funded amount, and funded amount invested.</a:t>
            </a:r>
          </a:p>
          <a:p>
            <a:endParaRPr lang="en-US" sz="2200" b="0" i="0" dirty="0">
              <a:effectLst/>
            </a:endParaRPr>
          </a:p>
        </p:txBody>
      </p:sp>
      <p:pic>
        <p:nvPicPr>
          <p:cNvPr id="6" name="Picture 5" descr="A red and white squares with numbers&#10;&#10;Description automatically generated">
            <a:extLst>
              <a:ext uri="{FF2B5EF4-FFF2-40B4-BE49-F238E27FC236}">
                <a16:creationId xmlns:a16="http://schemas.microsoft.com/office/drawing/2014/main" id="{01EFAC99-0D51-E47E-C762-ABA4478122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1002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55787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0E1C8-A2C1-4B4C-0212-DC8B013EE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694" y="144063"/>
            <a:ext cx="9356106" cy="1200329"/>
          </a:xfrm>
        </p:spPr>
        <p:txBody>
          <a:bodyPr anchor="t">
            <a:normAutofit/>
          </a:bodyPr>
          <a:lstStyle/>
          <a:p>
            <a:r>
              <a:rPr lang="en-US" sz="3200" b="1" i="0" dirty="0">
                <a:effectLst/>
                <a:latin typeface="Montserrat" panose="00000500000000000000" pitchFamily="2" charset="0"/>
              </a:rPr>
              <a:t>Recommendations to Avoid Financial Loss on Bad Loans and Gain More Business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37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B92996-9FE3-5348-3F7F-6403C2BB5F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25550"/>
              </p:ext>
            </p:extLst>
          </p:nvPr>
        </p:nvGraphicFramePr>
        <p:xfrm>
          <a:off x="831794" y="1119502"/>
          <a:ext cx="10736583" cy="5216702"/>
        </p:xfrm>
        <a:graphic>
          <a:graphicData uri="http://schemas.openxmlformats.org/drawingml/2006/table">
            <a:tbl>
              <a:tblPr/>
              <a:tblGrid>
                <a:gridCol w="2386089">
                  <a:extLst>
                    <a:ext uri="{9D8B030D-6E8A-4147-A177-3AD203B41FA5}">
                      <a16:colId xmlns:a16="http://schemas.microsoft.com/office/drawing/2014/main" val="2521177549"/>
                    </a:ext>
                  </a:extLst>
                </a:gridCol>
                <a:gridCol w="4184605">
                  <a:extLst>
                    <a:ext uri="{9D8B030D-6E8A-4147-A177-3AD203B41FA5}">
                      <a16:colId xmlns:a16="http://schemas.microsoft.com/office/drawing/2014/main" val="1762268775"/>
                    </a:ext>
                  </a:extLst>
                </a:gridCol>
                <a:gridCol w="4165889">
                  <a:extLst>
                    <a:ext uri="{9D8B030D-6E8A-4147-A177-3AD203B41FA5}">
                      <a16:colId xmlns:a16="http://schemas.microsoft.com/office/drawing/2014/main" val="2800829275"/>
                    </a:ext>
                  </a:extLst>
                </a:gridCol>
              </a:tblGrid>
              <a:tr h="305329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solidFill>
                            <a:srgbClr val="495057"/>
                          </a:solidFill>
                          <a:effectLst/>
                        </a:rPr>
                        <a:t>Attributes</a:t>
                      </a:r>
                    </a:p>
                  </a:txBody>
                  <a:tcPr marL="17883" marR="17883" marT="8941" marB="8941" anchor="ctr">
                    <a:lnL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solidFill>
                            <a:srgbClr val="495057"/>
                          </a:solidFill>
                          <a:effectLst/>
                        </a:rPr>
                        <a:t>Recommendation</a:t>
                      </a:r>
                    </a:p>
                  </a:txBody>
                  <a:tcPr marL="17883" marR="17883" marT="8941" marB="8941" anchor="ctr">
                    <a:lnL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495057"/>
                          </a:solidFill>
                          <a:effectLst/>
                        </a:rPr>
                        <a:t>Driving Factors</a:t>
                      </a:r>
                    </a:p>
                  </a:txBody>
                  <a:tcPr marL="17883" marR="17883" marT="8941" marB="8941" anchor="ctr">
                    <a:lnL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734978"/>
                  </a:ext>
                </a:extLst>
              </a:tr>
              <a:tr h="528911">
                <a:tc>
                  <a:txBody>
                    <a:bodyPr/>
                    <a:lstStyle/>
                    <a:p>
                      <a:pPr algn="l"/>
                      <a:r>
                        <a:rPr lang="en-US" sz="1100" b="0">
                          <a:solidFill>
                            <a:srgbClr val="1E212F"/>
                          </a:solidFill>
                          <a:effectLst/>
                        </a:rPr>
                        <a:t>Grade vs Loan Amount</a:t>
                      </a:r>
                    </a:p>
                  </a:txBody>
                  <a:tcPr marL="17883" marR="17883" marT="8941" marB="8941" anchor="ctr">
                    <a:lnL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1E212F"/>
                          </a:solidFill>
                          <a:effectLst/>
                        </a:rPr>
                        <a:t>Implement stricter underwriting criteria for higher grades (F and G)</a:t>
                      </a:r>
                    </a:p>
                  </a:txBody>
                  <a:tcPr marL="17883" marR="17883" marT="8941" marB="8941" anchor="ctr">
                    <a:lnL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>
                          <a:solidFill>
                            <a:srgbClr val="1E212F"/>
                          </a:solidFill>
                          <a:effectLst/>
                        </a:rPr>
                        <a:t>Higher loan amounts and riskier borrower profiles in lower grades (F, G) lead to more defaults.</a:t>
                      </a:r>
                    </a:p>
                  </a:txBody>
                  <a:tcPr marL="17883" marR="17883" marT="8941" marB="8941" anchor="ctr">
                    <a:lnL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781559"/>
                  </a:ext>
                </a:extLst>
              </a:tr>
              <a:tr h="528911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rgbClr val="1E212F"/>
                          </a:solidFill>
                          <a:effectLst/>
                        </a:rPr>
                        <a:t>Grade vs Interest Rate</a:t>
                      </a:r>
                    </a:p>
                  </a:txBody>
                  <a:tcPr marL="17883" marR="17883" marT="8941" marB="8941" anchor="ctr">
                    <a:lnL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1E212F"/>
                          </a:solidFill>
                          <a:effectLst/>
                        </a:rPr>
                        <a:t>Adjust interest rates to better reflect the risk associated with each grade</a:t>
                      </a:r>
                    </a:p>
                  </a:txBody>
                  <a:tcPr marL="17883" marR="17883" marT="8941" marB="8941" anchor="ctr">
                    <a:lnL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rgbClr val="1E212F"/>
                          </a:solidFill>
                          <a:effectLst/>
                        </a:rPr>
                        <a:t>Higher interest rates correlate with higher default rates; borrowers in lower grades may struggle to repay high-interest loans.</a:t>
                      </a:r>
                    </a:p>
                  </a:txBody>
                  <a:tcPr marL="17883" marR="17883" marT="8941" marB="8941" anchor="ctr">
                    <a:lnL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6179"/>
                  </a:ext>
                </a:extLst>
              </a:tr>
              <a:tr h="528911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rgbClr val="1E212F"/>
                          </a:solidFill>
                          <a:effectLst/>
                        </a:rPr>
                        <a:t>Grade vs Loan Status</a:t>
                      </a:r>
                    </a:p>
                  </a:txBody>
                  <a:tcPr marL="17883" marR="17883" marT="8941" marB="8941" anchor="ctr">
                    <a:lnL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>
                          <a:solidFill>
                            <a:srgbClr val="1E212F"/>
                          </a:solidFill>
                          <a:effectLst/>
                        </a:rPr>
                        <a:t>Increase monitoring and support for loans in grades D, E, F, and G</a:t>
                      </a:r>
                    </a:p>
                  </a:txBody>
                  <a:tcPr marL="17883" marR="17883" marT="8941" marB="8941" anchor="ctr">
                    <a:lnL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1E212F"/>
                          </a:solidFill>
                          <a:effectLst/>
                        </a:rPr>
                        <a:t>Lower creditworthiness and higher risk profiles in higher grades lead to increased defaults.</a:t>
                      </a:r>
                    </a:p>
                  </a:txBody>
                  <a:tcPr marL="17883" marR="17883" marT="8941" marB="8941" anchor="ctr">
                    <a:lnL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769310"/>
                  </a:ext>
                </a:extLst>
              </a:tr>
              <a:tr h="5289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1E212F"/>
                          </a:solidFill>
                          <a:effectLst/>
                          <a:latin typeface="Aptos" panose="020B0004020202020204" pitchFamily="34" charset="0"/>
                        </a:rPr>
                        <a:t>Public Records Proportion with Grade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1E212F"/>
                          </a:solidFill>
                          <a:effectLst/>
                          <a:latin typeface="Aptos" panose="020B0004020202020204" pitchFamily="34" charset="0"/>
                        </a:rPr>
                        <a:t>Tighten approval criteria for borrowers with higher public records of derogatory marks in grades B, C, D, and E. </a:t>
                      </a:r>
                      <a:r>
                        <a:rPr lang="en-US" sz="1100" b="1" i="0" u="none" strike="noStrike" dirty="0">
                          <a:solidFill>
                            <a:srgbClr val="1E212F"/>
                          </a:solidFill>
                          <a:effectLst/>
                          <a:latin typeface="Aptos" panose="020B0004020202020204" pitchFamily="34" charset="0"/>
                        </a:rPr>
                        <a:t>Be cautious in approving loans for grades E, B, and C; consider additional checks or higher interest rates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1E212F"/>
                          </a:solidFill>
                          <a:effectLst/>
                          <a:latin typeface="Aptos" panose="020B0004020202020204" pitchFamily="34" charset="0"/>
                        </a:rPr>
                        <a:t>Borrowers with derogatory public records are more likely to default. Higher historical bankruptcy rates in these grades indicate a greater risk of future defaults.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630953"/>
                  </a:ext>
                </a:extLst>
              </a:tr>
              <a:tr h="5289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1E212F"/>
                          </a:solidFill>
                          <a:effectLst/>
                          <a:latin typeface="Aptos" panose="020B0004020202020204" pitchFamily="34" charset="0"/>
                        </a:rPr>
                        <a:t>Purpose with Public Records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1E212F"/>
                          </a:solidFill>
                          <a:effectLst/>
                          <a:latin typeface="Aptos" panose="020B0004020202020204" pitchFamily="34" charset="0"/>
                        </a:rPr>
                        <a:t>Pay closer attention to debt consolidation and credit card loan applications.</a:t>
                      </a:r>
                      <a:r>
                        <a:rPr lang="en-US" sz="1100" b="1" i="0" u="none" strike="noStrike" dirty="0">
                          <a:solidFill>
                            <a:srgbClr val="1E212F"/>
                          </a:solidFill>
                          <a:effectLst/>
                          <a:latin typeface="Aptos" panose="020B0004020202020204" pitchFamily="34" charset="0"/>
                        </a:rPr>
                        <a:t> Implement stricter vetting for debt consolidation and credit card loans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1E212F"/>
                          </a:solidFill>
                          <a:effectLst/>
                          <a:latin typeface="Aptos" panose="020B0004020202020204" pitchFamily="34" charset="0"/>
                        </a:rPr>
                        <a:t>High debt levels and poor credit management practices in these categories. Borrowers seeking these types of loans may already be in financial distress.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075852"/>
                  </a:ext>
                </a:extLst>
              </a:tr>
              <a:tr h="528911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rgbClr val="1E212F"/>
                          </a:solidFill>
                          <a:effectLst/>
                        </a:rPr>
                        <a:t>Address State Analysis</a:t>
                      </a:r>
                    </a:p>
                  </a:txBody>
                  <a:tcPr marL="17883" marR="17883" marT="8941" marB="8941" anchor="ctr">
                    <a:lnL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rgbClr val="1E212F"/>
                          </a:solidFill>
                          <a:effectLst/>
                        </a:rPr>
                        <a:t>Implement region-specific strategies based on loan performance in different states</a:t>
                      </a:r>
                    </a:p>
                  </a:txBody>
                  <a:tcPr marL="17883" marR="17883" marT="8941" marB="8941" anchor="ctr">
                    <a:lnL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1E212F"/>
                          </a:solidFill>
                          <a:effectLst/>
                        </a:rPr>
                        <a:t>Economic conditions and borrower profiles vary by state, affecting default rates.</a:t>
                      </a:r>
                    </a:p>
                  </a:txBody>
                  <a:tcPr marL="17883" marR="17883" marT="8941" marB="8941" anchor="ctr">
                    <a:lnL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071495"/>
                  </a:ext>
                </a:extLst>
              </a:tr>
              <a:tr h="528911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rgbClr val="1E212F"/>
                          </a:solidFill>
                          <a:effectLst/>
                        </a:rPr>
                        <a:t>Loan Purpose Analysis</a:t>
                      </a:r>
                    </a:p>
                  </a:txBody>
                  <a:tcPr marL="17883" marR="17883" marT="8941" marB="8941" anchor="ctr">
                    <a:lnL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1E212F"/>
                          </a:solidFill>
                          <a:effectLst/>
                        </a:rPr>
                        <a:t>Be more cautious with small business and renewable energy loans; offer favorable terms for low-risk purposes</a:t>
                      </a:r>
                    </a:p>
                  </a:txBody>
                  <a:tcPr marL="17883" marR="17883" marT="8941" marB="8941" anchor="ctr">
                    <a:lnL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rgbClr val="1E212F"/>
                          </a:solidFill>
                          <a:effectLst/>
                        </a:rPr>
                        <a:t>Business risk and financial stability of borrowers in these categories.</a:t>
                      </a:r>
                    </a:p>
                  </a:txBody>
                  <a:tcPr marL="17883" marR="17883" marT="8941" marB="8941" anchor="ctr">
                    <a:lnL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982674"/>
                  </a:ext>
                </a:extLst>
              </a:tr>
              <a:tr h="528911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rgbClr val="1E212F"/>
                          </a:solidFill>
                          <a:effectLst/>
                        </a:rPr>
                        <a:t>Interest Rates Analysis</a:t>
                      </a:r>
                    </a:p>
                  </a:txBody>
                  <a:tcPr marL="17883" marR="17883" marT="8941" marB="8941" anchor="ctr">
                    <a:lnL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rgbClr val="1E212F"/>
                          </a:solidFill>
                          <a:effectLst/>
                        </a:rPr>
                        <a:t>Avoid issuing high-interest loans (&gt;10%) to borrowers with questionable creditworthiness</a:t>
                      </a:r>
                    </a:p>
                  </a:txBody>
                  <a:tcPr marL="17883" marR="17883" marT="8941" marB="8941" anchor="ctr">
                    <a:lnL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1E212F"/>
                          </a:solidFill>
                          <a:effectLst/>
                        </a:rPr>
                        <a:t>High-interest rates increase the likelihood of default, especially on larger loan amounts.</a:t>
                      </a:r>
                    </a:p>
                  </a:txBody>
                  <a:tcPr marL="17883" marR="17883" marT="8941" marB="8941" anchor="ctr">
                    <a:lnL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84530"/>
                  </a:ext>
                </a:extLst>
              </a:tr>
              <a:tr h="528911">
                <a:tc>
                  <a:txBody>
                    <a:bodyPr/>
                    <a:lstStyle/>
                    <a:p>
                      <a:pPr algn="l"/>
                      <a:r>
                        <a:rPr lang="en-US" sz="1100" b="0" kern="1200" dirty="0">
                          <a:solidFill>
                            <a:srgbClr val="1E212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Verification Status</a:t>
                      </a:r>
                    </a:p>
                  </a:txBody>
                  <a:tcPr marL="17883" marR="17883" marT="8941" marB="8941" anchor="ctr">
                    <a:lnL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rgbClr val="1E212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Prioritize and enhance loan verification processes to reduce the risk of defaults and outliers.</a:t>
                      </a:r>
                    </a:p>
                  </a:txBody>
                  <a:tcPr marL="17883" marR="17883" marT="8941" marB="8941" anchor="ctr">
                    <a:lnL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rgbClr val="1E212F"/>
                          </a:solidFill>
                          <a:effectLst/>
                        </a:rPr>
                        <a:t>Enhancing the verification process can increase borrower trust and attract more reliable customers, thereby driving more business.</a:t>
                      </a:r>
                    </a:p>
                  </a:txBody>
                  <a:tcPr marL="17883" marR="17883" marT="8941" marB="8941" anchor="ctr">
                    <a:lnL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398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415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0E1C8-A2C1-4B4C-0212-DC8B013EE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i="0">
                <a:effectLst/>
                <a:latin typeface="Montserrat" panose="00000500000000000000" pitchFamily="2" charset="0"/>
              </a:rPr>
              <a:t>Possible Driving Factors for More Default Loans</a:t>
            </a: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42263A-E7A2-B267-E63E-F9AD39341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512401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766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48B8-A4F1-BBC1-068B-A0801321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Exploratory Data Analysis Process for Lending Club Case Study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25C0B4AB-064D-BB57-A013-D205319AA1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065383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AF5691-F4CA-01C4-E1A8-7A4EEB8A1EB5}"/>
              </a:ext>
            </a:extLst>
          </p:cNvPr>
          <p:cNvCxnSpPr/>
          <p:nvPr/>
        </p:nvCxnSpPr>
        <p:spPr>
          <a:xfrm>
            <a:off x="4129548" y="2497394"/>
            <a:ext cx="1042220" cy="113070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647050-5120-80CE-8A72-751A06FF6276}"/>
              </a:ext>
            </a:extLst>
          </p:cNvPr>
          <p:cNvCxnSpPr>
            <a:cxnSpLocks/>
          </p:cNvCxnSpPr>
          <p:nvPr/>
        </p:nvCxnSpPr>
        <p:spPr>
          <a:xfrm>
            <a:off x="5506065" y="2349910"/>
            <a:ext cx="1111045" cy="127819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6AA340-5BAA-F3F1-001A-EABA5B44EEA2}"/>
              </a:ext>
            </a:extLst>
          </p:cNvPr>
          <p:cNvCxnSpPr/>
          <p:nvPr/>
        </p:nvCxnSpPr>
        <p:spPr>
          <a:xfrm>
            <a:off x="6921910" y="2349910"/>
            <a:ext cx="1179871" cy="127819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690F010-0B29-7ACC-1AAF-3A0A9DD8667A}"/>
              </a:ext>
            </a:extLst>
          </p:cNvPr>
          <p:cNvSpPr txBox="1"/>
          <p:nvPr/>
        </p:nvSpPr>
        <p:spPr>
          <a:xfrm>
            <a:off x="3146323" y="2208642"/>
            <a:ext cx="1042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Data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329F7-698E-04E0-3230-5090058F14AB}"/>
              </a:ext>
            </a:extLst>
          </p:cNvPr>
          <p:cNvSpPr txBox="1"/>
          <p:nvPr/>
        </p:nvSpPr>
        <p:spPr>
          <a:xfrm>
            <a:off x="4622390" y="2179145"/>
            <a:ext cx="1042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Data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E9A098-932A-8F43-C652-753D999AB016}"/>
              </a:ext>
            </a:extLst>
          </p:cNvPr>
          <p:cNvSpPr txBox="1"/>
          <p:nvPr/>
        </p:nvSpPr>
        <p:spPr>
          <a:xfrm>
            <a:off x="6073877" y="2179145"/>
            <a:ext cx="1042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Data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0F5F6A-A7B2-1A82-CAB9-8BBB40D79FBA}"/>
              </a:ext>
            </a:extLst>
          </p:cNvPr>
          <p:cNvSpPr txBox="1"/>
          <p:nvPr/>
        </p:nvSpPr>
        <p:spPr>
          <a:xfrm>
            <a:off x="1012723" y="4562168"/>
            <a:ext cx="11897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Process of analyzing a dataset's structure, content, and context to ensure it aligns with the analytical objectives and to identify any potential patterns.</a:t>
            </a:r>
            <a:endParaRPr lang="en-IN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14CC9E-A17E-1EB2-1DDB-BB221B4A4269}"/>
              </a:ext>
            </a:extLst>
          </p:cNvPr>
          <p:cNvSpPr txBox="1"/>
          <p:nvPr/>
        </p:nvSpPr>
        <p:spPr>
          <a:xfrm>
            <a:off x="2389240" y="4699437"/>
            <a:ext cx="15141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process of analyzing a dataset's structure, content, and context to ensure it aligns with the analytical objectives and to identify any potential quality issues or patterns.</a:t>
            </a:r>
            <a:endParaRPr lang="en-IN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7C7CB6-F683-C606-90FE-DEE4DB0C13EA}"/>
              </a:ext>
            </a:extLst>
          </p:cNvPr>
          <p:cNvSpPr txBox="1"/>
          <p:nvPr/>
        </p:nvSpPr>
        <p:spPr>
          <a:xfrm>
            <a:off x="3987646" y="4724542"/>
            <a:ext cx="1347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Examination of a single variable to summarize its main characteristics, such as distribution, central tendency, and variability, often using visualizations and descriptive statistics.</a:t>
            </a:r>
            <a:endParaRPr lang="en-IN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40AC23-5ED3-8B66-792F-4562B34FC834}"/>
              </a:ext>
            </a:extLst>
          </p:cNvPr>
          <p:cNvSpPr txBox="1"/>
          <p:nvPr/>
        </p:nvSpPr>
        <p:spPr>
          <a:xfrm>
            <a:off x="5361246" y="4730845"/>
            <a:ext cx="15141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Examining the distribution and characteristics of a single variable within specific subgroups or segments of the data to identify patterns or differences across those segments.</a:t>
            </a:r>
            <a:endParaRPr lang="en-IN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1363D7-D3E6-311F-F8EF-AFEEB23A0384}"/>
              </a:ext>
            </a:extLst>
          </p:cNvPr>
          <p:cNvSpPr txBox="1"/>
          <p:nvPr/>
        </p:nvSpPr>
        <p:spPr>
          <a:xfrm>
            <a:off x="6830504" y="4694138"/>
            <a:ext cx="11798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Examining the relationship between two variables to determine how they are correlated or how one may influence the other.</a:t>
            </a:r>
            <a:endParaRPr lang="en-IN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59D594-21E0-0D21-7CCF-C55245BA962B}"/>
              </a:ext>
            </a:extLst>
          </p:cNvPr>
          <p:cNvSpPr txBox="1"/>
          <p:nvPr/>
        </p:nvSpPr>
        <p:spPr>
          <a:xfrm>
            <a:off x="8147233" y="4738525"/>
            <a:ext cx="1514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statistical technique used to assess the strength and direction of the relationship between two variables.</a:t>
            </a:r>
            <a:endParaRPr lang="en-IN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40FC6D-954D-67A3-DB4C-F1335B23F8BA}"/>
              </a:ext>
            </a:extLst>
          </p:cNvPr>
          <p:cNvSpPr txBox="1"/>
          <p:nvPr/>
        </p:nvSpPr>
        <p:spPr>
          <a:xfrm>
            <a:off x="9798258" y="4694138"/>
            <a:ext cx="15141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Suggestions or advice based on analysis or expertise, aimed at guiding decisions or actions to improve outcomes or solve problems.</a:t>
            </a:r>
            <a:endParaRPr lang="en-IN" sz="1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F2A9116-67C2-9C20-39C5-0CEA859D111D}"/>
              </a:ext>
            </a:extLst>
          </p:cNvPr>
          <p:cNvCxnSpPr/>
          <p:nvPr/>
        </p:nvCxnSpPr>
        <p:spPr>
          <a:xfrm>
            <a:off x="8337297" y="2379407"/>
            <a:ext cx="1179871" cy="127819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11D4DC-9C30-B085-F704-FF9D9AE989B7}"/>
              </a:ext>
            </a:extLst>
          </p:cNvPr>
          <p:cNvSpPr txBox="1"/>
          <p:nvPr/>
        </p:nvSpPr>
        <p:spPr>
          <a:xfrm>
            <a:off x="7489264" y="2208642"/>
            <a:ext cx="1042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73912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BDA8-6A44-C86A-A70E-DEBE5998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A0413-A2C2-6B53-D29A-032785064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effectLst/>
                <a:latin typeface="system-ui"/>
              </a:rPr>
              <a:t>Problem Statement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A consumer finance company which </a:t>
            </a:r>
            <a:r>
              <a:rPr lang="en-US" b="0" i="0" dirty="0" err="1">
                <a:effectLst/>
                <a:latin typeface="system-ui"/>
              </a:rPr>
              <a:t>specialises</a:t>
            </a:r>
            <a:r>
              <a:rPr lang="en-US" b="0" i="0" dirty="0">
                <a:effectLst/>
                <a:latin typeface="system-ui"/>
              </a:rPr>
              <a:t> in lending various types of loans to urban customers. When the company receives a loan application, the company has to make a decision for loan approval based on the applicant’s profile.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Two types of risks are associated with the bank’s decision:</a:t>
            </a:r>
          </a:p>
          <a:p>
            <a:pPr lvl="1"/>
            <a:r>
              <a:rPr lang="en-US" b="0" i="0" dirty="0">
                <a:effectLst/>
                <a:latin typeface="system-ui"/>
              </a:rPr>
              <a:t>If the applicant is likely to repay the loan, then not approving the loan results in a loss of business to the company</a:t>
            </a:r>
          </a:p>
          <a:p>
            <a:pPr lvl="1"/>
            <a:r>
              <a:rPr lang="en-US" b="0" i="0" dirty="0">
                <a:effectLst/>
                <a:latin typeface="system-ui"/>
              </a:rPr>
              <a:t>If the applicant is not likely to repay the loan, i.e. he/she is likely to default, then approving the loan may lead to a financial loss for the company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system-ui"/>
              </a:rPr>
              <a:t>Business Objectives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Identification of such applicants using EDA is the aim of this case study.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Identify these risky loan applicants, then such loans can be reduced thereby cutting down the amount of credit loss.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The company wants to understand the driving factors (or driver variables) behind loan default. The company can </a:t>
            </a:r>
            <a:r>
              <a:rPr lang="en-US" b="0" i="0" dirty="0" err="1">
                <a:effectLst/>
                <a:latin typeface="system-ui"/>
              </a:rPr>
              <a:t>utilise</a:t>
            </a:r>
            <a:r>
              <a:rPr lang="en-US" b="0" i="0" dirty="0">
                <a:effectLst/>
                <a:latin typeface="system-ui"/>
              </a:rPr>
              <a:t> this knowledge for its portfolio and risk assessment.</a:t>
            </a:r>
          </a:p>
          <a:p>
            <a:pPr marL="0" indent="0">
              <a:buNone/>
            </a:pPr>
            <a:r>
              <a:rPr lang="en-US" b="1" i="0" dirty="0">
                <a:effectLst/>
                <a:latin typeface="system-ui"/>
              </a:rPr>
              <a:t>Understanding datasets</a:t>
            </a:r>
          </a:p>
          <a:p>
            <a:r>
              <a:rPr lang="en-US" i="0" dirty="0">
                <a:effectLst/>
                <a:latin typeface="system-ui"/>
              </a:rPr>
              <a:t>Finance attributes: Identify and understand loan related attributes</a:t>
            </a:r>
          </a:p>
          <a:p>
            <a:r>
              <a:rPr lang="en-US" dirty="0">
                <a:latin typeface="system-ui"/>
              </a:rPr>
              <a:t>B</a:t>
            </a:r>
            <a:r>
              <a:rPr lang="en-US" i="0" dirty="0">
                <a:effectLst/>
                <a:latin typeface="system-ui"/>
              </a:rPr>
              <a:t>orrower attributes:  Identify and understand borrower related attributes</a:t>
            </a:r>
          </a:p>
        </p:txBody>
      </p:sp>
    </p:spTree>
    <p:extLst>
      <p:ext uri="{BB962C8B-B14F-4D97-AF65-F5344CB8AC3E}">
        <p14:creationId xmlns:p14="http://schemas.microsoft.com/office/powerpoint/2010/main" val="94639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BDA8-6A44-C86A-A70E-DEBE5998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A0413-A2C2-6B53-D29A-032785064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898"/>
            <a:ext cx="10515600" cy="4684065"/>
          </a:xfrm>
        </p:spPr>
        <p:txBody>
          <a:bodyPr>
            <a:normAutofit fontScale="4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ProximaNova"/>
              </a:rPr>
              <a:t>Initial Checks:</a:t>
            </a:r>
            <a:endParaRPr lang="en-US" sz="3200" b="0" i="0" dirty="0">
              <a:solidFill>
                <a:srgbClr val="000000"/>
              </a:solidFill>
              <a:effectLst/>
              <a:latin typeface="ProximaNov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ProximaNova"/>
              </a:rPr>
              <a:t>Check for Header &amp; Footer: Verify the presence of non-data elements in headers and footers.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ProximaNova"/>
              </a:rPr>
              <a:t>Check for Empty Rows: Identify and handle any rows that contain no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ProximaNova"/>
              </a:rPr>
              <a:t>Check for Null Values: Count missing data in each column and compare with total rows to find columns with all null values.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ProximaNova"/>
              </a:rPr>
              <a:t>Remove Columns with High Missing Values: Drop columns with more than 60% missing values.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ProximaNova"/>
              </a:rPr>
              <a:t>Remove Descriptive Columns: Exclude non-numeric or categorical columns that do not contribute to analysis or modeling.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ProximaNova"/>
              </a:rPr>
              <a:t>Remove Unwanted Rows: Discard irrelevant, duplicate, or incorrect rows, such as those with all null values or outliers.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ProximaNova"/>
              </a:rPr>
              <a:t>Remove Unwanted Columns: Ensure that only useful features remain for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ProximaNova"/>
              </a:rPr>
              <a:t>Data Standardization:</a:t>
            </a:r>
            <a:endParaRPr lang="en-US" sz="3200" b="0" i="0" dirty="0">
              <a:solidFill>
                <a:srgbClr val="000000"/>
              </a:solidFill>
              <a:effectLst/>
              <a:latin typeface="ProximaNov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ProximaNova"/>
              </a:rPr>
              <a:t>Verify Non-Numerical Values: Standardize categorical data by converting to consistent formats.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ProximaNova"/>
              </a:rPr>
              <a:t>Convert Date Columns: Convert date columns to proper datetime format for accurate operations and analysis.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ProximaNova"/>
              </a:rPr>
              <a:t>Remove Symbols from Columns: Remove '%' or other symbols to convert columns into numeric values.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ProximaNova"/>
              </a:rPr>
              <a:t>Fix Decimal Points: Round numeric values to two decimal points for consistency.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ProximaNova"/>
              </a:rPr>
              <a:t>Remove Strings from Numeric Variables: Ensure numeric variables are clean by removing non-numeric characters.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ProximaNova"/>
              </a:rPr>
              <a:t>Replace Strings Indicating Nulls: Replace strings like "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roximaNova"/>
              </a:rPr>
              <a:t>NaN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roximaNova"/>
              </a:rPr>
              <a:t>," "NULL," or "NONE" with appropriate null values.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ProximaNova"/>
              </a:rPr>
              <a:t>Merge Similar Values: Combine values that represent the same category for consistency.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ProximaNova"/>
              </a:rPr>
              <a:t>Replace Null Values: Use relative values (mean, median, mode, or custom values) to fill nulls.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ProximaNova"/>
              </a:rPr>
              <a:t>Derived Variables:</a:t>
            </a:r>
            <a:endParaRPr lang="en-US" sz="3200" b="0" i="0" dirty="0">
              <a:solidFill>
                <a:srgbClr val="000000"/>
              </a:solidFill>
              <a:effectLst/>
              <a:latin typeface="ProximaNov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ProximaNova"/>
              </a:rPr>
              <a:t>Create Derived Values: Generate new features that provide additional insights.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ProximaNova"/>
              </a:rPr>
              <a:t>Create Derived Value Categories: Create new variables from existing ones.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ProximaNova"/>
              </a:rPr>
              <a:t>Add Date-Based Categories: Extract and add month, year, and quarter as separate columns.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ProximaNova"/>
              </a:rPr>
              <a:t>Create Numerical-Based Categories: Group continuous values into discrete ranges.</a:t>
            </a:r>
          </a:p>
        </p:txBody>
      </p:sp>
    </p:spTree>
    <p:extLst>
      <p:ext uri="{BB962C8B-B14F-4D97-AF65-F5344CB8AC3E}">
        <p14:creationId xmlns:p14="http://schemas.microsoft.com/office/powerpoint/2010/main" val="183130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48B8-A4F1-BBC1-068B-A0801321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Growth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0D304A-0695-D2A0-C989-D82031C25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420" y="1467112"/>
            <a:ext cx="5094390" cy="30197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B056F6-9A00-BACF-AF4B-9E8F4BEDC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590" y="1027906"/>
            <a:ext cx="4564380" cy="344249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43057CA-561A-B6A6-89B9-668C91801415}"/>
              </a:ext>
            </a:extLst>
          </p:cNvPr>
          <p:cNvSpPr txBox="1">
            <a:spLocks/>
          </p:cNvSpPr>
          <p:nvPr/>
        </p:nvSpPr>
        <p:spPr>
          <a:xfrm>
            <a:off x="891540" y="4930038"/>
            <a:ext cx="9235440" cy="1471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system-ui"/>
              </a:rPr>
              <a:t>Observation</a:t>
            </a:r>
          </a:p>
          <a:p>
            <a:pPr marL="0" indent="0">
              <a:buNone/>
            </a:pPr>
            <a:r>
              <a:rPr lang="en-US" dirty="0">
                <a:latin typeface="system-ui"/>
              </a:rPr>
              <a:t>The company has been experiencing growth each year, with an increasing amount of loans being issued. Although the amount of defaulted loans decreased from 2007 onwards, there was a rise again in 2011. This issue needs to be addressed to mitigate financial losses.</a:t>
            </a:r>
          </a:p>
        </p:txBody>
      </p:sp>
    </p:spTree>
    <p:extLst>
      <p:ext uri="{BB962C8B-B14F-4D97-AF65-F5344CB8AC3E}">
        <p14:creationId xmlns:p14="http://schemas.microsoft.com/office/powerpoint/2010/main" val="346974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48B8-A4F1-BBC1-068B-A0801321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Amount Distribution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43057CA-561A-B6A6-89B9-668C91801415}"/>
              </a:ext>
            </a:extLst>
          </p:cNvPr>
          <p:cNvSpPr txBox="1">
            <a:spLocks/>
          </p:cNvSpPr>
          <p:nvPr/>
        </p:nvSpPr>
        <p:spPr>
          <a:xfrm>
            <a:off x="891540" y="4930038"/>
            <a:ext cx="9235440" cy="1471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system-ui"/>
              </a:rPr>
              <a:t>Observation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The majority of loans are distributed to Grade B, followed by Grade 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Most loans have been fully paid.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There is a significant proportion of loans (~15%) that have defaulted.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Most of the loans issued have a term of 3 years.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A023CA-C451-DD6B-3FEE-F94E1648D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961" y="1536502"/>
            <a:ext cx="3500198" cy="30303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91950C-5CA4-9574-437F-D28EFB14A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328" y="1605134"/>
            <a:ext cx="3763472" cy="27721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4D0F36-591A-E3D3-4C23-781687F49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63146"/>
            <a:ext cx="3817238" cy="277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2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48B8-A4F1-BBC1-068B-A0801321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rate and default loans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43057CA-561A-B6A6-89B9-668C91801415}"/>
              </a:ext>
            </a:extLst>
          </p:cNvPr>
          <p:cNvSpPr txBox="1">
            <a:spLocks/>
          </p:cNvSpPr>
          <p:nvPr/>
        </p:nvSpPr>
        <p:spPr>
          <a:xfrm>
            <a:off x="891540" y="4930038"/>
            <a:ext cx="9235440" cy="1471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system-ui"/>
              </a:rPr>
              <a:t>Observation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Most applicants received interest rates of 11%, followed by 10% and 7%.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There is an increase in default loans with higher interest rates.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Interest rates between 22% and 25% have a higher incidence of default loans.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ProximaNov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428475-725C-FEA3-CAE7-FEFE460E2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3409"/>
            <a:ext cx="10791825" cy="31139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90541E-8BBB-7E91-670E-16B434521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336" y="0"/>
            <a:ext cx="3678689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6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48B8-A4F1-BBC1-068B-A0801321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amount vs Interest rate vs grade loans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43057CA-561A-B6A6-89B9-668C91801415}"/>
              </a:ext>
            </a:extLst>
          </p:cNvPr>
          <p:cNvSpPr txBox="1">
            <a:spLocks/>
          </p:cNvSpPr>
          <p:nvPr/>
        </p:nvSpPr>
        <p:spPr>
          <a:xfrm>
            <a:off x="891540" y="4930038"/>
            <a:ext cx="4718685" cy="1471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system-ui"/>
              </a:rPr>
              <a:t>Observation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ProximaNova"/>
              </a:rPr>
              <a:t>Grade vs Loan Amount:</a:t>
            </a:r>
            <a:endParaRPr lang="en-US" b="0" i="0" dirty="0">
              <a:solidFill>
                <a:srgbClr val="000000"/>
              </a:solidFill>
              <a:effectLst/>
              <a:latin typeface="ProximaNova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Grades A, B, C, and D have similar median loan amounts, around $10,000.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Grades F and G have higher median loan amounts, around $20,000.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Grade E has a median loan amount of $15,000.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Grade A has the most outliers, followed by Grades B and C.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BD9DE9-C964-D2B5-0A4E-94B4348A9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116" y="1573609"/>
            <a:ext cx="3950218" cy="29381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2565C-D07A-3428-4809-E524725E6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933" y="1475554"/>
            <a:ext cx="3977067" cy="31342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66BC9B-5126-E853-3260-D648214FF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27" y="1561845"/>
            <a:ext cx="4168789" cy="30480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FCA992A-6A04-B41E-36E7-74F242C3FCDD}"/>
              </a:ext>
            </a:extLst>
          </p:cNvPr>
          <p:cNvSpPr txBox="1">
            <a:spLocks/>
          </p:cNvSpPr>
          <p:nvPr/>
        </p:nvSpPr>
        <p:spPr>
          <a:xfrm>
            <a:off x="6581775" y="4930038"/>
            <a:ext cx="4718685" cy="1471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system-ui"/>
              </a:rPr>
              <a:t>Observation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ProximaNova"/>
              </a:rPr>
              <a:t>Grade vs Interest Rate:</a:t>
            </a:r>
            <a:endParaRPr lang="en-US" b="0" i="0" dirty="0">
              <a:solidFill>
                <a:srgbClr val="000000"/>
              </a:solidFill>
              <a:effectLst/>
              <a:latin typeface="ProximaNova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Interest rates increase as the grade decreases.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ProximaNova"/>
              </a:rPr>
              <a:t>Grade vs Loan Status:</a:t>
            </a:r>
            <a:endParaRPr lang="en-US" b="0" i="0" dirty="0">
              <a:solidFill>
                <a:srgbClr val="000000"/>
              </a:solidFill>
              <a:effectLst/>
              <a:latin typeface="ProximaNova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As the grade increases from A to G, the likelihood of loans defaulting also increases.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ProximaNova"/>
            </a:endParaRPr>
          </a:p>
        </p:txBody>
      </p:sp>
    </p:spTree>
    <p:extLst>
      <p:ext uri="{BB962C8B-B14F-4D97-AF65-F5344CB8AC3E}">
        <p14:creationId xmlns:p14="http://schemas.microsoft.com/office/powerpoint/2010/main" val="143928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48B8-A4F1-BBC1-068B-A0801321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Record vs Purpose and Grade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43057CA-561A-B6A6-89B9-668C91801415}"/>
              </a:ext>
            </a:extLst>
          </p:cNvPr>
          <p:cNvSpPr txBox="1">
            <a:spLocks/>
          </p:cNvSpPr>
          <p:nvPr/>
        </p:nvSpPr>
        <p:spPr>
          <a:xfrm>
            <a:off x="6807150" y="5109871"/>
            <a:ext cx="4718685" cy="1471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system-ui"/>
              </a:rPr>
              <a:t>Observation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ProximaNova"/>
              </a:rPr>
              <a:t>Public Record of Derogatory Proportion with Grade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Grades B, C, D, and E have higher public records.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Grade A has low public records.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Grade G has very low public records, possibly due to fewer loans being approved.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FCA992A-6A04-B41E-36E7-74F242C3FCDD}"/>
              </a:ext>
            </a:extLst>
          </p:cNvPr>
          <p:cNvSpPr txBox="1">
            <a:spLocks/>
          </p:cNvSpPr>
          <p:nvPr/>
        </p:nvSpPr>
        <p:spPr>
          <a:xfrm>
            <a:off x="666167" y="5148940"/>
            <a:ext cx="4718685" cy="1471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system-ui"/>
              </a:rPr>
              <a:t>Observation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ProximaNova"/>
              </a:rPr>
              <a:t>Purpose with Public Record of Derogatory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ProximaNova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ProximaNova"/>
              </a:rPr>
              <a:t>Debt consolidation loans have higher public records for derogatory items, followed by credit card loans.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Proxima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E5F15B-5D3D-30E6-6451-BBEA427CB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0" y="1377826"/>
            <a:ext cx="4505325" cy="34551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FF9C96-554F-DEA5-9FFB-F32FE1A82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0" y="1415366"/>
            <a:ext cx="6549025" cy="341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1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2125</Words>
  <Application>Microsoft Office PowerPoint</Application>
  <PresentationFormat>Widescreen</PresentationFormat>
  <Paragraphs>193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Aptos Display</vt:lpstr>
      <vt:lpstr>Arial</vt:lpstr>
      <vt:lpstr>Montserrat</vt:lpstr>
      <vt:lpstr>ProximaNova</vt:lpstr>
      <vt:lpstr>system-ui</vt:lpstr>
      <vt:lpstr>Office Theme</vt:lpstr>
      <vt:lpstr>Lending Club</vt:lpstr>
      <vt:lpstr>EDA: Exploratory Data Analysis Process for Lending Club Case Study</vt:lpstr>
      <vt:lpstr>Data Understanding</vt:lpstr>
      <vt:lpstr>Data Cleaning</vt:lpstr>
      <vt:lpstr>Company Growth</vt:lpstr>
      <vt:lpstr>Loan Amount Distribution</vt:lpstr>
      <vt:lpstr>Interest rate and default loans</vt:lpstr>
      <vt:lpstr>Loan amount vs Interest rate vs grade loans</vt:lpstr>
      <vt:lpstr>Public Record vs Purpose and Grade</vt:lpstr>
      <vt:lpstr>Public Record Bankrupt vs Purpose and Grade</vt:lpstr>
      <vt:lpstr>Distribution of Loan Amount and Default across states</vt:lpstr>
      <vt:lpstr>Purpose vs Loan Status</vt:lpstr>
      <vt:lpstr>Purpose vs Loan Status</vt:lpstr>
      <vt:lpstr>Verification Status Vs Loan Amount and Defaults</vt:lpstr>
      <vt:lpstr>Loan Amount vs Interest Rate with Default Loan</vt:lpstr>
      <vt:lpstr>Correlation Matrix</vt:lpstr>
      <vt:lpstr>Recommendations to Avoid Financial Loss on Bad Loans and Gain More Business</vt:lpstr>
      <vt:lpstr>Possible Driving Factors for More Default Loans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Mariappan, Varadhan</dc:creator>
  <cp:lastModifiedBy>Mariappan, Varadhan</cp:lastModifiedBy>
  <cp:revision>16</cp:revision>
  <dcterms:created xsi:type="dcterms:W3CDTF">2024-11-17T15:17:57Z</dcterms:created>
  <dcterms:modified xsi:type="dcterms:W3CDTF">2024-11-18T16:02:09Z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3094ff5-79ca-456b-95f6-d578316a3809_Enabled">
    <vt:lpwstr>true</vt:lpwstr>
  </property>
  <property fmtid="{D5CDD505-2E9C-101B-9397-08002B2CF9AE}" pid="3" name="MSIP_Label_73094ff5-79ca-456b-95f6-d578316a3809_SetDate">
    <vt:lpwstr>2024-11-17T15:58:25Z</vt:lpwstr>
  </property>
  <property fmtid="{D5CDD505-2E9C-101B-9397-08002B2CF9AE}" pid="4" name="MSIP_Label_73094ff5-79ca-456b-95f6-d578316a3809_Method">
    <vt:lpwstr>Privileged</vt:lpwstr>
  </property>
  <property fmtid="{D5CDD505-2E9C-101B-9397-08002B2CF9AE}" pid="5" name="MSIP_Label_73094ff5-79ca-456b-95f6-d578316a3809_Name">
    <vt:lpwstr>Public</vt:lpwstr>
  </property>
  <property fmtid="{D5CDD505-2E9C-101B-9397-08002B2CF9AE}" pid="6" name="MSIP_Label_73094ff5-79ca-456b-95f6-d578316a3809_SiteId">
    <vt:lpwstr>771c9c47-7f24-44dc-958e-34f8713a8394</vt:lpwstr>
  </property>
  <property fmtid="{D5CDD505-2E9C-101B-9397-08002B2CF9AE}" pid="7" name="MSIP_Label_73094ff5-79ca-456b-95f6-d578316a3809_ActionId">
    <vt:lpwstr>657a9e76-6511-4644-9b3e-d60abfe3406f</vt:lpwstr>
  </property>
  <property fmtid="{D5CDD505-2E9C-101B-9397-08002B2CF9AE}" pid="8" name="MSIP_Label_73094ff5-79ca-456b-95f6-d578316a3809_ContentBits">
    <vt:lpwstr>0</vt:lpwstr>
  </property>
</Properties>
</file>