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4" r:id="rId2"/>
    <p:sldId id="266" r:id="rId3"/>
    <p:sldId id="267" r:id="rId4"/>
    <p:sldId id="265" r:id="rId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BE2"/>
    <a:srgbClr val="0000FF"/>
    <a:srgbClr val="0C4C94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11353-DB4F-44B6-B83A-13841C67E295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EAA7-1B24-45B0-B5C4-B62F5EE04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4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4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8152-650B-469D-9302-7AFFA5F864A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AF7A-E191-4247-A3A2-4BA6FF6B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8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8152-650B-469D-9302-7AFFA5F864A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AF7A-E191-4247-A3A2-4BA6FF6B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8152-650B-469D-9302-7AFFA5F864A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AF7A-E191-4247-A3A2-4BA6FF6B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5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5731906"/>
              </p:ext>
            </p:extLst>
          </p:nvPr>
        </p:nvGraphicFramePr>
        <p:xfrm>
          <a:off x="104774" y="85726"/>
          <a:ext cx="9705976" cy="6648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3276">
                  <a:extLst>
                    <a:ext uri="{9D8B030D-6E8A-4147-A177-3AD203B41FA5}">
                      <a16:colId xmlns:a16="http://schemas.microsoft.com/office/drawing/2014/main" val="4104122153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828329041"/>
                    </a:ext>
                  </a:extLst>
                </a:gridCol>
              </a:tblGrid>
              <a:tr h="4286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83215"/>
                  </a:ext>
                </a:extLst>
              </a:tr>
              <a:tr h="4495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754"/>
                  </a:ext>
                </a:extLst>
              </a:tr>
              <a:tr h="17240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0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85050674"/>
              </p:ext>
            </p:extLst>
          </p:nvPr>
        </p:nvGraphicFramePr>
        <p:xfrm>
          <a:off x="104774" y="85726"/>
          <a:ext cx="9705976" cy="6648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3276">
                  <a:extLst>
                    <a:ext uri="{9D8B030D-6E8A-4147-A177-3AD203B41FA5}">
                      <a16:colId xmlns:a16="http://schemas.microsoft.com/office/drawing/2014/main" val="4104122153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828329041"/>
                    </a:ext>
                  </a:extLst>
                </a:gridCol>
              </a:tblGrid>
              <a:tr h="4286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83215"/>
                  </a:ext>
                </a:extLst>
              </a:tr>
              <a:tr h="62198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1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8152-650B-469D-9302-7AFFA5F864A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AF7A-E191-4247-A3A2-4BA6FF6B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8152-650B-469D-9302-7AFFA5F864A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AF7A-E191-4247-A3A2-4BA6FF6B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1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8152-650B-469D-9302-7AFFA5F864A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AF7A-E191-4247-A3A2-4BA6FF6B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2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8152-650B-469D-9302-7AFFA5F864A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AF7A-E191-4247-A3A2-4BA6FF6B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6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8152-650B-469D-9302-7AFFA5F864A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AF7A-E191-4247-A3A2-4BA6FF6B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1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8152-650B-469D-9302-7AFFA5F864A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AF7A-E191-4247-A3A2-4BA6FF6B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8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8152-650B-469D-9302-7AFFA5F864A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AF7A-E191-4247-A3A2-4BA6FF6B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6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39720" y="4186744"/>
          <a:ext cx="4689480" cy="101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63">
                  <a:extLst>
                    <a:ext uri="{9D8B030D-6E8A-4147-A177-3AD203B41FA5}">
                      <a16:colId xmlns:a16="http://schemas.microsoft.com/office/drawing/2014/main" val="860525412"/>
                    </a:ext>
                  </a:extLst>
                </a:gridCol>
                <a:gridCol w="532662">
                  <a:extLst>
                    <a:ext uri="{9D8B030D-6E8A-4147-A177-3AD203B41FA5}">
                      <a16:colId xmlns:a16="http://schemas.microsoft.com/office/drawing/2014/main" val="3064915201"/>
                    </a:ext>
                  </a:extLst>
                </a:gridCol>
                <a:gridCol w="673238">
                  <a:extLst>
                    <a:ext uri="{9D8B030D-6E8A-4147-A177-3AD203B41FA5}">
                      <a16:colId xmlns:a16="http://schemas.microsoft.com/office/drawing/2014/main" val="3435880640"/>
                    </a:ext>
                  </a:extLst>
                </a:gridCol>
                <a:gridCol w="532662">
                  <a:extLst>
                    <a:ext uri="{9D8B030D-6E8A-4147-A177-3AD203B41FA5}">
                      <a16:colId xmlns:a16="http://schemas.microsoft.com/office/drawing/2014/main" val="612181083"/>
                    </a:ext>
                  </a:extLst>
                </a:gridCol>
                <a:gridCol w="928446">
                  <a:extLst>
                    <a:ext uri="{9D8B030D-6E8A-4147-A177-3AD203B41FA5}">
                      <a16:colId xmlns:a16="http://schemas.microsoft.com/office/drawing/2014/main" val="1010528634"/>
                    </a:ext>
                  </a:extLst>
                </a:gridCol>
                <a:gridCol w="532662">
                  <a:extLst>
                    <a:ext uri="{9D8B030D-6E8A-4147-A177-3AD203B41FA5}">
                      <a16:colId xmlns:a16="http://schemas.microsoft.com/office/drawing/2014/main" val="3101295212"/>
                    </a:ext>
                  </a:extLst>
                </a:gridCol>
                <a:gridCol w="1036347">
                  <a:extLst>
                    <a:ext uri="{9D8B030D-6E8A-4147-A177-3AD203B41FA5}">
                      <a16:colId xmlns:a16="http://schemas.microsoft.com/office/drawing/2014/main" val="1015289196"/>
                    </a:ext>
                  </a:extLst>
                </a:gridCol>
              </a:tblGrid>
              <a:tr h="2049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免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발령사항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免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72668"/>
                  </a:ext>
                </a:extLst>
              </a:tr>
              <a:tr h="204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직급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직급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754074"/>
                  </a:ext>
                </a:extLst>
              </a:tr>
              <a:tr h="295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57819"/>
                  </a:ext>
                </a:extLst>
              </a:tr>
              <a:tr h="295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4012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834946" y="4673579"/>
            <a:ext cx="399583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8808" y="4673579"/>
            <a:ext cx="540597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53647" y="4673579"/>
            <a:ext cx="414386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4946" y="4958181"/>
            <a:ext cx="399583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78808" y="4958181"/>
            <a:ext cx="540597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53647" y="4958181"/>
            <a:ext cx="414386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91858" y="4673579"/>
            <a:ext cx="824442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91858" y="4958181"/>
            <a:ext cx="824442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9832" y="4673579"/>
            <a:ext cx="430942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09832" y="4958181"/>
            <a:ext cx="430942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49169" y="4673579"/>
            <a:ext cx="913356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049169" y="4958181"/>
            <a:ext cx="913356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grpSp>
        <p:nvGrpSpPr>
          <p:cNvPr id="25" name="그룹 24"/>
          <p:cNvGrpSpPr/>
          <p:nvPr/>
        </p:nvGrpSpPr>
        <p:grpSpPr>
          <a:xfrm>
            <a:off x="4480378" y="4001653"/>
            <a:ext cx="295516" cy="169277"/>
            <a:chOff x="334051" y="3561867"/>
            <a:chExt cx="431124" cy="16927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419100" y="3584575"/>
              <a:ext cx="346075" cy="113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4051" y="3561867"/>
              <a:ext cx="3738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smtClean="0"/>
                <a:t>+  </a:t>
              </a:r>
              <a:r>
                <a:rPr lang="ko-KR" altLang="en-US" sz="500" b="1" smtClean="0"/>
                <a:t>추가</a:t>
              </a:r>
              <a:endParaRPr lang="ko-KR" altLang="en-US" sz="500" b="1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28995" y="4001653"/>
            <a:ext cx="300205" cy="169277"/>
            <a:chOff x="327210" y="3561867"/>
            <a:chExt cx="437965" cy="16927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19100" y="3584575"/>
              <a:ext cx="346075" cy="113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210" y="3561867"/>
              <a:ext cx="3738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smtClean="0"/>
                <a:t>+  </a:t>
              </a:r>
              <a:r>
                <a:rPr lang="ko-KR" altLang="en-US" sz="500" b="1" smtClean="0"/>
                <a:t>삭제</a:t>
              </a:r>
              <a:endParaRPr lang="ko-KR" altLang="en-US" sz="500" b="1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t="23579"/>
          <a:stretch/>
        </p:blipFill>
        <p:spPr>
          <a:xfrm>
            <a:off x="257259" y="991311"/>
            <a:ext cx="4911089" cy="175445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9" y="5292181"/>
            <a:ext cx="4746631" cy="58669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57259" y="561974"/>
            <a:ext cx="4895766" cy="612649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b="87794"/>
          <a:stretch/>
        </p:blipFill>
        <p:spPr>
          <a:xfrm>
            <a:off x="339719" y="6465949"/>
            <a:ext cx="4689481" cy="22252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0828" y="152400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결재문서</a:t>
            </a:r>
            <a:r>
              <a:rPr lang="ko-KR" altLang="en-US" sz="1600" b="1" dirty="0" smtClean="0"/>
              <a:t> 양식 요청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인사발령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1037943" y="464955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40" name="TextBox 39"/>
          <p:cNvSpPr txBox="1"/>
          <p:nvPr/>
        </p:nvSpPr>
        <p:spPr>
          <a:xfrm rot="5400000">
            <a:off x="1037943" y="493332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42" name="TextBox 41"/>
          <p:cNvSpPr txBox="1"/>
          <p:nvPr/>
        </p:nvSpPr>
        <p:spPr>
          <a:xfrm>
            <a:off x="7265325" y="593782"/>
            <a:ext cx="2698175" cy="741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전자결재 양식 추가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인사 발령 관련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+mn-ea"/>
              </a:rPr>
              <a:t>제목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제목 입력하면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상단에 반영될 수 있게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+mn-ea"/>
              </a:rPr>
              <a:t>상하단에</a:t>
            </a:r>
            <a:r>
              <a:rPr lang="ko-KR" altLang="en-US" sz="1400" dirty="0" smtClean="0">
                <a:latin typeface="+mn-ea"/>
              </a:rPr>
              <a:t> 글 작성할 수 있게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latin typeface="+mn-ea"/>
              </a:rPr>
              <a:t>구분 항목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b="1" dirty="0" smtClean="0"/>
              <a:t>임원인사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정기인사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보직변경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err="1" smtClean="0"/>
              <a:t>직책변경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err="1" smtClean="0"/>
              <a:t>현장이동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err="1" smtClean="0"/>
              <a:t>현장이동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공사팀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r>
              <a:rPr lang="ko-KR" altLang="en-US" sz="1400" b="1" dirty="0" err="1" smtClean="0"/>
              <a:t>현장이동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기술설계실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r>
              <a:rPr lang="ko-KR" altLang="en-US" sz="1400" b="1" dirty="0" err="1" smtClean="0"/>
              <a:t>현장이동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안전보건팀</a:t>
            </a:r>
            <a:r>
              <a:rPr lang="en-US" altLang="ko-KR" sz="1400" b="1" dirty="0" smtClean="0"/>
              <a:t>)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err="1" smtClean="0"/>
              <a:t>신규입사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ko-KR" altLang="en-US" sz="1400" dirty="0" err="1" smtClean="0">
                <a:latin typeface="+mn-ea"/>
              </a:rPr>
              <a:t>드롭다운</a:t>
            </a:r>
            <a:r>
              <a:rPr lang="ko-KR" altLang="en-US" sz="1400" dirty="0" smtClean="0">
                <a:latin typeface="+mn-ea"/>
              </a:rPr>
              <a:t> 값 선택하면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하단 표가 변경될 수 있게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뒷면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가지 참고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+mn-ea"/>
              </a:rPr>
              <a:t>표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뒷면 참고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9" y="3127623"/>
            <a:ext cx="4746631" cy="6347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54322" y="622305"/>
            <a:ext cx="3411515" cy="3554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 영역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7" y="2726001"/>
            <a:ext cx="4803453" cy="3306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0403" y="5998143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경영지원실장 상무 황원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21686" y="6218385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</a:t>
            </a:r>
            <a:r>
              <a:rPr lang="ko-KR" altLang="en-US" sz="900" smtClean="0"/>
              <a:t>직인생략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2256395" y="464955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46" name="TextBox 45"/>
          <p:cNvSpPr txBox="1"/>
          <p:nvPr/>
        </p:nvSpPr>
        <p:spPr>
          <a:xfrm rot="5400000">
            <a:off x="2256395" y="493332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47" name="TextBox 46"/>
          <p:cNvSpPr txBox="1"/>
          <p:nvPr/>
        </p:nvSpPr>
        <p:spPr>
          <a:xfrm rot="5400000">
            <a:off x="3212094" y="464955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48" name="TextBox 47"/>
          <p:cNvSpPr txBox="1"/>
          <p:nvPr/>
        </p:nvSpPr>
        <p:spPr>
          <a:xfrm rot="5400000">
            <a:off x="3212094" y="493332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52" name="TextBox 51"/>
          <p:cNvSpPr txBox="1"/>
          <p:nvPr/>
        </p:nvSpPr>
        <p:spPr>
          <a:xfrm rot="5400000">
            <a:off x="3744283" y="464955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53" name="TextBox 52"/>
          <p:cNvSpPr txBox="1"/>
          <p:nvPr/>
        </p:nvSpPr>
        <p:spPr>
          <a:xfrm rot="5400000">
            <a:off x="3744283" y="493332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54" name="TextBox 53"/>
          <p:cNvSpPr txBox="1"/>
          <p:nvPr/>
        </p:nvSpPr>
        <p:spPr>
          <a:xfrm rot="5400000">
            <a:off x="4766034" y="464955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55" name="TextBox 54"/>
          <p:cNvSpPr txBox="1"/>
          <p:nvPr/>
        </p:nvSpPr>
        <p:spPr>
          <a:xfrm rot="5400000">
            <a:off x="4766034" y="493332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296347" y="977789"/>
            <a:ext cx="623058" cy="191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71637" y="5367927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오른쪽 정렬로 나오게 요청</a:t>
            </a:r>
            <a:endParaRPr lang="ko-KR" alt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80070" y="317972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왼쪽 정렬로 나오게 요청 </a:t>
            </a:r>
            <a:endParaRPr lang="ko-KR" altLang="en-US" sz="1100" b="1"/>
          </a:p>
        </p:txBody>
      </p:sp>
      <p:cxnSp>
        <p:nvCxnSpPr>
          <p:cNvPr id="16" name="직선 연결선 15"/>
          <p:cNvCxnSpPr/>
          <p:nvPr/>
        </p:nvCxnSpPr>
        <p:spPr>
          <a:xfrm>
            <a:off x="339719" y="3847827"/>
            <a:ext cx="4746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04757" y="3964533"/>
            <a:ext cx="607287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932450" y="394050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8" name="직사각형 7"/>
          <p:cNvSpPr/>
          <p:nvPr/>
        </p:nvSpPr>
        <p:spPr>
          <a:xfrm>
            <a:off x="300241" y="39554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□ </a:t>
            </a:r>
            <a:r>
              <a:rPr lang="ko-KR" altLang="en-US" sz="800" b="1" dirty="0" smtClean="0">
                <a:latin typeface="+mn-ea"/>
              </a:rPr>
              <a:t> 정기인사</a:t>
            </a:r>
            <a:endParaRPr lang="ko-KR" altLang="en-US" sz="800" b="1" dirty="0">
              <a:latin typeface="+mn-ea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4985232" y="2008263"/>
            <a:ext cx="2392087" cy="134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5024437" y="2085175"/>
            <a:ext cx="2352882" cy="323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19281" y="2679581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80217" y="4257106"/>
            <a:ext cx="4359724" cy="94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2. 1</a:t>
            </a:r>
            <a:r>
              <a:rPr lang="ko-KR" altLang="en-US" dirty="0" smtClean="0"/>
              <a:t>구분 항목 </a:t>
            </a:r>
            <a:r>
              <a:rPr lang="ko-KR" altLang="en-US" dirty="0" err="1" smtClean="0"/>
              <a:t>선택시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맞게 변경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300240" y="3079311"/>
            <a:ext cx="4724197" cy="725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300240" y="5266772"/>
            <a:ext cx="4724197" cy="566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1604080" y="4487337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7203674" y="1215865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203674" y="1843656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7200712" y="2590137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364747" y="3433403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4725114" y="5589089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72740" y="3905734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7200712" y="5385618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7632270" y="5536799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51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98182"/>
              </p:ext>
            </p:extLst>
          </p:nvPr>
        </p:nvGraphicFramePr>
        <p:xfrm>
          <a:off x="339720" y="4186744"/>
          <a:ext cx="4689480" cy="722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63">
                  <a:extLst>
                    <a:ext uri="{9D8B030D-6E8A-4147-A177-3AD203B41FA5}">
                      <a16:colId xmlns:a16="http://schemas.microsoft.com/office/drawing/2014/main" val="860525412"/>
                    </a:ext>
                  </a:extLst>
                </a:gridCol>
                <a:gridCol w="532662">
                  <a:extLst>
                    <a:ext uri="{9D8B030D-6E8A-4147-A177-3AD203B41FA5}">
                      <a16:colId xmlns:a16="http://schemas.microsoft.com/office/drawing/2014/main" val="3064915201"/>
                    </a:ext>
                  </a:extLst>
                </a:gridCol>
                <a:gridCol w="673238">
                  <a:extLst>
                    <a:ext uri="{9D8B030D-6E8A-4147-A177-3AD203B41FA5}">
                      <a16:colId xmlns:a16="http://schemas.microsoft.com/office/drawing/2014/main" val="3435880640"/>
                    </a:ext>
                  </a:extLst>
                </a:gridCol>
                <a:gridCol w="532662">
                  <a:extLst>
                    <a:ext uri="{9D8B030D-6E8A-4147-A177-3AD203B41FA5}">
                      <a16:colId xmlns:a16="http://schemas.microsoft.com/office/drawing/2014/main" val="612181083"/>
                    </a:ext>
                  </a:extLst>
                </a:gridCol>
                <a:gridCol w="928446">
                  <a:extLst>
                    <a:ext uri="{9D8B030D-6E8A-4147-A177-3AD203B41FA5}">
                      <a16:colId xmlns:a16="http://schemas.microsoft.com/office/drawing/2014/main" val="1010528634"/>
                    </a:ext>
                  </a:extLst>
                </a:gridCol>
                <a:gridCol w="532662">
                  <a:extLst>
                    <a:ext uri="{9D8B030D-6E8A-4147-A177-3AD203B41FA5}">
                      <a16:colId xmlns:a16="http://schemas.microsoft.com/office/drawing/2014/main" val="3101295212"/>
                    </a:ext>
                  </a:extLst>
                </a:gridCol>
                <a:gridCol w="1036347">
                  <a:extLst>
                    <a:ext uri="{9D8B030D-6E8A-4147-A177-3AD203B41FA5}">
                      <a16:colId xmlns:a16="http://schemas.microsoft.com/office/drawing/2014/main" val="1015289196"/>
                    </a:ext>
                  </a:extLst>
                </a:gridCol>
              </a:tblGrid>
              <a:tr h="2049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현임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免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발령사항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免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72668"/>
                  </a:ext>
                </a:extLst>
              </a:tr>
              <a:tr h="204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직급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직급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754074"/>
                  </a:ext>
                </a:extLst>
              </a:tr>
              <a:tr h="295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57819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834946" y="4673579"/>
            <a:ext cx="399583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8808" y="4673579"/>
            <a:ext cx="540597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53647" y="4673579"/>
            <a:ext cx="414386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91858" y="4673579"/>
            <a:ext cx="824442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9832" y="4673579"/>
            <a:ext cx="430942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49169" y="4673579"/>
            <a:ext cx="913356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grpSp>
        <p:nvGrpSpPr>
          <p:cNvPr id="25" name="그룹 24"/>
          <p:cNvGrpSpPr/>
          <p:nvPr/>
        </p:nvGrpSpPr>
        <p:grpSpPr>
          <a:xfrm>
            <a:off x="4480378" y="4001653"/>
            <a:ext cx="295516" cy="169277"/>
            <a:chOff x="334051" y="3561867"/>
            <a:chExt cx="431124" cy="16927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419100" y="3584575"/>
              <a:ext cx="346075" cy="113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4051" y="3561867"/>
              <a:ext cx="3738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smtClean="0"/>
                <a:t>+  </a:t>
              </a:r>
              <a:r>
                <a:rPr lang="ko-KR" altLang="en-US" sz="500" b="1" smtClean="0"/>
                <a:t>추가</a:t>
              </a:r>
              <a:endParaRPr lang="ko-KR" altLang="en-US" sz="500" b="1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28995" y="4001653"/>
            <a:ext cx="300205" cy="169277"/>
            <a:chOff x="327210" y="3561867"/>
            <a:chExt cx="437965" cy="16927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19100" y="3584575"/>
              <a:ext cx="346075" cy="113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210" y="3561867"/>
              <a:ext cx="3738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smtClean="0"/>
                <a:t>+  </a:t>
              </a:r>
              <a:r>
                <a:rPr lang="ko-KR" altLang="en-US" sz="500" b="1" smtClean="0"/>
                <a:t>삭제</a:t>
              </a:r>
              <a:endParaRPr lang="ko-KR" altLang="en-US" sz="500" b="1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t="23579"/>
          <a:stretch/>
        </p:blipFill>
        <p:spPr>
          <a:xfrm>
            <a:off x="257259" y="991311"/>
            <a:ext cx="4911089" cy="175445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9" y="5292181"/>
            <a:ext cx="4746631" cy="58669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57259" y="561974"/>
            <a:ext cx="4895766" cy="612649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b="87794"/>
          <a:stretch/>
        </p:blipFill>
        <p:spPr>
          <a:xfrm>
            <a:off x="339719" y="6465949"/>
            <a:ext cx="4689481" cy="22252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0828" y="152400"/>
            <a:ext cx="2896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결재문서</a:t>
            </a:r>
            <a:r>
              <a:rPr lang="ko-KR" altLang="en-US" sz="1600" b="1" dirty="0" smtClean="0"/>
              <a:t> 양식 요청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인사발령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1037943" y="464955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42" name="TextBox 41"/>
          <p:cNvSpPr txBox="1"/>
          <p:nvPr/>
        </p:nvSpPr>
        <p:spPr>
          <a:xfrm>
            <a:off x="7265325" y="593782"/>
            <a:ext cx="269817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임원인사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정기인사 선택하면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구분 항목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승진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특진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직급 </a:t>
            </a:r>
            <a:r>
              <a:rPr lang="ko-KR" altLang="en-US" sz="1400" b="1" dirty="0" err="1" smtClean="0">
                <a:latin typeface="+mn-ea"/>
              </a:rPr>
              <a:t>드롭다운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선택값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사원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주임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과장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차장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부장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상무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전무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부사장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사장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대표이사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소속 </a:t>
            </a:r>
            <a:r>
              <a:rPr lang="ko-KR" altLang="en-US" sz="1400" b="1" dirty="0" err="1">
                <a:latin typeface="+mn-ea"/>
              </a:rPr>
              <a:t>드롭다운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선택값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영업본부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견적실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영업실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설계본부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디자인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실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전략설계실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기술설계실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사업관리본부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공사관리실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원가혁신팀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공무팀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안전보건팀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공사팀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외주구매실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외주팀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구매팀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품질관리팀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경영지원본부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경영기획팀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인사총무팀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재경팀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별정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9" y="3127623"/>
            <a:ext cx="4746631" cy="6347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54322" y="622305"/>
            <a:ext cx="3411515" cy="3554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 영역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7" y="2726001"/>
            <a:ext cx="4803453" cy="3306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0403" y="5998143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경영지원실장 상무 황원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21686" y="6218385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</a:t>
            </a:r>
            <a:r>
              <a:rPr lang="ko-KR" altLang="en-US" sz="900" smtClean="0"/>
              <a:t>직인생략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2256395" y="464955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47" name="TextBox 46"/>
          <p:cNvSpPr txBox="1"/>
          <p:nvPr/>
        </p:nvSpPr>
        <p:spPr>
          <a:xfrm rot="5400000">
            <a:off x="3212094" y="464955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52" name="TextBox 51"/>
          <p:cNvSpPr txBox="1"/>
          <p:nvPr/>
        </p:nvSpPr>
        <p:spPr>
          <a:xfrm rot="5400000">
            <a:off x="3744283" y="464955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54" name="TextBox 53"/>
          <p:cNvSpPr txBox="1"/>
          <p:nvPr/>
        </p:nvSpPr>
        <p:spPr>
          <a:xfrm rot="5400000">
            <a:off x="4766034" y="464955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58" name="TextBox 57"/>
          <p:cNvSpPr txBox="1"/>
          <p:nvPr/>
        </p:nvSpPr>
        <p:spPr>
          <a:xfrm>
            <a:off x="3171637" y="5367927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오른쪽 정렬로 나오게 요청</a:t>
            </a:r>
            <a:endParaRPr lang="ko-KR" altLang="en-US" sz="1100" b="1"/>
          </a:p>
        </p:txBody>
      </p:sp>
      <p:sp>
        <p:nvSpPr>
          <p:cNvPr id="59" name="TextBox 58"/>
          <p:cNvSpPr txBox="1"/>
          <p:nvPr/>
        </p:nvSpPr>
        <p:spPr>
          <a:xfrm>
            <a:off x="380070" y="317972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왼쪽 정렬로 나오게 요청 </a:t>
            </a:r>
            <a:endParaRPr lang="ko-KR" altLang="en-US" sz="1100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39719" y="3847827"/>
            <a:ext cx="4746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04757" y="3964533"/>
            <a:ext cx="607287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932450" y="394050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8" name="직사각형 7"/>
          <p:cNvSpPr/>
          <p:nvPr/>
        </p:nvSpPr>
        <p:spPr>
          <a:xfrm>
            <a:off x="300241" y="39554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□ </a:t>
            </a:r>
            <a:r>
              <a:rPr lang="ko-KR" altLang="en-US" sz="800" b="1" dirty="0" smtClean="0">
                <a:latin typeface="+mn-ea"/>
              </a:rPr>
              <a:t> 정기인사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90111" y="3824445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733639" y="4475806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1969283" y="4502946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2507367" y="4500383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992283" y="803305"/>
            <a:ext cx="6273042" cy="318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7203674" y="593782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7203674" y="1104167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7200712" y="1771669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456706" y="4502946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3994790" y="4500383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7200712" y="2745762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809538" y="4661282"/>
            <a:ext cx="4152987" cy="228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96940" y="4891400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표는모두</a:t>
            </a:r>
            <a:r>
              <a:rPr lang="ko-KR" altLang="en-US" sz="1100" b="1" dirty="0" smtClean="0"/>
              <a:t> 가운데 정렬로 요청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8896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95470"/>
              </p:ext>
            </p:extLst>
          </p:nvPr>
        </p:nvGraphicFramePr>
        <p:xfrm>
          <a:off x="380070" y="4187473"/>
          <a:ext cx="4706282" cy="695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576">
                  <a:extLst>
                    <a:ext uri="{9D8B030D-6E8A-4147-A177-3AD203B41FA5}">
                      <a16:colId xmlns:a16="http://schemas.microsoft.com/office/drawing/2014/main" val="613705062"/>
                    </a:ext>
                  </a:extLst>
                </a:gridCol>
                <a:gridCol w="428076">
                  <a:extLst>
                    <a:ext uri="{9D8B030D-6E8A-4147-A177-3AD203B41FA5}">
                      <a16:colId xmlns:a16="http://schemas.microsoft.com/office/drawing/2014/main" val="242027339"/>
                    </a:ext>
                  </a:extLst>
                </a:gridCol>
                <a:gridCol w="428076">
                  <a:extLst>
                    <a:ext uri="{9D8B030D-6E8A-4147-A177-3AD203B41FA5}">
                      <a16:colId xmlns:a16="http://schemas.microsoft.com/office/drawing/2014/main" val="692603642"/>
                    </a:ext>
                  </a:extLst>
                </a:gridCol>
                <a:gridCol w="621728">
                  <a:extLst>
                    <a:ext uri="{9D8B030D-6E8A-4147-A177-3AD203B41FA5}">
                      <a16:colId xmlns:a16="http://schemas.microsoft.com/office/drawing/2014/main" val="2231645437"/>
                    </a:ext>
                  </a:extLst>
                </a:gridCol>
                <a:gridCol w="1016679">
                  <a:extLst>
                    <a:ext uri="{9D8B030D-6E8A-4147-A177-3AD203B41FA5}">
                      <a16:colId xmlns:a16="http://schemas.microsoft.com/office/drawing/2014/main" val="2697047958"/>
                    </a:ext>
                  </a:extLst>
                </a:gridCol>
                <a:gridCol w="1019227">
                  <a:extLst>
                    <a:ext uri="{9D8B030D-6E8A-4147-A177-3AD203B41FA5}">
                      <a16:colId xmlns:a16="http://schemas.microsoft.com/office/drawing/2014/main" val="2454496279"/>
                    </a:ext>
                  </a:extLst>
                </a:gridCol>
                <a:gridCol w="896920">
                  <a:extLst>
                    <a:ext uri="{9D8B030D-6E8A-4147-A177-3AD203B41FA5}">
                      <a16:colId xmlns:a16="http://schemas.microsoft.com/office/drawing/2014/main" val="2295930690"/>
                    </a:ext>
                  </a:extLst>
                </a:gridCol>
              </a:tblGrid>
              <a:tr h="1936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직급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발령일자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12305"/>
                  </a:ext>
                </a:extLst>
              </a:tr>
              <a:tr h="193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smtClean="0">
                          <a:effectLst/>
                          <a:latin typeface="+mn-ea"/>
                          <a:ea typeface="+mn-ea"/>
                        </a:rPr>
                        <a:t>현임</a:t>
                      </a:r>
                      <a:r>
                        <a:rPr lang="en-US" altLang="ko-KR" sz="800" b="1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dirty="0" smtClean="0">
                          <a:effectLst/>
                          <a:latin typeface="+mn-ea"/>
                          <a:ea typeface="+mn-ea"/>
                        </a:rPr>
                        <a:t>免</a:t>
                      </a:r>
                      <a:r>
                        <a:rPr lang="en-US" altLang="ko-KR" sz="800" b="1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 smtClean="0">
                          <a:effectLst/>
                          <a:latin typeface="+mn-ea"/>
                          <a:ea typeface="+mn-ea"/>
                        </a:rPr>
                        <a:t>발령사항</a:t>
                      </a:r>
                      <a:r>
                        <a:rPr lang="en-US" altLang="ko-KR" sz="800" b="1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dirty="0" smtClean="0">
                          <a:effectLst/>
                          <a:latin typeface="+mn-ea"/>
                          <a:ea typeface="+mn-ea"/>
                        </a:rPr>
                        <a:t>命</a:t>
                      </a:r>
                      <a:r>
                        <a:rPr lang="en-US" altLang="ko-KR" sz="800" b="1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14665"/>
                  </a:ext>
                </a:extLst>
              </a:tr>
              <a:tr h="30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75" marR="14287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64229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93265" y="4637843"/>
            <a:ext cx="399583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57821" y="4635479"/>
            <a:ext cx="540597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5888" y="4635479"/>
            <a:ext cx="380593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59584" y="4635479"/>
            <a:ext cx="824442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04219" y="4635479"/>
            <a:ext cx="939825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10718" y="4635479"/>
            <a:ext cx="818482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grpSp>
        <p:nvGrpSpPr>
          <p:cNvPr id="25" name="그룹 24"/>
          <p:cNvGrpSpPr/>
          <p:nvPr/>
        </p:nvGrpSpPr>
        <p:grpSpPr>
          <a:xfrm>
            <a:off x="4480378" y="4001653"/>
            <a:ext cx="295516" cy="169277"/>
            <a:chOff x="334051" y="3561867"/>
            <a:chExt cx="431124" cy="16927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419100" y="3584575"/>
              <a:ext cx="346075" cy="113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4051" y="3561867"/>
              <a:ext cx="3738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smtClean="0"/>
                <a:t>+  </a:t>
              </a:r>
              <a:r>
                <a:rPr lang="ko-KR" altLang="en-US" sz="500" b="1" smtClean="0"/>
                <a:t>추가</a:t>
              </a:r>
              <a:endParaRPr lang="ko-KR" altLang="en-US" sz="500" b="1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28995" y="4001653"/>
            <a:ext cx="300205" cy="169277"/>
            <a:chOff x="327210" y="3561867"/>
            <a:chExt cx="437965" cy="16927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19100" y="3584575"/>
              <a:ext cx="346075" cy="113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210" y="3561867"/>
              <a:ext cx="3738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smtClean="0"/>
                <a:t>+  </a:t>
              </a:r>
              <a:r>
                <a:rPr lang="ko-KR" altLang="en-US" sz="500" b="1" smtClean="0"/>
                <a:t>삭제</a:t>
              </a:r>
              <a:endParaRPr lang="ko-KR" altLang="en-US" sz="500" b="1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t="23579"/>
          <a:stretch/>
        </p:blipFill>
        <p:spPr>
          <a:xfrm>
            <a:off x="257259" y="991311"/>
            <a:ext cx="4911089" cy="175445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9" y="5292181"/>
            <a:ext cx="4746631" cy="58669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57259" y="561974"/>
            <a:ext cx="4895766" cy="612649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b="87794"/>
          <a:stretch/>
        </p:blipFill>
        <p:spPr>
          <a:xfrm>
            <a:off x="339719" y="6465949"/>
            <a:ext cx="4689481" cy="22252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0828" y="152400"/>
            <a:ext cx="2896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결재문서</a:t>
            </a:r>
            <a:r>
              <a:rPr lang="ko-KR" altLang="en-US" sz="1600" b="1" dirty="0" smtClean="0"/>
              <a:t> 양식 요청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인사발령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896262" y="461381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5325" y="593782"/>
            <a:ext cx="26789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보직변경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err="1" smtClean="0">
                <a:latin typeface="+mn-ea"/>
              </a:rPr>
              <a:t>직책변경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b="1" dirty="0" err="1" smtClean="0">
                <a:latin typeface="+mn-ea"/>
              </a:rPr>
              <a:t>현장이동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 err="1" smtClean="0"/>
              <a:t>현장이동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공사팀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ko-KR" altLang="en-US" sz="1400" b="1" dirty="0" err="1"/>
              <a:t>현장이동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기술설계실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ko-KR" altLang="en-US" sz="1400" b="1" dirty="0" err="1"/>
              <a:t>현장이동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안전보건팀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ko-KR" altLang="en-US" sz="1400" b="1" dirty="0" smtClean="0">
                <a:latin typeface="+mn-ea"/>
              </a:rPr>
              <a:t>선택하면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구분 항목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공사팀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직급 항목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사원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주임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과장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차장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부장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상무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전무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부사장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사장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대표이사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보직변경 </a:t>
            </a:r>
            <a:r>
              <a:rPr lang="ko-KR" altLang="en-US" sz="1400" dirty="0" smtClean="0">
                <a:latin typeface="+mn-ea"/>
              </a:rPr>
              <a:t>선택하면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-&gt; </a:t>
            </a:r>
            <a:r>
              <a:rPr lang="ko-KR" altLang="en-US" sz="1400" dirty="0" smtClean="0">
                <a:latin typeface="+mn-ea"/>
              </a:rPr>
              <a:t>소속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b="1" dirty="0" err="1" smtClean="0">
                <a:latin typeface="+mn-ea"/>
              </a:rPr>
              <a:t>직책변경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선택하면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-&gt; </a:t>
            </a:r>
            <a:r>
              <a:rPr lang="ko-KR" altLang="en-US" sz="1400" dirty="0" smtClean="0">
                <a:latin typeface="+mn-ea"/>
              </a:rPr>
              <a:t>직책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b="1" dirty="0" err="1" smtClean="0">
                <a:latin typeface="+mn-ea"/>
              </a:rPr>
              <a:t>현장이동</a:t>
            </a:r>
            <a:r>
              <a:rPr lang="ko-KR" altLang="en-US" sz="1400" dirty="0" smtClean="0">
                <a:latin typeface="+mn-ea"/>
              </a:rPr>
              <a:t> 선택하면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-&gt; </a:t>
            </a:r>
            <a:r>
              <a:rPr lang="ko-KR" altLang="en-US" sz="1400" dirty="0" smtClean="0">
                <a:latin typeface="+mn-ea"/>
              </a:rPr>
              <a:t>현장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err="1" smtClean="0">
                <a:latin typeface="+mn-ea"/>
              </a:rPr>
              <a:t>발령일자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달력에서 날짜 선택할 수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있게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9" y="3127623"/>
            <a:ext cx="4746631" cy="6347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54322" y="622305"/>
            <a:ext cx="3411515" cy="3554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 영역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7" y="2726001"/>
            <a:ext cx="4803453" cy="3306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0403" y="5998143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경영지원실장 상무 황원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21686" y="6218385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</a:t>
            </a:r>
            <a:r>
              <a:rPr lang="ko-KR" altLang="en-US" sz="900" smtClean="0"/>
              <a:t>직인생략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1294844" y="461145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58" name="TextBox 57"/>
          <p:cNvSpPr txBox="1"/>
          <p:nvPr/>
        </p:nvSpPr>
        <p:spPr>
          <a:xfrm>
            <a:off x="3171637" y="5367927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오른쪽 정렬로 나오게 요청</a:t>
            </a:r>
            <a:endParaRPr lang="ko-KR" altLang="en-US" sz="1100" b="1"/>
          </a:p>
        </p:txBody>
      </p:sp>
      <p:sp>
        <p:nvSpPr>
          <p:cNvPr id="59" name="TextBox 58"/>
          <p:cNvSpPr txBox="1"/>
          <p:nvPr/>
        </p:nvSpPr>
        <p:spPr>
          <a:xfrm>
            <a:off x="380070" y="317972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왼쪽 정렬로 나오게 요청 </a:t>
            </a:r>
            <a:endParaRPr lang="ko-KR" altLang="en-US" sz="1100" b="1"/>
          </a:p>
        </p:txBody>
      </p:sp>
      <p:cxnSp>
        <p:nvCxnSpPr>
          <p:cNvPr id="16" name="직선 연결선 15"/>
          <p:cNvCxnSpPr/>
          <p:nvPr/>
        </p:nvCxnSpPr>
        <p:spPr>
          <a:xfrm>
            <a:off x="339719" y="3847827"/>
            <a:ext cx="4746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04757" y="3964533"/>
            <a:ext cx="607287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932450" y="394050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8" name="직사각형 7"/>
          <p:cNvSpPr/>
          <p:nvPr/>
        </p:nvSpPr>
        <p:spPr>
          <a:xfrm>
            <a:off x="300241" y="39554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□ </a:t>
            </a:r>
            <a:r>
              <a:rPr lang="ko-KR" altLang="en-US" sz="800" b="1" dirty="0" smtClean="0">
                <a:latin typeface="+mn-ea"/>
              </a:rPr>
              <a:t> 보직변경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07963" y="3793669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84502" y="4324119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4202995" y="4198909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992283" y="733987"/>
            <a:ext cx="6482205" cy="325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660079" y="4213406"/>
            <a:ext cx="939825" cy="1360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64" name="타원 63"/>
          <p:cNvSpPr/>
          <p:nvPr/>
        </p:nvSpPr>
        <p:spPr>
          <a:xfrm>
            <a:off x="2485267" y="4132885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977896" y="4062905"/>
            <a:ext cx="1477298" cy="19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023861" y="4324119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7203674" y="593782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7203674" y="2140484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7200712" y="2985114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7205456" y="4017212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7205456" y="5629537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927" y="4721258"/>
            <a:ext cx="1790700" cy="193357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638994" y="4576786"/>
            <a:ext cx="4492235" cy="306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162671" y="4892228"/>
            <a:ext cx="2005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표는 </a:t>
            </a:r>
            <a:r>
              <a:rPr lang="ko-KR" altLang="en-US" sz="1100" b="1" dirty="0" smtClean="0"/>
              <a:t>모두 가운데 정렬로 요청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72799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모서리가 둥근 직사각형 78"/>
          <p:cNvSpPr/>
          <p:nvPr/>
        </p:nvSpPr>
        <p:spPr>
          <a:xfrm>
            <a:off x="504757" y="3964533"/>
            <a:ext cx="607287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932450" y="394050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81" name="직사각형 80"/>
          <p:cNvSpPr/>
          <p:nvPr/>
        </p:nvSpPr>
        <p:spPr>
          <a:xfrm>
            <a:off x="300241" y="39554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□ </a:t>
            </a:r>
            <a:r>
              <a:rPr lang="ko-KR" altLang="en-US" sz="800" b="1" dirty="0" smtClean="0">
                <a:latin typeface="+mn-ea"/>
              </a:rPr>
              <a:t> </a:t>
            </a:r>
            <a:r>
              <a:rPr lang="ko-KR" altLang="en-US" sz="800" b="1" dirty="0" err="1" smtClean="0">
                <a:latin typeface="+mn-ea"/>
              </a:rPr>
              <a:t>신규입사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29965"/>
              </p:ext>
            </p:extLst>
          </p:nvPr>
        </p:nvGraphicFramePr>
        <p:xfrm>
          <a:off x="380069" y="4182531"/>
          <a:ext cx="4644368" cy="736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519">
                  <a:extLst>
                    <a:ext uri="{9D8B030D-6E8A-4147-A177-3AD203B41FA5}">
                      <a16:colId xmlns:a16="http://schemas.microsoft.com/office/drawing/2014/main" val="3391319666"/>
                    </a:ext>
                  </a:extLst>
                </a:gridCol>
                <a:gridCol w="439579">
                  <a:extLst>
                    <a:ext uri="{9D8B030D-6E8A-4147-A177-3AD203B41FA5}">
                      <a16:colId xmlns:a16="http://schemas.microsoft.com/office/drawing/2014/main" val="729222791"/>
                    </a:ext>
                  </a:extLst>
                </a:gridCol>
                <a:gridCol w="502376">
                  <a:extLst>
                    <a:ext uri="{9D8B030D-6E8A-4147-A177-3AD203B41FA5}">
                      <a16:colId xmlns:a16="http://schemas.microsoft.com/office/drawing/2014/main" val="2541804533"/>
                    </a:ext>
                  </a:extLst>
                </a:gridCol>
                <a:gridCol w="596573">
                  <a:extLst>
                    <a:ext uri="{9D8B030D-6E8A-4147-A177-3AD203B41FA5}">
                      <a16:colId xmlns:a16="http://schemas.microsoft.com/office/drawing/2014/main" val="1518042379"/>
                    </a:ext>
                  </a:extLst>
                </a:gridCol>
                <a:gridCol w="871309">
                  <a:extLst>
                    <a:ext uri="{9D8B030D-6E8A-4147-A177-3AD203B41FA5}">
                      <a16:colId xmlns:a16="http://schemas.microsoft.com/office/drawing/2014/main" val="1329300380"/>
                    </a:ext>
                  </a:extLst>
                </a:gridCol>
                <a:gridCol w="965506">
                  <a:extLst>
                    <a:ext uri="{9D8B030D-6E8A-4147-A177-3AD203B41FA5}">
                      <a16:colId xmlns:a16="http://schemas.microsoft.com/office/drawing/2014/main" val="389351720"/>
                    </a:ext>
                  </a:extLst>
                </a:gridCol>
                <a:gridCol w="965506">
                  <a:extLst>
                    <a:ext uri="{9D8B030D-6E8A-4147-A177-3AD203B41FA5}">
                      <a16:colId xmlns:a16="http://schemas.microsoft.com/office/drawing/2014/main" val="4257655752"/>
                    </a:ext>
                  </a:extLst>
                </a:gridCol>
              </a:tblGrid>
              <a:tr h="2424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NO</a:t>
                      </a:r>
                      <a:r>
                        <a:rPr lang="en-US" sz="800" b="1" u="none" strike="noStrike" dirty="0" smtClean="0">
                          <a:effectLst/>
                        </a:rPr>
                        <a:t>.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성명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발령사항</a:t>
                      </a:r>
                      <a:r>
                        <a:rPr lang="en-US" altLang="ko-KR" sz="800" b="1" u="none" strike="noStrike">
                          <a:effectLst/>
                        </a:rPr>
                        <a:t>(</a:t>
                      </a:r>
                      <a:r>
                        <a:rPr lang="ko-KR" altLang="en-US" sz="800" b="1" u="none" strike="noStrike">
                          <a:effectLst/>
                        </a:rPr>
                        <a:t>命</a:t>
                      </a:r>
                      <a:r>
                        <a:rPr lang="en-US" altLang="ko-KR" sz="800" b="1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 smtClean="0">
                          <a:effectLst/>
                        </a:rPr>
                        <a:t>입사일자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effectLst/>
                        </a:rPr>
                        <a:t>발령일자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31248"/>
                  </a:ext>
                </a:extLst>
              </a:tr>
              <a:tr h="242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직급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  <a:p>
                      <a:pPr algn="ctr" fontAlgn="ctr"/>
                      <a:r>
                        <a:rPr lang="ko-KR" altLang="en-US" sz="800" b="1" u="none" strike="noStrike" dirty="0" smtClean="0">
                          <a:effectLst/>
                        </a:rPr>
                        <a:t>소속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80576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9" marR="7589" marT="7589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12695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4480378" y="4001653"/>
            <a:ext cx="295516" cy="169277"/>
            <a:chOff x="334051" y="3561867"/>
            <a:chExt cx="431124" cy="16927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419100" y="3584575"/>
              <a:ext cx="346075" cy="113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4051" y="3561867"/>
              <a:ext cx="3738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smtClean="0"/>
                <a:t>+  </a:t>
              </a:r>
              <a:r>
                <a:rPr lang="ko-KR" altLang="en-US" sz="500" b="1" smtClean="0"/>
                <a:t>추가</a:t>
              </a:r>
              <a:endParaRPr lang="ko-KR" altLang="en-US" sz="500" b="1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28995" y="4001653"/>
            <a:ext cx="300205" cy="169277"/>
            <a:chOff x="327210" y="3561867"/>
            <a:chExt cx="437965" cy="16927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19100" y="3584575"/>
              <a:ext cx="346075" cy="113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210" y="3561867"/>
              <a:ext cx="3738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smtClean="0"/>
                <a:t>+  </a:t>
              </a:r>
              <a:r>
                <a:rPr lang="ko-KR" altLang="en-US" sz="500" b="1" smtClean="0"/>
                <a:t>삭제</a:t>
              </a:r>
              <a:endParaRPr lang="ko-KR" altLang="en-US" sz="500" b="1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t="23579"/>
          <a:stretch/>
        </p:blipFill>
        <p:spPr>
          <a:xfrm>
            <a:off x="257259" y="991311"/>
            <a:ext cx="4911089" cy="175445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9" y="5292181"/>
            <a:ext cx="4746631" cy="58669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57259" y="561974"/>
            <a:ext cx="4895766" cy="612649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b="87794"/>
          <a:stretch/>
        </p:blipFill>
        <p:spPr>
          <a:xfrm>
            <a:off x="339719" y="6465949"/>
            <a:ext cx="4689481" cy="22252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0828" y="152400"/>
            <a:ext cx="2896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결재문서</a:t>
            </a:r>
            <a:r>
              <a:rPr lang="ko-KR" altLang="en-US" sz="1600" b="1" dirty="0" smtClean="0"/>
              <a:t> 양식 요청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인사발령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5325" y="593782"/>
            <a:ext cx="2678938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+mn-ea"/>
              </a:rPr>
              <a:t>신규입사</a:t>
            </a:r>
            <a:r>
              <a:rPr lang="ko-KR" altLang="en-US" sz="1400" b="1" dirty="0" smtClean="0">
                <a:latin typeface="+mn-ea"/>
              </a:rPr>
              <a:t> 선택하면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endParaRPr lang="en-US" altLang="ko-KR" sz="1400" b="1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구분 항목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채용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직급 항목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dirty="0">
                <a:latin typeface="+mn-ea"/>
              </a:rPr>
              <a:t>사원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주임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대리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과장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차장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부장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상무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전무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부사장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대표이사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소속 항목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dirty="0">
                <a:latin typeface="+mn-ea"/>
              </a:rPr>
              <a:t>영업본부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견적실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영업실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err="1">
                <a:latin typeface="+mn-ea"/>
              </a:rPr>
              <a:t>설계본부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디자인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실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err="1">
                <a:latin typeface="+mn-ea"/>
              </a:rPr>
              <a:t>전략설계실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기술설계실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사업관리본부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err="1">
                <a:latin typeface="+mn-ea"/>
              </a:rPr>
              <a:t>공사관리실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원가혁신팀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err="1">
                <a:latin typeface="+mn-ea"/>
              </a:rPr>
              <a:t>공무팀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안전보건팀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err="1">
                <a:latin typeface="+mn-ea"/>
              </a:rPr>
              <a:t>공사팀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외주구매실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err="1">
                <a:latin typeface="+mn-ea"/>
              </a:rPr>
              <a:t>외주팀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구매팀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품질관리팀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경영지원본부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경영기획팀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인사총무팀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err="1">
                <a:latin typeface="+mn-ea"/>
              </a:rPr>
              <a:t>재경팀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별정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err="1" smtClean="0">
                <a:latin typeface="+mn-ea"/>
              </a:rPr>
              <a:t>입사일자</a:t>
            </a:r>
            <a:r>
              <a:rPr lang="en-US" altLang="ko-KR" sz="1400" b="1" dirty="0" smtClean="0">
                <a:latin typeface="+mn-ea"/>
              </a:rPr>
              <a:t>,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발령일자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dirty="0">
                <a:latin typeface="+mn-ea"/>
              </a:rPr>
              <a:t>달력에서 날짜 선택할 수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있게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9" y="3127623"/>
            <a:ext cx="4746631" cy="6347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54322" y="622305"/>
            <a:ext cx="3411515" cy="3554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 영역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7" y="2726001"/>
            <a:ext cx="4803453" cy="3306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0403" y="5998143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경영지원실장 상무 황원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21686" y="6218385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</a:t>
            </a:r>
            <a:r>
              <a:rPr lang="ko-KR" altLang="en-US" sz="900" smtClean="0"/>
              <a:t>직인생략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58" name="TextBox 57"/>
          <p:cNvSpPr txBox="1"/>
          <p:nvPr/>
        </p:nvSpPr>
        <p:spPr>
          <a:xfrm>
            <a:off x="3171637" y="5367927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오른쪽 정렬로 나오게 요청</a:t>
            </a:r>
            <a:endParaRPr lang="ko-KR" altLang="en-US" sz="1100" b="1"/>
          </a:p>
        </p:txBody>
      </p:sp>
      <p:sp>
        <p:nvSpPr>
          <p:cNvPr id="59" name="TextBox 58"/>
          <p:cNvSpPr txBox="1"/>
          <p:nvPr/>
        </p:nvSpPr>
        <p:spPr>
          <a:xfrm>
            <a:off x="380070" y="317972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왼쪽 정렬로 나오게 요청 </a:t>
            </a:r>
            <a:endParaRPr lang="ko-KR" altLang="en-US" sz="1100" b="1"/>
          </a:p>
        </p:txBody>
      </p:sp>
      <p:cxnSp>
        <p:nvCxnSpPr>
          <p:cNvPr id="16" name="직선 연결선 15"/>
          <p:cNvCxnSpPr/>
          <p:nvPr/>
        </p:nvCxnSpPr>
        <p:spPr>
          <a:xfrm>
            <a:off x="339719" y="3847827"/>
            <a:ext cx="4746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180161" y="4691175"/>
            <a:ext cx="824442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31445" y="4691175"/>
            <a:ext cx="824442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250281" y="4691175"/>
            <a:ext cx="807318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2853393" y="466714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643062" y="4691175"/>
            <a:ext cx="542363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1981220" y="466714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147763" y="4691175"/>
            <a:ext cx="455224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05728" y="4691175"/>
            <a:ext cx="389583" cy="1841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82" name="타원 81"/>
          <p:cNvSpPr/>
          <p:nvPr/>
        </p:nvSpPr>
        <p:spPr>
          <a:xfrm>
            <a:off x="407963" y="3793669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920638" y="466714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&gt;</a:t>
            </a:r>
            <a:endParaRPr lang="ko-KR" altLang="en-US" sz="1100" b="1"/>
          </a:p>
        </p:txBody>
      </p:sp>
      <p:sp>
        <p:nvSpPr>
          <p:cNvPr id="85" name="타원 84"/>
          <p:cNvSpPr/>
          <p:nvPr/>
        </p:nvSpPr>
        <p:spPr>
          <a:xfrm>
            <a:off x="586764" y="4554502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1593472" y="4554502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2321686" y="4554502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3185268" y="4537253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7203674" y="552720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7203674" y="1194580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7200712" y="1868536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7205456" y="2938909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7210019" y="5693395"/>
            <a:ext cx="185476" cy="18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164" y="4739978"/>
            <a:ext cx="1790700" cy="1933575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685106" y="4705103"/>
            <a:ext cx="4339332" cy="213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155009" y="4910075"/>
            <a:ext cx="2005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표는 모두 가운데 정렬로 요청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2326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2334</TotalTime>
  <Words>281</Words>
  <Application>Microsoft Office PowerPoint</Application>
  <PresentationFormat>A4 용지(210x297mm)</PresentationFormat>
  <Paragraphs>189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124</cp:revision>
  <cp:lastPrinted>2022-02-16T08:01:47Z</cp:lastPrinted>
  <dcterms:created xsi:type="dcterms:W3CDTF">2021-11-17T05:44:43Z</dcterms:created>
  <dcterms:modified xsi:type="dcterms:W3CDTF">2022-02-16T08:32:56Z</dcterms:modified>
</cp:coreProperties>
</file>