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6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0EA24-E54A-49AC-B173-AE2689983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32165E-714A-4F08-B3AA-C134206E3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70357E-13C3-46EB-99E2-00E910CA3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FEC6-B30C-4B52-BD91-E30C39B106E4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7A65B9-48CD-4400-87D1-C2266C95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EF4147-D446-46F5-B3D4-4B41AE1E1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1C8ED-DEE0-4B72-BA22-C0A9AE4A7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282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46A042-B86B-41AF-916B-E9BEE364E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4C0674-6E8F-4B72-9852-97533B459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B5B3F4-F0D4-4DE3-9C7E-B1456FA8B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FEC6-B30C-4B52-BD91-E30C39B106E4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55709F-0ECF-4926-8E27-2EE3D1AC4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8915A7-C54F-4A04-9968-FEFE92CD5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1C8ED-DEE0-4B72-BA22-C0A9AE4A7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782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A61D4A-974A-4A41-A56D-49A7C32EA3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16486E-AE6F-4C1D-9B00-25C14C8C0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45FA89-D549-43D6-808C-A2B30045E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FEC6-B30C-4B52-BD91-E30C39B106E4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31082C-7406-49E8-829C-04910666E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F2E1FA-7E27-4326-A093-47D28E8B6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1C8ED-DEE0-4B72-BA22-C0A9AE4A7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339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A6DDA-8677-49A7-AA87-EB4B4C225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A9642E-863E-4FE2-861C-B28316083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53D306-1094-42A5-BD2F-99C737B5B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FEC6-B30C-4B52-BD91-E30C39B106E4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99798E-D218-4BBB-A2DA-E79A58797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0E2421-E2ED-4639-A0A1-C066369CA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1C8ED-DEE0-4B72-BA22-C0A9AE4A7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04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8E600C-A768-4EFC-9D0F-C7DCA6EEC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1095FB-A334-461F-BC50-AC6B9B89C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96F1DF-B319-48C2-AFC7-4268A8260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FEC6-B30C-4B52-BD91-E30C39B106E4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4D4B15-15CD-45BC-BB19-D8F1C425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2B47BA-EC16-4A6E-8A8F-44456ABD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1C8ED-DEE0-4B72-BA22-C0A9AE4A7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519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15715-25BA-4CC6-B024-2C80BC4F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093BF1-7619-462D-A147-F0A564F7AE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BAEED0-8BC6-400A-A7ED-1AA511808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180319-4052-424D-8221-BFC691042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FEC6-B30C-4B52-BD91-E30C39B106E4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F46D91-341D-4D3B-8E4A-5F9CB0A9B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0B02A3-71C6-45FB-876E-DC01B0CD6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1C8ED-DEE0-4B72-BA22-C0A9AE4A7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962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259050-F57C-468F-9C37-3E0B5F8C0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07E1BA-C8A7-4AE3-82DF-6D84E5F31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2A9AFC-04F0-49C7-81EA-06C82A828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15FCB9B-5B3E-4037-B10E-C20DA26DCA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E4DC06-8A89-41A1-B416-07084789F5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C7DCD6-70AE-4430-B1B0-9FBBF3685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FEC6-B30C-4B52-BD91-E30C39B106E4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EE873D-C10A-4103-BAAA-CDAF16548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98E714-9D59-4FB5-A204-5700899D5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1C8ED-DEE0-4B72-BA22-C0A9AE4A7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480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324E9-3FC3-4E78-A984-E4CBC4F1C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7AFA57-C344-4B26-8C59-0A386C634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FEC6-B30C-4B52-BD91-E30C39B106E4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B1B459-6E99-41AD-BC45-14617B6E7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9C6826-87EE-42CE-8208-F34DBD2D1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1C8ED-DEE0-4B72-BA22-C0A9AE4A7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729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3F72A3-3284-47B0-ACAF-B23AA5C42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FEC6-B30C-4B52-BD91-E30C39B106E4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431DCB-9108-4318-BAC4-6FB1AB642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C88D31-E2D4-4F02-986D-F305482B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1C8ED-DEE0-4B72-BA22-C0A9AE4A7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863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2C847D-3850-40DE-BE43-933435F96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3B148C-F25D-4753-A988-BAEAA7E1F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BBDB19-9640-43CD-A30F-1D51961AB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7FBB5E-ABAB-4758-8372-5F3A5DF05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FEC6-B30C-4B52-BD91-E30C39B106E4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009AF1-F86D-4B11-9F40-056E2266E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11E2EC-B7BC-4BD0-94EA-11FCCA3FA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1C8ED-DEE0-4B72-BA22-C0A9AE4A7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189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81BF77-53B0-4983-84D0-7D0AE9FC6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3BFAA5-063B-4366-8CEF-9B53E759E6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ECFE1E-0F13-41CC-9DD4-21374DFD6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84BC61-7F97-4479-96FC-7A3FDA929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FEC6-B30C-4B52-BD91-E30C39B106E4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CD4FB8-E836-4DBD-AA90-B5BEE8830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3B4D14-230D-4C8D-A103-BCC51E528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1C8ED-DEE0-4B72-BA22-C0A9AE4A7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750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6BA10B-77F4-4A1E-B4B3-79290F85A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2D03E-CDD1-4168-AA53-243F40993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B48327-20CE-4F5C-9122-B5D2DE0F57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2FEC6-B30C-4B52-BD91-E30C39B106E4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E40F9E-4D33-4F99-A688-EB05CCE55D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CEA775-2903-4DF0-9016-98907DD8BD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1C8ED-DEE0-4B72-BA22-C0A9AE4A7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979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E12F2-4258-450B-AE65-50AB07A7A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 anchor="ctr"/>
          <a:lstStyle/>
          <a:p>
            <a:r>
              <a:rPr lang="ko-KR" altLang="en-US" dirty="0"/>
              <a:t>결재양식 문의 사항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 err="1"/>
              <a:t>이웨이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2168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A08092-FE3D-4221-9023-C2C8D09EA802}"/>
              </a:ext>
            </a:extLst>
          </p:cNvPr>
          <p:cNvSpPr txBox="1"/>
          <p:nvPr/>
        </p:nvSpPr>
        <p:spPr>
          <a:xfrm>
            <a:off x="6313337" y="7953"/>
            <a:ext cx="587866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파일명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 err="1">
                <a:solidFill>
                  <a:schemeClr val="bg1"/>
                </a:solidFill>
              </a:rPr>
              <a:t>전자결재용</a:t>
            </a:r>
            <a:r>
              <a:rPr lang="ko-KR" altLang="en-US" dirty="0">
                <a:solidFill>
                  <a:schemeClr val="bg1"/>
                </a:solidFill>
              </a:rPr>
              <a:t> 양식</a:t>
            </a:r>
            <a:r>
              <a:rPr lang="en-US" altLang="ko-KR" dirty="0">
                <a:solidFill>
                  <a:schemeClr val="bg1"/>
                </a:solidFill>
              </a:rPr>
              <a:t>(20220214_white</a:t>
            </a:r>
            <a:r>
              <a:rPr lang="ko-KR" altLang="en-US" dirty="0">
                <a:solidFill>
                  <a:schemeClr val="bg1"/>
                </a:solidFill>
              </a:rPr>
              <a:t>버전</a:t>
            </a:r>
            <a:r>
              <a:rPr lang="en-US" altLang="ko-KR" dirty="0">
                <a:solidFill>
                  <a:schemeClr val="bg1"/>
                </a:solidFill>
              </a:rPr>
              <a:t>).xlsx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Sheet</a:t>
            </a:r>
            <a:r>
              <a:rPr lang="ko-KR" altLang="en-US" dirty="0">
                <a:solidFill>
                  <a:schemeClr val="bg1"/>
                </a:solidFill>
              </a:rPr>
              <a:t>명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숙소임차품의서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25327E-01A1-4D5A-BAD0-A08950281DC2}"/>
              </a:ext>
            </a:extLst>
          </p:cNvPr>
          <p:cNvSpPr txBox="1"/>
          <p:nvPr/>
        </p:nvSpPr>
        <p:spPr>
          <a:xfrm>
            <a:off x="622810" y="5514312"/>
            <a:ext cx="11105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빨간색 박스안에 자동 계산이 필요한 내역에 대한 자동계산 수식 제공 요청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금액 행은 행 추가 버튼 기능 제공 필요 여부 확인 필요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6408DC-D860-40D1-B4C1-B840F2275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10" y="841140"/>
            <a:ext cx="6256772" cy="413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5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A08092-FE3D-4221-9023-C2C8D09EA802}"/>
              </a:ext>
            </a:extLst>
          </p:cNvPr>
          <p:cNvSpPr txBox="1"/>
          <p:nvPr/>
        </p:nvSpPr>
        <p:spPr>
          <a:xfrm>
            <a:off x="6313337" y="7953"/>
            <a:ext cx="587866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파일명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 err="1">
                <a:solidFill>
                  <a:schemeClr val="bg1"/>
                </a:solidFill>
              </a:rPr>
              <a:t>전자결재용</a:t>
            </a:r>
            <a:r>
              <a:rPr lang="ko-KR" altLang="en-US" dirty="0">
                <a:solidFill>
                  <a:schemeClr val="bg1"/>
                </a:solidFill>
              </a:rPr>
              <a:t> 양식</a:t>
            </a:r>
            <a:r>
              <a:rPr lang="en-US" altLang="ko-KR" dirty="0">
                <a:solidFill>
                  <a:schemeClr val="bg1"/>
                </a:solidFill>
              </a:rPr>
              <a:t>(20220214_white</a:t>
            </a:r>
            <a:r>
              <a:rPr lang="ko-KR" altLang="en-US" dirty="0">
                <a:solidFill>
                  <a:schemeClr val="bg1"/>
                </a:solidFill>
              </a:rPr>
              <a:t>버전</a:t>
            </a:r>
            <a:r>
              <a:rPr lang="en-US" altLang="ko-KR" dirty="0">
                <a:solidFill>
                  <a:schemeClr val="bg1"/>
                </a:solidFill>
              </a:rPr>
              <a:t>).xlsx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Sheet</a:t>
            </a:r>
            <a:r>
              <a:rPr lang="ko-KR" altLang="en-US" dirty="0">
                <a:solidFill>
                  <a:schemeClr val="bg1"/>
                </a:solidFill>
              </a:rPr>
              <a:t>명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채용품의서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25327E-01A1-4D5A-BAD0-A08950281DC2}"/>
              </a:ext>
            </a:extLst>
          </p:cNvPr>
          <p:cNvSpPr txBox="1"/>
          <p:nvPr/>
        </p:nvSpPr>
        <p:spPr>
          <a:xfrm>
            <a:off x="622810" y="5514312"/>
            <a:ext cx="11105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빨간색 박스안에 자동 계산이 필요한 내역에 대한 자동계산 수식 제공 요청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금액 행은 행 추가 버튼 기능 제공 필요 여부 확인 필요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898796-DD86-4CBA-8987-601DA1E32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52" y="966746"/>
            <a:ext cx="6352015" cy="422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769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9E0A2F-654C-431B-A8CE-003A0756E3BF}"/>
              </a:ext>
            </a:extLst>
          </p:cNvPr>
          <p:cNvSpPr txBox="1"/>
          <p:nvPr/>
        </p:nvSpPr>
        <p:spPr>
          <a:xfrm>
            <a:off x="6313337" y="7953"/>
            <a:ext cx="587866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파일명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 err="1">
                <a:solidFill>
                  <a:schemeClr val="bg1"/>
                </a:solidFill>
              </a:rPr>
              <a:t>전자결재용</a:t>
            </a:r>
            <a:r>
              <a:rPr lang="ko-KR" altLang="en-US" dirty="0">
                <a:solidFill>
                  <a:schemeClr val="bg1"/>
                </a:solidFill>
              </a:rPr>
              <a:t> 양식</a:t>
            </a:r>
            <a:r>
              <a:rPr lang="en-US" altLang="ko-KR" dirty="0">
                <a:solidFill>
                  <a:schemeClr val="bg1"/>
                </a:solidFill>
              </a:rPr>
              <a:t>(20220214_white</a:t>
            </a:r>
            <a:r>
              <a:rPr lang="ko-KR" altLang="en-US" dirty="0">
                <a:solidFill>
                  <a:schemeClr val="bg1"/>
                </a:solidFill>
              </a:rPr>
              <a:t>버전</a:t>
            </a:r>
            <a:r>
              <a:rPr lang="en-US" altLang="ko-KR" dirty="0">
                <a:solidFill>
                  <a:schemeClr val="bg1"/>
                </a:solidFill>
              </a:rPr>
              <a:t>).xlsx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Sheet</a:t>
            </a:r>
            <a:r>
              <a:rPr lang="ko-KR" altLang="en-US" dirty="0">
                <a:solidFill>
                  <a:schemeClr val="bg1"/>
                </a:solidFill>
              </a:rPr>
              <a:t>명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견적대비표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81A073-9D22-4C30-A18A-D9DACEE6D570}"/>
              </a:ext>
            </a:extLst>
          </p:cNvPr>
          <p:cNvSpPr txBox="1"/>
          <p:nvPr/>
        </p:nvSpPr>
        <p:spPr>
          <a:xfrm>
            <a:off x="622810" y="5514312"/>
            <a:ext cx="11105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견적대비표</a:t>
            </a:r>
            <a:r>
              <a:rPr lang="en-US" altLang="ko-KR" dirty="0"/>
              <a:t> </a:t>
            </a:r>
            <a:r>
              <a:rPr lang="ko-KR" altLang="en-US" dirty="0"/>
              <a:t>양식이 전자결재 양식인지 확인 필요</a:t>
            </a:r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    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전자결재 양식이라면 양식 제공 어려움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4FBA3D-2BB4-4B91-85F7-DACBFF5FC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10" y="654284"/>
            <a:ext cx="9727096" cy="467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21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81A073-9D22-4C30-A18A-D9DACEE6D570}"/>
              </a:ext>
            </a:extLst>
          </p:cNvPr>
          <p:cNvSpPr txBox="1"/>
          <p:nvPr/>
        </p:nvSpPr>
        <p:spPr>
          <a:xfrm>
            <a:off x="622810" y="5514312"/>
            <a:ext cx="11105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/>
              <a:t>실행정산기성집계</a:t>
            </a:r>
            <a:r>
              <a:rPr lang="ko-KR" altLang="en-US" dirty="0"/>
              <a:t> 양식이 전자결재 양식인지 확인 필요</a:t>
            </a:r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    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전자결재 양식이라면 양식 제공 어려움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6BBC6A5-127C-40BC-8EED-F265C378F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10" y="461176"/>
            <a:ext cx="7724096" cy="47807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69E0A2F-654C-431B-A8CE-003A0756E3BF}"/>
              </a:ext>
            </a:extLst>
          </p:cNvPr>
          <p:cNvSpPr txBox="1"/>
          <p:nvPr/>
        </p:nvSpPr>
        <p:spPr>
          <a:xfrm>
            <a:off x="6313337" y="7953"/>
            <a:ext cx="587866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파일명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 err="1">
                <a:solidFill>
                  <a:schemeClr val="bg1"/>
                </a:solidFill>
              </a:rPr>
              <a:t>전자결재용</a:t>
            </a:r>
            <a:r>
              <a:rPr lang="ko-KR" altLang="en-US" dirty="0">
                <a:solidFill>
                  <a:schemeClr val="bg1"/>
                </a:solidFill>
              </a:rPr>
              <a:t> 양식</a:t>
            </a:r>
            <a:r>
              <a:rPr lang="en-US" altLang="ko-KR" dirty="0">
                <a:solidFill>
                  <a:schemeClr val="bg1"/>
                </a:solidFill>
              </a:rPr>
              <a:t>(20220214_white</a:t>
            </a:r>
            <a:r>
              <a:rPr lang="ko-KR" altLang="en-US" dirty="0">
                <a:solidFill>
                  <a:schemeClr val="bg1"/>
                </a:solidFill>
              </a:rPr>
              <a:t>버전</a:t>
            </a:r>
            <a:r>
              <a:rPr lang="en-US" altLang="ko-KR" dirty="0">
                <a:solidFill>
                  <a:schemeClr val="bg1"/>
                </a:solidFill>
              </a:rPr>
              <a:t>).xlsx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Sheet</a:t>
            </a:r>
            <a:r>
              <a:rPr lang="ko-KR" altLang="en-US" dirty="0">
                <a:solidFill>
                  <a:schemeClr val="bg1"/>
                </a:solidFill>
              </a:rPr>
              <a:t>명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 err="1">
                <a:solidFill>
                  <a:schemeClr val="bg1"/>
                </a:solidFill>
              </a:rPr>
              <a:t>실행정산기성집계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978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9476B4-7473-41C6-B57B-28AF5644B1C2}"/>
              </a:ext>
            </a:extLst>
          </p:cNvPr>
          <p:cNvSpPr txBox="1"/>
          <p:nvPr/>
        </p:nvSpPr>
        <p:spPr>
          <a:xfrm>
            <a:off x="6965343" y="7953"/>
            <a:ext cx="5226657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파일명 </a:t>
            </a:r>
            <a:r>
              <a:rPr lang="en-US" altLang="ko-KR" dirty="0">
                <a:solidFill>
                  <a:schemeClr val="bg1"/>
                </a:solidFill>
              </a:rPr>
              <a:t>: 21-</a:t>
            </a:r>
            <a:r>
              <a:rPr lang="ko-KR" altLang="en-US" dirty="0">
                <a:solidFill>
                  <a:schemeClr val="bg1"/>
                </a:solidFill>
              </a:rPr>
              <a:t>자재발주서양식</a:t>
            </a:r>
            <a:r>
              <a:rPr lang="en-US" altLang="ko-KR" dirty="0">
                <a:solidFill>
                  <a:schemeClr val="bg1"/>
                </a:solidFill>
              </a:rPr>
              <a:t>.xlsx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Sheet</a:t>
            </a:r>
            <a:r>
              <a:rPr lang="ko-KR" altLang="en-US" dirty="0">
                <a:solidFill>
                  <a:schemeClr val="bg1"/>
                </a:solidFill>
              </a:rPr>
              <a:t>명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발주서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769B96A-C9D1-4A67-B4D9-6263E2980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03" y="890463"/>
            <a:ext cx="5054988" cy="8190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DCCB50-E6AF-4485-BCDA-F5427611464F}"/>
              </a:ext>
            </a:extLst>
          </p:cNvPr>
          <p:cNvSpPr txBox="1"/>
          <p:nvPr/>
        </p:nvSpPr>
        <p:spPr>
          <a:xfrm>
            <a:off x="622810" y="5514312"/>
            <a:ext cx="11105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위의 그림과 같이 변경해서 양식 개발 하면 되는지 확인 필요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발주확정액도 자재 합계 금액이 표시되고 잔여실행금액도 실행금액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발주누계금액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발주확정액 으로 계산  하기 위해서는 양식 변경 필요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2. </a:t>
            </a:r>
            <a:r>
              <a:rPr lang="ko-KR" altLang="en-US" dirty="0">
                <a:sym typeface="Wingdings" panose="05000000000000000000" pitchFamily="2" charset="2"/>
              </a:rPr>
              <a:t>업체가 </a:t>
            </a:r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>
                <a:sym typeface="Wingdings" panose="05000000000000000000" pitchFamily="2" charset="2"/>
              </a:rPr>
              <a:t>개일 경우 발주 확정액은 어떻게 처리가 되는지 확인 필요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78CC4E9-E57B-4DD7-8F86-F04AA2E59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947" y="886198"/>
            <a:ext cx="6243228" cy="432985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2AEFCC3-5D94-4B54-843C-2CFFAF6AFF20}"/>
              </a:ext>
            </a:extLst>
          </p:cNvPr>
          <p:cNvSpPr/>
          <p:nvPr/>
        </p:nvSpPr>
        <p:spPr>
          <a:xfrm>
            <a:off x="6666271" y="1089329"/>
            <a:ext cx="2546556" cy="8269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829042-4DA2-4352-901B-F6CCF1036314}"/>
              </a:ext>
            </a:extLst>
          </p:cNvPr>
          <p:cNvSpPr/>
          <p:nvPr/>
        </p:nvSpPr>
        <p:spPr>
          <a:xfrm>
            <a:off x="10281404" y="1089329"/>
            <a:ext cx="719242" cy="8269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9A65B78-3B14-469B-AFBE-EE399C3C91A2}"/>
              </a:ext>
            </a:extLst>
          </p:cNvPr>
          <p:cNvSpPr/>
          <p:nvPr/>
        </p:nvSpPr>
        <p:spPr>
          <a:xfrm>
            <a:off x="6569139" y="886198"/>
            <a:ext cx="302872" cy="302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8A42FDA-94F4-4F85-B2A5-AEDB83AE4DC7}"/>
              </a:ext>
            </a:extLst>
          </p:cNvPr>
          <p:cNvSpPr/>
          <p:nvPr/>
        </p:nvSpPr>
        <p:spPr>
          <a:xfrm>
            <a:off x="10722720" y="857415"/>
            <a:ext cx="302872" cy="302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DA4139-87B5-4332-A802-5C5859C20784}"/>
              </a:ext>
            </a:extLst>
          </p:cNvPr>
          <p:cNvSpPr/>
          <p:nvPr/>
        </p:nvSpPr>
        <p:spPr>
          <a:xfrm>
            <a:off x="9377783" y="1089329"/>
            <a:ext cx="839643" cy="8269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8364A2E-A2A7-4CA3-97A4-A17634ADC04A}"/>
              </a:ext>
            </a:extLst>
          </p:cNvPr>
          <p:cNvSpPr/>
          <p:nvPr/>
        </p:nvSpPr>
        <p:spPr>
          <a:xfrm>
            <a:off x="9578671" y="886198"/>
            <a:ext cx="302872" cy="302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1F33A8DB-DD8F-403A-998C-CD5E68F0A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2364" y="3228228"/>
            <a:ext cx="3204916" cy="1225216"/>
          </a:xfrm>
          <a:solidFill>
            <a:schemeClr val="accent5">
              <a:lumMod val="60000"/>
              <a:lumOff val="40000"/>
            </a:schemeClr>
          </a:solidFill>
        </p:spPr>
        <p:txBody>
          <a:bodyPr anchor="ctr"/>
          <a:lstStyle/>
          <a:p>
            <a:r>
              <a:rPr lang="ko-KR" altLang="en-US" dirty="0"/>
              <a:t>기존</a:t>
            </a: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E83FB260-0536-49AC-BA25-B663A937E172}"/>
              </a:ext>
            </a:extLst>
          </p:cNvPr>
          <p:cNvSpPr txBox="1">
            <a:spLocks/>
          </p:cNvSpPr>
          <p:nvPr/>
        </p:nvSpPr>
        <p:spPr>
          <a:xfrm>
            <a:off x="7076488" y="3228228"/>
            <a:ext cx="3204916" cy="122521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변경</a:t>
            </a:r>
          </a:p>
        </p:txBody>
      </p:sp>
    </p:spTree>
    <p:extLst>
      <p:ext uri="{BB962C8B-B14F-4D97-AF65-F5344CB8AC3E}">
        <p14:creationId xmlns:p14="http://schemas.microsoft.com/office/powerpoint/2010/main" val="3633776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753CF6-4496-4771-87FE-C643E54F276F}"/>
              </a:ext>
            </a:extLst>
          </p:cNvPr>
          <p:cNvSpPr txBox="1"/>
          <p:nvPr/>
        </p:nvSpPr>
        <p:spPr>
          <a:xfrm>
            <a:off x="6965343" y="7953"/>
            <a:ext cx="5226657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파일명 </a:t>
            </a:r>
            <a:r>
              <a:rPr lang="en-US" altLang="ko-KR" dirty="0">
                <a:solidFill>
                  <a:schemeClr val="bg1"/>
                </a:solidFill>
              </a:rPr>
              <a:t>: 03 </a:t>
            </a:r>
            <a:r>
              <a:rPr lang="ko-KR" altLang="en-US" dirty="0">
                <a:solidFill>
                  <a:schemeClr val="bg1"/>
                </a:solidFill>
              </a:rPr>
              <a:t>공사일보</a:t>
            </a:r>
            <a:r>
              <a:rPr lang="en-US" altLang="ko-KR" dirty="0">
                <a:solidFill>
                  <a:schemeClr val="bg1"/>
                </a:solidFill>
              </a:rPr>
              <a:t>(210621).xlsx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Sheet</a:t>
            </a:r>
            <a:r>
              <a:rPr lang="ko-KR" altLang="en-US" dirty="0">
                <a:solidFill>
                  <a:schemeClr val="bg1"/>
                </a:solidFill>
              </a:rPr>
              <a:t>명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공사일보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공사현장사진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502946-31BF-4427-A143-08457B1318BC}"/>
              </a:ext>
            </a:extLst>
          </p:cNvPr>
          <p:cNvSpPr txBox="1"/>
          <p:nvPr/>
        </p:nvSpPr>
        <p:spPr>
          <a:xfrm>
            <a:off x="622810" y="5514312"/>
            <a:ext cx="11105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공사일보 양식의 노란색 표는 결재양식에 어떻게 표현 해야 하는지 설명 필요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공사현장사진 양식은 별도의 전자결재 양식으로 만들어져야 하는지 확인 필요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공사일보 양식의 첨부파일 형태로 진행 하면 어떨지 확인요청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4CF098-7403-4CDC-B5A3-53EFA22EF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27" y="420358"/>
            <a:ext cx="6358351" cy="453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146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A08092-FE3D-4221-9023-C2C8D09EA802}"/>
              </a:ext>
            </a:extLst>
          </p:cNvPr>
          <p:cNvSpPr txBox="1"/>
          <p:nvPr/>
        </p:nvSpPr>
        <p:spPr>
          <a:xfrm>
            <a:off x="6313337" y="7953"/>
            <a:ext cx="587866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파일명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 err="1">
                <a:solidFill>
                  <a:schemeClr val="bg1"/>
                </a:solidFill>
              </a:rPr>
              <a:t>전자결재용</a:t>
            </a:r>
            <a:r>
              <a:rPr lang="ko-KR" altLang="en-US" dirty="0">
                <a:solidFill>
                  <a:schemeClr val="bg1"/>
                </a:solidFill>
              </a:rPr>
              <a:t> 양식</a:t>
            </a:r>
            <a:r>
              <a:rPr lang="en-US" altLang="ko-KR" dirty="0">
                <a:solidFill>
                  <a:schemeClr val="bg1"/>
                </a:solidFill>
              </a:rPr>
              <a:t>(20220214_white</a:t>
            </a:r>
            <a:r>
              <a:rPr lang="ko-KR" altLang="en-US" dirty="0">
                <a:solidFill>
                  <a:schemeClr val="bg1"/>
                </a:solidFill>
              </a:rPr>
              <a:t>버전</a:t>
            </a:r>
            <a:r>
              <a:rPr lang="en-US" altLang="ko-KR" dirty="0">
                <a:solidFill>
                  <a:schemeClr val="bg1"/>
                </a:solidFill>
              </a:rPr>
              <a:t>).xlsx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Sheet</a:t>
            </a:r>
            <a:r>
              <a:rPr lang="ko-KR" altLang="en-US" dirty="0">
                <a:solidFill>
                  <a:schemeClr val="bg1"/>
                </a:solidFill>
              </a:rPr>
              <a:t>명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 err="1">
                <a:solidFill>
                  <a:schemeClr val="bg1"/>
                </a:solidFill>
              </a:rPr>
              <a:t>총괄기성집계</a:t>
            </a:r>
            <a:r>
              <a:rPr lang="en-US" altLang="ko-KR" dirty="0">
                <a:solidFill>
                  <a:schemeClr val="bg1"/>
                </a:solidFill>
              </a:rPr>
              <a:t>_</a:t>
            </a:r>
            <a:r>
              <a:rPr lang="ko-KR" altLang="en-US" dirty="0" err="1">
                <a:solidFill>
                  <a:schemeClr val="bg1"/>
                </a:solidFill>
              </a:rPr>
              <a:t>결재상신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FCF461-7088-43C1-B3EF-08FC4B4C7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24" y="265002"/>
            <a:ext cx="5300124" cy="51807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25327E-01A1-4D5A-BAD0-A08950281DC2}"/>
              </a:ext>
            </a:extLst>
          </p:cNvPr>
          <p:cNvSpPr txBox="1"/>
          <p:nvPr/>
        </p:nvSpPr>
        <p:spPr>
          <a:xfrm>
            <a:off x="622810" y="5514312"/>
            <a:ext cx="1110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빨간색 박스안에 자동 계산이 필요한 내역에 대한 자동계산 수식 제공 요청</a:t>
            </a:r>
          </a:p>
        </p:txBody>
      </p:sp>
    </p:spTree>
    <p:extLst>
      <p:ext uri="{BB962C8B-B14F-4D97-AF65-F5344CB8AC3E}">
        <p14:creationId xmlns:p14="http://schemas.microsoft.com/office/powerpoint/2010/main" val="1461738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A08092-FE3D-4221-9023-C2C8D09EA802}"/>
              </a:ext>
            </a:extLst>
          </p:cNvPr>
          <p:cNvSpPr txBox="1"/>
          <p:nvPr/>
        </p:nvSpPr>
        <p:spPr>
          <a:xfrm>
            <a:off x="6313337" y="7953"/>
            <a:ext cx="587866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파일명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 err="1">
                <a:solidFill>
                  <a:schemeClr val="bg1"/>
                </a:solidFill>
              </a:rPr>
              <a:t>전자결재용</a:t>
            </a:r>
            <a:r>
              <a:rPr lang="ko-KR" altLang="en-US" dirty="0">
                <a:solidFill>
                  <a:schemeClr val="bg1"/>
                </a:solidFill>
              </a:rPr>
              <a:t> 양식</a:t>
            </a:r>
            <a:r>
              <a:rPr lang="en-US" altLang="ko-KR" dirty="0">
                <a:solidFill>
                  <a:schemeClr val="bg1"/>
                </a:solidFill>
              </a:rPr>
              <a:t>(20220214_white</a:t>
            </a:r>
            <a:r>
              <a:rPr lang="ko-KR" altLang="en-US" dirty="0">
                <a:solidFill>
                  <a:schemeClr val="bg1"/>
                </a:solidFill>
              </a:rPr>
              <a:t>버전</a:t>
            </a:r>
            <a:r>
              <a:rPr lang="en-US" altLang="ko-KR" dirty="0">
                <a:solidFill>
                  <a:schemeClr val="bg1"/>
                </a:solidFill>
              </a:rPr>
              <a:t>).xlsx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Sheet</a:t>
            </a:r>
            <a:r>
              <a:rPr lang="ko-KR" altLang="en-US" dirty="0">
                <a:solidFill>
                  <a:schemeClr val="bg1"/>
                </a:solidFill>
              </a:rPr>
              <a:t>명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 err="1">
                <a:solidFill>
                  <a:schemeClr val="bg1"/>
                </a:solidFill>
              </a:rPr>
              <a:t>현장별기성집계</a:t>
            </a:r>
            <a:r>
              <a:rPr lang="en-US" altLang="ko-KR" dirty="0">
                <a:solidFill>
                  <a:schemeClr val="bg1"/>
                </a:solidFill>
              </a:rPr>
              <a:t>_</a:t>
            </a:r>
            <a:r>
              <a:rPr lang="ko-KR" altLang="en-US" dirty="0" err="1">
                <a:solidFill>
                  <a:schemeClr val="bg1"/>
                </a:solidFill>
              </a:rPr>
              <a:t>결재상신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25327E-01A1-4D5A-BAD0-A08950281DC2}"/>
              </a:ext>
            </a:extLst>
          </p:cNvPr>
          <p:cNvSpPr txBox="1"/>
          <p:nvPr/>
        </p:nvSpPr>
        <p:spPr>
          <a:xfrm>
            <a:off x="622810" y="5514312"/>
            <a:ext cx="1110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빨간색 박스안에 자동 계산이 필요한 내역에 대한 자동계산 수식 제공 요청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51C27E-29F0-488D-9230-2F2D60AC6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10" y="426637"/>
            <a:ext cx="5166608" cy="456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208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A08092-FE3D-4221-9023-C2C8D09EA802}"/>
              </a:ext>
            </a:extLst>
          </p:cNvPr>
          <p:cNvSpPr txBox="1"/>
          <p:nvPr/>
        </p:nvSpPr>
        <p:spPr>
          <a:xfrm>
            <a:off x="6313337" y="7953"/>
            <a:ext cx="587866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파일명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 err="1">
                <a:solidFill>
                  <a:schemeClr val="bg1"/>
                </a:solidFill>
              </a:rPr>
              <a:t>전자결재용</a:t>
            </a:r>
            <a:r>
              <a:rPr lang="ko-KR" altLang="en-US" dirty="0">
                <a:solidFill>
                  <a:schemeClr val="bg1"/>
                </a:solidFill>
              </a:rPr>
              <a:t> 양식</a:t>
            </a:r>
            <a:r>
              <a:rPr lang="en-US" altLang="ko-KR" dirty="0">
                <a:solidFill>
                  <a:schemeClr val="bg1"/>
                </a:solidFill>
              </a:rPr>
              <a:t>(20220214_white</a:t>
            </a:r>
            <a:r>
              <a:rPr lang="ko-KR" altLang="en-US" dirty="0">
                <a:solidFill>
                  <a:schemeClr val="bg1"/>
                </a:solidFill>
              </a:rPr>
              <a:t>버전</a:t>
            </a:r>
            <a:r>
              <a:rPr lang="en-US" altLang="ko-KR" dirty="0">
                <a:solidFill>
                  <a:schemeClr val="bg1"/>
                </a:solidFill>
              </a:rPr>
              <a:t>).xlsx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Sheet</a:t>
            </a:r>
            <a:r>
              <a:rPr lang="ko-KR" altLang="en-US" dirty="0">
                <a:solidFill>
                  <a:schemeClr val="bg1"/>
                </a:solidFill>
              </a:rPr>
              <a:t>명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 err="1">
                <a:solidFill>
                  <a:schemeClr val="bg1"/>
                </a:solidFill>
              </a:rPr>
              <a:t>현장별기성집계</a:t>
            </a:r>
            <a:r>
              <a:rPr lang="en-US" altLang="ko-KR" dirty="0">
                <a:solidFill>
                  <a:schemeClr val="bg1"/>
                </a:solidFill>
              </a:rPr>
              <a:t>_</a:t>
            </a:r>
            <a:r>
              <a:rPr lang="ko-KR" altLang="en-US" dirty="0" err="1">
                <a:solidFill>
                  <a:schemeClr val="bg1"/>
                </a:solidFill>
              </a:rPr>
              <a:t>결재상신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25327E-01A1-4D5A-BAD0-A08950281DC2}"/>
              </a:ext>
            </a:extLst>
          </p:cNvPr>
          <p:cNvSpPr txBox="1"/>
          <p:nvPr/>
        </p:nvSpPr>
        <p:spPr>
          <a:xfrm>
            <a:off x="622810" y="5514312"/>
            <a:ext cx="1110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빨간색 박스안에 자동 계산이 필요한 내역에 대한 자동계산 수식 제공 요청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51C27E-29F0-488D-9230-2F2D60AC6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10" y="426637"/>
            <a:ext cx="5166608" cy="456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50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A08092-FE3D-4221-9023-C2C8D09EA802}"/>
              </a:ext>
            </a:extLst>
          </p:cNvPr>
          <p:cNvSpPr txBox="1"/>
          <p:nvPr/>
        </p:nvSpPr>
        <p:spPr>
          <a:xfrm>
            <a:off x="6313337" y="7953"/>
            <a:ext cx="587866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파일명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 err="1">
                <a:solidFill>
                  <a:schemeClr val="bg1"/>
                </a:solidFill>
              </a:rPr>
              <a:t>전자결재용</a:t>
            </a:r>
            <a:r>
              <a:rPr lang="ko-KR" altLang="en-US" dirty="0">
                <a:solidFill>
                  <a:schemeClr val="bg1"/>
                </a:solidFill>
              </a:rPr>
              <a:t> 양식</a:t>
            </a:r>
            <a:r>
              <a:rPr lang="en-US" altLang="ko-KR" dirty="0">
                <a:solidFill>
                  <a:schemeClr val="bg1"/>
                </a:solidFill>
              </a:rPr>
              <a:t>(20220214_white</a:t>
            </a:r>
            <a:r>
              <a:rPr lang="ko-KR" altLang="en-US" dirty="0">
                <a:solidFill>
                  <a:schemeClr val="bg1"/>
                </a:solidFill>
              </a:rPr>
              <a:t>버전</a:t>
            </a:r>
            <a:r>
              <a:rPr lang="en-US" altLang="ko-KR" dirty="0">
                <a:solidFill>
                  <a:schemeClr val="bg1"/>
                </a:solidFill>
              </a:rPr>
              <a:t>).xlsx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Sheet</a:t>
            </a:r>
            <a:r>
              <a:rPr lang="ko-KR" altLang="en-US" dirty="0">
                <a:solidFill>
                  <a:schemeClr val="bg1"/>
                </a:solidFill>
              </a:rPr>
              <a:t>명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하도급 </a:t>
            </a:r>
            <a:r>
              <a:rPr lang="ko-KR" altLang="en-US" dirty="0" err="1">
                <a:solidFill>
                  <a:schemeClr val="bg1"/>
                </a:solidFill>
              </a:rPr>
              <a:t>현설승인원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25327E-01A1-4D5A-BAD0-A08950281DC2}"/>
              </a:ext>
            </a:extLst>
          </p:cNvPr>
          <p:cNvSpPr txBox="1"/>
          <p:nvPr/>
        </p:nvSpPr>
        <p:spPr>
          <a:xfrm>
            <a:off x="622810" y="5514312"/>
            <a:ext cx="11105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행 추가 기능 개발 가능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사전등록한 협력업체 정보 표시되는 기능은 제공 어려움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78F112-3A61-4E22-B913-2521F0760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922" y="438150"/>
            <a:ext cx="4940742" cy="467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835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A08092-FE3D-4221-9023-C2C8D09EA802}"/>
              </a:ext>
            </a:extLst>
          </p:cNvPr>
          <p:cNvSpPr txBox="1"/>
          <p:nvPr/>
        </p:nvSpPr>
        <p:spPr>
          <a:xfrm>
            <a:off x="6313337" y="7953"/>
            <a:ext cx="587866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파일명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 err="1">
                <a:solidFill>
                  <a:schemeClr val="bg1"/>
                </a:solidFill>
              </a:rPr>
              <a:t>전자결재용</a:t>
            </a:r>
            <a:r>
              <a:rPr lang="ko-KR" altLang="en-US" dirty="0">
                <a:solidFill>
                  <a:schemeClr val="bg1"/>
                </a:solidFill>
              </a:rPr>
              <a:t> 양식</a:t>
            </a:r>
            <a:r>
              <a:rPr lang="en-US" altLang="ko-KR" dirty="0">
                <a:solidFill>
                  <a:schemeClr val="bg1"/>
                </a:solidFill>
              </a:rPr>
              <a:t>(20220214_white</a:t>
            </a:r>
            <a:r>
              <a:rPr lang="ko-KR" altLang="en-US" dirty="0">
                <a:solidFill>
                  <a:schemeClr val="bg1"/>
                </a:solidFill>
              </a:rPr>
              <a:t>버전</a:t>
            </a:r>
            <a:r>
              <a:rPr lang="en-US" altLang="ko-KR" dirty="0">
                <a:solidFill>
                  <a:schemeClr val="bg1"/>
                </a:solidFill>
              </a:rPr>
              <a:t>).xlsx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Sheet</a:t>
            </a:r>
            <a:r>
              <a:rPr lang="ko-KR" altLang="en-US" dirty="0">
                <a:solidFill>
                  <a:schemeClr val="bg1"/>
                </a:solidFill>
              </a:rPr>
              <a:t>명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지출결의서</a:t>
            </a:r>
            <a:r>
              <a:rPr lang="en-US" altLang="ko-KR" dirty="0">
                <a:solidFill>
                  <a:schemeClr val="bg1"/>
                </a:solidFill>
              </a:rPr>
              <a:t>_</a:t>
            </a:r>
            <a:r>
              <a:rPr lang="ko-KR" altLang="en-US" dirty="0" err="1">
                <a:solidFill>
                  <a:schemeClr val="bg1"/>
                </a:solidFill>
              </a:rPr>
              <a:t>결재상신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25327E-01A1-4D5A-BAD0-A08950281DC2}"/>
              </a:ext>
            </a:extLst>
          </p:cNvPr>
          <p:cNvSpPr txBox="1"/>
          <p:nvPr/>
        </p:nvSpPr>
        <p:spPr>
          <a:xfrm>
            <a:off x="622810" y="5514312"/>
            <a:ext cx="1110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빨간색 박스안에 자동 계산이 필요한 내역에 대한 자동계산 수식 제공 요청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24001C-1738-4F22-B902-66ECA45DE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35" y="331118"/>
            <a:ext cx="5734173" cy="512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547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A08092-FE3D-4221-9023-C2C8D09EA802}"/>
              </a:ext>
            </a:extLst>
          </p:cNvPr>
          <p:cNvSpPr txBox="1"/>
          <p:nvPr/>
        </p:nvSpPr>
        <p:spPr>
          <a:xfrm>
            <a:off x="6313337" y="7953"/>
            <a:ext cx="587866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파일명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 err="1">
                <a:solidFill>
                  <a:schemeClr val="bg1"/>
                </a:solidFill>
              </a:rPr>
              <a:t>전자결재용</a:t>
            </a:r>
            <a:r>
              <a:rPr lang="ko-KR" altLang="en-US" dirty="0">
                <a:solidFill>
                  <a:schemeClr val="bg1"/>
                </a:solidFill>
              </a:rPr>
              <a:t> 양식</a:t>
            </a:r>
            <a:r>
              <a:rPr lang="en-US" altLang="ko-KR" dirty="0">
                <a:solidFill>
                  <a:schemeClr val="bg1"/>
                </a:solidFill>
              </a:rPr>
              <a:t>(20220214_white</a:t>
            </a:r>
            <a:r>
              <a:rPr lang="ko-KR" altLang="en-US" dirty="0">
                <a:solidFill>
                  <a:schemeClr val="bg1"/>
                </a:solidFill>
              </a:rPr>
              <a:t>버전</a:t>
            </a:r>
            <a:r>
              <a:rPr lang="en-US" altLang="ko-KR" dirty="0">
                <a:solidFill>
                  <a:schemeClr val="bg1"/>
                </a:solidFill>
              </a:rPr>
              <a:t>).xlsx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Sheet</a:t>
            </a:r>
            <a:r>
              <a:rPr lang="ko-KR" altLang="en-US" dirty="0">
                <a:solidFill>
                  <a:schemeClr val="bg1"/>
                </a:solidFill>
              </a:rPr>
              <a:t>명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하도급정산서</a:t>
            </a:r>
            <a:r>
              <a:rPr lang="en-US" altLang="ko-KR" dirty="0">
                <a:solidFill>
                  <a:schemeClr val="bg1"/>
                </a:solidFill>
              </a:rPr>
              <a:t>_</a:t>
            </a:r>
            <a:r>
              <a:rPr lang="ko-KR" altLang="en-US" dirty="0" err="1">
                <a:solidFill>
                  <a:schemeClr val="bg1"/>
                </a:solidFill>
              </a:rPr>
              <a:t>결재상신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25327E-01A1-4D5A-BAD0-A08950281DC2}"/>
              </a:ext>
            </a:extLst>
          </p:cNvPr>
          <p:cNvSpPr txBox="1"/>
          <p:nvPr/>
        </p:nvSpPr>
        <p:spPr>
          <a:xfrm>
            <a:off x="622810" y="5514312"/>
            <a:ext cx="1110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빨간색 박스안에 자동 계산이 필요한 내역에 대한 자동계산 수식 제공 요청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86A96F-5393-4B39-823B-BFBB94A08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73" y="530543"/>
            <a:ext cx="5218375" cy="453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675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407</Words>
  <Application>Microsoft Office PowerPoint</Application>
  <PresentationFormat>와이드스크린</PresentationFormat>
  <Paragraphs>51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Wingdings</vt:lpstr>
      <vt:lpstr>Office 테마</vt:lpstr>
      <vt:lpstr>결재양식 문의 사항 (이웨이)</vt:lpstr>
      <vt:lpstr>기존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결재양식 문의 사항 (이웨이)</dc:title>
  <dc:creator>이상훈</dc:creator>
  <cp:lastModifiedBy>이상훈</cp:lastModifiedBy>
  <cp:revision>7</cp:revision>
  <dcterms:created xsi:type="dcterms:W3CDTF">2022-02-18T05:26:15Z</dcterms:created>
  <dcterms:modified xsi:type="dcterms:W3CDTF">2022-02-18T06:15:36Z</dcterms:modified>
</cp:coreProperties>
</file>