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3" r:id="rId7"/>
    <p:sldId id="280" r:id="rId8"/>
    <p:sldId id="260" r:id="rId9"/>
    <p:sldId id="261" r:id="rId10"/>
    <p:sldId id="262" r:id="rId11"/>
    <p:sldId id="264" r:id="rId12"/>
    <p:sldId id="272" r:id="rId13"/>
    <p:sldId id="265" r:id="rId14"/>
    <p:sldId id="266" r:id="rId15"/>
    <p:sldId id="279" r:id="rId16"/>
    <p:sldId id="267" r:id="rId17"/>
    <p:sldId id="268" r:id="rId18"/>
    <p:sldId id="269" r:id="rId19"/>
    <p:sldId id="270" r:id="rId20"/>
    <p:sldId id="273" r:id="rId21"/>
    <p:sldId id="274" r:id="rId22"/>
    <p:sldId id="275" r:id="rId23"/>
    <p:sldId id="27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19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1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7F4E-1E01-9946-B9FB-B12EC8B10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ABE77-05A8-5246-A85C-FB9BAC03D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03E2F-8465-2E44-B65F-E7FC1AD1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0078" y="6356350"/>
            <a:ext cx="1961322" cy="365125"/>
          </a:xfrm>
          <a:prstGeom prst="rect">
            <a:avLst/>
          </a:prstGeom>
        </p:spPr>
        <p:txBody>
          <a:bodyPr/>
          <a:lstStyle/>
          <a:p>
            <a:fld id="{87F8A924-E9C2-0E4E-8636-26C7276808C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45CF4-E49E-2643-8D9C-7FBA172E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F158A-771B-C54E-A7BA-6548C884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E903-6E1E-6C40-9BE6-DB7D2B3EF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7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E4AE-D216-CF44-9943-7F2FDBC2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4C975-29AE-5745-A6DD-1E453E5CA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D9197-85B1-2247-88EE-1266CADE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0078" y="6356350"/>
            <a:ext cx="1961322" cy="365125"/>
          </a:xfrm>
          <a:prstGeom prst="rect">
            <a:avLst/>
          </a:prstGeom>
        </p:spPr>
        <p:txBody>
          <a:bodyPr/>
          <a:lstStyle/>
          <a:p>
            <a:fld id="{87F8A924-E9C2-0E4E-8636-26C7276808C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A0A24-9EF5-0C43-B016-D5BA67DB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33385-3B55-4343-8B26-54F998B8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E903-6E1E-6C40-9BE6-DB7D2B3EF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1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F6D8-5BF8-AB40-9E2D-C3CA7C85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43" y="136526"/>
            <a:ext cx="10515600" cy="707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8C065-BA4B-E74C-8AF3-AFB3A5626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46A83-8A48-1147-B8C8-C8F21E98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0078" y="6356350"/>
            <a:ext cx="1961322" cy="365125"/>
          </a:xfrm>
          <a:prstGeom prst="rect">
            <a:avLst/>
          </a:prstGeom>
        </p:spPr>
        <p:txBody>
          <a:bodyPr/>
          <a:lstStyle/>
          <a:p>
            <a:fld id="{87F8A924-E9C2-0E4E-8636-26C7276808C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1476F-D030-9D4D-A4BB-BA12D66A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C3802-E2CB-4547-9A40-31A8527C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E903-6E1E-6C40-9BE6-DB7D2B3EF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5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3236-0C41-274E-9C3A-99439B73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17817-FFAD-1443-B7B0-C783EA6E4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ACCFA-F1D1-AC46-8C83-36A4222B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0078" y="6356350"/>
            <a:ext cx="1961322" cy="365125"/>
          </a:xfrm>
          <a:prstGeom prst="rect">
            <a:avLst/>
          </a:prstGeom>
        </p:spPr>
        <p:txBody>
          <a:bodyPr/>
          <a:lstStyle/>
          <a:p>
            <a:fld id="{87F8A924-E9C2-0E4E-8636-26C7276808C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75758-463D-AE49-B243-7911172A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C6445-DABC-4242-99D9-BD7A3220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E903-6E1E-6C40-9BE6-DB7D2B3EF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9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86A5-B162-0B46-8421-04243169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61677-B477-EF41-8A81-A7BE50411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29DF9-4320-5544-BA64-CCFC00099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2E778-315F-6E4D-BA47-2FCB36BD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0078" y="6356350"/>
            <a:ext cx="1961322" cy="365125"/>
          </a:xfrm>
          <a:prstGeom prst="rect">
            <a:avLst/>
          </a:prstGeom>
        </p:spPr>
        <p:txBody>
          <a:bodyPr/>
          <a:lstStyle/>
          <a:p>
            <a:fld id="{87F8A924-E9C2-0E4E-8636-26C7276808C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5AD2D-B37E-504A-AFAC-98CEE262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AABE0-A647-A849-A1A5-3243C9AF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E903-6E1E-6C40-9BE6-DB7D2B3EF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1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2219-2153-6D43-BCDC-E9F84A85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88" y="188636"/>
            <a:ext cx="10515600" cy="5836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E514B-D29B-ED43-A027-62541AAEC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CDFCF-8393-AF45-ACCF-F3BBC2983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B5DBA-494C-F644-979E-AA35211DF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62C15-0FCF-4444-A0EA-B9931A5BC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49B4B-02EA-7946-A68A-8AADD773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0078" y="6356350"/>
            <a:ext cx="1961322" cy="365125"/>
          </a:xfrm>
          <a:prstGeom prst="rect">
            <a:avLst/>
          </a:prstGeom>
        </p:spPr>
        <p:txBody>
          <a:bodyPr/>
          <a:lstStyle/>
          <a:p>
            <a:fld id="{87F8A924-E9C2-0E4E-8636-26C7276808C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8BA5D-2B49-A941-9136-6DBA6D17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6CBBA-CC7E-6B4A-BC86-CCC7066D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E903-6E1E-6C40-9BE6-DB7D2B3EF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2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B230-BD62-2C44-A4F7-1705A292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F561E-C2C4-F14E-8787-A0F245B0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0078" y="6356350"/>
            <a:ext cx="1961322" cy="365125"/>
          </a:xfrm>
          <a:prstGeom prst="rect">
            <a:avLst/>
          </a:prstGeom>
        </p:spPr>
        <p:txBody>
          <a:bodyPr/>
          <a:lstStyle/>
          <a:p>
            <a:fld id="{87F8A924-E9C2-0E4E-8636-26C7276808C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0A6D4-0BDA-7648-8AE6-E7395596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809AB-46B1-6A43-A1C2-746966D7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E903-6E1E-6C40-9BE6-DB7D2B3EF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7BFE3-DEBF-0040-8936-F83CCC46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0078" y="6356350"/>
            <a:ext cx="1961322" cy="365125"/>
          </a:xfrm>
          <a:prstGeom prst="rect">
            <a:avLst/>
          </a:prstGeom>
        </p:spPr>
        <p:txBody>
          <a:bodyPr/>
          <a:lstStyle/>
          <a:p>
            <a:fld id="{87F8A924-E9C2-0E4E-8636-26C7276808C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C2FD8-FAA4-F947-8684-499516EE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47B62-045C-E94A-93EC-03AA7618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E903-6E1E-6C40-9BE6-DB7D2B3EF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8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1805-C720-1145-B28E-18EC920A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44" y="226493"/>
            <a:ext cx="5481499" cy="54713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CB3B6-A3CE-0844-9024-7BA605591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FA8DD-12D8-8E43-990E-B8616E30F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7444" y="995363"/>
            <a:ext cx="4354582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384F6-5603-C245-A5C2-B3171D69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0078" y="6356350"/>
            <a:ext cx="1961322" cy="365125"/>
          </a:xfrm>
          <a:prstGeom prst="rect">
            <a:avLst/>
          </a:prstGeom>
        </p:spPr>
        <p:txBody>
          <a:bodyPr/>
          <a:lstStyle/>
          <a:p>
            <a:fld id="{87F8A924-E9C2-0E4E-8636-26C7276808C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F6C3F-6381-884A-BAED-7662B38B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8D42F-360C-FF48-92F1-E2ABB6D0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E903-6E1E-6C40-9BE6-DB7D2B3EF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1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621C0-7F63-224E-B875-4F55D0C8C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C738A-EF92-244C-BC62-EC2FDE6B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0078" y="6356350"/>
            <a:ext cx="1961322" cy="365125"/>
          </a:xfrm>
          <a:prstGeom prst="rect">
            <a:avLst/>
          </a:prstGeom>
        </p:spPr>
        <p:txBody>
          <a:bodyPr/>
          <a:lstStyle/>
          <a:p>
            <a:fld id="{87F8A924-E9C2-0E4E-8636-26C7276808C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54BEA-419A-6B4E-BB5A-6D80AC75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308BC-A3B6-3449-945A-1D5D4F9C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E903-6E1E-6C40-9BE6-DB7D2B3EFE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FCE84E0-D4FD-0049-B626-328F0122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44" y="226493"/>
            <a:ext cx="5481499" cy="54713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E8F11DE-6049-0A48-8437-EE84433E0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7444" y="995363"/>
            <a:ext cx="4354582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0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50158C-99AC-6749-A41A-5D044F18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6525"/>
            <a:ext cx="10515600" cy="648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8291F-9316-5B40-ABCE-44E777AAF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113" y="1023734"/>
            <a:ext cx="11045687" cy="515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E2013-4595-A743-82E5-4177A1E0F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369AD-A1DA-BF4D-B3EF-801360FB9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408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AE903-6E1E-6C40-9BE6-DB7D2B3EFE8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701908-2213-1144-A9DE-5081B393E6FF}"/>
              </a:ext>
            </a:extLst>
          </p:cNvPr>
          <p:cNvCxnSpPr/>
          <p:nvPr userDrawn="1"/>
        </p:nvCxnSpPr>
        <p:spPr>
          <a:xfrm>
            <a:off x="221975" y="715617"/>
            <a:ext cx="848801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2AFDE9-5FD8-F34E-9A40-46AD90FA879C}"/>
              </a:ext>
            </a:extLst>
          </p:cNvPr>
          <p:cNvCxnSpPr/>
          <p:nvPr userDrawn="1"/>
        </p:nvCxnSpPr>
        <p:spPr>
          <a:xfrm>
            <a:off x="3581400" y="6274904"/>
            <a:ext cx="848801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E6C2094-F2A5-AC47-B7BC-686559B81D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12366" t="40417" r="13130" b="39549"/>
          <a:stretch/>
        </p:blipFill>
        <p:spPr>
          <a:xfrm>
            <a:off x="1348408" y="6320454"/>
            <a:ext cx="1624781" cy="4369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3FD6FB-B041-D94E-AE09-C7293D9AF0A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5957" y="6274904"/>
            <a:ext cx="503583" cy="5035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3F2F0B-024F-AE4B-AE84-FE7F788A5E5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32182" y="6274904"/>
            <a:ext cx="503584" cy="50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1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2A76-0AF3-4A4C-BEDA-F485F1222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Results: Machine-Learned </a:t>
            </a:r>
            <a:br>
              <a:rPr lang="en-US" dirty="0"/>
            </a:br>
            <a:r>
              <a:rPr lang="en-US" dirty="0"/>
              <a:t>Snow-Liquid-Ratio Forecasts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C547A-65E3-654D-ABB5-F242BF67C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10389"/>
          </a:xfrm>
        </p:spPr>
        <p:txBody>
          <a:bodyPr>
            <a:normAutofit/>
          </a:bodyPr>
          <a:lstStyle/>
          <a:p>
            <a:r>
              <a:rPr lang="en-US" dirty="0"/>
              <a:t>Michael Wessler</a:t>
            </a:r>
          </a:p>
          <a:p>
            <a:r>
              <a:rPr lang="en-US" dirty="0"/>
              <a:t>Steenburgh Research Group</a:t>
            </a:r>
          </a:p>
          <a:p>
            <a:r>
              <a:rPr lang="en-US" dirty="0"/>
              <a:t>University of Utah Department of Atmospheric Science</a:t>
            </a:r>
          </a:p>
          <a:p>
            <a:r>
              <a:rPr lang="en-US" dirty="0"/>
              <a:t>April 2021</a:t>
            </a:r>
          </a:p>
        </p:txBody>
      </p:sp>
    </p:spTree>
    <p:extLst>
      <p:ext uri="{BB962C8B-B14F-4D97-AF65-F5344CB8AC3E}">
        <p14:creationId xmlns:p14="http://schemas.microsoft.com/office/powerpoint/2010/main" val="34964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D878-E3AE-8241-84FB-D32E6F33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Northern Utah Group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7271C6-1CED-9A46-991A-2E4FF7CA8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18037" y="1882059"/>
            <a:ext cx="5844589" cy="309387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07E3B8-6D18-C04C-A7A4-5ADF4BF015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46577" y="1882059"/>
            <a:ext cx="5844593" cy="309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4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D878-E3AE-8241-84FB-D32E6F33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Northern Utah Group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7271C6-1CED-9A46-991A-2E4FF7CA8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18037" y="1882059"/>
            <a:ext cx="5844589" cy="309387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07E3B8-6D18-C04C-A7A4-5ADF4BF015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46578" y="1882059"/>
            <a:ext cx="5844591" cy="309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7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A751-42C9-5148-AA12-BBEE4767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Montana (Flatheads) + CSSL</a:t>
            </a:r>
          </a:p>
        </p:txBody>
      </p:sp>
    </p:spTree>
    <p:extLst>
      <p:ext uri="{BB962C8B-B14F-4D97-AF65-F5344CB8AC3E}">
        <p14:creationId xmlns:p14="http://schemas.microsoft.com/office/powerpoint/2010/main" val="2500646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D878-E3AE-8241-84FB-D32E6F33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Montana (Flatheads) + CSSL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A78578-DCB0-F04C-8323-C4D597F5E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63646" y="1023938"/>
            <a:ext cx="9734483" cy="5153024"/>
          </a:xfrm>
        </p:spPr>
      </p:pic>
    </p:spTree>
    <p:extLst>
      <p:ext uri="{BB962C8B-B14F-4D97-AF65-F5344CB8AC3E}">
        <p14:creationId xmlns:p14="http://schemas.microsoft.com/office/powerpoint/2010/main" val="3228452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D878-E3AE-8241-84FB-D32E6F33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Montana (Flatheads) + CSSL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A78578-DCB0-F04C-8323-C4D597F5E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63646" y="1023938"/>
            <a:ext cx="9734482" cy="5153024"/>
          </a:xfrm>
        </p:spPr>
      </p:pic>
    </p:spTree>
    <p:extLst>
      <p:ext uri="{BB962C8B-B14F-4D97-AF65-F5344CB8AC3E}">
        <p14:creationId xmlns:p14="http://schemas.microsoft.com/office/powerpoint/2010/main" val="183764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D878-E3AE-8241-84FB-D32E6F33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Montana (Flatheads) + CSSL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A78578-DCB0-F04C-8323-C4D597F5E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63646" y="1023938"/>
            <a:ext cx="9734482" cy="5153023"/>
          </a:xfrm>
        </p:spPr>
      </p:pic>
    </p:spTree>
    <p:extLst>
      <p:ext uri="{BB962C8B-B14F-4D97-AF65-F5344CB8AC3E}">
        <p14:creationId xmlns:p14="http://schemas.microsoft.com/office/powerpoint/2010/main" val="4010060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D878-E3AE-8241-84FB-D32E6F33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Montana (Flatheads) + CSSL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7271C6-1CED-9A46-991A-2E4FF7CA8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18036" y="1882059"/>
            <a:ext cx="5844591" cy="309387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07E3B8-6D18-C04C-A7A4-5ADF4BF015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46577" y="1882059"/>
            <a:ext cx="5844593" cy="309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8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D878-E3AE-8241-84FB-D32E6F33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Montana (Flatheads) + CSSL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7271C6-1CED-9A46-991A-2E4FF7CA8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18037" y="1882059"/>
            <a:ext cx="5844589" cy="309387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07E3B8-6D18-C04C-A7A4-5ADF4BF015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46577" y="1882059"/>
            <a:ext cx="5844593" cy="309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84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D878-E3AE-8241-84FB-D32E6F33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Montana (Flatheads) + CSSL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7271C6-1CED-9A46-991A-2E4FF7CA8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18037" y="1882059"/>
            <a:ext cx="5844589" cy="309387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07E3B8-6D18-C04C-A7A4-5ADF4BF015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46578" y="1882059"/>
            <a:ext cx="5844591" cy="309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0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D878-E3AE-8241-84FB-D32E6F33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Montana (Flatheads) + CSSL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7271C6-1CED-9A46-991A-2E4FF7CA8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18038" y="1882059"/>
            <a:ext cx="5844587" cy="309387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07E3B8-6D18-C04C-A7A4-5ADF4BF015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46578" y="1882059"/>
            <a:ext cx="5844591" cy="30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3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7A9D0-BB83-3D40-83C7-8FB06D63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919E4-216B-5A4E-8E75-28B0F240F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on ERA5 0.25°</a:t>
            </a:r>
          </a:p>
          <a:p>
            <a:pPr lvl="1"/>
            <a:r>
              <a:rPr lang="en-US" dirty="0"/>
              <a:t>Temperature, Relative Humidity, Wind Speed, observed SWE</a:t>
            </a:r>
          </a:p>
          <a:p>
            <a:pPr lvl="1"/>
            <a:r>
              <a:rPr lang="en-US" dirty="0"/>
              <a:t>Lesser of 1979-2019 or length of observation record at each station</a:t>
            </a:r>
          </a:p>
          <a:p>
            <a:r>
              <a:rPr lang="en-US" dirty="0"/>
              <a:t>Applied to GFS 0.25°</a:t>
            </a:r>
          </a:p>
          <a:p>
            <a:pPr lvl="1"/>
            <a:r>
              <a:rPr lang="en-US" dirty="0"/>
              <a:t>Temperature, Relative Humidity, Wind Speed, forecast SWE (QPF)</a:t>
            </a:r>
          </a:p>
          <a:p>
            <a:pPr lvl="1"/>
            <a:r>
              <a:rPr lang="en-US" dirty="0"/>
              <a:t>Verified on lesser of 2015-2019 or length of observation record at each station</a:t>
            </a:r>
          </a:p>
          <a:p>
            <a:pPr lvl="1"/>
            <a:r>
              <a:rPr lang="en-US" dirty="0"/>
              <a:t>Can be easily applied to higher resolution GFS or other models</a:t>
            </a:r>
          </a:p>
          <a:p>
            <a:r>
              <a:rPr lang="en-US" dirty="0"/>
              <a:t>Model state frozen and saved for future applications</a:t>
            </a:r>
          </a:p>
          <a:p>
            <a:r>
              <a:rPr lang="en-US" dirty="0"/>
              <a:t>Z-score normalization means and </a:t>
            </a:r>
            <a:r>
              <a:rPr lang="en-US" dirty="0" err="1"/>
              <a:t>stdev</a:t>
            </a:r>
            <a:r>
              <a:rPr lang="en-US" dirty="0"/>
              <a:t> saved for future applications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83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A751-42C9-5148-AA12-BBEE4767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Alta Collins</a:t>
            </a:r>
          </a:p>
        </p:txBody>
      </p:sp>
    </p:spTree>
    <p:extLst>
      <p:ext uri="{BB962C8B-B14F-4D97-AF65-F5344CB8AC3E}">
        <p14:creationId xmlns:p14="http://schemas.microsoft.com/office/powerpoint/2010/main" val="3859773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D878-E3AE-8241-84FB-D32E6F33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Alta Collins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A78578-DCB0-F04C-8323-C4D597F5E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63646" y="1023938"/>
            <a:ext cx="9734482" cy="5153024"/>
          </a:xfrm>
        </p:spPr>
      </p:pic>
    </p:spTree>
    <p:extLst>
      <p:ext uri="{BB962C8B-B14F-4D97-AF65-F5344CB8AC3E}">
        <p14:creationId xmlns:p14="http://schemas.microsoft.com/office/powerpoint/2010/main" val="2313279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D878-E3AE-8241-84FB-D32E6F33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Alta Collins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A78578-DCB0-F04C-8323-C4D597F5E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63646" y="1023938"/>
            <a:ext cx="9734482" cy="5153023"/>
          </a:xfrm>
        </p:spPr>
      </p:pic>
    </p:spTree>
    <p:extLst>
      <p:ext uri="{BB962C8B-B14F-4D97-AF65-F5344CB8AC3E}">
        <p14:creationId xmlns:p14="http://schemas.microsoft.com/office/powerpoint/2010/main" val="198409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D878-E3AE-8241-84FB-D32E6F33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Alta Collins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A78578-DCB0-F04C-8323-C4D597F5E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63647" y="1023938"/>
            <a:ext cx="9734480" cy="5153023"/>
          </a:xfrm>
        </p:spPr>
      </p:pic>
    </p:spTree>
    <p:extLst>
      <p:ext uri="{BB962C8B-B14F-4D97-AF65-F5344CB8AC3E}">
        <p14:creationId xmlns:p14="http://schemas.microsoft.com/office/powerpoint/2010/main" val="3102629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D878-E3AE-8241-84FB-D32E6F33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Alta Collins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7271C6-1CED-9A46-991A-2E4FF7CA8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18037" y="1882059"/>
            <a:ext cx="5844589" cy="309387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07E3B8-6D18-C04C-A7A4-5ADF4BF015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46578" y="1882059"/>
            <a:ext cx="5844591" cy="309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0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4C0C-B216-874A-8904-EEAC92D3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Methods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22889-B8B3-FE42-ADBC-65A5AB13E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Simple Multiple Linear Regression </a:t>
            </a:r>
          </a:p>
          <a:p>
            <a:pPr lvl="1"/>
            <a:r>
              <a:rPr lang="en-US" sz="1600" dirty="0"/>
              <a:t>Non-stepwise</a:t>
            </a:r>
          </a:p>
          <a:p>
            <a:r>
              <a:rPr lang="en-US" sz="2000" dirty="0"/>
              <a:t>Elastic Multiple Linear Regression</a:t>
            </a:r>
          </a:p>
          <a:p>
            <a:pPr lvl="1"/>
            <a:r>
              <a:rPr lang="en-US" sz="1600" dirty="0"/>
              <a:t>L</a:t>
            </a:r>
            <a:r>
              <a:rPr lang="en-US" sz="1600" baseline="-25000" dirty="0"/>
              <a:t>1</a:t>
            </a:r>
            <a:r>
              <a:rPr lang="en-US" sz="1600" dirty="0"/>
              <a:t>/L</a:t>
            </a:r>
            <a:r>
              <a:rPr lang="en-US" sz="1600" baseline="-25000" dirty="0"/>
              <a:t>2</a:t>
            </a:r>
            <a:r>
              <a:rPr lang="en-US" sz="1600" dirty="0"/>
              <a:t> regularization, minimizes overfitting, reduces number of predictors</a:t>
            </a:r>
          </a:p>
          <a:p>
            <a:r>
              <a:rPr lang="en-US" sz="2000" dirty="0"/>
              <a:t>Fixed SLR</a:t>
            </a:r>
          </a:p>
          <a:p>
            <a:pPr lvl="1"/>
            <a:r>
              <a:rPr lang="en-US" sz="1600" dirty="0"/>
              <a:t>10:1, 11:1 </a:t>
            </a:r>
            <a:r>
              <a:rPr lang="en-US" sz="1600" dirty="0" err="1"/>
              <a:t>etc</a:t>
            </a:r>
            <a:endParaRPr lang="en-US" sz="1600" dirty="0"/>
          </a:p>
          <a:p>
            <a:r>
              <a:rPr lang="en-US" sz="2000" dirty="0"/>
              <a:t>NWS Lookup Table</a:t>
            </a:r>
          </a:p>
          <a:p>
            <a:pPr lvl="1"/>
            <a:r>
              <a:rPr lang="en-US" sz="1600" dirty="0"/>
              <a:t>Antiquated surface T or max T aloft methods</a:t>
            </a:r>
          </a:p>
          <a:p>
            <a:r>
              <a:rPr lang="en-US" sz="2000" dirty="0"/>
              <a:t>Climatological SLR</a:t>
            </a:r>
          </a:p>
          <a:p>
            <a:pPr lvl="1"/>
            <a:r>
              <a:rPr lang="en-US" sz="1600" dirty="0"/>
              <a:t>Baxter (2008) with time interpolation via Weather Prediction Center (WPC)</a:t>
            </a:r>
          </a:p>
          <a:p>
            <a:r>
              <a:rPr lang="en-US" sz="2000" dirty="0"/>
              <a:t>Existing </a:t>
            </a:r>
            <a:r>
              <a:rPr lang="en-US" sz="2000" dirty="0" err="1"/>
              <a:t>weather.utah.edu</a:t>
            </a:r>
            <a:r>
              <a:rPr lang="en-US" sz="2000" dirty="0"/>
              <a:t> SLR</a:t>
            </a:r>
          </a:p>
          <a:p>
            <a:pPr lvl="1"/>
            <a:r>
              <a:rPr lang="en-US" sz="1600" dirty="0"/>
              <a:t>Simplified surface-500mb layer-temperature based curve fit</a:t>
            </a:r>
          </a:p>
          <a:p>
            <a:r>
              <a:rPr lang="en-US" sz="2000" dirty="0"/>
              <a:t>Alcott and Steenburgh (2010)</a:t>
            </a:r>
          </a:p>
          <a:p>
            <a:pPr lvl="1"/>
            <a:r>
              <a:rPr lang="en-US" sz="1600" dirty="0"/>
              <a:t>All event and ‘high SWE’ stepwise multiple linear regression equations</a:t>
            </a:r>
          </a:p>
          <a:p>
            <a:r>
              <a:rPr lang="en-US" sz="2000" dirty="0" err="1"/>
              <a:t>Kuchera</a:t>
            </a:r>
            <a:endParaRPr lang="en-US" sz="2000" dirty="0"/>
          </a:p>
          <a:p>
            <a:pPr lvl="1"/>
            <a:r>
              <a:rPr lang="en-US" sz="1600" dirty="0"/>
              <a:t>Max T (&gt;500mb) method commonly used in web products (esp. </a:t>
            </a:r>
            <a:r>
              <a:rPr lang="en-US" sz="1600" dirty="0" err="1"/>
              <a:t>WeatherBell</a:t>
            </a:r>
            <a:r>
              <a:rPr lang="en-US" sz="1600" dirty="0"/>
              <a:t>)</a:t>
            </a:r>
          </a:p>
          <a:p>
            <a:r>
              <a:rPr lang="en-US" sz="2000" dirty="0"/>
              <a:t>HRRRv3</a:t>
            </a:r>
          </a:p>
          <a:p>
            <a:pPr lvl="1"/>
            <a:r>
              <a:rPr lang="en-US" sz="1600" dirty="0"/>
              <a:t>Near-surface temperature curve fit</a:t>
            </a:r>
          </a:p>
        </p:txBody>
      </p:sp>
    </p:spTree>
    <p:extLst>
      <p:ext uri="{BB962C8B-B14F-4D97-AF65-F5344CB8AC3E}">
        <p14:creationId xmlns:p14="http://schemas.microsoft.com/office/powerpoint/2010/main" val="118097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A751-42C9-5148-AA12-BBEE4767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Northern Utah Group</a:t>
            </a:r>
          </a:p>
        </p:txBody>
      </p:sp>
    </p:spTree>
    <p:extLst>
      <p:ext uri="{BB962C8B-B14F-4D97-AF65-F5344CB8AC3E}">
        <p14:creationId xmlns:p14="http://schemas.microsoft.com/office/powerpoint/2010/main" val="384528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D878-E3AE-8241-84FB-D32E6F33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Northern Utah Group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9A78578-DCB0-F04C-8323-C4D597F5E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646" y="1023938"/>
            <a:ext cx="9734483" cy="5153025"/>
          </a:xfrm>
        </p:spPr>
      </p:pic>
    </p:spTree>
    <p:extLst>
      <p:ext uri="{BB962C8B-B14F-4D97-AF65-F5344CB8AC3E}">
        <p14:creationId xmlns:p14="http://schemas.microsoft.com/office/powerpoint/2010/main" val="189724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D878-E3AE-8241-84FB-D32E6F33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Northern Utah Group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A78578-DCB0-F04C-8323-C4D597F5E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63646" y="1023938"/>
            <a:ext cx="9734483" cy="5153024"/>
          </a:xfrm>
        </p:spPr>
      </p:pic>
    </p:spTree>
    <p:extLst>
      <p:ext uri="{BB962C8B-B14F-4D97-AF65-F5344CB8AC3E}">
        <p14:creationId xmlns:p14="http://schemas.microsoft.com/office/powerpoint/2010/main" val="10382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D878-E3AE-8241-84FB-D32E6F33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Northern Utah Group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A78578-DCB0-F04C-8323-C4D597F5E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63646" y="1023938"/>
            <a:ext cx="9734482" cy="5153024"/>
          </a:xfrm>
        </p:spPr>
      </p:pic>
    </p:spTree>
    <p:extLst>
      <p:ext uri="{BB962C8B-B14F-4D97-AF65-F5344CB8AC3E}">
        <p14:creationId xmlns:p14="http://schemas.microsoft.com/office/powerpoint/2010/main" val="308081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D878-E3AE-8241-84FB-D32E6F33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Northern Utah Group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1B7271C6-1CED-9A46-991A-2E4FF7CA8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36" y="1882059"/>
            <a:ext cx="5844591" cy="3093880"/>
          </a:xfr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8207E3B8-6D18-C04C-A7A4-5ADF4BF01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577" y="1882059"/>
            <a:ext cx="5844594" cy="309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8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D878-E3AE-8241-84FB-D32E6F33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Northern Utah Group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7271C6-1CED-9A46-991A-2E4FF7CA8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18036" y="1882059"/>
            <a:ext cx="5844591" cy="309387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07E3B8-6D18-C04C-A7A4-5ADF4BF015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46577" y="1882059"/>
            <a:ext cx="5844593" cy="309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0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AA_HMT_june2020_wpc" id="{44D18196-1EFB-7940-A76B-76CA1412EDC3}" vid="{2DC2B65F-7F59-384A-B596-F92D38745A8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1052</TotalTime>
  <Words>300</Words>
  <Application>Microsoft Macintosh PowerPoint</Application>
  <PresentationFormat>Widescreen</PresentationFormat>
  <Paragraphs>55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Results: Machine-Learned  Snow-Liquid-Ratio Forecasts</vt:lpstr>
      <vt:lpstr>Support Vector Regression</vt:lpstr>
      <vt:lpstr>Alternate Methods Tested</vt:lpstr>
      <vt:lpstr>Northern Utah Group</vt:lpstr>
      <vt:lpstr>Northern Utah Group</vt:lpstr>
      <vt:lpstr>Northern Utah Group</vt:lpstr>
      <vt:lpstr>Northern Utah Group</vt:lpstr>
      <vt:lpstr>Northern Utah Group</vt:lpstr>
      <vt:lpstr>Northern Utah Group</vt:lpstr>
      <vt:lpstr>Northern Utah Group</vt:lpstr>
      <vt:lpstr>Northern Utah Group</vt:lpstr>
      <vt:lpstr>Montana (Flatheads) + CSSL</vt:lpstr>
      <vt:lpstr>Montana (Flatheads) + CSSL</vt:lpstr>
      <vt:lpstr>Montana (Flatheads) + CSSL</vt:lpstr>
      <vt:lpstr>Montana (Flatheads) + CSSL</vt:lpstr>
      <vt:lpstr>Montana (Flatheads) + CSSL</vt:lpstr>
      <vt:lpstr>Montana (Flatheads) + CSSL</vt:lpstr>
      <vt:lpstr>Montana (Flatheads) + CSSL</vt:lpstr>
      <vt:lpstr>Montana (Flatheads) + CSSL</vt:lpstr>
      <vt:lpstr>Alta Collins</vt:lpstr>
      <vt:lpstr>Alta Collins</vt:lpstr>
      <vt:lpstr>Alta Collins</vt:lpstr>
      <vt:lpstr>Alta Collins</vt:lpstr>
      <vt:lpstr>Alta Collins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EDWARD WESSLER</dc:creator>
  <cp:lastModifiedBy>MICHAEL EDWARD WESSLER</cp:lastModifiedBy>
  <cp:revision>112</cp:revision>
  <dcterms:created xsi:type="dcterms:W3CDTF">2020-12-21T17:04:03Z</dcterms:created>
  <dcterms:modified xsi:type="dcterms:W3CDTF">2021-04-14T04:23:21Z</dcterms:modified>
</cp:coreProperties>
</file>