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259" r:id="rId4"/>
    <p:sldId id="268" r:id="rId5"/>
    <p:sldId id="263" r:id="rId6"/>
    <p:sldId id="260" r:id="rId7"/>
    <p:sldId id="269" r:id="rId8"/>
    <p:sldId id="270" r:id="rId9"/>
    <p:sldId id="271" r:id="rId10"/>
    <p:sldId id="272" r:id="rId11"/>
    <p:sldId id="273" r:id="rId12"/>
    <p:sldId id="274" r:id="rId13"/>
    <p:sldId id="262" r:id="rId14"/>
    <p:sldId id="265" r:id="rId15"/>
    <p:sldId id="26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66" r:id="rId3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E1"/>
    <a:srgbClr val="7BEBD8"/>
    <a:srgbClr val="8335E5"/>
    <a:srgbClr val="6B8D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1" autoAdjust="0"/>
    <p:restoredTop sz="94652" autoAdjust="0"/>
  </p:normalViewPr>
  <p:slideViewPr>
    <p:cSldViewPr snapToGrid="0" showGuides="1">
      <p:cViewPr varScale="1">
        <p:scale>
          <a:sx n="80" d="100"/>
          <a:sy n="80" d="100"/>
        </p:scale>
        <p:origin x="48" y="4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3F634E-7AAD-4D1B-8944-3921EA0E5915}" type="datetime1">
              <a:rPr lang="fr-FR" smtClean="0"/>
              <a:t>14/02/2024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3045F-D32A-43F9-990C-99C552A137F5}" type="datetime1">
              <a:rPr lang="fr-FR" smtClean="0"/>
              <a:pPr/>
              <a:t>14/02/2024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6974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9254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131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015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6547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8269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635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066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89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686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4422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986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8060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5724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3155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505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78540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0144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4090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1693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7866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30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783C35-8596-4843-9D3C-7B528D834CFC}" type="datetime1">
              <a:rPr lang="fr-FR" noProof="0" smtClean="0"/>
              <a:t>14/02/2024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4382BA-0533-4C7D-AB6E-1EA1FDCFC04D}" type="datetime1">
              <a:rPr lang="fr-FR" noProof="0" smtClean="0"/>
              <a:t>14/02/2024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25F5DB-C5B6-45B6-B0FF-1F88144964AE}" type="datetime1">
              <a:rPr lang="fr-FR" noProof="0" smtClean="0"/>
              <a:t>14/02/2024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E6BF0-E032-45BA-8A88-5AF4AB6C9C64}" type="datetime1">
              <a:rPr lang="fr-FR" noProof="0" smtClean="0"/>
              <a:t>14/02/2024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C8EAB8-8EC4-4264-928C-91F22A0F123A}" type="datetime1">
              <a:rPr lang="fr-FR" noProof="0" smtClean="0"/>
              <a:t>14/02/2024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CE2717-4AE0-41B8-853A-157E74C7835C}" type="datetime1">
              <a:rPr lang="fr-FR" noProof="0" smtClean="0"/>
              <a:t>14/02/2024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7118C-0042-46B9-B6D4-26AB9DF2F067}" type="datetime1">
              <a:rPr lang="fr-FR" noProof="0" smtClean="0"/>
              <a:t>14/02/2024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490D74-EF91-430C-8635-911973C75DDF}" type="datetime1">
              <a:rPr lang="fr-FR" noProof="0" smtClean="0"/>
              <a:t>14/02/2024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6CDFD-A075-435E-ABCB-9EA9153DA35E}" type="datetime1">
              <a:rPr lang="fr-FR" noProof="0" smtClean="0"/>
              <a:t>14/02/2024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AEE4EB-3CC0-47DF-8FBF-9ECC46124670}" type="datetime1">
              <a:rPr lang="fr-FR" noProof="0" smtClean="0"/>
              <a:t>14/02/2024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BFA78-DECC-4AE2-BCFC-E0244C2CD3F0}" type="datetime1">
              <a:rPr lang="fr-FR" noProof="0" smtClean="0"/>
              <a:t>14/02/2024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3FED5E6-2CA7-4A65-8E4B-ECDEC3A08145}" type="datetime1">
              <a:rPr lang="fr-FR" noProof="0" smtClean="0"/>
              <a:t>14/02/2024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bmp"/><Relationship Id="rId4" Type="http://schemas.openxmlformats.org/officeDocument/2006/relationships/image" Target="../media/image28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 descr="Cette image est une forme décoratif abstrait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orme libre 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 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PROJET</a:t>
            </a:r>
          </a:p>
          <a:p>
            <a:pPr rtl="0"/>
            <a:r>
              <a:rPr lang="fr-FR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E-COMMERCE</a:t>
            </a:r>
            <a:endParaRPr lang="fr-FR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POEC TESTEUR – ANTIBES 2024</a:t>
            </a:r>
            <a:br>
              <a:rPr lang="fr-FR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A. Marie 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et </a:t>
            </a:r>
            <a:r>
              <a:rPr lang="fr-FR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D. Daouda</a:t>
            </a:r>
            <a:endParaRPr lang="fr-F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Ressources humaines : diapositive 1</a:t>
            </a:r>
            <a:endParaRPr lang="fr" dirty="0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3881534" y="5366227"/>
            <a:ext cx="4175541" cy="102592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</a:p>
          <a:p>
            <a:pPr algn="ctr">
              <a:lnSpc>
                <a:spcPts val="4000"/>
              </a:lnSpc>
            </a:pPr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L’APPLICATION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e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3" name="Forme libre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4" name="Ovale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5" name="Forme libre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6" name="Ovale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7" name="Forme libre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8" name="Forme libre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9" name="Forme libre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0" name="Forme libre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2" name="Ovale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68" y="2469152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24" name="Titr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 smtClean="0"/>
              <a:t>4</a:t>
            </a:r>
            <a:endParaRPr lang="fr" dirty="0"/>
          </a:p>
        </p:txBody>
      </p:sp>
      <p:sp>
        <p:nvSpPr>
          <p:cNvPr id="2" name="ZoneTexte 1"/>
          <p:cNvSpPr txBox="1"/>
          <p:nvPr/>
        </p:nvSpPr>
        <p:spPr>
          <a:xfrm>
            <a:off x="956662" y="2022730"/>
            <a:ext cx="105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latin typeface="Corbel" panose="020B0503020204020204" pitchFamily="34" charset="0"/>
              </a:rPr>
              <a:t>Market</a:t>
            </a:r>
            <a:endParaRPr lang="fr-FR" b="1" dirty="0">
              <a:latin typeface="Corbel" panose="020B0503020204020204" pitchFamily="34" charset="0"/>
            </a:endParaRPr>
          </a:p>
        </p:txBody>
      </p:sp>
      <p:pic>
        <p:nvPicPr>
          <p:cNvPr id="5122" name="Picture 2" descr="https://lh7-us.googleusercontent.com/76T-RPBLEfBaL-D8_A0qsnDm32bqRBSwP865mEmF8UANe33JulzOsH9Qfboul15oqq-66x38Y-rdK84xtaTotCxY-69i_G-kF--80saAm65BtAaFty75Je1CqP3XLCPawVtiGjYdrhJotYrl6FnN2t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133" y="1201431"/>
            <a:ext cx="8814349" cy="379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4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3881534" y="5366227"/>
            <a:ext cx="4175541" cy="102592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</a:p>
          <a:p>
            <a:pPr algn="ctr">
              <a:lnSpc>
                <a:spcPts val="4000"/>
              </a:lnSpc>
            </a:pPr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L’APPLICATION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e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3" name="Forme libre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4" name="Ovale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5" name="Forme libre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6" name="Ovale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7" name="Forme libre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8" name="Forme libre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9" name="Forme libre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0" name="Forme libre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2" name="Ovale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68" y="2469152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24" name="Titr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 smtClean="0"/>
              <a:t>4</a:t>
            </a:r>
            <a:endParaRPr lang="fr" dirty="0"/>
          </a:p>
        </p:txBody>
      </p:sp>
      <p:sp>
        <p:nvSpPr>
          <p:cNvPr id="2" name="ZoneTexte 1"/>
          <p:cNvSpPr txBox="1"/>
          <p:nvPr/>
        </p:nvSpPr>
        <p:spPr>
          <a:xfrm>
            <a:off x="956662" y="2022730"/>
            <a:ext cx="105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Corbel" panose="020B0503020204020204" pitchFamily="34" charset="0"/>
              </a:rPr>
              <a:t>Admin</a:t>
            </a:r>
            <a:endParaRPr lang="fr-FR" b="1" dirty="0">
              <a:latin typeface="Corbel" panose="020B0503020204020204" pitchFamily="34" charset="0"/>
            </a:endParaRPr>
          </a:p>
        </p:txBody>
      </p:sp>
      <p:pic>
        <p:nvPicPr>
          <p:cNvPr id="6146" name="Picture 2" descr="https://lh7-us.googleusercontent.com/062hgoLq2jxKwlXeC0GsN1_Z7podbMgCy5fMkaPIcIhQWrMhgeuSdKom_NXoEyGa52a9S7aK5jj4PDuiljZGXmBcrmZI3tGt6-FBDNX6Z5zM9QZ2_zuUc_83knK5cpvEreEc2ncTDE7kAikkyD_vo1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132" y="1140354"/>
            <a:ext cx="8631271" cy="391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78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3881534" y="5366227"/>
            <a:ext cx="4175541" cy="102592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</a:p>
          <a:p>
            <a:pPr algn="ctr">
              <a:lnSpc>
                <a:spcPts val="4000"/>
              </a:lnSpc>
            </a:pPr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L’APPLICATION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e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3" name="Forme libre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4" name="Ovale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5" name="Forme libre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6" name="Ovale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7" name="Forme libre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8" name="Forme libre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9" name="Forme libre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0" name="Forme libre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2" name="Ovale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68" y="2469152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24" name="Titr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 smtClean="0"/>
              <a:t>4</a:t>
            </a:r>
            <a:endParaRPr lang="fr" dirty="0"/>
          </a:p>
        </p:txBody>
      </p:sp>
      <p:sp>
        <p:nvSpPr>
          <p:cNvPr id="2" name="ZoneTexte 1"/>
          <p:cNvSpPr txBox="1"/>
          <p:nvPr/>
        </p:nvSpPr>
        <p:spPr>
          <a:xfrm>
            <a:off x="956662" y="2022730"/>
            <a:ext cx="105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latin typeface="Corbel" panose="020B0503020204020204" pitchFamily="34" charset="0"/>
              </a:rPr>
              <a:t>Logout</a:t>
            </a:r>
            <a:endParaRPr lang="fr-FR" b="1" dirty="0">
              <a:latin typeface="Corbel" panose="020B0503020204020204" pitchFamily="34" charset="0"/>
            </a:endParaRPr>
          </a:p>
        </p:txBody>
      </p:sp>
      <p:pic>
        <p:nvPicPr>
          <p:cNvPr id="7170" name="Picture 2" descr="https://lh7-us.googleusercontent.com/3pS82OxZMqC4Nyh3XbUI0MpKgyYkk1MY8seHOeuRg1R4HohtCTiY9noRUCgllMwv-REUG7yIOtjvbInx26UYK-_Xvamf6DWG5J5Yys6ZPLPNObvnMij3IpHAoCYIZlg_OkKuR1YMPmZYAGbCSN5RRD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46" y="1043589"/>
            <a:ext cx="8631271" cy="38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82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 descr="Cette image est une illustration d’un homme avec une barbe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orme libre 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0" name="Forme libre 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1" name="Forme libre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2" name="Forme libre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3" name="Forme libre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4" name="Forme libre 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5" name="Forme libre 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6" name="Forme libre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" name="Forme libre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8" name="Forme libre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9" name="Forme libre 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" name="Forme libre 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" name="Forme libre 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6" name="Losange 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0" name="Losange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1" name="Losange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43" name="Zone de texte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LISTE DES FONCTIONNALITES </a:t>
            </a:r>
            <a:b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 EXIGENCES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Zone de texte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2115293"/>
            <a:ext cx="6224717" cy="461664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fontAlgn="base"/>
            <a:r>
              <a:rPr lang="fr-FR" sz="2000" dirty="0" smtClean="0"/>
              <a:t>Les fonctionnalités générales : </a:t>
            </a:r>
          </a:p>
          <a:p>
            <a:pPr fontAlgn="base"/>
            <a:endParaRPr lang="fr-FR" sz="2000" dirty="0" smtClean="0"/>
          </a:p>
          <a:p>
            <a:pPr fontAlgn="base"/>
            <a:endParaRPr lang="fr-FR" sz="20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000" i="0" dirty="0" smtClean="0"/>
              <a:t>Login</a:t>
            </a:r>
            <a:endParaRPr lang="fr-FR" sz="2000" i="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000" i="0" dirty="0" err="1"/>
              <a:t>Logout</a:t>
            </a:r>
            <a:endParaRPr lang="fr-FR" sz="2000" i="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000" i="0" dirty="0"/>
              <a:t>Création de compte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000" i="0" dirty="0"/>
              <a:t>Assignation de fonds par défaut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000" i="0" dirty="0"/>
              <a:t>Gestion des fonds $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000" i="0" dirty="0"/>
              <a:t>Achat / vente de produits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000" i="0" dirty="0"/>
              <a:t>ADMIN - Gestion des utilisateurs </a:t>
            </a:r>
            <a:r>
              <a:rPr lang="fr-FR" sz="2000" i="0" dirty="0" smtClean="0"/>
              <a:t>(visualisation et </a:t>
            </a:r>
            <a:r>
              <a:rPr lang="fr-FR" sz="2000" i="0" dirty="0" err="1" smtClean="0"/>
              <a:t>delete</a:t>
            </a:r>
            <a:r>
              <a:rPr lang="fr-FR" sz="2000" i="0" dirty="0"/>
              <a:t>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000" i="0" dirty="0"/>
              <a:t>ADMIN - Gestion des produits (nom, prix, </a:t>
            </a:r>
            <a:r>
              <a:rPr lang="fr-FR" sz="2000" i="0" dirty="0" err="1"/>
              <a:t>owner</a:t>
            </a:r>
            <a:r>
              <a:rPr lang="fr-FR" sz="2000" i="0" dirty="0"/>
              <a:t>, </a:t>
            </a:r>
            <a:r>
              <a:rPr lang="fr-FR" sz="2000" i="0" dirty="0" err="1" smtClean="0"/>
              <a:t>delete</a:t>
            </a:r>
            <a:r>
              <a:rPr lang="fr-FR" sz="2000" i="0" dirty="0" smtClean="0"/>
              <a:t>)</a:t>
            </a:r>
            <a:endParaRPr lang="fr-FR" sz="2000" i="0" dirty="0"/>
          </a:p>
          <a:p>
            <a:pPr rtl="0"/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endParaRPr lang="fr-FR" sz="2000" dirty="0"/>
          </a:p>
        </p:txBody>
      </p:sp>
      <p:sp>
        <p:nvSpPr>
          <p:cNvPr id="6" name="Titr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 smtClean="0"/>
              <a:t>6</a:t>
            </a:r>
            <a:endParaRPr lang="fr" dirty="0"/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690274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endParaRPr lang="fr-FR" sz="3200" spc="-50" dirty="0"/>
          </a:p>
        </p:txBody>
      </p:sp>
      <p:pic>
        <p:nvPicPr>
          <p:cNvPr id="163" name="Image 162" descr="Cette image de deux jeux de mains assemblant un puzzle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-92301" y="0"/>
            <a:ext cx="4643982" cy="6858000"/>
          </a:xfrm>
          <a:prstGeom prst="rect">
            <a:avLst/>
          </a:prstGeom>
        </p:spPr>
      </p:pic>
      <p:sp>
        <p:nvSpPr>
          <p:cNvPr id="53" name="Titr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 smtClean="0"/>
              <a:t>8</a:t>
            </a:r>
            <a:endParaRPr lang="fr" dirty="0"/>
          </a:p>
        </p:txBody>
      </p:sp>
      <p:sp>
        <p:nvSpPr>
          <p:cNvPr id="64" name="Zone de texte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LISTE DES FONCTIONNALITES </a:t>
            </a:r>
            <a:b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 EXIGENCES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218" name="Picture 2" descr="https://lh7-us.googleusercontent.com/bBjfZ0-z2dDtTcQlwm4wAplB4MJv1Z9IMKWD1ny1h7OYenV8ffVvqnob87P8eSZhsuoE4oQEaSROzjvfVfVEn-KEHZy41qHf2CkQg6Je5qcoQJ0-jykGybwd9UnAIuKD8gPBO8XRFZ1GUwIQptyhFf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495" y="2669454"/>
            <a:ext cx="4672594" cy="270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BB4E19F0-9268-49F1-864A-6AF530251A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1823390" y="361170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 : Coins arrondis 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94" name="Groupe 93" descr="Cette image est d’une forme abstrait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orme libre 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6" name="Forme libre 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7" name="Forme libre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98" name="Titr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 smtClean="0"/>
              <a:t>Ressources humaines : diapositive 9</a:t>
            </a:r>
            <a:endParaRPr lang="fr-FR" dirty="0"/>
          </a:p>
        </p:txBody>
      </p:sp>
      <p:sp>
        <p:nvSpPr>
          <p:cNvPr id="92" name="Zone de texte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6610056" y="361170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DIAGRAMMES DE CAS </a:t>
            </a:r>
          </a:p>
          <a:p>
            <a:pPr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D’UTILISATION ET </a:t>
            </a:r>
          </a:p>
          <a:p>
            <a:pPr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D’ACTIVITE 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42" name="Picture 2" descr="https://lh7-us.googleusercontent.com/3xlYzjO8otIqNDGFYdTALdqvUJ117_7VJ2xE3POTrw8zhotzxpgQ69lpEfF4XRsOjWdRFarJZfYEAhtatpKeWB0epe2zpdSV3IqxJn9qqHQSMl89xzF9F1twujSW4k54wjC2Z2Ulnqw6ZGEAI0NfFl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76" y="361170"/>
            <a:ext cx="5029200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BB4E19F0-9268-49F1-864A-6AF530251A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1823390" y="361170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 : Coins arrondis 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94" name="Groupe 93" descr="Cette image est d’une forme abstrait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orme libre 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6" name="Forme libre 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7" name="Forme libre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98" name="Titr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 smtClean="0"/>
              <a:t>Ressources humaines : diapositive 9</a:t>
            </a:r>
            <a:endParaRPr lang="fr-FR" dirty="0"/>
          </a:p>
        </p:txBody>
      </p:sp>
      <p:sp>
        <p:nvSpPr>
          <p:cNvPr id="92" name="Zone de texte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6610056" y="361170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DIAGRAMMES DE CAS </a:t>
            </a:r>
          </a:p>
          <a:p>
            <a:pPr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D’UTILISATION ET </a:t>
            </a:r>
          </a:p>
          <a:p>
            <a:pPr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D’ACTIVITE 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266" name="Picture 2" descr="https://lh7-us.googleusercontent.com/O09wiHwKnaQ6cRr9C8czde4xYc3BZ1GwEc_P6F13LCL3QAscGRkXwvNEmU3MsXGlmqoDEQu7q2HyhxNE9yC39tA2wVExkOIiT745WSe_VZVPYLpMKB77nX7z5xKt3-crpYg3PKsj0_zWGnusppdc_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30" y="539115"/>
            <a:ext cx="3005830" cy="535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lh7-us.googleusercontent.com/j2B7yMIPl1X2OfRtUBlzFlqS1pnpR0BoqUAWtnJBcW2aEPXBVCU8xXN5KVJLGrLfZw7cEGX4xiQUsmvN1KfKYbGxi3gXHN-jUkyOP0oQe6UVAcoAKbqXDs-ovArA0WHKDSvVVCumd_yfE9YyagYdO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97" y="602988"/>
            <a:ext cx="1097367" cy="528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78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BB4E19F0-9268-49F1-864A-6AF530251A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1823390" y="361170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 : Coins arrondis 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94" name="Groupe 93" descr="Cette image est d’une forme abstrait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orme libre 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6" name="Forme libre 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7" name="Forme libre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98" name="Titr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 smtClean="0"/>
              <a:t>Ressources humaines : diapositive 9</a:t>
            </a:r>
            <a:endParaRPr lang="fr-FR" dirty="0"/>
          </a:p>
        </p:txBody>
      </p:sp>
      <p:sp>
        <p:nvSpPr>
          <p:cNvPr id="92" name="Zone de texte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6610056" y="361170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DIAGRAMMES DE CAS </a:t>
            </a:r>
          </a:p>
          <a:p>
            <a:pPr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D’UTILISATION ET </a:t>
            </a:r>
          </a:p>
          <a:p>
            <a:pPr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D’ACTIVITE 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290" name="Picture 2" descr="https://lh7-us.googleusercontent.com/E0qE4a1zapux0rq51rcpecdLrvwwL0BmxcQg3QEL0Tdi4wDTlCuUOL4pUGlL6EryfAdfQZ14ZJA56IUxlWrog7NaGhRfoRrsNGUVIpFX2WfaHQp5zy6tThe3uoRSEP5YTVOg_pjliNE9OZEx6oazd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58" y="1021714"/>
            <a:ext cx="3009265" cy="466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277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BB4E19F0-9268-49F1-864A-6AF530251A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1823390" y="361170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 : Coins arrondis 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94" name="Groupe 93" descr="Cette image est d’une forme abstrait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orme libre 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6" name="Forme libre 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7" name="Forme libre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98" name="Titr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 smtClean="0"/>
              <a:t>Ressources humaines : diapositive 9</a:t>
            </a:r>
            <a:endParaRPr lang="fr-FR" dirty="0"/>
          </a:p>
        </p:txBody>
      </p:sp>
      <p:sp>
        <p:nvSpPr>
          <p:cNvPr id="92" name="Zone de texte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6610056" y="361170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DIAGRAMMES DE CAS </a:t>
            </a:r>
          </a:p>
          <a:p>
            <a:pPr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D’UTILISATION ET </a:t>
            </a:r>
          </a:p>
          <a:p>
            <a:pPr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D’ACTIVITE 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314" name="Picture 2" descr="https://lh7-us.googleusercontent.com/ETy8mRVz4st_slKxVJlFo9gvEDgCNDlK1bGlCMXTOe3VAJL6cLqTxGSbgLHL8UgJK3LgFKiuZE3Q_1N5HUO_cjE0S983PRARoEytRR63c2D8Gxb4EevpgVQECvzVh0-Dqpy323Acgw3qmAZEA_M5Jl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20" y="977582"/>
            <a:ext cx="5898898" cy="504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89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BB4E19F0-9268-49F1-864A-6AF530251A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1823390" y="361170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 : Coins arrondis 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94" name="Groupe 93" descr="Cette image est d’une forme abstrait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orme libre 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6" name="Forme libre 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7" name="Forme libre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98" name="Titr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 smtClean="0"/>
              <a:t>Ressources humaines : diapositive 9</a:t>
            </a:r>
            <a:endParaRPr lang="fr-FR" dirty="0"/>
          </a:p>
        </p:txBody>
      </p:sp>
      <p:sp>
        <p:nvSpPr>
          <p:cNvPr id="92" name="Zone de texte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6610056" y="361170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DIAGRAMMES DE CAS </a:t>
            </a:r>
          </a:p>
          <a:p>
            <a:pPr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D’UTILISATION ET </a:t>
            </a:r>
          </a:p>
          <a:p>
            <a:pPr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D’ACTIVITE 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338" name="Picture 2" descr="https://lh7-us.googleusercontent.com/qBXXGa_eSKYczJldOueVkSI-pjdXbtzH_l7aPsnCE6ks1EUvK8b5RQNU7iKUUNr6Iwl13GIXEVOspAU0c5em4g8m4QB9LoauJsUIWerocE9pHwlRDDVCUC6RVIzWZswU3S4GD5cluugMPy5k6h6Ug6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64" y="466287"/>
            <a:ext cx="1919346" cy="536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lh7-us.googleusercontent.com/lpH60VpTTPaWpjSZf8dWkMGhhBk8tVFNudv-WoUAIwXolPQQXCTei9xVL3837MWL6djXoJOIzTRXLz5FTWzVqRTX0Psc-15fy_2muQHMIFvxsJ24zOHsafygwnky3IeB_7YdPZQ1UW5oTCrgu8iS-d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919" y="466287"/>
            <a:ext cx="4656721" cy="563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08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 de texte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910681" y="347993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SOMMAIRE</a:t>
            </a:r>
            <a:endParaRPr lang="fr-FR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4200" y="1034457"/>
            <a:ext cx="6076930" cy="4362989"/>
            <a:chOff x="518433" y="887094"/>
            <a:chExt cx="6076930" cy="4362989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21950" y="887094"/>
              <a:ext cx="6073413" cy="4362989"/>
              <a:chOff x="521950" y="1046171"/>
              <a:chExt cx="6073413" cy="4362989"/>
            </a:xfrm>
          </p:grpSpPr>
          <p:sp>
            <p:nvSpPr>
              <p:cNvPr id="6" name="Rectangle : Coins arrondis 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21950" y="1213514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068351" y="1046171"/>
                <a:ext cx="5527012" cy="4362989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r-FR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Introduction </a:t>
                </a:r>
                <a:r>
                  <a:rPr lang="fr-FR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au </a:t>
                </a:r>
                <a:r>
                  <a:rPr lang="fr-FR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projet</a:t>
                </a:r>
                <a:br>
                  <a:rPr lang="fr-FR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</a:br>
                <a:r>
                  <a:rPr lang="fr-FR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Présentation </a:t>
                </a:r>
                <a:r>
                  <a:rPr lang="fr-FR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de </a:t>
                </a:r>
                <a:r>
                  <a:rPr lang="fr-FR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l'équipe</a:t>
                </a:r>
              </a:p>
              <a:p>
                <a:pPr>
                  <a:lnSpc>
                    <a:spcPct val="200000"/>
                  </a:lnSpc>
                </a:pPr>
                <a:r>
                  <a:rPr lang="fr-FR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Planning </a:t>
                </a:r>
                <a:r>
                  <a:rPr lang="fr-FR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(diagramme de GANTT)</a:t>
                </a:r>
              </a:p>
              <a:p>
                <a:pPr>
                  <a:lnSpc>
                    <a:spcPct val="200000"/>
                  </a:lnSpc>
                </a:pPr>
                <a:r>
                  <a:rPr lang="fr-FR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Présentation </a:t>
                </a:r>
                <a:r>
                  <a:rPr lang="fr-FR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de l'application</a:t>
                </a:r>
              </a:p>
              <a:p>
                <a:pPr>
                  <a:lnSpc>
                    <a:spcPct val="200000"/>
                  </a:lnSpc>
                </a:pPr>
                <a:r>
                  <a:rPr lang="fr-FR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Liste </a:t>
                </a:r>
                <a:r>
                  <a:rPr lang="fr-FR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des fonctionnalités découvertes et exigences implicites</a:t>
                </a:r>
              </a:p>
              <a:p>
                <a:pPr>
                  <a:lnSpc>
                    <a:spcPct val="200000"/>
                  </a:lnSpc>
                </a:pPr>
                <a:r>
                  <a:rPr lang="fr-FR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Diagrammes </a:t>
                </a:r>
                <a:r>
                  <a:rPr lang="fr-FR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de cas d'utilisation et d'activité</a:t>
                </a:r>
              </a:p>
              <a:p>
                <a:pPr>
                  <a:lnSpc>
                    <a:spcPct val="200000"/>
                  </a:lnSpc>
                </a:pPr>
                <a:r>
                  <a:rPr lang="fr-FR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Liste </a:t>
                </a:r>
                <a:r>
                  <a:rPr lang="fr-FR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des Cas de test</a:t>
                </a:r>
              </a:p>
              <a:p>
                <a:pPr>
                  <a:lnSpc>
                    <a:spcPct val="200000"/>
                  </a:lnSpc>
                </a:pPr>
                <a:r>
                  <a:rPr lang="fr-FR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Résultats </a:t>
                </a:r>
                <a:r>
                  <a:rPr lang="fr-FR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des tests d'interface utilisateur</a:t>
                </a:r>
              </a:p>
              <a:p>
                <a:pPr>
                  <a:lnSpc>
                    <a:spcPct val="200000"/>
                  </a:lnSpc>
                </a:pPr>
                <a:r>
                  <a:rPr lang="fr-FR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Conclusion </a:t>
                </a:r>
                <a:r>
                  <a:rPr lang="fr-FR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&amp; </a:t>
                </a:r>
                <a:r>
                  <a:rPr lang="fr-FR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Perspectives</a:t>
                </a:r>
                <a:endPara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Rectangle : Coins arrondis 8">
              <a:extLst>
                <a:ext uri="{FF2B5EF4-FFF2-40B4-BE49-F238E27FC236}">
                  <a16:creationId xmlns:a16="http://schemas.microsoft.com/office/drawing/2014/main" id="{14FF47BA-9557-4442-8E2A-74A4F4AAD237}"/>
                </a:ext>
              </a:extLst>
            </p:cNvPr>
            <p:cNvSpPr/>
            <p:nvPr/>
          </p:nvSpPr>
          <p:spPr>
            <a:xfrm>
              <a:off x="525760" y="2016931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Rectangle : Coins arrondis 10">
              <a:extLst>
                <a:ext uri="{FF2B5EF4-FFF2-40B4-BE49-F238E27FC236}">
                  <a16:creationId xmlns:a16="http://schemas.microsoft.com/office/drawing/2014/main" id="{6B458D5C-BDF7-4A75-A4E8-B99128DCD84A}"/>
                </a:ext>
              </a:extLst>
            </p:cNvPr>
            <p:cNvSpPr/>
            <p:nvPr/>
          </p:nvSpPr>
          <p:spPr>
            <a:xfrm>
              <a:off x="527540" y="2510039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Rectangle : Coins arrondis 12">
              <a:extLst>
                <a:ext uri="{FF2B5EF4-FFF2-40B4-BE49-F238E27FC236}">
                  <a16:creationId xmlns:a16="http://schemas.microsoft.com/office/drawing/2014/main" id="{64E3D015-D1E6-40C0-B820-5D2B0144652D}"/>
                </a:ext>
              </a:extLst>
            </p:cNvPr>
            <p:cNvSpPr/>
            <p:nvPr/>
          </p:nvSpPr>
          <p:spPr>
            <a:xfrm>
              <a:off x="518433" y="3019902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2" name="Oval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62" name="Groupe 61" descr="Cette image est une main d’une femme écrivant sur une feuille de papi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orme libre 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6" name="Forme libre 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7" name="Forme libre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8" name="Forme libre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9" name="Forme libre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0" name="Forme libre 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orme libre 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3" name="Forme libre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8" name="Forme libre 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r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</a:t>
            </a:r>
            <a:r>
              <a:rPr lang="fr-FR" dirty="0" smtClean="0"/>
              <a:t>diapositive </a:t>
            </a:r>
            <a:r>
              <a:rPr lang="fr" dirty="0" smtClean="0"/>
              <a:t>2</a:t>
            </a:r>
            <a:endParaRPr lang="fr" dirty="0"/>
          </a:p>
        </p:txBody>
      </p:sp>
      <p:sp>
        <p:nvSpPr>
          <p:cNvPr id="37" name="Rectangle : Coins arrondis 8">
            <a:extLst>
              <a:ext uri="{FF2B5EF4-FFF2-40B4-BE49-F238E27FC236}">
                <a16:creationId xmlns:a16="http://schemas.microsoft.com/office/drawing/2014/main" id="{14FF47BA-9557-4442-8E2A-74A4F4AAD237}"/>
              </a:ext>
            </a:extLst>
          </p:cNvPr>
          <p:cNvSpPr/>
          <p:nvPr/>
        </p:nvSpPr>
        <p:spPr>
          <a:xfrm>
            <a:off x="567717" y="169150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8" name="Rectangle : Coins arrondis 12">
            <a:extLst>
              <a:ext uri="{FF2B5EF4-FFF2-40B4-BE49-F238E27FC236}">
                <a16:creationId xmlns:a16="http://schemas.microsoft.com/office/drawing/2014/main" id="{64E3D015-D1E6-40C0-B820-5D2B0144652D}"/>
              </a:ext>
            </a:extLst>
          </p:cNvPr>
          <p:cNvSpPr/>
          <p:nvPr/>
        </p:nvSpPr>
        <p:spPr>
          <a:xfrm>
            <a:off x="564200" y="3614305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9" name="Rectangle : Coins arrondis 12">
            <a:extLst>
              <a:ext uri="{FF2B5EF4-FFF2-40B4-BE49-F238E27FC236}">
                <a16:creationId xmlns:a16="http://schemas.microsoft.com/office/drawing/2014/main" id="{64E3D015-D1E6-40C0-B820-5D2B0144652D}"/>
              </a:ext>
            </a:extLst>
          </p:cNvPr>
          <p:cNvSpPr/>
          <p:nvPr/>
        </p:nvSpPr>
        <p:spPr>
          <a:xfrm>
            <a:off x="564200" y="4101985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0" name="Rectangle : Coins arrondis 12">
            <a:extLst>
              <a:ext uri="{FF2B5EF4-FFF2-40B4-BE49-F238E27FC236}">
                <a16:creationId xmlns:a16="http://schemas.microsoft.com/office/drawing/2014/main" id="{64E3D015-D1E6-40C0-B820-5D2B0144652D}"/>
              </a:ext>
            </a:extLst>
          </p:cNvPr>
          <p:cNvSpPr/>
          <p:nvPr/>
        </p:nvSpPr>
        <p:spPr>
          <a:xfrm>
            <a:off x="564200" y="4604905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1" name="Rectangle : Coins arrondis 12">
            <a:extLst>
              <a:ext uri="{FF2B5EF4-FFF2-40B4-BE49-F238E27FC236}">
                <a16:creationId xmlns:a16="http://schemas.microsoft.com/office/drawing/2014/main" id="{64E3D015-D1E6-40C0-B820-5D2B0144652D}"/>
              </a:ext>
            </a:extLst>
          </p:cNvPr>
          <p:cNvSpPr/>
          <p:nvPr/>
        </p:nvSpPr>
        <p:spPr>
          <a:xfrm>
            <a:off x="564200" y="5092585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BB4E19F0-9268-49F1-864A-6AF530251A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1823390" y="361170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 : Coins arrondis 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94" name="Groupe 93" descr="Cette image est d’une forme abstrait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orme libre 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6" name="Forme libre 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7" name="Forme libre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98" name="Titr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 smtClean="0"/>
              <a:t>Ressources humaines : diapositive 9</a:t>
            </a:r>
            <a:endParaRPr lang="fr-FR" dirty="0"/>
          </a:p>
        </p:txBody>
      </p:sp>
      <p:sp>
        <p:nvSpPr>
          <p:cNvPr id="92" name="Zone de texte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6610056" y="361170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DIAGRAMMES DE CAS </a:t>
            </a:r>
          </a:p>
          <a:p>
            <a:pPr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D’UTILISATION ET </a:t>
            </a:r>
          </a:p>
          <a:p>
            <a:pPr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D’ACTIVITE 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338" name="Picture 2" descr="https://lh7-us.googleusercontent.com/qBXXGa_eSKYczJldOueVkSI-pjdXbtzH_l7aPsnCE6ks1EUvK8b5RQNU7iKUUNr6Iwl13GIXEVOspAU0c5em4g8m4QB9LoauJsUIWerocE9pHwlRDDVCUC6RVIzWZswU3S4GD5cluugMPy5k6h6Ug6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64" y="466287"/>
            <a:ext cx="1919346" cy="536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lh7-us.googleusercontent.com/lpH60VpTTPaWpjSZf8dWkMGhhBk8tVFNudv-WoUAIwXolPQQXCTei9xVL3837MWL6djXoJOIzTRXLz5FTWzVqRTX0Psc-15fy_2muQHMIFvxsJ24zOHsafygwnky3IeB_7YdPZQ1UW5oTCrgu8iS-d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919" y="466287"/>
            <a:ext cx="4656721" cy="563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199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690274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endParaRPr lang="fr-FR" sz="3200" spc="-50" dirty="0"/>
          </a:p>
        </p:txBody>
      </p:sp>
      <p:sp>
        <p:nvSpPr>
          <p:cNvPr id="53" name="Titr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 smtClean="0"/>
              <a:t>8</a:t>
            </a:r>
            <a:endParaRPr lang="fr" dirty="0"/>
          </a:p>
        </p:txBody>
      </p:sp>
      <p:sp>
        <p:nvSpPr>
          <p:cNvPr id="64" name="Zone de texte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3087250" y="59773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LISTE DES CAS DE TEST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e 24">
            <a:extLst>
              <a:ext uri="{FF2B5EF4-FFF2-40B4-BE49-F238E27FC236}">
                <a16:creationId xmlns:a16="http://schemas.microsoft.com/office/drawing/2014/main" id="{EEAF1E36-1F6F-484C-9CA3-D7321F33C7EE}"/>
              </a:ext>
            </a:extLst>
          </p:cNvPr>
          <p:cNvSpPr/>
          <p:nvPr/>
        </p:nvSpPr>
        <p:spPr>
          <a:xfrm>
            <a:off x="-995423" y="-2199027"/>
            <a:ext cx="3808071" cy="3113427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93" y="1696401"/>
            <a:ext cx="9540827" cy="4437431"/>
          </a:xfrm>
          <a:prstGeom prst="rect">
            <a:avLst/>
          </a:prstGeom>
        </p:spPr>
      </p:pic>
      <p:sp>
        <p:nvSpPr>
          <p:cNvPr id="10" name="Ovale 24">
            <a:extLst>
              <a:ext uri="{FF2B5EF4-FFF2-40B4-BE49-F238E27FC236}">
                <a16:creationId xmlns:a16="http://schemas.microsoft.com/office/drawing/2014/main" id="{EEAF1E36-1F6F-484C-9CA3-D7321F33C7EE}"/>
              </a:ext>
            </a:extLst>
          </p:cNvPr>
          <p:cNvSpPr/>
          <p:nvPr/>
        </p:nvSpPr>
        <p:spPr>
          <a:xfrm>
            <a:off x="10840720" y="6133832"/>
            <a:ext cx="3173537" cy="2463123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542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690274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endParaRPr lang="fr-FR" sz="3200" spc="-50" dirty="0"/>
          </a:p>
        </p:txBody>
      </p:sp>
      <p:sp>
        <p:nvSpPr>
          <p:cNvPr id="53" name="Titr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 smtClean="0"/>
              <a:t>8</a:t>
            </a:r>
            <a:endParaRPr lang="fr" dirty="0"/>
          </a:p>
        </p:txBody>
      </p:sp>
      <p:sp>
        <p:nvSpPr>
          <p:cNvPr id="64" name="Zone de texte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3075675" y="59773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LISTE DES CAS DE TEST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e 24">
            <a:extLst>
              <a:ext uri="{FF2B5EF4-FFF2-40B4-BE49-F238E27FC236}">
                <a16:creationId xmlns:a16="http://schemas.microsoft.com/office/drawing/2014/main" id="{EEAF1E36-1F6F-484C-9CA3-D7321F33C7EE}"/>
              </a:ext>
            </a:extLst>
          </p:cNvPr>
          <p:cNvSpPr/>
          <p:nvPr/>
        </p:nvSpPr>
        <p:spPr>
          <a:xfrm>
            <a:off x="-995423" y="-2199027"/>
            <a:ext cx="3808071" cy="3113427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0" name="Ovale 24">
            <a:extLst>
              <a:ext uri="{FF2B5EF4-FFF2-40B4-BE49-F238E27FC236}">
                <a16:creationId xmlns:a16="http://schemas.microsoft.com/office/drawing/2014/main" id="{EEAF1E36-1F6F-484C-9CA3-D7321F33C7EE}"/>
              </a:ext>
            </a:extLst>
          </p:cNvPr>
          <p:cNvSpPr/>
          <p:nvPr/>
        </p:nvSpPr>
        <p:spPr>
          <a:xfrm>
            <a:off x="10840720" y="6133832"/>
            <a:ext cx="3173537" cy="2463123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530" y="1403056"/>
            <a:ext cx="9257639" cy="473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43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690274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endParaRPr lang="fr-FR" sz="3200" spc="-50" dirty="0"/>
          </a:p>
        </p:txBody>
      </p:sp>
      <p:sp>
        <p:nvSpPr>
          <p:cNvPr id="53" name="Titr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 smtClean="0"/>
              <a:t>8</a:t>
            </a:r>
            <a:endParaRPr lang="fr" dirty="0"/>
          </a:p>
        </p:txBody>
      </p:sp>
      <p:sp>
        <p:nvSpPr>
          <p:cNvPr id="64" name="Zone de texte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3087250" y="59773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LISTE DES CAS DE TEST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e 24">
            <a:extLst>
              <a:ext uri="{FF2B5EF4-FFF2-40B4-BE49-F238E27FC236}">
                <a16:creationId xmlns:a16="http://schemas.microsoft.com/office/drawing/2014/main" id="{EEAF1E36-1F6F-484C-9CA3-D7321F33C7EE}"/>
              </a:ext>
            </a:extLst>
          </p:cNvPr>
          <p:cNvSpPr/>
          <p:nvPr/>
        </p:nvSpPr>
        <p:spPr>
          <a:xfrm>
            <a:off x="-995423" y="-2199027"/>
            <a:ext cx="3808071" cy="3113427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0" name="Ovale 24">
            <a:extLst>
              <a:ext uri="{FF2B5EF4-FFF2-40B4-BE49-F238E27FC236}">
                <a16:creationId xmlns:a16="http://schemas.microsoft.com/office/drawing/2014/main" id="{EEAF1E36-1F6F-484C-9CA3-D7321F33C7EE}"/>
              </a:ext>
            </a:extLst>
          </p:cNvPr>
          <p:cNvSpPr/>
          <p:nvPr/>
        </p:nvSpPr>
        <p:spPr>
          <a:xfrm>
            <a:off x="10840720" y="6133832"/>
            <a:ext cx="3173537" cy="2463123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54" y="1608102"/>
            <a:ext cx="10212192" cy="132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6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690274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endParaRPr lang="fr-FR" sz="3200" spc="-50" dirty="0"/>
          </a:p>
        </p:txBody>
      </p:sp>
      <p:sp>
        <p:nvSpPr>
          <p:cNvPr id="53" name="Titr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 smtClean="0"/>
              <a:t>8</a:t>
            </a:r>
            <a:endParaRPr lang="fr" dirty="0"/>
          </a:p>
        </p:txBody>
      </p:sp>
      <p:sp>
        <p:nvSpPr>
          <p:cNvPr id="64" name="Zone de texte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34202" y="659792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RESULTATS DES TESTS D’INTERFACE UTILISATEURS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rtl="0">
              <a:lnSpc>
                <a:spcPts val="4000"/>
              </a:lnSpc>
            </a:pP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orme libre 22">
            <a:extLst>
              <a:ext uri="{FF2B5EF4-FFF2-40B4-BE49-F238E27FC236}">
                <a16:creationId xmlns:a16="http://schemas.microsoft.com/office/drawing/2014/main" id="{52C7242F-F484-4573-8387-13E2AE9DD93F}"/>
              </a:ext>
            </a:extLst>
          </p:cNvPr>
          <p:cNvSpPr>
            <a:spLocks/>
          </p:cNvSpPr>
          <p:nvPr/>
        </p:nvSpPr>
        <p:spPr bwMode="auto">
          <a:xfrm>
            <a:off x="6173350" y="-5381205"/>
            <a:ext cx="8739665" cy="7848790"/>
          </a:xfrm>
          <a:custGeom>
            <a:avLst/>
            <a:gdLst>
              <a:gd name="T0" fmla="*/ 2254 w 2254"/>
              <a:gd name="T1" fmla="*/ 0 h 2026"/>
              <a:gd name="T2" fmla="*/ 2254 w 2254"/>
              <a:gd name="T3" fmla="*/ 2026 h 2026"/>
              <a:gd name="T4" fmla="*/ 2091 w 2254"/>
              <a:gd name="T5" fmla="*/ 1927 h 2026"/>
              <a:gd name="T6" fmla="*/ 1829 w 2254"/>
              <a:gd name="T7" fmla="*/ 1867 h 2026"/>
              <a:gd name="T8" fmla="*/ 1784 w 2254"/>
              <a:gd name="T9" fmla="*/ 1860 h 2026"/>
              <a:gd name="T10" fmla="*/ 1025 w 2254"/>
              <a:gd name="T11" fmla="*/ 1812 h 2026"/>
              <a:gd name="T12" fmla="*/ 330 w 2254"/>
              <a:gd name="T13" fmla="*/ 1005 h 2026"/>
              <a:gd name="T14" fmla="*/ 662 w 2254"/>
              <a:gd name="T15" fmla="*/ 430 h 2026"/>
              <a:gd name="T16" fmla="*/ 770 w 2254"/>
              <a:gd name="T17" fmla="*/ 0 h 2026"/>
              <a:gd name="T18" fmla="*/ 2254 w 2254"/>
              <a:gd name="T19" fmla="*/ 0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4" h="2026">
                <a:moveTo>
                  <a:pt x="2254" y="0"/>
                </a:moveTo>
                <a:cubicBezTo>
                  <a:pt x="2254" y="2026"/>
                  <a:pt x="2254" y="2026"/>
                  <a:pt x="2254" y="2026"/>
                </a:cubicBezTo>
                <a:cubicBezTo>
                  <a:pt x="2243" y="2005"/>
                  <a:pt x="2206" y="1966"/>
                  <a:pt x="2091" y="1927"/>
                </a:cubicBezTo>
                <a:cubicBezTo>
                  <a:pt x="2029" y="1906"/>
                  <a:pt x="1944" y="1885"/>
                  <a:pt x="1829" y="1867"/>
                </a:cubicBezTo>
                <a:cubicBezTo>
                  <a:pt x="1814" y="1865"/>
                  <a:pt x="1800" y="1862"/>
                  <a:pt x="1784" y="1860"/>
                </a:cubicBezTo>
                <a:cubicBezTo>
                  <a:pt x="1606" y="1835"/>
                  <a:pt x="1361" y="1816"/>
                  <a:pt x="1025" y="1812"/>
                </a:cubicBezTo>
                <a:cubicBezTo>
                  <a:pt x="0" y="1800"/>
                  <a:pt x="66" y="1196"/>
                  <a:pt x="330" y="1005"/>
                </a:cubicBezTo>
                <a:cubicBezTo>
                  <a:pt x="580" y="825"/>
                  <a:pt x="686" y="680"/>
                  <a:pt x="662" y="430"/>
                </a:cubicBezTo>
                <a:cubicBezTo>
                  <a:pt x="638" y="181"/>
                  <a:pt x="770" y="0"/>
                  <a:pt x="770" y="0"/>
                </a:cubicBezTo>
                <a:lnTo>
                  <a:pt x="2254" y="0"/>
                </a:lnTo>
                <a:close/>
              </a:path>
            </a:pathLst>
          </a:custGeom>
          <a:gradFill>
            <a:gsLst>
              <a:gs pos="0">
                <a:srgbClr val="7CEFD8"/>
              </a:gs>
              <a:gs pos="55000">
                <a:srgbClr val="6672E4"/>
              </a:gs>
              <a:gs pos="100000">
                <a:srgbClr val="882BE5"/>
              </a:gs>
            </a:gsLst>
            <a:lin ang="48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pic>
        <p:nvPicPr>
          <p:cNvPr id="15362" name="Picture 2" descr="https://lh7-us.googleusercontent.com/njNPu10LqXcPykjqfCsBAKWQXLXXVvw1QXCBhmttLfEkri_YDEmbkNkCkHzsiE-1gKKGrlzmVeXPn-CuPcA3mrjv_MnOiCeFANW5kj1_X1Qrta719AkhvUGj7yQCkbIdmyUm2tL1pn-3WNCgxRDm1m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42" y="2084603"/>
            <a:ext cx="9174124" cy="424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904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690274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endParaRPr lang="fr-FR" sz="3200" spc="-50" dirty="0"/>
          </a:p>
        </p:txBody>
      </p:sp>
      <p:sp>
        <p:nvSpPr>
          <p:cNvPr id="53" name="Titr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 smtClean="0"/>
              <a:t>8</a:t>
            </a:r>
            <a:endParaRPr lang="fr" dirty="0"/>
          </a:p>
        </p:txBody>
      </p:sp>
      <p:sp>
        <p:nvSpPr>
          <p:cNvPr id="64" name="Zone de texte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34202" y="659792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RESULTATS DES TESTS D’INTERFACE UTILISATEURS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rtl="0">
              <a:lnSpc>
                <a:spcPts val="4000"/>
              </a:lnSpc>
            </a:pP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orme libre 22">
            <a:extLst>
              <a:ext uri="{FF2B5EF4-FFF2-40B4-BE49-F238E27FC236}">
                <a16:creationId xmlns:a16="http://schemas.microsoft.com/office/drawing/2014/main" id="{52C7242F-F484-4573-8387-13E2AE9DD93F}"/>
              </a:ext>
            </a:extLst>
          </p:cNvPr>
          <p:cNvSpPr>
            <a:spLocks/>
          </p:cNvSpPr>
          <p:nvPr/>
        </p:nvSpPr>
        <p:spPr bwMode="auto">
          <a:xfrm>
            <a:off x="6173350" y="-5381205"/>
            <a:ext cx="8739665" cy="7848790"/>
          </a:xfrm>
          <a:custGeom>
            <a:avLst/>
            <a:gdLst>
              <a:gd name="T0" fmla="*/ 2254 w 2254"/>
              <a:gd name="T1" fmla="*/ 0 h 2026"/>
              <a:gd name="T2" fmla="*/ 2254 w 2254"/>
              <a:gd name="T3" fmla="*/ 2026 h 2026"/>
              <a:gd name="T4" fmla="*/ 2091 w 2254"/>
              <a:gd name="T5" fmla="*/ 1927 h 2026"/>
              <a:gd name="T6" fmla="*/ 1829 w 2254"/>
              <a:gd name="T7" fmla="*/ 1867 h 2026"/>
              <a:gd name="T8" fmla="*/ 1784 w 2254"/>
              <a:gd name="T9" fmla="*/ 1860 h 2026"/>
              <a:gd name="T10" fmla="*/ 1025 w 2254"/>
              <a:gd name="T11" fmla="*/ 1812 h 2026"/>
              <a:gd name="T12" fmla="*/ 330 w 2254"/>
              <a:gd name="T13" fmla="*/ 1005 h 2026"/>
              <a:gd name="T14" fmla="*/ 662 w 2254"/>
              <a:gd name="T15" fmla="*/ 430 h 2026"/>
              <a:gd name="T16" fmla="*/ 770 w 2254"/>
              <a:gd name="T17" fmla="*/ 0 h 2026"/>
              <a:gd name="T18" fmla="*/ 2254 w 2254"/>
              <a:gd name="T19" fmla="*/ 0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4" h="2026">
                <a:moveTo>
                  <a:pt x="2254" y="0"/>
                </a:moveTo>
                <a:cubicBezTo>
                  <a:pt x="2254" y="2026"/>
                  <a:pt x="2254" y="2026"/>
                  <a:pt x="2254" y="2026"/>
                </a:cubicBezTo>
                <a:cubicBezTo>
                  <a:pt x="2243" y="2005"/>
                  <a:pt x="2206" y="1966"/>
                  <a:pt x="2091" y="1927"/>
                </a:cubicBezTo>
                <a:cubicBezTo>
                  <a:pt x="2029" y="1906"/>
                  <a:pt x="1944" y="1885"/>
                  <a:pt x="1829" y="1867"/>
                </a:cubicBezTo>
                <a:cubicBezTo>
                  <a:pt x="1814" y="1865"/>
                  <a:pt x="1800" y="1862"/>
                  <a:pt x="1784" y="1860"/>
                </a:cubicBezTo>
                <a:cubicBezTo>
                  <a:pt x="1606" y="1835"/>
                  <a:pt x="1361" y="1816"/>
                  <a:pt x="1025" y="1812"/>
                </a:cubicBezTo>
                <a:cubicBezTo>
                  <a:pt x="0" y="1800"/>
                  <a:pt x="66" y="1196"/>
                  <a:pt x="330" y="1005"/>
                </a:cubicBezTo>
                <a:cubicBezTo>
                  <a:pt x="580" y="825"/>
                  <a:pt x="686" y="680"/>
                  <a:pt x="662" y="430"/>
                </a:cubicBezTo>
                <a:cubicBezTo>
                  <a:pt x="638" y="181"/>
                  <a:pt x="770" y="0"/>
                  <a:pt x="770" y="0"/>
                </a:cubicBezTo>
                <a:lnTo>
                  <a:pt x="2254" y="0"/>
                </a:lnTo>
                <a:close/>
              </a:path>
            </a:pathLst>
          </a:custGeom>
          <a:gradFill>
            <a:gsLst>
              <a:gs pos="0">
                <a:srgbClr val="7CEFD8"/>
              </a:gs>
              <a:gs pos="55000">
                <a:srgbClr val="6672E4"/>
              </a:gs>
              <a:gs pos="100000">
                <a:srgbClr val="882BE5"/>
              </a:gs>
            </a:gsLst>
            <a:lin ang="48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pic>
        <p:nvPicPr>
          <p:cNvPr id="20482" name="Picture 2" descr="https://lh7-us.googleusercontent.com/lGZl2VlrbeN9v4X2TZGZruIMQh6OIyqePQ6BykojkyilK6YtJNj_dJEa8Qu2YZNmjRkIpsko0DrRbBIWRfqnqXPeRoOPBrfFzjypmrCYyFg38n-FeUFlB2t1xuN8EQEI9ev9YHtnGKB60vKU7v6G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11" y="1967482"/>
            <a:ext cx="5124731" cy="408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https://lh7-us.googleusercontent.com/dY_fTmqYl5SUsAROMgF_GA830XUFPyQKgZNwYxFJe9eVAIjPhzSMbd1Ox7W9WVISUC2Ilc042Q5niqyhW2YB65BMeCCRHOKdpQW78jAZl4_-JV_GATZq5KhPYVE7McSDEvejrpCT30FzrcWVedtEzJ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208" y="5413756"/>
            <a:ext cx="59436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207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690274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endParaRPr lang="fr-FR" sz="3200" spc="-50" dirty="0"/>
          </a:p>
        </p:txBody>
      </p:sp>
      <p:sp>
        <p:nvSpPr>
          <p:cNvPr id="53" name="Titr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 smtClean="0"/>
              <a:t>8</a:t>
            </a:r>
            <a:endParaRPr lang="fr" dirty="0"/>
          </a:p>
        </p:txBody>
      </p:sp>
      <p:sp>
        <p:nvSpPr>
          <p:cNvPr id="64" name="Zone de texte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34202" y="659792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RESULTATS DES TESTS D’INTERFACE UTILISATEURS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rtl="0">
              <a:lnSpc>
                <a:spcPts val="4000"/>
              </a:lnSpc>
            </a:pP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orme libre 22">
            <a:extLst>
              <a:ext uri="{FF2B5EF4-FFF2-40B4-BE49-F238E27FC236}">
                <a16:creationId xmlns:a16="http://schemas.microsoft.com/office/drawing/2014/main" id="{52C7242F-F484-4573-8387-13E2AE9DD93F}"/>
              </a:ext>
            </a:extLst>
          </p:cNvPr>
          <p:cNvSpPr>
            <a:spLocks/>
          </p:cNvSpPr>
          <p:nvPr/>
        </p:nvSpPr>
        <p:spPr bwMode="auto">
          <a:xfrm>
            <a:off x="6173350" y="-5381205"/>
            <a:ext cx="8739665" cy="7848790"/>
          </a:xfrm>
          <a:custGeom>
            <a:avLst/>
            <a:gdLst>
              <a:gd name="T0" fmla="*/ 2254 w 2254"/>
              <a:gd name="T1" fmla="*/ 0 h 2026"/>
              <a:gd name="T2" fmla="*/ 2254 w 2254"/>
              <a:gd name="T3" fmla="*/ 2026 h 2026"/>
              <a:gd name="T4" fmla="*/ 2091 w 2254"/>
              <a:gd name="T5" fmla="*/ 1927 h 2026"/>
              <a:gd name="T6" fmla="*/ 1829 w 2254"/>
              <a:gd name="T7" fmla="*/ 1867 h 2026"/>
              <a:gd name="T8" fmla="*/ 1784 w 2254"/>
              <a:gd name="T9" fmla="*/ 1860 h 2026"/>
              <a:gd name="T10" fmla="*/ 1025 w 2254"/>
              <a:gd name="T11" fmla="*/ 1812 h 2026"/>
              <a:gd name="T12" fmla="*/ 330 w 2254"/>
              <a:gd name="T13" fmla="*/ 1005 h 2026"/>
              <a:gd name="T14" fmla="*/ 662 w 2254"/>
              <a:gd name="T15" fmla="*/ 430 h 2026"/>
              <a:gd name="T16" fmla="*/ 770 w 2254"/>
              <a:gd name="T17" fmla="*/ 0 h 2026"/>
              <a:gd name="T18" fmla="*/ 2254 w 2254"/>
              <a:gd name="T19" fmla="*/ 0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4" h="2026">
                <a:moveTo>
                  <a:pt x="2254" y="0"/>
                </a:moveTo>
                <a:cubicBezTo>
                  <a:pt x="2254" y="2026"/>
                  <a:pt x="2254" y="2026"/>
                  <a:pt x="2254" y="2026"/>
                </a:cubicBezTo>
                <a:cubicBezTo>
                  <a:pt x="2243" y="2005"/>
                  <a:pt x="2206" y="1966"/>
                  <a:pt x="2091" y="1927"/>
                </a:cubicBezTo>
                <a:cubicBezTo>
                  <a:pt x="2029" y="1906"/>
                  <a:pt x="1944" y="1885"/>
                  <a:pt x="1829" y="1867"/>
                </a:cubicBezTo>
                <a:cubicBezTo>
                  <a:pt x="1814" y="1865"/>
                  <a:pt x="1800" y="1862"/>
                  <a:pt x="1784" y="1860"/>
                </a:cubicBezTo>
                <a:cubicBezTo>
                  <a:pt x="1606" y="1835"/>
                  <a:pt x="1361" y="1816"/>
                  <a:pt x="1025" y="1812"/>
                </a:cubicBezTo>
                <a:cubicBezTo>
                  <a:pt x="0" y="1800"/>
                  <a:pt x="66" y="1196"/>
                  <a:pt x="330" y="1005"/>
                </a:cubicBezTo>
                <a:cubicBezTo>
                  <a:pt x="580" y="825"/>
                  <a:pt x="686" y="680"/>
                  <a:pt x="662" y="430"/>
                </a:cubicBezTo>
                <a:cubicBezTo>
                  <a:pt x="638" y="181"/>
                  <a:pt x="770" y="0"/>
                  <a:pt x="770" y="0"/>
                </a:cubicBezTo>
                <a:lnTo>
                  <a:pt x="2254" y="0"/>
                </a:lnTo>
                <a:close/>
              </a:path>
            </a:pathLst>
          </a:custGeom>
          <a:gradFill>
            <a:gsLst>
              <a:gs pos="0">
                <a:srgbClr val="7CEFD8"/>
              </a:gs>
              <a:gs pos="55000">
                <a:srgbClr val="6672E4"/>
              </a:gs>
              <a:gs pos="100000">
                <a:srgbClr val="882BE5"/>
              </a:gs>
            </a:gsLst>
            <a:lin ang="48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pic>
        <p:nvPicPr>
          <p:cNvPr id="21506" name="Picture 2" descr="https://lh7-us.googleusercontent.com/7rGxK77Y39fELrKPKMJcIX1r3KjdHn8GMxfq46FIJfbpeehQDlhSnkT6jYk69LXw5i0lYufqPRXGf3eUZ9qzTpyW9_JqmWaZ8Ivdl95jMniYtlTtJThUw7-9xLt0d13r-vX7NfgJ1VgyslrdQB6yQv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43" y="2044835"/>
            <a:ext cx="9845918" cy="440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135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690274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endParaRPr lang="fr-FR" sz="3200" spc="-50" dirty="0"/>
          </a:p>
        </p:txBody>
      </p:sp>
      <p:sp>
        <p:nvSpPr>
          <p:cNvPr id="53" name="Titr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 smtClean="0"/>
              <a:t>8</a:t>
            </a:r>
            <a:endParaRPr lang="fr" dirty="0"/>
          </a:p>
        </p:txBody>
      </p:sp>
      <p:sp>
        <p:nvSpPr>
          <p:cNvPr id="64" name="Zone de texte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34202" y="659792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RESULTATS DES TESTS D’INTERFACE UTILISATEURS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rtl="0">
              <a:lnSpc>
                <a:spcPts val="4000"/>
              </a:lnSpc>
            </a:pP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orme libre 22">
            <a:extLst>
              <a:ext uri="{FF2B5EF4-FFF2-40B4-BE49-F238E27FC236}">
                <a16:creationId xmlns:a16="http://schemas.microsoft.com/office/drawing/2014/main" id="{52C7242F-F484-4573-8387-13E2AE9DD93F}"/>
              </a:ext>
            </a:extLst>
          </p:cNvPr>
          <p:cNvSpPr>
            <a:spLocks/>
          </p:cNvSpPr>
          <p:nvPr/>
        </p:nvSpPr>
        <p:spPr bwMode="auto">
          <a:xfrm>
            <a:off x="6173350" y="-5381205"/>
            <a:ext cx="8739665" cy="7848790"/>
          </a:xfrm>
          <a:custGeom>
            <a:avLst/>
            <a:gdLst>
              <a:gd name="T0" fmla="*/ 2254 w 2254"/>
              <a:gd name="T1" fmla="*/ 0 h 2026"/>
              <a:gd name="T2" fmla="*/ 2254 w 2254"/>
              <a:gd name="T3" fmla="*/ 2026 h 2026"/>
              <a:gd name="T4" fmla="*/ 2091 w 2254"/>
              <a:gd name="T5" fmla="*/ 1927 h 2026"/>
              <a:gd name="T6" fmla="*/ 1829 w 2254"/>
              <a:gd name="T7" fmla="*/ 1867 h 2026"/>
              <a:gd name="T8" fmla="*/ 1784 w 2254"/>
              <a:gd name="T9" fmla="*/ 1860 h 2026"/>
              <a:gd name="T10" fmla="*/ 1025 w 2254"/>
              <a:gd name="T11" fmla="*/ 1812 h 2026"/>
              <a:gd name="T12" fmla="*/ 330 w 2254"/>
              <a:gd name="T13" fmla="*/ 1005 h 2026"/>
              <a:gd name="T14" fmla="*/ 662 w 2254"/>
              <a:gd name="T15" fmla="*/ 430 h 2026"/>
              <a:gd name="T16" fmla="*/ 770 w 2254"/>
              <a:gd name="T17" fmla="*/ 0 h 2026"/>
              <a:gd name="T18" fmla="*/ 2254 w 2254"/>
              <a:gd name="T19" fmla="*/ 0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4" h="2026">
                <a:moveTo>
                  <a:pt x="2254" y="0"/>
                </a:moveTo>
                <a:cubicBezTo>
                  <a:pt x="2254" y="2026"/>
                  <a:pt x="2254" y="2026"/>
                  <a:pt x="2254" y="2026"/>
                </a:cubicBezTo>
                <a:cubicBezTo>
                  <a:pt x="2243" y="2005"/>
                  <a:pt x="2206" y="1966"/>
                  <a:pt x="2091" y="1927"/>
                </a:cubicBezTo>
                <a:cubicBezTo>
                  <a:pt x="2029" y="1906"/>
                  <a:pt x="1944" y="1885"/>
                  <a:pt x="1829" y="1867"/>
                </a:cubicBezTo>
                <a:cubicBezTo>
                  <a:pt x="1814" y="1865"/>
                  <a:pt x="1800" y="1862"/>
                  <a:pt x="1784" y="1860"/>
                </a:cubicBezTo>
                <a:cubicBezTo>
                  <a:pt x="1606" y="1835"/>
                  <a:pt x="1361" y="1816"/>
                  <a:pt x="1025" y="1812"/>
                </a:cubicBezTo>
                <a:cubicBezTo>
                  <a:pt x="0" y="1800"/>
                  <a:pt x="66" y="1196"/>
                  <a:pt x="330" y="1005"/>
                </a:cubicBezTo>
                <a:cubicBezTo>
                  <a:pt x="580" y="825"/>
                  <a:pt x="686" y="680"/>
                  <a:pt x="662" y="430"/>
                </a:cubicBezTo>
                <a:cubicBezTo>
                  <a:pt x="638" y="181"/>
                  <a:pt x="770" y="0"/>
                  <a:pt x="770" y="0"/>
                </a:cubicBezTo>
                <a:lnTo>
                  <a:pt x="2254" y="0"/>
                </a:lnTo>
                <a:close/>
              </a:path>
            </a:pathLst>
          </a:custGeom>
          <a:gradFill>
            <a:gsLst>
              <a:gs pos="0">
                <a:srgbClr val="7CEFD8"/>
              </a:gs>
              <a:gs pos="55000">
                <a:srgbClr val="6672E4"/>
              </a:gs>
              <a:gs pos="100000">
                <a:srgbClr val="882BE5"/>
              </a:gs>
            </a:gsLst>
            <a:lin ang="48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pic>
        <p:nvPicPr>
          <p:cNvPr id="22530" name="Picture 2" descr="https://lh7-us.googleusercontent.com/HXlesPCjuj7p5WADQo2CmtfRn5hLDBBn5-FJrr3brZBRFh3SjQBb3Ft6HxECoC7kZiuBk8TdNYr6pFXDXYrsI_IcTI7jgbgjUNhQZgctNmo-bUA2j4bQ7IEiEBPK0fJGof4LiNi_7aOMArcjj-aITH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030" y="1812101"/>
            <a:ext cx="8634519" cy="477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428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690274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endParaRPr lang="fr-FR" sz="3200" spc="-50" dirty="0"/>
          </a:p>
        </p:txBody>
      </p:sp>
      <p:sp>
        <p:nvSpPr>
          <p:cNvPr id="53" name="Titr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 smtClean="0"/>
              <a:t>8</a:t>
            </a:r>
            <a:endParaRPr lang="fr" dirty="0"/>
          </a:p>
        </p:txBody>
      </p:sp>
      <p:sp>
        <p:nvSpPr>
          <p:cNvPr id="64" name="Zone de texte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34202" y="659792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RESULTATS DES TESTS D’INTERFACE UTILISATEURS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rtl="0">
              <a:lnSpc>
                <a:spcPts val="4000"/>
              </a:lnSpc>
            </a:pP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orme libre 22">
            <a:extLst>
              <a:ext uri="{FF2B5EF4-FFF2-40B4-BE49-F238E27FC236}">
                <a16:creationId xmlns:a16="http://schemas.microsoft.com/office/drawing/2014/main" id="{52C7242F-F484-4573-8387-13E2AE9DD93F}"/>
              </a:ext>
            </a:extLst>
          </p:cNvPr>
          <p:cNvSpPr>
            <a:spLocks/>
          </p:cNvSpPr>
          <p:nvPr/>
        </p:nvSpPr>
        <p:spPr bwMode="auto">
          <a:xfrm>
            <a:off x="6173350" y="-5381205"/>
            <a:ext cx="8739665" cy="7848790"/>
          </a:xfrm>
          <a:custGeom>
            <a:avLst/>
            <a:gdLst>
              <a:gd name="T0" fmla="*/ 2254 w 2254"/>
              <a:gd name="T1" fmla="*/ 0 h 2026"/>
              <a:gd name="T2" fmla="*/ 2254 w 2254"/>
              <a:gd name="T3" fmla="*/ 2026 h 2026"/>
              <a:gd name="T4" fmla="*/ 2091 w 2254"/>
              <a:gd name="T5" fmla="*/ 1927 h 2026"/>
              <a:gd name="T6" fmla="*/ 1829 w 2254"/>
              <a:gd name="T7" fmla="*/ 1867 h 2026"/>
              <a:gd name="T8" fmla="*/ 1784 w 2254"/>
              <a:gd name="T9" fmla="*/ 1860 h 2026"/>
              <a:gd name="T10" fmla="*/ 1025 w 2254"/>
              <a:gd name="T11" fmla="*/ 1812 h 2026"/>
              <a:gd name="T12" fmla="*/ 330 w 2254"/>
              <a:gd name="T13" fmla="*/ 1005 h 2026"/>
              <a:gd name="T14" fmla="*/ 662 w 2254"/>
              <a:gd name="T15" fmla="*/ 430 h 2026"/>
              <a:gd name="T16" fmla="*/ 770 w 2254"/>
              <a:gd name="T17" fmla="*/ 0 h 2026"/>
              <a:gd name="T18" fmla="*/ 2254 w 2254"/>
              <a:gd name="T19" fmla="*/ 0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4" h="2026">
                <a:moveTo>
                  <a:pt x="2254" y="0"/>
                </a:moveTo>
                <a:cubicBezTo>
                  <a:pt x="2254" y="2026"/>
                  <a:pt x="2254" y="2026"/>
                  <a:pt x="2254" y="2026"/>
                </a:cubicBezTo>
                <a:cubicBezTo>
                  <a:pt x="2243" y="2005"/>
                  <a:pt x="2206" y="1966"/>
                  <a:pt x="2091" y="1927"/>
                </a:cubicBezTo>
                <a:cubicBezTo>
                  <a:pt x="2029" y="1906"/>
                  <a:pt x="1944" y="1885"/>
                  <a:pt x="1829" y="1867"/>
                </a:cubicBezTo>
                <a:cubicBezTo>
                  <a:pt x="1814" y="1865"/>
                  <a:pt x="1800" y="1862"/>
                  <a:pt x="1784" y="1860"/>
                </a:cubicBezTo>
                <a:cubicBezTo>
                  <a:pt x="1606" y="1835"/>
                  <a:pt x="1361" y="1816"/>
                  <a:pt x="1025" y="1812"/>
                </a:cubicBezTo>
                <a:cubicBezTo>
                  <a:pt x="0" y="1800"/>
                  <a:pt x="66" y="1196"/>
                  <a:pt x="330" y="1005"/>
                </a:cubicBezTo>
                <a:cubicBezTo>
                  <a:pt x="580" y="825"/>
                  <a:pt x="686" y="680"/>
                  <a:pt x="662" y="430"/>
                </a:cubicBezTo>
                <a:cubicBezTo>
                  <a:pt x="638" y="181"/>
                  <a:pt x="770" y="0"/>
                  <a:pt x="770" y="0"/>
                </a:cubicBezTo>
                <a:lnTo>
                  <a:pt x="2254" y="0"/>
                </a:lnTo>
                <a:close/>
              </a:path>
            </a:pathLst>
          </a:custGeom>
          <a:gradFill>
            <a:gsLst>
              <a:gs pos="0">
                <a:srgbClr val="7CEFD8"/>
              </a:gs>
              <a:gs pos="55000">
                <a:srgbClr val="6672E4"/>
              </a:gs>
              <a:gs pos="100000">
                <a:srgbClr val="882BE5"/>
              </a:gs>
            </a:gsLst>
            <a:lin ang="48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81" y="1805649"/>
            <a:ext cx="4652405" cy="471506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972" y="1828799"/>
            <a:ext cx="5706271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74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27814" y="5100028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  <a:endParaRPr lang="fr-FR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527814" y="5784997"/>
            <a:ext cx="3536195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3600" dirty="0" smtClean="0">
                <a:latin typeface="+mj-lt"/>
              </a:rPr>
              <a:t>Merci</a:t>
            </a:r>
            <a:r>
              <a:rPr lang="fr-FR" sz="1600" dirty="0">
                <a:latin typeface="+mj-lt"/>
              </a:rPr>
              <a:t> </a:t>
            </a:r>
            <a:r>
              <a:rPr lang="fr-FR" sz="3200" dirty="0" smtClean="0">
                <a:latin typeface="+mj-lt"/>
                <a:sym typeface="Wingdings" panose="05000000000000000000" pitchFamily="2" charset="2"/>
              </a:rPr>
              <a:t></a:t>
            </a:r>
            <a:endParaRPr lang="fr-FR" sz="32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5" name="Groupe 4" descr="Cette image est une icône représentant une interaction entre trois personne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586049" y="4638163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orme libre 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7" name="Forme libre 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8" name="Forme libre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9" name="Forme libre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10" name="Forme libre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11" name="Forme libre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12" name="Forme libre 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13" name="Forme libre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14" name="Forme libre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oupe 22" descr="Cette image est d’une forme abstrait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orme libre 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1" name="Forme libre 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2" name="Forme libre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25" name="Titr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 smtClean="0"/>
              <a:t>Ressources humaines : diapositive 10</a:t>
            </a:r>
            <a:endParaRPr lang="fr-FR" dirty="0"/>
          </a:p>
        </p:txBody>
      </p:sp>
      <p:grpSp>
        <p:nvGrpSpPr>
          <p:cNvPr id="19" name="Groupe 18" descr="Cette image est un logo qui lit « 24 ». ">
            <a:extLst>
              <a:ext uri="{FF2B5EF4-FFF2-40B4-BE49-F238E27FC236}">
                <a16:creationId xmlns:a16="http://schemas.microsoft.com/office/drawing/2014/main" id="{28514796-5CCE-4908-9069-378D749B8407}"/>
              </a:ext>
            </a:extLst>
          </p:cNvPr>
          <p:cNvGrpSpPr/>
          <p:nvPr/>
        </p:nvGrpSpPr>
        <p:grpSpPr>
          <a:xfrm>
            <a:off x="733192" y="531685"/>
            <a:ext cx="530996" cy="530996"/>
            <a:chOff x="1116392" y="531685"/>
            <a:chExt cx="530996" cy="530996"/>
          </a:xfrm>
        </p:grpSpPr>
        <p:sp>
          <p:nvSpPr>
            <p:cNvPr id="24" name="Rectangle : Coins arrondis 23">
              <a:extLst>
                <a:ext uri="{FF2B5EF4-FFF2-40B4-BE49-F238E27FC236}">
                  <a16:creationId xmlns:a16="http://schemas.microsoft.com/office/drawing/2014/main" id="{3DAFE0C3-ADBF-4568-8971-E7BB1DC18FCF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A6C540A9-B6C9-4A39-B2A9-F8D99AAA7515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7" name="Forme libre 11">
                <a:hlinkClick r:id="rId3"/>
                <a:extLst>
                  <a:ext uri="{FF2B5EF4-FFF2-40B4-BE49-F238E27FC236}">
                    <a16:creationId xmlns:a16="http://schemas.microsoft.com/office/drawing/2014/main" id="{AFF915B9-3BC1-4270-81D2-171636BAF0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8" name="Forme libre 12">
                <a:extLst>
                  <a:ext uri="{FF2B5EF4-FFF2-40B4-BE49-F238E27FC236}">
                    <a16:creationId xmlns:a16="http://schemas.microsoft.com/office/drawing/2014/main" id="{DD109419-50C7-4E35-AC9A-AE0655C35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</p:grpSp>
      <p:pic>
        <p:nvPicPr>
          <p:cNvPr id="30" name="Imag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43775" y="3366456"/>
            <a:ext cx="2435192" cy="1251284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83218" y="1910848"/>
            <a:ext cx="2569945" cy="837398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048303" y="2359730"/>
            <a:ext cx="34388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bg1"/>
                </a:solidFill>
              </a:rPr>
              <a:t>CYMA Institut</a:t>
            </a:r>
            <a:endParaRPr lang="fr-FR" sz="4400" b="1" dirty="0">
              <a:solidFill>
                <a:schemeClr val="bg1"/>
              </a:solidFill>
            </a:endParaRPr>
          </a:p>
        </p:txBody>
      </p:sp>
      <p:pic>
        <p:nvPicPr>
          <p:cNvPr id="23554" name="Picture 2" descr="Fichier:France-travail-2023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731" y="4461032"/>
            <a:ext cx="3571251" cy="140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 de texte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1786437" y="447736"/>
            <a:ext cx="365932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b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 PROJET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 : Coins arrondis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Parallélogramme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432560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Titr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</a:t>
            </a:r>
            <a:r>
              <a:rPr lang="fr-FR" dirty="0" smtClean="0"/>
              <a:t>diapositive </a:t>
            </a:r>
            <a:r>
              <a:rPr lang="fr" dirty="0" smtClean="0"/>
              <a:t>3</a:t>
            </a:r>
            <a:endParaRPr lang="fr" dirty="0"/>
          </a:p>
        </p:txBody>
      </p:sp>
      <p:sp>
        <p:nvSpPr>
          <p:cNvPr id="67" name="ZoneTexte 66"/>
          <p:cNvSpPr txBox="1"/>
          <p:nvPr/>
        </p:nvSpPr>
        <p:spPr>
          <a:xfrm>
            <a:off x="1786437" y="1841336"/>
            <a:ext cx="93997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Le projet fil rouge nous offre l'opportunité de </a:t>
            </a:r>
            <a:r>
              <a:rPr lang="fr-FR" sz="2000" b="1" dirty="0"/>
              <a:t>mettre en pratique les connaissances acquises </a:t>
            </a:r>
            <a:r>
              <a:rPr lang="fr-FR" sz="2000" dirty="0"/>
              <a:t>lors de notre formation POEC Tests logiciels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Nous </a:t>
            </a:r>
            <a:r>
              <a:rPr lang="fr-FR" sz="2000" dirty="0"/>
              <a:t>mobilisons ainsi les modules suivants </a:t>
            </a:r>
            <a:r>
              <a:rPr lang="fr-FR" sz="2000" dirty="0" smtClean="0"/>
              <a:t>:</a:t>
            </a:r>
          </a:p>
          <a:p>
            <a:endParaRPr lang="fr-FR" sz="20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000" i="1" dirty="0"/>
              <a:t>Fondamentaux du test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000" i="1" dirty="0"/>
              <a:t>Gestion d’un projet de test, stratégie de tests, analyse de risques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000" i="1" dirty="0"/>
              <a:t>Bases de données relationnelles et langages SQL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000" i="1" dirty="0"/>
              <a:t>UML, analyse et conception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000" i="1" dirty="0"/>
              <a:t>Python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000" i="1" dirty="0"/>
              <a:t>HTML/CSS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000" i="1" dirty="0" err="1"/>
              <a:t>Selenium</a:t>
            </a:r>
            <a:r>
              <a:rPr lang="fr-FR" sz="2000" i="1" dirty="0"/>
              <a:t>, Robot Framework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000" i="1" dirty="0" err="1"/>
              <a:t>SquashTM</a:t>
            </a:r>
            <a:endParaRPr lang="fr-FR" sz="2000" i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000" i="1" dirty="0" smtClean="0"/>
              <a:t>Git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Parallélogramme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432560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Titr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</a:t>
            </a:r>
            <a:r>
              <a:rPr lang="fr-FR" dirty="0" smtClean="0"/>
              <a:t>diapositive </a:t>
            </a:r>
            <a:r>
              <a:rPr lang="fr" dirty="0" smtClean="0"/>
              <a:t>3</a:t>
            </a:r>
            <a:endParaRPr lang="fr" dirty="0"/>
          </a:p>
        </p:txBody>
      </p:sp>
      <p:sp>
        <p:nvSpPr>
          <p:cNvPr id="100" name="Zone de texte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1432560" y="376616"/>
            <a:ext cx="4272393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</a:p>
          <a:p>
            <a:pPr algn="ctr"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L’EQUIPE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786437" y="1841336"/>
            <a:ext cx="9399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rgbClr val="6C92E1"/>
                </a:solidFill>
              </a:rPr>
              <a:t>                        </a:t>
            </a:r>
            <a:r>
              <a:rPr lang="fr-FR" sz="2000" i="1" dirty="0" smtClean="0">
                <a:solidFill>
                  <a:srgbClr val="6C92E1"/>
                </a:solidFill>
              </a:rPr>
              <a:t>A. Marie</a:t>
            </a:r>
            <a:r>
              <a:rPr lang="fr-FR" sz="2000" i="1" dirty="0" smtClean="0">
                <a:solidFill>
                  <a:srgbClr val="6C92E1"/>
                </a:solidFill>
              </a:rPr>
              <a:t>			</a:t>
            </a:r>
            <a:r>
              <a:rPr lang="fr-FR" sz="2000" i="1" dirty="0" smtClean="0">
                <a:solidFill>
                  <a:srgbClr val="6C92E1"/>
                </a:solidFill>
              </a:rPr>
              <a:t>                                </a:t>
            </a:r>
            <a:r>
              <a:rPr lang="fr-FR" sz="2000" i="1" dirty="0" smtClean="0">
                <a:solidFill>
                  <a:srgbClr val="6C92E1"/>
                </a:solidFill>
                <a:cs typeface="Segoe UI" panose="020B0502040204020203" pitchFamily="34" charset="0"/>
              </a:rPr>
              <a:t>D. Daouda</a:t>
            </a:r>
            <a:r>
              <a:rPr lang="fr-FR" sz="2000" i="1" dirty="0" smtClean="0">
                <a:solidFill>
                  <a:srgbClr val="6C92E1"/>
                </a:solidFill>
              </a:rPr>
              <a:t>		</a:t>
            </a:r>
            <a:endParaRPr lang="fr-FR" sz="2000" i="1" dirty="0">
              <a:solidFill>
                <a:srgbClr val="6C92E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624320" y="2357120"/>
            <a:ext cx="4429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Diplômé à la Faculté des sciences de Nice d’un Master 2 Ingénierie Mathématiques, économies appliquées, Daouda souhaite acquérir et approfondir ses connaissances en informatique. Il souhaite rejoindre une équipe de testeurs et développeurs afin de concrétiser son projet professionnel.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786437" y="2413336"/>
            <a:ext cx="4187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Juriste de formation, Marie souhaite intégrer la </a:t>
            </a:r>
            <a:r>
              <a:rPr lang="fr-FR" dirty="0" err="1" smtClean="0"/>
              <a:t>LegalTech</a:t>
            </a:r>
            <a:r>
              <a:rPr lang="fr-FR" dirty="0" smtClean="0"/>
              <a:t>. Pour développer ses compétences en informatique, elle rejoint la POEC Testeur et se découvre un intérêt tout particulier pour l’automatisation de test.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737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Zone de texte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3803018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PLANNING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838960"/>
            <a:ext cx="12192000" cy="5019040"/>
            <a:chOff x="-204109" y="3189005"/>
            <a:chExt cx="12192000" cy="3885330"/>
          </a:xfrm>
        </p:grpSpPr>
        <p:sp>
          <p:nvSpPr>
            <p:cNvPr id="3" name="Rectangle 2" descr="Il s’agit d’une image d’un bureau avec les ordinateurs portables et de personnes travaillant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-204109" y="4559734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2" name="Zone de texte 51">
              <a:extLst>
                <a:ext uri="{FF2B5EF4-FFF2-40B4-BE49-F238E27FC236}">
                  <a16:creationId xmlns:a16="http://schemas.microsoft.com/office/drawing/2014/main" id="{38F4B3FC-E555-4F37-BC12-4940EF773A7E}"/>
                </a:ext>
              </a:extLst>
            </p:cNvPr>
            <p:cNvSpPr txBox="1"/>
            <p:nvPr/>
          </p:nvSpPr>
          <p:spPr>
            <a:xfrm>
              <a:off x="10195768" y="3189005"/>
              <a:ext cx="78386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fr-FR" sz="3200" b="1" dirty="0" smtClean="0">
                  <a:solidFill>
                    <a:schemeClr val="bg1"/>
                  </a:solidFill>
                  <a:latin typeface="+mj-lt"/>
                </a:rPr>
                <a:t>10 %</a:t>
              </a:r>
              <a:endParaRPr lang="fr-FR" sz="3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 smtClean="0"/>
              <a:t>7</a:t>
            </a:r>
            <a:endParaRPr lang="fr" dirty="0"/>
          </a:p>
        </p:txBody>
      </p:sp>
      <p:pic>
        <p:nvPicPr>
          <p:cNvPr id="1028" name="Picture 4" descr="https://lh7-us.googleusercontent.com/Tci_wYRWvRF8jQwzFTV4QSpGUl3fVKctcac8u6z1fvPVYCVise7aBwGUPVFMioykD2eerrp9WydfXoXOdVePO6BteVTV3U-PYraVmj3rRCYyRQbT1DRjnsh7YZKj4CsyUB6aO6C3DyE_ExinytdZxh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1117407"/>
            <a:ext cx="989647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7-us.googleusercontent.com/m3WMVRND_lgl2gZ1Bg1LEJiQu20uDywLneV6D05U4tchSWtMRkHH4JnQNPil2KOLuCuT2OoddFOo2PCNSIVuocz8EhAiV3F4dASsJmqOKFWThbvC48AkSOCfV-eoRd0COkpCitNR8vR8WAPHMojWlv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3910012"/>
            <a:ext cx="100203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3900195" y="4722415"/>
            <a:ext cx="4175541" cy="102592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</a:p>
          <a:p>
            <a:pPr algn="ctr">
              <a:lnSpc>
                <a:spcPts val="4000"/>
              </a:lnSpc>
            </a:pPr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L’APPLICATION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e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3" name="Forme libre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4" name="Ovale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5" name="Forme libre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6" name="Ovale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7" name="Forme libre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8" name="Forme libre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9" name="Forme libre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0" name="Forme libre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2" name="Ovale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68" y="2469152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24" name="Titr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 smtClean="0"/>
              <a:t>4</a:t>
            </a:r>
            <a:endParaRPr lang="fr" dirty="0"/>
          </a:p>
        </p:txBody>
      </p:sp>
      <p:sp>
        <p:nvSpPr>
          <p:cNvPr id="126" name="Ovale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853" y="2469151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27" name="Ovale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862" y="2430606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29" name="Ovale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228" y="2458599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0" name="Ovale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013" y="2458598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1" name="Ovale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6022" y="2420053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994673" y="2050721"/>
            <a:ext cx="105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Corbel" panose="020B0503020204020204" pitchFamily="34" charset="0"/>
              </a:rPr>
              <a:t>Home</a:t>
            </a:r>
            <a:endParaRPr lang="fr-FR" b="1" dirty="0">
              <a:latin typeface="Corbel" panose="020B0503020204020204" pitchFamily="34" charset="0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2844458" y="2071825"/>
            <a:ext cx="105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latin typeface="Corbel" panose="020B0503020204020204" pitchFamily="34" charset="0"/>
              </a:rPr>
              <a:t>Register</a:t>
            </a:r>
            <a:endParaRPr lang="fr-FR" b="1" dirty="0">
              <a:latin typeface="Corbel" panose="020B0503020204020204" pitchFamily="34" charset="0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4684474" y="2057381"/>
            <a:ext cx="105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Corbel" panose="020B0503020204020204" pitchFamily="34" charset="0"/>
              </a:rPr>
              <a:t>Login</a:t>
            </a:r>
            <a:endParaRPr lang="fr-FR" b="1" dirty="0">
              <a:latin typeface="Corbel" panose="020B0503020204020204" pitchFamily="34" charset="0"/>
            </a:endParaRPr>
          </a:p>
        </p:txBody>
      </p:sp>
      <p:sp>
        <p:nvSpPr>
          <p:cNvPr id="135" name="ZoneTexte 134"/>
          <p:cNvSpPr txBox="1"/>
          <p:nvPr/>
        </p:nvSpPr>
        <p:spPr>
          <a:xfrm>
            <a:off x="6524833" y="2060805"/>
            <a:ext cx="105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latin typeface="Corbel" panose="020B0503020204020204" pitchFamily="34" charset="0"/>
              </a:rPr>
              <a:t>Market</a:t>
            </a:r>
            <a:endParaRPr lang="fr-FR" b="1" dirty="0">
              <a:latin typeface="Corbel" panose="020B0503020204020204" pitchFamily="34" charset="0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8374618" y="2050721"/>
            <a:ext cx="105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Corbel" panose="020B0503020204020204" pitchFamily="34" charset="0"/>
              </a:rPr>
              <a:t>Admin</a:t>
            </a:r>
            <a:endParaRPr lang="fr-FR" b="1" dirty="0">
              <a:latin typeface="Corbel" panose="020B0503020204020204" pitchFamily="34" charset="0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10242627" y="2041097"/>
            <a:ext cx="105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latin typeface="Corbel" panose="020B0503020204020204" pitchFamily="34" charset="0"/>
              </a:rPr>
              <a:t>Logout</a:t>
            </a:r>
            <a:endParaRPr lang="fr-FR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3881534" y="5366227"/>
            <a:ext cx="4175541" cy="102592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</a:p>
          <a:p>
            <a:pPr algn="ctr">
              <a:lnSpc>
                <a:spcPts val="4000"/>
              </a:lnSpc>
            </a:pPr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L’APPLICATION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e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3" name="Forme libre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4" name="Ovale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5" name="Forme libre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6" name="Ovale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7" name="Forme libre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8" name="Forme libre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9" name="Forme libre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0" name="Forme libre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2" name="Ovale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68" y="2469152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24" name="Titr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 smtClean="0"/>
              <a:t>4</a:t>
            </a:r>
            <a:endParaRPr lang="fr" dirty="0"/>
          </a:p>
        </p:txBody>
      </p:sp>
      <p:sp>
        <p:nvSpPr>
          <p:cNvPr id="2" name="ZoneTexte 1"/>
          <p:cNvSpPr txBox="1"/>
          <p:nvPr/>
        </p:nvSpPr>
        <p:spPr>
          <a:xfrm>
            <a:off x="956662" y="2022730"/>
            <a:ext cx="105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Corbel" panose="020B0503020204020204" pitchFamily="34" charset="0"/>
              </a:rPr>
              <a:t>Home</a:t>
            </a:r>
            <a:endParaRPr lang="fr-FR" b="1" dirty="0">
              <a:latin typeface="Corbel" panose="020B0503020204020204" pitchFamily="34" charset="0"/>
            </a:endParaRPr>
          </a:p>
        </p:txBody>
      </p:sp>
      <p:pic>
        <p:nvPicPr>
          <p:cNvPr id="2050" name="Picture 2" descr="https://lh7-us.googleusercontent.com/GXNSFTxUdNRYSAimSyhzxeRx_rPnst57nH1r9eiIn_vwRZxGfgGrBlrD_4mKNYgSh3J9fzU34pjA7SZ-CZ6CfAYVjEb_FG3O8B7p9gNSpqzo4fjAZ1p4wIBKtAXw1IdBEwJXBBpbf-dpEDW4-Xo-44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457" y="1147843"/>
            <a:ext cx="8806088" cy="393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42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3881534" y="5366227"/>
            <a:ext cx="4175541" cy="102592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</a:p>
          <a:p>
            <a:pPr algn="ctr">
              <a:lnSpc>
                <a:spcPts val="4000"/>
              </a:lnSpc>
            </a:pPr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L’APPLICATION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e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3" name="Forme libre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4" name="Ovale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5" name="Forme libre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6" name="Ovale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7" name="Forme libre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8" name="Forme libre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9" name="Forme libre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0" name="Forme libre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2" name="Ovale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68" y="2469152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24" name="Titr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 smtClean="0"/>
              <a:t>4</a:t>
            </a:r>
            <a:endParaRPr lang="fr" dirty="0"/>
          </a:p>
        </p:txBody>
      </p:sp>
      <p:sp>
        <p:nvSpPr>
          <p:cNvPr id="2" name="ZoneTexte 1"/>
          <p:cNvSpPr txBox="1"/>
          <p:nvPr/>
        </p:nvSpPr>
        <p:spPr>
          <a:xfrm>
            <a:off x="956662" y="2022730"/>
            <a:ext cx="105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latin typeface="Corbel" panose="020B0503020204020204" pitchFamily="34" charset="0"/>
              </a:rPr>
              <a:t>Register</a:t>
            </a:r>
            <a:endParaRPr lang="fr-FR" b="1" dirty="0">
              <a:latin typeface="Corbel" panose="020B0503020204020204" pitchFamily="34" charset="0"/>
            </a:endParaRPr>
          </a:p>
        </p:txBody>
      </p:sp>
      <p:pic>
        <p:nvPicPr>
          <p:cNvPr id="3074" name="Picture 2" descr="https://lh7-us.googleusercontent.com/rT7dLFoQ8R7E9oxMMxLme1QmdK8iNlRtds_BDcUtNEElDn0lkv5B6SAPNB5VxDhXpy-FO2A8bfhmSlEUAU-8WwjOJhX4jdX5SNYVrpPGcS12nLPiV3eTJKl6zZLcFBEoMNLgP1gN_bRImPiHDgaOm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456" y="1153753"/>
            <a:ext cx="8687253" cy="393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05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3881534" y="5366227"/>
            <a:ext cx="4175541" cy="102592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</a:p>
          <a:p>
            <a:pPr algn="ctr">
              <a:lnSpc>
                <a:spcPts val="4000"/>
              </a:lnSpc>
            </a:pPr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fr-FR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L’APPLICATION</a:t>
            </a:r>
            <a:endParaRPr lang="fr-FR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e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3" name="Forme libre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4" name="Ovale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5" name="Forme libre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6" name="Ovale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7" name="Forme libre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8" name="Forme libre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9" name="Forme libre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0" name="Forme libre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2" name="Ovale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68" y="2469152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24" name="Titr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 smtClean="0"/>
              <a:t>4</a:t>
            </a:r>
            <a:endParaRPr lang="fr" dirty="0"/>
          </a:p>
        </p:txBody>
      </p:sp>
      <p:sp>
        <p:nvSpPr>
          <p:cNvPr id="2" name="ZoneTexte 1"/>
          <p:cNvSpPr txBox="1"/>
          <p:nvPr/>
        </p:nvSpPr>
        <p:spPr>
          <a:xfrm>
            <a:off x="956662" y="2022730"/>
            <a:ext cx="105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Corbel" panose="020B0503020204020204" pitchFamily="34" charset="0"/>
              </a:rPr>
              <a:t>Login</a:t>
            </a:r>
            <a:endParaRPr lang="fr-FR" b="1" dirty="0">
              <a:latin typeface="Corbel" panose="020B0503020204020204" pitchFamily="34" charset="0"/>
            </a:endParaRPr>
          </a:p>
        </p:txBody>
      </p:sp>
      <p:pic>
        <p:nvPicPr>
          <p:cNvPr id="4098" name="Picture 2" descr="https://lh7-us.googleusercontent.com/NzBQmmOMAKON_Kgt5l2_VNqarBpORR9mln82N3Pojkt8iff0NB7mEXSZklSjUhhU-mZrgtSpmOr0YYYq__NOVKK9K78CdKd6VNRxS6WyheiKZGN8Uf1egPM4AWohB-GJVKyc3L8pZ4q2wlPGhq74Qm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456" y="1114026"/>
            <a:ext cx="8568698" cy="383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0585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8_TF33668227.potx" id="{F0D5A7CF-CB2C-478D-8806-7025D89260FA}" vid="{9DBAA9DB-DA82-43BC-A5ED-9DE8B0A8B61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Ressources humaines, à partir de 24Slides</Template>
  <TotalTime>0</TotalTime>
  <Words>578</Words>
  <Application>Microsoft Office PowerPoint</Application>
  <PresentationFormat>Grand écran</PresentationFormat>
  <Paragraphs>160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Corbel</vt:lpstr>
      <vt:lpstr>Segoe UI</vt:lpstr>
      <vt:lpstr>Wingdings</vt:lpstr>
      <vt:lpstr>Thème Office</vt:lpstr>
      <vt:lpstr>Ressources humaines : diapositive 1</vt:lpstr>
      <vt:lpstr>Ressources humaines : diapositive 2</vt:lpstr>
      <vt:lpstr>Ressources humaines : diapositive 3</vt:lpstr>
      <vt:lpstr>Ressources humaines : diapositive 3</vt:lpstr>
      <vt:lpstr>Ressources humaines : diapositive 7</vt:lpstr>
      <vt:lpstr>Ressources humaines : diapositive 4</vt:lpstr>
      <vt:lpstr>Ressources humaines : diapositive 4</vt:lpstr>
      <vt:lpstr>Ressources humaines : diapositive 4</vt:lpstr>
      <vt:lpstr>Ressources humaines : diapositive 4</vt:lpstr>
      <vt:lpstr>Ressources humaines : diapositive 4</vt:lpstr>
      <vt:lpstr>Ressources humaines : diapositive 4</vt:lpstr>
      <vt:lpstr>Ressources humaines : diapositive 4</vt:lpstr>
      <vt:lpstr>Ressources humaines : diapositive 6</vt:lpstr>
      <vt:lpstr>Ressources humaines : diapositive 8</vt:lpstr>
      <vt:lpstr>Ressources humaines : diapositive 9</vt:lpstr>
      <vt:lpstr>Ressources humaines : diapositive 9</vt:lpstr>
      <vt:lpstr>Ressources humaines : diapositive 9</vt:lpstr>
      <vt:lpstr>Ressources humaines : diapositive 9</vt:lpstr>
      <vt:lpstr>Ressources humaines : diapositive 9</vt:lpstr>
      <vt:lpstr>Ressources humaines : diapositive 9</vt:lpstr>
      <vt:lpstr>Ressources humaines : diapositive 8</vt:lpstr>
      <vt:lpstr>Ressources humaines : diapositive 8</vt:lpstr>
      <vt:lpstr>Ressources humaines : diapositive 8</vt:lpstr>
      <vt:lpstr>Ressources humaines : diapositive 8</vt:lpstr>
      <vt:lpstr>Ressources humaines : diapositive 8</vt:lpstr>
      <vt:lpstr>Ressources humaines : diapositive 8</vt:lpstr>
      <vt:lpstr>Ressources humaines : diapositive 8</vt:lpstr>
      <vt:lpstr>Ressources humaines : diapositive 8</vt:lpstr>
      <vt:lpstr>Ressources humaines : diapositive 10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2024-02-13T14:00:50Z</dcterms:created>
  <dcterms:modified xsi:type="dcterms:W3CDTF">2024-02-14T08:25:34Z</dcterms:modified>
</cp:coreProperties>
</file>