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0"/>
  </p:notesMasterIdLst>
  <p:sldIdLst>
    <p:sldId id="284" r:id="rId5"/>
    <p:sldId id="287" r:id="rId6"/>
    <p:sldId id="258" r:id="rId7"/>
    <p:sldId id="285" r:id="rId8"/>
    <p:sldId id="257" r:id="rId9"/>
    <p:sldId id="268" r:id="rId10"/>
    <p:sldId id="270" r:id="rId11"/>
    <p:sldId id="260" r:id="rId12"/>
    <p:sldId id="286" r:id="rId13"/>
    <p:sldId id="283" r:id="rId14"/>
    <p:sldId id="288" r:id="rId15"/>
    <p:sldId id="289" r:id="rId16"/>
    <p:sldId id="282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A6477-B855-4A6E-B1B0-2AEA7DDF7A6E}">
          <p14:sldIdLst>
            <p14:sldId id="284"/>
          </p14:sldIdLst>
        </p14:section>
        <p14:section name="quick intro" id="{381355C1-660D-474C-A88A-4A4D46BF45CA}">
          <p14:sldIdLst>
            <p14:sldId id="287"/>
            <p14:sldId id="258"/>
            <p14:sldId id="285"/>
            <p14:sldId id="257"/>
            <p14:sldId id="268"/>
            <p14:sldId id="270"/>
            <p14:sldId id="260"/>
            <p14:sldId id="286"/>
            <p14:sldId id="283"/>
            <p14:sldId id="288"/>
            <p14:sldId id="289"/>
            <p14:sldId id="282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72559" autoAdjust="0"/>
  </p:normalViewPr>
  <p:slideViewPr>
    <p:cSldViewPr snapToGrid="0">
      <p:cViewPr varScale="1">
        <p:scale>
          <a:sx n="48" d="100"/>
          <a:sy n="48" d="100"/>
        </p:scale>
        <p:origin x="11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14:51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230 24575,'-2'0'0,"0"0"0,0 1 0,1-1 0,-1 1 0,0-1 0,1 1 0,-1 0 0,0-1 0,1 1 0,-2 1 0,-6 3 0,-230 96 0,108-47 0,60-25 0,-3 1 0,-96 53 0,150-70 0,1 0 0,1 2 0,-24 22 0,-45 56 0,55-58 0,1-1 0,0 2 0,3 1 0,-29 47 0,46-59 0,1 0 0,1 0 0,1 1 0,-6 34 0,13-54 0,-12 58 0,-7 125 0,16 66 0,4-238 0,1 0 0,0 0 0,1 0 0,0 0 0,2-1 0,0 1 0,1-1 0,0 0 0,9 17 0,-4-15 0,0-1 0,1-1 0,1 1 0,0-2 0,1 0 0,1 0 0,23 19 0,-15-17 0,1-1 0,1-1 0,0-1 0,46 19 0,-25-17 0,0-1 0,50 10 0,90 5 0,304 3 0,3-32 0,-319-2 0,-66-4 0,147-27 0,-88 9 0,-40 9 0,257-40 0,-354 48 0,0-2 0,-1-1 0,0-2 0,31-16 0,-17 4 0,73-52 0,-16-5 0,-84 66 0,-1-1 0,-1 0 0,0-1 0,13-23 0,-10 13 0,1-1 0,-1 1 0,-2-2 0,-1 0 0,12-37 0,-15 26 0,-2-1 0,-2 1 0,2-56 0,-9-124 0,-1 114 0,2 26 0,-4-101 0,3 171 0,0-1 0,0 1 0,-1 0 0,-1 0 0,1 0 0,-1 1 0,-1-1 0,1 0 0,-2 1 0,1 0 0,-1 0 0,0 0 0,-1 1 0,0 0 0,0 0 0,0 0 0,-1 1 0,0 0 0,0 0 0,-10-6 0,-34-17 0,-60-26 0,46 25 0,-47-25 0,-176-83 0,-9 22 0,211 89 0,-174-29 0,196 48 0,1 3 0,-1 2 0,-101 10 0,129-2 0,-1 1 0,1 2 0,0 2 0,-49 21 0,22-4 0,-86 53 0,46-15 0,95-58 0,1-1 0,0 1 0,0 1 0,-8 10 0,-8 9 0,-6 8 0,2 1 0,1 1 0,-28 54 0,46-76 0,7-11 0,-1 0 0,0-1 0,0 1 0,1-1 0,-2 1 0,1-1 0,0 0 0,-1 0 0,0 0 0,-4 4 0,7-7 0,0 0 0,0 0 0,-1 0 0,1 0 0,0 0 0,0 0 0,0 0 0,0 0 0,-1 1 0,1-1 0,0 0 0,0 0 0,0 0 0,0 0 0,-1-1 0,1 1 0,0 0 0,0 0 0,0 0 0,0 0 0,-1 0 0,1 0 0,0 0 0,0 0 0,0 0 0,0 0 0,-1 0 0,1 0 0,0-1 0,0 1 0,0 0 0,0 0 0,0 0 0,0 0 0,0 0 0,-1-1 0,1 1 0,0 0 0,0 0 0,-3-10 0,3 7 0,-20-67-1365,6 30-5461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6D7C-AB29-4620-8E67-FE0B6AED6F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D3D9-CF93-483E-9624-261CBC7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86E6-A9D3-43B9-8233-63106E9845C8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4D01-1E93-4770-A9E8-BD5D9F508E99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9445-6735-41A7-949E-F3ED97673025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D3F-F4E6-40E8-9AC3-A00A19FE52C0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EA46-0B0C-46DF-A0B3-B185632282B1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A515-D8CA-4BF3-B0BA-E0944363784B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D06-8FB8-465A-B29D-6E04B6099DBF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E582-5071-4F73-A101-78B071F42DDB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948-9A0D-4D06-A5B1-9686D57DE7D6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A313-ACDF-4795-9BB0-8582B5221694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6DE-1208-4D2E-BA3C-99A888C27C18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561D-DA5A-4242-8299-86F4F0E9D98A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AonxZnZjJb0_xUVWHt5atIxaI5GTJQ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YzZrMAmJ3hjvJfNIdGxae9kxGABG6yaT#scrollTo=cfU-Fy-I-JyJ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ntu-dl-bootcamp.github.io/deep-learning-2024/" TargetMode="External"/><Relationship Id="rId2" Type="http://schemas.openxmlformats.org/officeDocument/2006/relationships/hyperlink" Target="mailto:ntu-dl-bootcamp@e.ntu.edu.s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EB-2850-38D7-8851-2AC5D556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452534" cy="3004145"/>
          </a:xfrm>
        </p:spPr>
        <p:txBody>
          <a:bodyPr>
            <a:normAutofit/>
          </a:bodyPr>
          <a:lstStyle/>
          <a:p>
            <a:r>
              <a:rPr lang="en-US" dirty="0"/>
              <a:t>Deep Learning Bootcamp 2024</a:t>
            </a:r>
          </a:p>
        </p:txBody>
      </p:sp>
      <p:pic>
        <p:nvPicPr>
          <p:cNvPr id="3080" name="Picture 8" descr="No photo description available.">
            <a:extLst>
              <a:ext uri="{FF2B5EF4-FFF2-40B4-BE49-F238E27FC236}">
                <a16:creationId xmlns:a16="http://schemas.microsoft.com/office/drawing/2014/main" id="{4AB9CF76-9D2B-69A9-7BD9-39A37EF1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10658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photo description available.">
            <a:extLst>
              <a:ext uri="{FF2B5EF4-FFF2-40B4-BE49-F238E27FC236}">
                <a16:creationId xmlns:a16="http://schemas.microsoft.com/office/drawing/2014/main" id="{CA990EE3-C3EF-9540-C75B-9DD98AF7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611" y="239386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photo description available.">
            <a:extLst>
              <a:ext uri="{FF2B5EF4-FFF2-40B4-BE49-F238E27FC236}">
                <a16:creationId xmlns:a16="http://schemas.microsoft.com/office/drawing/2014/main" id="{3CEBD9D1-80A5-352A-8477-3D31C7D7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38056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B23C620-76A6-C219-1874-EAA42BBD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611" y="3295423"/>
            <a:ext cx="2422598" cy="1871456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663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060-0DD9-F2B0-F1A4-2F83767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Deep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83CAE-D5F3-785E-2090-F8BD1BC3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5D6-ABAE-2700-C85B-5B97FBE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38B8E0-8F42-790E-6F90-03104E1F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NumPy, that we used in the previous session</a:t>
            </a:r>
          </a:p>
          <a:p>
            <a:endParaRPr lang="en-GB" dirty="0"/>
          </a:p>
          <a:p>
            <a:pPr lvl="1"/>
            <a:r>
              <a:rPr lang="en-GB" dirty="0">
                <a:hlinkClick r:id="rId3"/>
              </a:rPr>
              <a:t>Deep Learning with </a:t>
            </a:r>
            <a:r>
              <a:rPr lang="en-GB" dirty="0" err="1">
                <a:hlinkClick r:id="rId3"/>
              </a:rPr>
              <a:t>Numpy</a:t>
            </a:r>
            <a:r>
              <a:rPr lang="en-GB" dirty="0">
                <a:hlinkClick r:id="rId3"/>
              </a:rPr>
              <a:t> Notebook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dirty="0" err="1"/>
              <a:t>PyTorch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>
                <a:hlinkClick r:id="rId4"/>
              </a:rPr>
              <a:t>Deep Learning with </a:t>
            </a:r>
            <a:r>
              <a:rPr lang="en-GB" dirty="0" err="1">
                <a:hlinkClick r:id="rId4"/>
              </a:rPr>
              <a:t>PyTorch</a:t>
            </a:r>
            <a:r>
              <a:rPr lang="en-GB" dirty="0">
                <a:hlinkClick r:id="rId4"/>
              </a:rPr>
              <a:t>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834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7992B-6EBE-25D5-75AE-5CBB8F5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A64F-1FC8-6448-6792-E4DDF688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0C4EB-2A6D-FB8B-F946-D72166F29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08" y="378723"/>
            <a:ext cx="5456583" cy="13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6DB3B8F-F2D7-C832-F78B-BD040EB8A812}"/>
              </a:ext>
            </a:extLst>
          </p:cNvPr>
          <p:cNvSpPr txBox="1">
            <a:spLocks/>
          </p:cNvSpPr>
          <p:nvPr/>
        </p:nvSpPr>
        <p:spPr>
          <a:xfrm>
            <a:off x="838200" y="2014329"/>
            <a:ext cx="10515600" cy="4162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Lets us build the network in a modular format – easy to create, easy to maintain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Provides support for GPU acceleration through the use of Tensors</a:t>
            </a:r>
          </a:p>
          <a:p>
            <a:endParaRPr lang="en-GB" sz="3600" dirty="0"/>
          </a:p>
          <a:p>
            <a:r>
              <a:rPr lang="en-GB" sz="3600" dirty="0"/>
              <a:t>Makes the task of optimization very easy by providing us with an automatic differentiation engine called </a:t>
            </a:r>
            <a:r>
              <a:rPr lang="en-GB" sz="3600" dirty="0" err="1"/>
              <a:t>Autograd</a:t>
            </a:r>
            <a:endParaRPr lang="en-GB" sz="3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C5E2-57FD-1CAB-84E3-C2DE8AB9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GPUs and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9FA0-9C7F-E8FC-E49F-583EB56E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GPUs are specialized computers, which are composed of a large number of cores which can run things for us in parallel.</a:t>
            </a:r>
          </a:p>
          <a:p>
            <a:endParaRPr lang="en-GB" dirty="0"/>
          </a:p>
          <a:p>
            <a:r>
              <a:rPr lang="en-GB" dirty="0"/>
              <a:t>Tensors are objects provided by </a:t>
            </a:r>
            <a:r>
              <a:rPr lang="en-GB" dirty="0" err="1"/>
              <a:t>PyTorch</a:t>
            </a:r>
            <a:r>
              <a:rPr lang="en-GB" dirty="0"/>
              <a:t> that let us make use of this performance acceleration provided by GPUs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BB1CE-EFDE-643C-6DA7-9106AC7A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791E-B0B4-C41E-A822-DBE2F257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0DEF5-868D-7E6C-9A56-179C47EB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0" y="4702471"/>
            <a:ext cx="9751720" cy="5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5FC-9131-F0B6-EEA6-D82E1D55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C78ED-4BCD-B456-1BBD-EBE593D2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3262846"/>
            <a:ext cx="7278116" cy="14289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DBEFB-86B8-4ECA-3CC6-3F22F8F3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FA44-91E9-8D75-DBF4-864DECC4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921DF9-6D7F-ABB8-2877-0BE936A9CAC8}"/>
                  </a:ext>
                </a:extLst>
              </p14:cNvPr>
              <p14:cNvContentPartPr/>
              <p14:nvPr/>
            </p14:nvContentPartPr>
            <p14:xfrm>
              <a:off x="7519080" y="3836368"/>
              <a:ext cx="1268640" cy="77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921DF9-6D7F-ABB8-2877-0BE936A9C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080" y="3827368"/>
                <a:ext cx="1286280" cy="794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743F86-8CE9-A733-3C50-D6FE8FD4DE9F}"/>
              </a:ext>
            </a:extLst>
          </p:cNvPr>
          <p:cNvSpPr txBox="1"/>
          <p:nvPr/>
        </p:nvSpPr>
        <p:spPr>
          <a:xfrm>
            <a:off x="4620964" y="2187457"/>
            <a:ext cx="265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Let’s get started!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3132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qr code on a screen&#10;&#10;Description automatically generated">
            <a:extLst>
              <a:ext uri="{FF2B5EF4-FFF2-40B4-BE49-F238E27FC236}">
                <a16:creationId xmlns:a16="http://schemas.microsoft.com/office/drawing/2014/main" id="{650EF007-3398-FC11-33A6-435602D3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0"/>
          <a:stretch/>
        </p:blipFill>
        <p:spPr>
          <a:xfrm>
            <a:off x="3166113" y="1961322"/>
            <a:ext cx="5859773" cy="42635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B6C0-894E-B2BA-7DA3-02D5DA00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8BA37-BBC8-C173-2032-50299D5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27965-8106-EF45-794F-E48EA985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Feedback form for Session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65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FF-9660-79EE-3F0C-CD24FA5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1777863"/>
            <a:ext cx="9276523" cy="4100512"/>
          </a:xfrm>
        </p:spPr>
        <p:txBody>
          <a:bodyPr>
            <a:normAutofit fontScale="90000"/>
          </a:bodyPr>
          <a:lstStyle/>
          <a:p>
            <a:r>
              <a:rPr lang="en-GB" dirty="0"/>
              <a:t>For any questions, feel free to drop an e-mail to us!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hlinkClick r:id="rId2"/>
              </a:rPr>
              <a:t>ntu-dl-bootcamp@e.ntu.edu.sg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Bootcamp Website:</a:t>
            </a:r>
            <a:br>
              <a:rPr lang="en-GB" dirty="0"/>
            </a:br>
            <a:r>
              <a:rPr lang="en-GB" dirty="0">
                <a:hlinkClick r:id="rId3" action="ppaction://hlinkfile"/>
              </a:rPr>
              <a:t>ntu-dl-bootcamp.github.io//deep-learning-2024/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AD8C9-3A3B-530A-979D-3D2E1C17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7D910-F258-F811-5237-8D7D2BA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1510D5-3796-1C75-487E-A971CFF048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/>
              <a:t>Thank You!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15996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EB-2850-38D7-8851-2AC5D556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452534" cy="3004145"/>
          </a:xfrm>
        </p:spPr>
        <p:txBody>
          <a:bodyPr>
            <a:normAutofit/>
          </a:bodyPr>
          <a:lstStyle/>
          <a:p>
            <a:r>
              <a:rPr lang="en-US" dirty="0"/>
              <a:t>Deep Learning Bootcamp 2024</a:t>
            </a:r>
          </a:p>
        </p:txBody>
      </p:sp>
      <p:pic>
        <p:nvPicPr>
          <p:cNvPr id="3080" name="Picture 8" descr="No photo description available.">
            <a:extLst>
              <a:ext uri="{FF2B5EF4-FFF2-40B4-BE49-F238E27FC236}">
                <a16:creationId xmlns:a16="http://schemas.microsoft.com/office/drawing/2014/main" id="{4AB9CF76-9D2B-69A9-7BD9-39A37EF1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10658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photo description available.">
            <a:extLst>
              <a:ext uri="{FF2B5EF4-FFF2-40B4-BE49-F238E27FC236}">
                <a16:creationId xmlns:a16="http://schemas.microsoft.com/office/drawing/2014/main" id="{CA990EE3-C3EF-9540-C75B-9DD98AF7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611" y="239386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photo description available.">
            <a:extLst>
              <a:ext uri="{FF2B5EF4-FFF2-40B4-BE49-F238E27FC236}">
                <a16:creationId xmlns:a16="http://schemas.microsoft.com/office/drawing/2014/main" id="{3CEBD9D1-80A5-352A-8477-3D31C7D7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38056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B23C620-76A6-C219-1874-EAA42BBD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611" y="3295423"/>
            <a:ext cx="2422598" cy="1871456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09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0E6-DC70-C1DC-A6B4-EF94B0B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3F7AD-23B5-4787-9AF0-B65F56A91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249822"/>
              </p:ext>
            </p:extLst>
          </p:nvPr>
        </p:nvGraphicFramePr>
        <p:xfrm>
          <a:off x="654907" y="1690688"/>
          <a:ext cx="10643287" cy="47760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2735097159"/>
                    </a:ext>
                  </a:extLst>
                </a:gridCol>
                <a:gridCol w="8689841">
                  <a:extLst>
                    <a:ext uri="{9D8B030D-6E8A-4147-A177-3AD203B41FA5}">
                      <a16:colId xmlns:a16="http://schemas.microsoft.com/office/drawing/2014/main" val="3680887472"/>
                    </a:ext>
                  </a:extLst>
                </a:gridCol>
              </a:tblGrid>
              <a:tr h="240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No.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/>
                        <a:t>Details</a:t>
                      </a:r>
                      <a:endParaRPr lang="en-US" sz="140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918957044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1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/>
                        <a:t>2</a:t>
                      </a:r>
                      <a:r>
                        <a:rPr lang="en-SG" sz="1400" dirty="0"/>
                        <a:t>6nd Jan 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Essentials</a:t>
                      </a:r>
                      <a:br>
                        <a:rPr lang="en-US" sz="1400" i="1" dirty="0"/>
                      </a:br>
                      <a:r>
                        <a:rPr lang="en-SG" sz="1400" dirty="0"/>
                        <a:t>Covers the basics of Python and necessary packages required for Deep Learning such as </a:t>
                      </a:r>
                      <a:r>
                        <a:rPr lang="en-SG" sz="1400" dirty="0" err="1"/>
                        <a:t>numpy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scipy</a:t>
                      </a:r>
                      <a:r>
                        <a:rPr lang="en-SG" sz="1400" dirty="0"/>
                        <a:t>, pandas etc.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344134859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2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06th Feb 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 err="1"/>
                        <a:t>PyTorch</a:t>
                      </a:r>
                      <a:r>
                        <a:rPr lang="en-SG" sz="1400" i="1" dirty="0"/>
                        <a:t> for Deep Learning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Covers the basics of </a:t>
                      </a:r>
                      <a:r>
                        <a:rPr lang="en-SG" sz="1400" dirty="0" err="1"/>
                        <a:t>PyTorch</a:t>
                      </a:r>
                      <a:r>
                        <a:rPr lang="en-SG" sz="1400" dirty="0"/>
                        <a:t>, as well as how to use </a:t>
                      </a:r>
                      <a:r>
                        <a:rPr lang="en-SG" sz="1400" dirty="0" err="1"/>
                        <a:t>PyTorch</a:t>
                      </a:r>
                      <a:r>
                        <a:rPr lang="en-SG" sz="1400" dirty="0"/>
                        <a:t> for performing classification and regression tasks.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763539869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3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23rd Feb 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for Images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In this event, we will extend the classification using deep learning, specifically focusing on datasets involving images.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3713709334"/>
                  </a:ext>
                </a:extLst>
              </a:tr>
              <a:tr h="11117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4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15th Mar 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for Sequence Data (text and time series) 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In this event, we will focus on using Deep Learning models for datasets involving sequences or temporal relations. We plan to cover examples from both text and time-series datasets.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4050772442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5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28th Mar 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Hackathon 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The purpose of this final event is to apply the skills acquired in previous sessions to solve a real-world problem within a specified time frame.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13413468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45D5E-C8F4-25DE-073C-DC528FD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D212-4FF4-5124-2608-846B1115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EB-2850-38D7-8851-2AC5D556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159911"/>
            <a:ext cx="5452534" cy="3004145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Session 2</a:t>
            </a:r>
            <a:br>
              <a:rPr lang="en-US" dirty="0"/>
            </a:br>
            <a:br>
              <a:rPr lang="en-US" dirty="0"/>
            </a:br>
            <a:r>
              <a:rPr lang="en-US" sz="6700" dirty="0"/>
              <a:t>Deep Learning using </a:t>
            </a:r>
            <a:r>
              <a:rPr lang="en-US" sz="6700" dirty="0" err="1"/>
              <a:t>PyTorch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8536A-35BE-37E0-4209-1FFD97357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772965"/>
            <a:ext cx="5452535" cy="1150757"/>
          </a:xfrm>
        </p:spPr>
        <p:txBody>
          <a:bodyPr>
            <a:normAutofit/>
          </a:bodyPr>
          <a:lstStyle/>
          <a:p>
            <a:r>
              <a:rPr lang="en-US" dirty="0"/>
              <a:t>Sriram Ranga</a:t>
            </a:r>
          </a:p>
          <a:p>
            <a:r>
              <a:rPr lang="en-US" dirty="0"/>
              <a:t>Arpita </a:t>
            </a:r>
            <a:r>
              <a:rPr lang="en-US" dirty="0" err="1"/>
              <a:t>Nema</a:t>
            </a:r>
            <a:endParaRPr lang="en-US" dirty="0"/>
          </a:p>
        </p:txBody>
      </p:sp>
      <p:pic>
        <p:nvPicPr>
          <p:cNvPr id="3080" name="Picture 8" descr="No photo description available.">
            <a:extLst>
              <a:ext uri="{FF2B5EF4-FFF2-40B4-BE49-F238E27FC236}">
                <a16:creationId xmlns:a16="http://schemas.microsoft.com/office/drawing/2014/main" id="{4AB9CF76-9D2B-69A9-7BD9-39A37EF1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10658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photo description available.">
            <a:extLst>
              <a:ext uri="{FF2B5EF4-FFF2-40B4-BE49-F238E27FC236}">
                <a16:creationId xmlns:a16="http://schemas.microsoft.com/office/drawing/2014/main" id="{CA990EE3-C3EF-9540-C75B-9DD98AF7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611" y="239386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photo description available.">
            <a:extLst>
              <a:ext uri="{FF2B5EF4-FFF2-40B4-BE49-F238E27FC236}">
                <a16:creationId xmlns:a16="http://schemas.microsoft.com/office/drawing/2014/main" id="{3CEBD9D1-80A5-352A-8477-3D31C7D7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757" y="38056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B23C620-76A6-C219-1874-EAA42BBD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611" y="3295423"/>
            <a:ext cx="2422598" cy="1871456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503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BA6E2-0451-CBB7-E307-7B31A2AAB75D}"/>
              </a:ext>
            </a:extLst>
          </p:cNvPr>
          <p:cNvSpPr/>
          <p:nvPr/>
        </p:nvSpPr>
        <p:spPr>
          <a:xfrm>
            <a:off x="-9" y="-10142"/>
            <a:ext cx="4037835" cy="6858000"/>
          </a:xfrm>
          <a:prstGeom prst="rect">
            <a:avLst/>
          </a:prstGeom>
          <a:solidFill>
            <a:srgbClr val="186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0949-C26C-9197-6C16-6EAFBB5C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7B377-9A78-246C-95B3-9CAE551A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NTU DL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B3F4-93F6-3176-5BD7-26594166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Quick refresher/intro to Deep Learning and introduction to PyTorch (15 mins)</a:t>
            </a:r>
          </a:p>
          <a:p>
            <a:r>
              <a:rPr lang="en-US" sz="2000" b="1"/>
              <a:t>Work Session 1 </a:t>
            </a:r>
            <a:r>
              <a:rPr lang="en-US" sz="2000"/>
              <a:t>– Working with Tensors (30 mins)</a:t>
            </a:r>
          </a:p>
          <a:p>
            <a:r>
              <a:rPr lang="en-US" sz="2000"/>
              <a:t>Discussion on the flow of PyTorch (20 mins)</a:t>
            </a:r>
          </a:p>
          <a:p>
            <a:r>
              <a:rPr lang="en-US" sz="2000" b="1"/>
              <a:t>Work Session 2 </a:t>
            </a:r>
            <a:r>
              <a:rPr lang="en-US" sz="2000"/>
              <a:t>–  Components of PyTorch (30 mins)</a:t>
            </a:r>
          </a:p>
          <a:p>
            <a:r>
              <a:rPr lang="en-US" sz="2000"/>
              <a:t>Break (15 mins)</a:t>
            </a:r>
          </a:p>
          <a:p>
            <a:r>
              <a:rPr lang="en-US" sz="2000" b="1"/>
              <a:t>Work Session 3 </a:t>
            </a:r>
            <a:r>
              <a:rPr lang="en-US" sz="2000"/>
              <a:t>– Solving a Classification Problem (30 mins)</a:t>
            </a:r>
          </a:p>
          <a:p>
            <a:r>
              <a:rPr lang="en-US" sz="2000" b="1"/>
              <a:t>Challenges</a:t>
            </a:r>
            <a:r>
              <a:rPr lang="en-US" sz="2000"/>
              <a:t> – Create your own Neural Network for Regression (30 mins)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382F5-316F-7DAD-3C23-CB951FE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E6E210-B6CA-4B22-8309-BB49D012CE5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7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902AC-24C2-D39C-54D7-EAFE339A2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783"/>
                <a:ext cx="5257800" cy="36113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Machine learning: learn from examples or data</a:t>
                </a:r>
              </a:p>
              <a:p>
                <a:endParaRPr lang="en-US" dirty="0"/>
              </a:p>
              <a:p>
                <a:r>
                  <a:rPr lang="en-US" dirty="0"/>
                  <a:t>Deep Learning: use artificial neural networks: weight * variable + some non-linear layer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902AC-24C2-D39C-54D7-EAFE339A2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783"/>
                <a:ext cx="5257800" cy="3611348"/>
              </a:xfrm>
              <a:blipFill>
                <a:blip r:embed="rId3"/>
                <a:stretch>
                  <a:fillRect l="-2088" t="-37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526" y="4060712"/>
                <a:ext cx="42840" cy="352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589BEBE-E7C1-B381-9EB3-CB8A214F0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78" y="1282014"/>
            <a:ext cx="4420088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6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E7228-56F9-0A88-C4ED-721EFAEF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5849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Neural Networks is basically a mathematical function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C13E49-9520-DE07-3145-8859C15D5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CAE37-E89E-15D6-49BA-926BB57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695E-AFC1-1A89-525D-1B98B0D6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BE6E210-B6CA-4B22-8309-BB49D012CE5D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120-813F-DCFB-E2EA-5A28C5F2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15"/>
            <a:ext cx="10515600" cy="1325563"/>
          </a:xfrm>
        </p:spPr>
        <p:txBody>
          <a:bodyPr/>
          <a:lstStyle/>
          <a:p>
            <a:r>
              <a:rPr lang="en-US" dirty="0"/>
              <a:t>ML workflow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952B917-CACE-5731-5630-6CFB791E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BF4951C-A7B4-97B1-158F-B630C108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A66C6E3-6ABE-8BE8-67B7-6A9BC9E7C95E}"/>
              </a:ext>
            </a:extLst>
          </p:cNvPr>
          <p:cNvSpPr/>
          <p:nvPr/>
        </p:nvSpPr>
        <p:spPr>
          <a:xfrm>
            <a:off x="2137713" y="1740049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27CDB0-5E72-D72C-7216-6030E84B7EBF}"/>
              </a:ext>
            </a:extLst>
          </p:cNvPr>
          <p:cNvCxnSpPr>
            <a:cxnSpLocks/>
            <a:stCxn id="7" idx="4"/>
            <a:endCxn id="12" idx="1"/>
          </p:cNvCxnSpPr>
          <p:nvPr/>
        </p:nvCxnSpPr>
        <p:spPr>
          <a:xfrm flipV="1">
            <a:off x="3641120" y="2098909"/>
            <a:ext cx="580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E149B-F79A-0301-E1AB-605C281E7745}"/>
              </a:ext>
            </a:extLst>
          </p:cNvPr>
          <p:cNvSpPr/>
          <p:nvPr/>
        </p:nvSpPr>
        <p:spPr>
          <a:xfrm>
            <a:off x="4221889" y="1651492"/>
            <a:ext cx="1293341" cy="8948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8F222-EF85-E379-92FF-2F169DC68217}"/>
              </a:ext>
            </a:extLst>
          </p:cNvPr>
          <p:cNvSpPr/>
          <p:nvPr/>
        </p:nvSpPr>
        <p:spPr>
          <a:xfrm>
            <a:off x="6096000" y="1651492"/>
            <a:ext cx="1565190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1E400-15FE-1999-4BD1-2655FE1DFFE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515230" y="2098909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20353-8D87-F60A-3524-B7EBE86FA411}"/>
              </a:ext>
            </a:extLst>
          </p:cNvPr>
          <p:cNvSpPr/>
          <p:nvPr/>
        </p:nvSpPr>
        <p:spPr>
          <a:xfrm>
            <a:off x="6096000" y="3794883"/>
            <a:ext cx="1565190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1843A3-3557-9362-C224-38656A413122}"/>
              </a:ext>
            </a:extLst>
          </p:cNvPr>
          <p:cNvCxnSpPr>
            <a:cxnSpLocks/>
            <a:stCxn id="15" idx="3"/>
            <a:endCxn id="22" idx="3"/>
          </p:cNvCxnSpPr>
          <p:nvPr/>
        </p:nvCxnSpPr>
        <p:spPr>
          <a:xfrm>
            <a:off x="7661190" y="2098909"/>
            <a:ext cx="12700" cy="1884413"/>
          </a:xfrm>
          <a:prstGeom prst="bentConnector3">
            <a:avLst>
              <a:gd name="adj1" fmla="val 6535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9BED893-D495-E069-DC18-69FA41427C75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rot="16200000" flipH="1">
            <a:off x="3729932" y="1617254"/>
            <a:ext cx="1525552" cy="3206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776F31-8593-7C76-F8B2-0CC53B69911B}"/>
              </a:ext>
            </a:extLst>
          </p:cNvPr>
          <p:cNvSpPr/>
          <p:nvPr/>
        </p:nvSpPr>
        <p:spPr>
          <a:xfrm>
            <a:off x="6089990" y="2899217"/>
            <a:ext cx="1577550" cy="3768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DB44CD-9677-B5EE-A86C-87E789FB9DCC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6878595" y="3276095"/>
            <a:ext cx="170" cy="5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91008B-C13C-6EA3-05BF-38ADBCD99D1F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H="1" flipV="1">
            <a:off x="6878595" y="2546326"/>
            <a:ext cx="170" cy="35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8DB3D8E-7610-6FE7-79B7-E86878C91242}"/>
              </a:ext>
            </a:extLst>
          </p:cNvPr>
          <p:cNvSpPr/>
          <p:nvPr/>
        </p:nvSpPr>
        <p:spPr>
          <a:xfrm>
            <a:off x="1239793" y="5285186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CE0C23-04D4-B7B0-28BE-84CD8F813996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2743200" y="5644046"/>
            <a:ext cx="580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E7C4C-2224-A8C8-80C6-AFB92BD306CA}"/>
              </a:ext>
            </a:extLst>
          </p:cNvPr>
          <p:cNvSpPr/>
          <p:nvPr/>
        </p:nvSpPr>
        <p:spPr>
          <a:xfrm>
            <a:off x="3323969" y="5196629"/>
            <a:ext cx="1293341" cy="8948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970D8-D2F4-7942-720A-CE2A3487287A}"/>
              </a:ext>
            </a:extLst>
          </p:cNvPr>
          <p:cNvSpPr/>
          <p:nvPr/>
        </p:nvSpPr>
        <p:spPr>
          <a:xfrm>
            <a:off x="5198080" y="5196629"/>
            <a:ext cx="1565190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C5CC74-7D3D-38CF-916A-8F58351ECB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17310" y="5644046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CDA296-0FA4-ECB2-E4ED-2F7933D90794}"/>
              </a:ext>
            </a:extLst>
          </p:cNvPr>
          <p:cNvSpPr/>
          <p:nvPr/>
        </p:nvSpPr>
        <p:spPr>
          <a:xfrm>
            <a:off x="7344040" y="5455607"/>
            <a:ext cx="1565190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96BA3-5FB5-6A9F-EBC7-6C5CBE75AD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763270" y="5644046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E12C3-0068-4D10-321E-8EC964A80B4C}"/>
              </a:ext>
            </a:extLst>
          </p:cNvPr>
          <p:cNvCxnSpPr>
            <a:cxnSpLocks/>
          </p:cNvCxnSpPr>
          <p:nvPr/>
        </p:nvCxnSpPr>
        <p:spPr>
          <a:xfrm>
            <a:off x="8909230" y="5644046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E98722-6F16-3D4E-C515-9EC3EA902724}"/>
              </a:ext>
            </a:extLst>
          </p:cNvPr>
          <p:cNvSpPr txBox="1"/>
          <p:nvPr/>
        </p:nvSpPr>
        <p:spPr>
          <a:xfrm>
            <a:off x="8909230" y="5121460"/>
            <a:ext cx="7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9748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120-813F-DCFB-E2EA-5A28C5F2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15"/>
            <a:ext cx="10515600" cy="1325563"/>
          </a:xfrm>
        </p:spPr>
        <p:txBody>
          <a:bodyPr/>
          <a:lstStyle/>
          <a:p>
            <a:r>
              <a:rPr lang="en-US" dirty="0"/>
              <a:t>DL workflow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952B917-CACE-5731-5630-6CFB791E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BF4951C-A7B4-97B1-158F-B630C108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9</a:t>
            </a:fld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A66C6E3-6ABE-8BE8-67B7-6A9BC9E7C95E}"/>
              </a:ext>
            </a:extLst>
          </p:cNvPr>
          <p:cNvSpPr/>
          <p:nvPr/>
        </p:nvSpPr>
        <p:spPr>
          <a:xfrm>
            <a:off x="3065365" y="1740048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8F222-EF85-E379-92FF-2F169DC68217}"/>
              </a:ext>
            </a:extLst>
          </p:cNvPr>
          <p:cNvSpPr/>
          <p:nvPr/>
        </p:nvSpPr>
        <p:spPr>
          <a:xfrm>
            <a:off x="6096000" y="1651492"/>
            <a:ext cx="1855304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NeuralNetwork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1E400-15FE-1999-4BD1-2655FE1DFFE7}"/>
              </a:ext>
            </a:extLst>
          </p:cNvPr>
          <p:cNvCxnSpPr>
            <a:cxnSpLocks/>
            <a:stCxn id="7" idx="4"/>
            <a:endCxn id="15" idx="1"/>
          </p:cNvCxnSpPr>
          <p:nvPr/>
        </p:nvCxnSpPr>
        <p:spPr>
          <a:xfrm>
            <a:off x="4568772" y="2098909"/>
            <a:ext cx="152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20353-8D87-F60A-3524-B7EBE86FA411}"/>
              </a:ext>
            </a:extLst>
          </p:cNvPr>
          <p:cNvSpPr/>
          <p:nvPr/>
        </p:nvSpPr>
        <p:spPr>
          <a:xfrm>
            <a:off x="6095999" y="3794883"/>
            <a:ext cx="1847807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1843A3-3557-9362-C224-38656A413122}"/>
              </a:ext>
            </a:extLst>
          </p:cNvPr>
          <p:cNvCxnSpPr>
            <a:cxnSpLocks/>
            <a:stCxn id="15" idx="3"/>
            <a:endCxn id="22" idx="3"/>
          </p:cNvCxnSpPr>
          <p:nvPr/>
        </p:nvCxnSpPr>
        <p:spPr>
          <a:xfrm flipH="1">
            <a:off x="7943806" y="2098909"/>
            <a:ext cx="7498" cy="1884413"/>
          </a:xfrm>
          <a:prstGeom prst="bentConnector3">
            <a:avLst>
              <a:gd name="adj1" fmla="val -3048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9BED893-D495-E069-DC18-69FA41427C75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rot="16200000" flipH="1">
            <a:off x="4193758" y="2081080"/>
            <a:ext cx="1525553" cy="227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776F31-8593-7C76-F8B2-0CC53B69911B}"/>
              </a:ext>
            </a:extLst>
          </p:cNvPr>
          <p:cNvSpPr/>
          <p:nvPr/>
        </p:nvSpPr>
        <p:spPr>
          <a:xfrm>
            <a:off x="6089989" y="2899216"/>
            <a:ext cx="1862399" cy="5691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DB44CD-9677-B5EE-A86C-87E789FB9DCC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7019903" y="3468329"/>
            <a:ext cx="1286" cy="32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91008B-C13C-6EA3-05BF-38ADBCD99D1F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V="1">
            <a:off x="7021189" y="2546326"/>
            <a:ext cx="2463" cy="35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8DB3D8E-7610-6FE7-79B7-E86878C91242}"/>
              </a:ext>
            </a:extLst>
          </p:cNvPr>
          <p:cNvSpPr/>
          <p:nvPr/>
        </p:nvSpPr>
        <p:spPr>
          <a:xfrm>
            <a:off x="1239793" y="5232178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CE0C23-04D4-B7B0-28BE-84CD8F81399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743200" y="5591039"/>
            <a:ext cx="2415744" cy="2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79970D8-D2F4-7942-720A-CE2A3487287A}"/>
              </a:ext>
            </a:extLst>
          </p:cNvPr>
          <p:cNvSpPr/>
          <p:nvPr/>
        </p:nvSpPr>
        <p:spPr>
          <a:xfrm>
            <a:off x="5198080" y="5143621"/>
            <a:ext cx="1565190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Neural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CDA296-0FA4-ECB2-E4ED-2F7933D90794}"/>
              </a:ext>
            </a:extLst>
          </p:cNvPr>
          <p:cNvSpPr/>
          <p:nvPr/>
        </p:nvSpPr>
        <p:spPr>
          <a:xfrm>
            <a:off x="7344040" y="5402599"/>
            <a:ext cx="1565190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96BA3-5FB5-6A9F-EBC7-6C5CBE75AD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763270" y="5591038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E12C3-0068-4D10-321E-8EC964A80B4C}"/>
              </a:ext>
            </a:extLst>
          </p:cNvPr>
          <p:cNvCxnSpPr>
            <a:cxnSpLocks/>
          </p:cNvCxnSpPr>
          <p:nvPr/>
        </p:nvCxnSpPr>
        <p:spPr>
          <a:xfrm>
            <a:off x="8909230" y="5591038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E98722-6F16-3D4E-C515-9EC3EA902724}"/>
              </a:ext>
            </a:extLst>
          </p:cNvPr>
          <p:cNvSpPr txBox="1"/>
          <p:nvPr/>
        </p:nvSpPr>
        <p:spPr>
          <a:xfrm>
            <a:off x="8909230" y="5068452"/>
            <a:ext cx="7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3265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E4B5BB588C348B94EC36DED1C8742" ma:contentTypeVersion="12" ma:contentTypeDescription="Create a new document." ma:contentTypeScope="" ma:versionID="3b85fd0e85051f23a05437e380d08e0b">
  <xsd:schema xmlns:xsd="http://www.w3.org/2001/XMLSchema" xmlns:xs="http://www.w3.org/2001/XMLSchema" xmlns:p="http://schemas.microsoft.com/office/2006/metadata/properties" xmlns:ns2="c38304b7-6677-4d39-8103-a259eb9d0da6" xmlns:ns3="cba92060-22f4-40d6-86c3-5fd1b7103dc0" targetNamespace="http://schemas.microsoft.com/office/2006/metadata/properties" ma:root="true" ma:fieldsID="341be250e216451bbbe7e857ad071d72" ns2:_="" ns3:_="">
    <xsd:import namespace="c38304b7-6677-4d39-8103-a259eb9d0da6"/>
    <xsd:import namespace="cba92060-22f4-40d6-86c3-5fd1b7103d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304b7-6677-4d39-8103-a259eb9d0d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92060-22f4-40d6-86c3-5fd1b7103d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f1bdbc4-339a-4b32-87f4-1d6b37389f46}" ma:internalName="TaxCatchAll" ma:showField="CatchAllData" ma:web="cba92060-22f4-40d6-86c3-5fd1b7103d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a92060-22f4-40d6-86c3-5fd1b7103dc0" xsi:nil="true"/>
    <lcf76f155ced4ddcb4097134ff3c332f xmlns="c38304b7-6677-4d39-8103-a259eb9d0d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F3E1AF-35C3-437C-A3C3-ED3D6C47C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304b7-6677-4d39-8103-a259eb9d0da6"/>
    <ds:schemaRef ds:uri="cba92060-22f4-40d6-86c3-5fd1b7103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158C18-7CDE-4E63-BDB7-3CF7FA1E4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EB762-7387-4439-9BC8-9F97308F73D0}">
  <ds:schemaRefs>
    <ds:schemaRef ds:uri="http://schemas.microsoft.com/office/2006/metadata/properties"/>
    <ds:schemaRef ds:uri="http://schemas.microsoft.com/office/infopath/2007/PartnerControls"/>
    <ds:schemaRef ds:uri="cba92060-22f4-40d6-86c3-5fd1b7103dc0"/>
    <ds:schemaRef ds:uri="c38304b7-6677-4d39-8103-a259eb9d0da6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6623</TotalTime>
  <Words>575</Words>
  <Application>Microsoft Office PowerPoint</Application>
  <PresentationFormat>Widescreen</PresentationFormat>
  <Paragraphs>113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Deep Learning Bootcamp 2024</vt:lpstr>
      <vt:lpstr>Deep Learning Bootcamp 2024</vt:lpstr>
      <vt:lpstr>Schedule </vt:lpstr>
      <vt:lpstr>Session 2  Deep Learning using PyTorch</vt:lpstr>
      <vt:lpstr>Agenda</vt:lpstr>
      <vt:lpstr>Revisiting Deep Learning</vt:lpstr>
      <vt:lpstr>A Neural Networks is basically a mathematical function</vt:lpstr>
      <vt:lpstr>ML workflow</vt:lpstr>
      <vt:lpstr>DL workflow</vt:lpstr>
      <vt:lpstr>Implementing Deep Learning</vt:lpstr>
      <vt:lpstr>PowerPoint Presentation</vt:lpstr>
      <vt:lpstr>GPUs and Tensors</vt:lpstr>
      <vt:lpstr>Google Colab Notebook</vt:lpstr>
      <vt:lpstr>Feedback form for Session 2</vt:lpstr>
      <vt:lpstr>For any questions, feel free to drop an e-mail to us!  ntu-dl-bootcamp@e.ntu.edu.sg  Bootcamp Website: ntu-dl-bootcamp.github.io//deep-learning-2024/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#FERNANDES DE CONTO EDUARDO#</dc:creator>
  <cp:lastModifiedBy>Sriram Ranga</cp:lastModifiedBy>
  <cp:revision>7</cp:revision>
  <dcterms:created xsi:type="dcterms:W3CDTF">2024-01-15T06:33:50Z</dcterms:created>
  <dcterms:modified xsi:type="dcterms:W3CDTF">2024-02-08T05:09:51Z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0x010100C9DE4B5BB588C348B94EC36DED1C8742</vt:lpwstr>
  </property>
  <property fmtid="{D5CDD505-2E9C-101B-9397-08002B2CF9AE}" pid="3" name="MediaServiceImageTags">
    <vt:lpwstr/>
  </property>
</Properties>
</file>