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1" r:id="rId3"/>
    <p:sldId id="282" r:id="rId4"/>
    <p:sldId id="338" r:id="rId5"/>
    <p:sldId id="277" r:id="rId6"/>
    <p:sldId id="339" r:id="rId7"/>
    <p:sldId id="341" r:id="rId8"/>
    <p:sldId id="346" r:id="rId9"/>
    <p:sldId id="342" r:id="rId10"/>
    <p:sldId id="347" r:id="rId11"/>
    <p:sldId id="367" r:id="rId12"/>
    <p:sldId id="350" r:id="rId13"/>
    <p:sldId id="351" r:id="rId14"/>
    <p:sldId id="353" r:id="rId15"/>
    <p:sldId id="352" r:id="rId16"/>
    <p:sldId id="348" r:id="rId17"/>
    <p:sldId id="354" r:id="rId18"/>
    <p:sldId id="363" r:id="rId19"/>
    <p:sldId id="355" r:id="rId20"/>
    <p:sldId id="340" r:id="rId21"/>
    <p:sldId id="360" r:id="rId22"/>
    <p:sldId id="361" r:id="rId23"/>
    <p:sldId id="368" r:id="rId24"/>
    <p:sldId id="362" r:id="rId25"/>
    <p:sldId id="365" r:id="rId26"/>
    <p:sldId id="366" r:id="rId27"/>
    <p:sldId id="343" r:id="rId28"/>
    <p:sldId id="357" r:id="rId29"/>
    <p:sldId id="358" r:id="rId30"/>
    <p:sldId id="34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9"/>
    <p:restoredTop sz="94681"/>
  </p:normalViewPr>
  <p:slideViewPr>
    <p:cSldViewPr snapToGrid="0">
      <p:cViewPr varScale="1">
        <p:scale>
          <a:sx n="83" d="100"/>
          <a:sy n="83" d="100"/>
        </p:scale>
        <p:origin x="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A267B-28B0-4E55-BE54-38C45F264ADD}" type="datetimeFigureOut">
              <a:rPr lang="en-US"/>
              <a:t>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75174-5C7E-4C42-A94D-4406937C5BD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1A0B8-E0FF-629F-CF5C-84A2DBB94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8A1042-E863-DF80-1013-4C792F62C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60B36A-582E-8D45-5E7A-85920E070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A428-9687-F68A-8C65-F826D82A6D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8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B27A1-01E4-7BD1-BE98-873624CBD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952F98-0265-F246-DF2C-653C93BD25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034369-E1A3-67BD-8956-8770F5513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27889-D02B-84AA-3C13-0868980B5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5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66763-988B-9BC6-E048-A003CF31D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802613-0819-0688-251F-3FB845797C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1A3F77-EC79-7693-0619-E27656C66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63E19-A224-A264-FB0F-06898C5FD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93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FC55-A883-2C23-46D2-D81F0A0F0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03CD8B-09DA-FBDF-9677-F4FD87583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3E5E96-2BB6-AEEB-3BDB-896976BD8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4B7AC-E073-F67B-231D-81C3079B8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99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872C3-8404-1590-E6A8-BA1B07134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899FBA-C170-7D09-C057-DD3813D2A3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BFF35D-02C2-E1A9-3A05-A6D0D49AB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D2777-0CE8-52F0-0D06-000DE27F20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21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21F8D-2333-BDD3-3E88-5413E4EDC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3CC5D2-CF62-6179-DFBC-BD508E993B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A05CC4-77FF-8945-90E9-E3F18F4BC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6968B-2A59-84C1-BF70-D943B3A7E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25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AD3D3-7C89-9DC6-E0BA-2E7D6177C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4BB810-06C7-D4F2-B376-2F7D754E09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B6720F-5543-93EF-C07D-F9A2BE6C3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B5BF4-E7B0-48CC-A591-2A28E85C0B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66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33DFB-F5C3-5FF3-0C39-999101608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0AF2ED-99E2-7412-14E8-B0CEB3191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6DB2DA-59B1-0361-D921-95070CBD7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07370-F1CC-0DC5-1EFF-7A12BEDF08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6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FD741-D317-C3CF-719A-79D40BCDC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AEA76A-FBF3-F282-ADDA-97815D9D9E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FE546-506C-B8EA-7D52-1882F9FA0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03BE7-AFB3-49B3-3923-E76207A4DA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40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67B4B-33B1-D193-1074-5D7F20E9C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917EBA-1183-6A1D-0828-030383CEC9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BA1AF1-5426-0E21-BEC5-414A20C0D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C70AF-5DC4-7B2F-127B-798F21C76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86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2221E-44A3-7533-6B94-1322DBA57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C98506-DB17-8FE9-04A6-0C8ADCE7BD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0B1835-CB52-6B1E-4121-364A83EA2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F83FA-B8DD-DE69-CA24-FD76BDB25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40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9DEB0-1059-8972-3EA0-24A7DA124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A560C8-D1DE-D19F-3D56-1662EA9CC3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14BE1-A71A-D7B7-6AD6-04E1711AF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793A8-EC0A-D8B0-B932-F333FAF15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95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25A2-8747-C5C1-E17B-DFBF19392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94F137-B877-EF87-88A3-519BCA8F15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36AAA-346E-268C-4B37-B6DD4E092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185A6-ECCE-A2A6-15DE-C0F5A0BC4B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23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08D75-7D38-3729-F7A4-4CE97A373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A5148-45C7-8981-4257-8448A09321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5D4713-FD71-953B-B1DD-31A298BE0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7B342-1A1F-52D1-1A1F-92F447647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25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F2B85-1C5B-CCF1-78D4-394026659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E7864-7039-2520-C1C2-5B037150F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D56165-9F44-66FB-FF4A-D81D390AC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696AB-93A5-3B21-2C54-797FAEEFF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8182E-64D4-8322-A781-B18C96E57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BCBFD8-1DFA-9AC0-209C-33F034A78B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4F573-0D93-5DD0-82D5-187B8316F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3B9BA-247D-7158-C9C7-37BD8E042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24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648B5-2E42-6169-368B-01C7325C3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3AD291-8116-FB0E-CE8A-1E0212A6F0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DB0E9C-4F18-A28E-E075-F10C46122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4F295-BDD6-055C-D0E0-59984E727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62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AC050-504D-644C-07E4-4DE31BEBF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D7C2C3-4B13-53BE-0D9A-92189310DB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093D21-A3DB-89AD-8B56-895EA3C3C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15CDE-791B-08EA-D879-81DBA22C5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74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C64AD-CE54-9C6B-DE82-4187F64D6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4078B-0033-6EAD-1607-341DAF412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CAF21C-F35C-AE3E-A19C-D3799A91F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D6568-1CFC-D0A1-EFBF-E1F60F21B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73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CAF42-B4FE-42E1-C02A-A855B5DCD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D39728-570D-9422-692A-E472E81B5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09F691-F495-5E08-2925-C4DAFE648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EE222-3599-91ED-CDD7-7AA6C8751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9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B6D01-1E7F-8088-4FB9-F525F2E4C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FF69BF-4DA7-1557-492C-0DE5CF4B7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FB675B-C0AA-4AB1-C21E-396C166F0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83A36-3ED5-1C77-569E-55FAF6CA0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2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70EC-E88F-4D49-998A-39C3DD1B0E87}" type="datetime1">
              <a:rPr lang="en-SG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B5EA-6355-0446-8C83-59FE1829C938}" type="datetime1">
              <a:rPr lang="en-SG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B01A-31E8-864A-9F8C-D6A5345BE621}" type="datetime1">
              <a:rPr lang="en-SG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5B6-1BA6-D849-B68B-3C87E588568B}" type="datetime1">
              <a:rPr lang="en-SG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2EA-F8C4-F54F-88DA-50ADB521262C}" type="datetime1">
              <a:rPr lang="en-SG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ECEA-AA0A-1E4F-8E57-5D211C51E176}" type="datetime1">
              <a:rPr lang="en-SG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ED65-F9E3-1541-B385-898110AE8FCC}" type="datetime1">
              <a:rPr lang="en-SG" smtClean="0"/>
              <a:t>4/2/24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1C8-7262-7E4E-B7BB-588C36E58B9E}" type="datetime1">
              <a:rPr lang="en-SG" smtClean="0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B3C2-16E3-D444-AEF7-8BE577849EF7}" type="datetime1">
              <a:rPr lang="en-SG" smtClean="0"/>
              <a:t>4/2/24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A57F-2646-AA46-AA22-44B98E6A21C3}" type="datetime1">
              <a:rPr lang="en-SG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7E2A-EE03-F342-979E-6EAADAC44955}" type="datetime1">
              <a:rPr lang="en-SG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AFCD-8E29-E645-8FC7-1E011E8FDF0F}" type="datetime1">
              <a:rPr lang="en-SG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intuitively-understanding-convolutions-for-deep-learning-1f6f42faee1#:~:text=The%202D%20convolution%20is%20a,into%20a%20single%20output%20pixel." TargetMode="External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zyang.github.io/convolution-visualizer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intuitively-understanding-convolutions-for-deep-learning-1f6f42faee1#:~:text=The%202D%20convolution%20is%20a,into%20a%20single%20output%20pixel." TargetMode="External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zyang.github.io/convolution-visualize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batch-norm-explained-visually-how-it-works-and-why-neural-networks-need-it-b18919692739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paperspace.com/pooling-in-convolutional-neural-networks/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aiguys/deep-convolutional-neural-networks-dcnns-explained-in-layman-terms-b990b2818061" TargetMode="Externa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siddheshb008/lenet-5-architecture-explained-3b559cb2d52b" TargetMode="Externa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riquestions.com/softmax.html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MnistExamplesModified.png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figure/Original-ResNet-18-Architecture_fig1_336642248" TargetMode="Externa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image-net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Transfer_learning#/media/File:Transfer_learning.svg" TargetMode="Externa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rounakbanik/pokemon" TargetMode="External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.cmu.edu/~vcirik/blog/2016/visualizing-and-understanding-convolutional-neural-networks/" TargetMode="Externa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hyperlink" Target="https://medium.com/@alexquesada22/u-net-a-versatile-deep-learning-architecture-for-image-segmentation-2a85b52d71f6" TargetMode="Externa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MnistExamplesModified.png" TargetMode="Externa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MnistExamplesModified.png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intuitively-understanding-convolutions-for-deep-learning-1f6f42faee1#:~:text=The%202D%20convolution%20is%20a,into%20a%20single%20output%20pixel." TargetMode="Externa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Valve_sobel_(3).PNG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59B339-4295-4671-81FD-AFE59EE8157B}"/>
              </a:ext>
            </a:extLst>
          </p:cNvPr>
          <p:cNvSpPr/>
          <p:nvPr/>
        </p:nvSpPr>
        <p:spPr>
          <a:xfrm>
            <a:off x="1" y="5921189"/>
            <a:ext cx="12191999" cy="9404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8" y="-2493"/>
            <a:ext cx="12184741" cy="199754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ontoso University"/>
                <a:ea typeface="+mj-lt"/>
                <a:cs typeface="Biome"/>
              </a:rPr>
              <a:t>Image Processing with Deep Learning</a:t>
            </a:r>
            <a:endParaRPr lang="en-US" sz="4400" dirty="0">
              <a:latin typeface="Contoso University"/>
              <a:cs typeface="Biome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A0A7F2A-B55E-4963-93F0-4DF90C43E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" y="5919440"/>
            <a:ext cx="2798697" cy="936680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0F028DA-40A2-4E4C-8EA8-2D8157742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9646" y="6033198"/>
            <a:ext cx="1795503" cy="644556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CFD88943-EEE3-5040-ADCC-94246ABC8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8473"/>
            <a:ext cx="9144000" cy="1290967"/>
          </a:xfrm>
        </p:spPr>
        <p:txBody>
          <a:bodyPr>
            <a:normAutofit/>
          </a:bodyPr>
          <a:lstStyle/>
          <a:p>
            <a:r>
              <a:rPr lang="en-US" dirty="0"/>
              <a:t>Michael </a:t>
            </a:r>
            <a:r>
              <a:rPr lang="en-US" dirty="0" err="1"/>
              <a:t>Yuhas</a:t>
            </a:r>
            <a:r>
              <a:rPr lang="en-US" dirty="0"/>
              <a:t> and </a:t>
            </a:r>
            <a:r>
              <a:rPr lang="en-US" dirty="0" err="1"/>
              <a:t>Subrat</a:t>
            </a:r>
            <a:r>
              <a:rPr lang="en-US" dirty="0"/>
              <a:t> Panda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9B1A85-2545-004E-B1B5-7EC6E0CF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25280-E541-6BFC-7F84-5573CEE5C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DD52-F9E4-7B66-5FCF-DC5B8F0A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ontoso University"/>
              </a:rPr>
              <a:t>Learnable Filters</a:t>
            </a: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2A6AA78D-1610-6252-C4D8-8BCBD15F9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9B22D-3EA1-608A-AD00-E2508926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9A05D-4965-4170-E9CB-5167CF731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110318" cy="4351338"/>
          </a:xfrm>
        </p:spPr>
        <p:txBody>
          <a:bodyPr>
            <a:normAutofit fontScale="92500" lnSpcReduction="20000"/>
          </a:bodyPr>
          <a:lstStyle/>
          <a:p>
            <a:r>
              <a:rPr lang="en-001" dirty="0"/>
              <a:t>What if we were able to learn kernel weights instead of crafting them ourselves</a:t>
            </a:r>
          </a:p>
          <a:p>
            <a:r>
              <a:rPr lang="en-001" dirty="0"/>
              <a:t>This pattern, summing the multiplication of weights is the same thing that happens in a neural network!</a:t>
            </a:r>
          </a:p>
          <a:p>
            <a:r>
              <a:rPr lang="en-001" dirty="0"/>
              <a:t>Not just limited to three color channels: can go from any arbitrary sized tensor to another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42E3E28-1D8C-F7D0-56FB-575936D43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70" y="498847"/>
            <a:ext cx="6934659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2AE4C49-8958-436F-DFA7-C42DFD7A669D}"/>
              </a:ext>
            </a:extLst>
          </p:cNvPr>
          <p:cNvSpPr txBox="1"/>
          <p:nvPr/>
        </p:nvSpPr>
        <p:spPr>
          <a:xfrm>
            <a:off x="6907517" y="4583149"/>
            <a:ext cx="469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dirty="0"/>
              <a:t>[4] </a:t>
            </a:r>
            <a:r>
              <a:rPr lang="en-001" dirty="0">
                <a:hlinkClick r:id="rId5"/>
              </a:rPr>
              <a:t>Intuitively Understanding Deep Convolution</a:t>
            </a:r>
            <a:r>
              <a:rPr lang="en-001" dirty="0"/>
              <a:t>, Towards Data Science (2018)</a:t>
            </a:r>
          </a:p>
        </p:txBody>
      </p:sp>
    </p:spTree>
    <p:extLst>
      <p:ext uri="{BB962C8B-B14F-4D97-AF65-F5344CB8AC3E}">
        <p14:creationId xmlns:p14="http://schemas.microsoft.com/office/powerpoint/2010/main" val="72561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9544B-72E7-8A61-CB98-9AF18A618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0D82-AEFB-50E1-5F99-9D1858F3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ontoso University"/>
              </a:rPr>
              <a:t>Padding</a:t>
            </a: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6D5D4FB5-906D-F5C3-F33E-778E96182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9AC94-ECB3-DE47-42F7-F29A989D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62AF6-9F3D-5ECC-FCAF-03E9DAE8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96593" cy="4351338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https://ezyang.github.io/convolution-visualizer/</a:t>
            </a:r>
            <a:endParaRPr lang="en-US" dirty="0"/>
          </a:p>
          <a:p>
            <a:r>
              <a:rPr lang="en-US" dirty="0"/>
              <a:t>Reasons to pad:</a:t>
            </a:r>
          </a:p>
          <a:p>
            <a:pPr lvl="1"/>
            <a:r>
              <a:rPr lang="en-US" dirty="0"/>
              <a:t>Information loss at edges of image</a:t>
            </a:r>
          </a:p>
          <a:p>
            <a:pPr lvl="1"/>
            <a:r>
              <a:rPr lang="en-US" dirty="0"/>
              <a:t>Need to match output dimensions</a:t>
            </a:r>
          </a:p>
          <a:p>
            <a:r>
              <a:rPr lang="en-US" dirty="0"/>
              <a:t>Types of padding:</a:t>
            </a:r>
          </a:p>
          <a:p>
            <a:pPr lvl="1"/>
            <a:r>
              <a:rPr lang="en-US" dirty="0"/>
              <a:t>0’s</a:t>
            </a:r>
          </a:p>
          <a:p>
            <a:pPr lvl="1"/>
            <a:r>
              <a:rPr lang="en-US" dirty="0"/>
              <a:t>1’s</a:t>
            </a:r>
          </a:p>
          <a:p>
            <a:pPr lvl="1"/>
            <a:r>
              <a:rPr lang="en-US" dirty="0"/>
              <a:t>Reflective</a:t>
            </a:r>
            <a:endParaRPr lang="en-001" dirty="0"/>
          </a:p>
          <a:p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75266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54E85-E2F5-A60D-E431-77EDBA996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A900-C896-E96E-473A-5071FADC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ontoso University"/>
              </a:rPr>
              <a:t>Stride</a:t>
            </a: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54F102AA-BDB9-3B4E-9D31-38C20F134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65ABC-4D84-0DC3-1DAE-9BC22400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11880-4C93-23E7-44AE-C7C450A1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2974" cy="4351338"/>
          </a:xfrm>
        </p:spPr>
        <p:txBody>
          <a:bodyPr/>
          <a:lstStyle/>
          <a:p>
            <a:r>
              <a:rPr lang="en-001" dirty="0"/>
              <a:t>Skip pixels while dragging the kernel</a:t>
            </a:r>
          </a:p>
          <a:p>
            <a:r>
              <a:rPr lang="en-001" dirty="0"/>
              <a:t>A higher stride let’s us…</a:t>
            </a:r>
          </a:p>
          <a:p>
            <a:pPr lvl="1"/>
            <a:r>
              <a:rPr lang="en-001" dirty="0"/>
              <a:t>Process data faster</a:t>
            </a:r>
          </a:p>
          <a:p>
            <a:pPr lvl="1"/>
            <a:r>
              <a:rPr lang="en-001" dirty="0"/>
              <a:t>Reduce dimensionality</a:t>
            </a:r>
          </a:p>
          <a:p>
            <a:r>
              <a:rPr lang="en-001" dirty="0"/>
              <a:t>At the expense of…</a:t>
            </a:r>
          </a:p>
          <a:p>
            <a:pPr lvl="1"/>
            <a:r>
              <a:rPr lang="en-001" dirty="0"/>
              <a:t>Ignoring information in the input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B40D1C8-8F14-A421-21F6-08DD83F1E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74" y="472982"/>
            <a:ext cx="5358547" cy="52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1544695-3D04-7771-CB06-2C19AFFB5C0F}"/>
              </a:ext>
            </a:extLst>
          </p:cNvPr>
          <p:cNvSpPr txBox="1"/>
          <p:nvPr/>
        </p:nvSpPr>
        <p:spPr>
          <a:xfrm>
            <a:off x="6876521" y="5344894"/>
            <a:ext cx="469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dirty="0"/>
              <a:t>[4] </a:t>
            </a:r>
            <a:r>
              <a:rPr lang="en-001" dirty="0">
                <a:hlinkClick r:id="rId5"/>
              </a:rPr>
              <a:t>Intuitively Understanding Deep Convolution</a:t>
            </a:r>
            <a:r>
              <a:rPr lang="en-001" dirty="0"/>
              <a:t>, Towards Data Science (2018)</a:t>
            </a:r>
          </a:p>
        </p:txBody>
      </p:sp>
    </p:spTree>
    <p:extLst>
      <p:ext uri="{BB962C8B-B14F-4D97-AF65-F5344CB8AC3E}">
        <p14:creationId xmlns:p14="http://schemas.microsoft.com/office/powerpoint/2010/main" val="177296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CC197-C92E-4394-F964-3BFFFD45C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2D70-BD61-1413-1144-D30749D8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ontoso University"/>
              </a:rPr>
              <a:t>Dilation</a:t>
            </a: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3BE0ADB5-A611-ED8A-53DD-8AB87E345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6342A-1F5F-E121-B9FA-673C4FF2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137FB-63AF-B774-FEAC-05D7E0A38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96593" cy="4351338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https://ezyang.github.io/convolution-visualizer/</a:t>
            </a:r>
            <a:endParaRPr lang="en-US" dirty="0"/>
          </a:p>
          <a:p>
            <a:r>
              <a:rPr lang="en-US" dirty="0"/>
              <a:t>Increase the receptive field of a neuron without increasing number of computations</a:t>
            </a:r>
            <a:endParaRPr lang="en-001" dirty="0"/>
          </a:p>
          <a:p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547751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B19FB-521D-B820-79E7-86CA83F41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CCB5-F25B-AEB4-4B61-2B442A27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ontoso University"/>
              </a:rPr>
              <a:t>Normalization</a:t>
            </a: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D13B3413-D2C9-4702-2D66-16E196401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3D510-76E8-57AD-C67B-8DFB0A68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771E25A-8081-30A7-A58E-A3B241FF6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7640" y="1825625"/>
                <a:ext cx="4242939" cy="4351338"/>
              </a:xfrm>
            </p:spPr>
            <p:txBody>
              <a:bodyPr/>
              <a:lstStyle/>
              <a:p>
                <a:r>
                  <a:rPr lang="en-001" dirty="0"/>
                  <a:t>We want to normalizae feature values to help gradient descent converge</a:t>
                </a:r>
              </a:p>
              <a:p>
                <a:r>
                  <a:rPr lang="en-001" dirty="0"/>
                  <a:t>Two learnable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00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001" dirty="0"/>
              </a:p>
              <a:p>
                <a:pPr lvl="1"/>
                <a14:m>
                  <m:oMath xmlns:m="http://schemas.openxmlformats.org/officeDocument/2006/math">
                    <m:r>
                      <a:rPr lang="en-00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001" dirty="0"/>
              </a:p>
              <a:p>
                <a:r>
                  <a:rPr lang="en-001" dirty="0"/>
                  <a:t>Can place before or after activation function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771E25A-8081-30A7-A58E-A3B241FF6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" y="1825625"/>
                <a:ext cx="4242939" cy="4351338"/>
              </a:xfrm>
              <a:blipFill>
                <a:blip r:embed="rId4"/>
                <a:stretch>
                  <a:fillRect l="-2687" t="-2326" r="-2388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>
            <a:extLst>
              <a:ext uri="{FF2B5EF4-FFF2-40B4-BE49-F238E27FC236}">
                <a16:creationId xmlns:a16="http://schemas.microsoft.com/office/drawing/2014/main" id="{9EE0DD68-0FAC-CA24-7BB6-2D9945D4C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579" y="1325696"/>
            <a:ext cx="7781421" cy="379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4B587D-71E7-7798-70F1-4F57406C3195}"/>
              </a:ext>
            </a:extLst>
          </p:cNvPr>
          <p:cNvSpPr txBox="1"/>
          <p:nvPr/>
        </p:nvSpPr>
        <p:spPr>
          <a:xfrm>
            <a:off x="5200919" y="5292498"/>
            <a:ext cx="699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[5] K. Doshi, </a:t>
            </a:r>
            <a:r>
              <a:rPr lang="en-001" i="1" dirty="0">
                <a:hlinkClick r:id="rId6"/>
              </a:rPr>
              <a:t>Batch Norm Explained Visually</a:t>
            </a:r>
            <a:r>
              <a:rPr lang="en-001" i="1" dirty="0"/>
              <a:t>, </a:t>
            </a:r>
            <a:r>
              <a:rPr lang="en-001" dirty="0"/>
              <a:t>Towards Data Science (2021)</a:t>
            </a:r>
            <a:endParaRPr lang="en-001" i="1" dirty="0"/>
          </a:p>
        </p:txBody>
      </p:sp>
    </p:spTree>
    <p:extLst>
      <p:ext uri="{BB962C8B-B14F-4D97-AF65-F5344CB8AC3E}">
        <p14:creationId xmlns:p14="http://schemas.microsoft.com/office/powerpoint/2010/main" val="263672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C194F-33E7-7C9E-2C81-5A466F7B4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2767-128F-2F9C-EEF8-CC373381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ontoso University"/>
              </a:rPr>
              <a:t>Pooling</a:t>
            </a: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69F52EC9-4DA2-E163-DAF2-481083C66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A540D-60C8-D3D6-E412-4F7FA913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7C619-5E06-091A-1430-9AD0E3B86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" y="1825625"/>
            <a:ext cx="362826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Sometimes we want to reduce dimensionality without learning any new parameters</a:t>
            </a:r>
          </a:p>
          <a:p>
            <a:r>
              <a:rPr lang="en-US" dirty="0"/>
              <a:t>Speed up computation cost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Average</a:t>
            </a:r>
          </a:p>
          <a:p>
            <a:pPr lvl="1"/>
            <a:r>
              <a:rPr lang="en-US" dirty="0"/>
              <a:t>Max</a:t>
            </a:r>
          </a:p>
          <a:p>
            <a:pPr lvl="1"/>
            <a:r>
              <a:rPr lang="en-US" dirty="0"/>
              <a:t>Min </a:t>
            </a:r>
            <a:endParaRPr lang="en-001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858DDC6-1059-C9CA-C01A-DAB1A8BAB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96" y="301466"/>
            <a:ext cx="82360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390977-CD34-535E-33E5-EDAA8E7259A1}"/>
              </a:ext>
            </a:extLst>
          </p:cNvPr>
          <p:cNvSpPr txBox="1"/>
          <p:nvPr/>
        </p:nvSpPr>
        <p:spPr>
          <a:xfrm>
            <a:off x="4297680" y="4769471"/>
            <a:ext cx="773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[6] O. Olu-Ipinlaye, </a:t>
            </a:r>
            <a:r>
              <a:rPr lang="en-001" i="1" dirty="0">
                <a:hlinkClick r:id="rId5"/>
              </a:rPr>
              <a:t>Pooling in Convolutional Neural Networks</a:t>
            </a:r>
            <a:r>
              <a:rPr lang="en-001" dirty="0"/>
              <a:t>, PaperSpace (2023)</a:t>
            </a:r>
          </a:p>
        </p:txBody>
      </p:sp>
    </p:spTree>
    <p:extLst>
      <p:ext uri="{BB962C8B-B14F-4D97-AF65-F5344CB8AC3E}">
        <p14:creationId xmlns:p14="http://schemas.microsoft.com/office/powerpoint/2010/main" val="352778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4933C-B171-CB7C-9BDE-15AC339E4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1069-2069-E403-6BD0-4A839F7F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ontoso University"/>
              </a:rPr>
              <a:t>Adding Depth</a:t>
            </a: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70827E07-B727-8D8D-B548-18866D96F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5E977-8FC9-EAC1-0612-6C4354BC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65780-8A01-43CF-D8DB-8669E6D05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825625"/>
            <a:ext cx="4247543" cy="4351338"/>
          </a:xfrm>
        </p:spPr>
        <p:txBody>
          <a:bodyPr/>
          <a:lstStyle/>
          <a:p>
            <a:r>
              <a:rPr lang="en-001" dirty="0"/>
              <a:t>In shallow networks we learn a function that maps a feature space to an output</a:t>
            </a:r>
          </a:p>
          <a:p>
            <a:r>
              <a:rPr lang="en-001" dirty="0"/>
              <a:t>In deep learning, we don’t know the features, so we use one conv layer to learn them</a:t>
            </a:r>
          </a:p>
          <a:p>
            <a:r>
              <a:rPr lang="en-001" dirty="0"/>
              <a:t>Repeat </a:t>
            </a:r>
            <a:r>
              <a:rPr lang="en-001" i="1" dirty="0"/>
              <a:t>ad infinitum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44DC6C2-4DB6-E291-45BE-4001BA151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908" y="1839357"/>
            <a:ext cx="7783092" cy="262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1174903-2248-42F9-5CC0-7368EF805E18}"/>
              </a:ext>
            </a:extLst>
          </p:cNvPr>
          <p:cNvSpPr txBox="1"/>
          <p:nvPr/>
        </p:nvSpPr>
        <p:spPr>
          <a:xfrm>
            <a:off x="4926637" y="4791469"/>
            <a:ext cx="642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dirty="0"/>
              <a:t>[7] S. N. Gupta, </a:t>
            </a:r>
            <a:r>
              <a:rPr lang="en-001" i="1" dirty="0">
                <a:hlinkClick r:id="rId5"/>
              </a:rPr>
              <a:t>Deep Convolutional Neural Networks Explained in Layman’s Terms</a:t>
            </a:r>
            <a:r>
              <a:rPr lang="en-001" dirty="0"/>
              <a:t>, Medium (2022).</a:t>
            </a:r>
          </a:p>
        </p:txBody>
      </p:sp>
    </p:spTree>
    <p:extLst>
      <p:ext uri="{BB962C8B-B14F-4D97-AF65-F5344CB8AC3E}">
        <p14:creationId xmlns:p14="http://schemas.microsoft.com/office/powerpoint/2010/main" val="2742783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C706B-92C5-B816-AA69-1D1DE540F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C59F-D839-575A-B126-62D8E1AB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toso University"/>
              </a:rPr>
              <a:t>LeNet</a:t>
            </a:r>
            <a:endParaRPr lang="en-US" dirty="0">
              <a:latin typeface="Contoso University"/>
            </a:endParaRP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F575F593-84C0-0EFD-66B0-D655837E9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D6954-73CB-3FF3-9098-2DB308A9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AD230-4017-CCEF-C437-F99B57F9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4" y="1825625"/>
            <a:ext cx="4098238" cy="4351338"/>
          </a:xfrm>
        </p:spPr>
        <p:txBody>
          <a:bodyPr>
            <a:normAutofit lnSpcReduction="10000"/>
          </a:bodyPr>
          <a:lstStyle/>
          <a:p>
            <a:r>
              <a:rPr lang="en-001" dirty="0"/>
              <a:t>Invented by Yann LeCun in 1989 to classify postcode digits</a:t>
            </a:r>
          </a:p>
          <a:p>
            <a:r>
              <a:rPr lang="en-001" dirty="0"/>
              <a:t>2 convolutional layers followed by 2 fully connected layers</a:t>
            </a:r>
          </a:p>
          <a:p>
            <a:r>
              <a:rPr lang="en-001" dirty="0"/>
              <a:t>28x28 black and white input image</a:t>
            </a:r>
          </a:p>
          <a:p>
            <a:r>
              <a:rPr lang="en-001" dirty="0"/>
              <a:t>Surprisingly powerful (can use this to make a car follow lanes)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B2F5FC1-9A2E-039B-D032-F20D38816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249" y="1569046"/>
            <a:ext cx="8125751" cy="242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E20C109-A5D3-55B4-E9AE-856BB956F1E9}"/>
              </a:ext>
            </a:extLst>
          </p:cNvPr>
          <p:cNvSpPr txBox="1"/>
          <p:nvPr/>
        </p:nvSpPr>
        <p:spPr>
          <a:xfrm>
            <a:off x="5634542" y="4339670"/>
            <a:ext cx="583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[8] S. </a:t>
            </a:r>
            <a:r>
              <a:rPr lang="en-US" dirty="0" err="1"/>
              <a:t>Bangar</a:t>
            </a:r>
            <a:r>
              <a:rPr lang="en-US" dirty="0"/>
              <a:t>, </a:t>
            </a:r>
            <a:r>
              <a:rPr lang="en-US" i="1" dirty="0">
                <a:hlinkClick r:id="rId5"/>
              </a:rPr>
              <a:t>LeNet5 Architecture Explained</a:t>
            </a:r>
            <a:r>
              <a:rPr lang="en-US" dirty="0"/>
              <a:t>, Medium (2022)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16685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22B15-D68C-234B-F71A-929F27B3B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9D31-CE77-A84B-AB3C-4027AD78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toso University"/>
              </a:rPr>
              <a:t>NLLLoss</a:t>
            </a:r>
            <a:r>
              <a:rPr lang="en-US" dirty="0">
                <a:latin typeface="Contoso University"/>
              </a:rPr>
              <a:t> and </a:t>
            </a:r>
            <a:r>
              <a:rPr lang="en-US" dirty="0" err="1">
                <a:latin typeface="Contoso University"/>
              </a:rPr>
              <a:t>Softmax</a:t>
            </a:r>
            <a:endParaRPr lang="en-US" dirty="0">
              <a:latin typeface="Contoso University"/>
            </a:endParaRP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B2D59CC4-A99B-3976-2B8B-C239F0D23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381ED-1E4A-E7E8-3B77-AEE85040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57FBC-FD0E-35CE-DA9D-B524B005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2339"/>
            <a:ext cx="5593597" cy="3376412"/>
          </a:xfrm>
        </p:spPr>
        <p:txBody>
          <a:bodyPr>
            <a:normAutofit fontScale="92500" lnSpcReduction="10000"/>
          </a:bodyPr>
          <a:lstStyle/>
          <a:p>
            <a:r>
              <a:rPr lang="en-001" dirty="0"/>
              <a:t>Sometimes we want to know not just which class is most likely, but what is its probability</a:t>
            </a:r>
          </a:p>
          <a:p>
            <a:r>
              <a:rPr lang="en-001" dirty="0"/>
              <a:t>With this probability value, Softmax let’s us create a loss function based on probability</a:t>
            </a:r>
          </a:p>
          <a:p>
            <a:r>
              <a:rPr lang="en-001" dirty="0"/>
              <a:t>We take the log of the probability to make this play nicely with optimizers (like Adam)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FD13F203-1A61-D528-8181-1FC7F9265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60" y="4848751"/>
            <a:ext cx="8610600" cy="114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Softmax function">
            <a:extLst>
              <a:ext uri="{FF2B5EF4-FFF2-40B4-BE49-F238E27FC236}">
                <a16:creationId xmlns:a16="http://schemas.microsoft.com/office/drawing/2014/main" id="{7DB8F417-952A-0230-0FD6-1044C06EE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8" y="1042712"/>
            <a:ext cx="4038600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6838FC5-9B6D-1306-8C13-723C8F40C655}"/>
              </a:ext>
            </a:extLst>
          </p:cNvPr>
          <p:cNvSpPr txBox="1"/>
          <p:nvPr/>
        </p:nvSpPr>
        <p:spPr>
          <a:xfrm>
            <a:off x="7777901" y="673380"/>
            <a:ext cx="332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[9] </a:t>
            </a:r>
            <a:r>
              <a:rPr lang="en-001" i="1" dirty="0">
                <a:hlinkClick r:id="rId6"/>
              </a:rPr>
              <a:t>Questions and Answers in MRI</a:t>
            </a:r>
            <a:endParaRPr lang="en-001" i="1" dirty="0"/>
          </a:p>
        </p:txBody>
      </p:sp>
    </p:spTree>
    <p:extLst>
      <p:ext uri="{BB962C8B-B14F-4D97-AF65-F5344CB8AC3E}">
        <p14:creationId xmlns:p14="http://schemas.microsoft.com/office/powerpoint/2010/main" val="1851734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22FC2-B528-1B3F-860D-E13230B1F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28AB-4555-253F-039C-95879F5B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ontoso University"/>
              </a:rPr>
              <a:t>Exercise 2: Image Classification</a:t>
            </a: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B9E0D88B-C7CD-15C2-EAB5-ACF61A4E0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8CC74-389F-AD31-2135-B63EFFF8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0E146-EF68-31DC-0E44-4A06BD907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2974" cy="4351338"/>
          </a:xfrm>
        </p:spPr>
        <p:txBody>
          <a:bodyPr/>
          <a:lstStyle/>
          <a:p>
            <a:r>
              <a:rPr lang="en-001" dirty="0"/>
              <a:t>Now let’s put everything we learned into practice…</a:t>
            </a:r>
          </a:p>
          <a:p>
            <a:r>
              <a:rPr lang="en-001" dirty="0"/>
              <a:t>Can you solve the character recognition problem? </a:t>
            </a:r>
          </a:p>
        </p:txBody>
      </p:sp>
      <p:pic>
        <p:nvPicPr>
          <p:cNvPr id="26" name="Picture 2" descr="MNIST sample images">
            <a:extLst>
              <a:ext uri="{FF2B5EF4-FFF2-40B4-BE49-F238E27FC236}">
                <a16:creationId xmlns:a16="http://schemas.microsoft.com/office/drawing/2014/main" id="{7A6EC1B6-9A69-F663-36BA-2A60D6BA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521" y="2094959"/>
            <a:ext cx="4544713" cy="266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DB70F87-FC29-7AD8-7858-162DA15D2FCD}"/>
              </a:ext>
            </a:extLst>
          </p:cNvPr>
          <p:cNvSpPr txBox="1"/>
          <p:nvPr/>
        </p:nvSpPr>
        <p:spPr>
          <a:xfrm>
            <a:off x="7344430" y="5005697"/>
            <a:ext cx="415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[1] S. Janprasai, </a:t>
            </a:r>
            <a:r>
              <a:rPr lang="en-001" dirty="0">
                <a:hlinkClick r:id="rId5"/>
              </a:rPr>
              <a:t>MNIST Examples Modified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50246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1255-AFAF-4E9C-95D2-D6271CC5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/>
          <a:lstStyle/>
          <a:p>
            <a:r>
              <a:rPr lang="en-US" dirty="0">
                <a:latin typeface="Contoso University"/>
                <a:cs typeface="Calibri Light"/>
              </a:rPr>
              <a:t>Agenda</a:t>
            </a:r>
            <a:endParaRPr lang="en-US" dirty="0">
              <a:latin typeface="Contoso University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C88E85-C008-48AA-861E-E8BA1E2A5EBB}"/>
              </a:ext>
            </a:extLst>
          </p:cNvPr>
          <p:cNvSpPr/>
          <p:nvPr/>
        </p:nvSpPr>
        <p:spPr>
          <a:xfrm>
            <a:off x="1" y="5921189"/>
            <a:ext cx="12191999" cy="9404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344060A-C3F9-4894-A799-4BA8D6614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" y="5919440"/>
            <a:ext cx="2798697" cy="936680"/>
          </a:xfrm>
          <a:prstGeom prst="rect">
            <a:avLst/>
          </a:prstGeom>
        </p:spPr>
      </p:pic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B26AE2FA-3AF4-4314-883F-8A48BA6BC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1EF92-BFD0-7341-AB1C-68953450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12A6AE-2504-16DC-DB65-798BA53BA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932985"/>
              </p:ext>
            </p:extLst>
          </p:nvPr>
        </p:nvGraphicFramePr>
        <p:xfrm>
          <a:off x="838199" y="1154243"/>
          <a:ext cx="10515600" cy="42122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0424">
                  <a:extLst>
                    <a:ext uri="{9D8B030D-6E8A-4147-A177-3AD203B41FA5}">
                      <a16:colId xmlns:a16="http://schemas.microsoft.com/office/drawing/2014/main" val="3705305389"/>
                    </a:ext>
                  </a:extLst>
                </a:gridCol>
                <a:gridCol w="9255176">
                  <a:extLst>
                    <a:ext uri="{9D8B030D-6E8A-4147-A177-3AD203B41FA5}">
                      <a16:colId xmlns:a16="http://schemas.microsoft.com/office/drawing/2014/main" val="34726005"/>
                    </a:ext>
                  </a:extLst>
                </a:gridCol>
              </a:tblGrid>
              <a:tr h="520208">
                <a:tc>
                  <a:txBody>
                    <a:bodyPr/>
                    <a:lstStyle/>
                    <a:p>
                      <a:r>
                        <a:rPr lang="en-001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942579"/>
                  </a:ext>
                </a:extLst>
              </a:tr>
              <a:tr h="527433">
                <a:tc>
                  <a:txBody>
                    <a:bodyPr/>
                    <a:lstStyle/>
                    <a:p>
                      <a:r>
                        <a:rPr lang="en-001" dirty="0"/>
                        <a:t>2:00-2:15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dirty="0"/>
                        <a:t>Introduction to Convolution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881834"/>
                  </a:ext>
                </a:extLst>
              </a:tr>
              <a:tr h="527433">
                <a:tc>
                  <a:txBody>
                    <a:bodyPr/>
                    <a:lstStyle/>
                    <a:p>
                      <a:r>
                        <a:rPr lang="en-001" dirty="0"/>
                        <a:t>2:15-2:45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dirty="0"/>
                        <a:t>Convolutional Neural Networks (CNNs)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69393"/>
                  </a:ext>
                </a:extLst>
              </a:tr>
              <a:tr h="527433">
                <a:tc>
                  <a:txBody>
                    <a:bodyPr/>
                    <a:lstStyle/>
                    <a:p>
                      <a:r>
                        <a:rPr lang="en-001" dirty="0"/>
                        <a:t>2:45-3:15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dirty="0"/>
                        <a:t>Classification wi</a:t>
                      </a:r>
                      <a:r>
                        <a:rPr lang="en-US" dirty="0" err="1"/>
                        <a:t>th</a:t>
                      </a:r>
                      <a:r>
                        <a:rPr lang="en-001" dirty="0"/>
                        <a:t> CNNs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12575"/>
                  </a:ext>
                </a:extLst>
              </a:tr>
              <a:tr h="527433">
                <a:tc>
                  <a:txBody>
                    <a:bodyPr/>
                    <a:lstStyle/>
                    <a:p>
                      <a:r>
                        <a:rPr lang="en-001" dirty="0"/>
                        <a:t>3:15-3:30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80434"/>
                  </a:ext>
                </a:extLst>
              </a:tr>
              <a:tr h="527433">
                <a:tc>
                  <a:txBody>
                    <a:bodyPr/>
                    <a:lstStyle/>
                    <a:p>
                      <a:r>
                        <a:rPr lang="en-001" dirty="0"/>
                        <a:t>3:30-4:00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dirty="0"/>
                        <a:t>Transfer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63632"/>
                  </a:ext>
                </a:extLst>
              </a:tr>
              <a:tr h="527433">
                <a:tc>
                  <a:txBody>
                    <a:bodyPr/>
                    <a:lstStyle/>
                    <a:p>
                      <a:r>
                        <a:rPr lang="en-001" dirty="0"/>
                        <a:t>4:00-4:30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dirty="0"/>
                        <a:t>Semantic Segmentation with CNNs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57314"/>
                  </a:ext>
                </a:extLst>
              </a:tr>
              <a:tr h="527433">
                <a:tc>
                  <a:txBody>
                    <a:bodyPr/>
                    <a:lstStyle/>
                    <a:p>
                      <a:r>
                        <a:rPr lang="en-001" dirty="0"/>
                        <a:t>4:30-5:00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dirty="0"/>
                        <a:t>Other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092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1C388-B657-3D12-95BB-E62710400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88E9FF-E568-6D75-6722-1E81B033F797}"/>
              </a:ext>
            </a:extLst>
          </p:cNvPr>
          <p:cNvSpPr/>
          <p:nvPr/>
        </p:nvSpPr>
        <p:spPr>
          <a:xfrm>
            <a:off x="1" y="0"/>
            <a:ext cx="12191999" cy="68616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1546-98E6-7105-76B9-B0A7F86E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A9459-B49F-5D40-B19E-5AC6AF147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E75A9-F143-DF92-B995-052CAF84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180F22D-F48E-35F5-FC2F-448E44BC3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" y="5919440"/>
            <a:ext cx="2798697" cy="936680"/>
          </a:xfrm>
          <a:prstGeom prst="rect">
            <a:avLst/>
          </a:prstGeom>
        </p:spPr>
      </p:pic>
      <p:pic>
        <p:nvPicPr>
          <p:cNvPr id="7" name="Picture 5" descr="Text&#10;&#10;Description automatically generated">
            <a:extLst>
              <a:ext uri="{FF2B5EF4-FFF2-40B4-BE49-F238E27FC236}">
                <a16:creationId xmlns:a16="http://schemas.microsoft.com/office/drawing/2014/main" id="{67156123-CED3-5DE4-FFF7-988B85B2A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1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8EA18-871C-3686-EF78-9E98F3B1C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E41412-F262-23EA-9439-CBC1849237CA}"/>
              </a:ext>
            </a:extLst>
          </p:cNvPr>
          <p:cNvSpPr/>
          <p:nvPr/>
        </p:nvSpPr>
        <p:spPr>
          <a:xfrm>
            <a:off x="1" y="0"/>
            <a:ext cx="12191999" cy="68616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93048-8400-8990-7B07-1DAA03C4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Pretrained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6630B-88EC-B3DE-9E0C-1B50B2D1F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1ECA4-CABB-F1A0-157F-6866FBFB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8508BFA-D976-D993-9B88-3BFD0C738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" y="5919440"/>
            <a:ext cx="2798697" cy="936680"/>
          </a:xfrm>
          <a:prstGeom prst="rect">
            <a:avLst/>
          </a:prstGeom>
        </p:spPr>
      </p:pic>
      <p:pic>
        <p:nvPicPr>
          <p:cNvPr id="7" name="Picture 5" descr="Text&#10;&#10;Description automatically generated">
            <a:extLst>
              <a:ext uri="{FF2B5EF4-FFF2-40B4-BE49-F238E27FC236}">
                <a16:creationId xmlns:a16="http://schemas.microsoft.com/office/drawing/2014/main" id="{B0E1097B-F73C-B020-424A-AF25B6E10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79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C66BE-78F0-F1B3-EECD-93191CC01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246F-F428-1EBE-9BC4-C7838199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ontoso University"/>
              </a:rPr>
              <a:t>Resnet</a:t>
            </a: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3CB06A0A-E95B-A676-C407-39E00A1BF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E4A4C-9287-A85D-9FC0-E942D49E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24EE3-0D75-3F55-41F2-B0E17EC9B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9218"/>
            <a:ext cx="10515600" cy="1999410"/>
          </a:xfrm>
        </p:spPr>
        <p:txBody>
          <a:bodyPr>
            <a:normAutofit lnSpcReduction="10000"/>
          </a:bodyPr>
          <a:lstStyle/>
          <a:p>
            <a:r>
              <a:rPr lang="en-001" dirty="0"/>
              <a:t>We can go deeper, but we suffer the vanishing gradient problem</a:t>
            </a:r>
          </a:p>
          <a:p>
            <a:r>
              <a:rPr lang="en-001" dirty="0"/>
              <a:t>Resnet solves this with skip connections</a:t>
            </a:r>
          </a:p>
          <a:p>
            <a:r>
              <a:rPr lang="en-001" dirty="0"/>
              <a:t>Comes in variants from 18 layers to over 100</a:t>
            </a:r>
          </a:p>
          <a:p>
            <a:r>
              <a:rPr lang="en-001" dirty="0"/>
              <a:t>However, this comes at a cost of training time</a:t>
            </a:r>
          </a:p>
        </p:txBody>
      </p:sp>
      <p:pic>
        <p:nvPicPr>
          <p:cNvPr id="19458" name="Picture 2" descr="Original ResNet-18 Architecture">
            <a:extLst>
              <a:ext uri="{FF2B5EF4-FFF2-40B4-BE49-F238E27FC236}">
                <a16:creationId xmlns:a16="http://schemas.microsoft.com/office/drawing/2014/main" id="{CE28409D-3854-F473-7518-32DFE1F4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29" y="1092994"/>
            <a:ext cx="1079500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0FD2080-6169-5C70-C0DC-0E4330A34EBA}"/>
              </a:ext>
            </a:extLst>
          </p:cNvPr>
          <p:cNvSpPr txBox="1"/>
          <p:nvPr/>
        </p:nvSpPr>
        <p:spPr>
          <a:xfrm>
            <a:off x="3927258" y="4155590"/>
            <a:ext cx="431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[10] S. Igbal, </a:t>
            </a:r>
            <a:r>
              <a:rPr lang="en-001" i="1" dirty="0">
                <a:hlinkClick r:id="rId5"/>
              </a:rPr>
              <a:t>Original Resnet-18 Architecture</a:t>
            </a:r>
            <a:endParaRPr lang="en-001" i="1" dirty="0"/>
          </a:p>
        </p:txBody>
      </p:sp>
    </p:spTree>
    <p:extLst>
      <p:ext uri="{BB962C8B-B14F-4D97-AF65-F5344CB8AC3E}">
        <p14:creationId xmlns:p14="http://schemas.microsoft.com/office/powerpoint/2010/main" val="1434379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D99A4-6E77-74C2-57B8-769E1688E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4085-6BD7-FB18-12F7-BB9CEFCA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ontoso University"/>
              </a:rPr>
              <a:t>ImageNet</a:t>
            </a: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30A0B13D-C4F8-29D3-6D71-6AFC60C1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07A4E-DB39-17F2-E81D-D9A931B7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C5D5D-37A8-5FCD-0082-6CC4A72D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319" y="1024448"/>
            <a:ext cx="4454464" cy="4570439"/>
          </a:xfrm>
        </p:spPr>
        <p:txBody>
          <a:bodyPr>
            <a:normAutofit/>
          </a:bodyPr>
          <a:lstStyle/>
          <a:p>
            <a:r>
              <a:rPr lang="en-001" dirty="0"/>
              <a:t>Benchmark dataset for color image classification</a:t>
            </a:r>
          </a:p>
          <a:p>
            <a:r>
              <a:rPr lang="en-001" dirty="0"/>
              <a:t>Over 1000 classes</a:t>
            </a:r>
          </a:p>
          <a:p>
            <a:r>
              <a:rPr lang="en-001" dirty="0"/>
              <a:t>1,281,167 training images</a:t>
            </a:r>
          </a:p>
          <a:p>
            <a:r>
              <a:rPr lang="en-001" dirty="0"/>
              <a:t>50,000 validation images</a:t>
            </a:r>
          </a:p>
          <a:p>
            <a:r>
              <a:rPr lang="en-001" dirty="0"/>
              <a:t>100,000 test images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425A51C8-DA89-34FB-E1EE-12AE3F8A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70" y="1469940"/>
            <a:ext cx="3175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B1C5E9C7-B213-B1F3-7428-9D5FA6A6B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48" y="1779411"/>
            <a:ext cx="3591786" cy="251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1B43F0CC-11DD-1692-2E33-3030CDE9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89" y="3660690"/>
            <a:ext cx="3435895" cy="239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8A892B-8967-EE36-76BF-5F36889B8C02}"/>
              </a:ext>
            </a:extLst>
          </p:cNvPr>
          <p:cNvSpPr txBox="1"/>
          <p:nvPr/>
        </p:nvSpPr>
        <p:spPr>
          <a:xfrm>
            <a:off x="2817377" y="6173030"/>
            <a:ext cx="152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[11] </a:t>
            </a:r>
            <a:r>
              <a:rPr lang="en-001" i="1" dirty="0">
                <a:hlinkClick r:id="rId7"/>
              </a:rPr>
              <a:t>ImageNet</a:t>
            </a:r>
            <a:endParaRPr lang="en-001" i="1" dirty="0"/>
          </a:p>
        </p:txBody>
      </p:sp>
    </p:spTree>
    <p:extLst>
      <p:ext uri="{BB962C8B-B14F-4D97-AF65-F5344CB8AC3E}">
        <p14:creationId xmlns:p14="http://schemas.microsoft.com/office/powerpoint/2010/main" val="2663074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863B9-E67B-C3F7-B2FE-DE989832F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5221-277D-7432-7468-E8944012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ontoso University"/>
              </a:rPr>
              <a:t>Exercise 4: Load a Pretrained Model from </a:t>
            </a:r>
            <a:r>
              <a:rPr lang="en-US" dirty="0" err="1">
                <a:latin typeface="Contoso University"/>
              </a:rPr>
              <a:t>TorchHub</a:t>
            </a:r>
            <a:endParaRPr lang="en-US" dirty="0">
              <a:latin typeface="Contoso University"/>
            </a:endParaRP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AD7C3BB2-B175-7747-7089-E54B8561E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8FE57-C8C8-2EEB-02DD-C30C0342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FE293-C4B0-8F70-F187-E92F0F930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2974" cy="4351338"/>
          </a:xfrm>
        </p:spPr>
        <p:txBody>
          <a:bodyPr/>
          <a:lstStyle/>
          <a:p>
            <a:r>
              <a:rPr lang="en-001" dirty="0"/>
              <a:t>Let’s use a more complex classification model…</a:t>
            </a:r>
          </a:p>
        </p:txBody>
      </p:sp>
    </p:spTree>
    <p:extLst>
      <p:ext uri="{BB962C8B-B14F-4D97-AF65-F5344CB8AC3E}">
        <p14:creationId xmlns:p14="http://schemas.microsoft.com/office/powerpoint/2010/main" val="2471960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39280-130F-33A3-A3B1-A2F41F1BE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C5CC-68BA-85A5-56C5-F9F309B4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ontoso University"/>
              </a:rPr>
              <a:t>Transfer Learning</a:t>
            </a: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63A4047D-3203-BDBE-CD50-1C6661923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1C6B5-588B-FA85-F15C-8D0B7A6E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3BA37-6ABC-63F7-2A6C-D55101ABC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2974" cy="4351338"/>
          </a:xfrm>
        </p:spPr>
        <p:txBody>
          <a:bodyPr/>
          <a:lstStyle/>
          <a:p>
            <a:r>
              <a:rPr lang="en-001" dirty="0"/>
              <a:t>Use a model trained on one dataset to make predictions on another dataset</a:t>
            </a:r>
          </a:p>
          <a:p>
            <a:r>
              <a:rPr lang="en-001" dirty="0"/>
              <a:t>We need to fine tune on some data from the second dataset</a:t>
            </a:r>
          </a:p>
          <a:p>
            <a:r>
              <a:rPr lang="en-001" dirty="0"/>
              <a:t>Can greatly reduce training time</a:t>
            </a:r>
          </a:p>
        </p:txBody>
      </p:sp>
      <p:pic>
        <p:nvPicPr>
          <p:cNvPr id="24578" name="Picture 2" descr="undefined">
            <a:extLst>
              <a:ext uri="{FF2B5EF4-FFF2-40B4-BE49-F238E27FC236}">
                <a16:creationId xmlns:a16="http://schemas.microsoft.com/office/drawing/2014/main" id="{698B4C73-120F-BCBB-BBBB-E4FF04B80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427" y="751665"/>
            <a:ext cx="5452366" cy="40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D0D8A0E-06A9-B194-CF7D-7219DC63CD32}"/>
              </a:ext>
            </a:extLst>
          </p:cNvPr>
          <p:cNvSpPr txBox="1"/>
          <p:nvPr/>
        </p:nvSpPr>
        <p:spPr>
          <a:xfrm>
            <a:off x="6627104" y="4793886"/>
            <a:ext cx="442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[12] Biggerj1, </a:t>
            </a:r>
            <a:r>
              <a:rPr lang="en-001" i="1" dirty="0">
                <a:hlinkClick r:id="rId5"/>
              </a:rPr>
              <a:t>Illustration of Transfer Learning</a:t>
            </a:r>
            <a:endParaRPr lang="en-001" i="1" dirty="0"/>
          </a:p>
        </p:txBody>
      </p:sp>
    </p:spTree>
    <p:extLst>
      <p:ext uri="{BB962C8B-B14F-4D97-AF65-F5344CB8AC3E}">
        <p14:creationId xmlns:p14="http://schemas.microsoft.com/office/powerpoint/2010/main" val="3759364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2967A-FD4B-3049-CB3D-34D8B45D3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3D60-DB22-B5CF-052C-529B6622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ontoso University"/>
              </a:rPr>
              <a:t>Exercise 5: Transfer Learning</a:t>
            </a: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6364071E-1D74-0169-F600-4AF436478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3B1E6-596F-3050-93FA-E0649377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E6AEB-3772-292C-1014-016295BD4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63"/>
            <a:ext cx="4992974" cy="1088056"/>
          </a:xfrm>
        </p:spPr>
        <p:txBody>
          <a:bodyPr/>
          <a:lstStyle/>
          <a:p>
            <a:r>
              <a:rPr lang="en-001" dirty="0"/>
              <a:t>Can you fine-tune Resnet to classify images of Pokemon?</a:t>
            </a:r>
          </a:p>
        </p:txBody>
      </p:sp>
      <p:pic>
        <p:nvPicPr>
          <p:cNvPr id="25602" name="Picture 2" descr="Cover image">
            <a:extLst>
              <a:ext uri="{FF2B5EF4-FFF2-40B4-BE49-F238E27FC236}">
                <a16:creationId xmlns:a16="http://schemas.microsoft.com/office/drawing/2014/main" id="{465AB735-DB8D-A972-553D-FE3816CF0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061"/>
            <a:ext cx="12192000" cy="270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58F830C-651D-A72A-F2F5-CF4D5D3D8FEB}"/>
              </a:ext>
            </a:extLst>
          </p:cNvPr>
          <p:cNvSpPr txBox="1"/>
          <p:nvPr/>
        </p:nvSpPr>
        <p:spPr>
          <a:xfrm>
            <a:off x="2185261" y="5439905"/>
            <a:ext cx="583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[13] R. Banik, </a:t>
            </a:r>
            <a:r>
              <a:rPr lang="en-001" i="1" dirty="0">
                <a:hlinkClick r:id="rId5"/>
              </a:rPr>
              <a:t>The Complete Pokemon Dataset</a:t>
            </a:r>
            <a:r>
              <a:rPr lang="en-001" dirty="0"/>
              <a:t>, Kaggle (2018)</a:t>
            </a:r>
          </a:p>
        </p:txBody>
      </p:sp>
    </p:spTree>
    <p:extLst>
      <p:ext uri="{BB962C8B-B14F-4D97-AF65-F5344CB8AC3E}">
        <p14:creationId xmlns:p14="http://schemas.microsoft.com/office/powerpoint/2010/main" val="1397307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F579D-0054-DF13-D0A0-A47F73431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6384B4-C62B-2F76-84E7-CB9F53D9DC3D}"/>
              </a:ext>
            </a:extLst>
          </p:cNvPr>
          <p:cNvSpPr/>
          <p:nvPr/>
        </p:nvSpPr>
        <p:spPr>
          <a:xfrm>
            <a:off x="1" y="0"/>
            <a:ext cx="12191999" cy="68616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E547D-7E63-34B8-6B7E-BABB6B54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Segmentation with CNNs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6F5FA-D783-FB3E-80ED-050A6BE5C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9AAEC-2EAE-CF01-0314-0A09E684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BE5928E-F4E3-FADB-E432-16E52578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" y="5919440"/>
            <a:ext cx="2798697" cy="936680"/>
          </a:xfrm>
          <a:prstGeom prst="rect">
            <a:avLst/>
          </a:prstGeom>
        </p:spPr>
      </p:pic>
      <p:pic>
        <p:nvPicPr>
          <p:cNvPr id="7" name="Picture 5" descr="Text&#10;&#10;Description automatically generated">
            <a:extLst>
              <a:ext uri="{FF2B5EF4-FFF2-40B4-BE49-F238E27FC236}">
                <a16:creationId xmlns:a16="http://schemas.microsoft.com/office/drawing/2014/main" id="{AA5EA804-D1B5-CECA-EFC6-143E50DE4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43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074AF-3C2D-B033-4892-BFE689328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E01B-D06D-90AD-2B72-366D1CE9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toso University"/>
              </a:rPr>
              <a:t>Unpooling</a:t>
            </a:r>
            <a:endParaRPr lang="en-US" dirty="0">
              <a:latin typeface="Contoso University"/>
            </a:endParaRP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2875A819-9257-1231-FB55-647823C2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AD83C-A844-FE77-3BBA-3DF5B8CC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B6AEA-0420-3192-6325-FD6236DE5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49" y="5531713"/>
            <a:ext cx="8163109" cy="1325462"/>
          </a:xfrm>
        </p:spPr>
        <p:txBody>
          <a:bodyPr>
            <a:normAutofit fontScale="92500"/>
          </a:bodyPr>
          <a:lstStyle/>
          <a:p>
            <a:r>
              <a:rPr lang="en-001" dirty="0"/>
              <a:t>If we can reduce dimensions, we can also increase them</a:t>
            </a:r>
          </a:p>
          <a:p>
            <a:r>
              <a:rPr lang="en-001" dirty="0"/>
              <a:t>Usefull for image generation, augmentation, and segmentation</a:t>
            </a:r>
          </a:p>
        </p:txBody>
      </p:sp>
      <p:pic>
        <p:nvPicPr>
          <p:cNvPr id="16386" name="Picture 2" descr="unpooling">
            <a:extLst>
              <a:ext uri="{FF2B5EF4-FFF2-40B4-BE49-F238E27FC236}">
                <a16:creationId xmlns:a16="http://schemas.microsoft.com/office/drawing/2014/main" id="{005789D0-47CB-D531-53E0-2AB578B82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2" y="1325696"/>
            <a:ext cx="8438181" cy="303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85ECEA4-839A-61D9-9AE9-D6B811AA1E31}"/>
              </a:ext>
            </a:extLst>
          </p:cNvPr>
          <p:cNvSpPr txBox="1"/>
          <p:nvPr/>
        </p:nvSpPr>
        <p:spPr>
          <a:xfrm>
            <a:off x="973925" y="4576695"/>
            <a:ext cx="765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[14] </a:t>
            </a:r>
            <a:r>
              <a:rPr lang="en-001" i="1" dirty="0">
                <a:hlinkClick r:id="rId5"/>
              </a:rPr>
              <a:t>Visualizing and Understanding Convolutional Neural Networks</a:t>
            </a:r>
            <a:r>
              <a:rPr lang="en-001" dirty="0"/>
              <a:t>, CMU (2016)</a:t>
            </a:r>
          </a:p>
        </p:txBody>
      </p:sp>
    </p:spTree>
    <p:extLst>
      <p:ext uri="{BB962C8B-B14F-4D97-AF65-F5344CB8AC3E}">
        <p14:creationId xmlns:p14="http://schemas.microsoft.com/office/powerpoint/2010/main" val="2488305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D5FD3-254E-E337-59A7-B4DE2150A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7F14-C291-6316-1875-2F11E2D1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ontoso University"/>
              </a:rPr>
              <a:t>UNET</a:t>
            </a: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BFF91B95-C219-CB3E-4BA0-FB2EF1253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2D71A-1453-AF4C-440E-BDC25DD3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79D489D-E325-B5D1-03ED-221E5F42A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584" y="393700"/>
            <a:ext cx="8082415" cy="402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E2FDC603-36AA-851C-A4C7-02198F832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4" y="1825625"/>
            <a:ext cx="4016188" cy="2261796"/>
          </a:xfrm>
        </p:spPr>
        <p:txBody>
          <a:bodyPr>
            <a:normAutofit fontScale="92500" lnSpcReduction="10000"/>
          </a:bodyPr>
          <a:lstStyle/>
          <a:p>
            <a:r>
              <a:rPr lang="en-001" dirty="0"/>
              <a:t>An Image Segmentation Architecture</a:t>
            </a:r>
          </a:p>
          <a:p>
            <a:r>
              <a:rPr lang="en-001" dirty="0"/>
              <a:t>Classify each pixel in an input image</a:t>
            </a:r>
          </a:p>
          <a:p>
            <a:r>
              <a:rPr lang="en-001" dirty="0"/>
              <a:t>Useful for lane detection, medical imaging, etc.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7B50C6-4EBE-F90B-75B5-DE625E8787E7}"/>
              </a:ext>
            </a:extLst>
          </p:cNvPr>
          <p:cNvSpPr txBox="1"/>
          <p:nvPr/>
        </p:nvSpPr>
        <p:spPr>
          <a:xfrm>
            <a:off x="4541916" y="4745471"/>
            <a:ext cx="7081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dirty="0"/>
              <a:t>[15] A. Quesada, </a:t>
            </a:r>
            <a:r>
              <a:rPr lang="en-001" i="1" dirty="0">
                <a:hlinkClick r:id="rId5"/>
              </a:rPr>
              <a:t>U-Net: A Versatile Deep Learning Architecture for Image Segmentation</a:t>
            </a:r>
            <a:r>
              <a:rPr lang="en-001" dirty="0"/>
              <a:t>, Medium (2023)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F30A8D31-E6C6-955D-19F9-4715A9F00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52" y="4415875"/>
            <a:ext cx="3984959" cy="226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02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1255-AFAF-4E9C-95D2-D6271CC5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ontoso University"/>
              </a:rPr>
              <a:t>A Real-World Problem…</a:t>
            </a: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B26AE2FA-3AF4-4314-883F-8A48BA6BC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1EF92-BFD0-7341-AB1C-68953450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77989-3B1B-69CA-65D1-46F86EA32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2974" cy="4351338"/>
          </a:xfrm>
        </p:spPr>
        <p:txBody>
          <a:bodyPr/>
          <a:lstStyle/>
          <a:p>
            <a:r>
              <a:rPr lang="en-001" dirty="0"/>
              <a:t>Imagine you run a post office</a:t>
            </a:r>
          </a:p>
          <a:p>
            <a:r>
              <a:rPr lang="en-001" dirty="0"/>
              <a:t>You receive millions of letters and packages a day and need to decide where to send them</a:t>
            </a:r>
          </a:p>
          <a:p>
            <a:r>
              <a:rPr lang="en-001" dirty="0"/>
              <a:t>Human labor is costly and time consuming</a:t>
            </a:r>
          </a:p>
          <a:p>
            <a:r>
              <a:rPr lang="en-001" dirty="0"/>
              <a:t>How can you automate this task?</a:t>
            </a:r>
          </a:p>
        </p:txBody>
      </p:sp>
      <p:pic>
        <p:nvPicPr>
          <p:cNvPr id="1026" name="Picture 2" descr="MNIST sample images">
            <a:extLst>
              <a:ext uri="{FF2B5EF4-FFF2-40B4-BE49-F238E27FC236}">
                <a16:creationId xmlns:a16="http://schemas.microsoft.com/office/drawing/2014/main" id="{6C424E74-1809-71CB-2CF9-EDC83852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521" y="2094959"/>
            <a:ext cx="4544713" cy="266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458747-BD56-6292-CD01-980C3738237F}"/>
              </a:ext>
            </a:extLst>
          </p:cNvPr>
          <p:cNvSpPr txBox="1"/>
          <p:nvPr/>
        </p:nvSpPr>
        <p:spPr>
          <a:xfrm>
            <a:off x="7344430" y="5005697"/>
            <a:ext cx="415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[1] S. Janprasai, </a:t>
            </a:r>
            <a:r>
              <a:rPr lang="en-001" dirty="0">
                <a:hlinkClick r:id="rId5"/>
              </a:rPr>
              <a:t>MNIST Examples Modified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349785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7CA0E-B3EC-26CE-2B74-403522067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74A1DE-0B94-D6AF-7A70-93C67719550B}"/>
              </a:ext>
            </a:extLst>
          </p:cNvPr>
          <p:cNvSpPr/>
          <p:nvPr/>
        </p:nvSpPr>
        <p:spPr>
          <a:xfrm>
            <a:off x="1" y="0"/>
            <a:ext cx="12191999" cy="68616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6C439-FC5C-6BC8-C1C0-CB621B1E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Generation with Diffusion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6786A-0A85-36B1-2182-CF7867F25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62248-EE87-CFD3-B274-C6D311E8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4A507C1-2090-6F87-AC8C-E6527177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" y="5919440"/>
            <a:ext cx="2798697" cy="936680"/>
          </a:xfrm>
          <a:prstGeom prst="rect">
            <a:avLst/>
          </a:prstGeom>
        </p:spPr>
      </p:pic>
      <p:pic>
        <p:nvPicPr>
          <p:cNvPr id="7" name="Picture 5" descr="Text&#10;&#10;Description automatically generated">
            <a:extLst>
              <a:ext uri="{FF2B5EF4-FFF2-40B4-BE49-F238E27FC236}">
                <a16:creationId xmlns:a16="http://schemas.microsoft.com/office/drawing/2014/main" id="{D9A58B59-8704-DC55-4538-41D197436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0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537F8-2047-4D5F-038E-24248B425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BB56-E9D0-EB27-2AB8-BA0154EA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ontoso University"/>
              </a:rPr>
              <a:t>A Real-World Problem…</a:t>
            </a: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7D49B3EA-94E2-017E-8AC5-E97A709E6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22AC2-2A7D-35F6-81A7-E0D42818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D4A21-F9F3-C23E-DCD3-CF7D3806F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2974" cy="4351338"/>
          </a:xfrm>
        </p:spPr>
        <p:txBody>
          <a:bodyPr/>
          <a:lstStyle/>
          <a:p>
            <a:r>
              <a:rPr lang="en-001" dirty="0"/>
              <a:t>This was the problem facing USPS in 1989</a:t>
            </a:r>
          </a:p>
          <a:p>
            <a:r>
              <a:rPr lang="en-001" dirty="0"/>
              <a:t>How would you solve this problem?</a:t>
            </a:r>
          </a:p>
        </p:txBody>
      </p:sp>
      <p:pic>
        <p:nvPicPr>
          <p:cNvPr id="1026" name="Picture 2" descr="MNIST sample images">
            <a:extLst>
              <a:ext uri="{FF2B5EF4-FFF2-40B4-BE49-F238E27FC236}">
                <a16:creationId xmlns:a16="http://schemas.microsoft.com/office/drawing/2014/main" id="{A61AA530-AD6D-ECD7-E081-B3DDFDDC1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521" y="2094959"/>
            <a:ext cx="4544713" cy="266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417D26-BB7A-45C4-0EF2-DE7710D7784A}"/>
              </a:ext>
            </a:extLst>
          </p:cNvPr>
          <p:cNvSpPr txBox="1"/>
          <p:nvPr/>
        </p:nvSpPr>
        <p:spPr>
          <a:xfrm>
            <a:off x="7344430" y="5005697"/>
            <a:ext cx="415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[1] S. Janprasai, </a:t>
            </a:r>
            <a:r>
              <a:rPr lang="en-001" dirty="0">
                <a:hlinkClick r:id="rId5"/>
              </a:rPr>
              <a:t>MNIST Examples Modified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458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EA7859-C346-304B-A666-FFF0B1588F0D}"/>
              </a:ext>
            </a:extLst>
          </p:cNvPr>
          <p:cNvSpPr/>
          <p:nvPr/>
        </p:nvSpPr>
        <p:spPr>
          <a:xfrm>
            <a:off x="1" y="0"/>
            <a:ext cx="12191999" cy="68616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CA8A7-38FF-F243-8BDA-50AB61A5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9C0CC-2C9B-E547-AFAD-85E263368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2995B-4FE5-A648-AF7E-9523335D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6ABC26D-8AEA-0943-80AF-2F95B055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" y="5919440"/>
            <a:ext cx="2798697" cy="936680"/>
          </a:xfrm>
          <a:prstGeom prst="rect">
            <a:avLst/>
          </a:prstGeom>
        </p:spPr>
      </p:pic>
      <p:pic>
        <p:nvPicPr>
          <p:cNvPr id="7" name="Picture 5" descr="Text&#10;&#10;Description automatically generated">
            <a:extLst>
              <a:ext uri="{FF2B5EF4-FFF2-40B4-BE49-F238E27FC236}">
                <a16:creationId xmlns:a16="http://schemas.microsoft.com/office/drawing/2014/main" id="{2C904919-B6CC-8A44-BE9E-E8A8C65E8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11B9B-0F08-B8E5-D029-38C6126B2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33BD-47FA-8CC5-5851-D56F4C70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ontoso University"/>
              </a:rPr>
              <a:t>Convolution</a:t>
            </a: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021ED818-CE7F-C8D5-49BC-41749CB97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CED26-69EA-7CB0-71C7-EE1FFD94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80D7253-AB82-732E-DD16-F22EEAB42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307" y="1825624"/>
                <a:ext cx="4891337" cy="485300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001" dirty="0"/>
                  <a:t>An image is represented as a matrix of numbers</a:t>
                </a:r>
              </a:p>
              <a:p>
                <a:pPr lvl="1"/>
                <a:r>
                  <a:rPr lang="en-001" dirty="0"/>
                  <a:t>Higher value = More intesity</a:t>
                </a:r>
              </a:p>
              <a:p>
                <a:r>
                  <a:rPr lang="en-001" dirty="0"/>
                  <a:t>A </a:t>
                </a:r>
                <a:r>
                  <a:rPr lang="en-001" i="1" dirty="0"/>
                  <a:t>kernel</a:t>
                </a:r>
                <a:r>
                  <a:rPr lang="en-001" dirty="0"/>
                  <a:t> is also a matrix containing some pattern</a:t>
                </a:r>
              </a:p>
              <a:p>
                <a:r>
                  <a:rPr lang="en-001" dirty="0"/>
                  <a:t>Slide a kernel along an image an multiply the overlapping values, and sum the result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001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80D7253-AB82-732E-DD16-F22EEAB42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307" y="1825624"/>
                <a:ext cx="4891337" cy="4853003"/>
              </a:xfrm>
              <a:blipFill>
                <a:blip r:embed="rId4"/>
                <a:stretch>
                  <a:fillRect l="-5959" t="-1823" r="-6995" b="-4167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9B023703-1E86-2CC4-0A51-01A8541AA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644" y="1043268"/>
            <a:ext cx="67945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TextBox 1027">
            <a:extLst>
              <a:ext uri="{FF2B5EF4-FFF2-40B4-BE49-F238E27FC236}">
                <a16:creationId xmlns:a16="http://schemas.microsoft.com/office/drawing/2014/main" id="{BC36EE9D-3177-6098-71DE-0B7A18BB7299}"/>
              </a:ext>
            </a:extLst>
          </p:cNvPr>
          <p:cNvSpPr txBox="1"/>
          <p:nvPr/>
        </p:nvSpPr>
        <p:spPr>
          <a:xfrm>
            <a:off x="4947802" y="4872587"/>
            <a:ext cx="732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[2] </a:t>
            </a:r>
            <a:r>
              <a:rPr lang="en-001" dirty="0">
                <a:hlinkClick r:id="rId6"/>
              </a:rPr>
              <a:t>Intuitively Understanding Deep Convolution</a:t>
            </a:r>
            <a:r>
              <a:rPr lang="en-001" dirty="0"/>
              <a:t>, Towards Data Science (2018)</a:t>
            </a:r>
          </a:p>
        </p:txBody>
      </p:sp>
    </p:spTree>
    <p:extLst>
      <p:ext uri="{BB962C8B-B14F-4D97-AF65-F5344CB8AC3E}">
        <p14:creationId xmlns:p14="http://schemas.microsoft.com/office/powerpoint/2010/main" val="329899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5A7A7-1CB2-79BB-85A5-E38BFA967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3937-50E4-5596-83D0-C2041EA5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ontoso University"/>
              </a:rPr>
              <a:t>Edge Detection</a:t>
            </a: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BA3008A3-588B-84DA-01DA-A18CFE9E9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E014D-5C4F-B665-1DB5-C8162E43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3252E-B2D8-9255-A2DC-AB50E676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788" y="5089163"/>
            <a:ext cx="7499888" cy="1589465"/>
          </a:xfrm>
        </p:spPr>
        <p:txBody>
          <a:bodyPr>
            <a:normAutofit fontScale="92500" lnSpcReduction="10000"/>
          </a:bodyPr>
          <a:lstStyle/>
          <a:p>
            <a:r>
              <a:rPr lang="en-001" i="1" dirty="0"/>
              <a:t>Sobel kernel – </a:t>
            </a:r>
            <a:r>
              <a:rPr lang="en-001" dirty="0"/>
              <a:t>a special kernel used for edge detection</a:t>
            </a:r>
          </a:p>
          <a:p>
            <a:r>
              <a:rPr lang="en-001" dirty="0"/>
              <a:t>Yield a high value when a gradient is present in one direction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BD888402-90CC-C8FC-47D0-F474FDDD8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18" y="1007390"/>
            <a:ext cx="10053163" cy="408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9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60650-6149-6B0F-BEFA-23B0E3691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580F-C7E4-A21E-29B8-768BA2AE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ontoso University"/>
              </a:rPr>
              <a:t>Exercise 1</a:t>
            </a: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A9EA0C7D-AF7F-D274-C2E9-1B5C38228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E4F92-2E0A-C8EB-E364-63A35E7D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831EA-D398-BFA7-298E-9654D481A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950"/>
            <a:ext cx="7132320" cy="623490"/>
          </a:xfrm>
        </p:spPr>
        <p:txBody>
          <a:bodyPr/>
          <a:lstStyle/>
          <a:p>
            <a:r>
              <a:rPr lang="en-001" dirty="0"/>
              <a:t>Write your own edge detector…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DB8159C-0327-9854-67DF-92863EAB6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92" y="225872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F5592D7-10F2-730C-5FCE-E4B9D03FD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5872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ight Arrow 25">
            <a:extLst>
              <a:ext uri="{FF2B5EF4-FFF2-40B4-BE49-F238E27FC236}">
                <a16:creationId xmlns:a16="http://schemas.microsoft.com/office/drawing/2014/main" id="{3B6A6499-1AAB-8E06-6D64-3F5C4C2796D6}"/>
              </a:ext>
            </a:extLst>
          </p:cNvPr>
          <p:cNvSpPr/>
          <p:nvPr/>
        </p:nvSpPr>
        <p:spPr>
          <a:xfrm>
            <a:off x="5334000" y="3345974"/>
            <a:ext cx="1524000" cy="7651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04BA47-1DA1-2BC8-BEE6-21FC41D9398B}"/>
              </a:ext>
            </a:extLst>
          </p:cNvPr>
          <p:cNvSpPr txBox="1"/>
          <p:nvPr/>
        </p:nvSpPr>
        <p:spPr>
          <a:xfrm>
            <a:off x="885472" y="5193840"/>
            <a:ext cx="422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dirty="0"/>
              <a:t>[3] Simpsons Contributor, </a:t>
            </a:r>
            <a:r>
              <a:rPr lang="en-001" dirty="0">
                <a:hlinkClick r:id="rId6"/>
              </a:rPr>
              <a:t>Valve Original</a:t>
            </a:r>
            <a:endParaRPr lang="en-00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688606-5C4C-0D06-628A-9DD578FE92C7}"/>
              </a:ext>
            </a:extLst>
          </p:cNvPr>
          <p:cNvSpPr txBox="1"/>
          <p:nvPr/>
        </p:nvSpPr>
        <p:spPr>
          <a:xfrm>
            <a:off x="7482840" y="5193840"/>
            <a:ext cx="422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dirty="0"/>
              <a:t>[3] Simpsons Contributor, </a:t>
            </a:r>
            <a:r>
              <a:rPr lang="en-001" dirty="0">
                <a:hlinkClick r:id="rId6"/>
              </a:rPr>
              <a:t>Valve Sobel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78556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E9B52-A78D-7E43-83B3-4B135D95A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C46D3B-CA1F-422D-464B-790A5AC36A38}"/>
              </a:ext>
            </a:extLst>
          </p:cNvPr>
          <p:cNvSpPr/>
          <p:nvPr/>
        </p:nvSpPr>
        <p:spPr>
          <a:xfrm>
            <a:off x="1" y="0"/>
            <a:ext cx="12191999" cy="68616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DE463-D151-B422-EAF2-2F3704D5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with CNNs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B3A4F-71AE-F7F7-8F92-AA7EABD31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FD51-0BBA-A6A9-D6D7-0864FCD8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ED75F06-4133-1E8F-9EFF-318C46ACF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" y="5919440"/>
            <a:ext cx="2798697" cy="936680"/>
          </a:xfrm>
          <a:prstGeom prst="rect">
            <a:avLst/>
          </a:prstGeom>
        </p:spPr>
      </p:pic>
      <p:pic>
        <p:nvPicPr>
          <p:cNvPr id="7" name="Picture 5" descr="Text&#10;&#10;Description automatically generated">
            <a:extLst>
              <a:ext uri="{FF2B5EF4-FFF2-40B4-BE49-F238E27FC236}">
                <a16:creationId xmlns:a16="http://schemas.microsoft.com/office/drawing/2014/main" id="{D01DDC0A-D7DD-365A-B569-3A27D689D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48" y="6034072"/>
            <a:ext cx="1795503" cy="64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48137</TotalTime>
  <Words>1002</Words>
  <Application>Microsoft Macintosh PowerPoint</Application>
  <PresentationFormat>Widescreen</PresentationFormat>
  <Paragraphs>195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Contoso University</vt:lpstr>
      <vt:lpstr>Arial</vt:lpstr>
      <vt:lpstr>Calibri</vt:lpstr>
      <vt:lpstr>Calibri Light</vt:lpstr>
      <vt:lpstr>Cambria Math</vt:lpstr>
      <vt:lpstr>office theme</vt:lpstr>
      <vt:lpstr>Image Processing with Deep Learning</vt:lpstr>
      <vt:lpstr>Agenda</vt:lpstr>
      <vt:lpstr>A Real-World Problem…</vt:lpstr>
      <vt:lpstr>A Real-World Problem…</vt:lpstr>
      <vt:lpstr>Introduction to Convolution</vt:lpstr>
      <vt:lpstr>Convolution</vt:lpstr>
      <vt:lpstr>Edge Detection</vt:lpstr>
      <vt:lpstr>Exercise 1</vt:lpstr>
      <vt:lpstr>Image Classification with CNNs</vt:lpstr>
      <vt:lpstr>Learnable Filters</vt:lpstr>
      <vt:lpstr>Padding</vt:lpstr>
      <vt:lpstr>Stride</vt:lpstr>
      <vt:lpstr>Dilation</vt:lpstr>
      <vt:lpstr>Normalization</vt:lpstr>
      <vt:lpstr>Pooling</vt:lpstr>
      <vt:lpstr>Adding Depth</vt:lpstr>
      <vt:lpstr>LeNet</vt:lpstr>
      <vt:lpstr>NLLLoss and Softmax</vt:lpstr>
      <vt:lpstr>Exercise 2: Image Classification</vt:lpstr>
      <vt:lpstr>Break Time</vt:lpstr>
      <vt:lpstr>Using Pretrained Models</vt:lpstr>
      <vt:lpstr>Resnet</vt:lpstr>
      <vt:lpstr>ImageNet</vt:lpstr>
      <vt:lpstr>Exercise 4: Load a Pretrained Model from TorchHub</vt:lpstr>
      <vt:lpstr>Transfer Learning</vt:lpstr>
      <vt:lpstr>Exercise 5: Transfer Learning</vt:lpstr>
      <vt:lpstr>Semantic Segmentation with CNNs</vt:lpstr>
      <vt:lpstr>Unpooling</vt:lpstr>
      <vt:lpstr>UNET</vt:lpstr>
      <vt:lpstr>Image Generation with Diffusion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#YUHAS MICHAEL JOHN#</cp:lastModifiedBy>
  <cp:revision>40</cp:revision>
  <dcterms:created xsi:type="dcterms:W3CDTF">2021-05-15T03:31:22Z</dcterms:created>
  <dcterms:modified xsi:type="dcterms:W3CDTF">2024-02-23T05:40:27Z</dcterms:modified>
</cp:coreProperties>
</file>