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0" r:id="rId2"/>
    <p:sldId id="371" r:id="rId3"/>
    <p:sldId id="261" r:id="rId4"/>
    <p:sldId id="369" r:id="rId5"/>
    <p:sldId id="373" r:id="rId6"/>
    <p:sldId id="374" r:id="rId7"/>
    <p:sldId id="378" r:id="rId8"/>
    <p:sldId id="375" r:id="rId9"/>
    <p:sldId id="376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9"/>
    <p:restoredTop sz="94697"/>
  </p:normalViewPr>
  <p:slideViewPr>
    <p:cSldViewPr snapToGrid="0">
      <p:cViewPr>
        <p:scale>
          <a:sx n="80" d="100"/>
          <a:sy n="8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A267B-28B0-4E55-BE54-38C45F264ADD}" type="datetimeFigureOut">
              <a:rPr lang="en-US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5174-5C7E-4C42-A94D-4406937C5B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5174-5C7E-4C42-A94D-4406937C5BD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70EC-E88F-4D49-998A-39C3DD1B0E87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B5EA-6355-0446-8C83-59FE1829C938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B01A-31E8-864A-9F8C-D6A5345BE621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05B6-1BA6-D849-B68B-3C87E588568B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2EA-F8C4-F54F-88DA-50ADB521262C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ECEA-AA0A-1E4F-8E57-5D211C51E176}" type="datetime1">
              <a:rPr lang="en-SG" smtClean="0"/>
              <a:t>27/3/24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ED65-F9E3-1541-B385-898110AE8FCC}" type="datetime1">
              <a:rPr lang="en-SG" smtClean="0"/>
              <a:t>27/3/24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1C8-7262-7E4E-B7BB-588C36E58B9E}" type="datetime1">
              <a:rPr lang="en-SG" smtClean="0"/>
              <a:t>27/3/24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B3C2-16E3-D444-AEF7-8BE577849EF7}" type="datetime1">
              <a:rPr lang="en-SG" smtClean="0"/>
              <a:t>27/3/24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A57F-2646-AA46-AA22-44B98E6A21C3}" type="datetime1">
              <a:rPr lang="en-SG" smtClean="0"/>
              <a:t>27/3/24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7E2A-EE03-F342-979E-6EAADAC44955}" type="datetime1">
              <a:rPr lang="en-SG" smtClean="0"/>
              <a:t>27/3/24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AFCD-8E29-E645-8FC7-1E011E8FDF0F}" type="datetime1">
              <a:rPr lang="en-SG" smtClean="0"/>
              <a:t>27/3/24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4C6-7E3B-6F51-84E7-B0FDA52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 descr="Coub - The Biggest Video Meme Platform">
            <a:extLst>
              <a:ext uri="{FF2B5EF4-FFF2-40B4-BE49-F238E27FC236}">
                <a16:creationId xmlns:a16="http://schemas.microsoft.com/office/drawing/2014/main" id="{4C4A82BC-0A54-2115-E6FD-45EBC075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35435" cy="69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38BDDD8-6911-70DA-EC30-59B3014F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525"/>
            <a:ext cx="12192000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C05469-F85B-2DD8-B174-1B3EDE7B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2285535"/>
            <a:ext cx="1630112" cy="20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C7EF17D-6D79-7A34-F221-B09D191F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49" y="5133975"/>
            <a:ext cx="58801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3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4C6-7E3B-6F51-84E7-B0FDA52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Coub - The Biggest Video Meme Platform">
            <a:extLst>
              <a:ext uri="{FF2B5EF4-FFF2-40B4-BE49-F238E27FC236}">
                <a16:creationId xmlns:a16="http://schemas.microsoft.com/office/drawing/2014/main" id="{4C4A82BC-0A54-2115-E6FD-45EBC075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35435" cy="69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488C22AB-F401-F9C4-4B38-C60FC4F6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04" y="2012555"/>
            <a:ext cx="3957053" cy="2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4C6-7E3B-6F51-84E7-B0FDA52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 descr="Coub - The Biggest Video Meme Platform">
            <a:extLst>
              <a:ext uri="{FF2B5EF4-FFF2-40B4-BE49-F238E27FC236}">
                <a16:creationId xmlns:a16="http://schemas.microsoft.com/office/drawing/2014/main" id="{4C4A82BC-0A54-2115-E6FD-45EBC075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35435" cy="69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38BDDD8-6911-70DA-EC30-59B3014F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6525"/>
            <a:ext cx="12192000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C05469-F85B-2DD8-B174-1B3EDE7B3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77" y="2285535"/>
            <a:ext cx="1630112" cy="20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598B5E8-853C-30E7-1E81-FC112CA61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0" y="5888655"/>
            <a:ext cx="8337177" cy="6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ubrat">
            <a:extLst>
              <a:ext uri="{FF2B5EF4-FFF2-40B4-BE49-F238E27FC236}">
                <a16:creationId xmlns:a16="http://schemas.microsoft.com/office/drawing/2014/main" id="{2F8585C9-1D05-F836-EE71-CAD9C41E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46" y="1820753"/>
            <a:ext cx="2014754" cy="202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ichael">
            <a:extLst>
              <a:ext uri="{FF2B5EF4-FFF2-40B4-BE49-F238E27FC236}">
                <a16:creationId xmlns:a16="http://schemas.microsoft.com/office/drawing/2014/main" id="{64B2822E-954F-17A6-822C-AFB645E3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81" y="1931987"/>
            <a:ext cx="1717238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8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oub - The Biggest Video Meme Platform">
            <a:extLst>
              <a:ext uri="{FF2B5EF4-FFF2-40B4-BE49-F238E27FC236}">
                <a16:creationId xmlns:a16="http://schemas.microsoft.com/office/drawing/2014/main" id="{2C424D14-BCD9-B1AE-6293-837AEDEA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35435" cy="69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12A6AE-2504-16DC-DB65-798BA53B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77416"/>
              </p:ext>
            </p:extLst>
          </p:nvPr>
        </p:nvGraphicFramePr>
        <p:xfrm>
          <a:off x="838199" y="2156129"/>
          <a:ext cx="10515600" cy="475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421">
                  <a:extLst>
                    <a:ext uri="{9D8B030D-6E8A-4147-A177-3AD203B41FA5}">
                      <a16:colId xmlns:a16="http://schemas.microsoft.com/office/drawing/2014/main" val="3705305389"/>
                    </a:ext>
                  </a:extLst>
                </a:gridCol>
                <a:gridCol w="8249179">
                  <a:extLst>
                    <a:ext uri="{9D8B030D-6E8A-4147-A177-3AD203B41FA5}">
                      <a16:colId xmlns:a16="http://schemas.microsoft.com/office/drawing/2014/main" val="34726005"/>
                    </a:ext>
                  </a:extLst>
                </a:gridCol>
              </a:tblGrid>
              <a:tr h="565180">
                <a:tc>
                  <a:txBody>
                    <a:bodyPr/>
                    <a:lstStyle/>
                    <a:p>
                      <a:r>
                        <a:rPr lang="en-001" sz="48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001" sz="48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42579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2:00-2:05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Challenge Description and Dataset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881834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2:05-2:10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Contest Rules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69393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2:10-2:30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Reference Implementation</a:t>
                      </a:r>
                      <a:endParaRPr lang="en-001" sz="32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312575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2:30-5:00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001" sz="3200" dirty="0">
                          <a:effectLst>
                            <a:glow rad="228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Q + 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80434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363632"/>
                  </a:ext>
                </a:extLst>
              </a:tr>
              <a:tr h="527433"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57314"/>
                  </a:ext>
                </a:extLst>
              </a:tr>
              <a:tr h="557409"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400" dirty="0"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85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18A11852-ACB4-5710-B90D-921FB387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693"/>
            <a:ext cx="4064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9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23751-D36D-A931-DA5A-D73AAA3D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As 'Who's that Pokémon' meme turns 10 ...">
            <a:extLst>
              <a:ext uri="{FF2B5EF4-FFF2-40B4-BE49-F238E27FC236}">
                <a16:creationId xmlns:a16="http://schemas.microsoft.com/office/drawing/2014/main" id="{5BA1E884-B3A8-2673-B22E-71BC64623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3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8D02A95C-BFC4-3CC9-B2CE-A8BFF273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0" y="172453"/>
            <a:ext cx="46736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BA88-CEE6-2E82-11F5-78A8D7FA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1568" cy="4351338"/>
          </a:xfrm>
        </p:spPr>
        <p:txBody>
          <a:bodyPr>
            <a:normAutofit fontScale="92500"/>
          </a:bodyPr>
          <a:lstStyle/>
          <a:p>
            <a:r>
              <a:rPr lang="en-001" dirty="0"/>
              <a:t>Guess a Pokémon’s primary type and secondary type based on an image and a textual description</a:t>
            </a:r>
          </a:p>
          <a:p>
            <a:r>
              <a:rPr lang="en-001" dirty="0"/>
              <a:t>Only Gen I Pokémon</a:t>
            </a:r>
          </a:p>
          <a:p>
            <a:r>
              <a:rPr lang="en-001" dirty="0"/>
              <a:t>The training set does not contain all 151 Pokémon;  your algorithm needs to work even on unseen data</a:t>
            </a:r>
          </a:p>
          <a:p>
            <a:r>
              <a:rPr lang="en-001" dirty="0"/>
              <a:t>This is a </a:t>
            </a:r>
            <a:r>
              <a:rPr lang="en-001" i="1" dirty="0"/>
              <a:t>multimodal</a:t>
            </a:r>
            <a:r>
              <a:rPr lang="en-001" dirty="0"/>
              <a:t> classification problem</a:t>
            </a:r>
          </a:p>
          <a:p>
            <a:r>
              <a:rPr lang="en-001" dirty="0"/>
              <a:t>Test set is blind: you do not get to see it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E19C98E-FA8A-F052-C79F-EA010CA198F6}"/>
              </a:ext>
            </a:extLst>
          </p:cNvPr>
          <p:cNvSpPr/>
          <p:nvPr/>
        </p:nvSpPr>
        <p:spPr>
          <a:xfrm>
            <a:off x="6994357" y="1311442"/>
            <a:ext cx="4673600" cy="4865521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5186B8-F808-193F-243D-612D91F536B9}"/>
              </a:ext>
            </a:extLst>
          </p:cNvPr>
          <p:cNvSpPr txBox="1">
            <a:spLocks/>
          </p:cNvSpPr>
          <p:nvPr/>
        </p:nvSpPr>
        <p:spPr>
          <a:xfrm>
            <a:off x="7327231" y="1090864"/>
            <a:ext cx="4191001" cy="5286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00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001" b="1" dirty="0">
                <a:solidFill>
                  <a:schemeClr val="bg1"/>
                </a:solidFill>
              </a:rPr>
              <a:t>Training Set Stats</a:t>
            </a:r>
          </a:p>
          <a:p>
            <a:r>
              <a:rPr lang="en-001" dirty="0">
                <a:solidFill>
                  <a:schemeClr val="bg1"/>
                </a:solidFill>
              </a:rPr>
              <a:t>6175 Samples</a:t>
            </a:r>
          </a:p>
          <a:p>
            <a:r>
              <a:rPr lang="en-001" dirty="0">
                <a:solidFill>
                  <a:schemeClr val="bg1"/>
                </a:solidFill>
              </a:rPr>
              <a:t>19 Primary Types</a:t>
            </a:r>
          </a:p>
          <a:p>
            <a:r>
              <a:rPr lang="en-001" dirty="0">
                <a:solidFill>
                  <a:schemeClr val="bg1"/>
                </a:solidFill>
              </a:rPr>
              <a:t>19 Secondary Types</a:t>
            </a:r>
          </a:p>
          <a:p>
            <a:r>
              <a:rPr lang="en-001" dirty="0">
                <a:solidFill>
                  <a:schemeClr val="bg1"/>
                </a:solidFill>
              </a:rPr>
              <a:t>136 Pokémon</a:t>
            </a:r>
          </a:p>
          <a:p>
            <a:r>
              <a:rPr lang="en-001" dirty="0">
                <a:solidFill>
                  <a:schemeClr val="bg1"/>
                </a:solidFill>
              </a:rPr>
              <a:t>Average Image Size: 723x723</a:t>
            </a:r>
          </a:p>
          <a:p>
            <a:r>
              <a:rPr lang="en-001" dirty="0">
                <a:solidFill>
                  <a:schemeClr val="bg1"/>
                </a:solidFill>
              </a:rPr>
              <a:t>Average Description Length: 20 words</a:t>
            </a:r>
          </a:p>
        </p:txBody>
      </p:sp>
    </p:spTree>
    <p:extLst>
      <p:ext uri="{BB962C8B-B14F-4D97-AF65-F5344CB8AC3E}">
        <p14:creationId xmlns:p14="http://schemas.microsoft.com/office/powerpoint/2010/main" val="120784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4051771-5392-215A-ED5F-A21B7D48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1" y="208547"/>
            <a:ext cx="7708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D782D-03E1-126E-EAA1-83CB6F9E2A30}"/>
              </a:ext>
            </a:extLst>
          </p:cNvPr>
          <p:cNvSpPr txBox="1"/>
          <p:nvPr/>
        </p:nvSpPr>
        <p:spPr>
          <a:xfrm>
            <a:off x="1780673" y="6064678"/>
            <a:ext cx="2834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b="1" dirty="0"/>
              <a:t>Model Input 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CBE8A-7CBC-1DB7-550E-9210DD07BDBF}"/>
              </a:ext>
            </a:extLst>
          </p:cNvPr>
          <p:cNvSpPr txBox="1"/>
          <p:nvPr/>
        </p:nvSpPr>
        <p:spPr>
          <a:xfrm>
            <a:off x="7897061" y="6064678"/>
            <a:ext cx="194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b="1" dirty="0"/>
              <a:t>Targets (y)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E0FDE-4B9B-F9E4-DE26-EED53DECCC30}"/>
              </a:ext>
            </a:extLst>
          </p:cNvPr>
          <p:cNvSpPr txBox="1"/>
          <p:nvPr/>
        </p:nvSpPr>
        <p:spPr>
          <a:xfrm>
            <a:off x="580922" y="2485207"/>
            <a:ext cx="1319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dirty="0"/>
              <a:t>Image: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5D7FB-1F26-5460-2D23-1DDA87F4A996}"/>
              </a:ext>
            </a:extLst>
          </p:cNvPr>
          <p:cNvSpPr txBox="1"/>
          <p:nvPr/>
        </p:nvSpPr>
        <p:spPr>
          <a:xfrm>
            <a:off x="580922" y="4687469"/>
            <a:ext cx="4533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dirty="0"/>
              <a:t>Description: </a:t>
            </a:r>
            <a:endParaRPr lang="en-001" sz="1600" dirty="0"/>
          </a:p>
          <a:p>
            <a:r>
              <a:rPr lang="en-001" sz="1600" dirty="0"/>
              <a:t>“</a:t>
            </a:r>
            <a:r>
              <a:rPr lang="en-US" sz="1600" dirty="0"/>
              <a:t>It swims facing backward by opening and closing its</a:t>
            </a:r>
          </a:p>
          <a:p>
            <a:r>
              <a:rPr lang="en-US" sz="1600" dirty="0"/>
              <a:t>two-piece shell. It is surprisingly fast.”</a:t>
            </a:r>
            <a:endParaRPr lang="en-001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A21BD-48CA-1C3D-C64D-2929E5E683F8}"/>
              </a:ext>
            </a:extLst>
          </p:cNvPr>
          <p:cNvSpPr txBox="1"/>
          <p:nvPr/>
        </p:nvSpPr>
        <p:spPr>
          <a:xfrm>
            <a:off x="6744060" y="2353151"/>
            <a:ext cx="2481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dirty="0"/>
              <a:t>Primary 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F7087-3B42-88B1-B8C9-218A95534C6C}"/>
              </a:ext>
            </a:extLst>
          </p:cNvPr>
          <p:cNvSpPr txBox="1"/>
          <p:nvPr/>
        </p:nvSpPr>
        <p:spPr>
          <a:xfrm>
            <a:off x="6744060" y="3884205"/>
            <a:ext cx="2915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3200" dirty="0"/>
              <a:t>Secondary Type: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54658D-DBA4-16A7-C42C-B72962B92E22}"/>
              </a:ext>
            </a:extLst>
          </p:cNvPr>
          <p:cNvCxnSpPr>
            <a:cxnSpLocks/>
          </p:cNvCxnSpPr>
          <p:nvPr/>
        </p:nvCxnSpPr>
        <p:spPr>
          <a:xfrm>
            <a:off x="6272463" y="1796716"/>
            <a:ext cx="0" cy="4852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220" name="Picture 4">
            <a:extLst>
              <a:ext uri="{FF2B5EF4-FFF2-40B4-BE49-F238E27FC236}">
                <a16:creationId xmlns:a16="http://schemas.microsoft.com/office/drawing/2014/main" id="{E4CAF7A7-D508-9272-6E63-1BD34977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60" y="2070017"/>
            <a:ext cx="2371907" cy="2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ypes | Pokémon Wiki | Fandom">
            <a:extLst>
              <a:ext uri="{FF2B5EF4-FFF2-40B4-BE49-F238E27FC236}">
                <a16:creationId xmlns:a16="http://schemas.microsoft.com/office/drawing/2014/main" id="{B0D51728-5DD1-6F7F-794D-0084671B4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6" t="67444" r="1235" b="-3870"/>
          <a:stretch/>
        </p:blipFill>
        <p:spPr bwMode="auto">
          <a:xfrm>
            <a:off x="9840414" y="2088369"/>
            <a:ext cx="878910" cy="129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D0AB7D3-33DE-8AC3-3C25-B245041DB826}"/>
              </a:ext>
            </a:extLst>
          </p:cNvPr>
          <p:cNvSpPr/>
          <p:nvPr/>
        </p:nvSpPr>
        <p:spPr>
          <a:xfrm>
            <a:off x="9845914" y="3742637"/>
            <a:ext cx="867909" cy="867909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>
                <a:solidFill>
                  <a:schemeClr val="tx1"/>
                </a:solidFill>
              </a:rPr>
              <a:t>NA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F303B7FA-3272-4AB5-63DA-DEB114532250}"/>
              </a:ext>
            </a:extLst>
          </p:cNvPr>
          <p:cNvSpPr/>
          <p:nvPr/>
        </p:nvSpPr>
        <p:spPr>
          <a:xfrm>
            <a:off x="9967047" y="4687469"/>
            <a:ext cx="625642" cy="159502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sz="10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9813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0E4C6-7E3B-6F51-84E7-B0FDA52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Coub - The Biggest Video Meme Platform">
            <a:extLst>
              <a:ext uri="{FF2B5EF4-FFF2-40B4-BE49-F238E27FC236}">
                <a16:creationId xmlns:a16="http://schemas.microsoft.com/office/drawing/2014/main" id="{4C4A82BC-0A54-2115-E6FD-45EBC075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5435" cy="69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E2035EF-6D9B-A68E-D94B-F8961D2A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33975"/>
            <a:ext cx="101219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13E6E-148A-4B0D-17B0-3AFDC79E1E9C}"/>
              </a:ext>
            </a:extLst>
          </p:cNvPr>
          <p:cNvSpPr txBox="1"/>
          <p:nvPr/>
        </p:nvSpPr>
        <p:spPr>
          <a:xfrm>
            <a:off x="1636295" y="3586062"/>
            <a:ext cx="9111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2000" dirty="0">
                <a:solidFill>
                  <a:schemeClr val="dk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https://github.com/ntu-dl-bootcamp/deep-learning-2024/blob/main/hackathon/hackathon.ipynb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2939D-AA48-A365-3660-7BA5FFFA3F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06" t="12237" r="11263" b="10500"/>
          <a:stretch/>
        </p:blipFill>
        <p:spPr>
          <a:xfrm>
            <a:off x="1636295" y="1221867"/>
            <a:ext cx="2213810" cy="22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AC2633BD-1B50-A494-3757-8C7A7D236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5" y="282742"/>
            <a:ext cx="3187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55D498-BB5E-80B2-3A4C-9C5CEEF4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92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only use the dataset provided to you. Hardcoding a table of Pokémon names and their corresponding types is forbidden.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have until the 23:59 on Saturday (30-Mar-2024) to complete the challenge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are allowed to use the Internet,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ChatGPT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or any other resources to help you write your code, but you must train your model yourself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are allowed to start with a pretrained model, including transformers.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must submit both your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iPython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notebook (*.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ipynb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 and the weights (*.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) file by email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winner will be the team with the best accuracy on primary type classification, ties will be broken by performance on secondary type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cannot get help from other teams enrolled in the competition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cannot get help from student studying computer science or a related field if they are not involved in the competition and enrolled on your team</a:t>
            </a:r>
          </a:p>
        </p:txBody>
      </p:sp>
    </p:spTree>
    <p:extLst>
      <p:ext uri="{BB962C8B-B14F-4D97-AF65-F5344CB8AC3E}">
        <p14:creationId xmlns:p14="http://schemas.microsoft.com/office/powerpoint/2010/main" val="7951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161063F5-C5F1-9162-445F-ADE4589B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247651"/>
            <a:ext cx="10090484" cy="12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54018B-AA41-3EDA-53A6-E3EB1AE3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5536671"/>
            <a:ext cx="3852113" cy="1315410"/>
          </a:xfrm>
        </p:spPr>
        <p:txBody>
          <a:bodyPr>
            <a:normAutofit fontScale="92500" lnSpcReduction="20000"/>
          </a:bodyPr>
          <a:lstStyle/>
          <a:p>
            <a:r>
              <a:rPr lang="en-001" dirty="0"/>
              <a:t>At a minimum you need:</a:t>
            </a:r>
          </a:p>
          <a:p>
            <a:pPr lvl="1"/>
            <a:r>
              <a:rPr lang="en-001" dirty="0"/>
              <a:t>Feature extraction</a:t>
            </a:r>
          </a:p>
          <a:p>
            <a:pPr lvl="1"/>
            <a:r>
              <a:rPr lang="en-001" dirty="0"/>
              <a:t>Mode combination</a:t>
            </a:r>
          </a:p>
          <a:p>
            <a:pPr lvl="1"/>
            <a:r>
              <a:rPr lang="en-001" dirty="0"/>
              <a:t>2 classification heads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085C5-1027-A3DB-9CC0-D2B94FE07AA8}"/>
              </a:ext>
            </a:extLst>
          </p:cNvPr>
          <p:cNvSpPr/>
          <p:nvPr/>
        </p:nvSpPr>
        <p:spPr>
          <a:xfrm>
            <a:off x="3842085" y="2085636"/>
            <a:ext cx="1331494" cy="1010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BERT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A897D-B317-E2A1-BEB7-0ADEFB59BF0B}"/>
              </a:ext>
            </a:extLst>
          </p:cNvPr>
          <p:cNvSpPr/>
          <p:nvPr/>
        </p:nvSpPr>
        <p:spPr>
          <a:xfrm>
            <a:off x="3842085" y="3626670"/>
            <a:ext cx="1331494" cy="1010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ResNet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FAEE-D805-22C3-7B8C-068214E2BC38}"/>
              </a:ext>
            </a:extLst>
          </p:cNvPr>
          <p:cNvSpPr/>
          <p:nvPr/>
        </p:nvSpPr>
        <p:spPr>
          <a:xfrm>
            <a:off x="6256421" y="2782964"/>
            <a:ext cx="192505" cy="1010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C627E-0F5D-0D8E-D3E4-548E2841A8E6}"/>
              </a:ext>
            </a:extLst>
          </p:cNvPr>
          <p:cNvSpPr/>
          <p:nvPr/>
        </p:nvSpPr>
        <p:spPr>
          <a:xfrm>
            <a:off x="7531768" y="2085636"/>
            <a:ext cx="192505" cy="1010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C7BD2-16AC-D585-D4DD-BD83078468E6}"/>
              </a:ext>
            </a:extLst>
          </p:cNvPr>
          <p:cNvSpPr/>
          <p:nvPr/>
        </p:nvSpPr>
        <p:spPr>
          <a:xfrm>
            <a:off x="7531768" y="3626670"/>
            <a:ext cx="192505" cy="10106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7FA497B-CD96-A2F6-EF9D-E0B07C0A4F1D}"/>
              </a:ext>
            </a:extLst>
          </p:cNvPr>
          <p:cNvSpPr/>
          <p:nvPr/>
        </p:nvSpPr>
        <p:spPr>
          <a:xfrm>
            <a:off x="3140244" y="2270119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4FB11D9-8961-6EA6-D4F1-29283D5825E8}"/>
              </a:ext>
            </a:extLst>
          </p:cNvPr>
          <p:cNvSpPr/>
          <p:nvPr/>
        </p:nvSpPr>
        <p:spPr>
          <a:xfrm>
            <a:off x="3140243" y="3811153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C48B2EC-2353-EA62-6A48-374B71CC55EE}"/>
              </a:ext>
            </a:extLst>
          </p:cNvPr>
          <p:cNvSpPr/>
          <p:nvPr/>
        </p:nvSpPr>
        <p:spPr>
          <a:xfrm>
            <a:off x="7992981" y="2270119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BAF85B9-CB3F-3565-4A0B-7237B12D2E09}"/>
              </a:ext>
            </a:extLst>
          </p:cNvPr>
          <p:cNvSpPr/>
          <p:nvPr/>
        </p:nvSpPr>
        <p:spPr>
          <a:xfrm>
            <a:off x="7992980" y="3784852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5A0271-4709-7238-168E-03762D5B3023}"/>
              </a:ext>
            </a:extLst>
          </p:cNvPr>
          <p:cNvSpPr/>
          <p:nvPr/>
        </p:nvSpPr>
        <p:spPr>
          <a:xfrm rot="2654609">
            <a:off x="5426244" y="2536134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8C6477E-650C-C22B-9F02-588DE48D91F3}"/>
              </a:ext>
            </a:extLst>
          </p:cNvPr>
          <p:cNvSpPr/>
          <p:nvPr/>
        </p:nvSpPr>
        <p:spPr>
          <a:xfrm rot="2709803">
            <a:off x="6731685" y="3736813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687F6C8-DA2F-C2C3-80BD-16CBCFDAA56E}"/>
              </a:ext>
            </a:extLst>
          </p:cNvPr>
          <p:cNvSpPr/>
          <p:nvPr/>
        </p:nvSpPr>
        <p:spPr>
          <a:xfrm rot="18886926">
            <a:off x="5456319" y="3650300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8F1872D-EB56-7C4B-03DC-F479A57E4747}"/>
              </a:ext>
            </a:extLst>
          </p:cNvPr>
          <p:cNvSpPr/>
          <p:nvPr/>
        </p:nvSpPr>
        <p:spPr>
          <a:xfrm rot="18886926">
            <a:off x="6731664" y="2535783"/>
            <a:ext cx="577515" cy="641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E01CB-7356-F74B-11F9-9CE719C68488}"/>
              </a:ext>
            </a:extLst>
          </p:cNvPr>
          <p:cNvSpPr txBox="1"/>
          <p:nvPr/>
        </p:nvSpPr>
        <p:spPr>
          <a:xfrm>
            <a:off x="5745076" y="4860721"/>
            <a:ext cx="285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Fully Connected Layers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FEEA-6AFA-714F-CE56-D044BB959809}"/>
              </a:ext>
            </a:extLst>
          </p:cNvPr>
          <p:cNvSpPr txBox="1"/>
          <p:nvPr/>
        </p:nvSpPr>
        <p:spPr>
          <a:xfrm>
            <a:off x="8750967" y="2270119"/>
            <a:ext cx="133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Primary Type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FBAAB-E522-9902-F446-F249FD60AD83}"/>
              </a:ext>
            </a:extLst>
          </p:cNvPr>
          <p:cNvSpPr txBox="1"/>
          <p:nvPr/>
        </p:nvSpPr>
        <p:spPr>
          <a:xfrm>
            <a:off x="8750967" y="3784852"/>
            <a:ext cx="133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/>
              <a:t>Secondary Type</a:t>
            </a:r>
          </a:p>
        </p:txBody>
      </p:sp>
      <p:pic>
        <p:nvPicPr>
          <p:cNvPr id="11268" name="Picture 4" descr="Types | Pokémon Wiki | Fandom">
            <a:extLst>
              <a:ext uri="{FF2B5EF4-FFF2-40B4-BE49-F238E27FC236}">
                <a16:creationId xmlns:a16="http://schemas.microsoft.com/office/drawing/2014/main" id="{67A959B4-FC68-ED34-F221-C86F481C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72" y="1961478"/>
            <a:ext cx="2100607" cy="12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Types | Pokémon Wiki | Fandom">
            <a:extLst>
              <a:ext uri="{FF2B5EF4-FFF2-40B4-BE49-F238E27FC236}">
                <a16:creationId xmlns:a16="http://schemas.microsoft.com/office/drawing/2014/main" id="{24D70065-D8F3-08BF-22B0-461CF1A11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571" y="3476211"/>
            <a:ext cx="2100607" cy="125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2630079-E7CC-3B07-45A7-32D11B88AC05}"/>
              </a:ext>
            </a:extLst>
          </p:cNvPr>
          <p:cNvSpPr txBox="1">
            <a:spLocks/>
          </p:cNvSpPr>
          <p:nvPr/>
        </p:nvSpPr>
        <p:spPr>
          <a:xfrm>
            <a:off x="4606092" y="5542590"/>
            <a:ext cx="7585908" cy="1315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dirty="0"/>
              <a:t>Feel free to go off the beaten path:</a:t>
            </a:r>
          </a:p>
          <a:p>
            <a:pPr lvl="1"/>
            <a:r>
              <a:rPr lang="en-001" dirty="0"/>
              <a:t>How early do you combine features?</a:t>
            </a:r>
          </a:p>
          <a:p>
            <a:pPr lvl="1"/>
            <a:r>
              <a:rPr lang="en-001" dirty="0"/>
              <a:t>How deep are your heads?</a:t>
            </a:r>
          </a:p>
          <a:p>
            <a:pPr lvl="1"/>
            <a:r>
              <a:rPr lang="en-001" dirty="0"/>
              <a:t>How much processing on the combined feature space?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00C2CB6-1DE4-7C47-8157-FD523CCB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1" y="1845368"/>
            <a:ext cx="1464101" cy="148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D5F817-BD0A-A89B-E01C-A88EAFACB9E4}"/>
              </a:ext>
            </a:extLst>
          </p:cNvPr>
          <p:cNvSpPr txBox="1"/>
          <p:nvPr/>
        </p:nvSpPr>
        <p:spPr>
          <a:xfrm>
            <a:off x="478807" y="3531830"/>
            <a:ext cx="2621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sz="1800" dirty="0"/>
              <a:t>“</a:t>
            </a:r>
            <a:r>
              <a:rPr lang="en-US" sz="1800" dirty="0"/>
              <a:t>It swims facing backward by opening and closing its two-piece shell. It is surprisingly fast.”</a:t>
            </a:r>
            <a:endParaRPr lang="en-001" sz="1800" dirty="0"/>
          </a:p>
        </p:txBody>
      </p:sp>
    </p:spTree>
    <p:extLst>
      <p:ext uri="{BB962C8B-B14F-4D97-AF65-F5344CB8AC3E}">
        <p14:creationId xmlns:p14="http://schemas.microsoft.com/office/powerpoint/2010/main" val="395814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49000</TotalTime>
  <Words>397</Words>
  <Application>Microsoft Macintosh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#YUHAS MICHAEL JOHN#</cp:lastModifiedBy>
  <cp:revision>45</cp:revision>
  <dcterms:created xsi:type="dcterms:W3CDTF">2021-05-15T03:31:22Z</dcterms:created>
  <dcterms:modified xsi:type="dcterms:W3CDTF">2024-03-28T05:43:04Z</dcterms:modified>
</cp:coreProperties>
</file>