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6991350" cy="2898775"/>
  <p:notesSz cx="6858000" cy="9144000"/>
  <p:defaultTextStyle>
    <a:defPPr>
      <a:defRPr lang="ja-JP"/>
    </a:defPPr>
    <a:lvl1pPr marL="0" algn="l" defTabSz="202117" rtl="0" eaLnBrk="1" latinLnBrk="0" hangingPunct="1">
      <a:defRPr kumimoji="1" sz="398" kern="1200">
        <a:solidFill>
          <a:schemeClr val="tx1"/>
        </a:solidFill>
        <a:latin typeface="+mn-lt"/>
        <a:ea typeface="+mn-ea"/>
        <a:cs typeface="+mn-cs"/>
      </a:defRPr>
    </a:lvl1pPr>
    <a:lvl2pPr marL="101058" algn="l" defTabSz="202117" rtl="0" eaLnBrk="1" latinLnBrk="0" hangingPunct="1">
      <a:defRPr kumimoji="1" sz="398" kern="1200">
        <a:solidFill>
          <a:schemeClr val="tx1"/>
        </a:solidFill>
        <a:latin typeface="+mn-lt"/>
        <a:ea typeface="+mn-ea"/>
        <a:cs typeface="+mn-cs"/>
      </a:defRPr>
    </a:lvl2pPr>
    <a:lvl3pPr marL="202117" algn="l" defTabSz="202117" rtl="0" eaLnBrk="1" latinLnBrk="0" hangingPunct="1">
      <a:defRPr kumimoji="1" sz="398" kern="1200">
        <a:solidFill>
          <a:schemeClr val="tx1"/>
        </a:solidFill>
        <a:latin typeface="+mn-lt"/>
        <a:ea typeface="+mn-ea"/>
        <a:cs typeface="+mn-cs"/>
      </a:defRPr>
    </a:lvl3pPr>
    <a:lvl4pPr marL="303175" algn="l" defTabSz="202117" rtl="0" eaLnBrk="1" latinLnBrk="0" hangingPunct="1">
      <a:defRPr kumimoji="1" sz="398" kern="1200">
        <a:solidFill>
          <a:schemeClr val="tx1"/>
        </a:solidFill>
        <a:latin typeface="+mn-lt"/>
        <a:ea typeface="+mn-ea"/>
        <a:cs typeface="+mn-cs"/>
      </a:defRPr>
    </a:lvl4pPr>
    <a:lvl5pPr marL="404234" algn="l" defTabSz="202117" rtl="0" eaLnBrk="1" latinLnBrk="0" hangingPunct="1">
      <a:defRPr kumimoji="1" sz="398" kern="1200">
        <a:solidFill>
          <a:schemeClr val="tx1"/>
        </a:solidFill>
        <a:latin typeface="+mn-lt"/>
        <a:ea typeface="+mn-ea"/>
        <a:cs typeface="+mn-cs"/>
      </a:defRPr>
    </a:lvl5pPr>
    <a:lvl6pPr marL="505292" algn="l" defTabSz="202117" rtl="0" eaLnBrk="1" latinLnBrk="0" hangingPunct="1">
      <a:defRPr kumimoji="1" sz="398" kern="1200">
        <a:solidFill>
          <a:schemeClr val="tx1"/>
        </a:solidFill>
        <a:latin typeface="+mn-lt"/>
        <a:ea typeface="+mn-ea"/>
        <a:cs typeface="+mn-cs"/>
      </a:defRPr>
    </a:lvl6pPr>
    <a:lvl7pPr marL="606351" algn="l" defTabSz="202117" rtl="0" eaLnBrk="1" latinLnBrk="0" hangingPunct="1">
      <a:defRPr kumimoji="1" sz="398" kern="1200">
        <a:solidFill>
          <a:schemeClr val="tx1"/>
        </a:solidFill>
        <a:latin typeface="+mn-lt"/>
        <a:ea typeface="+mn-ea"/>
        <a:cs typeface="+mn-cs"/>
      </a:defRPr>
    </a:lvl7pPr>
    <a:lvl8pPr marL="707409" algn="l" defTabSz="202117" rtl="0" eaLnBrk="1" latinLnBrk="0" hangingPunct="1">
      <a:defRPr kumimoji="1" sz="398" kern="1200">
        <a:solidFill>
          <a:schemeClr val="tx1"/>
        </a:solidFill>
        <a:latin typeface="+mn-lt"/>
        <a:ea typeface="+mn-ea"/>
        <a:cs typeface="+mn-cs"/>
      </a:defRPr>
    </a:lvl8pPr>
    <a:lvl9pPr marL="808467" algn="l" defTabSz="202117" rtl="0" eaLnBrk="1" latinLnBrk="0" hangingPunct="1">
      <a:defRPr kumimoji="1" sz="3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18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Yuya\Dropbox\paper_ws\CODES+ISSS2017\figure\data\mppa_N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'matrix 2'!$F$5</c:f>
          <c:strCache>
            <c:ptCount val="1"/>
            <c:pt idx="0">
              <c:v>Without CACHE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ea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 time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90-498E-AB00-29B1B207C868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90-498E-AB00-29B1B207C868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90-498E-AB00-29B1B207C868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490-498E-AB00-29B1B207C868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490-498E-AB00-29B1B207C868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490-498E-AB00-29B1B207C868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490-498E-AB00-29B1B207C868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490-498E-AB00-29B1B207C868}"/>
              </c:ext>
            </c:extLst>
          </c:dPt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'matrix 2'!$G$5:$G$15</c:f>
              <c:strCache>
                <c:ptCount val="11"/>
                <c:pt idx="0">
                  <c:v>IO DDR 
1thread</c:v>
                </c:pt>
                <c:pt idx="1">
                  <c:v>IO SMEM
 1thread</c:v>
                </c:pt>
                <c:pt idx="2">
                  <c:v>SMEM
  1thread</c:v>
                </c:pt>
                <c:pt idx="3">
                  <c:v>IO DDR
 2thread</c:v>
                </c:pt>
                <c:pt idx="4">
                  <c:v>IO SMEM
 2thread</c:v>
                </c:pt>
                <c:pt idx="5">
                  <c:v>SMEM
 2thread</c:v>
                </c:pt>
                <c:pt idx="6">
                  <c:v>IO DDR
 4thread</c:v>
                </c:pt>
                <c:pt idx="7">
                  <c:v>IO SMEM 
4thread</c:v>
                </c:pt>
                <c:pt idx="8">
                  <c:v>SMEM 
4thread</c:v>
                </c:pt>
                <c:pt idx="9">
                  <c:v>SMEM 
8thread</c:v>
                </c:pt>
                <c:pt idx="10">
                  <c:v>SMEM 
16thread</c:v>
                </c:pt>
              </c:strCache>
            </c:strRef>
          </c:cat>
          <c:val>
            <c:numRef>
              <c:f>'matrix 2'!$H$5:$H$15</c:f>
              <c:numCache>
                <c:formatCode>General</c:formatCode>
                <c:ptCount val="11"/>
                <c:pt idx="0">
                  <c:v>12689.319649999999</c:v>
                </c:pt>
                <c:pt idx="1">
                  <c:v>4482.3279499999999</c:v>
                </c:pt>
                <c:pt idx="2">
                  <c:v>2221.61202</c:v>
                </c:pt>
                <c:pt idx="3">
                  <c:v>6692.7629500000003</c:v>
                </c:pt>
                <c:pt idx="4">
                  <c:v>2248.32258</c:v>
                </c:pt>
                <c:pt idx="5">
                  <c:v>1116.3334199999999</c:v>
                </c:pt>
                <c:pt idx="6">
                  <c:v>3508.7781100000002</c:v>
                </c:pt>
                <c:pt idx="7">
                  <c:v>1012.8751</c:v>
                </c:pt>
                <c:pt idx="8">
                  <c:v>554.49258999999995</c:v>
                </c:pt>
                <c:pt idx="9">
                  <c:v>276.83843000000002</c:v>
                </c:pt>
                <c:pt idx="10">
                  <c:v>138.89574999999999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490-498E-AB00-29B1B207C8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8985935"/>
        <c:axId val="508973871"/>
      </c:barChart>
      <c:catAx>
        <c:axId val="50898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8973871"/>
        <c:crosses val="autoZero"/>
        <c:auto val="1"/>
        <c:lblAlgn val="ctr"/>
        <c:lblOffset val="100"/>
        <c:noMultiLvlLbl val="0"/>
      </c:catAx>
      <c:valAx>
        <c:axId val="50897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altLang="ja-JP" sz="1600" b="1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ja-JP" sz="1600" b="1" i="0" u="none" strike="noStrike" baseline="0">
                    <a:solidFill>
                      <a:sysClr val="windowText" lastClr="000000"/>
                    </a:solidFill>
                    <a:effectLst/>
                    <a:latin typeface="+mn-ea"/>
                    <a:ea typeface="+mn-ea"/>
                  </a:rPr>
                  <a:t>calculation time </a:t>
                </a:r>
                <a:r>
                  <a:rPr lang="en-US" altLang="ja-JP" sz="1600" b="1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[ms]</a:t>
                </a:r>
                <a:endParaRPr lang="ja-JP" altLang="en-US" sz="1600" b="1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4455344269724913E-2"/>
              <c:y val="0.13023627417610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8985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92100" y="1143000"/>
            <a:ext cx="744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2117" rtl="0" eaLnBrk="1" latinLnBrk="0" hangingPunct="1">
      <a:defRPr kumimoji="1" sz="265" kern="1200">
        <a:solidFill>
          <a:schemeClr val="tx1"/>
        </a:solidFill>
        <a:latin typeface="+mn-lt"/>
        <a:ea typeface="+mn-ea"/>
        <a:cs typeface="+mn-cs"/>
      </a:defRPr>
    </a:lvl1pPr>
    <a:lvl2pPr marL="101058" algn="l" defTabSz="202117" rtl="0" eaLnBrk="1" latinLnBrk="0" hangingPunct="1">
      <a:defRPr kumimoji="1" sz="265" kern="1200">
        <a:solidFill>
          <a:schemeClr val="tx1"/>
        </a:solidFill>
        <a:latin typeface="+mn-lt"/>
        <a:ea typeface="+mn-ea"/>
        <a:cs typeface="+mn-cs"/>
      </a:defRPr>
    </a:lvl2pPr>
    <a:lvl3pPr marL="202117" algn="l" defTabSz="202117" rtl="0" eaLnBrk="1" latinLnBrk="0" hangingPunct="1">
      <a:defRPr kumimoji="1" sz="265" kern="1200">
        <a:solidFill>
          <a:schemeClr val="tx1"/>
        </a:solidFill>
        <a:latin typeface="+mn-lt"/>
        <a:ea typeface="+mn-ea"/>
        <a:cs typeface="+mn-cs"/>
      </a:defRPr>
    </a:lvl3pPr>
    <a:lvl4pPr marL="303175" algn="l" defTabSz="202117" rtl="0" eaLnBrk="1" latinLnBrk="0" hangingPunct="1">
      <a:defRPr kumimoji="1" sz="265" kern="1200">
        <a:solidFill>
          <a:schemeClr val="tx1"/>
        </a:solidFill>
        <a:latin typeface="+mn-lt"/>
        <a:ea typeface="+mn-ea"/>
        <a:cs typeface="+mn-cs"/>
      </a:defRPr>
    </a:lvl4pPr>
    <a:lvl5pPr marL="404234" algn="l" defTabSz="202117" rtl="0" eaLnBrk="1" latinLnBrk="0" hangingPunct="1">
      <a:defRPr kumimoji="1" sz="265" kern="1200">
        <a:solidFill>
          <a:schemeClr val="tx1"/>
        </a:solidFill>
        <a:latin typeface="+mn-lt"/>
        <a:ea typeface="+mn-ea"/>
        <a:cs typeface="+mn-cs"/>
      </a:defRPr>
    </a:lvl5pPr>
    <a:lvl6pPr marL="505292" algn="l" defTabSz="202117" rtl="0" eaLnBrk="1" latinLnBrk="0" hangingPunct="1">
      <a:defRPr kumimoji="1" sz="265" kern="1200">
        <a:solidFill>
          <a:schemeClr val="tx1"/>
        </a:solidFill>
        <a:latin typeface="+mn-lt"/>
        <a:ea typeface="+mn-ea"/>
        <a:cs typeface="+mn-cs"/>
      </a:defRPr>
    </a:lvl6pPr>
    <a:lvl7pPr marL="606351" algn="l" defTabSz="202117" rtl="0" eaLnBrk="1" latinLnBrk="0" hangingPunct="1">
      <a:defRPr kumimoji="1" sz="265" kern="1200">
        <a:solidFill>
          <a:schemeClr val="tx1"/>
        </a:solidFill>
        <a:latin typeface="+mn-lt"/>
        <a:ea typeface="+mn-ea"/>
        <a:cs typeface="+mn-cs"/>
      </a:defRPr>
    </a:lvl7pPr>
    <a:lvl8pPr marL="707409" algn="l" defTabSz="202117" rtl="0" eaLnBrk="1" latinLnBrk="0" hangingPunct="1">
      <a:defRPr kumimoji="1" sz="265" kern="1200">
        <a:solidFill>
          <a:schemeClr val="tx1"/>
        </a:solidFill>
        <a:latin typeface="+mn-lt"/>
        <a:ea typeface="+mn-ea"/>
        <a:cs typeface="+mn-cs"/>
      </a:defRPr>
    </a:lvl8pPr>
    <a:lvl9pPr marL="808467" algn="l" defTabSz="202117" rtl="0" eaLnBrk="1" latinLnBrk="0" hangingPunct="1">
      <a:defRPr kumimoji="1" sz="2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292100" y="1143000"/>
            <a:ext cx="74422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3919" y="474407"/>
            <a:ext cx="5243512" cy="1009203"/>
          </a:xfrm>
        </p:spPr>
        <p:txBody>
          <a:bodyPr anchor="b"/>
          <a:lstStyle>
            <a:lvl1pPr algn="ctr"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73919" y="1522530"/>
            <a:ext cx="5243512" cy="699866"/>
          </a:xfrm>
        </p:spPr>
        <p:txBody>
          <a:bodyPr/>
          <a:lstStyle>
            <a:lvl1pPr marL="0" indent="0" algn="ctr">
              <a:buNone/>
              <a:defRPr sz="13272"/>
            </a:lvl1pPr>
            <a:lvl2pPr marL="2528126" indent="0" algn="ctr">
              <a:buNone/>
              <a:defRPr sz="11063"/>
            </a:lvl2pPr>
            <a:lvl3pPr marL="5056249" indent="0" algn="ctr">
              <a:buNone/>
              <a:defRPr sz="9956"/>
            </a:lvl3pPr>
            <a:lvl4pPr marL="7584369" indent="0" algn="ctr">
              <a:buNone/>
              <a:defRPr sz="8848"/>
            </a:lvl4pPr>
            <a:lvl5pPr marL="10112495" indent="0" algn="ctr">
              <a:buNone/>
              <a:defRPr sz="8848"/>
            </a:lvl5pPr>
            <a:lvl6pPr marL="12640618" indent="0" algn="ctr">
              <a:buNone/>
              <a:defRPr sz="8848"/>
            </a:lvl6pPr>
            <a:lvl7pPr marL="15168738" indent="0" algn="ctr">
              <a:buNone/>
              <a:defRPr sz="8848"/>
            </a:lvl7pPr>
            <a:lvl8pPr marL="17696867" indent="0" algn="ctr">
              <a:buNone/>
              <a:defRPr sz="8848"/>
            </a:lvl8pPr>
            <a:lvl9pPr marL="20224987" indent="0" algn="ctr">
              <a:buNone/>
              <a:defRPr sz="8848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03186" y="154333"/>
            <a:ext cx="1507510" cy="245657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80655" y="154333"/>
            <a:ext cx="4435139" cy="24565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4794" y="898623"/>
            <a:ext cx="59476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9584" y="1623318"/>
            <a:ext cx="48980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9864" y="666721"/>
            <a:ext cx="304379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603572" y="666721"/>
            <a:ext cx="304379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7015" y="722682"/>
            <a:ext cx="6030039" cy="1205810"/>
          </a:xfrm>
        </p:spPr>
        <p:txBody>
          <a:bodyPr anchor="b"/>
          <a:lstStyle>
            <a:lvl1pPr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7015" y="1939899"/>
            <a:ext cx="6030039" cy="634107"/>
          </a:xfrm>
        </p:spPr>
        <p:txBody>
          <a:bodyPr/>
          <a:lstStyle>
            <a:lvl1pPr marL="0" indent="0">
              <a:buNone/>
              <a:defRPr sz="13272">
                <a:solidFill>
                  <a:schemeClr val="tx1">
                    <a:tint val="75000"/>
                  </a:schemeClr>
                </a:solidFill>
              </a:defRPr>
            </a:lvl1pPr>
            <a:lvl2pPr marL="2528126" indent="0">
              <a:buNone/>
              <a:defRPr sz="11063">
                <a:solidFill>
                  <a:schemeClr val="tx1">
                    <a:tint val="75000"/>
                  </a:schemeClr>
                </a:solidFill>
              </a:defRPr>
            </a:lvl2pPr>
            <a:lvl3pPr marL="5056249" indent="0">
              <a:buNone/>
              <a:defRPr sz="9956">
                <a:solidFill>
                  <a:schemeClr val="tx1">
                    <a:tint val="75000"/>
                  </a:schemeClr>
                </a:solidFill>
              </a:defRPr>
            </a:lvl3pPr>
            <a:lvl4pPr marL="7584369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4pPr>
            <a:lvl5pPr marL="10112495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5pPr>
            <a:lvl6pPr marL="1264061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6pPr>
            <a:lvl7pPr marL="1516873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7pPr>
            <a:lvl8pPr marL="1769686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8pPr>
            <a:lvl9pPr marL="2022498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80658" y="771667"/>
            <a:ext cx="2971324" cy="183924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39374" y="771667"/>
            <a:ext cx="2971324" cy="183924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1568" y="154333"/>
            <a:ext cx="6030039" cy="56029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1568" y="710603"/>
            <a:ext cx="2957669" cy="348256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1568" y="1058861"/>
            <a:ext cx="2957669" cy="155742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39374" y="710603"/>
            <a:ext cx="2972234" cy="348256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39374" y="1058861"/>
            <a:ext cx="2972234" cy="155742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1568" y="193252"/>
            <a:ext cx="2254893" cy="676381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72235" y="417372"/>
            <a:ext cx="3539371" cy="2060009"/>
          </a:xfrm>
        </p:spPr>
        <p:txBody>
          <a:bodyPr/>
          <a:lstStyle>
            <a:lvl1pPr>
              <a:defRPr sz="17695"/>
            </a:lvl1pPr>
            <a:lvl2pPr>
              <a:defRPr sz="15480"/>
            </a:lvl2pPr>
            <a:lvl3pPr>
              <a:defRPr sz="13272"/>
            </a:lvl3pPr>
            <a:lvl4pPr>
              <a:defRPr sz="11063"/>
            </a:lvl4pPr>
            <a:lvl5pPr>
              <a:defRPr sz="11063"/>
            </a:lvl5pPr>
            <a:lvl6pPr>
              <a:defRPr sz="11063"/>
            </a:lvl6pPr>
            <a:lvl7pPr>
              <a:defRPr sz="11063"/>
            </a:lvl7pPr>
            <a:lvl8pPr>
              <a:defRPr sz="11063"/>
            </a:lvl8pPr>
            <a:lvl9pPr>
              <a:defRPr sz="110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1568" y="869635"/>
            <a:ext cx="2254893" cy="1611101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1568" y="193252"/>
            <a:ext cx="2254893" cy="676381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72235" y="417372"/>
            <a:ext cx="3539371" cy="2060009"/>
          </a:xfrm>
        </p:spPr>
        <p:txBody>
          <a:bodyPr/>
          <a:lstStyle>
            <a:lvl1pPr marL="0" indent="0">
              <a:buNone/>
              <a:defRPr sz="17695"/>
            </a:lvl1pPr>
            <a:lvl2pPr marL="2528126" indent="0">
              <a:buNone/>
              <a:defRPr sz="15480"/>
            </a:lvl2pPr>
            <a:lvl3pPr marL="5056249" indent="0">
              <a:buNone/>
              <a:defRPr sz="13272"/>
            </a:lvl3pPr>
            <a:lvl4pPr marL="7584369" indent="0">
              <a:buNone/>
              <a:defRPr sz="11063"/>
            </a:lvl4pPr>
            <a:lvl5pPr marL="10112495" indent="0">
              <a:buNone/>
              <a:defRPr sz="11063"/>
            </a:lvl5pPr>
            <a:lvl6pPr marL="12640618" indent="0">
              <a:buNone/>
              <a:defRPr sz="11063"/>
            </a:lvl6pPr>
            <a:lvl7pPr marL="15168738" indent="0">
              <a:buNone/>
              <a:defRPr sz="11063"/>
            </a:lvl7pPr>
            <a:lvl8pPr marL="17696867" indent="0">
              <a:buNone/>
              <a:defRPr sz="11063"/>
            </a:lvl8pPr>
            <a:lvl9pPr marL="20224987" indent="0">
              <a:buNone/>
              <a:defRPr sz="1106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1568" y="869635"/>
            <a:ext cx="2254893" cy="1611101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656" y="154333"/>
            <a:ext cx="6030039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656" y="771667"/>
            <a:ext cx="6030039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658" y="2686736"/>
            <a:ext cx="1573053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15885" y="2686736"/>
            <a:ext cx="2359582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37642" y="2686736"/>
            <a:ext cx="1573053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56249" rtl="0" eaLnBrk="1" latinLnBrk="0" hangingPunct="1">
        <a:lnSpc>
          <a:spcPct val="90000"/>
        </a:lnSpc>
        <a:spcBef>
          <a:spcPct val="0"/>
        </a:spcBef>
        <a:buNone/>
        <a:defRPr kumimoji="1" sz="24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4063" indent="-1264063" algn="l" defTabSz="5056249" rtl="0" eaLnBrk="1" latinLnBrk="0" hangingPunct="1">
        <a:lnSpc>
          <a:spcPct val="90000"/>
        </a:lnSpc>
        <a:spcBef>
          <a:spcPts val="5531"/>
        </a:spcBef>
        <a:buFont typeface="Arial" panose="020B0604020202020204" pitchFamily="34" charset="0"/>
        <a:buChar char="•"/>
        <a:defRPr kumimoji="1" sz="15480" kern="1200">
          <a:solidFill>
            <a:schemeClr val="tx1"/>
          </a:solidFill>
          <a:latin typeface="+mn-lt"/>
          <a:ea typeface="+mn-ea"/>
          <a:cs typeface="+mn-cs"/>
        </a:defRPr>
      </a:lvl1pPr>
      <a:lvl2pPr marL="379218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3272" kern="1200">
          <a:solidFill>
            <a:schemeClr val="tx1"/>
          </a:solidFill>
          <a:latin typeface="+mn-lt"/>
          <a:ea typeface="+mn-ea"/>
          <a:cs typeface="+mn-cs"/>
        </a:defRPr>
      </a:lvl2pPr>
      <a:lvl3pPr marL="6320312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1063" kern="1200">
          <a:solidFill>
            <a:schemeClr val="tx1"/>
          </a:solidFill>
          <a:latin typeface="+mn-lt"/>
          <a:ea typeface="+mn-ea"/>
          <a:cs typeface="+mn-cs"/>
        </a:defRPr>
      </a:lvl3pPr>
      <a:lvl4pPr marL="884842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1376555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390468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643280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896093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148905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1pPr>
      <a:lvl2pPr marL="2528126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2pPr>
      <a:lvl3pPr marL="505624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3pPr>
      <a:lvl4pPr marL="758436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0112495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264061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516873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769686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022498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863" y="115955"/>
            <a:ext cx="62975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863" y="666721"/>
            <a:ext cx="62975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9060" y="2695864"/>
            <a:ext cx="2239112" cy="6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9864" y="2695864"/>
            <a:ext cx="1609361" cy="6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38006" y="2695864"/>
            <a:ext cx="1609361" cy="6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474353"/>
              </p:ext>
            </p:extLst>
          </p:nvPr>
        </p:nvGraphicFramePr>
        <p:xfrm>
          <a:off x="4342" y="8097"/>
          <a:ext cx="6982665" cy="2882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3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12</cp:revision>
  <dcterms:created xsi:type="dcterms:W3CDTF">2017-01-15T13:10:36Z</dcterms:created>
  <dcterms:modified xsi:type="dcterms:W3CDTF">2017-06-02T12:22:09Z</dcterms:modified>
</cp:coreProperties>
</file>