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3"/>
  </p:notesMasterIdLst>
  <p:handoutMasterIdLst>
    <p:handoutMasterId r:id="rId44"/>
  </p:handoutMasterIdLst>
  <p:sldIdLst>
    <p:sldId id="265" r:id="rId3"/>
    <p:sldId id="274" r:id="rId4"/>
    <p:sldId id="299" r:id="rId5"/>
    <p:sldId id="300" r:id="rId6"/>
    <p:sldId id="303" r:id="rId7"/>
    <p:sldId id="304" r:id="rId8"/>
    <p:sldId id="305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53" r:id="rId29"/>
    <p:sldId id="340" r:id="rId30"/>
    <p:sldId id="341" r:id="rId31"/>
    <p:sldId id="342" r:id="rId32"/>
    <p:sldId id="343" r:id="rId33"/>
    <p:sldId id="344" r:id="rId34"/>
    <p:sldId id="345" r:id="rId35"/>
    <p:sldId id="348" r:id="rId36"/>
    <p:sldId id="349" r:id="rId37"/>
    <p:sldId id="351" r:id="rId38"/>
    <p:sldId id="352" r:id="rId39"/>
    <p:sldId id="317" r:id="rId40"/>
    <p:sldId id="346" r:id="rId41"/>
    <p:sldId id="31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9619" autoAdjust="0"/>
  </p:normalViewPr>
  <p:slideViewPr>
    <p:cSldViewPr>
      <p:cViewPr varScale="1">
        <p:scale>
          <a:sx n="81" d="100"/>
          <a:sy n="81" d="100"/>
        </p:scale>
        <p:origin x="120" y="66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pt-BR" smtClean="0"/>
              <a:t>16/08/2018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pt-BR" smtClean="0"/>
              <a:t>16/08/2018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2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3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24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1424" y="4800600"/>
            <a:ext cx="10369151" cy="114300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09838" y="5943600"/>
            <a:ext cx="10369151" cy="76200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" y="-1"/>
            <a:ext cx="12188826" cy="471047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8" y="1340768"/>
            <a:ext cx="2089818" cy="211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16/08/2018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ctr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16/08/2018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ctr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16/08/2018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16/08/2018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16/08/2018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16/08/2018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spcBef>
                <a:spcPts val="600"/>
              </a:spcBef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65760" indent="0">
              <a:buNone/>
              <a:defRPr/>
            </a:lvl2pPr>
            <a:lvl3pPr marL="685800" indent="0">
              <a:buNone/>
              <a:defRPr/>
            </a:lvl3pPr>
            <a:lvl4pPr marL="1005840" indent="0">
              <a:buNone/>
              <a:defRPr/>
            </a:lvl4pPr>
            <a:lvl5pPr marL="1325880" indent="0">
              <a:buNone/>
              <a:defRPr/>
            </a:lvl5pPr>
            <a:lvl6pPr>
              <a:defRPr/>
            </a:lvl6pPr>
          </a:lstStyle>
          <a:p>
            <a:pPr lv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16/08/2018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47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16/08/2018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ebeçalho de seção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16/08/2018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51384" y="1901952"/>
            <a:ext cx="5361736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5361736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pt-BR" smtClean="0"/>
              <a:t>16/08/2018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anchor="ctr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16/08/2018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16/08/2018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16/08/2018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51384" y="116632"/>
            <a:ext cx="11089232" cy="1233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51384" y="1556792"/>
            <a:ext cx="1108923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  <a:p>
            <a:pPr lvl="5"/>
            <a:r>
              <a:rPr lang="pt-BR" dirty="0"/>
              <a:t>Sexto nível</a:t>
            </a:r>
          </a:p>
          <a:p>
            <a:pPr lvl="6"/>
            <a:r>
              <a:rPr lang="pt-BR" dirty="0"/>
              <a:t>Sétimo nível</a:t>
            </a:r>
          </a:p>
          <a:p>
            <a:pPr lvl="7"/>
            <a:r>
              <a:rPr lang="pt-BR" dirty="0"/>
              <a:t>Oitavo nível</a:t>
            </a:r>
          </a:p>
          <a:p>
            <a:pPr lvl="8"/>
            <a:r>
              <a:rPr lang="pt-BR" dirty="0"/>
              <a:t>Nono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16/08/2018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2" r:id="rId5"/>
    <p:sldLayoutId id="2147483661" r:id="rId6"/>
    <p:sldLayoutId id="2147483653" r:id="rId7"/>
    <p:sldLayoutId id="2147483654" r:id="rId8"/>
    <p:sldLayoutId id="2147483655" r:id="rId9"/>
    <p:sldLayoutId id="2147483656" r:id="rId10"/>
    <p:sldLayoutId id="2147483663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>
                <a:latin typeface="Corbel"/>
              </a:rPr>
              <a:t>Modelagem</a:t>
            </a:r>
            <a:endParaRPr lang="pt-BR" sz="4800" b="0" i="0" dirty="0">
              <a:solidFill>
                <a:schemeClr val="bg1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dirty="0" err="1"/>
              <a:t>Montebello</a:t>
            </a:r>
            <a:r>
              <a:rPr lang="pt-BR" dirty="0"/>
              <a:t>/</a:t>
            </a:r>
            <a:r>
              <a:rPr lang="pt-BR" dirty="0" err="1"/>
              <a:t>M.Angélica</a:t>
            </a:r>
            <a:r>
              <a:rPr lang="pt-BR" dirty="0"/>
              <a:t> </a:t>
            </a:r>
            <a:r>
              <a:rPr lang="pt-BR" dirty="0" err="1"/>
              <a:t>Cardieri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– </a:t>
            </a:r>
            <a:r>
              <a:rPr lang="pt-BR" dirty="0" err="1"/>
              <a:t>Primary</a:t>
            </a:r>
            <a:r>
              <a:rPr lang="pt-BR" dirty="0"/>
              <a:t> Key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CREATE TABLE </a:t>
            </a:r>
            <a:r>
              <a:rPr lang="pt-BR" dirty="0"/>
              <a:t>Paciente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    </a:t>
            </a:r>
            <a:r>
              <a:rPr lang="pt-BR" dirty="0" err="1"/>
              <a:t>Codigo</a:t>
            </a:r>
            <a:r>
              <a:rPr lang="pt-BR" dirty="0"/>
              <a:t>		</a:t>
            </a:r>
            <a:r>
              <a:rPr lang="pt-BR" b="1" dirty="0" err="1"/>
              <a:t>int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PRIMARY KEY</a:t>
            </a:r>
            <a:r>
              <a:rPr lang="pt-BR" dirty="0"/>
              <a:t>,</a:t>
            </a:r>
          </a:p>
          <a:p>
            <a:r>
              <a:rPr lang="pt-BR" dirty="0"/>
              <a:t>    Nome		</a:t>
            </a:r>
            <a:r>
              <a:rPr lang="pt-BR" b="1" dirty="0" err="1"/>
              <a:t>varchar</a:t>
            </a:r>
            <a:r>
              <a:rPr lang="pt-BR" b="1" dirty="0"/>
              <a:t>(30</a:t>
            </a:r>
            <a:r>
              <a:rPr lang="pt-BR" dirty="0"/>
              <a:t>)	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    </a:t>
            </a:r>
            <a:r>
              <a:rPr lang="pt-BR" dirty="0" err="1"/>
              <a:t>DataNasc</a:t>
            </a:r>
            <a:r>
              <a:rPr lang="pt-BR" dirty="0"/>
              <a:t>	</a:t>
            </a:r>
            <a:r>
              <a:rPr lang="pt-BR" b="1" dirty="0" err="1"/>
              <a:t>datetime</a:t>
            </a:r>
            <a:r>
              <a:rPr lang="pt-BR" dirty="0"/>
              <a:t>,</a:t>
            </a:r>
          </a:p>
          <a:p>
            <a:r>
              <a:rPr lang="pt-BR" dirty="0"/>
              <a:t>    Sexo 		</a:t>
            </a:r>
            <a:r>
              <a:rPr lang="pt-BR" b="1" dirty="0"/>
              <a:t>char(1</a:t>
            </a:r>
            <a:r>
              <a:rPr lang="pt-BR" dirty="0"/>
              <a:t>) </a:t>
            </a:r>
            <a:r>
              <a:rPr lang="pt-BR" b="1" dirty="0"/>
              <a:t>CHECK(</a:t>
            </a:r>
            <a:r>
              <a:rPr lang="pt-BR" dirty="0"/>
              <a:t>Sexo in ('F','M')</a:t>
            </a:r>
            <a:r>
              <a:rPr lang="pt-BR" b="1" dirty="0"/>
              <a:t>)</a:t>
            </a:r>
            <a:r>
              <a:rPr lang="pt-BR" dirty="0"/>
              <a:t>,</a:t>
            </a:r>
          </a:p>
          <a:p>
            <a:r>
              <a:rPr lang="pt-BR" dirty="0"/>
              <a:t>    </a:t>
            </a:r>
            <a:r>
              <a:rPr lang="pt-BR" dirty="0" err="1"/>
              <a:t>Endereco</a:t>
            </a:r>
            <a:r>
              <a:rPr lang="pt-BR" dirty="0"/>
              <a:t>	</a:t>
            </a:r>
            <a:r>
              <a:rPr lang="pt-BR" b="1" dirty="0" err="1"/>
              <a:t>varchar</a:t>
            </a:r>
            <a:r>
              <a:rPr lang="pt-BR" b="1" dirty="0"/>
              <a:t>(100</a:t>
            </a:r>
            <a:r>
              <a:rPr lang="pt-BR" dirty="0"/>
              <a:t>)</a:t>
            </a:r>
          </a:p>
          <a:p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48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– </a:t>
            </a:r>
            <a:r>
              <a:rPr lang="pt-BR" dirty="0" err="1"/>
              <a:t>Primary</a:t>
            </a:r>
            <a:r>
              <a:rPr lang="pt-BR" dirty="0"/>
              <a:t> Key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TABLE </a:t>
            </a:r>
            <a:r>
              <a:rPr lang="en-US" dirty="0" err="1"/>
              <a:t>exemplo</a:t>
            </a:r>
            <a:r>
              <a:rPr lang="en-US" dirty="0"/>
              <a:t> (</a:t>
            </a:r>
          </a:p>
          <a:p>
            <a:r>
              <a:rPr lang="en-US" dirty="0"/>
              <a:t>    Campo1	</a:t>
            </a:r>
            <a:r>
              <a:rPr lang="en-US" b="1" dirty="0" err="1"/>
              <a:t>int</a:t>
            </a:r>
            <a:r>
              <a:rPr lang="en-US" dirty="0"/>
              <a:t>,</a:t>
            </a:r>
          </a:p>
          <a:p>
            <a:r>
              <a:rPr lang="en-US" dirty="0"/>
              <a:t>    Campo2	</a:t>
            </a:r>
            <a:r>
              <a:rPr lang="en-US" b="1" dirty="0" err="1"/>
              <a:t>int</a:t>
            </a:r>
            <a:r>
              <a:rPr lang="en-US" dirty="0"/>
              <a:t>,</a:t>
            </a:r>
          </a:p>
          <a:p>
            <a:r>
              <a:rPr lang="en-US" dirty="0"/>
              <a:t>    Campo3	</a:t>
            </a:r>
            <a:r>
              <a:rPr lang="en-US" b="1" dirty="0" err="1"/>
              <a:t>int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PRIMARY KEY </a:t>
            </a:r>
            <a:r>
              <a:rPr lang="en-US" dirty="0"/>
              <a:t>(Campo1, Campo2)</a:t>
            </a:r>
          </a:p>
          <a:p>
            <a:r>
              <a:rPr lang="en-US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181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– </a:t>
            </a:r>
            <a:r>
              <a:rPr lang="pt-BR" dirty="0" err="1"/>
              <a:t>Foreign</a:t>
            </a:r>
            <a:r>
              <a:rPr lang="pt-BR" dirty="0"/>
              <a:t> Key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CREATE TABLE </a:t>
            </a:r>
            <a:r>
              <a:rPr lang="pt-BR" dirty="0"/>
              <a:t>Consulta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	</a:t>
            </a:r>
            <a:r>
              <a:rPr lang="pt-BR" dirty="0" err="1"/>
              <a:t>ConsultaID</a:t>
            </a:r>
            <a:r>
              <a:rPr lang="pt-BR" dirty="0"/>
              <a:t>		</a:t>
            </a:r>
            <a:r>
              <a:rPr lang="pt-BR" b="1" dirty="0" err="1"/>
              <a:t>int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PRIMARY KEY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Dataconsulta</a:t>
            </a:r>
            <a:r>
              <a:rPr lang="pt-BR" dirty="0"/>
              <a:t>	</a:t>
            </a:r>
            <a:r>
              <a:rPr lang="pt-BR" b="1" dirty="0" err="1"/>
              <a:t>datetime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TipoConsulta</a:t>
            </a:r>
            <a:r>
              <a:rPr lang="pt-BR" dirty="0"/>
              <a:t>	</a:t>
            </a:r>
            <a:r>
              <a:rPr lang="pt-BR" b="1" dirty="0"/>
              <a:t>char(1</a:t>
            </a:r>
            <a:r>
              <a:rPr lang="pt-BR" dirty="0"/>
              <a:t>) </a:t>
            </a:r>
            <a:r>
              <a:rPr lang="pt-BR" b="1" dirty="0"/>
              <a:t>CHECK</a:t>
            </a:r>
            <a:r>
              <a:rPr lang="pt-BR" dirty="0"/>
              <a:t>(</a:t>
            </a:r>
            <a:r>
              <a:rPr lang="pt-BR" dirty="0" err="1"/>
              <a:t>tipocons</a:t>
            </a:r>
            <a:r>
              <a:rPr lang="pt-BR" dirty="0"/>
              <a:t> in (‘P’,’C’),</a:t>
            </a:r>
          </a:p>
          <a:p>
            <a:r>
              <a:rPr lang="pt-BR" dirty="0"/>
              <a:t>	</a:t>
            </a:r>
            <a:r>
              <a:rPr lang="pt-BR" dirty="0" err="1"/>
              <a:t>PacienteID</a:t>
            </a:r>
            <a:r>
              <a:rPr lang="pt-BR" dirty="0"/>
              <a:t>		</a:t>
            </a:r>
            <a:r>
              <a:rPr lang="pt-BR" b="1" dirty="0" err="1"/>
              <a:t>int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REFERENCES</a:t>
            </a:r>
            <a:r>
              <a:rPr lang="pt-BR" dirty="0"/>
              <a:t> Paciente,                   </a:t>
            </a:r>
          </a:p>
          <a:p>
            <a:r>
              <a:rPr lang="pt-BR" dirty="0"/>
              <a:t>	</a:t>
            </a:r>
            <a:r>
              <a:rPr lang="pt-BR" dirty="0" err="1"/>
              <a:t>MedicoID</a:t>
            </a:r>
            <a:r>
              <a:rPr lang="pt-BR" dirty="0"/>
              <a:t> 		</a:t>
            </a:r>
            <a:r>
              <a:rPr lang="pt-BR" b="1" dirty="0" err="1"/>
              <a:t>int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REFERENCES</a:t>
            </a:r>
            <a:r>
              <a:rPr lang="pt-BR" dirty="0"/>
              <a:t> Medico ,</a:t>
            </a:r>
          </a:p>
          <a:p>
            <a:r>
              <a:rPr lang="pt-BR" dirty="0"/>
              <a:t>	</a:t>
            </a:r>
            <a:r>
              <a:rPr lang="pt-BR" dirty="0" err="1"/>
              <a:t>ValorConsulta</a:t>
            </a:r>
            <a:r>
              <a:rPr lang="pt-BR" dirty="0"/>
              <a:t>	</a:t>
            </a:r>
            <a:r>
              <a:rPr lang="pt-BR" b="1" dirty="0" err="1"/>
              <a:t>numeric</a:t>
            </a:r>
            <a:r>
              <a:rPr lang="pt-BR" dirty="0"/>
              <a:t>(18,2)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endParaRPr lang="pt-BR" dirty="0"/>
          </a:p>
          <a:p>
            <a:r>
              <a:rPr lang="pt-BR" dirty="0"/>
              <a:t>)</a:t>
            </a:r>
          </a:p>
          <a:p>
            <a:endParaRPr lang="pt-BR" dirty="0"/>
          </a:p>
        </p:txBody>
      </p:sp>
      <p:sp>
        <p:nvSpPr>
          <p:cNvPr id="4" name="Texto explicativo em forma de nuvem 3"/>
          <p:cNvSpPr/>
          <p:nvPr/>
        </p:nvSpPr>
        <p:spPr>
          <a:xfrm>
            <a:off x="7968208" y="1052736"/>
            <a:ext cx="2160240" cy="1447361"/>
          </a:xfrm>
          <a:prstGeom prst="cloudCallout">
            <a:avLst>
              <a:gd name="adj1" fmla="val -48978"/>
              <a:gd name="adj2" fmla="val 11333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Chave Estrangeira</a:t>
            </a:r>
          </a:p>
        </p:txBody>
      </p:sp>
    </p:spTree>
    <p:extLst>
      <p:ext uri="{BB962C8B-B14F-4D97-AF65-F5344CB8AC3E}">
        <p14:creationId xmlns:p14="http://schemas.microsoft.com/office/powerpoint/2010/main" val="226744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– </a:t>
            </a:r>
            <a:r>
              <a:rPr lang="pt-BR" dirty="0" err="1"/>
              <a:t>Foreign</a:t>
            </a:r>
            <a:r>
              <a:rPr lang="pt-BR" dirty="0"/>
              <a:t> Key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CREATE TABLE </a:t>
            </a:r>
            <a:r>
              <a:rPr lang="pt-BR" dirty="0"/>
              <a:t>Pedidos (</a:t>
            </a:r>
          </a:p>
          <a:p>
            <a:r>
              <a:rPr lang="pt-BR" dirty="0"/>
              <a:t>    </a:t>
            </a:r>
            <a:r>
              <a:rPr lang="pt-BR" dirty="0" err="1"/>
              <a:t>PedidoID</a:t>
            </a:r>
            <a:r>
              <a:rPr lang="pt-BR" dirty="0"/>
              <a:t>	</a:t>
            </a:r>
            <a:r>
              <a:rPr lang="pt-BR" b="1" dirty="0" err="1"/>
              <a:t>int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PRIMARY KEY</a:t>
            </a:r>
            <a:r>
              <a:rPr lang="pt-BR" dirty="0"/>
              <a:t>,</a:t>
            </a:r>
          </a:p>
          <a:p>
            <a:r>
              <a:rPr lang="pt-BR" dirty="0"/>
              <a:t>    </a:t>
            </a:r>
            <a:r>
              <a:rPr lang="pt-BR" dirty="0" err="1"/>
              <a:t>ProdutoID</a:t>
            </a:r>
            <a:r>
              <a:rPr lang="pt-BR" dirty="0"/>
              <a:t>	</a:t>
            </a:r>
            <a:r>
              <a:rPr lang="pt-BR" b="1" dirty="0" err="1"/>
              <a:t>int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REFERENCES</a:t>
            </a:r>
            <a:r>
              <a:rPr lang="pt-BR" dirty="0"/>
              <a:t> Produtos (</a:t>
            </a:r>
            <a:r>
              <a:rPr lang="pt-BR" dirty="0" err="1"/>
              <a:t>ProdutoID</a:t>
            </a:r>
            <a:r>
              <a:rPr lang="pt-BR" dirty="0"/>
              <a:t>),</a:t>
            </a:r>
          </a:p>
          <a:p>
            <a:r>
              <a:rPr lang="pt-BR" dirty="0"/>
              <a:t>    Quantidade	</a:t>
            </a:r>
            <a:r>
              <a:rPr lang="pt-BR" b="1" dirty="0" err="1"/>
              <a:t>int</a:t>
            </a:r>
            <a:endParaRPr lang="pt-BR" b="1" dirty="0"/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b="1" dirty="0"/>
              <a:t>CREATE TABLE </a:t>
            </a:r>
            <a:r>
              <a:rPr lang="pt-BR" dirty="0"/>
              <a:t>Pedidos (</a:t>
            </a:r>
          </a:p>
          <a:p>
            <a:r>
              <a:rPr lang="pt-BR" dirty="0"/>
              <a:t>    </a:t>
            </a:r>
            <a:r>
              <a:rPr lang="pt-BR" dirty="0" err="1"/>
              <a:t>PedidoID</a:t>
            </a:r>
            <a:r>
              <a:rPr lang="pt-BR" dirty="0"/>
              <a:t>	</a:t>
            </a:r>
            <a:r>
              <a:rPr lang="pt-BR" b="1" dirty="0" err="1"/>
              <a:t>int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PRIMARY KEY</a:t>
            </a:r>
            <a:r>
              <a:rPr lang="pt-BR" dirty="0"/>
              <a:t>,</a:t>
            </a:r>
          </a:p>
          <a:p>
            <a:r>
              <a:rPr lang="pt-BR" dirty="0"/>
              <a:t>    </a:t>
            </a:r>
            <a:r>
              <a:rPr lang="pt-BR" dirty="0" err="1"/>
              <a:t>ProdutoID</a:t>
            </a:r>
            <a:r>
              <a:rPr lang="pt-BR" dirty="0"/>
              <a:t>	</a:t>
            </a:r>
            <a:r>
              <a:rPr lang="pt-BR" b="1" dirty="0" err="1"/>
              <a:t>int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REFERENCES</a:t>
            </a:r>
            <a:r>
              <a:rPr lang="pt-BR" dirty="0"/>
              <a:t> Produtos,</a:t>
            </a:r>
          </a:p>
          <a:p>
            <a:r>
              <a:rPr lang="pt-BR" dirty="0"/>
              <a:t>    Quantidade	</a:t>
            </a:r>
            <a:r>
              <a:rPr lang="pt-BR" b="1" dirty="0" err="1"/>
              <a:t>int</a:t>
            </a:r>
            <a:endParaRPr lang="pt-BR" b="1" dirty="0"/>
          </a:p>
          <a:p>
            <a:r>
              <a:rPr lang="pt-BR" dirty="0"/>
              <a:t>)</a:t>
            </a:r>
          </a:p>
        </p:txBody>
      </p:sp>
      <p:sp>
        <p:nvSpPr>
          <p:cNvPr id="4" name="Texto explicativo em forma de nuvem 3"/>
          <p:cNvSpPr/>
          <p:nvPr/>
        </p:nvSpPr>
        <p:spPr>
          <a:xfrm>
            <a:off x="6168008" y="764964"/>
            <a:ext cx="2160240" cy="1447361"/>
          </a:xfrm>
          <a:prstGeom prst="cloudCallout">
            <a:avLst>
              <a:gd name="adj1" fmla="val -75122"/>
              <a:gd name="adj2" fmla="val 5480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Chave Estrangeira</a:t>
            </a:r>
          </a:p>
        </p:txBody>
      </p:sp>
      <p:sp>
        <p:nvSpPr>
          <p:cNvPr id="5" name="Texto explicativo em forma de nuvem 4"/>
          <p:cNvSpPr/>
          <p:nvPr/>
        </p:nvSpPr>
        <p:spPr>
          <a:xfrm>
            <a:off x="6200709" y="2860657"/>
            <a:ext cx="2160240" cy="1447361"/>
          </a:xfrm>
          <a:prstGeom prst="cloudCallout">
            <a:avLst>
              <a:gd name="adj1" fmla="val -75122"/>
              <a:gd name="adj2" fmla="val 5480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Chave Estrangeira</a:t>
            </a:r>
          </a:p>
        </p:txBody>
      </p:sp>
    </p:spTree>
    <p:extLst>
      <p:ext uri="{BB962C8B-B14F-4D97-AF65-F5344CB8AC3E}">
        <p14:creationId xmlns:p14="http://schemas.microsoft.com/office/powerpoint/2010/main" val="54703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– </a:t>
            </a:r>
            <a:r>
              <a:rPr lang="pt-BR" dirty="0" err="1"/>
              <a:t>Foreign</a:t>
            </a:r>
            <a:r>
              <a:rPr lang="pt-BR" dirty="0"/>
              <a:t> Key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TABLE </a:t>
            </a:r>
            <a:r>
              <a:rPr lang="en-US" dirty="0"/>
              <a:t>Tabela1 (</a:t>
            </a:r>
          </a:p>
          <a:p>
            <a:r>
              <a:rPr lang="en-US" dirty="0"/>
              <a:t>  </a:t>
            </a:r>
            <a:r>
              <a:rPr lang="en-US" dirty="0" err="1"/>
              <a:t>CampoA</a:t>
            </a:r>
            <a:r>
              <a:rPr lang="en-US" dirty="0"/>
              <a:t>	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PRIMARY KEY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CampoB</a:t>
            </a:r>
            <a:r>
              <a:rPr lang="en-US" dirty="0"/>
              <a:t>	</a:t>
            </a:r>
            <a:r>
              <a:rPr lang="en-US" b="1" dirty="0" err="1"/>
              <a:t>int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CampoC</a:t>
            </a:r>
            <a:r>
              <a:rPr lang="en-US" dirty="0"/>
              <a:t>	</a:t>
            </a:r>
            <a:r>
              <a:rPr lang="en-US" b="1" dirty="0" err="1"/>
              <a:t>int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FOREIGN KEY </a:t>
            </a:r>
            <a:r>
              <a:rPr lang="en-US" dirty="0"/>
              <a:t>(</a:t>
            </a:r>
            <a:r>
              <a:rPr lang="en-US" dirty="0" err="1"/>
              <a:t>CampoB</a:t>
            </a:r>
            <a:r>
              <a:rPr lang="en-US" dirty="0"/>
              <a:t>, </a:t>
            </a:r>
            <a:r>
              <a:rPr lang="en-US" dirty="0" err="1"/>
              <a:t>CamposC</a:t>
            </a:r>
            <a:r>
              <a:rPr lang="en-US" dirty="0"/>
              <a:t>) </a:t>
            </a:r>
            <a:r>
              <a:rPr lang="en-US" b="1" dirty="0">
                <a:solidFill>
                  <a:srgbClr val="FF0000"/>
                </a:solidFill>
              </a:rPr>
              <a:t>REFERENCES</a:t>
            </a:r>
            <a:r>
              <a:rPr lang="en-US" dirty="0"/>
              <a:t> </a:t>
            </a:r>
            <a:r>
              <a:rPr lang="en-US" dirty="0" err="1"/>
              <a:t>outra_tabela</a:t>
            </a:r>
            <a:r>
              <a:rPr lang="en-US" dirty="0"/>
              <a:t> (C1, C2)</a:t>
            </a:r>
          </a:p>
          <a:p>
            <a:r>
              <a:rPr lang="en-US" dirty="0"/>
              <a:t>)</a:t>
            </a:r>
          </a:p>
          <a:p>
            <a:endParaRPr lang="pt-BR" dirty="0"/>
          </a:p>
        </p:txBody>
      </p:sp>
      <p:sp>
        <p:nvSpPr>
          <p:cNvPr id="4" name="Texto explicativo em forma de nuvem 3"/>
          <p:cNvSpPr/>
          <p:nvPr/>
        </p:nvSpPr>
        <p:spPr>
          <a:xfrm>
            <a:off x="6888088" y="1350056"/>
            <a:ext cx="2160240" cy="1447361"/>
          </a:xfrm>
          <a:prstGeom prst="cloudCallout">
            <a:avLst>
              <a:gd name="adj1" fmla="val -75122"/>
              <a:gd name="adj2" fmla="val 5480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Chave Estrangeira</a:t>
            </a:r>
          </a:p>
        </p:txBody>
      </p:sp>
    </p:spTree>
    <p:extLst>
      <p:ext uri="{BB962C8B-B14F-4D97-AF65-F5344CB8AC3E}">
        <p14:creationId xmlns:p14="http://schemas.microsoft.com/office/powerpoint/2010/main" val="308494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– Unicidade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CREATE TABLE </a:t>
            </a:r>
            <a:r>
              <a:rPr lang="pt-BR" dirty="0"/>
              <a:t>Produto (</a:t>
            </a:r>
          </a:p>
          <a:p>
            <a:r>
              <a:rPr lang="pt-BR" dirty="0"/>
              <a:t>    </a:t>
            </a:r>
            <a:r>
              <a:rPr lang="pt-BR" dirty="0" err="1"/>
              <a:t>ProdutoID</a:t>
            </a:r>
            <a:r>
              <a:rPr lang="pt-BR" dirty="0"/>
              <a:t>	</a:t>
            </a:r>
            <a:r>
              <a:rPr lang="pt-BR" b="1" dirty="0" err="1"/>
              <a:t>int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UNIQUE</a:t>
            </a:r>
            <a:r>
              <a:rPr lang="pt-BR" dirty="0"/>
              <a:t>,</a:t>
            </a:r>
          </a:p>
          <a:p>
            <a:r>
              <a:rPr lang="pt-BR" dirty="0"/>
              <a:t>    Nome		</a:t>
            </a:r>
            <a:r>
              <a:rPr lang="pt-BR" b="1" dirty="0" err="1"/>
              <a:t>varchar</a:t>
            </a:r>
            <a:r>
              <a:rPr lang="pt-BR" b="1" dirty="0"/>
              <a:t>(100</a:t>
            </a:r>
            <a:r>
              <a:rPr lang="pt-BR" dirty="0"/>
              <a:t>),</a:t>
            </a:r>
          </a:p>
          <a:p>
            <a:r>
              <a:rPr lang="pt-BR" dirty="0"/>
              <a:t>    </a:t>
            </a:r>
            <a:r>
              <a:rPr lang="pt-BR" dirty="0" err="1"/>
              <a:t>Preco</a:t>
            </a:r>
            <a:r>
              <a:rPr lang="pt-BR" dirty="0"/>
              <a:t>      	</a:t>
            </a:r>
            <a:r>
              <a:rPr lang="pt-BR" b="1" dirty="0" err="1"/>
              <a:t>numeric</a:t>
            </a:r>
            <a:r>
              <a:rPr lang="pt-BR" b="1" dirty="0"/>
              <a:t>(18,2</a:t>
            </a:r>
            <a:r>
              <a:rPr lang="pt-BR" dirty="0"/>
              <a:t>)</a:t>
            </a:r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b="1" dirty="0"/>
              <a:t>CREATE TABLE </a:t>
            </a:r>
            <a:r>
              <a:rPr lang="pt-BR" dirty="0"/>
              <a:t>Exemplo (</a:t>
            </a:r>
          </a:p>
          <a:p>
            <a:r>
              <a:rPr lang="pt-BR" dirty="0"/>
              <a:t>    a </a:t>
            </a:r>
            <a:r>
              <a:rPr lang="pt-BR" b="1" dirty="0" err="1"/>
              <a:t>int</a:t>
            </a:r>
            <a:r>
              <a:rPr lang="pt-BR" dirty="0"/>
              <a:t>,</a:t>
            </a:r>
          </a:p>
          <a:p>
            <a:r>
              <a:rPr lang="pt-BR" dirty="0"/>
              <a:t>    b </a:t>
            </a:r>
            <a:r>
              <a:rPr lang="pt-BR" b="1" dirty="0" err="1"/>
              <a:t>int</a:t>
            </a:r>
            <a:r>
              <a:rPr lang="pt-BR" dirty="0"/>
              <a:t>,</a:t>
            </a:r>
          </a:p>
          <a:p>
            <a:r>
              <a:rPr lang="pt-BR" dirty="0"/>
              <a:t>    c </a:t>
            </a:r>
            <a:r>
              <a:rPr lang="pt-BR" b="1" dirty="0" err="1"/>
              <a:t>int</a:t>
            </a:r>
            <a:r>
              <a:rPr lang="pt-BR" dirty="0"/>
              <a:t>,</a:t>
            </a:r>
          </a:p>
          <a:p>
            <a:r>
              <a:rPr lang="pt-BR" dirty="0"/>
              <a:t>    </a:t>
            </a:r>
            <a:r>
              <a:rPr lang="pt-BR" b="1" dirty="0">
                <a:solidFill>
                  <a:srgbClr val="FF0000"/>
                </a:solidFill>
              </a:rPr>
              <a:t>UNIQUE</a:t>
            </a:r>
            <a:r>
              <a:rPr lang="pt-BR" dirty="0"/>
              <a:t> (a, c)</a:t>
            </a:r>
          </a:p>
          <a:p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571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– Unicidade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CREATE TABLE </a:t>
            </a:r>
            <a:r>
              <a:rPr lang="pt-BR" dirty="0"/>
              <a:t>Produto (</a:t>
            </a:r>
          </a:p>
          <a:p>
            <a:r>
              <a:rPr lang="pt-BR" dirty="0"/>
              <a:t>    </a:t>
            </a:r>
            <a:r>
              <a:rPr lang="pt-BR" dirty="0" err="1"/>
              <a:t>ProdutoID</a:t>
            </a:r>
            <a:r>
              <a:rPr lang="pt-BR" dirty="0"/>
              <a:t>  	</a:t>
            </a:r>
            <a:r>
              <a:rPr lang="pt-BR" b="1" dirty="0" err="1"/>
              <a:t>int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CONSTRAINT</a:t>
            </a:r>
            <a:r>
              <a:rPr lang="pt-BR" dirty="0"/>
              <a:t> </a:t>
            </a:r>
            <a:r>
              <a:rPr lang="pt-BR" b="1" dirty="0" err="1"/>
              <a:t>UQCodProd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UNIQUE</a:t>
            </a:r>
            <a:r>
              <a:rPr lang="pt-BR" dirty="0"/>
              <a:t>,</a:t>
            </a:r>
          </a:p>
          <a:p>
            <a:r>
              <a:rPr lang="pt-BR" dirty="0"/>
              <a:t>    Nome  		</a:t>
            </a:r>
            <a:r>
              <a:rPr lang="pt-BR" b="1" dirty="0" err="1"/>
              <a:t>varchar</a:t>
            </a:r>
            <a:r>
              <a:rPr lang="pt-BR" b="1" dirty="0"/>
              <a:t>(100</a:t>
            </a:r>
            <a:r>
              <a:rPr lang="pt-BR" dirty="0"/>
              <a:t>),</a:t>
            </a:r>
          </a:p>
          <a:p>
            <a:r>
              <a:rPr lang="pt-BR" dirty="0"/>
              <a:t>    </a:t>
            </a:r>
            <a:r>
              <a:rPr lang="pt-BR" dirty="0" err="1"/>
              <a:t>Preco</a:t>
            </a:r>
            <a:r>
              <a:rPr lang="pt-BR" dirty="0"/>
              <a:t>   	</a:t>
            </a:r>
            <a:r>
              <a:rPr lang="pt-BR" b="1" dirty="0" err="1"/>
              <a:t>numeric</a:t>
            </a:r>
            <a:r>
              <a:rPr lang="pt-BR" b="1" dirty="0"/>
              <a:t>(18,2</a:t>
            </a:r>
            <a:r>
              <a:rPr lang="pt-BR" dirty="0"/>
              <a:t>)</a:t>
            </a:r>
          </a:p>
          <a:p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988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– Valor Padrão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CREATE TABLE </a:t>
            </a:r>
            <a:r>
              <a:rPr lang="pt-BR" dirty="0"/>
              <a:t>Exemplo (</a:t>
            </a:r>
          </a:p>
          <a:p>
            <a:r>
              <a:rPr lang="pt-BR" dirty="0"/>
              <a:t>    ...</a:t>
            </a:r>
          </a:p>
          <a:p>
            <a:r>
              <a:rPr lang="pt-BR" dirty="0"/>
              <a:t>    </a:t>
            </a:r>
            <a:r>
              <a:rPr lang="pt-BR" dirty="0" err="1"/>
              <a:t>DataPagto</a:t>
            </a:r>
            <a:r>
              <a:rPr lang="pt-BR" dirty="0"/>
              <a:t>	</a:t>
            </a:r>
            <a:r>
              <a:rPr lang="pt-BR" b="1" dirty="0" err="1"/>
              <a:t>datetime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DEFAULT</a:t>
            </a:r>
            <a:r>
              <a:rPr lang="pt-BR" dirty="0"/>
              <a:t> (</a:t>
            </a:r>
            <a:r>
              <a:rPr lang="pt-BR" dirty="0" err="1"/>
              <a:t>getdate</a:t>
            </a:r>
            <a:r>
              <a:rPr lang="pt-BR" dirty="0"/>
              <a:t>()),</a:t>
            </a:r>
          </a:p>
          <a:p>
            <a:r>
              <a:rPr lang="pt-BR" dirty="0"/>
              <a:t>    ...</a:t>
            </a:r>
          </a:p>
          <a:p>
            <a:r>
              <a:rPr lang="pt-BR" dirty="0"/>
              <a:t>    Status 		</a:t>
            </a:r>
            <a:r>
              <a:rPr lang="pt-BR" b="1" dirty="0"/>
              <a:t>char(1</a:t>
            </a:r>
            <a:r>
              <a:rPr lang="pt-BR" dirty="0"/>
              <a:t>) </a:t>
            </a:r>
            <a:r>
              <a:rPr lang="pt-BR" b="1" dirty="0">
                <a:solidFill>
                  <a:srgbClr val="FF0000"/>
                </a:solidFill>
              </a:rPr>
              <a:t>DEFAULT</a:t>
            </a:r>
            <a:r>
              <a:rPr lang="pt-BR" dirty="0"/>
              <a:t> ‘F’ </a:t>
            </a:r>
            <a:r>
              <a:rPr lang="pt-BR" b="1" dirty="0"/>
              <a:t>CHECK</a:t>
            </a:r>
            <a:r>
              <a:rPr lang="pt-BR" dirty="0"/>
              <a:t> (status in (‘F’,’B’)),</a:t>
            </a:r>
          </a:p>
          <a:p>
            <a:r>
              <a:rPr lang="pt-BR" dirty="0"/>
              <a:t>    ...</a:t>
            </a:r>
          </a:p>
          <a:p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2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– Valor Padrão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TABLE </a:t>
            </a:r>
            <a:r>
              <a:rPr lang="en-US" dirty="0" err="1"/>
              <a:t>Produto</a:t>
            </a:r>
            <a:r>
              <a:rPr lang="en-US" dirty="0"/>
              <a:t> (</a:t>
            </a:r>
          </a:p>
          <a:p>
            <a:r>
              <a:rPr lang="en-US" dirty="0"/>
              <a:t>    </a:t>
            </a:r>
            <a:r>
              <a:rPr lang="en-US" dirty="0" err="1"/>
              <a:t>ProdutoID</a:t>
            </a:r>
            <a:r>
              <a:rPr lang="en-US" dirty="0"/>
              <a:t>	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PRIMARY KEY</a:t>
            </a:r>
            <a:r>
              <a:rPr lang="en-US" dirty="0"/>
              <a:t>,</a:t>
            </a:r>
          </a:p>
          <a:p>
            <a:r>
              <a:rPr lang="en-US" dirty="0"/>
              <a:t>    Nome    	</a:t>
            </a:r>
            <a:r>
              <a:rPr lang="en-US" b="1" dirty="0"/>
              <a:t>varchar(100</a:t>
            </a:r>
            <a:r>
              <a:rPr lang="en-US" dirty="0"/>
              <a:t>),</a:t>
            </a:r>
          </a:p>
          <a:p>
            <a:r>
              <a:rPr lang="en-US" dirty="0"/>
              <a:t>    </a:t>
            </a:r>
            <a:r>
              <a:rPr lang="en-US" dirty="0" err="1"/>
              <a:t>Preco</a:t>
            </a:r>
            <a:r>
              <a:rPr lang="en-US" dirty="0"/>
              <a:t>   	</a:t>
            </a:r>
            <a:r>
              <a:rPr lang="en-US" b="1" dirty="0"/>
              <a:t>numeric(18,2</a:t>
            </a:r>
            <a:r>
              <a:rPr lang="en-US" dirty="0"/>
              <a:t>) </a:t>
            </a:r>
            <a:r>
              <a:rPr lang="en-US" b="1" dirty="0">
                <a:solidFill>
                  <a:srgbClr val="FF0000"/>
                </a:solidFill>
              </a:rPr>
              <a:t>DEFAULT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9.99</a:t>
            </a:r>
          </a:p>
          <a:p>
            <a:r>
              <a:rPr lang="en-US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81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– Alteração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ALTER TABLE  </a:t>
            </a:r>
            <a:r>
              <a:rPr lang="pt-BR" dirty="0"/>
              <a:t>&lt;</a:t>
            </a:r>
            <a:r>
              <a:rPr lang="pt-BR" dirty="0" err="1"/>
              <a:t>nome_tabela</a:t>
            </a:r>
            <a:r>
              <a:rPr lang="pt-BR" dirty="0"/>
              <a:t>&gt; </a:t>
            </a:r>
          </a:p>
          <a:p>
            <a:r>
              <a:rPr lang="pt-BR" dirty="0"/>
              <a:t>    [</a:t>
            </a:r>
            <a:r>
              <a:rPr lang="pt-BR" b="1" dirty="0"/>
              <a:t>ADD</a:t>
            </a:r>
            <a:r>
              <a:rPr lang="pt-BR" dirty="0"/>
              <a:t> [&lt;coluna&gt; &lt;tipo&gt; [&lt;</a:t>
            </a:r>
            <a:r>
              <a:rPr lang="pt-BR" dirty="0" err="1"/>
              <a:t>restriçãoC</a:t>
            </a:r>
            <a:r>
              <a:rPr lang="pt-BR" dirty="0"/>
              <a:t>&gt;] | &lt;</a:t>
            </a:r>
            <a:r>
              <a:rPr lang="pt-BR" dirty="0" err="1"/>
              <a:t>restriçãoT</a:t>
            </a:r>
            <a:r>
              <a:rPr lang="pt-BR" dirty="0"/>
              <a:t>&gt;] ]</a:t>
            </a:r>
          </a:p>
          <a:p>
            <a:r>
              <a:rPr lang="pt-BR" dirty="0"/>
              <a:t>    [</a:t>
            </a:r>
            <a:r>
              <a:rPr lang="pt-BR" b="1" dirty="0"/>
              <a:t>MODIFY</a:t>
            </a:r>
            <a:r>
              <a:rPr lang="pt-BR" dirty="0"/>
              <a:t> (&lt;coluna&gt; , ...) ]</a:t>
            </a:r>
          </a:p>
          <a:p>
            <a:r>
              <a:rPr lang="pt-BR" dirty="0"/>
              <a:t>    [</a:t>
            </a:r>
            <a:r>
              <a:rPr lang="pt-BR" b="1" dirty="0"/>
              <a:t>DROP CONSTRAINT </a:t>
            </a:r>
            <a:r>
              <a:rPr lang="pt-BR" dirty="0"/>
              <a:t>&lt;restrição&gt; 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51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200" b="0" i="0" dirty="0">
                <a:latin typeface="Corbel"/>
                <a:ea typeface="+mj-ea"/>
                <a:cs typeface="+mj-cs"/>
              </a:rPr>
              <a:t>DDL – </a:t>
            </a:r>
            <a:r>
              <a:rPr lang="pt-BR" sz="5200" b="0" i="1" dirty="0">
                <a:latin typeface="Corbel"/>
                <a:ea typeface="+mj-ea"/>
                <a:cs typeface="+mj-cs"/>
              </a:rPr>
              <a:t>Data </a:t>
            </a:r>
            <a:r>
              <a:rPr lang="pt-BR" sz="5200" b="0" i="1" dirty="0" err="1">
                <a:latin typeface="Corbel"/>
                <a:ea typeface="+mj-ea"/>
                <a:cs typeface="+mj-cs"/>
              </a:rPr>
              <a:t>Definition</a:t>
            </a:r>
            <a:r>
              <a:rPr lang="pt-BR" sz="5200" b="0" i="1" dirty="0">
                <a:latin typeface="Corbel"/>
                <a:ea typeface="+mj-ea"/>
                <a:cs typeface="+mj-cs"/>
              </a:rPr>
              <a:t> </a:t>
            </a:r>
            <a:r>
              <a:rPr lang="pt-BR" sz="5200" b="0" i="1" dirty="0" err="1">
                <a:latin typeface="Corbel"/>
                <a:ea typeface="+mj-ea"/>
                <a:cs typeface="+mj-cs"/>
              </a:rPr>
              <a:t>Language</a:t>
            </a:r>
            <a:endParaRPr lang="pt-BR" sz="5200" b="0" i="1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400" b="0" i="0" baseline="0" dirty="0">
                <a:latin typeface="Corbel"/>
                <a:ea typeface="+mn-ea"/>
                <a:cs typeface="+mn-cs"/>
              </a:rPr>
              <a:t>Linguagem</a:t>
            </a:r>
            <a:r>
              <a:rPr lang="pt-BR" sz="2400" b="0" i="0" dirty="0">
                <a:latin typeface="Corbel"/>
                <a:ea typeface="+mn-ea"/>
                <a:cs typeface="+mn-cs"/>
              </a:rPr>
              <a:t> de definição de Dados. Parte do  SQL utilizada para definir dados e objetos em um banco de dados.</a:t>
            </a:r>
            <a:endParaRPr lang="pt-BR" sz="2400" b="0" i="0" baseline="0" dirty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– Adicionar Colunas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ALTER TABLE </a:t>
            </a:r>
            <a:r>
              <a:rPr lang="es-ES" dirty="0"/>
              <a:t>Paciente </a:t>
            </a:r>
            <a:r>
              <a:rPr lang="es-ES" b="1" dirty="0">
                <a:solidFill>
                  <a:srgbClr val="FF0000"/>
                </a:solidFill>
              </a:rPr>
              <a:t>ADD</a:t>
            </a:r>
            <a:r>
              <a:rPr lang="es-ES" dirty="0"/>
              <a:t> </a:t>
            </a:r>
            <a:r>
              <a:rPr lang="es-ES" dirty="0" err="1"/>
              <a:t>CodPaciente</a:t>
            </a:r>
            <a:r>
              <a:rPr lang="es-ES" dirty="0"/>
              <a:t> </a:t>
            </a:r>
            <a:r>
              <a:rPr lang="es-ES" b="1" dirty="0" err="1"/>
              <a:t>varchar</a:t>
            </a:r>
            <a:r>
              <a:rPr lang="es-ES" b="1" dirty="0"/>
              <a:t>(15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b="1" dirty="0"/>
              <a:t>ALTER TABLE </a:t>
            </a:r>
            <a:r>
              <a:rPr lang="es-ES" dirty="0"/>
              <a:t>Paciente </a:t>
            </a:r>
            <a:r>
              <a:rPr lang="es-ES" b="1" dirty="0">
                <a:solidFill>
                  <a:srgbClr val="FF0000"/>
                </a:solidFill>
              </a:rPr>
              <a:t>ADD</a:t>
            </a:r>
            <a:r>
              <a:rPr lang="es-ES" dirty="0"/>
              <a:t> </a:t>
            </a:r>
            <a:r>
              <a:rPr lang="es-ES" dirty="0" err="1"/>
              <a:t>desconto</a:t>
            </a:r>
            <a:r>
              <a:rPr lang="es-ES" dirty="0"/>
              <a:t> </a:t>
            </a:r>
            <a:r>
              <a:rPr lang="es-ES" b="1" dirty="0" err="1"/>
              <a:t>varchar</a:t>
            </a:r>
            <a:r>
              <a:rPr lang="es-ES" b="1" dirty="0"/>
              <a:t>(1</a:t>
            </a:r>
            <a:r>
              <a:rPr lang="es-ES" dirty="0"/>
              <a:t>) </a:t>
            </a:r>
          </a:p>
          <a:p>
            <a:r>
              <a:rPr lang="es-ES" b="1" dirty="0"/>
              <a:t>	</a:t>
            </a:r>
            <a:r>
              <a:rPr lang="es-ES" b="1" dirty="0" err="1"/>
              <a:t>check</a:t>
            </a:r>
            <a:r>
              <a:rPr lang="es-ES" dirty="0"/>
              <a:t> (</a:t>
            </a:r>
            <a:r>
              <a:rPr lang="es-ES" dirty="0" err="1"/>
              <a:t>desconto</a:t>
            </a:r>
            <a:r>
              <a:rPr lang="es-ES" dirty="0"/>
              <a:t> in ('S','N'))</a:t>
            </a:r>
          </a:p>
          <a:p>
            <a:endParaRPr lang="es-ES" dirty="0"/>
          </a:p>
          <a:p>
            <a:r>
              <a:rPr lang="es-ES" b="1" dirty="0"/>
              <a:t>ALTER TABLE </a:t>
            </a:r>
            <a:r>
              <a:rPr lang="es-ES" dirty="0" err="1"/>
              <a:t>Produto</a:t>
            </a:r>
            <a:r>
              <a:rPr lang="es-ES" dirty="0"/>
              <a:t> </a:t>
            </a:r>
            <a:r>
              <a:rPr lang="es-ES" b="1" dirty="0">
                <a:solidFill>
                  <a:srgbClr val="FF0000"/>
                </a:solidFill>
              </a:rPr>
              <a:t>ADD</a:t>
            </a:r>
            <a:r>
              <a:rPr lang="es-ES" dirty="0"/>
              <a:t> </a:t>
            </a:r>
            <a:r>
              <a:rPr lang="es-ES" dirty="0" err="1"/>
              <a:t>descricao</a:t>
            </a:r>
            <a:r>
              <a:rPr lang="es-ES" dirty="0"/>
              <a:t> </a:t>
            </a:r>
            <a:r>
              <a:rPr lang="es-ES" b="1" dirty="0" err="1"/>
              <a:t>varchar</a:t>
            </a:r>
            <a:r>
              <a:rPr lang="es-ES" b="1" dirty="0"/>
              <a:t>(500</a:t>
            </a:r>
            <a:r>
              <a:rPr lang="es-ES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121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– Adicionar Consistência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ALTER TABLE </a:t>
            </a:r>
            <a:r>
              <a:rPr lang="pt-BR" dirty="0"/>
              <a:t>Paciente </a:t>
            </a:r>
            <a:r>
              <a:rPr lang="pt-BR" b="1" dirty="0">
                <a:solidFill>
                  <a:srgbClr val="FF0000"/>
                </a:solidFill>
              </a:rPr>
              <a:t>ADD CHECK</a:t>
            </a:r>
            <a:r>
              <a:rPr lang="pt-BR" dirty="0"/>
              <a:t> (Sexo in ('F','M')) </a:t>
            </a:r>
          </a:p>
          <a:p>
            <a:endParaRPr lang="pt-BR" dirty="0"/>
          </a:p>
          <a:p>
            <a:r>
              <a:rPr lang="pt-BR" b="1" dirty="0"/>
              <a:t>ALTER TABLE </a:t>
            </a:r>
            <a:r>
              <a:rPr lang="pt-BR" dirty="0"/>
              <a:t>Produto </a:t>
            </a:r>
            <a:r>
              <a:rPr lang="pt-BR" b="1" dirty="0">
                <a:solidFill>
                  <a:srgbClr val="FF0000"/>
                </a:solidFill>
              </a:rPr>
              <a:t>ALTER COLUMN</a:t>
            </a:r>
            <a:r>
              <a:rPr lang="pt-BR" dirty="0"/>
              <a:t> </a:t>
            </a:r>
            <a:r>
              <a:rPr lang="pt-BR" dirty="0" err="1"/>
              <a:t>ProdutoID</a:t>
            </a:r>
            <a:r>
              <a:rPr lang="pt-BR" dirty="0"/>
              <a:t> </a:t>
            </a:r>
            <a:r>
              <a:rPr lang="pt-BR" b="1" dirty="0" err="1"/>
              <a:t>int</a:t>
            </a:r>
            <a:r>
              <a:rPr lang="pt-BR" b="1" dirty="0"/>
              <a:t> NOT NULL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382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– Tamanho da Coluna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ALTER TABLE </a:t>
            </a:r>
            <a:r>
              <a:rPr lang="pt-BR" dirty="0"/>
              <a:t>Paciente </a:t>
            </a:r>
            <a:r>
              <a:rPr lang="pt-BR" b="1" dirty="0">
                <a:solidFill>
                  <a:srgbClr val="FF0000"/>
                </a:solidFill>
              </a:rPr>
              <a:t>ALTER COLUMN</a:t>
            </a:r>
            <a:r>
              <a:rPr lang="pt-BR" b="1" dirty="0"/>
              <a:t> </a:t>
            </a:r>
            <a:r>
              <a:rPr lang="pt-BR" dirty="0"/>
              <a:t>cidade </a:t>
            </a:r>
            <a:r>
              <a:rPr lang="pt-BR" b="1" dirty="0" err="1"/>
              <a:t>varchar</a:t>
            </a:r>
            <a:r>
              <a:rPr lang="pt-BR" b="1" dirty="0"/>
              <a:t>(300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083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– Excluir Coluna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ALTER TABLE </a:t>
            </a:r>
            <a:r>
              <a:rPr lang="pt-BR" dirty="0"/>
              <a:t>Paciente </a:t>
            </a:r>
            <a:r>
              <a:rPr lang="pt-BR" b="1" dirty="0">
                <a:solidFill>
                  <a:srgbClr val="FF0000"/>
                </a:solidFill>
              </a:rPr>
              <a:t>DROP COLUMN</a:t>
            </a:r>
            <a:r>
              <a:rPr lang="pt-BR" dirty="0"/>
              <a:t> cidade</a:t>
            </a:r>
          </a:p>
        </p:txBody>
      </p:sp>
    </p:spTree>
    <p:extLst>
      <p:ext uri="{BB962C8B-B14F-4D97-AF65-F5344CB8AC3E}">
        <p14:creationId xmlns:p14="http://schemas.microsoft.com/office/powerpoint/2010/main" val="61878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– Renomear Colunas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SP_RENAME</a:t>
            </a:r>
            <a:r>
              <a:rPr lang="pt-BR" dirty="0"/>
              <a:t> '</a:t>
            </a:r>
            <a:r>
              <a:rPr lang="pt-BR" dirty="0" err="1"/>
              <a:t>cliente.Endereco</a:t>
            </a:r>
            <a:r>
              <a:rPr lang="pt-BR" dirty="0"/>
              <a:t>', </a:t>
            </a:r>
            <a:r>
              <a:rPr lang="pt-BR" dirty="0" err="1"/>
              <a:t>EnderecoCliente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962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DROP TABLE </a:t>
            </a:r>
            <a:r>
              <a:rPr lang="pt-BR" dirty="0"/>
              <a:t>&lt;</a:t>
            </a:r>
            <a:r>
              <a:rPr lang="pt-BR" dirty="0" err="1"/>
              <a:t>nome_tabela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4456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– 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DROP TABLE </a:t>
            </a:r>
            <a:r>
              <a:rPr lang="fr-FR" dirty="0"/>
              <a:t>Paciente</a:t>
            </a:r>
          </a:p>
          <a:p>
            <a:endParaRPr lang="fr-FR" dirty="0"/>
          </a:p>
          <a:p>
            <a:r>
              <a:rPr lang="fr-FR" b="1" dirty="0">
                <a:solidFill>
                  <a:srgbClr val="FF0000"/>
                </a:solidFill>
              </a:rPr>
              <a:t>DROP TABLE </a:t>
            </a:r>
            <a:r>
              <a:rPr lang="fr-FR" dirty="0"/>
              <a:t>Consultas</a:t>
            </a:r>
          </a:p>
        </p:txBody>
      </p:sp>
    </p:spTree>
    <p:extLst>
      <p:ext uri="{BB962C8B-B14F-4D97-AF65-F5344CB8AC3E}">
        <p14:creationId xmlns:p14="http://schemas.microsoft.com/office/powerpoint/2010/main" val="23649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 Primárias e Estrangeiras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66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– Chave Primária</a:t>
            </a:r>
            <a:br>
              <a:rPr lang="pt-BR" dirty="0"/>
            </a:br>
            <a:r>
              <a:rPr lang="pt-BR" dirty="0"/>
              <a:t>Forma simples (sem nomear a restrição)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CREATE TABLE </a:t>
            </a:r>
            <a:r>
              <a:rPr lang="pt-BR" dirty="0"/>
              <a:t>Medico 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	</a:t>
            </a:r>
            <a:r>
              <a:rPr lang="pt-BR" dirty="0" err="1"/>
              <a:t>MedicoID</a:t>
            </a:r>
            <a:r>
              <a:rPr lang="pt-BR" dirty="0"/>
              <a:t>	</a:t>
            </a:r>
            <a:r>
              <a:rPr lang="pt-BR" b="1" dirty="0" err="1"/>
              <a:t>int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PRIMARY KEY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NomeMedico</a:t>
            </a:r>
            <a:r>
              <a:rPr lang="pt-BR" dirty="0"/>
              <a:t>	</a:t>
            </a:r>
            <a:r>
              <a:rPr lang="pt-BR" b="1" dirty="0" err="1"/>
              <a:t>varchar</a:t>
            </a:r>
            <a:r>
              <a:rPr lang="pt-BR" b="1" dirty="0"/>
              <a:t>(30</a:t>
            </a:r>
            <a:r>
              <a:rPr lang="pt-BR" dirty="0"/>
              <a:t>)</a:t>
            </a:r>
          </a:p>
          <a:p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43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– Chave Primária</a:t>
            </a:r>
            <a:br>
              <a:rPr lang="pt-BR" dirty="0"/>
            </a:br>
            <a:r>
              <a:rPr lang="pt-BR" dirty="0"/>
              <a:t>Nomeando a restrição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CREATE TABLE </a:t>
            </a:r>
            <a:r>
              <a:rPr lang="pt-BR" dirty="0"/>
              <a:t>Medico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	</a:t>
            </a:r>
            <a:r>
              <a:rPr lang="pt-BR" dirty="0" err="1"/>
              <a:t>MedicoID</a:t>
            </a:r>
            <a:r>
              <a:rPr lang="pt-BR" dirty="0"/>
              <a:t>	</a:t>
            </a:r>
            <a:r>
              <a:rPr lang="pt-BR" b="1" dirty="0" err="1"/>
              <a:t>int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NomeMedico</a:t>
            </a:r>
            <a:r>
              <a:rPr lang="pt-BR" dirty="0"/>
              <a:t> 	</a:t>
            </a:r>
            <a:r>
              <a:rPr lang="pt-BR" b="1" dirty="0" err="1"/>
              <a:t>varchar</a:t>
            </a:r>
            <a:r>
              <a:rPr lang="pt-BR" b="1" dirty="0"/>
              <a:t>(30</a:t>
            </a:r>
            <a:r>
              <a:rPr lang="pt-BR" dirty="0"/>
              <a:t>),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rgbClr val="FF0000"/>
                </a:solidFill>
              </a:rPr>
              <a:t>CONSTRAINT</a:t>
            </a:r>
            <a:r>
              <a:rPr lang="pt-BR" dirty="0"/>
              <a:t> </a:t>
            </a:r>
            <a:r>
              <a:rPr lang="pt-BR" dirty="0" err="1"/>
              <a:t>PKMedicoID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PRIMARY KEY</a:t>
            </a:r>
            <a:r>
              <a:rPr lang="pt-BR" dirty="0"/>
              <a:t>(</a:t>
            </a:r>
            <a:r>
              <a:rPr lang="pt-BR" dirty="0" err="1"/>
              <a:t>MedicoID</a:t>
            </a:r>
            <a:r>
              <a:rPr lang="pt-BR" dirty="0"/>
              <a:t>) </a:t>
            </a:r>
          </a:p>
          <a:p>
            <a:r>
              <a:rPr lang="pt-BR" dirty="0"/>
              <a:t>)</a:t>
            </a:r>
          </a:p>
        </p:txBody>
      </p:sp>
      <p:sp>
        <p:nvSpPr>
          <p:cNvPr id="4" name="Texto explicativo em forma de nuvem 3"/>
          <p:cNvSpPr/>
          <p:nvPr/>
        </p:nvSpPr>
        <p:spPr>
          <a:xfrm>
            <a:off x="6672064" y="1350056"/>
            <a:ext cx="2160240" cy="1447361"/>
          </a:xfrm>
          <a:prstGeom prst="cloudCallout">
            <a:avLst>
              <a:gd name="adj1" fmla="val -75122"/>
              <a:gd name="adj2" fmla="val 5480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Nome Chave Primária</a:t>
            </a:r>
          </a:p>
        </p:txBody>
      </p:sp>
    </p:spTree>
    <p:extLst>
      <p:ext uri="{BB962C8B-B14F-4D97-AF65-F5344CB8AC3E}">
        <p14:creationId xmlns:p14="http://schemas.microsoft.com/office/powerpoint/2010/main" val="102426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Tipos de dados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Criação de tabelas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Criação de chaves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Restrições de Integridade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Comandos:</a:t>
            </a:r>
          </a:p>
          <a:p>
            <a:pPr lvl="1">
              <a:buClr>
                <a:srgbClr val="263050"/>
              </a:buClr>
              <a:buFont typeface="Wingdings"/>
              <a:buChar char="§"/>
            </a:pPr>
            <a:r>
              <a:rPr lang="pt-BR" dirty="0" err="1">
                <a:solidFill>
                  <a:srgbClr val="263050"/>
                </a:solidFill>
              </a:rPr>
              <a:t>Create</a:t>
            </a:r>
            <a:r>
              <a:rPr lang="pt-BR" dirty="0">
                <a:solidFill>
                  <a:srgbClr val="263050"/>
                </a:solidFill>
              </a:rPr>
              <a:t> </a:t>
            </a:r>
            <a:r>
              <a:rPr lang="pt-BR" dirty="0" err="1">
                <a:solidFill>
                  <a:srgbClr val="263050"/>
                </a:solidFill>
              </a:rPr>
              <a:t>Table</a:t>
            </a:r>
            <a:endParaRPr lang="pt-BR" dirty="0">
              <a:solidFill>
                <a:srgbClr val="263050"/>
              </a:solidFill>
            </a:endParaRPr>
          </a:p>
          <a:p>
            <a:pPr lvl="1">
              <a:buClr>
                <a:srgbClr val="263050"/>
              </a:buClr>
              <a:buFont typeface="Wingdings"/>
              <a:buChar char="§"/>
            </a:pPr>
            <a:r>
              <a:rPr lang="pt-BR" dirty="0" err="1">
                <a:solidFill>
                  <a:srgbClr val="263050"/>
                </a:solidFill>
              </a:rPr>
              <a:t>Alter</a:t>
            </a:r>
            <a:r>
              <a:rPr lang="pt-BR" dirty="0">
                <a:solidFill>
                  <a:srgbClr val="263050"/>
                </a:solidFill>
              </a:rPr>
              <a:t> </a:t>
            </a:r>
            <a:r>
              <a:rPr lang="pt-BR" dirty="0" err="1">
                <a:solidFill>
                  <a:srgbClr val="263050"/>
                </a:solidFill>
              </a:rPr>
              <a:t>Table</a:t>
            </a:r>
            <a:endParaRPr lang="pt-BR" dirty="0">
              <a:solidFill>
                <a:srgbClr val="263050"/>
              </a:solidFill>
            </a:endParaRPr>
          </a:p>
          <a:p>
            <a:pPr lvl="1">
              <a:buClr>
                <a:srgbClr val="263050"/>
              </a:buClr>
              <a:buFont typeface="Wingdings"/>
              <a:buChar char="§"/>
            </a:pPr>
            <a:r>
              <a:rPr lang="pt-BR" dirty="0" err="1">
                <a:solidFill>
                  <a:srgbClr val="263050"/>
                </a:solidFill>
              </a:rPr>
              <a:t>Drop</a:t>
            </a:r>
            <a:r>
              <a:rPr lang="pt-BR" dirty="0">
                <a:solidFill>
                  <a:srgbClr val="263050"/>
                </a:solidFill>
              </a:rPr>
              <a:t> </a:t>
            </a:r>
            <a:r>
              <a:rPr lang="pt-BR" dirty="0" err="1">
                <a:solidFill>
                  <a:srgbClr val="263050"/>
                </a:solidFill>
              </a:rPr>
              <a:t>Table</a:t>
            </a:r>
            <a:endParaRPr lang="pt-BR" dirty="0">
              <a:solidFill>
                <a:srgbClr val="263050"/>
              </a:solidFill>
            </a:endParaRP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Exemplo /  Demo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Exercícios</a:t>
            </a:r>
          </a:p>
          <a:p>
            <a:pPr marL="45720" indent="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None/>
            </a:pP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43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– Chave Primária</a:t>
            </a:r>
            <a:br>
              <a:rPr lang="pt-BR" dirty="0"/>
            </a:br>
            <a:r>
              <a:rPr lang="pt-BR" dirty="0"/>
              <a:t>Criando uma restrição  após a criação da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CREATE TABLE </a:t>
            </a:r>
            <a:r>
              <a:rPr lang="pt-BR" dirty="0"/>
              <a:t>Medico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	</a:t>
            </a:r>
            <a:r>
              <a:rPr lang="pt-BR" dirty="0" err="1"/>
              <a:t>MedicoID</a:t>
            </a:r>
            <a:r>
              <a:rPr lang="pt-BR" dirty="0"/>
              <a:t>	</a:t>
            </a:r>
            <a:r>
              <a:rPr lang="pt-BR" b="1" dirty="0" err="1"/>
              <a:t>int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NomeMedico</a:t>
            </a:r>
            <a:r>
              <a:rPr lang="pt-BR" dirty="0"/>
              <a:t>	</a:t>
            </a:r>
            <a:r>
              <a:rPr lang="pt-BR" b="1" dirty="0" err="1"/>
              <a:t>varchar</a:t>
            </a:r>
            <a:r>
              <a:rPr lang="pt-BR" b="1" dirty="0"/>
              <a:t>(30</a:t>
            </a:r>
            <a:r>
              <a:rPr lang="pt-BR" dirty="0"/>
              <a:t>)</a:t>
            </a:r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b="1" dirty="0"/>
              <a:t>ALTER TABLE </a:t>
            </a:r>
            <a:r>
              <a:rPr lang="pt-BR" dirty="0"/>
              <a:t>Medico </a:t>
            </a:r>
            <a:r>
              <a:rPr lang="pt-BR" b="1" dirty="0">
                <a:solidFill>
                  <a:srgbClr val="FF0000"/>
                </a:solidFill>
              </a:rPr>
              <a:t>ADD CONSTRAINT</a:t>
            </a:r>
            <a:r>
              <a:rPr lang="pt-BR" dirty="0"/>
              <a:t> </a:t>
            </a:r>
            <a:r>
              <a:rPr lang="pt-BR" dirty="0" err="1"/>
              <a:t>PKCodMedico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PRIMARY KEY</a:t>
            </a:r>
            <a:r>
              <a:rPr lang="pt-BR" dirty="0"/>
              <a:t>(</a:t>
            </a:r>
            <a:r>
              <a:rPr lang="pt-BR" dirty="0" err="1"/>
              <a:t>MedicoID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sp>
        <p:nvSpPr>
          <p:cNvPr id="4" name="Texto explicativo em forma de nuvem 3"/>
          <p:cNvSpPr/>
          <p:nvPr/>
        </p:nvSpPr>
        <p:spPr>
          <a:xfrm>
            <a:off x="7752184" y="1988840"/>
            <a:ext cx="2160240" cy="1447361"/>
          </a:xfrm>
          <a:prstGeom prst="cloudCallout">
            <a:avLst>
              <a:gd name="adj1" fmla="val -75122"/>
              <a:gd name="adj2" fmla="val 5480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Nome Chave Primária</a:t>
            </a:r>
          </a:p>
        </p:txBody>
      </p:sp>
    </p:spTree>
    <p:extLst>
      <p:ext uri="{BB962C8B-B14F-4D97-AF65-F5344CB8AC3E}">
        <p14:creationId xmlns:p14="http://schemas.microsoft.com/office/powerpoint/2010/main" val="395622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– Chave Estrangeira</a:t>
            </a:r>
            <a:br>
              <a:rPr lang="pt-BR" dirty="0"/>
            </a:br>
            <a:r>
              <a:rPr lang="pt-BR" dirty="0"/>
              <a:t>Forma mais simples (sem nomear a restrição)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CREATE TABLE </a:t>
            </a:r>
            <a:r>
              <a:rPr lang="pt-BR" dirty="0"/>
              <a:t>Consulta 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	</a:t>
            </a:r>
            <a:r>
              <a:rPr lang="pt-BR" dirty="0" err="1"/>
              <a:t>ConsultaID</a:t>
            </a:r>
            <a:r>
              <a:rPr lang="pt-BR" dirty="0"/>
              <a:t>	 	</a:t>
            </a:r>
            <a:r>
              <a:rPr lang="pt-BR" b="1" dirty="0" err="1"/>
              <a:t>int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PRIMARY KEY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DataConsulta</a:t>
            </a:r>
            <a:r>
              <a:rPr lang="pt-BR" dirty="0"/>
              <a:t> 	</a:t>
            </a:r>
            <a:r>
              <a:rPr lang="pt-BR" b="1" dirty="0" err="1"/>
              <a:t>datetime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PacienteID</a:t>
            </a:r>
            <a:r>
              <a:rPr lang="pt-BR" dirty="0"/>
              <a:t>	 	</a:t>
            </a:r>
            <a:r>
              <a:rPr lang="pt-BR" b="1" dirty="0" err="1"/>
              <a:t>int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REFERENCES</a:t>
            </a:r>
            <a:r>
              <a:rPr lang="pt-BR" dirty="0"/>
              <a:t> Paciente,</a:t>
            </a:r>
          </a:p>
          <a:p>
            <a:r>
              <a:rPr lang="pt-BR" dirty="0"/>
              <a:t>	</a:t>
            </a:r>
            <a:r>
              <a:rPr lang="pt-BR" dirty="0" err="1"/>
              <a:t>MedicoID</a:t>
            </a:r>
            <a:r>
              <a:rPr lang="pt-BR" dirty="0"/>
              <a:t> 		</a:t>
            </a:r>
            <a:r>
              <a:rPr lang="pt-BR" b="1" dirty="0" err="1"/>
              <a:t>int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REFERENCES</a:t>
            </a:r>
            <a:r>
              <a:rPr lang="pt-BR" dirty="0"/>
              <a:t> Medico,</a:t>
            </a:r>
          </a:p>
          <a:p>
            <a:r>
              <a:rPr lang="pt-BR" dirty="0"/>
              <a:t>	</a:t>
            </a:r>
            <a:r>
              <a:rPr lang="pt-BR" dirty="0" err="1"/>
              <a:t>Valconsulta</a:t>
            </a:r>
            <a:r>
              <a:rPr lang="pt-BR" dirty="0"/>
              <a:t> 	</a:t>
            </a:r>
            <a:r>
              <a:rPr lang="pt-BR" b="1" dirty="0" err="1"/>
              <a:t>int</a:t>
            </a:r>
            <a:endParaRPr lang="pt-BR" b="1" dirty="0"/>
          </a:p>
          <a:p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033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Restrições – Chave Estrangeira</a:t>
            </a:r>
            <a:br>
              <a:rPr lang="pt-BR" dirty="0"/>
            </a:br>
            <a:r>
              <a:rPr lang="pt-BR" dirty="0"/>
              <a:t>Nomeando a restrição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CREATE TABLE</a:t>
            </a:r>
            <a:r>
              <a:rPr lang="pt-BR" dirty="0"/>
              <a:t> Consulta 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	</a:t>
            </a:r>
            <a:r>
              <a:rPr lang="pt-BR" dirty="0" err="1"/>
              <a:t>ConsultaID</a:t>
            </a:r>
            <a:r>
              <a:rPr lang="pt-BR" dirty="0"/>
              <a:t>	   	</a:t>
            </a:r>
            <a:r>
              <a:rPr lang="pt-BR" b="1" dirty="0" err="1"/>
              <a:t>int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PRIMARY KEY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DataConsulta</a:t>
            </a:r>
            <a:r>
              <a:rPr lang="pt-BR" dirty="0"/>
              <a:t>  	</a:t>
            </a:r>
            <a:r>
              <a:rPr lang="pt-BR" b="1" dirty="0" err="1"/>
              <a:t>datetime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PacienteID</a:t>
            </a:r>
            <a:r>
              <a:rPr lang="pt-BR" dirty="0"/>
              <a:t>   	</a:t>
            </a:r>
            <a:r>
              <a:rPr lang="pt-BR" b="1" dirty="0" err="1"/>
              <a:t>int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MedicoID</a:t>
            </a:r>
            <a:r>
              <a:rPr lang="pt-BR" dirty="0"/>
              <a:t>		</a:t>
            </a:r>
            <a:r>
              <a:rPr lang="pt-BR" b="1" dirty="0" err="1"/>
              <a:t>int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ValConsulta</a:t>
            </a:r>
            <a:r>
              <a:rPr lang="pt-BR" dirty="0"/>
              <a:t>   	</a:t>
            </a:r>
            <a:r>
              <a:rPr lang="pt-BR" b="1" dirty="0" err="1"/>
              <a:t>numeric</a:t>
            </a:r>
            <a:r>
              <a:rPr lang="pt-BR" b="1" dirty="0"/>
              <a:t>(5,2</a:t>
            </a:r>
            <a:r>
              <a:rPr lang="pt-BR" dirty="0"/>
              <a:t>),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rgbClr val="FF0000"/>
                </a:solidFill>
              </a:rPr>
              <a:t>CONSTRAINT</a:t>
            </a:r>
            <a:r>
              <a:rPr lang="pt-BR" dirty="0"/>
              <a:t> </a:t>
            </a:r>
            <a:r>
              <a:rPr lang="pt-BR" dirty="0" err="1"/>
              <a:t>FKConsultaPaciente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FOREIGN KEY</a:t>
            </a:r>
            <a:r>
              <a:rPr lang="pt-BR" dirty="0"/>
              <a:t>(</a:t>
            </a:r>
            <a:r>
              <a:rPr lang="pt-BR" dirty="0" err="1"/>
              <a:t>PacienteID</a:t>
            </a:r>
            <a:r>
              <a:rPr lang="pt-BR" dirty="0"/>
              <a:t>)</a:t>
            </a:r>
          </a:p>
          <a:p>
            <a:r>
              <a:rPr lang="pt-BR" dirty="0"/>
              <a:t>		</a:t>
            </a:r>
            <a:r>
              <a:rPr lang="pt-BR" b="1" dirty="0"/>
              <a:t>REFERENCES</a:t>
            </a:r>
            <a:r>
              <a:rPr lang="pt-BR" dirty="0"/>
              <a:t> Paciente,    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rgbClr val="FF0000"/>
                </a:solidFill>
              </a:rPr>
              <a:t>CONSTRAINT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/>
              <a:t>FKConsultaMedico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FOREIGN KEY</a:t>
            </a:r>
            <a:r>
              <a:rPr lang="pt-BR" dirty="0"/>
              <a:t> (</a:t>
            </a:r>
            <a:r>
              <a:rPr lang="pt-BR" dirty="0" err="1"/>
              <a:t>MedicoID</a:t>
            </a:r>
            <a:r>
              <a:rPr lang="pt-BR" dirty="0"/>
              <a:t>)  </a:t>
            </a:r>
          </a:p>
          <a:p>
            <a:r>
              <a:rPr lang="pt-BR" dirty="0"/>
              <a:t>		</a:t>
            </a:r>
            <a:r>
              <a:rPr lang="pt-BR" b="1" dirty="0"/>
              <a:t>REFERENCES</a:t>
            </a:r>
            <a:r>
              <a:rPr lang="pt-BR" dirty="0"/>
              <a:t> Medico</a:t>
            </a:r>
          </a:p>
          <a:p>
            <a:r>
              <a:rPr lang="pt-BR" dirty="0"/>
              <a:t>)</a:t>
            </a:r>
          </a:p>
        </p:txBody>
      </p:sp>
      <p:sp>
        <p:nvSpPr>
          <p:cNvPr id="4" name="Texto explicativo em forma de nuvem 3"/>
          <p:cNvSpPr/>
          <p:nvPr/>
        </p:nvSpPr>
        <p:spPr>
          <a:xfrm>
            <a:off x="6816080" y="2492896"/>
            <a:ext cx="2160240" cy="1447361"/>
          </a:xfrm>
          <a:prstGeom prst="cloudCallout">
            <a:avLst>
              <a:gd name="adj1" fmla="val -75122"/>
              <a:gd name="adj2" fmla="val 5480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Nome Chave Estrangeira</a:t>
            </a:r>
          </a:p>
        </p:txBody>
      </p:sp>
    </p:spTree>
    <p:extLst>
      <p:ext uri="{BB962C8B-B14F-4D97-AF65-F5344CB8AC3E}">
        <p14:creationId xmlns:p14="http://schemas.microsoft.com/office/powerpoint/2010/main" val="404725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– Chave Estrangeira</a:t>
            </a:r>
            <a:br>
              <a:rPr lang="pt-BR" dirty="0"/>
            </a:br>
            <a:r>
              <a:rPr lang="pt-BR" dirty="0"/>
              <a:t>Nomeando a restrição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CREATE TABLE</a:t>
            </a:r>
            <a:r>
              <a:rPr lang="pt-BR" dirty="0"/>
              <a:t> Consulta 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	</a:t>
            </a:r>
            <a:r>
              <a:rPr lang="pt-BR" dirty="0" err="1"/>
              <a:t>ConsultaID</a:t>
            </a:r>
            <a:r>
              <a:rPr lang="pt-BR" dirty="0"/>
              <a:t>		</a:t>
            </a:r>
            <a:r>
              <a:rPr lang="pt-BR" b="1" dirty="0" err="1"/>
              <a:t>int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PRIMARY KEY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DataConsulta</a:t>
            </a:r>
            <a:r>
              <a:rPr lang="pt-BR" dirty="0"/>
              <a:t>	</a:t>
            </a:r>
            <a:r>
              <a:rPr lang="pt-BR" b="1" dirty="0" err="1"/>
              <a:t>datetime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PacienteID</a:t>
            </a:r>
            <a:r>
              <a:rPr lang="pt-BR" dirty="0"/>
              <a:t>		</a:t>
            </a:r>
            <a:r>
              <a:rPr lang="pt-BR" b="1" dirty="0" err="1"/>
              <a:t>int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MedicoID</a:t>
            </a:r>
            <a:r>
              <a:rPr lang="pt-BR" dirty="0"/>
              <a:t>		</a:t>
            </a:r>
            <a:r>
              <a:rPr lang="pt-BR" b="1" dirty="0" err="1"/>
              <a:t>int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ValorConsulta</a:t>
            </a:r>
            <a:r>
              <a:rPr lang="pt-BR" dirty="0"/>
              <a:t>	</a:t>
            </a:r>
            <a:r>
              <a:rPr lang="pt-BR" b="1" dirty="0" err="1"/>
              <a:t>numeric</a:t>
            </a:r>
            <a:r>
              <a:rPr lang="pt-BR" b="1" dirty="0"/>
              <a:t>(5,2</a:t>
            </a:r>
            <a:r>
              <a:rPr lang="pt-BR" dirty="0"/>
              <a:t>),</a:t>
            </a:r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b="1" dirty="0"/>
              <a:t>ALTER TABLE</a:t>
            </a:r>
            <a:r>
              <a:rPr lang="pt-BR" dirty="0"/>
              <a:t> Consulta </a:t>
            </a:r>
            <a:r>
              <a:rPr lang="pt-BR" b="1" dirty="0">
                <a:solidFill>
                  <a:srgbClr val="FF0000"/>
                </a:solidFill>
              </a:rPr>
              <a:t>ADD CONSTRAINT</a:t>
            </a:r>
            <a:r>
              <a:rPr lang="pt-BR" dirty="0"/>
              <a:t> </a:t>
            </a:r>
            <a:r>
              <a:rPr lang="pt-BR" dirty="0" err="1"/>
              <a:t>FKConsultaPaciente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FOREIGN KEY</a:t>
            </a:r>
            <a:r>
              <a:rPr lang="pt-BR" dirty="0"/>
              <a:t> (</a:t>
            </a:r>
            <a:r>
              <a:rPr lang="pt-BR" dirty="0" err="1"/>
              <a:t>CodPaciente</a:t>
            </a:r>
            <a:r>
              <a:rPr lang="pt-BR" dirty="0"/>
              <a:t>) </a:t>
            </a:r>
            <a:r>
              <a:rPr lang="pt-BR" b="1" dirty="0">
                <a:solidFill>
                  <a:srgbClr val="FF0000"/>
                </a:solidFill>
              </a:rPr>
              <a:t>REFERENCES</a:t>
            </a:r>
            <a:r>
              <a:rPr lang="pt-BR" dirty="0"/>
              <a:t> Paciente</a:t>
            </a:r>
          </a:p>
          <a:p>
            <a:endParaRPr lang="pt-BR" dirty="0"/>
          </a:p>
          <a:p>
            <a:r>
              <a:rPr lang="pt-BR" b="1" dirty="0"/>
              <a:t>ALTER TABLE</a:t>
            </a:r>
            <a:r>
              <a:rPr lang="pt-BR" dirty="0"/>
              <a:t> Consulta </a:t>
            </a:r>
            <a:r>
              <a:rPr lang="pt-BR" b="1" dirty="0">
                <a:solidFill>
                  <a:srgbClr val="FF0000"/>
                </a:solidFill>
              </a:rPr>
              <a:t>ADD CONSTRAINT</a:t>
            </a:r>
            <a:r>
              <a:rPr lang="pt-BR" dirty="0"/>
              <a:t> </a:t>
            </a:r>
            <a:r>
              <a:rPr lang="pt-BR" dirty="0" err="1"/>
              <a:t>FKConsultaMedico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FOREIGN KEY</a:t>
            </a:r>
            <a:r>
              <a:rPr lang="pt-BR" dirty="0"/>
              <a:t> (</a:t>
            </a:r>
            <a:r>
              <a:rPr lang="pt-BR" dirty="0" err="1"/>
              <a:t>CodMedico</a:t>
            </a:r>
            <a:r>
              <a:rPr lang="pt-BR" dirty="0"/>
              <a:t>) </a:t>
            </a:r>
            <a:r>
              <a:rPr lang="pt-BR" b="1" dirty="0">
                <a:solidFill>
                  <a:srgbClr val="FF0000"/>
                </a:solidFill>
              </a:rPr>
              <a:t>REFERENCES</a:t>
            </a:r>
            <a:r>
              <a:rPr lang="pt-BR" dirty="0"/>
              <a:t> Medico</a:t>
            </a:r>
          </a:p>
        </p:txBody>
      </p:sp>
      <p:sp>
        <p:nvSpPr>
          <p:cNvPr id="4" name="Texto explicativo em forma de nuvem 3"/>
          <p:cNvSpPr/>
          <p:nvPr/>
        </p:nvSpPr>
        <p:spPr>
          <a:xfrm>
            <a:off x="8544272" y="3068960"/>
            <a:ext cx="2160240" cy="1447361"/>
          </a:xfrm>
          <a:prstGeom prst="cloudCallout">
            <a:avLst>
              <a:gd name="adj1" fmla="val -75122"/>
              <a:gd name="adj2" fmla="val 5480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Nome Chave Estrangeira</a:t>
            </a:r>
          </a:p>
        </p:txBody>
      </p:sp>
    </p:spTree>
    <p:extLst>
      <p:ext uri="{BB962C8B-B14F-4D97-AF65-F5344CB8AC3E}">
        <p14:creationId xmlns:p14="http://schemas.microsoft.com/office/powerpoint/2010/main" val="11261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20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ER</a:t>
            </a: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8" y="1909763"/>
            <a:ext cx="8963025" cy="4191000"/>
          </a:xfrm>
        </p:spPr>
      </p:pic>
    </p:spTree>
    <p:extLst>
      <p:ext uri="{BB962C8B-B14F-4D97-AF65-F5344CB8AC3E}">
        <p14:creationId xmlns:p14="http://schemas.microsoft.com/office/powerpoint/2010/main" val="161128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Tabela: 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CREATE TABLE </a:t>
            </a:r>
            <a:r>
              <a:rPr lang="pt-BR" dirty="0" err="1"/>
              <a:t>Usuario</a:t>
            </a:r>
            <a:endParaRPr lang="pt-BR" dirty="0"/>
          </a:p>
          <a:p>
            <a:r>
              <a:rPr lang="pt-BR" dirty="0"/>
              <a:t>(</a:t>
            </a:r>
          </a:p>
          <a:p>
            <a:r>
              <a:rPr lang="pt-BR" dirty="0"/>
              <a:t>	</a:t>
            </a:r>
            <a:r>
              <a:rPr lang="pt-BR" dirty="0" err="1"/>
              <a:t>UsuarioID</a:t>
            </a:r>
            <a:r>
              <a:rPr lang="pt-BR" dirty="0"/>
              <a:t>		</a:t>
            </a:r>
            <a:r>
              <a:rPr lang="pt-BR" b="1" dirty="0" err="1"/>
              <a:t>int</a:t>
            </a:r>
            <a:r>
              <a:rPr lang="pt-BR" dirty="0"/>
              <a:t> </a:t>
            </a:r>
            <a:r>
              <a:rPr lang="pt-BR" i="1" dirty="0" err="1"/>
              <a:t>not</a:t>
            </a:r>
            <a:r>
              <a:rPr lang="pt-BR" i="1" dirty="0"/>
              <a:t> </a:t>
            </a:r>
            <a:r>
              <a:rPr lang="pt-BR" i="1" dirty="0" err="1"/>
              <a:t>null</a:t>
            </a:r>
            <a:r>
              <a:rPr lang="pt-BR" i="1" dirty="0"/>
              <a:t> </a:t>
            </a:r>
            <a:r>
              <a:rPr lang="pt-BR" b="1" i="1" dirty="0" err="1"/>
              <a:t>identity</a:t>
            </a:r>
            <a:r>
              <a:rPr lang="pt-BR" dirty="0"/>
              <a:t>,</a:t>
            </a:r>
          </a:p>
          <a:p>
            <a:r>
              <a:rPr lang="pt-BR" dirty="0"/>
              <a:t>	Nome			</a:t>
            </a:r>
            <a:r>
              <a:rPr lang="pt-BR" b="1" dirty="0" err="1"/>
              <a:t>varchar</a:t>
            </a:r>
            <a:r>
              <a:rPr lang="pt-BR" b="1" dirty="0"/>
              <a:t>(200</a:t>
            </a:r>
            <a:r>
              <a:rPr lang="pt-BR" dirty="0"/>
              <a:t>) </a:t>
            </a:r>
            <a:r>
              <a:rPr lang="pt-BR" i="1" dirty="0" err="1"/>
              <a:t>not</a:t>
            </a:r>
            <a:r>
              <a:rPr lang="pt-BR" i="1" dirty="0"/>
              <a:t> </a:t>
            </a:r>
            <a:r>
              <a:rPr lang="pt-BR" i="1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LoginUsuario</a:t>
            </a:r>
            <a:r>
              <a:rPr lang="pt-BR" dirty="0"/>
              <a:t>	</a:t>
            </a:r>
            <a:r>
              <a:rPr lang="pt-BR" b="1" dirty="0" err="1"/>
              <a:t>varchar</a:t>
            </a:r>
            <a:r>
              <a:rPr lang="pt-BR" b="1" dirty="0"/>
              <a:t>(15</a:t>
            </a:r>
            <a:r>
              <a:rPr lang="pt-BR" dirty="0"/>
              <a:t>) </a:t>
            </a:r>
            <a:r>
              <a:rPr lang="pt-BR" i="1" dirty="0" err="1"/>
              <a:t>not</a:t>
            </a:r>
            <a:r>
              <a:rPr lang="pt-BR" i="1" dirty="0"/>
              <a:t> </a:t>
            </a:r>
            <a:r>
              <a:rPr lang="pt-BR" i="1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UltimoAcesso</a:t>
            </a:r>
            <a:r>
              <a:rPr lang="pt-BR" dirty="0"/>
              <a:t>	</a:t>
            </a:r>
            <a:r>
              <a:rPr lang="pt-BR" b="1" dirty="0" err="1"/>
              <a:t>datetime</a:t>
            </a:r>
            <a:endParaRPr lang="pt-BR" b="1" dirty="0"/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b="1" dirty="0"/>
              <a:t>ALTER TABLE </a:t>
            </a:r>
            <a:r>
              <a:rPr lang="pt-BR" dirty="0" err="1"/>
              <a:t>Usuario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ADD CONSTRAINT</a:t>
            </a:r>
            <a:r>
              <a:rPr lang="pt-BR" dirty="0"/>
              <a:t> </a:t>
            </a:r>
            <a:r>
              <a:rPr lang="pt-BR" b="1" dirty="0" err="1"/>
              <a:t>PKUsuarioID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PRIMARY KEY</a:t>
            </a:r>
            <a:r>
              <a:rPr lang="pt-BR" dirty="0"/>
              <a:t>(</a:t>
            </a:r>
            <a:r>
              <a:rPr lang="pt-BR" dirty="0" err="1"/>
              <a:t>UsuarioID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023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Tabela: Artigo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1384" y="1556792"/>
            <a:ext cx="11377264" cy="4896544"/>
          </a:xfrm>
        </p:spPr>
        <p:txBody>
          <a:bodyPr/>
          <a:lstStyle/>
          <a:p>
            <a:r>
              <a:rPr lang="pt-BR" b="1" dirty="0"/>
              <a:t>CREATE TABLE </a:t>
            </a:r>
            <a:r>
              <a:rPr lang="pt-BR" dirty="0"/>
              <a:t>Artigo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	</a:t>
            </a:r>
            <a:r>
              <a:rPr lang="pt-BR" dirty="0" err="1"/>
              <a:t>ArtigoID</a:t>
            </a:r>
            <a:r>
              <a:rPr lang="pt-BR" dirty="0"/>
              <a:t>		</a:t>
            </a:r>
            <a:r>
              <a:rPr lang="pt-BR" b="1" dirty="0" err="1"/>
              <a:t>int</a:t>
            </a:r>
            <a:r>
              <a:rPr lang="pt-BR" dirty="0"/>
              <a:t> </a:t>
            </a:r>
            <a:r>
              <a:rPr lang="pt-BR" i="1" dirty="0" err="1"/>
              <a:t>not</a:t>
            </a:r>
            <a:r>
              <a:rPr lang="pt-BR" i="1" dirty="0"/>
              <a:t> </a:t>
            </a:r>
            <a:r>
              <a:rPr lang="pt-BR" i="1" dirty="0" err="1"/>
              <a:t>null</a:t>
            </a:r>
            <a:r>
              <a:rPr lang="pt-BR" i="1" dirty="0"/>
              <a:t> </a:t>
            </a:r>
            <a:r>
              <a:rPr lang="pt-BR" b="1" i="1" dirty="0" err="1"/>
              <a:t>identity</a:t>
            </a:r>
            <a:r>
              <a:rPr lang="pt-BR" dirty="0"/>
              <a:t>,</a:t>
            </a:r>
          </a:p>
          <a:p>
            <a:r>
              <a:rPr lang="pt-BR" dirty="0"/>
              <a:t>	Titulo		</a:t>
            </a:r>
            <a:r>
              <a:rPr lang="pt-BR" b="1" dirty="0" err="1"/>
              <a:t>varchar</a:t>
            </a:r>
            <a:r>
              <a:rPr lang="pt-BR" b="1" dirty="0"/>
              <a:t>(500</a:t>
            </a:r>
            <a:r>
              <a:rPr lang="pt-BR" dirty="0"/>
              <a:t>) </a:t>
            </a:r>
            <a:r>
              <a:rPr lang="pt-BR" i="1" dirty="0" err="1"/>
              <a:t>not</a:t>
            </a:r>
            <a:r>
              <a:rPr lang="pt-BR" i="1" dirty="0"/>
              <a:t> </a:t>
            </a:r>
            <a:r>
              <a:rPr lang="pt-BR" i="1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	Texto			</a:t>
            </a:r>
            <a:r>
              <a:rPr lang="pt-BR" b="1" dirty="0" err="1"/>
              <a:t>varchar</a:t>
            </a:r>
            <a:r>
              <a:rPr lang="pt-BR" b="1" dirty="0"/>
              <a:t>(</a:t>
            </a:r>
            <a:r>
              <a:rPr lang="pt-BR" b="1" dirty="0" err="1"/>
              <a:t>max</a:t>
            </a:r>
            <a:r>
              <a:rPr lang="pt-BR" dirty="0"/>
              <a:t>),</a:t>
            </a:r>
          </a:p>
          <a:p>
            <a:r>
              <a:rPr lang="pt-BR" dirty="0"/>
              <a:t>	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UsuarioID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DataCadastro</a:t>
            </a:r>
            <a:r>
              <a:rPr lang="pt-BR" dirty="0"/>
              <a:t>	</a:t>
            </a:r>
            <a:r>
              <a:rPr lang="pt-BR" b="1" dirty="0" err="1"/>
              <a:t>datetime</a:t>
            </a:r>
            <a:r>
              <a:rPr lang="pt-BR" dirty="0"/>
              <a:t>,</a:t>
            </a:r>
          </a:p>
          <a:p>
            <a:r>
              <a:rPr lang="pt-BR" dirty="0"/>
              <a:t>	URL			</a:t>
            </a:r>
            <a:r>
              <a:rPr lang="pt-BR" b="1" dirty="0" err="1"/>
              <a:t>varchar</a:t>
            </a:r>
            <a:r>
              <a:rPr lang="pt-BR" b="1" dirty="0"/>
              <a:t>(150</a:t>
            </a:r>
            <a:r>
              <a:rPr lang="pt-BR" dirty="0"/>
              <a:t>)</a:t>
            </a:r>
            <a:endParaRPr lang="pt-BR" b="1" dirty="0"/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b="1" dirty="0"/>
              <a:t>ALTER TABLE </a:t>
            </a:r>
            <a:r>
              <a:rPr lang="pt-BR" dirty="0"/>
              <a:t>Artigo </a:t>
            </a:r>
            <a:r>
              <a:rPr lang="pt-BR" b="1" dirty="0">
                <a:solidFill>
                  <a:srgbClr val="FF0000"/>
                </a:solidFill>
              </a:rPr>
              <a:t>ADD CONSTRAINT</a:t>
            </a:r>
            <a:r>
              <a:rPr lang="pt-BR" dirty="0"/>
              <a:t> </a:t>
            </a:r>
            <a:r>
              <a:rPr lang="pt-BR" b="1" i="1" dirty="0" err="1"/>
              <a:t>PKArtigoID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PRIMARY KEY</a:t>
            </a:r>
            <a:r>
              <a:rPr lang="pt-BR" dirty="0"/>
              <a:t>(</a:t>
            </a:r>
            <a:r>
              <a:rPr lang="pt-BR" dirty="0" err="1"/>
              <a:t>ArtigoID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b="1" dirty="0"/>
              <a:t>ALTER TABLE</a:t>
            </a:r>
            <a:r>
              <a:rPr lang="pt-BR" dirty="0"/>
              <a:t> Artigo </a:t>
            </a:r>
            <a:r>
              <a:rPr lang="pt-BR" b="1" dirty="0">
                <a:solidFill>
                  <a:srgbClr val="FF0000"/>
                </a:solidFill>
              </a:rPr>
              <a:t>ADD CONSTRAINT</a:t>
            </a:r>
            <a:r>
              <a:rPr lang="pt-BR" dirty="0"/>
              <a:t> </a:t>
            </a:r>
            <a:r>
              <a:rPr lang="pt-BR" b="1" i="1" dirty="0" err="1"/>
              <a:t>FKArtigoUsuario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FOREIGN KEY</a:t>
            </a:r>
            <a:r>
              <a:rPr lang="pt-BR" dirty="0"/>
              <a:t> (</a:t>
            </a:r>
            <a:r>
              <a:rPr lang="pt-BR" dirty="0" err="1"/>
              <a:t>UsuarioID</a:t>
            </a:r>
            <a:r>
              <a:rPr lang="pt-BR" dirty="0"/>
              <a:t>) </a:t>
            </a:r>
            <a:r>
              <a:rPr lang="pt-BR" b="1" dirty="0">
                <a:solidFill>
                  <a:srgbClr val="FF0000"/>
                </a:solidFill>
              </a:rPr>
              <a:t>REFERENCES</a:t>
            </a:r>
            <a:r>
              <a:rPr lang="pt-BR" dirty="0"/>
              <a:t> </a:t>
            </a:r>
            <a:r>
              <a:rPr lang="pt-BR" dirty="0" err="1"/>
              <a:t>Usuario</a:t>
            </a:r>
            <a:r>
              <a:rPr lang="pt-BR" dirty="0"/>
              <a:t>(</a:t>
            </a:r>
            <a:r>
              <a:rPr lang="pt-BR" dirty="0" err="1"/>
              <a:t>UsuarioID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601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Dúvidas???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3" descr="3915514014_8e3124411d_o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5167" y="1470620"/>
            <a:ext cx="3801666" cy="506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66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750784"/>
              </p:ext>
            </p:extLst>
          </p:nvPr>
        </p:nvGraphicFramePr>
        <p:xfrm>
          <a:off x="550863" y="1557338"/>
          <a:ext cx="11090274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4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Caractere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char(n), </a:t>
                      </a:r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(n), </a:t>
                      </a:r>
                      <a:r>
                        <a:rPr lang="pt-BR" dirty="0" err="1"/>
                        <a:t>nvarchar</a:t>
                      </a:r>
                      <a:r>
                        <a:rPr lang="pt-BR" dirty="0"/>
                        <a:t>(n), </a:t>
                      </a:r>
                      <a:r>
                        <a:rPr lang="pt-BR" dirty="0" err="1"/>
                        <a:t>nchar</a:t>
                      </a:r>
                      <a:r>
                        <a:rPr lang="pt-BR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até n bytes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Numérico exato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decimal(</a:t>
                      </a:r>
                      <a:r>
                        <a:rPr lang="pt-BR" dirty="0" err="1"/>
                        <a:t>p,e</a:t>
                      </a:r>
                      <a:r>
                        <a:rPr lang="pt-BR" dirty="0"/>
                        <a:t>) ou </a:t>
                      </a:r>
                      <a:r>
                        <a:rPr lang="pt-BR" dirty="0" err="1"/>
                        <a:t>numeric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p,e</a:t>
                      </a:r>
                      <a:r>
                        <a:rPr lang="pt-BR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-depende-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Numérico aproximado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float</a:t>
                      </a:r>
                      <a:r>
                        <a:rPr lang="pt-BR" dirty="0"/>
                        <a:t>, 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8, 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Numérico 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smallint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tinyint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4, 2, 1 byte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Monetário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money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smallmoney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8, 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Data e hora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datetime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smalldatetime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8, 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Binário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binary</a:t>
                      </a:r>
                      <a:r>
                        <a:rPr lang="pt-BR" dirty="0"/>
                        <a:t>(n), </a:t>
                      </a:r>
                      <a:r>
                        <a:rPr lang="pt-BR" dirty="0" err="1"/>
                        <a:t>varbinary</a:t>
                      </a:r>
                      <a:r>
                        <a:rPr lang="pt-BR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 bytes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Texto e imagens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text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image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ntext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-variável-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Outros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bit, </a:t>
                      </a:r>
                      <a:r>
                        <a:rPr lang="pt-BR" dirty="0" err="1"/>
                        <a:t>timestamp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bit, 8 bytes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73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Realizar o download do </a:t>
            </a:r>
            <a:r>
              <a:rPr lang="pt-BR" b="1" dirty="0"/>
              <a:t>Exercício 2</a:t>
            </a:r>
            <a:r>
              <a:rPr lang="pt-BR" dirty="0"/>
              <a:t> através do Portal do Aluno e desenvolver as tarefas solicitadas.</a:t>
            </a:r>
          </a:p>
        </p:txBody>
      </p:sp>
    </p:spTree>
    <p:extLst>
      <p:ext uri="{BB962C8B-B14F-4D97-AF65-F5344CB8AC3E}">
        <p14:creationId xmlns:p14="http://schemas.microsoft.com/office/powerpoint/2010/main" val="21499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795535"/>
              </p:ext>
            </p:extLst>
          </p:nvPr>
        </p:nvGraphicFramePr>
        <p:xfrm>
          <a:off x="550863" y="1557338"/>
          <a:ext cx="11090276" cy="4886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 de 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Char(n)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Armazena dados do tipo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de comprimento fixo onde indica o tamanho.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Armazena dados do tipo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de tamanho variável.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Numeric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p,e</a:t>
                      </a:r>
                      <a:r>
                        <a:rPr lang="pt-BR" dirty="0"/>
                        <a:t>) ou Decimal(</a:t>
                      </a:r>
                      <a:r>
                        <a:rPr lang="pt-BR" dirty="0" err="1"/>
                        <a:t>p,e</a:t>
                      </a:r>
                      <a:r>
                        <a:rPr lang="pt-BR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Armazena dados numéricos exatos onde </a:t>
                      </a:r>
                      <a:r>
                        <a:rPr lang="pt-BR" b="1" dirty="0"/>
                        <a:t>p é a precisão </a:t>
                      </a:r>
                      <a:r>
                        <a:rPr lang="pt-BR" dirty="0"/>
                        <a:t>isto é o total de dígitos, e </a:t>
                      </a:r>
                      <a:r>
                        <a:rPr lang="pt-BR" b="1" dirty="0" err="1"/>
                        <a:t>e</a:t>
                      </a:r>
                      <a:r>
                        <a:rPr lang="pt-BR" b="1" dirty="0"/>
                        <a:t> é a escala </a:t>
                      </a:r>
                      <a:r>
                        <a:rPr lang="pt-BR" dirty="0"/>
                        <a:t>que indica o </a:t>
                      </a:r>
                      <a:r>
                        <a:rPr lang="pt-BR" b="1" i="1" dirty="0"/>
                        <a:t>número de casas decimais</a:t>
                      </a:r>
                      <a:r>
                        <a:rPr lang="pt-BR" dirty="0"/>
                        <a:t>. Máximo de 38 caracteres.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Float</a:t>
                      </a:r>
                      <a:r>
                        <a:rPr lang="pt-BR" dirty="0"/>
                        <a:t>, 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Armazena dados numéricos aproximados.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Valores inteiros até 32 bits  (+/- 2.147.483.647).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Smallint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Valores inteiros até 16 bits (+/-32767).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Tinyint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Valores inteiros não negativos de 0-255 (8 bits).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 e hora entre 1/1/1753. até 31/12/9999 </a:t>
                      </a:r>
                      <a:r>
                        <a:rPr lang="pt-BR" dirty="0" err="1"/>
                        <a:t>d.C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Text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Armazena dados tipo </a:t>
                      </a:r>
                      <a:r>
                        <a:rPr lang="pt-BR" dirty="0" err="1"/>
                        <a:t>memo</a:t>
                      </a:r>
                      <a:r>
                        <a:rPr lang="pt-BR" dirty="0"/>
                        <a:t>, texto de tamanho variável até 1.073.741.823 </a:t>
                      </a:r>
                      <a:r>
                        <a:rPr lang="pt-BR" dirty="0" err="1"/>
                        <a:t>caracateres</a:t>
                      </a:r>
                      <a:r>
                        <a:rPr lang="pt-B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Timestamp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Armazena data e hora em que a linha é inserida. Não pode ser modificada pelo usuário.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0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– </a:t>
            </a:r>
            <a:r>
              <a:rPr lang="pt-BR" i="1" dirty="0" err="1"/>
              <a:t>Constrains</a:t>
            </a:r>
            <a:endParaRPr lang="pt-BR" i="1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925986"/>
              </p:ext>
            </p:extLst>
          </p:nvPr>
        </p:nvGraphicFramePr>
        <p:xfrm>
          <a:off x="550863" y="1557338"/>
          <a:ext cx="11090276" cy="3235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80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Restrição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Not</a:t>
                      </a:r>
                      <a:r>
                        <a:rPr lang="pt-BR" dirty="0"/>
                        <a:t>  </a:t>
                      </a:r>
                      <a:r>
                        <a:rPr lang="pt-BR" dirty="0" err="1"/>
                        <a:t>Null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 que a coluna não pode conter um valores </a:t>
                      </a:r>
                      <a:r>
                        <a:rPr lang="pt-BR" dirty="0" err="1"/>
                        <a:t>null</a:t>
                      </a:r>
                      <a:r>
                        <a:rPr lang="pt-B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Unique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 que uma coluna ou combinação de colunas devem ser únicas para todas as linhas na tabela.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Primary</a:t>
                      </a:r>
                      <a:r>
                        <a:rPr lang="pt-BR" dirty="0"/>
                        <a:t>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Identifica unicamente cada linha da tabela.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References</a:t>
                      </a:r>
                      <a:r>
                        <a:rPr lang="pt-BR" dirty="0"/>
                        <a:t> ou </a:t>
                      </a:r>
                      <a:r>
                        <a:rPr lang="pt-BR" dirty="0" err="1"/>
                        <a:t>Foreign</a:t>
                      </a:r>
                      <a:r>
                        <a:rPr lang="pt-BR" dirty="0"/>
                        <a:t>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Estabelece e força um relacionamento entre uma coluna e a tabela referenciada.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Check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 que uma condição deve ser </a:t>
                      </a:r>
                      <a:r>
                        <a:rPr lang="pt-BR" dirty="0" err="1"/>
                        <a:t>True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Identity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</a:t>
                      </a:r>
                      <a:r>
                        <a:rPr lang="pt-BR" baseline="0" dirty="0"/>
                        <a:t> que o campo é auto incremento.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</a:t>
                      </a:r>
                      <a:r>
                        <a:rPr lang="pt-BR" baseline="0" dirty="0"/>
                        <a:t> um valor padrão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67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– DDL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comandos DDL são utilizados para definir tabelas, suas regras e relacionamentos.</a:t>
            </a:r>
          </a:p>
          <a:p>
            <a:pPr lvl="1"/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  <a:p>
            <a:pPr lvl="1"/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  <a:p>
            <a:pPr lvl="1"/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69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– 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CREATE TABLE </a:t>
            </a:r>
            <a:r>
              <a:rPr lang="pt-BR" dirty="0"/>
              <a:t>&lt;</a:t>
            </a:r>
            <a:r>
              <a:rPr lang="pt-BR" dirty="0" err="1"/>
              <a:t>nome_tabela</a:t>
            </a:r>
            <a:r>
              <a:rPr lang="pt-BR" dirty="0"/>
              <a:t>&gt;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    &lt;Coluna1&gt;  &lt;</a:t>
            </a:r>
            <a:r>
              <a:rPr lang="pt-BR" dirty="0" err="1"/>
              <a:t>Tipo_dado</a:t>
            </a:r>
            <a:r>
              <a:rPr lang="pt-BR" dirty="0"/>
              <a:t>&gt; [&lt;restrições_C1&gt;],</a:t>
            </a:r>
          </a:p>
          <a:p>
            <a:r>
              <a:rPr lang="pt-BR" dirty="0"/>
              <a:t>    &lt;Coluna2&gt;  &lt;</a:t>
            </a:r>
            <a:r>
              <a:rPr lang="pt-BR" dirty="0" err="1"/>
              <a:t>Tipo_dado</a:t>
            </a:r>
            <a:r>
              <a:rPr lang="pt-BR" dirty="0"/>
              <a:t>&gt; [&lt;restrições_C2&gt;],</a:t>
            </a:r>
          </a:p>
          <a:p>
            <a:r>
              <a:rPr lang="pt-BR" dirty="0"/>
              <a:t>    ... </a:t>
            </a:r>
          </a:p>
          <a:p>
            <a:r>
              <a:rPr lang="pt-BR" dirty="0"/>
              <a:t>    &lt;</a:t>
            </a:r>
            <a:r>
              <a:rPr lang="pt-BR" dirty="0" err="1"/>
              <a:t>nome_colunaN</a:t>
            </a:r>
            <a:r>
              <a:rPr lang="pt-BR" dirty="0"/>
              <a:t>&gt;  &lt;</a:t>
            </a:r>
            <a:r>
              <a:rPr lang="pt-BR" dirty="0" err="1"/>
              <a:t>Tipo_dado</a:t>
            </a:r>
            <a:r>
              <a:rPr lang="pt-BR" dirty="0"/>
              <a:t>&gt; [&lt; </a:t>
            </a:r>
            <a:r>
              <a:rPr lang="pt-BR" dirty="0" err="1"/>
              <a:t>restrições_CN</a:t>
            </a:r>
            <a:r>
              <a:rPr lang="pt-BR" dirty="0"/>
              <a:t>&gt;] </a:t>
            </a:r>
          </a:p>
          <a:p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74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–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CREATE TABLE </a:t>
            </a:r>
            <a:r>
              <a:rPr lang="pt-BR" dirty="0"/>
              <a:t>Produtos (</a:t>
            </a:r>
          </a:p>
          <a:p>
            <a:r>
              <a:rPr lang="pt-BR" dirty="0"/>
              <a:t>    </a:t>
            </a:r>
            <a:r>
              <a:rPr lang="pt-BR" dirty="0" err="1"/>
              <a:t>CodigoProduto</a:t>
            </a:r>
            <a:r>
              <a:rPr lang="pt-BR" dirty="0"/>
              <a:t>	</a:t>
            </a:r>
            <a:r>
              <a:rPr lang="pt-BR" b="1" dirty="0" err="1"/>
              <a:t>int</a:t>
            </a:r>
            <a:r>
              <a:rPr lang="pt-BR" dirty="0"/>
              <a:t>,</a:t>
            </a:r>
          </a:p>
          <a:p>
            <a:r>
              <a:rPr lang="pt-BR" dirty="0"/>
              <a:t>    Nome  		</a:t>
            </a:r>
            <a:r>
              <a:rPr lang="pt-BR" b="1" dirty="0" err="1"/>
              <a:t>varchar</a:t>
            </a:r>
            <a:r>
              <a:rPr lang="pt-BR" b="1" dirty="0"/>
              <a:t>(100)</a:t>
            </a:r>
            <a:r>
              <a:rPr lang="pt-BR" dirty="0"/>
              <a:t>,</a:t>
            </a:r>
          </a:p>
          <a:p>
            <a:r>
              <a:rPr lang="pt-BR" dirty="0"/>
              <a:t>    </a:t>
            </a:r>
            <a:r>
              <a:rPr lang="pt-BR" dirty="0" err="1"/>
              <a:t>Preco</a:t>
            </a:r>
            <a:r>
              <a:rPr lang="pt-BR" dirty="0"/>
              <a:t>		</a:t>
            </a:r>
            <a:r>
              <a:rPr lang="pt-BR" b="1" dirty="0" err="1"/>
              <a:t>numeric</a:t>
            </a:r>
            <a:r>
              <a:rPr lang="pt-BR" b="1" dirty="0"/>
              <a:t>(18,2)</a:t>
            </a:r>
          </a:p>
          <a:p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62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ProjectPlan_TP103417270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ProjectPlan_TP103417270.potx" id="{1770548D-EDF1-4703-9217-6F75A83FD301}" vid="{47CC73D5-D979-407C-BDE1-1377C0466D55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plano de projeto comercial (widescreen)</Template>
  <TotalTime>0</TotalTime>
  <Words>891</Words>
  <Application>Microsoft Office PowerPoint</Application>
  <PresentationFormat>Widescreen</PresentationFormat>
  <Paragraphs>309</Paragraphs>
  <Slides>40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Corbel</vt:lpstr>
      <vt:lpstr>Courier New</vt:lpstr>
      <vt:lpstr>Euphemia</vt:lpstr>
      <vt:lpstr>Wingdings</vt:lpstr>
      <vt:lpstr>BusinessProjectPlan_TP103417270</vt:lpstr>
      <vt:lpstr>Modelagem</vt:lpstr>
      <vt:lpstr>DDL – Data Definition Language</vt:lpstr>
      <vt:lpstr>Agenda</vt:lpstr>
      <vt:lpstr>Tipos de Dados</vt:lpstr>
      <vt:lpstr>Tipos de Dados</vt:lpstr>
      <vt:lpstr>Restrições – Constrains</vt:lpstr>
      <vt:lpstr>Data Definition Language – DDL</vt:lpstr>
      <vt:lpstr>Create Table – Definição</vt:lpstr>
      <vt:lpstr>Create Table – Exemplo</vt:lpstr>
      <vt:lpstr>Create Table – Primary Key</vt:lpstr>
      <vt:lpstr>Create Table – Primary Key</vt:lpstr>
      <vt:lpstr>Create Table – Foreign Key</vt:lpstr>
      <vt:lpstr>Create Table – Foreign Key</vt:lpstr>
      <vt:lpstr>Create Table – Foreign Key</vt:lpstr>
      <vt:lpstr>Create Table – Unicidade</vt:lpstr>
      <vt:lpstr>Create Table – Unicidade</vt:lpstr>
      <vt:lpstr>Create Table – Valor Padrão</vt:lpstr>
      <vt:lpstr>Create Table – Valor Padrão</vt:lpstr>
      <vt:lpstr>Alter Table – Alteração de tabela</vt:lpstr>
      <vt:lpstr>Alter Table – Adicionar Colunas</vt:lpstr>
      <vt:lpstr>Alter Table – Adicionar Consistência</vt:lpstr>
      <vt:lpstr>Alter Table – Tamanho da Coluna</vt:lpstr>
      <vt:lpstr>Alter Table – Excluir Coluna</vt:lpstr>
      <vt:lpstr>Alter Table – Renomear Colunas</vt:lpstr>
      <vt:lpstr>Drop Table</vt:lpstr>
      <vt:lpstr>Drop Table – Exemplos</vt:lpstr>
      <vt:lpstr>Chaves Primárias e Estrangeiras</vt:lpstr>
      <vt:lpstr>Restrições – Chave Primária Forma simples (sem nomear a restrição)</vt:lpstr>
      <vt:lpstr>Restrições – Chave Primária Nomeando a restrição</vt:lpstr>
      <vt:lpstr>Restrições – Chave Primária Criando uma restrição  após a criação da tabela</vt:lpstr>
      <vt:lpstr>Restrições – Chave Estrangeira Forma mais simples (sem nomear a restrição)</vt:lpstr>
      <vt:lpstr>Restrições – Chave Estrangeira Nomeando a restrição</vt:lpstr>
      <vt:lpstr>Restrições – Chave Estrangeira Nomeando a restrição</vt:lpstr>
      <vt:lpstr>Exemplo</vt:lpstr>
      <vt:lpstr>Diagrama ER</vt:lpstr>
      <vt:lpstr>Criação da Tabela: Usuário</vt:lpstr>
      <vt:lpstr>Criação da Tabela: Artigo</vt:lpstr>
      <vt:lpstr>Dúvidas???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2015-08-04T14:04:30Z</dcterms:created>
  <dcterms:modified xsi:type="dcterms:W3CDTF">2018-08-17T01:36:22Z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