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65" r:id="rId3"/>
    <p:sldId id="274" r:id="rId4"/>
    <p:sldId id="299" r:id="rId5"/>
    <p:sldId id="347" r:id="rId6"/>
    <p:sldId id="351" r:id="rId7"/>
    <p:sldId id="353" r:id="rId8"/>
    <p:sldId id="354" r:id="rId9"/>
    <p:sldId id="355" r:id="rId10"/>
    <p:sldId id="368" r:id="rId11"/>
    <p:sldId id="356" r:id="rId12"/>
    <p:sldId id="348" r:id="rId13"/>
    <p:sldId id="358" r:id="rId14"/>
    <p:sldId id="359" r:id="rId15"/>
    <p:sldId id="360" r:id="rId16"/>
    <p:sldId id="357" r:id="rId17"/>
    <p:sldId id="361" r:id="rId18"/>
    <p:sldId id="362" r:id="rId19"/>
    <p:sldId id="349" r:id="rId20"/>
    <p:sldId id="350" r:id="rId21"/>
    <p:sldId id="364" r:id="rId22"/>
    <p:sldId id="365" r:id="rId23"/>
    <p:sldId id="369" r:id="rId24"/>
    <p:sldId id="370" r:id="rId25"/>
    <p:sldId id="375" r:id="rId26"/>
    <p:sldId id="376" r:id="rId27"/>
    <p:sldId id="371" r:id="rId28"/>
    <p:sldId id="372" r:id="rId29"/>
    <p:sldId id="374" r:id="rId30"/>
    <p:sldId id="373" r:id="rId31"/>
    <p:sldId id="366" r:id="rId32"/>
    <p:sldId id="367" r:id="rId33"/>
    <p:sldId id="3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619" autoAdjust="0"/>
  </p:normalViewPr>
  <p:slideViewPr>
    <p:cSldViewPr>
      <p:cViewPr varScale="1">
        <p:scale>
          <a:sx n="81" d="100"/>
          <a:sy n="81" d="100"/>
        </p:scale>
        <p:origin x="120" y="6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2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24" y="4800600"/>
            <a:ext cx="10369151" cy="11430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9838" y="5943600"/>
            <a:ext cx="10369151" cy="76200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-1"/>
            <a:ext cx="12188826" cy="47104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8" y="1340768"/>
            <a:ext cx="2089818" cy="21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ctr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ctr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(Codigo Fon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spcBef>
                <a:spcPts val="600"/>
              </a:spcBef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  <a:lvl4pPr marL="1005840" indent="0">
              <a:buNone/>
              <a:defRPr/>
            </a:lvl4pPr>
            <a:lvl5pPr marL="1325880" indent="0">
              <a:buNone/>
              <a:defRPr/>
            </a:lvl5pPr>
            <a:lvl6pPr>
              <a:defRPr/>
            </a:lvl6pPr>
          </a:lstStyle>
          <a:p>
            <a:pPr lv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4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51384" y="1901952"/>
            <a:ext cx="5361736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5361736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23/08/2018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23/08/2018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1089232" cy="12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1384" y="1556792"/>
            <a:ext cx="1108923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  <a:p>
            <a:pPr lvl="5"/>
            <a:r>
              <a:rPr lang="pt-BR" dirty="0"/>
              <a:t>Sexto nível</a:t>
            </a:r>
          </a:p>
          <a:p>
            <a:pPr lvl="6"/>
            <a:r>
              <a:rPr lang="pt-BR" dirty="0"/>
              <a:t>Sétimo nível</a:t>
            </a:r>
          </a:p>
          <a:p>
            <a:pPr lvl="7"/>
            <a:r>
              <a:rPr lang="pt-BR" dirty="0"/>
              <a:t>Oitavo nível</a:t>
            </a:r>
          </a:p>
          <a:p>
            <a:pPr lvl="8"/>
            <a:r>
              <a:rPr lang="pt-BR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23/08/2018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>
                <a:latin typeface="Corbel"/>
              </a:rPr>
              <a:t>Modelagem</a:t>
            </a:r>
            <a:endParaRPr lang="pt-BR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0" i="0" baseline="0" dirty="0">
                <a:solidFill>
                  <a:schemeClr val="bg1"/>
                </a:solidFill>
              </a:rPr>
              <a:t>Marco</a:t>
            </a:r>
            <a:r>
              <a:rPr lang="pt-BR" b="0" i="0" dirty="0">
                <a:solidFill>
                  <a:schemeClr val="bg1"/>
                </a:solidFill>
              </a:rPr>
              <a:t> Montebello | </a:t>
            </a:r>
            <a:r>
              <a:rPr lang="pt-BR" dirty="0" err="1"/>
              <a:t>M.Angélica</a:t>
            </a:r>
            <a:r>
              <a:rPr lang="pt-BR" dirty="0"/>
              <a:t> </a:t>
            </a:r>
            <a:r>
              <a:rPr lang="pt-BR"/>
              <a:t>Cardieri</a:t>
            </a:r>
            <a:endParaRPr lang="pt-BR" b="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– Outros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INSERT</a:t>
            </a:r>
            <a:r>
              <a:rPr lang="pt-BR" dirty="0"/>
              <a:t> Tabela SELECT &lt;exemplo&gt;</a:t>
            </a:r>
          </a:p>
          <a:p>
            <a:endParaRPr lang="pt-BR" dirty="0"/>
          </a:p>
          <a:p>
            <a:r>
              <a:rPr lang="pt-BR" b="1" dirty="0"/>
              <a:t>INSERT INTO </a:t>
            </a:r>
            <a:r>
              <a:rPr lang="pt-BR" dirty="0"/>
              <a:t>Paciente </a:t>
            </a:r>
            <a:br>
              <a:rPr lang="pt-BR" dirty="0"/>
            </a:br>
            <a:r>
              <a:rPr lang="pt-BR" b="1" dirty="0"/>
              <a:t>SELECT</a:t>
            </a:r>
            <a:r>
              <a:rPr lang="pt-BR" dirty="0"/>
              <a:t> * </a:t>
            </a:r>
            <a:r>
              <a:rPr lang="pt-BR" b="1" dirty="0"/>
              <a:t>FROM</a:t>
            </a:r>
            <a:r>
              <a:rPr lang="pt-BR" dirty="0"/>
              <a:t> </a:t>
            </a:r>
            <a:r>
              <a:rPr lang="pt-BR" dirty="0" err="1"/>
              <a:t>TB_PacienteOld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INSERT</a:t>
            </a:r>
            <a:r>
              <a:rPr lang="pt-BR" dirty="0"/>
              <a:t> Tabela </a:t>
            </a:r>
            <a:r>
              <a:rPr lang="pt-BR" b="1" dirty="0"/>
              <a:t>EXECUTE</a:t>
            </a:r>
            <a:r>
              <a:rPr lang="pt-BR" dirty="0"/>
              <a:t> &lt;</a:t>
            </a:r>
            <a:r>
              <a:rPr lang="pt-BR" dirty="0" err="1"/>
              <a:t>StoredProcedure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b="1" dirty="0"/>
              <a:t>INSERT</a:t>
            </a:r>
            <a:r>
              <a:rPr lang="pt-BR" dirty="0"/>
              <a:t> Paciente </a:t>
            </a:r>
            <a:r>
              <a:rPr lang="pt-BR" b="1" dirty="0"/>
              <a:t>EXECUTE</a:t>
            </a:r>
            <a:r>
              <a:rPr lang="pt-BR" dirty="0"/>
              <a:t> </a:t>
            </a:r>
            <a:r>
              <a:rPr lang="pt-BR" dirty="0" err="1"/>
              <a:t>spPaciente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ao usuário alterar o valor de uma ou mais linhas de uma tabela</a:t>
            </a:r>
          </a:p>
        </p:txBody>
      </p:sp>
    </p:spTree>
    <p:extLst>
      <p:ext uri="{BB962C8B-B14F-4D97-AF65-F5344CB8AC3E}">
        <p14:creationId xmlns:p14="http://schemas.microsoft.com/office/powerpoint/2010/main" val="95687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–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UPDATE</a:t>
            </a:r>
            <a:r>
              <a:rPr lang="pt-BR" dirty="0"/>
              <a:t> Tabela </a:t>
            </a:r>
            <a:r>
              <a:rPr lang="pt-BR" b="1" dirty="0"/>
              <a:t>SET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    coluna [coluna1...] = [expressão, </a:t>
            </a:r>
            <a:r>
              <a:rPr lang="pt-BR" dirty="0" err="1"/>
              <a:t>subquery</a:t>
            </a:r>
            <a:r>
              <a:rPr lang="pt-BR" dirty="0"/>
              <a:t> ] </a:t>
            </a:r>
          </a:p>
          <a:p>
            <a:r>
              <a:rPr lang="pt-BR" dirty="0"/>
              <a:t>[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dirty="0"/>
              <a:t> condição ]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6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– 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/>
              <a:t> </a:t>
            </a:r>
          </a:p>
          <a:p>
            <a:r>
              <a:rPr lang="en-US" b="1"/>
              <a:t>SET</a:t>
            </a:r>
            <a:r>
              <a:rPr lang="en-US"/>
              <a:t> </a:t>
            </a:r>
            <a:br>
              <a:rPr lang="en-US" dirty="0"/>
            </a:br>
            <a:r>
              <a:rPr lang="en-US" dirty="0"/>
              <a:t>    End = ‘</a:t>
            </a:r>
            <a:r>
              <a:rPr lang="en-US" dirty="0" err="1"/>
              <a:t>Rua</a:t>
            </a:r>
            <a:r>
              <a:rPr lang="en-US" dirty="0"/>
              <a:t> Nova, 123’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Cod = 3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– Outros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UPDATE</a:t>
            </a:r>
            <a:r>
              <a:rPr lang="pt-BR" dirty="0"/>
              <a:t> Paciente </a:t>
            </a:r>
            <a:r>
              <a:rPr lang="pt-BR" b="1" dirty="0"/>
              <a:t>SET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    Desconto = ‘S’ </a:t>
            </a:r>
            <a:br>
              <a:rPr lang="pt-BR" dirty="0"/>
            </a:b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dirty="0"/>
              <a:t> </a:t>
            </a:r>
          </a:p>
          <a:p>
            <a:r>
              <a:rPr lang="pt-BR" dirty="0"/>
              <a:t>    </a:t>
            </a:r>
            <a:r>
              <a:rPr lang="pt-BR" dirty="0" err="1"/>
              <a:t>Nasc</a:t>
            </a:r>
            <a:r>
              <a:rPr lang="pt-BR" dirty="0"/>
              <a:t> &lt; ‘01/01/1937’</a:t>
            </a:r>
          </a:p>
          <a:p>
            <a:endParaRPr lang="pt-BR" dirty="0"/>
          </a:p>
          <a:p>
            <a:r>
              <a:rPr lang="pt-BR" b="1" dirty="0"/>
              <a:t>UPDATE</a:t>
            </a:r>
            <a:r>
              <a:rPr lang="pt-BR" dirty="0"/>
              <a:t> Paciente </a:t>
            </a:r>
            <a:r>
              <a:rPr lang="pt-BR" b="1" dirty="0"/>
              <a:t>SET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    Desconto = ‘S’,</a:t>
            </a:r>
            <a:br>
              <a:rPr lang="pt-BR" dirty="0"/>
            </a:br>
            <a:r>
              <a:rPr lang="pt-BR" dirty="0"/>
              <a:t>    Cidade = ‘Sorocaba’ </a:t>
            </a:r>
            <a:br>
              <a:rPr lang="pt-BR" dirty="0"/>
            </a:b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dirty="0"/>
              <a:t> </a:t>
            </a:r>
          </a:p>
          <a:p>
            <a:r>
              <a:rPr lang="pt-BR" dirty="0"/>
              <a:t>    </a:t>
            </a:r>
            <a:r>
              <a:rPr lang="pt-BR" dirty="0" err="1"/>
              <a:t>Nasc</a:t>
            </a:r>
            <a:r>
              <a:rPr lang="pt-BR" dirty="0"/>
              <a:t> &lt; ‘01/01/1937’</a:t>
            </a:r>
          </a:p>
          <a:p>
            <a:endParaRPr lang="pt-BR" dirty="0"/>
          </a:p>
          <a:p>
            <a:r>
              <a:rPr lang="pt-BR" b="1" dirty="0"/>
              <a:t>UPDATE</a:t>
            </a:r>
            <a:r>
              <a:rPr lang="pt-BR" dirty="0"/>
              <a:t> Paciente </a:t>
            </a:r>
            <a:r>
              <a:rPr lang="pt-BR" b="1" dirty="0"/>
              <a:t>SET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    Desconto = ‘S’</a:t>
            </a:r>
          </a:p>
        </p:txBody>
      </p:sp>
    </p:spTree>
    <p:extLst>
      <p:ext uri="{BB962C8B-B14F-4D97-AF65-F5344CB8AC3E}">
        <p14:creationId xmlns:p14="http://schemas.microsoft.com/office/powerpoint/2010/main" val="22909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excluir uma ou mais linhas de um tabela</a:t>
            </a:r>
          </a:p>
        </p:txBody>
      </p:sp>
    </p:spTree>
    <p:extLst>
      <p:ext uri="{BB962C8B-B14F-4D97-AF65-F5344CB8AC3E}">
        <p14:creationId xmlns:p14="http://schemas.microsoft.com/office/powerpoint/2010/main" val="21730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–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DELETE FROM </a:t>
            </a:r>
            <a:r>
              <a:rPr lang="pt-BR" dirty="0"/>
              <a:t>Tabela </a:t>
            </a:r>
          </a:p>
          <a:p>
            <a:r>
              <a:rPr lang="pt-BR" dirty="0"/>
              <a:t>[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dirty="0"/>
              <a:t> condição]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0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–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DELETE FROM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Cod = 1 </a:t>
            </a:r>
          </a:p>
          <a:p>
            <a:endParaRPr lang="en-US" dirty="0"/>
          </a:p>
          <a:p>
            <a:r>
              <a:rPr lang="en-US" b="1" dirty="0"/>
              <a:t>DELETE FROM</a:t>
            </a:r>
            <a:r>
              <a:rPr lang="en-US" dirty="0"/>
              <a:t> </a:t>
            </a:r>
            <a:r>
              <a:rPr lang="en-US" dirty="0" err="1"/>
              <a:t>Paciente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Content Placeholder 7" descr="1275817063lmhk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370" y="1462860"/>
            <a:ext cx="5587260" cy="50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SEMPRE</a:t>
            </a:r>
            <a:r>
              <a:rPr lang="pt-BR" dirty="0"/>
              <a:t> verifique se a cláusula 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dirty="0"/>
              <a:t> está presente nos comandos realizados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SEMPRE</a:t>
            </a:r>
            <a:r>
              <a:rPr lang="pt-BR" dirty="0"/>
              <a:t> verifique se a cláusula 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dirty="0"/>
              <a:t> está selecionada na </a:t>
            </a:r>
            <a:r>
              <a:rPr lang="pt-BR" b="1" dirty="0">
                <a:solidFill>
                  <a:srgbClr val="FF0000"/>
                </a:solidFill>
              </a:rPr>
              <a:t>EXECUÇÃO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5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5200" b="0" i="0" dirty="0">
                <a:latin typeface="Corbel"/>
                <a:ea typeface="+mj-ea"/>
                <a:cs typeface="+mj-cs"/>
              </a:rPr>
              <a:t>DML – </a:t>
            </a:r>
            <a:r>
              <a:rPr lang="pt-BR" i="1" dirty="0"/>
              <a:t>Data </a:t>
            </a:r>
            <a:r>
              <a:rPr lang="pt-BR" i="1" dirty="0" err="1"/>
              <a:t>Manipulation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endParaRPr lang="pt-BR" sz="5200" b="0" i="1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b="0" i="0" baseline="0" dirty="0">
                <a:latin typeface="Corbel"/>
                <a:ea typeface="+mn-ea"/>
                <a:cs typeface="+mn-cs"/>
              </a:rPr>
              <a:t>Linguagem</a:t>
            </a:r>
            <a:r>
              <a:rPr lang="pt-BR" sz="2400" b="0" i="0" dirty="0">
                <a:latin typeface="Corbel"/>
                <a:ea typeface="+mn-ea"/>
                <a:cs typeface="+mn-cs"/>
              </a:rPr>
              <a:t> de manipulação de Dados. Parte do  SQL utilizada para manipular dados em um banco de dados através </a:t>
            </a:r>
            <a:r>
              <a:rPr lang="pt-BR" dirty="0"/>
              <a:t>dos comados </a:t>
            </a:r>
            <a:r>
              <a:rPr lang="pt-BR" i="1" dirty="0" err="1"/>
              <a:t>Insert</a:t>
            </a:r>
            <a:r>
              <a:rPr lang="pt-BR" dirty="0"/>
              <a:t>, </a:t>
            </a:r>
            <a:r>
              <a:rPr lang="pt-BR" i="1" dirty="0"/>
              <a:t>Update</a:t>
            </a:r>
            <a:r>
              <a:rPr lang="pt-BR" dirty="0"/>
              <a:t>, </a:t>
            </a:r>
            <a:r>
              <a:rPr lang="pt-BR" i="1" dirty="0"/>
              <a:t>Delete</a:t>
            </a:r>
            <a:r>
              <a:rPr lang="pt-BR" dirty="0"/>
              <a:t> e </a:t>
            </a:r>
            <a:r>
              <a:rPr lang="pt-BR" i="1" dirty="0" err="1"/>
              <a:t>Select</a:t>
            </a:r>
            <a:r>
              <a:rPr lang="pt-BR" dirty="0"/>
              <a:t>.</a:t>
            </a:r>
            <a:endParaRPr lang="pt-BR" sz="2400" b="0" i="0" baseline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(#</a:t>
            </a:r>
            <a:r>
              <a:rPr lang="pt-BR" dirty="0" err="1"/>
              <a:t>FicaDica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1.bp.blogspot.com/-NisRHd6FZQ0/UZUUl7y3nzI/AAAAAAAAFKU/ezpDa4YcEwc/s1600/Fica+a+Dica+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556792"/>
            <a:ext cx="6480720" cy="49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Campos do tipo texto sempre estarão entre aspas simples ‘ ’</a:t>
            </a:r>
          </a:p>
          <a:p>
            <a:r>
              <a:rPr lang="pt-BR" dirty="0"/>
              <a:t>Verificar o formato da data que é utilizada pelo banco de dados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getdate</a:t>
            </a:r>
            <a:r>
              <a:rPr lang="pt-BR" dirty="0"/>
              <a:t>())</a:t>
            </a:r>
          </a:p>
          <a:p>
            <a:r>
              <a:rPr lang="pt-BR" dirty="0"/>
              <a:t>Adicionar data:</a:t>
            </a:r>
          </a:p>
          <a:p>
            <a:pPr lvl="1"/>
            <a:r>
              <a:rPr lang="pt-BR" b="1" dirty="0"/>
              <a:t>DATEADD(</a:t>
            </a:r>
            <a:r>
              <a:rPr lang="pt-BR" b="1" dirty="0" err="1"/>
              <a:t>datepart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date)</a:t>
            </a:r>
          </a:p>
          <a:p>
            <a:r>
              <a:rPr lang="pt-BR" dirty="0"/>
              <a:t>Verificar dia, mês, ano</a:t>
            </a:r>
          </a:p>
          <a:p>
            <a:pPr lvl="1"/>
            <a:r>
              <a:rPr lang="pt-BR" b="1" dirty="0"/>
              <a:t>Day</a:t>
            </a:r>
            <a:r>
              <a:rPr lang="pt-BR" dirty="0"/>
              <a:t>(date)</a:t>
            </a:r>
          </a:p>
          <a:p>
            <a:pPr lvl="1"/>
            <a:r>
              <a:rPr lang="pt-BR" b="1" dirty="0" err="1"/>
              <a:t>Month</a:t>
            </a:r>
            <a:r>
              <a:rPr lang="pt-BR" dirty="0"/>
              <a:t>(date)</a:t>
            </a:r>
          </a:p>
          <a:p>
            <a:pPr lvl="1"/>
            <a:r>
              <a:rPr lang="pt-BR" b="1" dirty="0" err="1"/>
              <a:t>Year</a:t>
            </a:r>
            <a:r>
              <a:rPr lang="pt-BR" dirty="0"/>
              <a:t>(date)</a:t>
            </a:r>
          </a:p>
        </p:txBody>
      </p:sp>
    </p:spTree>
    <p:extLst>
      <p:ext uri="{BB962C8B-B14F-4D97-AF65-F5344CB8AC3E}">
        <p14:creationId xmlns:p14="http://schemas.microsoft.com/office/powerpoint/2010/main" val="25333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9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1909763"/>
            <a:ext cx="8963025" cy="4191000"/>
          </a:xfrm>
        </p:spPr>
      </p:pic>
    </p:spTree>
    <p:extLst>
      <p:ext uri="{BB962C8B-B14F-4D97-AF65-F5344CB8AC3E}">
        <p14:creationId xmlns:p14="http://schemas.microsoft.com/office/powerpoint/2010/main" val="33007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Tabela: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CREATE TABLE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UsuarioID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i="1" dirty="0"/>
              <a:t> </a:t>
            </a:r>
            <a:r>
              <a:rPr lang="pt-BR" b="1" i="1" dirty="0" err="1"/>
              <a:t>identity</a:t>
            </a:r>
            <a:r>
              <a:rPr lang="pt-BR" dirty="0"/>
              <a:t>,</a:t>
            </a:r>
          </a:p>
          <a:p>
            <a:r>
              <a:rPr lang="pt-BR" dirty="0"/>
              <a:t>	Nome			</a:t>
            </a:r>
            <a:r>
              <a:rPr lang="pt-BR" b="1" dirty="0" err="1"/>
              <a:t>varchar</a:t>
            </a:r>
            <a:r>
              <a:rPr lang="pt-BR" b="1" dirty="0"/>
              <a:t>(200</a:t>
            </a:r>
            <a:r>
              <a:rPr lang="pt-BR" dirty="0"/>
              <a:t>)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LoginUsuario</a:t>
            </a:r>
            <a:r>
              <a:rPr lang="pt-BR" dirty="0"/>
              <a:t>	</a:t>
            </a:r>
            <a:r>
              <a:rPr lang="pt-BR" b="1" dirty="0" err="1"/>
              <a:t>varchar</a:t>
            </a:r>
            <a:r>
              <a:rPr lang="pt-BR" b="1" dirty="0"/>
              <a:t>(15</a:t>
            </a:r>
            <a:r>
              <a:rPr lang="pt-BR" dirty="0"/>
              <a:t>)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UltimoAcesso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endParaRPr lang="pt-BR" b="1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dirty="0" err="1"/>
              <a:t>PKUsuarioID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(</a:t>
            </a:r>
            <a:r>
              <a:rPr lang="pt-BR" dirty="0" err="1"/>
              <a:t>UsuarioID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3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Tabela: Artigo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CREATE TABLE </a:t>
            </a:r>
            <a:r>
              <a:rPr lang="pt-BR" dirty="0"/>
              <a:t>Artigo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	</a:t>
            </a:r>
            <a:r>
              <a:rPr lang="pt-BR" dirty="0" err="1"/>
              <a:t>ArtigoID</a:t>
            </a:r>
            <a:r>
              <a:rPr lang="pt-BR" dirty="0"/>
              <a:t>		</a:t>
            </a:r>
            <a:r>
              <a:rPr lang="pt-BR" b="1" dirty="0" err="1"/>
              <a:t>int</a:t>
            </a:r>
            <a:r>
              <a:rPr lang="pt-BR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i="1" dirty="0"/>
              <a:t> </a:t>
            </a:r>
            <a:r>
              <a:rPr lang="pt-BR" b="1" i="1" dirty="0" err="1"/>
              <a:t>identity</a:t>
            </a:r>
            <a:r>
              <a:rPr lang="pt-BR" dirty="0"/>
              <a:t>,</a:t>
            </a:r>
          </a:p>
          <a:p>
            <a:r>
              <a:rPr lang="pt-BR" dirty="0"/>
              <a:t>	Titulo		</a:t>
            </a:r>
            <a:r>
              <a:rPr lang="pt-BR" b="1" dirty="0" err="1"/>
              <a:t>varchar</a:t>
            </a:r>
            <a:r>
              <a:rPr lang="pt-BR" b="1" dirty="0"/>
              <a:t>(500</a:t>
            </a:r>
            <a:r>
              <a:rPr lang="pt-BR" dirty="0"/>
              <a:t>)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Texto			</a:t>
            </a:r>
            <a:r>
              <a:rPr lang="pt-BR" b="1" dirty="0" err="1"/>
              <a:t>varchar</a:t>
            </a:r>
            <a:r>
              <a:rPr lang="pt-BR" b="1" dirty="0"/>
              <a:t>(</a:t>
            </a:r>
            <a:r>
              <a:rPr lang="pt-BR" b="1" dirty="0" err="1"/>
              <a:t>max</a:t>
            </a:r>
            <a:r>
              <a:rPr lang="pt-BR" dirty="0"/>
              <a:t>),</a:t>
            </a:r>
          </a:p>
          <a:p>
            <a:r>
              <a:rPr lang="pt-BR" dirty="0"/>
              <a:t>	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UsuarioID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DataCadastro</a:t>
            </a:r>
            <a:r>
              <a:rPr lang="pt-BR" dirty="0"/>
              <a:t>	</a:t>
            </a:r>
            <a:r>
              <a:rPr lang="pt-BR" b="1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	URL			</a:t>
            </a:r>
            <a:r>
              <a:rPr lang="pt-BR" b="1" dirty="0" err="1"/>
              <a:t>varchar</a:t>
            </a:r>
            <a:r>
              <a:rPr lang="pt-BR" b="1" dirty="0"/>
              <a:t>(150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/>
              <a:t>Artigo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b="1" i="1" dirty="0" err="1"/>
              <a:t>PKArtigoID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PRIMARY KEY</a:t>
            </a:r>
            <a:r>
              <a:rPr lang="pt-BR" dirty="0"/>
              <a:t>(</a:t>
            </a:r>
            <a:r>
              <a:rPr lang="pt-BR" dirty="0" err="1"/>
              <a:t>ArtigoID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ALTER TABLE</a:t>
            </a:r>
            <a:r>
              <a:rPr lang="pt-BR" dirty="0"/>
              <a:t> Artigo </a:t>
            </a:r>
            <a:r>
              <a:rPr lang="pt-BR" b="1" dirty="0">
                <a:solidFill>
                  <a:srgbClr val="FF0000"/>
                </a:solidFill>
              </a:rPr>
              <a:t>ADD CONSTRAINT</a:t>
            </a:r>
            <a:r>
              <a:rPr lang="pt-BR" dirty="0"/>
              <a:t> </a:t>
            </a:r>
            <a:r>
              <a:rPr lang="pt-BR" b="1" i="1" dirty="0" err="1"/>
              <a:t>FKArtigoUsuario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FOREIGN KEY</a:t>
            </a:r>
            <a:r>
              <a:rPr lang="pt-BR" dirty="0"/>
              <a:t> (</a:t>
            </a:r>
            <a:r>
              <a:rPr lang="pt-BR" dirty="0" err="1"/>
              <a:t>UsuarioID</a:t>
            </a:r>
            <a:r>
              <a:rPr lang="pt-BR" dirty="0"/>
              <a:t>) </a:t>
            </a:r>
            <a:r>
              <a:rPr lang="pt-BR" b="1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(</a:t>
            </a:r>
            <a:r>
              <a:rPr lang="pt-BR" dirty="0" err="1"/>
              <a:t>UsuarioID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informações: Usuário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INSERT INTO </a:t>
            </a:r>
            <a:r>
              <a:rPr lang="pt-BR" dirty="0" err="1"/>
              <a:t>Usuario</a:t>
            </a:r>
            <a:r>
              <a:rPr lang="pt-BR" dirty="0"/>
              <a:t>(Nome, </a:t>
            </a:r>
            <a:r>
              <a:rPr lang="pt-BR" dirty="0" err="1"/>
              <a:t>LoginUsuario</a:t>
            </a:r>
            <a:r>
              <a:rPr lang="pt-BR" dirty="0"/>
              <a:t>) </a:t>
            </a:r>
          </a:p>
          <a:p>
            <a:r>
              <a:rPr lang="pt-BR" b="1" dirty="0"/>
              <a:t>VALUES</a:t>
            </a:r>
            <a:r>
              <a:rPr lang="pt-BR" dirty="0"/>
              <a:t> </a:t>
            </a:r>
          </a:p>
          <a:p>
            <a:r>
              <a:rPr lang="pt-BR" dirty="0"/>
              <a:t>	('Ronaldo Fenômeno', 'r9'), </a:t>
            </a:r>
          </a:p>
          <a:p>
            <a:r>
              <a:rPr lang="pt-BR" dirty="0"/>
              <a:t>	('Roberto Carlos', 'rc6'),</a:t>
            </a:r>
          </a:p>
          <a:p>
            <a:r>
              <a:rPr lang="pt-BR" dirty="0"/>
              <a:t>	('Vera Fischer', '</a:t>
            </a:r>
            <a:r>
              <a:rPr lang="pt-BR" dirty="0" err="1"/>
              <a:t>vfis</a:t>
            </a:r>
            <a:r>
              <a:rPr lang="pt-BR" dirty="0"/>
              <a:t>'),</a:t>
            </a:r>
          </a:p>
          <a:p>
            <a:r>
              <a:rPr lang="pt-BR" dirty="0"/>
              <a:t>	('Roberta Close', '</a:t>
            </a:r>
            <a:r>
              <a:rPr lang="pt-BR" dirty="0" err="1"/>
              <a:t>rclose</a:t>
            </a:r>
            <a:r>
              <a:rPr lang="pt-BR" dirty="0"/>
              <a:t>'),</a:t>
            </a:r>
          </a:p>
          <a:p>
            <a:r>
              <a:rPr lang="pt-BR" dirty="0"/>
              <a:t>	('</a:t>
            </a:r>
            <a:r>
              <a:rPr lang="pt-BR" dirty="0" err="1"/>
              <a:t>Neimar</a:t>
            </a:r>
            <a:r>
              <a:rPr lang="pt-BR" dirty="0"/>
              <a:t> Junior', '</a:t>
            </a:r>
            <a:r>
              <a:rPr lang="pt-BR" dirty="0" err="1"/>
              <a:t>njr</a:t>
            </a:r>
            <a:r>
              <a:rPr lang="pt-BR" dirty="0"/>
              <a:t>')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INSERT INTO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b="1" dirty="0"/>
              <a:t>VALUES</a:t>
            </a:r>
          </a:p>
          <a:p>
            <a:r>
              <a:rPr lang="pt-BR" dirty="0"/>
              <a:t>	('Zico', '</a:t>
            </a:r>
            <a:r>
              <a:rPr lang="pt-BR" dirty="0" err="1"/>
              <a:t>zifla</a:t>
            </a:r>
            <a:r>
              <a:rPr lang="pt-BR" dirty="0"/>
              <a:t>', '2015-08-01')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3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informações: Artigo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INSERT INTO </a:t>
            </a:r>
            <a:r>
              <a:rPr lang="pt-BR" dirty="0"/>
              <a:t>Artigo(Titulo, Texto, </a:t>
            </a:r>
            <a:r>
              <a:rPr lang="pt-BR" dirty="0" err="1"/>
              <a:t>UsuarioID</a:t>
            </a:r>
            <a:r>
              <a:rPr lang="pt-BR" dirty="0"/>
              <a:t>, </a:t>
            </a:r>
            <a:r>
              <a:rPr lang="pt-BR" dirty="0" err="1"/>
              <a:t>DataCadastro</a:t>
            </a:r>
            <a:r>
              <a:rPr lang="pt-BR" dirty="0"/>
              <a:t>)</a:t>
            </a:r>
          </a:p>
          <a:p>
            <a:r>
              <a:rPr lang="pt-BR" b="1" dirty="0"/>
              <a:t>VALUES</a:t>
            </a:r>
          </a:p>
          <a:p>
            <a:r>
              <a:rPr lang="pt-BR" dirty="0"/>
              <a:t>	('Meus Joelhos', 'Historia sobre minhas...',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dirty="0"/>
              <a:t>, </a:t>
            </a:r>
            <a:r>
              <a:rPr lang="pt-BR" dirty="0" err="1"/>
              <a:t>getdate</a:t>
            </a:r>
            <a:r>
              <a:rPr lang="pt-BR" dirty="0"/>
              <a:t>()),</a:t>
            </a:r>
          </a:p>
          <a:p>
            <a:r>
              <a:rPr lang="pt-BR" dirty="0"/>
              <a:t>	('Força', 'As bombas dos meus chutes...', </a:t>
            </a:r>
            <a:r>
              <a:rPr lang="pt-BR" b="1" dirty="0">
                <a:solidFill>
                  <a:srgbClr val="FF0000"/>
                </a:solidFill>
              </a:rPr>
              <a:t>2</a:t>
            </a:r>
            <a:r>
              <a:rPr lang="pt-BR" dirty="0"/>
              <a:t>, </a:t>
            </a:r>
            <a:r>
              <a:rPr lang="pt-BR" dirty="0" err="1"/>
              <a:t>getdate</a:t>
            </a:r>
            <a:r>
              <a:rPr lang="pt-BR" dirty="0"/>
              <a:t>()),</a:t>
            </a:r>
          </a:p>
          <a:p>
            <a:r>
              <a:rPr lang="pt-BR" dirty="0"/>
              <a:t>	('</a:t>
            </a:r>
            <a:r>
              <a:rPr lang="pt-BR" dirty="0" err="1"/>
              <a:t>Neymar</a:t>
            </a:r>
            <a:r>
              <a:rPr lang="pt-BR" dirty="0"/>
              <a:t>', 'Olha o gol.. Olha o gol...', 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, </a:t>
            </a:r>
            <a:r>
              <a:rPr lang="pt-BR" dirty="0" err="1"/>
              <a:t>getdate</a:t>
            </a:r>
            <a:r>
              <a:rPr lang="pt-BR" dirty="0"/>
              <a:t>())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00B050"/>
                </a:solidFill>
              </a:rPr>
              <a:t>--Importante: Validar se o </a:t>
            </a:r>
            <a:r>
              <a:rPr lang="pt-BR" dirty="0" err="1">
                <a:solidFill>
                  <a:srgbClr val="00B050"/>
                </a:solidFill>
              </a:rPr>
              <a:t>IDUsuario</a:t>
            </a:r>
            <a:r>
              <a:rPr lang="pt-BR" dirty="0">
                <a:solidFill>
                  <a:srgbClr val="00B050"/>
                </a:solidFill>
              </a:rPr>
              <a:t> existe, caso contrário, atualizar</a:t>
            </a:r>
          </a:p>
        </p:txBody>
      </p:sp>
    </p:spTree>
    <p:extLst>
      <p:ext uri="{BB962C8B-B14F-4D97-AF65-F5344CB8AC3E}">
        <p14:creationId xmlns:p14="http://schemas.microsoft.com/office/powerpoint/2010/main" val="895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informações: Usuário e Artigo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UPDATE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b="1" dirty="0"/>
              <a:t>SET</a:t>
            </a:r>
            <a:r>
              <a:rPr lang="pt-BR" dirty="0"/>
              <a:t> Nome = '</a:t>
            </a:r>
            <a:r>
              <a:rPr lang="pt-BR" dirty="0" err="1"/>
              <a:t>Neymar</a:t>
            </a:r>
            <a:r>
              <a:rPr lang="pt-BR" dirty="0"/>
              <a:t> Junior' </a:t>
            </a:r>
            <a:r>
              <a:rPr lang="pt-BR" b="1" dirty="0"/>
              <a:t>WHERE</a:t>
            </a:r>
            <a:r>
              <a:rPr lang="pt-BR" dirty="0"/>
              <a:t> </a:t>
            </a:r>
            <a:r>
              <a:rPr lang="pt-BR" dirty="0" err="1"/>
              <a:t>LoginUsuario</a:t>
            </a:r>
            <a:r>
              <a:rPr lang="pt-BR" dirty="0"/>
              <a:t> = '</a:t>
            </a:r>
            <a:r>
              <a:rPr lang="pt-BR" dirty="0" err="1"/>
              <a:t>njr</a:t>
            </a:r>
            <a:r>
              <a:rPr lang="pt-BR" dirty="0"/>
              <a:t>'</a:t>
            </a:r>
          </a:p>
          <a:p>
            <a:endParaRPr lang="pt-BR" dirty="0"/>
          </a:p>
          <a:p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URL = 'www.njr.com.br'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Titulo</a:t>
            </a:r>
            <a:r>
              <a:rPr lang="en-US" dirty="0"/>
              <a:t> = 'Neymar'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8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Excluindo informações: Usuário e Artigo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DELETE FROM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LoginUsuario</a:t>
            </a:r>
            <a:r>
              <a:rPr lang="en-US" dirty="0"/>
              <a:t> = '</a:t>
            </a:r>
            <a:r>
              <a:rPr lang="en-US" dirty="0" err="1"/>
              <a:t>rclose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pt-BR" b="1" dirty="0"/>
              <a:t>DELETE FROM </a:t>
            </a:r>
            <a:r>
              <a:rPr lang="pt-BR" dirty="0"/>
              <a:t>Artigo </a:t>
            </a:r>
            <a:r>
              <a:rPr lang="pt-BR" b="1" dirty="0"/>
              <a:t>WHERE</a:t>
            </a:r>
            <a:r>
              <a:rPr lang="pt-BR" dirty="0"/>
              <a:t> Titulo = 'Força'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Revisão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i="1" dirty="0">
                <a:solidFill>
                  <a:srgbClr val="263050"/>
                </a:solidFill>
              </a:rPr>
              <a:t>Data </a:t>
            </a:r>
            <a:r>
              <a:rPr lang="pt-BR" i="1" dirty="0" err="1">
                <a:solidFill>
                  <a:srgbClr val="263050"/>
                </a:solidFill>
              </a:rPr>
              <a:t>Manipulation</a:t>
            </a:r>
            <a:r>
              <a:rPr lang="pt-BR" i="1" dirty="0">
                <a:solidFill>
                  <a:srgbClr val="263050"/>
                </a:solidFill>
              </a:rPr>
              <a:t> </a:t>
            </a:r>
            <a:r>
              <a:rPr lang="pt-BR" i="1" dirty="0" err="1">
                <a:solidFill>
                  <a:srgbClr val="263050"/>
                </a:solidFill>
              </a:rPr>
              <a:t>Language</a:t>
            </a:r>
            <a:r>
              <a:rPr lang="pt-BR" i="1" dirty="0">
                <a:solidFill>
                  <a:srgbClr val="263050"/>
                </a:solidFill>
              </a:rPr>
              <a:t> </a:t>
            </a:r>
            <a:r>
              <a:rPr lang="pt-BR" dirty="0">
                <a:solidFill>
                  <a:srgbClr val="263050"/>
                </a:solidFill>
              </a:rPr>
              <a:t>– DML: Linguagem de Manipulação de Dados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Funções e conceitos de cada um dos comandos DML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Comandos DML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 err="1">
                <a:solidFill>
                  <a:srgbClr val="263050"/>
                </a:solidFill>
              </a:rPr>
              <a:t>Insert</a:t>
            </a:r>
            <a:endParaRPr lang="pt-BR" dirty="0">
              <a:solidFill>
                <a:srgbClr val="263050"/>
              </a:solidFill>
            </a:endParaRP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Update</a:t>
            </a:r>
          </a:p>
          <a:p>
            <a:pPr lvl="1"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Delete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5454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Dúvidas???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blog.getninjas.com.br/wp-content/uploads/2014/06/d%C3%BAvida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68" y="1514489"/>
            <a:ext cx="5966464" cy="511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o download do </a:t>
            </a:r>
            <a:r>
              <a:rPr lang="pt-BR" b="1" dirty="0"/>
              <a:t>Exercício 3</a:t>
            </a:r>
            <a:r>
              <a:rPr lang="pt-BR" dirty="0"/>
              <a:t> através do Portal do Aluno e desenvolver as tarefas solicitadas.</a:t>
            </a:r>
          </a:p>
        </p:txBody>
      </p:sp>
    </p:spTree>
    <p:extLst>
      <p:ext uri="{BB962C8B-B14F-4D97-AF65-F5344CB8AC3E}">
        <p14:creationId xmlns:p14="http://schemas.microsoft.com/office/powerpoint/2010/main" val="17946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tabela</a:t>
            </a:r>
          </a:p>
          <a:p>
            <a:pPr lvl="1"/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Alterar tabela</a:t>
            </a:r>
          </a:p>
          <a:p>
            <a:pPr lvl="1"/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Excluir tabela</a:t>
            </a:r>
          </a:p>
          <a:p>
            <a:pPr lvl="1"/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 descr="http://www.daily25.com/wp-content/uploads/2013/07/review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11" y="4360858"/>
            <a:ext cx="4036789" cy="22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inserir linhas em uma tabela</a:t>
            </a:r>
          </a:p>
          <a:p>
            <a:r>
              <a:rPr lang="pt-BR" dirty="0"/>
              <a:t>“Não” é necessário atribuir conteúdo para todos os campos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5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–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INSERT INTO </a:t>
            </a:r>
            <a:r>
              <a:rPr lang="pt-BR" dirty="0"/>
              <a:t>Tabela  [ (coluna1,coluna2... ) ] </a:t>
            </a:r>
          </a:p>
          <a:p>
            <a:r>
              <a:rPr lang="pt-BR" b="1" dirty="0"/>
              <a:t>VALUES</a:t>
            </a:r>
            <a:r>
              <a:rPr lang="pt-BR" dirty="0"/>
              <a:t>(valor1, valor2, ....)</a:t>
            </a:r>
          </a:p>
          <a:p>
            <a:endParaRPr lang="pt-BR" dirty="0"/>
          </a:p>
          <a:p>
            <a:r>
              <a:rPr lang="pt-BR" b="1" dirty="0"/>
              <a:t>INSERT INTO</a:t>
            </a:r>
            <a:r>
              <a:rPr lang="pt-BR" dirty="0"/>
              <a:t> Tabela </a:t>
            </a:r>
            <a:r>
              <a:rPr lang="pt-BR" b="1" dirty="0"/>
              <a:t>VALUES </a:t>
            </a:r>
            <a:r>
              <a:rPr lang="pt-BR" dirty="0"/>
              <a:t>(valor1, valor2, ....)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– 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INSERT INTO</a:t>
            </a:r>
            <a:r>
              <a:rPr lang="pt-BR" dirty="0"/>
              <a:t> Paciente </a:t>
            </a:r>
          </a:p>
          <a:p>
            <a:r>
              <a:rPr lang="pt-BR" b="1" dirty="0"/>
              <a:t>VALUES</a:t>
            </a:r>
            <a:r>
              <a:rPr lang="pt-BR" dirty="0"/>
              <a:t> (1, ‘Zé’, ‘1957-09-01’ , ‘M’, ‘Rua 1’, ‘</a:t>
            </a:r>
            <a:r>
              <a:rPr lang="pt-BR" dirty="0" err="1"/>
              <a:t>Sorocity</a:t>
            </a:r>
            <a:r>
              <a:rPr lang="pt-BR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1672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– 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Nasc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End, </a:t>
            </a:r>
            <a:r>
              <a:rPr lang="en-US" dirty="0" err="1"/>
              <a:t>Cidade</a:t>
            </a:r>
            <a:r>
              <a:rPr lang="en-US" dirty="0"/>
              <a:t>) </a:t>
            </a:r>
          </a:p>
          <a:p>
            <a:r>
              <a:rPr lang="en-US" b="1" dirty="0"/>
              <a:t>VALUES</a:t>
            </a:r>
            <a:r>
              <a:rPr lang="en-US" dirty="0"/>
              <a:t> (2, ‘</a:t>
            </a:r>
            <a:r>
              <a:rPr lang="en-US" dirty="0" err="1"/>
              <a:t>Zica</a:t>
            </a:r>
            <a:r>
              <a:rPr lang="en-US" dirty="0"/>
              <a:t>’, ‘1976-10-29’ , ‘F’, ‘Av 3’, ‘San Rock’)</a:t>
            </a:r>
          </a:p>
          <a:p>
            <a:endParaRPr lang="en-US" dirty="0"/>
          </a:p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Nasc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</a:t>
            </a:r>
            <a:r>
              <a:rPr lang="en-US" dirty="0" err="1"/>
              <a:t>Cidade</a:t>
            </a:r>
            <a:r>
              <a:rPr lang="en-US" dirty="0"/>
              <a:t>, End) </a:t>
            </a:r>
          </a:p>
          <a:p>
            <a:r>
              <a:rPr lang="en-US" b="1" dirty="0"/>
              <a:t>VALUES</a:t>
            </a:r>
            <a:r>
              <a:rPr lang="en-US" dirty="0"/>
              <a:t> (2, ‘</a:t>
            </a:r>
            <a:r>
              <a:rPr lang="en-US" dirty="0" err="1"/>
              <a:t>Zica</a:t>
            </a:r>
            <a:r>
              <a:rPr lang="en-US" dirty="0"/>
              <a:t>’, ‘1976-10-29’ , ‘F’, ‘San Rock’ , ‘Av 3’)</a:t>
            </a:r>
          </a:p>
          <a:p>
            <a:endParaRPr lang="en-US" dirty="0"/>
          </a:p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Sexo</a:t>
            </a:r>
            <a:r>
              <a:rPr lang="en-US" dirty="0"/>
              <a:t>, </a:t>
            </a:r>
            <a:r>
              <a:rPr lang="en-US" dirty="0" err="1"/>
              <a:t>Cidade</a:t>
            </a:r>
            <a:r>
              <a:rPr lang="en-US" dirty="0"/>
              <a:t>, End) </a:t>
            </a:r>
          </a:p>
          <a:p>
            <a:r>
              <a:rPr lang="en-US" b="1" dirty="0"/>
              <a:t>VALUES</a:t>
            </a:r>
            <a:r>
              <a:rPr lang="en-US" dirty="0"/>
              <a:t> (2, ‘</a:t>
            </a:r>
            <a:r>
              <a:rPr lang="en-US" dirty="0" err="1"/>
              <a:t>Zica</a:t>
            </a:r>
            <a:r>
              <a:rPr lang="en-US" dirty="0"/>
              <a:t>’, ‘F’, ‘San Rock’ , ‘Av 3’)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4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– Exemplo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Nasc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End, </a:t>
            </a:r>
            <a:r>
              <a:rPr lang="en-US" dirty="0" err="1"/>
              <a:t>Cidade</a:t>
            </a:r>
            <a:r>
              <a:rPr lang="en-US" dirty="0"/>
              <a:t>) </a:t>
            </a:r>
          </a:p>
          <a:p>
            <a:r>
              <a:rPr lang="en-US" b="1" dirty="0"/>
              <a:t>VALUES</a:t>
            </a:r>
            <a:r>
              <a:rPr lang="en-US" dirty="0"/>
              <a:t> </a:t>
            </a:r>
          </a:p>
          <a:p>
            <a:r>
              <a:rPr lang="en-US" dirty="0"/>
              <a:t>	(2, ‘</a:t>
            </a:r>
            <a:r>
              <a:rPr lang="en-US" dirty="0" err="1"/>
              <a:t>Zica</a:t>
            </a:r>
            <a:r>
              <a:rPr lang="en-US" dirty="0"/>
              <a:t>’, ‘1976-10-29’ , ‘F’, ‘Av 3’, ‘San Rock’), 	</a:t>
            </a:r>
          </a:p>
          <a:p>
            <a:r>
              <a:rPr lang="en-US" dirty="0"/>
              <a:t>	(3, ‘</a:t>
            </a:r>
            <a:r>
              <a:rPr lang="en-US" dirty="0" err="1"/>
              <a:t>Zeca</a:t>
            </a:r>
            <a:r>
              <a:rPr lang="en-US" dirty="0"/>
              <a:t>’, ‘1980-10-29’ , ‘M’, ‘Av 7’, ‘</a:t>
            </a:r>
            <a:r>
              <a:rPr lang="en-US" dirty="0" err="1"/>
              <a:t>Sorocity</a:t>
            </a:r>
            <a:r>
              <a:rPr lang="en-US" dirty="0"/>
              <a:t>’),</a:t>
            </a:r>
          </a:p>
          <a:p>
            <a:r>
              <a:rPr lang="en-US" dirty="0"/>
              <a:t>	(4, ‘Mary’, ‘1999-12-25’ , ‘F’, ‘Av 8’, ‘San Rock’)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Nasc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End, </a:t>
            </a:r>
            <a:r>
              <a:rPr lang="en-US" dirty="0" err="1"/>
              <a:t>Cidade</a:t>
            </a:r>
            <a:r>
              <a:rPr lang="en-US" dirty="0"/>
              <a:t>) </a:t>
            </a:r>
          </a:p>
          <a:p>
            <a:r>
              <a:rPr lang="en-US" b="1" dirty="0"/>
              <a:t>VALUES</a:t>
            </a:r>
            <a:r>
              <a:rPr lang="en-US" dirty="0"/>
              <a:t> (2, ‘</a:t>
            </a:r>
            <a:r>
              <a:rPr lang="en-US" dirty="0" err="1"/>
              <a:t>Zica</a:t>
            </a:r>
            <a:r>
              <a:rPr lang="en-US" dirty="0"/>
              <a:t>’, ‘1976-10-29’ , ‘F’, ‘Av 3’, ‘San Rock’), 	</a:t>
            </a:r>
          </a:p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Nasc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End, </a:t>
            </a:r>
            <a:r>
              <a:rPr lang="en-US" dirty="0" err="1"/>
              <a:t>Cidade</a:t>
            </a:r>
            <a:r>
              <a:rPr lang="en-US" dirty="0"/>
              <a:t>) </a:t>
            </a:r>
          </a:p>
          <a:p>
            <a:r>
              <a:rPr lang="en-US" b="1" dirty="0"/>
              <a:t>VALUES</a:t>
            </a:r>
            <a:r>
              <a:rPr lang="en-US" dirty="0"/>
              <a:t>(3, ‘</a:t>
            </a:r>
            <a:r>
              <a:rPr lang="en-US" dirty="0" err="1"/>
              <a:t>Zeca</a:t>
            </a:r>
            <a:r>
              <a:rPr lang="en-US" dirty="0"/>
              <a:t>’, ‘1980-10-29’ , ‘M’, ‘Av 7’, ‘</a:t>
            </a:r>
            <a:r>
              <a:rPr lang="en-US" dirty="0" err="1"/>
              <a:t>Sorocity</a:t>
            </a:r>
            <a:r>
              <a:rPr lang="en-US" dirty="0"/>
              <a:t>’),</a:t>
            </a:r>
          </a:p>
          <a:p>
            <a:r>
              <a:rPr lang="en-US" b="1" dirty="0"/>
              <a:t>INSERT INTO </a:t>
            </a:r>
            <a:r>
              <a:rPr lang="en-US" dirty="0" err="1"/>
              <a:t>Paciente</a:t>
            </a:r>
            <a:r>
              <a:rPr lang="en-US" dirty="0"/>
              <a:t>(Cod, Nome, </a:t>
            </a:r>
            <a:r>
              <a:rPr lang="en-US" dirty="0" err="1"/>
              <a:t>Nasc</a:t>
            </a:r>
            <a:r>
              <a:rPr lang="en-US" dirty="0"/>
              <a:t>, </a:t>
            </a:r>
            <a:r>
              <a:rPr lang="en-US" dirty="0" err="1"/>
              <a:t>Sexo</a:t>
            </a:r>
            <a:r>
              <a:rPr lang="en-US" dirty="0"/>
              <a:t>, End, </a:t>
            </a:r>
            <a:r>
              <a:rPr lang="en-US" dirty="0" err="1"/>
              <a:t>Cidade</a:t>
            </a:r>
            <a:r>
              <a:rPr lang="en-US" dirty="0"/>
              <a:t>) </a:t>
            </a:r>
          </a:p>
          <a:p>
            <a:r>
              <a:rPr lang="en-US" b="1" dirty="0"/>
              <a:t>VALUES</a:t>
            </a:r>
            <a:r>
              <a:rPr lang="en-US" dirty="0"/>
              <a:t>(4, ‘Mary’, ‘1999-12-25’ , ‘F’, ‘Av 8’, ‘San Rock’)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ProjectPlan_TP103417270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de projeto comercial (widescreen)</Template>
  <TotalTime>0</TotalTime>
  <Words>603</Words>
  <Application>Microsoft Office PowerPoint</Application>
  <PresentationFormat>Widescreen</PresentationFormat>
  <Paragraphs>166</Paragraphs>
  <Slides>32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Corbel</vt:lpstr>
      <vt:lpstr>Courier New</vt:lpstr>
      <vt:lpstr>Euphemia</vt:lpstr>
      <vt:lpstr>Wingdings</vt:lpstr>
      <vt:lpstr>BusinessProjectPlan_TP103417270</vt:lpstr>
      <vt:lpstr>Modelagem</vt:lpstr>
      <vt:lpstr>DML – Data Manipulation Language </vt:lpstr>
      <vt:lpstr>Agenda</vt:lpstr>
      <vt:lpstr>Revisão</vt:lpstr>
      <vt:lpstr>Insert</vt:lpstr>
      <vt:lpstr>Insert – Definição</vt:lpstr>
      <vt:lpstr>Insert – Exemplo 1</vt:lpstr>
      <vt:lpstr>Insert – Exemplo 2</vt:lpstr>
      <vt:lpstr>Insert – Exemplo 3</vt:lpstr>
      <vt:lpstr>Insert – Outros Exemplos</vt:lpstr>
      <vt:lpstr>Update</vt:lpstr>
      <vt:lpstr>Update – Definição</vt:lpstr>
      <vt:lpstr>Update – Exemplo 1</vt:lpstr>
      <vt:lpstr>Update – Outros Exemplos</vt:lpstr>
      <vt:lpstr>Delete</vt:lpstr>
      <vt:lpstr>Delete – Definição</vt:lpstr>
      <vt:lpstr>Delete – Exemplos</vt:lpstr>
      <vt:lpstr>Importante!!!</vt:lpstr>
      <vt:lpstr>Importante!!!</vt:lpstr>
      <vt:lpstr>Dicas (#FicaDica)</vt:lpstr>
      <vt:lpstr>Dicas</vt:lpstr>
      <vt:lpstr>Exemplo</vt:lpstr>
      <vt:lpstr>Diagrama ER</vt:lpstr>
      <vt:lpstr>Criação da Tabela: Usuário</vt:lpstr>
      <vt:lpstr>Criação da Tabela: Artigo</vt:lpstr>
      <vt:lpstr>Inserindo informações: Usuário</vt:lpstr>
      <vt:lpstr>Inserindo informações: Artigo</vt:lpstr>
      <vt:lpstr>Atualizando informações: Usuário e Artigo</vt:lpstr>
      <vt:lpstr>Excluindo informações: Usuário e Artigo</vt:lpstr>
      <vt:lpstr>Dúvidas???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2015-08-04T14:04:30Z</dcterms:created>
  <dcterms:modified xsi:type="dcterms:W3CDTF">2018-08-24T01:46:28Z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