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84" r:id="rId3"/>
  </p:sldMasterIdLst>
  <p:notesMasterIdLst>
    <p:notesMasterId r:id="rId59"/>
  </p:notesMasterIdLst>
  <p:sldIdLst>
    <p:sldId id="32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7" r:id="rId31"/>
    <p:sldId id="284" r:id="rId32"/>
    <p:sldId id="285" r:id="rId33"/>
    <p:sldId id="286" r:id="rId34"/>
    <p:sldId id="287" r:id="rId35"/>
    <p:sldId id="288" r:id="rId36"/>
    <p:sldId id="310" r:id="rId37"/>
    <p:sldId id="289" r:id="rId38"/>
    <p:sldId id="290" r:id="rId39"/>
    <p:sldId id="291" r:id="rId40"/>
    <p:sldId id="292" r:id="rId41"/>
    <p:sldId id="308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12" r:id="rId56"/>
    <p:sldId id="306" r:id="rId57"/>
    <p:sldId id="309" r:id="rId58"/>
  </p:sldIdLst>
  <p:sldSz cx="9144000" cy="6858000" type="screen4x3"/>
  <p:notesSz cx="7099300" cy="10234613"/>
  <p:custDataLst>
    <p:tags r:id="rId60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8" autoAdjust="0"/>
  </p:normalViewPr>
  <p:slideViewPr>
    <p:cSldViewPr>
      <p:cViewPr varScale="1">
        <p:scale>
          <a:sx n="105" d="100"/>
          <a:sy n="105" d="100"/>
        </p:scale>
        <p:origin x="1842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2E9CCA5-47C6-4047-BB9D-CE748A2DA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0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CA95-903D-4B52-BEEF-645EE7604266}" type="slidenum">
              <a:rPr lang="en-US"/>
              <a:pPr/>
              <a:t>10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577C247-06B5-4945-8C50-8A74F45E8010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BE4538-EC52-4DB5-B7F2-D73447ACB804}" type="slidenum">
              <a:rPr lang="en-US"/>
              <a:pPr/>
              <a:t>11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CDFD8C-4B50-4350-B5ED-54DF8D3864B5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675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Different version of this program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1-Multiple printf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2-Using \n</a:t>
            </a:r>
          </a:p>
        </p:txBody>
      </p:sp>
    </p:spTree>
    <p:extLst>
      <p:ext uri="{BB962C8B-B14F-4D97-AF65-F5344CB8AC3E}">
        <p14:creationId xmlns:p14="http://schemas.microsoft.com/office/powerpoint/2010/main" val="1861401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559A7-2CEC-410A-8E10-96138ED96000}" type="slidenum">
              <a:rPr lang="en-US"/>
              <a:pPr/>
              <a:t>12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F9BD6A7-5682-4697-AFAD-C8A7ECA43ABA}" type="slidenum">
              <a:rPr lang="en-US" sz="1300"/>
              <a:pPr algn="r">
                <a:buClrTx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00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D6EF2-6359-475B-A3FA-6ABE8B201C11}" type="slidenum">
              <a:rPr lang="en-US"/>
              <a:pPr/>
              <a:t>13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A512EA-109E-40CD-954A-BC3328BF7E2D}" type="slidenum">
              <a:rPr lang="en-US" sz="1300"/>
              <a:pPr algn="r">
                <a:buClrTx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99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080EA9-6EF4-4E36-833D-6EA369FFF294}" type="slidenum">
              <a:rPr lang="en-US"/>
              <a:pPr/>
              <a:t>14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5E83B1-174F-4F0F-8EE5-0C2CCD388037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706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3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CDF7A2-2692-4207-993C-384DCE7B5FED}" type="slidenum">
              <a:rPr lang="en-US"/>
              <a:pPr/>
              <a:t>15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249CCC-8679-43E7-BF51-AF389AB0377D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716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92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913CA3-6EC0-4587-AC1C-AE7B3DE4762E}" type="slidenum">
              <a:rPr lang="en-US"/>
              <a:pPr/>
              <a:t>16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788A49-4DF9-4249-833C-5FB530E7FEB2}" type="slidenum">
              <a:rPr lang="en-US" sz="1300"/>
              <a:pPr algn="r">
                <a:buClrTx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4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B8045A-5730-4CEE-9214-0CD4D10D470A}" type="slidenum">
              <a:rPr lang="en-US"/>
              <a:pPr/>
              <a:t>17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836408-287C-44C6-B741-40397178C32A}" type="slidenum">
              <a:rPr lang="en-US" sz="1300"/>
              <a:pPr algn="r">
                <a:buClrTx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https://en.wikipedia.org/wiki/C_data_types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The actual size of the integer types varies by implementation. The standard requires only size relations between the data types and minimum sizes for each data type: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The relation requirements are that the long </a:t>
            </a:r>
            <a:r>
              <a:rPr lang="en-US" dirty="0" err="1">
                <a:latin typeface="Arial" charset="0"/>
                <a:cs typeface="Arial" charset="0"/>
              </a:rPr>
              <a:t>long</a:t>
            </a:r>
            <a:r>
              <a:rPr lang="en-US" dirty="0">
                <a:latin typeface="Arial" charset="0"/>
                <a:cs typeface="Arial" charset="0"/>
              </a:rPr>
              <a:t> is not smaller than long, which is not smaller than </a:t>
            </a:r>
            <a:r>
              <a:rPr lang="en-US" dirty="0" err="1">
                <a:latin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cs typeface="Arial" charset="0"/>
              </a:rPr>
              <a:t>, which is not smaller than short. As char's size is always the minimum supported data type, no other data types (except bit-fields) can be smaller.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The minimum size for char is 8 bits, the minimum size for short and </a:t>
            </a:r>
            <a:r>
              <a:rPr lang="en-US" dirty="0" err="1">
                <a:latin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cs typeface="Arial" charset="0"/>
              </a:rPr>
              <a:t> is 16 bits, for long it is 32 bits and long </a:t>
            </a:r>
            <a:r>
              <a:rPr lang="en-US" dirty="0" err="1">
                <a:latin typeface="Arial" charset="0"/>
                <a:cs typeface="Arial" charset="0"/>
              </a:rPr>
              <a:t>long</a:t>
            </a:r>
            <a:r>
              <a:rPr lang="en-US" dirty="0">
                <a:latin typeface="Arial" charset="0"/>
                <a:cs typeface="Arial" charset="0"/>
              </a:rPr>
              <a:t> must contain at least 64 bits. </a:t>
            </a:r>
          </a:p>
        </p:txBody>
      </p:sp>
    </p:spTree>
    <p:extLst>
      <p:ext uri="{BB962C8B-B14F-4D97-AF65-F5344CB8AC3E}">
        <p14:creationId xmlns:p14="http://schemas.microsoft.com/office/powerpoint/2010/main" val="4230724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A28D2-CB19-4AD7-954B-B778575C34D2}" type="slidenum">
              <a:rPr lang="en-US"/>
              <a:pPr/>
              <a:t>18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77405F-C9BB-47FA-AE3F-04A635573B74}" type="slidenum">
              <a:rPr lang="en-US" sz="1300"/>
              <a:pPr algn="r">
                <a:buClrTx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61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387DA2-6745-4BFB-9D76-EF6705D88E2E}" type="slidenum">
              <a:rPr lang="en-US"/>
              <a:pPr/>
              <a:t>19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y, z;</a:t>
            </a:r>
          </a:p>
          <a:p>
            <a:endParaRPr lang="en-US" dirty="0"/>
          </a:p>
          <a:p>
            <a:r>
              <a:rPr lang="en-US" dirty="0"/>
              <a:t>    x = 1111111111;</a:t>
            </a:r>
          </a:p>
          <a:p>
            <a:r>
              <a:rPr lang="en-US" dirty="0"/>
              <a:t>    y = 222222222;</a:t>
            </a:r>
          </a:p>
          <a:p>
            <a:endParaRPr lang="en-US" dirty="0"/>
          </a:p>
          <a:p>
            <a:r>
              <a:rPr lang="en-US" dirty="0"/>
              <a:t>    z = x * y;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%d %d\n", x, y, z);</a:t>
            </a:r>
          </a:p>
          <a:p>
            <a:endParaRPr lang="en-US" dirty="0"/>
          </a:p>
          <a:p>
            <a:r>
              <a:rPr lang="en-US" dirty="0"/>
              <a:t>    float f1, f2, f3;</a:t>
            </a:r>
          </a:p>
          <a:p>
            <a:endParaRPr lang="en-US" dirty="0"/>
          </a:p>
          <a:p>
            <a:r>
              <a:rPr lang="en-US" dirty="0"/>
              <a:t>    f1 = 3e-30;</a:t>
            </a:r>
          </a:p>
          <a:p>
            <a:r>
              <a:rPr lang="en-US" dirty="0"/>
              <a:t>    f2 = 5e-35;</a:t>
            </a:r>
          </a:p>
          <a:p>
            <a:endParaRPr lang="en-US" dirty="0"/>
          </a:p>
          <a:p>
            <a:r>
              <a:rPr lang="en-US" dirty="0"/>
              <a:t>    f3 = f1 * f2;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("%e %e %e\n", f1, f2, f3);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1111111111 222222222 -1062865566</a:t>
            </a:r>
          </a:p>
          <a:p>
            <a:r>
              <a:rPr lang="en-US" b="1" dirty="0"/>
              <a:t>3.000000e-30 5.000000e-35 0.000000e+00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8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7514BE-B4D9-42B8-8301-AFE59D5D56AC}" type="slidenum">
              <a:rPr lang="en-US"/>
              <a:pPr/>
              <a:t>2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9BE151-197B-411D-B3EE-0966B925B318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3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57A80D-8BAF-4635-8C0F-3F7C70FD0AE5}" type="slidenum">
              <a:rPr lang="en-US"/>
              <a:pPr/>
              <a:t>20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503B4-FFF4-42F2-A054-17211F722ABA}" type="slidenum">
              <a:rPr lang="en-US" sz="1300"/>
              <a:pPr algn="r">
                <a:buClrTx/>
                <a:buFontTx/>
                <a:buNone/>
              </a:pPr>
              <a:t>20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85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D2D5AF-D53B-4DE6-BF92-20627CDBCD1A}" type="slidenum">
              <a:rPr lang="en-US"/>
              <a:pPr/>
              <a:t>21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89F726-05D1-40D8-B0F8-C8DCE6D89905}" type="slidenum">
              <a:rPr lang="en-US" sz="1300"/>
              <a:pPr algn="r">
                <a:buClrTx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#define bool        _Bool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#define true        1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#define false        0</a:t>
            </a:r>
          </a:p>
        </p:txBody>
      </p:sp>
    </p:spTree>
    <p:extLst>
      <p:ext uri="{BB962C8B-B14F-4D97-AF65-F5344CB8AC3E}">
        <p14:creationId xmlns:p14="http://schemas.microsoft.com/office/powerpoint/2010/main" val="3534670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B59D60-35D8-4990-8339-6F096EA170C9}" type="slidenum">
              <a:rPr lang="en-US"/>
              <a:pPr/>
              <a:t>22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5CFD1D-2421-471A-90A7-27B62C28441D}" type="slidenum">
              <a:rPr lang="en-US" sz="1300"/>
              <a:pPr algn="r">
                <a:buClrTx/>
                <a:buFontTx/>
                <a:buNone/>
              </a:pPr>
              <a:t>22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7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3BC60-0EC4-411F-8B2A-B0C7C6EF1F50}" type="slidenum">
              <a:rPr lang="en-US"/>
              <a:pPr/>
              <a:t>23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13ACF-A242-437A-94BE-6C3987D43C11}" type="slidenum">
              <a:rPr lang="en-US" sz="1300"/>
              <a:pPr algn="r">
                <a:buClrTx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54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B4880-AE79-44BD-A962-1036E7EA3040}" type="slidenum">
              <a:rPr lang="en-US"/>
              <a:pPr/>
              <a:t>24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F0F3D3-7249-4760-8ED4-3643B47F9341}" type="slidenum">
              <a:rPr lang="en-US" sz="1300"/>
              <a:pPr algn="r">
                <a:buClrTx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5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0F04CD-F0D2-46CA-9F87-53DB4B848683}" type="slidenum">
              <a:rPr lang="en-US"/>
              <a:pPr/>
              <a:t>25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02CE4-84DD-4E7F-8C82-78F10480F254}" type="slidenum">
              <a:rPr lang="en-US" sz="1300"/>
              <a:pPr algn="r">
                <a:buClrTx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64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289D06-C63B-43BE-8066-3B6C3006DF82}" type="slidenum">
              <a:rPr lang="en-US"/>
              <a:pPr/>
              <a:t>26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0AD1AE-4F3A-4950-8A9E-266C929A41FB}" type="slidenum">
              <a:rPr lang="en-US" sz="1300"/>
              <a:pPr algn="r">
                <a:buClrTx/>
                <a:buFontTx/>
                <a:buNone/>
              </a:pPr>
              <a:t>26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61585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9C86C2-2D38-4168-87F5-285B085FD38D}" type="slidenum">
              <a:rPr lang="en-US"/>
              <a:pPr/>
              <a:t>27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D11B38-A18A-4999-9584-ACF7E66C08E8}" type="slidenum">
              <a:rPr lang="en-US" sz="1300"/>
              <a:pPr algn="r">
                <a:buClrTx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81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5F5FBE-4338-40AA-80B8-8AAB98EEB936}" type="slidenum">
              <a:rPr lang="en-US"/>
              <a:pPr/>
              <a:t>29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C7485C-67EB-4D4E-B003-8F41B65A399E}" type="slidenum">
              <a:rPr lang="en-US" sz="1300"/>
              <a:pPr algn="r">
                <a:buClrTx/>
                <a:buFontTx/>
                <a:buNone/>
              </a:pPr>
              <a:t>29</a:t>
            </a:fld>
            <a:endParaRPr lang="en-US" sz="1300"/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0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590EED-C3C6-4775-82A3-B8539D5B68A1}" type="slidenum">
              <a:rPr lang="en-US"/>
              <a:pPr/>
              <a:t>3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E67436-E365-4A97-B5E0-F8D759C60F04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زبان </a:t>
            </a:r>
            <a:r>
              <a:rPr lang="en-US" dirty="0">
                <a:latin typeface="Arial" charset="0"/>
                <a:cs typeface="Arial" charset="0"/>
              </a:rPr>
              <a:t>C </a:t>
            </a:r>
            <a:r>
              <a:rPr lang="fa-IR" dirty="0">
                <a:latin typeface="Arial" charset="0"/>
                <a:cs typeface="Arial" charset="0"/>
              </a:rPr>
              <a:t>در سال ۱۹۷۲ توسط دنیس ریچی از روی زبان </a:t>
            </a:r>
            <a:r>
              <a:rPr lang="en-US" dirty="0">
                <a:latin typeface="Arial" charset="0"/>
                <a:cs typeface="Arial" charset="0"/>
              </a:rPr>
              <a:t>B </a:t>
            </a:r>
            <a:r>
              <a:rPr lang="fa-IR" dirty="0">
                <a:latin typeface="Arial" charset="0"/>
                <a:cs typeface="Arial" charset="0"/>
              </a:rPr>
              <a:t>و </a:t>
            </a:r>
            <a:r>
              <a:rPr lang="en-US" dirty="0">
                <a:latin typeface="Arial" charset="0"/>
                <a:cs typeface="Arial" charset="0"/>
              </a:rPr>
              <a:t>BCPL </a:t>
            </a:r>
            <a:r>
              <a:rPr lang="fa-IR" dirty="0">
                <a:latin typeface="Arial" charset="0"/>
                <a:cs typeface="Arial" charset="0"/>
              </a:rPr>
              <a:t>در آزمایشگاه بل ساخته شد</a:t>
            </a:r>
            <a:endParaRPr lang="en-US" dirty="0">
              <a:latin typeface="Arial" charset="0"/>
              <a:cs typeface="Arial" charset="0"/>
            </a:endParaRP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چاپ کتاب "</a:t>
            </a:r>
            <a:r>
              <a:rPr lang="en-US" dirty="0">
                <a:latin typeface="Arial" charset="0"/>
                <a:cs typeface="Arial" charset="0"/>
              </a:rPr>
              <a:t>The C Programming Language" </a:t>
            </a:r>
            <a:r>
              <a:rPr lang="fa-IR" dirty="0">
                <a:latin typeface="Arial" charset="0"/>
                <a:cs typeface="Arial" charset="0"/>
              </a:rPr>
              <a:t>در سال ۱۹۷۸ توسط برایان کرنیگان و ریچی باعث رشد روزافزون این زبان در جهان شد.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fa-IR" dirty="0">
                <a:latin typeface="Arial" charset="0"/>
                <a:cs typeface="Arial" charset="0"/>
              </a:rPr>
              <a:t>(</a:t>
            </a:r>
            <a:r>
              <a:rPr lang="en-US" dirty="0"/>
              <a:t>1988 (2nd Edition)</a:t>
            </a:r>
            <a:r>
              <a:rPr lang="fa-IR" dirty="0"/>
              <a:t>)</a:t>
            </a:r>
            <a:br>
              <a:rPr lang="fa-IR" dirty="0"/>
            </a:br>
            <a:r>
              <a:rPr lang="fa-IR" dirty="0"/>
              <a:t>در سال ۱۹۹۰، استاندارد </a:t>
            </a:r>
            <a:r>
              <a:rPr lang="en-US" dirty="0"/>
              <a:t>ANSI C (</a:t>
            </a:r>
            <a:r>
              <a:rPr lang="fa-IR" dirty="0"/>
              <a:t> با تغییرات قالب بندی) توسط سازمان بین‌المللی استانداردسازی (</a:t>
            </a:r>
            <a:r>
              <a:rPr lang="en-US" dirty="0"/>
              <a:t>ISO) </a:t>
            </a:r>
            <a:r>
              <a:rPr lang="fa-IR" dirty="0"/>
              <a:t>به عنوان </a:t>
            </a:r>
            <a:r>
              <a:rPr lang="en-US" dirty="0"/>
              <a:t>ISO / IEC 9899: 1990 </a:t>
            </a:r>
            <a:r>
              <a:rPr lang="fa-IR" dirty="0"/>
              <a:t>تصویب شد، که گاهی اوقات </a:t>
            </a:r>
            <a:r>
              <a:rPr lang="en-US" dirty="0"/>
              <a:t>C90 </a:t>
            </a:r>
            <a:r>
              <a:rPr lang="fa-IR" dirty="0"/>
              <a:t>نیز نامیده می‌شود؛ بنابراین، اصطلاحات "</a:t>
            </a:r>
            <a:r>
              <a:rPr lang="en-US" dirty="0"/>
              <a:t>C89" </a:t>
            </a:r>
            <a:r>
              <a:rPr lang="fa-IR" dirty="0"/>
              <a:t>و "</a:t>
            </a:r>
            <a:r>
              <a:rPr lang="en-US" dirty="0"/>
              <a:t>C90" </a:t>
            </a:r>
            <a:r>
              <a:rPr lang="fa-IR" dirty="0"/>
              <a:t>به همان زبان برنامه‌نویسی اشاره دارند. 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/>
              <a:t>استاندارد </a:t>
            </a:r>
            <a:r>
              <a:rPr lang="en-US" dirty="0"/>
              <a:t>C </a:t>
            </a:r>
            <a:r>
              <a:rPr lang="fa-IR" dirty="0"/>
              <a:t>در اواخر دهه ۱۹۹۰ بازنگری شد و منجر به انتشار </a:t>
            </a:r>
            <a:r>
              <a:rPr lang="en-US" dirty="0"/>
              <a:t>ISO / IEC 9899: 1999 </a:t>
            </a:r>
            <a:r>
              <a:rPr lang="fa-IR" dirty="0"/>
              <a:t>در ۱۹۹۹ شد، که معمولاً به آن "</a:t>
            </a:r>
            <a:r>
              <a:rPr lang="en-US" dirty="0"/>
              <a:t>C99" </a:t>
            </a:r>
            <a:r>
              <a:rPr lang="fa-IR" dirty="0"/>
              <a:t>گفته می‌شود.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C11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در سال ۲۰۰۷، کار بر روی تجدید نظر در مورد استاندارد </a:t>
            </a:r>
            <a:r>
              <a:rPr lang="en-US" dirty="0">
                <a:latin typeface="Arial" charset="0"/>
                <a:cs typeface="Arial" charset="0"/>
              </a:rPr>
              <a:t>C، </a:t>
            </a:r>
            <a:r>
              <a:rPr lang="fa-IR" dirty="0">
                <a:latin typeface="Arial" charset="0"/>
                <a:cs typeface="Arial" charset="0"/>
              </a:rPr>
              <a:t>به‌طور غیررسمی به نام "</a:t>
            </a:r>
            <a:r>
              <a:rPr lang="en-US" dirty="0">
                <a:latin typeface="Arial" charset="0"/>
                <a:cs typeface="Arial" charset="0"/>
              </a:rPr>
              <a:t>C1X" </a:t>
            </a:r>
            <a:r>
              <a:rPr lang="fa-IR" dirty="0">
                <a:latin typeface="Arial" charset="0"/>
                <a:cs typeface="Arial" charset="0"/>
              </a:rPr>
              <a:t>تا انتشار رسمی آن در تاریخ ۲۰۱۱-۱۲-۰۸ آغاز شد.</a:t>
            </a:r>
            <a:endParaRPr lang="en-US" dirty="0">
              <a:latin typeface="Arial" charset="0"/>
              <a:cs typeface="Arial" charset="0"/>
            </a:endParaRP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/>
              <a:t>C18 </a:t>
            </a:r>
            <a:r>
              <a:rPr lang="fa-IR" dirty="0"/>
              <a:t>که در ژوئن سال ۲۰۱۸ منتشر شده استاندارد فعلی زبان برنامه‌نویسی </a:t>
            </a:r>
            <a:r>
              <a:rPr lang="en-US" dirty="0"/>
              <a:t>C </a:t>
            </a:r>
            <a:r>
              <a:rPr lang="fa-IR" dirty="0"/>
              <a:t>است.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086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C10B64-EEDA-433C-AB27-8F8F8ECD5E8F}" type="slidenum">
              <a:rPr lang="en-US"/>
              <a:pPr/>
              <a:t>30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BB7BE8-3834-461A-909B-18A4A8077FB6}" type="slidenum">
              <a:rPr lang="en-US" sz="1300"/>
              <a:pPr algn="r">
                <a:buClrTx/>
                <a:buFontTx/>
                <a:buNone/>
              </a:pPr>
              <a:t>30</a:t>
            </a:fld>
            <a:endParaRPr lang="en-US" sz="1300"/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70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1D7A84-C52E-48C1-8694-C48F9806587D}" type="slidenum">
              <a:rPr lang="en-US"/>
              <a:pPr/>
              <a:t>31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26AD2-A914-4DDB-8497-B5CF7127FB48}" type="slidenum">
              <a:rPr lang="en-US" sz="1300"/>
              <a:pPr algn="r">
                <a:buClrTx/>
                <a:buFontTx/>
                <a:buNone/>
              </a:pPr>
              <a:t>31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47014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32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The = in C is not the = in mathematics </a:t>
            </a: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8C3E3-CBBF-4BC1-80E1-28F2D5CFF43C}" type="slidenum">
              <a:rPr lang="en-US"/>
              <a:pPr/>
              <a:t>33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CC8CFD-7643-4AA0-9D6E-47A8ABEE7477}" type="slidenum">
              <a:rPr lang="en-US" sz="1300"/>
              <a:pPr algn="r">
                <a:buClrTx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24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34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CE3571-E1DC-4ECA-BDF3-DEE18D787B90}" type="slidenum">
              <a:rPr lang="en-US"/>
              <a:pPr/>
              <a:t>35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09D3CE-9815-4842-8197-133781181B4F}" type="slidenum">
              <a:rPr lang="en-US" sz="1300"/>
              <a:pPr algn="r">
                <a:buClrTx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r>
              <a:rPr lang="en-US" b="1" dirty="0"/>
              <a:t>Decimal constants</a:t>
            </a:r>
            <a:r>
              <a:rPr lang="en-US" dirty="0"/>
              <a:t> </a:t>
            </a:r>
          </a:p>
          <a:p>
            <a:r>
              <a:rPr lang="en-US" dirty="0"/>
              <a:t>It contains digits between 0 and 9, but should not begin with a zero.</a:t>
            </a:r>
          </a:p>
          <a:p>
            <a:r>
              <a:rPr lang="en-US" b="1" dirty="0"/>
              <a:t>Octal constants</a:t>
            </a:r>
            <a:r>
              <a:rPr lang="en-US" dirty="0"/>
              <a:t> </a:t>
            </a:r>
          </a:p>
          <a:p>
            <a:r>
              <a:rPr lang="en-US" dirty="0"/>
              <a:t>It contains digits between 0 and 7, and must begin with a zero.</a:t>
            </a:r>
          </a:p>
          <a:p>
            <a:r>
              <a:rPr lang="en-US" b="1" dirty="0"/>
              <a:t>Hexadecimal constants</a:t>
            </a:r>
            <a:r>
              <a:rPr lang="en-US" dirty="0"/>
              <a:t> </a:t>
            </a:r>
          </a:p>
          <a:p>
            <a:r>
              <a:rPr lang="en-US" dirty="0"/>
              <a:t>It contains digits from 0 to 9, and letters from a-f (either in uppercase or lowercase), and must always start with 0x or 0X.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/>
              <a:t>You can also explicitly specify the type of an integer constant as long </a:t>
            </a:r>
            <a:r>
              <a:rPr lang="en-US" dirty="0" err="1"/>
              <a:t>int</a:t>
            </a:r>
            <a:r>
              <a:rPr lang="en-US" dirty="0"/>
              <a:t> by appending l or L: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24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884D08-9F67-43B3-996B-C1E0F20FF553}" type="slidenum">
              <a:rPr lang="en-US"/>
              <a:pPr/>
              <a:t>36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CFF0AD-1802-48EB-841D-2BCC62C4B481}" type="slidenum">
              <a:rPr lang="en-US" sz="1300"/>
              <a:pPr algn="r">
                <a:buClrTx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/>
              <a:t>By default, floating constants are of type double. We can explicitly mention the type of a floating-point constant as a float by appending f or F at the end of the constant.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/>
              <a:t>Similarly, We can explicitly mention the type of a floating-point constant as long double by appending l or L at the end.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917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913780-BFE4-4E53-AAA7-94DAC927FDB6}" type="slidenum">
              <a:rPr lang="en-US"/>
              <a:pPr/>
              <a:t>37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7A6A0C-752A-4D78-BD4F-BCDB02C588AC}" type="slidenum">
              <a:rPr lang="en-US" sz="1300"/>
              <a:pPr algn="r">
                <a:buClrTx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04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AD47F6-E431-46A0-A831-E18CF96A9A5F}" type="slidenum">
              <a:rPr lang="en-US"/>
              <a:pPr/>
              <a:t>38</a:t>
            </a:fld>
            <a:endParaRPr 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A39E18-BE84-4357-B90F-17AE7382AAB6}" type="slidenum">
              <a:rPr lang="en-US" sz="1300"/>
              <a:pPr algn="r">
                <a:buClrTx/>
                <a:buFontTx/>
                <a:buNone/>
              </a:pPr>
              <a:t>38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560523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>
                <a:solidFill>
                  <a:prstClr val="white"/>
                </a:solidFill>
              </a:rPr>
              <a:pPr/>
              <a:t>39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45C9B-ABA2-4D77-95C6-E8A9EA181753}" type="slidenum">
              <a:rPr lang="en-US"/>
              <a:pPr/>
              <a:t>4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AB8E4E1-96E1-4A1F-A715-B5DB52A09822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Why C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Text books</a:t>
            </a:r>
          </a:p>
        </p:txBody>
      </p:sp>
    </p:spTree>
    <p:extLst>
      <p:ext uri="{BB962C8B-B14F-4D97-AF65-F5344CB8AC3E}">
        <p14:creationId xmlns:p14="http://schemas.microsoft.com/office/powerpoint/2010/main" val="3059587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00389-AA18-400C-846A-7F01E80D0999}" type="slidenum">
              <a:rPr lang="en-US"/>
              <a:pPr/>
              <a:t>40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51C694-E4F7-4DB7-9294-E8CC8CC84358}" type="slidenum">
              <a:rPr lang="en-US" sz="1300"/>
              <a:pPr algn="r">
                <a:buClrTx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727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1654F-B654-4ABB-ADAB-CBB450D39E37}" type="slidenum">
              <a:rPr lang="en-US"/>
              <a:pPr/>
              <a:t>41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B820EB-77F5-4401-92F4-C89FCA4A1F4E}" type="slidenum">
              <a:rPr lang="en-US" sz="1300"/>
              <a:pPr algn="r">
                <a:buClrTx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238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F0BC53-1FF2-4034-ADA8-8652C0DA8DC0}" type="slidenum">
              <a:rPr lang="en-US"/>
              <a:pPr/>
              <a:t>42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772439-CCC6-44E2-8B82-9000CA86356F}" type="slidenum">
              <a:rPr lang="en-US" sz="1300"/>
              <a:pPr algn="r">
                <a:buClrTx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r>
              <a:rPr lang="en-US" dirty="0"/>
              <a:t>Some of the most commonly used placeholders follow:</a:t>
            </a:r>
          </a:p>
          <a:p>
            <a:endParaRPr lang="en-US" dirty="0"/>
          </a:p>
          <a:p>
            <a:r>
              <a:rPr lang="en-US" dirty="0"/>
              <a:t>    %a : Scan a floating-point number in its hexadecimal notation.</a:t>
            </a:r>
          </a:p>
          <a:p>
            <a:r>
              <a:rPr lang="en-US" dirty="0"/>
              <a:t>    %d : Scan an integer as a signed decimal number.</a:t>
            </a:r>
          </a:p>
          <a:p>
            <a:r>
              <a:rPr lang="en-US" dirty="0"/>
              <a:t>   %</a:t>
            </a:r>
            <a:r>
              <a:rPr lang="en-US" dirty="0" err="1"/>
              <a:t>ld</a:t>
            </a:r>
            <a:r>
              <a:rPr lang="en-US" dirty="0"/>
              <a:t>: for long</a:t>
            </a:r>
          </a:p>
          <a:p>
            <a:r>
              <a:rPr lang="en-US" dirty="0"/>
              <a:t>    %</a:t>
            </a:r>
            <a:r>
              <a:rPr lang="en-US" dirty="0" err="1"/>
              <a:t>i</a:t>
            </a:r>
            <a:r>
              <a:rPr lang="en-US" dirty="0"/>
              <a:t> : Scan an integer as a signed number. Similar to %d, but interprets the number as hexadecimal when preceded by 0x and octal when preceded by 0. For example, the string 031 would be read as 31 using %d, and 25 using %</a:t>
            </a:r>
            <a:r>
              <a:rPr lang="en-US" dirty="0" err="1"/>
              <a:t>i</a:t>
            </a:r>
            <a:r>
              <a:rPr lang="en-US" dirty="0"/>
              <a:t>. The flag h in %hi indicates conversion to a short and </a:t>
            </a:r>
            <a:r>
              <a:rPr lang="en-US" dirty="0" err="1"/>
              <a:t>hh</a:t>
            </a:r>
            <a:r>
              <a:rPr lang="en-US" dirty="0"/>
              <a:t> conversion to a char.</a:t>
            </a:r>
          </a:p>
          <a:p>
            <a:r>
              <a:rPr lang="en-US" dirty="0"/>
              <a:t>    %u : Scan for decimal unsigned </a:t>
            </a:r>
            <a:r>
              <a:rPr lang="en-US" dirty="0" err="1"/>
              <a:t>int</a:t>
            </a:r>
            <a:r>
              <a:rPr lang="en-US" dirty="0"/>
              <a:t> (Note that in the C99 standard the input value minus sign is optional, so if a minus sign is read, no errors will arise and the result will be the two's complement of a negative number, likely a very large value. See </a:t>
            </a:r>
            <a:r>
              <a:rPr lang="en-US" dirty="0" err="1"/>
              <a:t>strtoul</a:t>
            </a:r>
            <a:r>
              <a:rPr lang="en-US" dirty="0"/>
              <a:t>().[failed verification]) Correspondingly, %</a:t>
            </a:r>
            <a:r>
              <a:rPr lang="en-US" dirty="0" err="1"/>
              <a:t>hu</a:t>
            </a:r>
            <a:r>
              <a:rPr lang="en-US" dirty="0"/>
              <a:t> scans for an unsigned short and %</a:t>
            </a:r>
            <a:r>
              <a:rPr lang="en-US" dirty="0" err="1"/>
              <a:t>hhu</a:t>
            </a:r>
            <a:r>
              <a:rPr lang="en-US" dirty="0"/>
              <a:t> for an unsigned char.</a:t>
            </a:r>
          </a:p>
          <a:p>
            <a:r>
              <a:rPr lang="en-US" dirty="0"/>
              <a:t>    %f : Scan a floating-point number in normal (fixed-point) notation.</a:t>
            </a:r>
          </a:p>
          <a:p>
            <a:r>
              <a:rPr lang="en-US" dirty="0"/>
              <a:t>    %g, %G : Scan a floating-point number in either normal or exponential notation. %g uses lower-case letters and %G uses upper-case.</a:t>
            </a:r>
          </a:p>
          <a:p>
            <a:r>
              <a:rPr lang="en-US" dirty="0"/>
              <a:t>    %x, %X : Scan an integer as an unsigned hexadecimal number.</a:t>
            </a:r>
          </a:p>
          <a:p>
            <a:r>
              <a:rPr lang="en-US" dirty="0"/>
              <a:t>    %o : Scan an integer as an octal number.</a:t>
            </a:r>
          </a:p>
          <a:p>
            <a:r>
              <a:rPr lang="en-US" dirty="0"/>
              <a:t>    %s : Scan a character string. The scan terminates at whitespace. A null character is stored at the end of the string, which means that the buffer supplied must be at least one character longer than the specified input length.</a:t>
            </a:r>
          </a:p>
          <a:p>
            <a:r>
              <a:rPr lang="en-US" dirty="0"/>
              <a:t>    %c : Scan a character (char). No null character is added.</a:t>
            </a:r>
          </a:p>
          <a:p>
            <a:r>
              <a:rPr lang="en-US" dirty="0"/>
              <a:t>    whitespace: Any whitespace characters trigger a scan for zero or more whitespace characters. The number and type of whitespace characters do not need to match in either direction.</a:t>
            </a:r>
          </a:p>
          <a:p>
            <a:r>
              <a:rPr lang="en-US" dirty="0"/>
              <a:t>    %lf : Scan as a double floating-point number. "Float" format with the "long" specifier.</a:t>
            </a:r>
          </a:p>
          <a:p>
            <a:r>
              <a:rPr lang="en-US" dirty="0"/>
              <a:t>    %Lf : Scan as a long double floating-point number. "Float" format the "long </a:t>
            </a:r>
            <a:r>
              <a:rPr lang="en-US" dirty="0" err="1"/>
              <a:t>long</a:t>
            </a:r>
            <a:r>
              <a:rPr lang="en-US" dirty="0"/>
              <a:t>" specifier.</a:t>
            </a:r>
          </a:p>
          <a:p>
            <a:r>
              <a:rPr lang="en-US" dirty="0"/>
              <a:t>    %n : Nothing is expected. The number of characters consumed thus far from the input is stored through the next pointer, which must be a pointer to int. This is not a conversion and does not increase the count returned by the function.</a:t>
            </a:r>
            <a:endParaRPr lang="en-US" dirty="0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935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A957EE-FE6E-4B57-9688-61D7A50A32C6}" type="slidenum">
              <a:rPr lang="en-US"/>
              <a:pPr/>
              <a:t>43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A3E122-03C2-44B8-85EA-60E478DBF779}" type="slidenum">
              <a:rPr lang="en-US" sz="1300"/>
              <a:pPr algn="r">
                <a:buClrTx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31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738EB1-DC37-42DA-816B-F141069FD4CA}" type="slidenum">
              <a:rPr lang="en-US"/>
              <a:pPr/>
              <a:t>44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ADFB911-7722-40BC-AE28-F26B10B2F155}" type="slidenum">
              <a:rPr lang="en-US" sz="1300"/>
              <a:pPr algn="r">
                <a:buClrTx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931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F7326-F210-422B-B166-8D94A9E4B496}" type="slidenum">
              <a:rPr lang="en-US"/>
              <a:pPr/>
              <a:t>45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570DCA-B5C1-4154-BDF4-6268160DF0CA}" type="slidenum">
              <a:rPr lang="en-US" sz="1300"/>
              <a:pPr algn="r">
                <a:buClrTx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24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AF2F9-46C8-45E2-AED4-689F87A20935}" type="slidenum">
              <a:rPr lang="en-US"/>
              <a:pPr/>
              <a:t>46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937CD5-0C29-4529-8AEE-BB6710A99F29}" type="slidenum">
              <a:rPr lang="en-US" sz="1300"/>
              <a:pPr algn="r">
                <a:buClrTx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23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A3D57F-DC92-44E8-8293-53CBAAC2A413}" type="slidenum">
              <a:rPr lang="en-US"/>
              <a:pPr/>
              <a:t>47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76EFCE-7FE5-4A0C-9E02-F3D6A6C3D02D}" type="slidenum">
              <a:rPr lang="en-US" sz="1300"/>
              <a:pPr algn="r">
                <a:buClrTx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55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22927D-5979-42C1-98D0-4E5ADF8FEAEA}" type="slidenum">
              <a:rPr lang="en-US"/>
              <a:pPr/>
              <a:t>48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35CE8-6B87-4663-814F-A38A5C3A93E9}" type="slidenum">
              <a:rPr lang="en-US" sz="1300"/>
              <a:pPr algn="r">
                <a:buClrTx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19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2972E8-E369-4F42-BD06-D9498AFCAFB2}" type="slidenum">
              <a:rPr lang="en-US"/>
              <a:pPr/>
              <a:t>49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E3D8C7-CFCF-44A9-BB5E-F6BCDB5683E5}" type="slidenum">
              <a:rPr lang="en-US" sz="1300"/>
              <a:pPr algn="r">
                <a:buClrTx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717962-CA61-4A6D-8593-8A9326BF9F23}" type="slidenum">
              <a:rPr lang="en-US"/>
              <a:pPr/>
              <a:t>5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A62EC7-0F63-41AA-A9C6-E951FEC3F752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614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09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9DE98-5478-4339-8EBA-64A16B84498D}" type="slidenum">
              <a:rPr lang="en-US"/>
              <a:pPr/>
              <a:t>50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95AA4E-0D25-4631-A4B8-9AC04F264EB9}" type="slidenum">
              <a:rPr lang="en-US" sz="1300"/>
              <a:pPr algn="r">
                <a:buClrTx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603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ABA253-65A7-4C49-B09C-3ECAE7B889CE}" type="slidenum">
              <a:rPr lang="en-US"/>
              <a:pPr/>
              <a:t>51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D0B14B-0C96-4263-9BAE-B66E83789C05}" type="slidenum">
              <a:rPr lang="en-US" sz="1300"/>
              <a:pPr algn="r">
                <a:buClrTx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77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52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/>
              <a:pPr algn="r">
                <a:buClrTx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25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53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/>
              <a:pPr algn="r">
                <a:buClrTx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800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BAE313-1B1F-4CA5-BA76-BD25D4E2C58D}" type="slidenum">
              <a:rPr lang="en-US"/>
              <a:pPr/>
              <a:t>54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CD5FD1-5932-4AC7-8E11-921187B630B8}" type="slidenum">
              <a:rPr lang="en-US" sz="1300"/>
              <a:pPr algn="r">
                <a:buClrTx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193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B729E1-012B-48F2-9FE7-61A7C29B9977}" type="slidenum">
              <a:rPr lang="en-US"/>
              <a:pPr/>
              <a:t>6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EC59C0-9827-4AC5-A1DA-0B3FA28E4485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62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8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C11CBD-6A69-42BA-9C78-DF5B2248E120}" type="slidenum">
              <a:rPr lang="en-US"/>
              <a:pPr/>
              <a:t>7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D14851-811A-4963-8114-B990A02585FC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63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1- include, 2- function output/name/input, 3- function call, 4- return value</a:t>
            </a:r>
          </a:p>
        </p:txBody>
      </p:sp>
    </p:spTree>
    <p:extLst>
      <p:ext uri="{BB962C8B-B14F-4D97-AF65-F5344CB8AC3E}">
        <p14:creationId xmlns:p14="http://schemas.microsoft.com/office/powerpoint/2010/main" val="371709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A7EE40-6515-476F-9E88-FFDF5985CC8E}" type="slidenum">
              <a:rPr lang="en-US"/>
              <a:pPr/>
              <a:t>8</a:t>
            </a:fld>
            <a:endParaRPr 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EC172D2-DE2A-4A9B-BE0C-CAE491A36B56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645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8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5C6995-8BD6-416A-B64B-3B4B01018110}" type="slidenum">
              <a:rPr lang="en-US"/>
              <a:pPr/>
              <a:t>9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D1B8FA-94BA-48F7-81C2-1D22F4B29FF1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655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2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E64E68-1434-455D-B413-61955D41F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3C2124-7F01-49DA-A3D2-8DF2694F7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677AAD-6392-4846-AD49-EA24F199E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32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3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69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5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02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1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F135C1-220A-4602-B37F-68B8E63ECE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9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23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11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16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589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878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224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926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38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6797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34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6D940B-E5B1-4672-B586-7846D0A30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4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470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707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931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90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F8BCDD-28A8-4C8C-9A7B-1E4D735C1B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285F8C-BC4B-4771-9A4B-D032F7EC7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75ED0E-EC38-451A-B373-64C3ABD67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20BEE2-6107-46B3-80A1-DAEFAA55D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1FC66E-E12E-4582-976A-69525033D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CDBCE7-F976-4FA8-A56B-EFED6881B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06FC41F-725F-4197-A0AA-7CA65B154F4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6595E821-A64C-48D5-BD78-3F6ED194B03B}" type="slidenum">
              <a:rPr lang="en-US">
                <a:solidFill>
                  <a:srgbClr val="000000"/>
                </a:solidFill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5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9571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51520" y="1065213"/>
            <a:ext cx="828092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Programming Basics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sz="2000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>
                <a:solidFill>
                  <a:srgbClr val="000000"/>
                </a:solidFill>
                <a:latin typeface="Arial"/>
                <a:cs typeface="Arial"/>
              </a:rPr>
              <a:t>Computer Engineering 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Department, 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09688"/>
            <a:ext cx="2556088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D25A6-19AC-4285-A22A-3F5AE798AE0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5201"/>
              </p:ext>
            </p:extLst>
          </p:nvPr>
        </p:nvGraphicFramePr>
        <p:xfrm>
          <a:off x="533400" y="2438400"/>
          <a:ext cx="8383588" cy="222250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1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9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intmain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(void) 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 def");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abcdef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");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Not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AC0E5C-F4C5-421D-AE5D-42AB7CE28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Comments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/* Our first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C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C program */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//This program prints a simple message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</a:t>
            </a:r>
            <a:r>
              <a:rPr lang="en-US" sz="24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the CE juniors :-) 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\n"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236F343-0280-457A-8F51-4B0F3BB716F4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35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You should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Develop the source code of program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Compile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Run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Debug</a:t>
            </a:r>
            <a:endParaRPr lang="en-US" sz="2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of them can be done in IDE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Code::Blocks, Dev-C++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err="1">
                <a:solidFill>
                  <a:srgbClr val="0070C0"/>
                </a:solidFill>
              </a:rPr>
              <a:t>CLion</a:t>
            </a:r>
            <a:endParaRPr lang="en-US" sz="2800" dirty="0">
              <a:solidFill>
                <a:srgbClr val="0070C0"/>
              </a:solidFill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VS Code, Eclipse,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8C0B8B-37CA-447B-B0D6-493B28AEC32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15B90A0-AF15-429E-9625-64ABD70E47E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270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“write a program to calculate the sum of two numbers given by user”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Solving problems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Input data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ea typeface="新細明體" pitchFamily="16" charset="-120"/>
              </a:rPr>
              <a:t> Algorithm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ea typeface="新細明體" pitchFamily="16" charset="-120"/>
              </a:rPr>
              <a:t> Output date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What we need 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Implementing the algorithm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ea typeface="新細明體" pitchFamily="16" charset="-120"/>
              </a:rPr>
              <a:t>Named </a:t>
            </a: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Functions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ea typeface="新細明體" pitchFamily="16" charset="-120"/>
              </a:rPr>
              <a:t>We will discuss later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Storing the input/output data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E060F-36A6-4494-92DF-F4864AE6D3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(cont’d)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38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Data is stored in the main memory</a:t>
            </a:r>
          </a:p>
          <a:p>
            <a:pPr lvl="1">
              <a:spcBef>
                <a:spcPts val="425"/>
              </a:spcBef>
              <a:buClrTx/>
              <a:buSzPct val="85000"/>
              <a:buFontTx/>
              <a:buNone/>
            </a:pPr>
            <a:endParaRPr lang="en-US" sz="1700" dirty="0">
              <a:ea typeface="新細明體" pitchFamily="16" charset="-120"/>
            </a:endParaRPr>
          </a:p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Variables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Are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name</a:t>
            </a:r>
            <a:r>
              <a:rPr lang="en-US" sz="2900" dirty="0">
                <a:ea typeface="新細明體" pitchFamily="16" charset="-120"/>
              </a:rPr>
              <a:t> of locations in the main memory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ea typeface="新細明體" pitchFamily="16" charset="-120"/>
              </a:rPr>
              <a:t>We use </a:t>
            </a:r>
            <a:r>
              <a:rPr lang="en-US" sz="2600" dirty="0">
                <a:ea typeface="新細明體" pitchFamily="16" charset="-120"/>
              </a:rPr>
              <a:t>names instead of physical addresses</a:t>
            </a:r>
          </a:p>
          <a:p>
            <a:pPr lvl="1">
              <a:spcBef>
                <a:spcPts val="450"/>
              </a:spcBef>
              <a:buClrTx/>
              <a:buSzPct val="85000"/>
              <a:buFontTx/>
              <a:buNone/>
            </a:pPr>
            <a:endParaRPr lang="en-US" dirty="0">
              <a:ea typeface="新細明體" pitchFamily="16" charset="-120"/>
            </a:endParaRP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Specify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coding</a:t>
            </a:r>
            <a:r>
              <a:rPr lang="en-US" sz="2900" dirty="0">
                <a:ea typeface="新細明體" pitchFamily="16" charset="-120"/>
              </a:rPr>
              <a:t> of the location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do the “01”s means?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is the </a:t>
            </a:r>
            <a:r>
              <a:rPr lang="en-US" sz="2600" dirty="0">
                <a:solidFill>
                  <a:srgbClr val="CC0000"/>
                </a:solidFill>
                <a:ea typeface="新細明體" pitchFamily="16" charset="-120"/>
              </a:rPr>
              <a:t>type</a:t>
            </a:r>
            <a:r>
              <a:rPr lang="en-US" sz="2600" dirty="0">
                <a:ea typeface="新細明體" pitchFamily="16" charset="-120"/>
              </a:rPr>
              <a:t> of data?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4D5345-98C3-4A06-9093-7D7628A237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Variables in the C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 		&lt;</a:t>
            </a:r>
            <a:r>
              <a:rPr lang="en-US" sz="3200" dirty="0">
                <a:solidFill>
                  <a:srgbClr val="C00000"/>
                </a:solidFill>
              </a:rPr>
              <a:t>Qualifier</a:t>
            </a:r>
            <a:r>
              <a:rPr lang="en-US" sz="3200" dirty="0"/>
              <a:t>&gt; &lt;</a:t>
            </a:r>
            <a:r>
              <a:rPr lang="en-US" sz="3200" dirty="0">
                <a:solidFill>
                  <a:srgbClr val="7030A0"/>
                </a:solidFill>
              </a:rPr>
              <a:t>Type</a:t>
            </a:r>
            <a:r>
              <a:rPr lang="en-US" sz="3200" dirty="0"/>
              <a:t>&gt; &lt;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  <a:r>
              <a:rPr lang="en-US" sz="3200" dirty="0"/>
              <a:t>&gt;;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&lt;</a:t>
            </a:r>
            <a:r>
              <a:rPr lang="en-US" sz="3200" dirty="0">
                <a:solidFill>
                  <a:srgbClr val="C00000"/>
                </a:solidFill>
              </a:rPr>
              <a:t>Qualifier</a:t>
            </a:r>
            <a:r>
              <a:rPr lang="en-US" sz="3200" dirty="0"/>
              <a:t>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Is optional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We will discuss later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&lt;</a:t>
            </a:r>
            <a:r>
              <a:rPr lang="en-US" sz="3200" dirty="0">
                <a:solidFill>
                  <a:srgbClr val="7030A0"/>
                </a:solidFill>
              </a:rPr>
              <a:t>Type</a:t>
            </a:r>
            <a:r>
              <a:rPr lang="en-US" sz="3200" dirty="0"/>
              <a:t>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Specifies the coding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&lt;</a:t>
            </a:r>
            <a:r>
              <a:rPr lang="en-US" sz="3200" dirty="0">
                <a:solidFill>
                  <a:srgbClr val="C00000"/>
                </a:solidFill>
              </a:rPr>
              <a:t>Identifier</a:t>
            </a:r>
            <a:r>
              <a:rPr lang="en-US" sz="3200" dirty="0"/>
              <a:t>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Is the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C1F72C-36D9-4260-96CD-A479274BC2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Integers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458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Integer 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Different types, different sizes, different ranges</a:t>
            </a: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64378"/>
              </p:ext>
            </p:extLst>
          </p:nvPr>
        </p:nvGraphicFramePr>
        <p:xfrm>
          <a:off x="304800" y="2165350"/>
          <a:ext cx="8383588" cy="408993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Unsigned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or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32/64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or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688501"/>
              </p:ext>
            </p:extLst>
          </p:nvPr>
        </p:nvGraphicFramePr>
        <p:xfrm>
          <a:off x="4343400" y="2781300"/>
          <a:ext cx="18288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7" r:id="rId4" imgW="583920" imgH="203040" progId="">
                  <p:embed/>
                </p:oleObj>
              </mc:Choice>
              <mc:Fallback>
                <p:oleObj r:id="rId4" imgW="583920" imgH="20304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81300"/>
                        <a:ext cx="1828800" cy="630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96320"/>
              </p:ext>
            </p:extLst>
          </p:nvPr>
        </p:nvGraphicFramePr>
        <p:xfrm>
          <a:off x="4356100" y="3500438"/>
          <a:ext cx="1676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8" r:id="rId6" imgW="583920" imgH="203040" progId="">
                  <p:embed/>
                </p:oleObj>
              </mc:Choice>
              <mc:Fallback>
                <p:oleObj r:id="rId6" imgW="583920" imgH="20304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500438"/>
                        <a:ext cx="1676400" cy="577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0" y="33194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44354"/>
              </p:ext>
            </p:extLst>
          </p:nvPr>
        </p:nvGraphicFramePr>
        <p:xfrm>
          <a:off x="4340225" y="4365625"/>
          <a:ext cx="1828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9" r:id="rId8" imgW="698040" imgH="215640" progId="">
                  <p:embed/>
                </p:oleObj>
              </mc:Choice>
              <mc:Fallback>
                <p:oleObj r:id="rId8" imgW="698040" imgH="21564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4365625"/>
                        <a:ext cx="1828800" cy="576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6" name="Object 32"/>
          <p:cNvGraphicFramePr>
            <a:graphicFrameLocks noChangeAspect="1"/>
          </p:cNvGraphicFramePr>
          <p:nvPr/>
        </p:nvGraphicFramePr>
        <p:xfrm>
          <a:off x="4343400" y="5486400"/>
          <a:ext cx="1773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0" r:id="rId10" imgW="583920" imgH="203040" progId="">
                  <p:embed/>
                </p:oleObj>
              </mc:Choice>
              <mc:Fallback>
                <p:oleObj r:id="rId10" imgW="583920" imgH="203040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86400"/>
                        <a:ext cx="1773238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68483"/>
              </p:ext>
            </p:extLst>
          </p:nvPr>
        </p:nvGraphicFramePr>
        <p:xfrm>
          <a:off x="6477000" y="2780928"/>
          <a:ext cx="2058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1" r:id="rId12" imgW="774360" imgH="203040" progId="">
                  <p:embed/>
                </p:oleObj>
              </mc:Choice>
              <mc:Fallback>
                <p:oleObj r:id="rId12" imgW="774360" imgH="203040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80928"/>
                        <a:ext cx="20589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2410"/>
              </p:ext>
            </p:extLst>
          </p:nvPr>
        </p:nvGraphicFramePr>
        <p:xfrm>
          <a:off x="6477000" y="3501008"/>
          <a:ext cx="2133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2" r:id="rId14" imgW="774360" imgH="203040" progId="">
                  <p:embed/>
                </p:oleObj>
              </mc:Choice>
              <mc:Fallback>
                <p:oleObj r:id="rId14" imgW="774360" imgH="20304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1008"/>
                        <a:ext cx="2133600" cy="554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6400800" y="5562600"/>
          <a:ext cx="2286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3" r:id="rId16" imgW="786960" imgH="203040" progId="">
                  <p:embed/>
                </p:oleObj>
              </mc:Choice>
              <mc:Fallback>
                <p:oleObj r:id="rId16" imgW="786960" imgH="20304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62600"/>
                        <a:ext cx="2286000" cy="579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205583"/>
              </p:ext>
            </p:extLst>
          </p:nvPr>
        </p:nvGraphicFramePr>
        <p:xfrm>
          <a:off x="6427788" y="4429125"/>
          <a:ext cx="2217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4" r:id="rId18" imgW="1002960" imgH="215640" progId="">
                  <p:embed/>
                </p:oleObj>
              </mc:Choice>
              <mc:Fallback>
                <p:oleObj r:id="rId18" imgW="1002960" imgH="21564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788" y="4429125"/>
                        <a:ext cx="2217737" cy="46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5413BE-A3CC-4379-B34F-3FBC5C6C5C5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Float &amp; Double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534400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Floating point number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 				32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 			64 bits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long double 		96 bits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Limited precision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float: 8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1.00000001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double: 16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1.0000000000000001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&amp; Underflow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types have limited number of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Limited range of number are supported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Limited precision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Overflow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Assign a very big number to a variable that is larger than the limit of the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Underflow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Assign a very small number to a variable that is smaller than the limit of the variable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214179-09B2-4E04-B5CF-517141AE24D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28384" y="5890524"/>
            <a:ext cx="108012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17D744-0CF1-44C5-9A53-655F18A1BDE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What is the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Constants &amp; Definition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955F55-7AFC-4019-9BB4-9D7F60A7FC5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Char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820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Character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Type: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dirty="0"/>
              <a:t> 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Single letters of the alphabet, punctuation symbols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Should be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‘a’, ‘^’, ‘z’, ‘0’, ‘1’, ‘\n’, ‘\’’, ‘\0’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05A446-58D3-430B-BDD8-94743C8F3F4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Booleans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6522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3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stdbool.h</a:t>
            </a:r>
            <a:r>
              <a:rPr lang="en-US" sz="3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2000" dirty="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Logics (Boolean):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bool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Only two values: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3600" dirty="0"/>
              <a:t> ,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36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85BE15C-25D9-4601-9FF3-6D47C02A77A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The name of variables: </a:t>
            </a:r>
            <a:r>
              <a:rPr lang="en-US" sz="2800" dirty="0">
                <a:solidFill>
                  <a:srgbClr val="CC0000"/>
                </a:solidFill>
              </a:rPr>
              <a:t>identifier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Identifier is string (</a:t>
            </a:r>
            <a:r>
              <a:rPr lang="en-US" sz="2800" dirty="0">
                <a:solidFill>
                  <a:srgbClr val="CC0000"/>
                </a:solidFill>
              </a:rPr>
              <a:t>single word</a:t>
            </a:r>
            <a:r>
              <a:rPr lang="en-US" sz="2800" dirty="0"/>
              <a:t>) of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Alphabet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“_”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But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start with digits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the key-words (reserved words)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be duplicated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library function names: </a:t>
            </a:r>
            <a:r>
              <a:rPr lang="en-US" sz="2400" dirty="0" err="1"/>
              <a:t>printf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BD3617-7BCC-474C-9504-FC69145F436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Use readable identifiers: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memorystartaddress</a:t>
            </a:r>
            <a:endParaRPr lang="en-US" sz="2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memory_start_address</a:t>
            </a:r>
            <a:endParaRPr lang="en-US" sz="26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sz="3200" dirty="0"/>
              <a:t>,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n-US" sz="3000" dirty="0"/>
              <a:t>, …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be lazy </a:t>
            </a:r>
          </a:p>
          <a:p>
            <a:pPr marL="1143000" lvl="2" indent="-228600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3000" dirty="0">
                <a:solidFill>
                  <a:schemeClr val="tx1"/>
                </a:solidFill>
              </a:rPr>
              <a:t> Use meaningful names</a:t>
            </a:r>
          </a:p>
          <a:p>
            <a:pPr marL="341312" lvl="1" indent="0">
              <a:spcBef>
                <a:spcPts val="800"/>
              </a:spcBef>
              <a:buClr>
                <a:srgbClr val="006633"/>
              </a:buClr>
              <a:buSzPct val="85000"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F415D2-B0C0-4E44-8340-74B2494FCE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151304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 reserved words (cannot use for identifiers)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3" y="1628800"/>
            <a:ext cx="862863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109962-5AF5-4384-93C7-72EF0C687FB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1520" y="136525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000">
                <a:solidFill>
                  <a:srgbClr val="293A83"/>
                </a:solidFill>
              </a:rPr>
              <a:t>C++ reserved words (cannot use for identifiers)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2650"/>
            <a:ext cx="90678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 Identifiers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Valid identifiers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 dirty="0"/>
              <a:t>  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student   grade   sum  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all_students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 average_grade_1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Invalid identifiers 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 dirty="0"/>
              <a:t>    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  32_test   wrong*   $</a:t>
            </a:r>
            <a:r>
              <a:rPr lang="en-US" sz="3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sds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4D755-0032-4A62-8DAB-A29801A7AD1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456396-3471-4851-A5CA-B27FBA0F9FF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Declaration (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اعلان</a:t>
            </a:r>
            <a:r>
              <a:rPr lang="en-US" sz="4000" dirty="0">
                <a:solidFill>
                  <a:srgbClr val="293A83"/>
                </a:solidFill>
              </a:rPr>
              <a:t>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Reserve memory for variable: </a:t>
            </a:r>
            <a:r>
              <a:rPr lang="en-US" sz="3200">
                <a:solidFill>
                  <a:srgbClr val="CC0000"/>
                </a:solidFill>
              </a:rPr>
              <a:t>declaration</a:t>
            </a:r>
            <a:r>
              <a:rPr lang="en-US" sz="320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&lt;type&gt; &lt;identifier&gt;;</a:t>
            </a:r>
          </a:p>
          <a:p>
            <a:pPr lvl="1">
              <a:spcBef>
                <a:spcPts val="175"/>
              </a:spcBef>
              <a:buClrTx/>
              <a:buSzPct val="85000"/>
              <a:buFontTx/>
              <a:buNone/>
            </a:pPr>
            <a:endParaRPr lang="en-US" sz="7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A variable must be declared </a:t>
            </a:r>
            <a:r>
              <a:rPr lang="en-US" sz="3200">
                <a:solidFill>
                  <a:srgbClr val="CC0000"/>
                </a:solidFill>
              </a:rPr>
              <a:t>before</a:t>
            </a:r>
            <a:r>
              <a:rPr lang="en-US" sz="3200"/>
              <a:t> use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800"/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	char test_char;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sample_int;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long my_long;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double sum, average, total;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id, counter, value;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762000"/>
          </a:xfrm>
        </p:spPr>
        <p:txBody>
          <a:bodyPr/>
          <a:lstStyle/>
          <a:p>
            <a:r>
              <a:rPr lang="en-US" sz="3600" dirty="0"/>
              <a:t>Variable Type Effect (in complied Lang.)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dirty="0"/>
              <a:t>Important note: the type of variable is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/>
              <a:t> stored in the main memory</a:t>
            </a:r>
          </a:p>
          <a:p>
            <a:pPr lvl="1"/>
            <a:r>
              <a:rPr lang="en-US" dirty="0"/>
              <a:t>After compiling the program </a:t>
            </a:r>
            <a:r>
              <a:rPr lang="en-US" dirty="0">
                <a:sym typeface="Wingdings" pitchFamily="2" charset="2"/>
              </a:rPr>
              <a:t> NO type is associated to memory locations!!!</a:t>
            </a:r>
          </a:p>
          <a:p>
            <a:r>
              <a:rPr lang="en-US" dirty="0">
                <a:sym typeface="Wingdings" pitchFamily="2" charset="2"/>
              </a:rPr>
              <a:t>So, what does do the type?!</a:t>
            </a:r>
          </a:p>
          <a:p>
            <a:pPr lvl="1"/>
            <a:r>
              <a:rPr lang="en-US" dirty="0">
                <a:sym typeface="Wingdings" pitchFamily="2" charset="2"/>
              </a:rPr>
              <a:t>It determines the “</a:t>
            </a: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dirty="0">
                <a:sym typeface="Wingdings" pitchFamily="2" charset="2"/>
              </a:rPr>
              <a:t>” that work with the memory location</a:t>
            </a:r>
          </a:p>
          <a:p>
            <a:r>
              <a:rPr lang="en-US" i="1" dirty="0">
                <a:sym typeface="Wingdings" pitchFamily="2" charset="2"/>
              </a:rPr>
              <a:t>E.g.: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y, z;    z = x + y;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a, b, c;  c = a + b;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7739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135545"/>
              <a:gd name="adj2" fmla="val 9115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92930"/>
              <a:gd name="adj2" fmla="val 8757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27604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9FD81C1-3A26-426E-A9B2-4EF172C50ED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Initial Values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What is the initial value of a variable?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C: we do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know.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C: it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0.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algn="ctr">
              <a:spcBef>
                <a:spcPts val="2500"/>
              </a:spcBef>
              <a:buClrTx/>
              <a:buFontTx/>
              <a:buNone/>
            </a:pPr>
            <a:r>
              <a:rPr lang="en-US" sz="4000" i="1" dirty="0">
                <a:solidFill>
                  <a:srgbClr val="CC0000"/>
                </a:solidFill>
              </a:rPr>
              <a:t>We need to assign a value to each variable before use 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E26C96-3B32-441C-BCFA-67486FCA1F1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1520" y="548680"/>
            <a:ext cx="8712968" cy="58326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50323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32FEBBC-EE73-4988-BCBC-1AC0AE17074A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Constants in C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Numeric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Integer numbers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Float numbers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Char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Symbolic constant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Constant variables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B963DE-DF0E-480E-BFCE-C16DFD24198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93933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Save/restore data (value) to/from memory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Declaration specifies the type and name (identifier) of variable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Assigning value to the variable: </a:t>
            </a:r>
            <a:r>
              <a:rPr lang="en-US" sz="3200" dirty="0">
                <a:solidFill>
                  <a:srgbClr val="CC0000"/>
                </a:solidFill>
              </a:rPr>
              <a:t>assignment</a:t>
            </a:r>
            <a:r>
              <a:rPr lang="en-US" sz="32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&lt;identifier&gt; = &lt;value&gt;;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Compute the &lt;value&gt; and save result in memory location specified by &lt;identifier&gt;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0A0FE8-7D9A-4855-AE99-67FF2219014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Examples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long l;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double d;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j = 20;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 = 20.0;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 = 218;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 = 19.9;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Value Types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7929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Where are the values stored?!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3200" dirty="0"/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x = 20;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x = 30 + 40;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main memory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There is a logical section for these constant values </a:t>
            </a: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So, we need to specify the type of the value</a:t>
            </a:r>
          </a:p>
          <a:p>
            <a:pPr marL="742950" lvl="1" indent="-285750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/>
              <a:t>The coding of 01s of the value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The type of value is determined from the value itself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980693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D5F6FAF-7E62-49AC-B99A-62EAE4D98C1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Values (literals): Integers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583488" cy="502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800"/>
              </a:spcBef>
              <a:spcAft>
                <a:spcPts val="600"/>
              </a:spcAft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Valid integer values </a:t>
            </a:r>
          </a:p>
          <a:p>
            <a:pPr lvl="1">
              <a:spcBef>
                <a:spcPts val="0"/>
              </a:spcBef>
              <a:buClrTx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10, -20, +400; </a:t>
            </a:r>
            <a:r>
              <a:rPr lang="en-US" sz="2800" dirty="0">
                <a:solidFill>
                  <a:srgbClr val="00B050"/>
                </a:solidFill>
              </a:rPr>
              <a:t>//</a:t>
            </a:r>
            <a:r>
              <a:rPr lang="en-US" sz="2800" b="1" dirty="0">
                <a:solidFill>
                  <a:srgbClr val="00B050"/>
                </a:solidFill>
              </a:rPr>
              <a:t>Decimal </a:t>
            </a:r>
            <a:r>
              <a:rPr lang="en-US" sz="2800" dirty="0">
                <a:solidFill>
                  <a:srgbClr val="00B050"/>
                </a:solidFill>
              </a:rPr>
              <a:t>integer literal</a:t>
            </a:r>
          </a:p>
          <a:p>
            <a:pPr lvl="1">
              <a:spcBef>
                <a:spcPts val="0"/>
              </a:spcBef>
              <a:buClrTx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0x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12A, 0X12A</a:t>
            </a:r>
            <a:r>
              <a:rPr lang="en-US" sz="3200" dirty="0"/>
              <a:t>; </a:t>
            </a:r>
            <a:r>
              <a:rPr lang="en-US" sz="2800" dirty="0">
                <a:solidFill>
                  <a:srgbClr val="00B050"/>
                </a:solidFill>
              </a:rPr>
              <a:t>//</a:t>
            </a:r>
            <a:r>
              <a:rPr lang="en-US" sz="2800" b="1" dirty="0">
                <a:solidFill>
                  <a:srgbClr val="00B050"/>
                </a:solidFill>
              </a:rPr>
              <a:t>Hexadecimal </a:t>
            </a:r>
            <a:r>
              <a:rPr lang="en-US" sz="2800" dirty="0">
                <a:solidFill>
                  <a:srgbClr val="00B050"/>
                </a:solidFill>
              </a:rPr>
              <a:t>integer literal</a:t>
            </a:r>
          </a:p>
          <a:p>
            <a:pPr lvl="1">
              <a:spcBef>
                <a:spcPts val="0"/>
              </a:spcBef>
              <a:buClrTx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17</a:t>
            </a:r>
            <a:r>
              <a:rPr lang="en-US" sz="3200" dirty="0"/>
              <a:t>;  </a:t>
            </a:r>
            <a:r>
              <a:rPr lang="en-US" sz="2800" dirty="0">
                <a:solidFill>
                  <a:srgbClr val="00B050"/>
                </a:solidFill>
              </a:rPr>
              <a:t>//</a:t>
            </a:r>
            <a:r>
              <a:rPr lang="en-US" sz="2800" b="1" dirty="0">
                <a:solidFill>
                  <a:srgbClr val="00B050"/>
                </a:solidFill>
              </a:rPr>
              <a:t>Octal </a:t>
            </a:r>
            <a:r>
              <a:rPr lang="en-US" sz="2800" dirty="0">
                <a:solidFill>
                  <a:srgbClr val="00B050"/>
                </a:solidFill>
              </a:rPr>
              <a:t>integer literal</a:t>
            </a:r>
          </a:p>
          <a:p>
            <a:pPr lvl="1">
              <a:spcBef>
                <a:spcPts val="0"/>
              </a:spcBef>
              <a:buClrTx/>
              <a:buFontTx/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5000L</a:t>
            </a:r>
            <a:r>
              <a:rPr lang="en-US" sz="3200" dirty="0"/>
              <a:t>; </a:t>
            </a:r>
            <a:r>
              <a:rPr lang="en-US" sz="3200" dirty="0">
                <a:solidFill>
                  <a:srgbClr val="00B050"/>
                </a:solidFill>
              </a:rPr>
              <a:t>// </a:t>
            </a:r>
            <a:r>
              <a:rPr lang="en-US" sz="3200" b="1" dirty="0">
                <a:solidFill>
                  <a:srgbClr val="00B050"/>
                </a:solidFill>
              </a:rPr>
              <a:t>long int </a:t>
            </a:r>
            <a:r>
              <a:rPr lang="en-US" sz="3200" dirty="0">
                <a:solidFill>
                  <a:srgbClr val="00B050"/>
                </a:solidFill>
              </a:rPr>
              <a:t>integer literal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Invalid integer values 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 dirty="0">
                <a:solidFill>
                  <a:srgbClr val="CC0000"/>
                </a:solidFill>
              </a:rPr>
              <a:t>10.0, -+20, -40 0, 600</a:t>
            </a:r>
            <a:r>
              <a:rPr lang="en-US" sz="3600" b="1" dirty="0">
                <a:solidFill>
                  <a:srgbClr val="CC0000"/>
                </a:solidFill>
              </a:rPr>
              <a:t>,</a:t>
            </a:r>
            <a:r>
              <a:rPr lang="en-US" sz="3600" dirty="0">
                <a:solidFill>
                  <a:srgbClr val="CC0000"/>
                </a:solidFill>
              </a:rPr>
              <a:t>000, 5000 L, 019;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FD2CD3-3438-4598-944B-70FCB307D43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Values (literals): Float &amp; Double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0.2; .5; -.67; 20.0; 60</a:t>
            </a:r>
            <a:r>
              <a:rPr lang="en-US" sz="3200" dirty="0">
                <a:solidFill>
                  <a:srgbClr val="002060"/>
                </a:solidFill>
              </a:rPr>
              <a:t>e</a:t>
            </a:r>
            <a:r>
              <a:rPr lang="en-US" sz="3200" dirty="0"/>
              <a:t>10; 7</a:t>
            </a:r>
            <a:r>
              <a:rPr lang="en-US" sz="3200" dirty="0">
                <a:solidFill>
                  <a:srgbClr val="002060"/>
                </a:solidFill>
              </a:rPr>
              <a:t>e</a:t>
            </a:r>
            <a:r>
              <a:rPr lang="en-US" sz="3200" dirty="0"/>
              <a:t>-2</a:t>
            </a:r>
          </a:p>
          <a:p>
            <a:pPr>
              <a:spcBef>
                <a:spcPts val="2000"/>
              </a:spcBef>
              <a:buClrTx/>
            </a:pPr>
            <a:r>
              <a:rPr lang="en-US" sz="3200" dirty="0">
                <a:solidFill>
                  <a:srgbClr val="00B050"/>
                </a:solidFill>
              </a:rPr>
              <a:t>   </a:t>
            </a:r>
            <a:r>
              <a:rPr lang="en-US" sz="3200" dirty="0">
                <a:solidFill>
                  <a:schemeClr val="tx1"/>
                </a:solidFill>
              </a:rPr>
              <a:t>12.5f;</a:t>
            </a:r>
            <a:r>
              <a:rPr lang="en-US" sz="3200" dirty="0">
                <a:solidFill>
                  <a:srgbClr val="00B050"/>
                </a:solidFill>
              </a:rPr>
              <a:t> // float literal </a:t>
            </a:r>
            <a:endParaRPr lang="en-US" sz="3600" dirty="0">
              <a:solidFill>
                <a:srgbClr val="00B050"/>
              </a:solidFill>
            </a:endParaRPr>
          </a:p>
          <a:p>
            <a:pPr>
              <a:spcBef>
                <a:spcPts val="2000"/>
              </a:spcBef>
              <a:buClrTx/>
            </a:pPr>
            <a:r>
              <a:rPr lang="en-US" sz="3200" dirty="0"/>
              <a:t>	</a:t>
            </a:r>
            <a:r>
              <a:rPr lang="en-US" sz="3200" dirty="0">
                <a:solidFill>
                  <a:schemeClr val="tx1"/>
                </a:solidFill>
              </a:rPr>
              <a:t>12.5L;</a:t>
            </a:r>
            <a:r>
              <a:rPr lang="en-US" sz="3200" dirty="0">
                <a:solidFill>
                  <a:srgbClr val="00B050"/>
                </a:solidFill>
              </a:rPr>
              <a:t> // long double literal </a:t>
            </a:r>
            <a:endParaRPr lang="en-US" sz="3600" dirty="0">
              <a:solidFill>
                <a:srgbClr val="00B050"/>
              </a:solidFill>
            </a:endParaRPr>
          </a:p>
          <a:p>
            <a:pPr>
              <a:spcBef>
                <a:spcPts val="2000"/>
              </a:spcBef>
              <a:buClrTx/>
            </a:pPr>
            <a:endParaRPr lang="en-US" sz="32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Invalid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CC0000"/>
                </a:solidFill>
              </a:rPr>
              <a:t>	0.  2; 20.  0; 20 .0; 7  e; 6e;  e12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EFCA87-6CD6-476D-A375-C6D2EA2EBC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Values (literals): Chars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153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 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Should be enclosed in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‘a’, ‘^’, ‘z’, ‘0’, ‘1’, ‘\n’, ‘\’’, ‘\0’</a:t>
            </a:r>
          </a:p>
          <a:p>
            <a:pPr lvl="4">
              <a:spcBef>
                <a:spcPts val="225"/>
              </a:spcBef>
              <a:buClrTx/>
              <a:buSzPct val="75000"/>
              <a:buFontTx/>
              <a:buNone/>
            </a:pP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character has a code: ASCII code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‘A’:  65; ‘a’: 97; ‘1’: 49; ‘2’: 50; ‘\0’ : 0 </a:t>
            </a:r>
          </a:p>
          <a:p>
            <a:pPr lvl="4">
              <a:spcBef>
                <a:spcPts val="25"/>
              </a:spcBef>
              <a:buClrTx/>
              <a:buSzPct val="75000"/>
              <a:buFontTx/>
              <a:buNone/>
            </a:pPr>
            <a:endParaRPr lang="en-US" sz="1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Character vs. Integer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!= 1 ; ‘2’ != 2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== 49    But    1 ==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Values (literals): Strings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String is a set of characters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Starts and ends with </a:t>
            </a:r>
            <a:r>
              <a:rPr lang="en-US" sz="2800" dirty="0">
                <a:solidFill>
                  <a:srgbClr val="CC0000"/>
                </a:solidFill>
              </a:rPr>
              <a:t>"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Examples 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"This is a simple string"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"This is a cryptic string #$56*(#"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658A595-A484-4DC4-9FD6-5DB4395DC1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sz="3600" dirty="0"/>
              <a:t>The type of values have the same effect of the type of variables</a:t>
            </a:r>
          </a:p>
          <a:p>
            <a:pPr lvl="1"/>
            <a:r>
              <a:rPr lang="en-US" sz="3200" dirty="0">
                <a:sym typeface="Wingdings" pitchFamily="2" charset="2"/>
              </a:rPr>
              <a:t>It determines the “</a:t>
            </a:r>
            <a:r>
              <a:rPr lang="en-US" sz="3200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sz="3200" dirty="0">
                <a:sym typeface="Wingdings" pitchFamily="2" charset="2"/>
              </a:rPr>
              <a:t>” that work on the values </a:t>
            </a:r>
          </a:p>
          <a:p>
            <a:r>
              <a:rPr lang="en-US" sz="3600" dirty="0">
                <a:sym typeface="Wingdings" pitchFamily="2" charset="2"/>
              </a:rPr>
              <a:t>E.g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z;    	  z = 10 + 20;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c;  	  c = 1.1 + 2.2;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18467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132480"/>
              <a:gd name="adj2" fmla="val -11329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75305"/>
              <a:gd name="adj2" fmla="val -10576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31074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1121A3-05BC-489D-A6D5-78D49A3411FF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C Language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a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general-purpose</a:t>
            </a:r>
            <a:r>
              <a:rPr lang="en-US" sz="3000" dirty="0">
                <a:ea typeface="新細明體" pitchFamily="16" charset="-120"/>
              </a:rPr>
              <a:t> programming language 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developed by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Dennis Ritchie</a:t>
            </a:r>
            <a:r>
              <a:rPr lang="en-US" sz="3000" dirty="0">
                <a:ea typeface="新細明體" pitchFamily="16" charset="-120"/>
              </a:rPr>
              <a:t> at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Bell Laboratories </a:t>
            </a:r>
            <a:r>
              <a:rPr lang="en-US" sz="3000" dirty="0">
                <a:solidFill>
                  <a:srgbClr val="C00000"/>
                </a:solidFill>
                <a:ea typeface="新細明體" pitchFamily="16" charset="-120"/>
              </a:rPr>
              <a:t>(1972)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pitchFamily="16" charset="-120"/>
              </a:rPr>
              <a:t>–</a:t>
            </a:r>
            <a:r>
              <a:rPr lang="en-US" sz="3000" dirty="0">
                <a:solidFill>
                  <a:srgbClr val="C00000"/>
                </a:solidFill>
                <a:ea typeface="新細明體" pitchFamily="16" charset="-120"/>
              </a:rPr>
              <a:t> </a:t>
            </a:r>
            <a:r>
              <a:rPr lang="en-US" sz="3000" dirty="0">
                <a:solidFill>
                  <a:srgbClr val="00B0F0"/>
                </a:solidFill>
                <a:ea typeface="新細明體" pitchFamily="16" charset="-120"/>
              </a:rPr>
              <a:t>Now C18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one of the widely used languages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Application development 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System programs, most operating systems are developed in C: </a:t>
            </a:r>
            <a:r>
              <a:rPr lang="en-US" sz="2600" b="1" dirty="0">
                <a:ea typeface="新細明體" pitchFamily="16" charset="-120"/>
              </a:rPr>
              <a:t>Unix</a:t>
            </a:r>
            <a:r>
              <a:rPr lang="en-US" sz="2600" dirty="0">
                <a:ea typeface="新細明體" pitchFamily="16" charset="-120"/>
              </a:rPr>
              <a:t>, </a:t>
            </a:r>
            <a:r>
              <a:rPr lang="en-US" sz="2600" b="1" dirty="0">
                <a:ea typeface="新細明體" pitchFamily="16" charset="-120"/>
              </a:rPr>
              <a:t>Linux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Many other languages are based on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C4A-E17B-4C0D-8F7B-BF62227ED02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Initialization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j = 0x20FE, k = 90;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40;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char c1 = 'a', c2 = '0';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b1 = true;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float f1 = 50e4;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50e-8;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9803F1-D722-4FEA-A004-A6DEB358AD9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From memory to memory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20;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j;				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20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65536;	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 = 65536.0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b = d; 		 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b = 65536.0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 = b = </a:t>
            </a:r>
            <a:r>
              <a:rPr lang="en-US" sz="3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j = 0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j = 0,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0, b = 0.0, d = 0.0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F271E-84AD-4026-9C7B-3793685F0F3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Basic Input Output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read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("%d", </a:t>
            </a:r>
            <a:r>
              <a:rPr lang="en-US" sz="2800" dirty="0">
                <a:solidFill>
                  <a:srgbClr val="0070C0"/>
                </a:solidFill>
              </a:rPr>
              <a:t>&amp;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("%f", </a:t>
            </a:r>
            <a:r>
              <a:rPr lang="en-US" sz="2800" dirty="0">
                <a:solidFill>
                  <a:srgbClr val="0070C0"/>
                </a:solidFill>
              </a:rPr>
              <a:t>&amp;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Double: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("%lf", </a:t>
            </a:r>
            <a:r>
              <a:rPr lang="en-US" sz="2800" dirty="0">
                <a:solidFill>
                  <a:srgbClr val="0070C0"/>
                </a:solidFill>
              </a:rPr>
              <a:t>&amp;</a:t>
            </a:r>
            <a:r>
              <a:rPr lang="en-US" sz="2800" dirty="0" err="1"/>
              <a:t>double_variable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fa-IR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print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("%d", 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("%f", 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Message: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("message");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FD0026-E522-4533-99D9-3AD9CEE2881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FA0D51-A782-4657-B67B-DAC0AC721D0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What is the casting?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When the type of variable and value </a:t>
            </a:r>
            <a:r>
              <a:rPr lang="en-US" sz="2800" dirty="0">
                <a:solidFill>
                  <a:srgbClr val="CC0000"/>
                </a:solidFill>
              </a:rPr>
              <a:t>are not the same</a:t>
            </a:r>
            <a:r>
              <a:rPr lang="en-US" sz="28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Example: Assigning double value to integer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a syntax error in C (only warning)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can cause </a:t>
            </a:r>
            <a:r>
              <a:rPr lang="en-US" sz="2800" dirty="0">
                <a:solidFill>
                  <a:srgbClr val="CC0000"/>
                </a:solidFill>
              </a:rPr>
              <a:t>runtime errors</a:t>
            </a:r>
            <a:r>
              <a:rPr lang="en-US" sz="2800" dirty="0"/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useful (in special situations)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we should be very </a:t>
            </a:r>
            <a:r>
              <a:rPr lang="en-US" sz="2800" dirty="0" err="1"/>
              <a:t>very</a:t>
            </a:r>
            <a:r>
              <a:rPr lang="en-US" sz="2800" dirty="0"/>
              <a:t> careful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C5291-D7DC-4DD8-9656-FA68DEAE10F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Implicit casting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839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Implicit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ضمني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don’t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But we do it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f2 = 50e6;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00B050"/>
                </a:solidFill>
              </a:rPr>
              <a:t>cast from double to char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98.01; 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00B050"/>
                </a:solidFill>
              </a:rPr>
              <a:t>cast from double to </a:t>
            </a:r>
            <a:r>
              <a:rPr lang="en-US" sz="2800" dirty="0" err="1">
                <a:solidFill>
                  <a:srgbClr val="00B050"/>
                </a:solidFill>
              </a:rPr>
              <a:t>int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00A1DE-C970-4F06-8E94-85D4FE2B4D0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Explicit casting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1000" y="1108075"/>
            <a:ext cx="87630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Explicit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صريح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And we do it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98.1;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00B050"/>
                </a:solidFill>
              </a:rPr>
              <a:t>cast from double to 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c = (char) 90;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00B050"/>
                </a:solidFill>
              </a:rPr>
              <a:t>cast from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to char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927C9C-FCB4-444A-9A97-5380B15B31E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Casting from small types to large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There is not any problem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No loss of data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short s;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double d;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 = 'A';		</a:t>
            </a:r>
            <a:r>
              <a:rPr lang="en-US" sz="2200">
                <a:solidFill>
                  <a:srgbClr val="CC0000"/>
                </a:solidFill>
              </a:rPr>
              <a:t>// s = 65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 = 'B';		</a:t>
            </a:r>
            <a:r>
              <a:rPr lang="en-US" sz="2200">
                <a:solidFill>
                  <a:srgbClr val="CC0000"/>
                </a:solidFill>
              </a:rPr>
              <a:t>// i = 66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 = 4566;	</a:t>
            </a:r>
            <a:r>
              <a:rPr lang="en-US" sz="2200">
                <a:solidFill>
                  <a:srgbClr val="CC0000"/>
                </a:solidFill>
              </a:rPr>
              <a:t>// f = 4566.0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 = 5666;	</a:t>
            </a:r>
            <a:r>
              <a:rPr lang="en-US" sz="2200">
                <a:solidFill>
                  <a:srgbClr val="CC0000"/>
                </a:solidFill>
              </a:rPr>
              <a:t>// d = 5666.0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2368F5-6A7C-4BF9-8BB6-73575EC2AFB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 from large types to small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Data loss is possible</a:t>
            </a:r>
          </a:p>
          <a:p>
            <a:pPr lvl="2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Depends on the values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float f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d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720; 	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720</a:t>
            </a:r>
          </a:p>
          <a:p>
            <a:pPr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c = (char) 65536; 	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(short) 65536;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1.22;			// 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j = 1e23;		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8608DB9-7904-4194-9452-E11F0AAA780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Casting to Boolean  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If value is zero </a:t>
            </a:r>
            <a:r>
              <a:rPr lang="en-US" sz="3200" dirty="0">
                <a:latin typeface="Wingdings" charset="2"/>
              </a:rPr>
              <a:t>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false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If values is not zero </a:t>
            </a:r>
            <a:r>
              <a:rPr lang="en-US" sz="3200" dirty="0">
                <a:latin typeface="Wingdings" charset="2"/>
              </a:rPr>
              <a:t>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true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bool b2 = 'a', b3 = -9, b4 = 4.5; 	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bool b5 = 0, b6 = false; b7 = '\0';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//false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984FAF-89B3-4CED-8DF8-92B6FD489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Programming in C Language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language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notations for representing programs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standard libraries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developed programs (functions)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environment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tools to aid program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EE622C-9A67-4CAC-AFC0-AAC8506FFC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EC42DD-F917-49C4-ACA2-9B24D3B09B8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Constant Variables!!! 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Constants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Do not want to change the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Example: pi = 3.14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We can only </a:t>
            </a:r>
            <a:r>
              <a:rPr lang="en-US" sz="2800" i="1" dirty="0">
                <a:solidFill>
                  <a:srgbClr val="C00000"/>
                </a:solidFill>
              </a:rPr>
              <a:t>initialize</a:t>
            </a:r>
            <a:r>
              <a:rPr lang="en-US" sz="2800" dirty="0"/>
              <a:t> a constant variable</a:t>
            </a:r>
            <a:r>
              <a:rPr lang="en-US" sz="2400" dirty="0"/>
              <a:t> </a:t>
            </a:r>
          </a:p>
          <a:p>
            <a:pPr lvl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/>
              <a:t>We MUST initialize the constant variables (why?!)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/>
              <a:t> is a qualifier</a:t>
            </a:r>
            <a:r>
              <a:rPr lang="en-US" sz="2400" dirty="0"/>
              <a:t> 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STUDENTS = 38;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MAX_GRADE = 20;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MAX_GRADE;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STUDENTS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39; //ERROR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Another tool to define constants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Definition is not variable</a:t>
            </a:r>
          </a:p>
          <a:p>
            <a:pPr marL="1143000" lvl="2" indent="-228600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We define definition, don’t declare them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Pre-processor replaces them by their values before compiling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STUDENTS  38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STUDENTS;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STUDENTS = 90;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//ERROR! What compiler sees: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38 = 90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NAME “Test”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AGE (20 / 2)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MIN(a, b) (((a)&lt;(b))?(a):(b))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MAX(a, b) (((a)&gt;(b))?(a):(b))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define MYLIB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93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387D88-4B35-404B-BA51-D341B64F2A8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052736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Simple programs in C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Two basics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Variables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Types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Values</a:t>
            </a:r>
          </a:p>
          <a:p>
            <a:pPr marL="1143000" lvl="2" indent="-228600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Types</a:t>
            </a:r>
            <a:endParaRPr lang="en-US" sz="28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The type mismatch </a:t>
            </a:r>
          </a:p>
          <a:p>
            <a:pPr marL="0" lvl="0" indent="0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3200" dirty="0">
                <a:solidFill>
                  <a:schemeClr val="tx1"/>
                </a:solidFill>
              </a:rPr>
              <a:t>Constant variables </a:t>
            </a:r>
            <a:r>
              <a:rPr lang="en-US" sz="3200">
                <a:solidFill>
                  <a:schemeClr val="tx1"/>
                </a:solidFill>
              </a:rPr>
              <a:t>&amp; definitions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2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775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39FD54-D5E0-4104-B3F3-F46B8D962FD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The First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343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Write a program that prints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	“</a:t>
            </a:r>
            <a:r>
              <a:rPr lang="en-US" sz="3200" dirty="0">
                <a:solidFill>
                  <a:srgbClr val="7030A0"/>
                </a:solidFill>
              </a:rPr>
              <a:t>Hello the CE juniors :-)</a:t>
            </a:r>
            <a:r>
              <a:rPr lang="en-US" sz="3200" dirty="0"/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09EA19-9CD3-4787-AB3B-D39E32AFD16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9011344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625"/>
              </a:spcBef>
              <a:buClrTx/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the CE juniors :-) \n"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64DD41-389E-460C-8E97-8889BFF17C1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 is case sensitive: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is not 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 “</a:t>
            </a:r>
            <a:r>
              <a:rPr lang="en-US" sz="3200" dirty="0">
                <a:solidFill>
                  <a:srgbClr val="7030A0"/>
                </a:solidFill>
              </a:rPr>
              <a:t>;</a:t>
            </a:r>
            <a:r>
              <a:rPr lang="en-US" sz="3200" dirty="0"/>
              <a:t>” is required after each statement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program should have a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/>
              <a:t> function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main(void){… 	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main(){…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){…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Program starts running from the main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/>
              <a:t>You should follow coding style (</a:t>
            </a:r>
            <a:r>
              <a:rPr lang="en-US" sz="3000" dirty="0">
                <a:solidFill>
                  <a:srgbClr val="CC0000"/>
                </a:solidFill>
              </a:rPr>
              <a:t>beautiful code</a:t>
            </a:r>
            <a:r>
              <a:rPr lang="en-US" sz="3000" dirty="0"/>
              <a:t>)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0D1ED5-7B64-42B4-8FF3-49A7E88BCAA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3026"/>
              </p:ext>
            </p:extLst>
          </p:nvPr>
        </p:nvGraphicFramePr>
        <p:xfrm>
          <a:off x="533400" y="2057400"/>
          <a:ext cx="8231188" cy="372903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main      (      void)  {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printf("abc");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(      "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   ); return 0;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               0;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423616855efe3aaea4b88f3a17e8bc30c6ed26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11878</TotalTime>
  <Words>3662</Words>
  <Application>Microsoft Office PowerPoint</Application>
  <PresentationFormat>On-screen Show (4:3)</PresentationFormat>
  <Paragraphs>707</Paragraphs>
  <Slides>55</Slides>
  <Notes>55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Courier New</vt:lpstr>
      <vt:lpstr>Times New Roman</vt:lpstr>
      <vt:lpstr>Wingdings</vt:lpstr>
      <vt:lpstr>Office Theme</vt:lpstr>
      <vt:lpstr>Edge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Type Effect (in complied Lang.)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Value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318</cp:revision>
  <cp:lastPrinted>1601-01-01T00:00:00Z</cp:lastPrinted>
  <dcterms:created xsi:type="dcterms:W3CDTF">2007-10-07T13:27:00Z</dcterms:created>
  <dcterms:modified xsi:type="dcterms:W3CDTF">2024-03-09T19:02:04Z</dcterms:modified>
</cp:coreProperties>
</file>