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5" r:id="rId2"/>
  </p:sldMasterIdLst>
  <p:notesMasterIdLst>
    <p:notesMasterId r:id="rId56"/>
  </p:notesMasterIdLst>
  <p:sldIdLst>
    <p:sldId id="377" r:id="rId3"/>
    <p:sldId id="283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5" r:id="rId26"/>
    <p:sldId id="312" r:id="rId27"/>
    <p:sldId id="323" r:id="rId28"/>
    <p:sldId id="324" r:id="rId29"/>
    <p:sldId id="310" r:id="rId30"/>
    <p:sldId id="271" r:id="rId31"/>
    <p:sldId id="272" r:id="rId32"/>
    <p:sldId id="273" r:id="rId33"/>
    <p:sldId id="316" r:id="rId34"/>
    <p:sldId id="300" r:id="rId35"/>
    <p:sldId id="274" r:id="rId36"/>
    <p:sldId id="275" r:id="rId37"/>
    <p:sldId id="276" r:id="rId38"/>
    <p:sldId id="277" r:id="rId39"/>
    <p:sldId id="292" r:id="rId40"/>
    <p:sldId id="290" r:id="rId41"/>
    <p:sldId id="303" r:id="rId42"/>
    <p:sldId id="278" r:id="rId43"/>
    <p:sldId id="289" r:id="rId44"/>
    <p:sldId id="308" r:id="rId45"/>
    <p:sldId id="301" r:id="rId46"/>
    <p:sldId id="279" r:id="rId47"/>
    <p:sldId id="280" r:id="rId48"/>
    <p:sldId id="318" r:id="rId49"/>
    <p:sldId id="319" r:id="rId50"/>
    <p:sldId id="320" r:id="rId51"/>
    <p:sldId id="321" r:id="rId52"/>
    <p:sldId id="327" r:id="rId53"/>
    <p:sldId id="329" r:id="rId54"/>
    <p:sldId id="326" r:id="rId55"/>
  </p:sldIdLst>
  <p:sldSz cx="9144000" cy="6858000" type="screen4x3"/>
  <p:notesSz cx="7315200" cy="9601200"/>
  <p:custDataLst>
    <p:tags r:id="rId5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33CC"/>
    <a:srgbClr val="CC00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7" autoAdjust="0"/>
  </p:normalViewPr>
  <p:slideViewPr>
    <p:cSldViewPr>
      <p:cViewPr varScale="1">
        <p:scale>
          <a:sx n="99" d="100"/>
          <a:sy n="99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یک قاعده ساده (نه خیلی دقیق):</a:t>
            </a:r>
          </a:p>
          <a:p>
            <a:pPr algn="r" rtl="1"/>
            <a:r>
              <a:rPr lang="fa-IR" dirty="0"/>
              <a:t>اگر عدد به صورت نماد علمی نوشته شود (قبل از ممیز بین</a:t>
            </a:r>
            <a:r>
              <a:rPr lang="fa-IR" baseline="0" dirty="0"/>
              <a:t> ۱ تا ۹ باشد) برای </a:t>
            </a:r>
            <a:r>
              <a:rPr lang="en-US" baseline="0" dirty="0"/>
              <a:t>float</a:t>
            </a:r>
            <a:r>
              <a:rPr lang="fa-IR" baseline="0" dirty="0"/>
              <a:t> تا ۶ رقم بعد از ممیز معتبر است. برای </a:t>
            </a:r>
            <a:r>
              <a:rPr lang="en-US" baseline="0" dirty="0"/>
              <a:t>double</a:t>
            </a:r>
            <a:r>
              <a:rPr lang="fa-IR" baseline="0" dirty="0"/>
              <a:t> این تعداد به ۱۵ رقم می‌رسد.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9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2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99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1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3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8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5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15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Decisions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>
                <a:solidFill>
                  <a:srgbClr val="000000"/>
                </a:solidFill>
                <a:latin typeface="Arial"/>
                <a:cs typeface="Arial"/>
              </a:rPr>
              <a:t>Computer Engineering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x [10 , 20]</a:t>
            </a:r>
          </a:p>
          <a:p>
            <a:r>
              <a:rPr lang="en-US" sz="2800" dirty="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 dirty="0"/>
              <a:t>Let x = 30 </a:t>
            </a:r>
          </a:p>
          <a:p>
            <a:pPr lvl="2"/>
            <a:r>
              <a:rPr lang="en-US" sz="2400" dirty="0"/>
              <a:t>10 &lt;= 30 &lt;=20 </a:t>
            </a:r>
            <a:r>
              <a:rPr lang="en-US" sz="2400" dirty="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       true &lt;= 20  1 &lt;= 20 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true!!!</a:t>
            </a:r>
          </a:p>
          <a:p>
            <a:r>
              <a:rPr lang="en-US" sz="2800" dirty="0"/>
              <a:t>Correct Version</a:t>
            </a:r>
          </a:p>
          <a:p>
            <a:pPr lvl="1"/>
            <a:r>
              <a:rPr lang="en-US" sz="2400" dirty="0"/>
              <a:t> (10 &lt;= x) &amp;&amp; (x &lt;= 20)</a:t>
            </a:r>
          </a:p>
          <a:p>
            <a:pPr lvl="1"/>
            <a:r>
              <a:rPr lang="en-US" sz="2400" dirty="0"/>
              <a:t>Let x = 30 </a:t>
            </a:r>
          </a:p>
          <a:p>
            <a:pPr lvl="2"/>
            <a:r>
              <a:rPr lang="en-US" sz="2400" dirty="0"/>
              <a:t>(10 &lt;= 30) &amp;&amp; (30 &lt;= 20) </a:t>
            </a:r>
            <a:r>
              <a:rPr lang="en-US" sz="2400" dirty="0">
                <a:sym typeface="Wingdings" pitchFamily="2" charset="2"/>
              </a:rPr>
              <a:t> true &amp;&amp; false  </a:t>
            </a:r>
            <a:r>
              <a:rPr lang="en-US" sz="2400" b="1" dirty="0">
                <a:sym typeface="Wingdings" pitchFamily="2" charset="2"/>
              </a:rPr>
              <a:t>false</a:t>
            </a:r>
            <a:endParaRPr lang="en-US" sz="2400" b="1" dirty="0"/>
          </a:p>
          <a:p>
            <a:pPr lvl="2">
              <a:buFont typeface="Wingdings" pitchFamily="2" charset="2"/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Lazy (short-circuit)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 dirty="0"/>
              <a:t>When final result is found, does not evaluate remaining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0)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) and loops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)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/>
              <a:t>and ends with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dirty="0"/>
              <a:t>All statements can be between</a:t>
            </a:r>
            <a:r>
              <a:rPr lang="en-US" dirty="0">
                <a:solidFill>
                  <a:srgbClr val="0070C0"/>
                </a:solidFill>
              </a:rPr>
              <a:t> {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if (if-else)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statement: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mathematical statement: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400" dirty="0"/>
              <a:t>or a variable: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zero </a:t>
            </a:r>
            <a:r>
              <a:rPr lang="en-US" sz="2400" dirty="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Non-zero </a:t>
            </a:r>
            <a:r>
              <a:rPr lang="en-US" sz="2400" dirty="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Flowcharts of if-else statement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 dirty="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 dirty="0"/>
              <a:t>						else									&lt;statement2&gt;</a:t>
            </a:r>
            <a:r>
              <a:rPr lang="en-US" dirty="0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85D8-2D92-46B4-8DAB-58A2866B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766335" y="1140594"/>
            <a:ext cx="3048000" cy="1098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solidFill>
                  <a:srgbClr val="0070C0"/>
                </a:solidFill>
                <a:cs typeface="B Nazanin" pitchFamily="2" charset="-78"/>
              </a:rPr>
              <a:t>برنامه‌اي كه يك عدد را از كاربر مي‌گيرد و مشخص مي‌كند كه اين عدد فرد است </a:t>
            </a:r>
            <a:r>
              <a:rPr lang="fa-IR" sz="2400" dirty="0" err="1">
                <a:solidFill>
                  <a:srgbClr val="0070C0"/>
                </a:solidFill>
                <a:cs typeface="B Nazanin" pitchFamily="2" charset="-78"/>
              </a:rPr>
              <a:t>يا</a:t>
            </a:r>
            <a:r>
              <a:rPr lang="fa-IR" sz="2400" dirty="0">
                <a:solidFill>
                  <a:srgbClr val="0070C0"/>
                </a:solidFill>
                <a:cs typeface="B Nazanin" pitchFamily="2" charset="-78"/>
              </a:rPr>
              <a:t> زوج. </a:t>
            </a:r>
            <a:endParaRPr lang="en-US" sz="2400" dirty="0">
              <a:solidFill>
                <a:srgbClr val="0070C0"/>
              </a:solidFill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Introduction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Conditions and Boolean operations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A7A-6969-4B22-9242-77FA63C6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138C-FF40-4E7D-893D-BB93D4F8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main(void){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int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("Enter a char: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 %c", &amp;c);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("Enter an int: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number is larger than 0\n");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else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number is less than or equal 0\n");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 &gt;= '0') &amp;&amp; (c &lt;= '9')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char is Numeric 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24400" y="1143000"/>
            <a:ext cx="4133850" cy="200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spcBef>
                <a:spcPct val="50000"/>
              </a:spcBef>
            </a:pPr>
            <a:r>
              <a:rPr lang="fa-IR" sz="2500" dirty="0">
                <a:solidFill>
                  <a:srgbClr val="0070C0"/>
                </a:solidFill>
                <a:cs typeface="B Nazanin" pitchFamily="2" charset="-78"/>
              </a:rPr>
              <a:t>برنامه‌اي كه يك حرف و يك عدد را مي‌گيرد. در مورد عدد مشخص مي‌كند كه آيا بزرگتر از صفر است يا نه. در مورد حرف اگر حرف </a:t>
            </a:r>
            <a:r>
              <a:rPr lang="fa-IR" sz="2500" dirty="0" err="1">
                <a:solidFill>
                  <a:srgbClr val="0070C0"/>
                </a:solidFill>
                <a:cs typeface="B Nazanin" pitchFamily="2" charset="-78"/>
              </a:rPr>
              <a:t>عددي</a:t>
            </a:r>
            <a:r>
              <a:rPr lang="fa-IR" sz="2500" dirty="0">
                <a:solidFill>
                  <a:srgbClr val="0070C0"/>
                </a:solidFill>
                <a:cs typeface="B Nazanin" pitchFamily="2" charset="-78"/>
              </a:rPr>
              <a:t> باشد، پيغام چاپ مي‌كند.</a:t>
            </a:r>
            <a:endParaRPr lang="en-US" sz="2500" dirty="0">
              <a:solidFill>
                <a:srgbClr val="0070C0"/>
              </a:solidFill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</a:t>
            </a:r>
            <a:r>
              <a:rPr lang="en-US" dirty="0">
                <a:solidFill>
                  <a:srgbClr val="CC0000"/>
                </a:solidFill>
              </a:rPr>
              <a:t>multiple choices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3331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10200" y="1104900"/>
            <a:ext cx="3200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53" y="1120775"/>
            <a:ext cx="4656221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59665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if-else with </a:t>
            </a:r>
            <a:r>
              <a:rPr lang="en-US" dirty="0">
                <a:solidFill>
                  <a:srgbClr val="CC0000"/>
                </a:solidFill>
              </a:rPr>
              <a:t>else-if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/* ‘0’: 48, ‘9’: 57, ‘A’: 65, ‘Z’: 90, ‘a’: 97, ‘z’: 122 */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19800" y="3105834"/>
            <a:ext cx="2895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dirty="0">
                <a:solidFill>
                  <a:srgbClr val="7030A0"/>
                </a:solidFill>
              </a:rPr>
              <a:t> This program can be written in other ways.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i="1" dirty="0">
                <a:solidFill>
                  <a:srgbClr val="0033CC"/>
                </a:solidFill>
                <a:sym typeface="Wingdings" panose="05000000000000000000" pitchFamily="2" charset="2"/>
              </a:rPr>
              <a:t>If</a:t>
            </a:r>
            <a:r>
              <a:rPr lang="en-US" dirty="0">
                <a:sym typeface="Wingdings" panose="05000000000000000000" pitchFamily="2" charset="2"/>
              </a:rPr>
              <a:t> it is snowing  We will cancel the game</a:t>
            </a:r>
          </a:p>
          <a:p>
            <a:pPr lvl="1" eaLnBrk="1" hangingPunct="1"/>
            <a:r>
              <a:rPr lang="en-US" dirty="0"/>
              <a:t>If the class is not canceled </a:t>
            </a:r>
            <a:r>
              <a:rPr lang="en-US" dirty="0">
                <a:sym typeface="Wingdings" panose="05000000000000000000" pitchFamily="2" charset="2"/>
              </a:rPr>
              <a:t> I will attend </a:t>
            </a:r>
          </a:p>
          <a:p>
            <a:pPr marL="344487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i="1" dirty="0">
                <a:solidFill>
                  <a:srgbClr val="0033CC"/>
                </a:solidFill>
                <a:sym typeface="Wingdings" panose="05000000000000000000" pitchFamily="2" charset="2"/>
              </a:rPr>
              <a:t>else</a:t>
            </a:r>
            <a:r>
              <a:rPr lang="en-US" dirty="0">
                <a:sym typeface="Wingdings" panose="05000000000000000000" pitchFamily="2" charset="2"/>
              </a:rPr>
              <a:t>  I will go to gym 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won’t 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1)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2)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always associates with the </a:t>
            </a:r>
            <a:r>
              <a:rPr lang="en-US" sz="2800" dirty="0">
                <a:solidFill>
                  <a:srgbClr val="CC0000"/>
                </a:solidFill>
              </a:rPr>
              <a:t>nearest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1 + 2 can be dangerous specially in incomplete branches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("The game is over\n");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 avoid error you should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Close off your 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0)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0)</a:t>
            </a:r>
            <a:endParaRPr lang="en-US" sz="19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("The game is over\n");</a:t>
            </a:r>
            <a:endParaRPr lang="en-US" sz="19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#include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int 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int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("Wrong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q2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(x1 * q1) + (x2 * q2)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If-else, if-else if- 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/>
              <a:t>Each </a:t>
            </a:r>
            <a:r>
              <a:rPr lang="en-US" sz="2700" b="1" dirty="0"/>
              <a:t>switch-case</a:t>
            </a:r>
            <a:r>
              <a:rPr lang="en-US" sz="2700" dirty="0"/>
              <a:t>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3962400" cy="4800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143001"/>
            <a:ext cx="4343400" cy="480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if(variable == value1){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447D-6775-4C76-829F-BB4B8CE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F2-5DD3-478A-8EB3-26BF1201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main(void){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int res, opd1,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("Operand1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&amp;opd1);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("Operand2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&amp;opd2);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("Operator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 %c", &amp;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'+':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+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endParaRPr lang="en-US" dirty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029200" y="1295400"/>
            <a:ext cx="3657600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DDAD-29FC-43F6-A41C-0D4D5C65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switch-case: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5D84-BDBA-4F25-A8FA-040D758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'-':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opd1 -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'/':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/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'*':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*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default: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("Invalid operator 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 %c %d = %d\n", opd1, 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opd2, res);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      </a:t>
            </a:r>
            <a:endParaRPr lang="en-US" sz="2600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 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Conditions by comparisons; </a:t>
            </a:r>
            <a:r>
              <a:rPr lang="en-US" i="1" dirty="0"/>
              <a:t>e.g.</a:t>
            </a:r>
            <a:r>
              <a:rPr lang="en-US" dirty="0"/>
              <a:t>,  </a:t>
            </a:r>
          </a:p>
          <a:p>
            <a:pPr lvl="1" eaLnBrk="1" hangingPunct="1"/>
            <a:r>
              <a:rPr lang="en-US" dirty="0"/>
              <a:t>Weather </a:t>
            </a:r>
            <a:r>
              <a:rPr lang="en-US" i="1" dirty="0"/>
              <a:t>vs.</a:t>
            </a:r>
            <a:r>
              <a:rPr lang="en-US" dirty="0"/>
              <a:t> snowing</a:t>
            </a:r>
          </a:p>
          <a:p>
            <a:pPr lvl="1" eaLnBrk="1" hangingPunct="1"/>
            <a:r>
              <a:rPr lang="en-US" dirty="0"/>
              <a:t>Variable </a:t>
            </a:r>
            <a:r>
              <a:rPr lang="en-US" dirty="0">
                <a:solidFill>
                  <a:srgbClr val="0033CC"/>
                </a:solidFill>
              </a:rPr>
              <a:t>x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a </a:t>
            </a:r>
            <a:r>
              <a:rPr lang="en-US" dirty="0">
                <a:solidFill>
                  <a:srgbClr val="7030A0"/>
                </a:solidFill>
              </a:rPr>
              <a:t>value</a:t>
            </a:r>
            <a:endParaRPr lang="en-US" sz="400" dirty="0">
              <a:solidFill>
                <a:srgbClr val="7030A0"/>
              </a:solidFill>
            </a:endParaRPr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All values must be value,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expression of variables </a:t>
            </a:r>
          </a:p>
          <a:p>
            <a:pPr lvl="4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     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switch-case </a:t>
            </a:r>
            <a:r>
              <a:rPr lang="en-US" i="1" dirty="0"/>
              <a:t>vs.</a:t>
            </a:r>
            <a:r>
              <a:rPr lang="en-US" dirty="0"/>
              <a:t>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if-else is more suitable in some cases , </a:t>
            </a:r>
            <a:r>
              <a:rPr lang="en-US" sz="2700" i="1" dirty="0"/>
              <a:t>e.g.</a:t>
            </a:r>
            <a:r>
              <a:rPr lang="en-US" sz="2700" dirty="0"/>
              <a:t>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bool b;  </a:t>
            </a:r>
            <a:r>
              <a:rPr lang="en-US" sz="22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 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solidFill>
                  <a:srgbClr val="7030A0"/>
                </a:solidFill>
                <a:cs typeface="B Nazanin" pitchFamily="2" charset="-78"/>
              </a:rPr>
              <a:t>سه </a:t>
            </a:r>
            <a:r>
              <a:rPr lang="fa-IR" sz="2800" b="1" dirty="0" err="1">
                <a:solidFill>
                  <a:srgbClr val="7030A0"/>
                </a:solidFill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dirty="0"/>
          </a:p>
          <a:p>
            <a:pPr eaLnBrk="1" hangingPunct="1"/>
            <a:endParaRPr lang="en-US" sz="4400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</a:t>
            </a:r>
            <a:r>
              <a:rPr lang="en-US" sz="2800" b="1" kern="0" dirty="0">
                <a:solidFill>
                  <a:srgbClr val="7030A0"/>
                </a:solidFill>
                <a:latin typeface="+mn-lt"/>
                <a:cs typeface="+mn-cs"/>
              </a:rPr>
              <a:t>float</a:t>
            </a:r>
            <a:r>
              <a:rPr lang="en-US" sz="2800" kern="0" dirty="0">
                <a:latin typeface="+mn-lt"/>
                <a:cs typeface="+mn-cs"/>
              </a:rPr>
              <a:t>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Error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Relations are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ERROR</a:t>
            </a:r>
          </a:p>
          <a:p>
            <a:pPr eaLnBrk="1" hangingPunct="1"/>
            <a:r>
              <a:rPr lang="en-US" sz="2800" dirty="0"/>
              <a:t>Relations produce a </a:t>
            </a:r>
            <a:r>
              <a:rPr lang="en-US" sz="2800" dirty="0" err="1">
                <a:solidFill>
                  <a:srgbClr val="7030A0"/>
                </a:solidFill>
              </a:rPr>
              <a:t>boolean</a:t>
            </a:r>
            <a:r>
              <a:rPr lang="en-US" sz="2800" dirty="0"/>
              <a:t>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bool bl;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Use </a:t>
            </a:r>
            <a:r>
              <a:rPr lang="en-US" b="1" dirty="0">
                <a:solidFill>
                  <a:srgbClr val="7030A0"/>
                </a:solidFill>
              </a:rPr>
              <a:t>parenthesis</a:t>
            </a:r>
            <a:r>
              <a:rPr lang="en-US" dirty="0">
                <a:solidFill>
                  <a:srgbClr val="7030A0"/>
                </a:solidFill>
              </a:rPr>
              <a:t>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lvl="1" eaLnBrk="1" hangingPunct="1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Put an end to a state or activity.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the expression is true </a:t>
            </a:r>
            <a:r>
              <a:rPr lang="en-US" dirty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dirty="0">
                <a:sym typeface="Wingdings" panose="05000000000000000000" pitchFamily="2" charset="2"/>
              </a:rPr>
              <a:t>the expression is false:</a:t>
            </a:r>
          </a:p>
          <a:p>
            <a:pPr lvl="1"/>
            <a:r>
              <a:rPr lang="en-US" sz="2000" dirty="0"/>
              <a:t>Output error: </a:t>
            </a:r>
            <a:r>
              <a:rPr lang="en-US" sz="2000" dirty="0">
                <a:solidFill>
                  <a:srgbClr val="FF0000"/>
                </a:solidFill>
              </a:rPr>
              <a:t>Assertion failed: y != 0, file </a:t>
            </a:r>
            <a:r>
              <a:rPr lang="en-US" sz="2000" dirty="0" err="1">
                <a:solidFill>
                  <a:srgbClr val="FF0000"/>
                </a:solidFill>
              </a:rPr>
              <a:t>test.c</a:t>
            </a:r>
            <a:r>
              <a:rPr lang="en-US" sz="2000" dirty="0">
                <a:solidFill>
                  <a:srgbClr val="FF0000"/>
                </a:solidFill>
              </a:rPr>
              <a:t>, line ??</a:t>
            </a:r>
          </a:p>
          <a:p>
            <a:r>
              <a:rPr lang="en-US" sz="2400" dirty="0"/>
              <a:t>Assertion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/>
              <a:t>vs.</a:t>
            </a:r>
            <a:r>
              <a:rPr lang="en-US" sz="2400" dirty="0"/>
              <a:t> Normal Error Handling</a:t>
            </a:r>
          </a:p>
          <a:p>
            <a:pPr lvl="1"/>
            <a:r>
              <a:rPr lang="en-US" sz="2000" dirty="0"/>
              <a:t>Assertions are mainly used to check logically impossible situations. </a:t>
            </a:r>
          </a:p>
          <a:p>
            <a:pPr lvl="1"/>
            <a:r>
              <a:rPr lang="en-US" sz="2000" dirty="0"/>
              <a:t>Assertions are generally disabled at run-time.</a:t>
            </a:r>
          </a:p>
          <a:p>
            <a:pPr lvl="1"/>
            <a:endParaRPr lang="en-US" sz="2000" dirty="0"/>
          </a:p>
          <a:p>
            <a:r>
              <a:rPr lang="en-US" sz="2400" dirty="0"/>
              <a:t>Assertions can be </a:t>
            </a:r>
            <a:r>
              <a:rPr lang="en-US" sz="2400" b="1" dirty="0"/>
              <a:t>completely removed</a:t>
            </a:r>
            <a:r>
              <a:rPr lang="en-US" sz="2400" dirty="0"/>
              <a:t> at compile time using the preprocessor NDEBUG.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NDEBUG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7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/>
              <a:t>Multiple conditions in decision making</a:t>
            </a:r>
          </a:p>
          <a:p>
            <a:pPr eaLnBrk="1" hangingPunct="1"/>
            <a:r>
              <a:rPr lang="en-US" dirty="0"/>
              <a:t>Logical relation between conditions</a:t>
            </a:r>
          </a:p>
          <a:p>
            <a:pPr lvl="1" eaLnBrk="1" hangingPunct="1"/>
            <a:r>
              <a:rPr lang="en-US" i="1" dirty="0">
                <a:solidFill>
                  <a:srgbClr val="7030A0"/>
                </a:solidFill>
              </a:rPr>
              <a:t>if</a:t>
            </a:r>
            <a:r>
              <a:rPr lang="en-US" dirty="0"/>
              <a:t> you are student </a:t>
            </a:r>
            <a:r>
              <a:rPr lang="en-US" u="sng" dirty="0">
                <a:solidFill>
                  <a:srgbClr val="CC0000"/>
                </a:solidFill>
              </a:rPr>
              <a:t>and</a:t>
            </a:r>
            <a:r>
              <a:rPr lang="en-US" dirty="0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You should read the book</a:t>
            </a:r>
            <a:endParaRPr lang="en-US" sz="500" dirty="0"/>
          </a:p>
          <a:p>
            <a:pPr eaLnBrk="1" hangingPunct="1"/>
            <a:r>
              <a:rPr lang="en-US" dirty="0"/>
              <a:t>C Boolean operators </a:t>
            </a:r>
          </a:p>
          <a:p>
            <a:pPr lvl="1" eaLnBrk="1" hangingPunct="1"/>
            <a:r>
              <a:rPr lang="en-US" dirty="0"/>
              <a:t>and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 dirty="0"/>
              <a:t>or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 dirty="0"/>
              <a:t>not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!a;	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a &amp;&amp;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a ||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!a ||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a == f;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a &lt;= d + 5;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d &lt; c1 * 10;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c1 == c2;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'1' &lt; '2';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c1 + f &lt; d + a;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9811</TotalTime>
  <Words>3753</Words>
  <Application>Microsoft Office PowerPoint</Application>
  <PresentationFormat>On-screen Show (4:3)</PresentationFormat>
  <Paragraphs>738</Paragraphs>
  <Slides>53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Google Sans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(short-circuit) evaluation </vt:lpstr>
      <vt:lpstr>What We Will Learn </vt:lpstr>
      <vt:lpstr>Type of statements </vt:lpstr>
      <vt:lpstr>if (if-else) statement </vt:lpstr>
      <vt:lpstr>Flowcharts of if-else statement </vt:lpstr>
      <vt:lpstr>Example 1</vt:lpstr>
      <vt:lpstr>Statements in if-else </vt:lpstr>
      <vt:lpstr>Example 2</vt:lpstr>
      <vt:lpstr>More than two choices </vt:lpstr>
      <vt:lpstr>Map numeric grade to alphabetic</vt:lpstr>
      <vt:lpstr>More than two choices </vt:lpstr>
      <vt:lpstr>Nested if-else</vt:lpstr>
      <vt:lpstr>Map numeric grade to alphabetic</vt:lpstr>
      <vt:lpstr>Nested if-else with else-if</vt:lpstr>
      <vt:lpstr>Map numeric grade to alphabetic</vt:lpstr>
      <vt:lpstr>Map numeric grade to alphabetic</vt:lpstr>
      <vt:lpstr>Nested if: Example 2</vt:lpstr>
      <vt:lpstr>Nested if: Incomplete branch </vt:lpstr>
      <vt:lpstr>Nested if: close off &amp; empty statement</vt:lpstr>
      <vt:lpstr>Duplicate zero, input is 3 digit </vt:lpstr>
      <vt:lpstr>What We Will Learn </vt:lpstr>
      <vt:lpstr>switch-case: Multiple choices </vt:lpstr>
      <vt:lpstr>How does switch-case work?</vt:lpstr>
      <vt:lpstr>switch-case: complete version </vt:lpstr>
      <vt:lpstr>switch-case: Example</vt:lpstr>
      <vt:lpstr>switch-case: Example (Cont’d)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Debugging by assert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526</cp:revision>
  <dcterms:created xsi:type="dcterms:W3CDTF">2007-10-07T13:27:00Z</dcterms:created>
  <dcterms:modified xsi:type="dcterms:W3CDTF">2024-03-09T19:04:19Z</dcterms:modified>
</cp:coreProperties>
</file>