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notesMasterIdLst>
    <p:notesMasterId r:id="rId54"/>
  </p:notesMasterIdLst>
  <p:sldIdLst>
    <p:sldId id="377" r:id="rId4"/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379" r:id="rId24"/>
    <p:sldId id="380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4" r:id="rId42"/>
    <p:sldId id="293" r:id="rId43"/>
    <p:sldId id="378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81" r:id="rId52"/>
    <p:sldId id="302" r:id="rId5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77150" autoAdjust="0"/>
  </p:normalViewPr>
  <p:slideViewPr>
    <p:cSldViewPr snapToGrid="0">
      <p:cViewPr varScale="1">
        <p:scale>
          <a:sx n="111" d="100"/>
          <a:sy n="111" d="100"/>
        </p:scale>
        <p:origin x="16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presProps" Target="pres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ableStyles" Target="tableStyle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viewProps" Target="view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theme" Target="theme/theme1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2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28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30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1AFDE373-7890-4288-A7CB-EC3255E20655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8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32F91A10-2A3A-4BEC-828D-CC2531ED104A}" type="slidenum">
              <a:rPr lang="en-US">
                <a:solidFill>
                  <a:srgbClr val="000000"/>
                </a:solidFill>
                <a:latin typeface="Times New Roman" pitchFamily="16" charset="0"/>
              </a:rPr>
              <a:pPr eaLnBrk="1" hangingPunct="1"/>
              <a:t>1</a:t>
            </a:fld>
            <a:endParaRPr lang="en-US" dirty="0">
              <a:solidFill>
                <a:srgbClr val="000000"/>
              </a:solidFill>
              <a:latin typeface="Times New Roman" pitchFamily="16" charset="0"/>
            </a:endParaRPr>
          </a:p>
        </p:txBody>
      </p:sp>
      <p:sp>
        <p:nvSpPr>
          <p:cNvPr id="62467" name="Text Box 1"/>
          <p:cNvSpPr txBox="1">
            <a:spLocks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6840" tIns="48240" rIns="96840" bIns="48240"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r" eaLnBrk="1" hangingPunct="1">
              <a:buClrTx/>
              <a:buFontTx/>
              <a:buNone/>
            </a:pPr>
            <a:fld id="{BF73DB49-F129-4745-8953-5964DD05693D}" type="slidenum">
              <a:rPr lang="en-US" sz="1300">
                <a:solidFill>
                  <a:srgbClr val="000000"/>
                </a:solidFill>
              </a:rPr>
              <a:pPr algn="r" eaLnBrk="1" hangingPunct="1">
                <a:buClrTx/>
                <a:buFontTx/>
                <a:buNone/>
              </a:pPr>
              <a:t>1</a:t>
            </a:fld>
            <a:endParaRPr lang="en-US" sz="1300" dirty="0">
              <a:solidFill>
                <a:srgbClr val="000000"/>
              </a:solidFill>
            </a:endParaRPr>
          </a:p>
        </p:txBody>
      </p:sp>
      <p:sp>
        <p:nvSpPr>
          <p:cNvPr id="62468" name="Rectangle 2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9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709613" y="4862513"/>
            <a:ext cx="5680075" cy="4603750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200">
                <a:solidFill>
                  <a:srgbClr val="000000"/>
                </a:solidFill>
                <a:latin typeface="Times New Roman" pitchFamily="16" charset="0"/>
              </a:defRPr>
            </a:lvl9pPr>
          </a:lstStyle>
          <a:p>
            <a:pPr eaLnBrk="1" hangingPunct="1">
              <a:spcBef>
                <a:spcPts val="450"/>
              </a:spcBef>
              <a:buClrTx/>
              <a:buFontTx/>
              <a:buNone/>
            </a:pPr>
            <a:endParaRPr lang="en-US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079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AC99EFF-8E2A-4DFF-8D98-32B8E58FD4AD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AF0248D-9B8B-4C88-B20F-6036159DB8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B457BB22-A157-49A9-9528-94073976E7AA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B58E8D1-FB09-4C6A-A88E-D53C7389C5D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6DF5ABB-CAA2-4E7D-907C-F1F8D642EC4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</a:pPr>
            <a:r>
              <a:rPr lang="en-US" sz="2000" b="0" strike="noStrike" spc="-1">
                <a:latin typeface="Arial"/>
              </a:rPr>
              <a:t>We should use the if(number &lt; 0) because, in do-while loops, the last iteration will be done with the value that the condition is not true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7A82ACE-6208-425D-9714-BE6DCB10958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13A3B4B-9B5D-4505-8C1B-3555194E58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9D8CD0B-E24D-4336-89AF-2B3CBBAEC2A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C03D74F-9182-40D1-991A-DE6733A55BF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5B6D70FA-C4AC-4877-95AD-15002D073B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19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3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CEFF3CE-9C09-4A42-A37D-34C16967A87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8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8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50E289B-B2E4-4EDD-AC11-BC93F9C5ABE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69E118-0BDA-4425-8EFB-1BF64825620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23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4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95B323C-00E7-461A-B1EC-15AA56DEE82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EA415D-BC7E-4586-8EBE-19107356469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4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5DC1B2-EF52-4A85-92BD-3FC40A16F9C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22E6638-E8EF-4391-B6EE-DBF960AE2D4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start from 0,</a:t>
            </a:r>
            <a:endParaRPr lang="en-US" sz="12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Element of arrays are saved in successive address, starting from the address of first element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E0AFED4-7C4A-4DC9-BC39-6C84E7E19746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C2AD8CF-9E45-437B-95FF-FFD3D1F28D0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5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5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B4787BD-3244-4616-B41D-0FF925F23A08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8A2177-8F76-4033-BD00-F02A51D316D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pPr marL="216000" indent="-215640">
              <a:lnSpc>
                <a:spcPct val="100000"/>
              </a:lnSpc>
              <a:spcBef>
                <a:spcPts val="451"/>
              </a:spcBef>
            </a:pPr>
            <a:r>
              <a:rPr lang="en-US" sz="1200" b="0" strike="noStrike" spc="-1">
                <a:solidFill>
                  <a:srgbClr val="000000"/>
                </a:solidFill>
                <a:latin typeface="Arial"/>
              </a:rPr>
              <a:t>Indices are always integer while the elements’ type can be any type </a:t>
            </a:r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566564B-3576-4B6A-BC73-176A6D6FFF4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50FBE5E-AF17-4ADB-A5C2-A3D13E47AE24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6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2000" dirty="0" err="1"/>
              <a:t>int</a:t>
            </a:r>
            <a:r>
              <a:rPr lang="en-US" sz="2000" dirty="0"/>
              <a:t> a[10]; // global - all elements are </a:t>
            </a:r>
            <a:r>
              <a:rPr lang="en-US" sz="2000" dirty="0" err="1"/>
              <a:t>initialised</a:t>
            </a:r>
            <a:r>
              <a:rPr lang="en-US" sz="2000" dirty="0"/>
              <a:t> to 0</a:t>
            </a:r>
          </a:p>
          <a:p>
            <a:r>
              <a:rPr lang="en-US" sz="2000" dirty="0"/>
              <a:t>void foo(void) { </a:t>
            </a:r>
          </a:p>
          <a:p>
            <a:r>
              <a:rPr lang="en-US" sz="2000" dirty="0"/>
              <a:t>    </a:t>
            </a:r>
            <a:r>
              <a:rPr lang="en-US" sz="2000" dirty="0" err="1"/>
              <a:t>int</a:t>
            </a:r>
            <a:r>
              <a:rPr lang="en-US" sz="2000" dirty="0"/>
              <a:t> b[10]; // automatic storage - contain junk </a:t>
            </a:r>
          </a:p>
          <a:p>
            <a:r>
              <a:rPr lang="en-US" sz="2000" dirty="0"/>
              <a:t>    static </a:t>
            </a:r>
            <a:r>
              <a:rPr lang="en-US" sz="2000" dirty="0" err="1"/>
              <a:t>int</a:t>
            </a:r>
            <a:r>
              <a:rPr lang="en-US" sz="2000" dirty="0"/>
              <a:t> c[10]; // static - </a:t>
            </a:r>
            <a:r>
              <a:rPr lang="en-US" sz="2000" dirty="0" err="1"/>
              <a:t>initialised</a:t>
            </a:r>
            <a:r>
              <a:rPr lang="en-US" sz="2000" dirty="0"/>
              <a:t> to 0 </a:t>
            </a:r>
          </a:p>
          <a:p>
            <a:r>
              <a:rPr lang="en-US" sz="2000" dirty="0"/>
              <a:t>}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D0243D6-18D2-4F74-85F8-8408820CD62D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8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B26DD64-D3AF-4FE4-8A09-E332B841617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29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69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0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DA13DB25-4245-4F28-B536-B7AE8692C8CA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2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3AA5CB5-E352-497C-AD1C-6A4A71F7EF40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3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4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84A1E2E-E4DE-4CFF-BAFE-D14E78AC4BCB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6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A8CD0FF-DDA4-409C-9DF4-AF64E87B562C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77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78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there are 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fewer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initializers than elements in the array, the remaining elements are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initialized to zero.</a:t>
            </a:r>
            <a:r>
              <a:rPr lang="en-US" sz="2000" dirty="0"/>
              <a:t> </a:t>
            </a:r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97A767B-FE82-46A3-BC0B-44CD8673CB36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54D32AC-2C6D-49CF-9FF2-68922FB38C55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0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951E2B9C-B833-4617-AB0A-EF2696F0ACC3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1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2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59C4552-A20C-418A-97DD-BEF6F001AE52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4" name="CustomShape 2"/>
          <p:cNvSpPr/>
          <p:nvPr/>
        </p:nvSpPr>
        <p:spPr>
          <a:xfrm>
            <a:off x="4143600" y="9120240"/>
            <a:ext cx="3169440" cy="478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A356813E-37C1-47B9-950C-59C639BBC967}" type="slidenum">
              <a:rPr lang="en-US" sz="1300" b="0" strike="noStrike" spc="-1">
                <a:solidFill>
                  <a:srgbClr val="000000"/>
                </a:solidFill>
                <a:latin typeface="Arial"/>
                <a:ea typeface="+mn-ea"/>
              </a:rPr>
              <a:t>33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5" name="PlaceHolder 3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6" name="PlaceHolder 4"/>
          <p:cNvSpPr>
            <a:spLocks noGrp="1"/>
          </p:cNvSpPr>
          <p:nvPr>
            <p:ph type="body"/>
          </p:nvPr>
        </p:nvSpPr>
        <p:spPr>
          <a:xfrm>
            <a:off x="731160" y="4560120"/>
            <a:ext cx="5852160" cy="431964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824254F-C378-4D5F-9649-4CAEFD81D13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8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8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1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2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34D1F74-9433-40DD-A1D6-603CE2416490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35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F15393A5-43B1-4EBA-BB8D-E3A305631921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97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398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3E26D52A-9F45-411D-819C-21D6B7F67A9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37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403B1F6-C3FB-4D76-8F48-D9FEED5C2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638147-193C-4512-84B3-284FB89D7DD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39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  <p:sp>
        <p:nvSpPr>
          <p:cNvPr id="404" name="CustomShape 3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E8B88F9D-A721-4685-924F-79D1CB4A504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40</a:t>
            </a:fld>
            <a:endParaRPr lang="en-US" sz="13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41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612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1ED21481-5A6F-4E81-AABD-95062707406B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F199D36-3418-4C01-BF41-A87D2CA4A4B2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42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1A2F453-F344-422C-86BF-6010A684491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43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2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3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C2999BB-C197-44A3-8E34-331F23E9222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44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B3EE853-1B69-457C-82F5-CA420B8D1197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8E4AD574-28AD-4DE6-8624-0306A67C0249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1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2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04DFC9AE-7ECF-4680-A7CF-8D5028B1369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4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5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2617EAD7-8A02-4693-A200-259D42A8D9BE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48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2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42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635E3B4-7EF7-4EC5-8FEE-19018438ED1A}" type="slidenum">
              <a:rPr lang="en-US" sz="13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50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43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</p:spPr>
      </p:sp>
      <p:sp>
        <p:nvSpPr>
          <p:cNvPr id="431" name="PlaceHolder 3"/>
          <p:cNvSpPr>
            <a:spLocks noGrp="1"/>
          </p:cNvSpPr>
          <p:nvPr>
            <p:ph type="body"/>
          </p:nvPr>
        </p:nvSpPr>
        <p:spPr>
          <a:xfrm>
            <a:off x="709560" y="4862520"/>
            <a:ext cx="5679360" cy="4602960"/>
          </a:xfrm>
          <a:prstGeom prst="rect">
            <a:avLst/>
          </a:prstGeom>
        </p:spPr>
        <p:txBody>
          <a:bodyPr lIns="99000" tIns="49680" rIns="99000" bIns="49680" anchor="ctr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B16E625-14DB-42AD-AE9C-0A994AFCAABC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5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297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298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759EE800-19A1-4140-B132-7697720DEE5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6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0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1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6DD45852-2D04-4422-8F55-A3ED475B8DC3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7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3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C1AE648B-0176-49BA-ADAA-80AAC5EE7234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8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6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07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CustomShape 1"/>
          <p:cNvSpPr/>
          <p:nvPr/>
        </p:nvSpPr>
        <p:spPr>
          <a:xfrm>
            <a:off x="4143240" y="9120240"/>
            <a:ext cx="3169440" cy="47880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9000" tIns="49680" rIns="99000" bIns="49680" anchor="b">
            <a:noAutofit/>
          </a:bodyPr>
          <a:lstStyle/>
          <a:p>
            <a:pPr algn="r">
              <a:lnSpc>
                <a:spcPct val="100000"/>
              </a:lnSpc>
            </a:pPr>
            <a:fld id="{4359676C-3F33-4D9A-B947-D1AFDD0EFB8F}" type="slidenum">
              <a:rPr lang="en-US" sz="1300" b="0" strike="noStrike" spc="-1">
                <a:solidFill>
                  <a:srgbClr val="000000"/>
                </a:solidFill>
                <a:latin typeface="Arial"/>
              </a:rPr>
              <a:t>9</a:t>
            </a:fld>
            <a:endParaRPr lang="en-US" sz="1300" b="0" strike="noStrike" spc="-1">
              <a:latin typeface="Arial"/>
            </a:endParaRPr>
          </a:p>
        </p:txBody>
      </p:sp>
      <p:sp>
        <p:nvSpPr>
          <p:cNvPr id="309" name="PlaceHolder 2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prstGeom prst="rect">
            <a:avLst/>
          </a:prstGeom>
        </p:spPr>
      </p:sp>
      <p:sp>
        <p:nvSpPr>
          <p:cNvPr id="310" name="PlaceHolder 3"/>
          <p:cNvSpPr>
            <a:spLocks noGrp="1"/>
          </p:cNvSpPr>
          <p:nvPr>
            <p:ph type="body"/>
          </p:nvPr>
        </p:nvSpPr>
        <p:spPr>
          <a:xfrm>
            <a:off x="731880" y="4559400"/>
            <a:ext cx="5850720" cy="4320360"/>
          </a:xfrm>
          <a:prstGeom prst="rect">
            <a:avLst/>
          </a:prstGeom>
        </p:spPr>
        <p:txBody>
          <a:bodyPr lIns="99000" tIns="49680" rIns="99000" bIns="4968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73465" y="165286"/>
            <a:ext cx="8412975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273465" y="1604520"/>
            <a:ext cx="8412975" cy="443198"/>
          </a:xfrm>
          <a:prstGeom prst="rect">
            <a:avLst/>
          </a:prstGeom>
        </p:spPr>
        <p:txBody>
          <a:bodyPr wrap="square" lIns="0" tIns="0" rIns="0" bIns="0" anchor="t">
            <a:spAutoFit/>
          </a:bodyPr>
          <a:lstStyle>
            <a:lvl1pPr marL="0" indent="0" algn="l">
              <a:buNone/>
              <a:defRPr/>
            </a:lvl1pPr>
          </a:lstStyle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99103" y="267701"/>
            <a:ext cx="8528703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299103" y="1196411"/>
            <a:ext cx="8528703" cy="5093294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73465" y="344748"/>
            <a:ext cx="8412975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pPr algn="ctr"/>
            <a:endParaRPr lang="en-US" sz="4400" b="0" strike="noStrike" spc="-1" dirty="0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41832" y="1170774"/>
            <a:ext cx="4131168" cy="5101838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 dirty="0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4240" y="1170773"/>
            <a:ext cx="4015800" cy="5101839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6374" y="267701"/>
            <a:ext cx="8430246" cy="609398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lvl1pPr>
              <a:defRPr sz="4000"/>
            </a:lvl1pPr>
          </a:lstStyle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1"/>
          <p:cNvSpPr/>
          <p:nvPr/>
        </p:nvSpPr>
        <p:spPr>
          <a:xfrm>
            <a:off x="685800" y="2394000"/>
            <a:ext cx="7771680" cy="10872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lnTo>
                  <a:pt x="0" y="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255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6" name="Picture 2"/>
          <p:cNvPicPr/>
          <p:nvPr/>
        </p:nvPicPr>
        <p:blipFill>
          <a:blip r:embed="rId14"/>
          <a:stretch/>
        </p:blipFill>
        <p:spPr>
          <a:xfrm>
            <a:off x="304920" y="64008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5"/>
          <a:stretch/>
        </p:blipFill>
        <p:spPr>
          <a:xfrm>
            <a:off x="8305920" y="634680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44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45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304920" y="990720"/>
            <a:ext cx="8305200" cy="75600"/>
          </a:xfrm>
          <a:custGeom>
            <a:avLst/>
            <a:gdLst/>
            <a:ahLst/>
            <a:cxnLst/>
            <a:rect l="l" t="t" r="r" b="b"/>
            <a:pathLst>
              <a:path w="1000" h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CC0000"/>
          </a:solidFill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Line 2"/>
          <p:cNvSpPr/>
          <p:nvPr/>
        </p:nvSpPr>
        <p:spPr>
          <a:xfrm>
            <a:off x="304560" y="6324480"/>
            <a:ext cx="8382240" cy="360"/>
          </a:xfrm>
          <a:prstGeom prst="line">
            <a:avLst/>
          </a:prstGeom>
          <a:ln w="38160">
            <a:solidFill>
              <a:srgbClr val="CC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85" name="Picture 14"/>
          <p:cNvPicPr/>
          <p:nvPr/>
        </p:nvPicPr>
        <p:blipFill>
          <a:blip r:embed="rId14"/>
          <a:stretch/>
        </p:blipFill>
        <p:spPr>
          <a:xfrm>
            <a:off x="304920" y="6388200"/>
            <a:ext cx="456480" cy="426240"/>
          </a:xfrm>
          <a:prstGeom prst="rect">
            <a:avLst/>
          </a:prstGeom>
          <a:ln>
            <a:noFill/>
          </a:ln>
        </p:spPr>
      </p:pic>
      <p:pic>
        <p:nvPicPr>
          <p:cNvPr id="86" name="Picture 15"/>
          <p:cNvPicPr/>
          <p:nvPr/>
        </p:nvPicPr>
        <p:blipFill>
          <a:blip r:embed="rId15"/>
          <a:stretch/>
        </p:blipFill>
        <p:spPr>
          <a:xfrm>
            <a:off x="8305920" y="6372360"/>
            <a:ext cx="456480" cy="447120"/>
          </a:xfrm>
          <a:prstGeom prst="rect">
            <a:avLst/>
          </a:prstGeom>
          <a:ln>
            <a:noFill/>
          </a:ln>
        </p:spPr>
      </p:pic>
      <p:sp>
        <p:nvSpPr>
          <p:cNvPr id="87" name="PlaceHolder 3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w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www.w3resource.com/c-programming-exercises/for-loop/c-for-loop-exercises-33.php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1"/>
          <p:cNvSpPr txBox="1">
            <a:spLocks noChangeArrowheads="1"/>
          </p:cNvSpPr>
          <p:nvPr/>
        </p:nvSpPr>
        <p:spPr bwMode="auto">
          <a:xfrm>
            <a:off x="319177" y="1065213"/>
            <a:ext cx="8424936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6600" b="1" dirty="0">
                <a:solidFill>
                  <a:srgbClr val="005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Repeating Statements</a:t>
            </a:r>
          </a:p>
        </p:txBody>
      </p:sp>
      <p:sp>
        <p:nvSpPr>
          <p:cNvPr id="3075" name="Text Box 2"/>
          <p:cNvSpPr txBox="1">
            <a:spLocks noChangeArrowheads="1"/>
          </p:cNvSpPr>
          <p:nvPr/>
        </p:nvSpPr>
        <p:spPr bwMode="auto">
          <a:xfrm>
            <a:off x="395536" y="2708920"/>
            <a:ext cx="8424936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ts val="2500"/>
              </a:spcBef>
              <a:buClrTx/>
              <a:buFontTx/>
              <a:buNone/>
            </a:pPr>
            <a:r>
              <a:rPr lang="en-US" sz="2800" b="1" kern="0" dirty="0">
                <a:solidFill>
                  <a:srgbClr val="C00000"/>
                </a:solidFill>
                <a:latin typeface="Arial"/>
                <a:cs typeface="Arial"/>
              </a:rPr>
              <a:t>Fundamentals of Computer and Programming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b="1" kern="0" dirty="0">
                <a:solidFill>
                  <a:srgbClr val="000000"/>
                </a:solidFill>
                <a:latin typeface="Arial"/>
                <a:cs typeface="Arial"/>
              </a:rPr>
              <a:t>Instructor: Morteza Zakeri, Ph.D. </a:t>
            </a:r>
            <a:r>
              <a:rPr lang="en-US" sz="2400" kern="0" dirty="0">
                <a:solidFill>
                  <a:srgbClr val="000000"/>
                </a:solidFill>
                <a:latin typeface="Arial"/>
                <a:cs typeface="Arial"/>
              </a:rPr>
              <a:t>(m-zakeri@live.com)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400" kern="0" dirty="0">
                <a:solidFill>
                  <a:srgbClr val="002060"/>
                </a:solidFill>
                <a:latin typeface="Arial"/>
                <a:cs typeface="Arial"/>
              </a:rPr>
              <a:t>Spring 2024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endParaRPr lang="en-US" sz="2400" b="1" kern="0" dirty="0">
              <a:solidFill>
                <a:srgbClr val="000000"/>
              </a:solidFill>
              <a:latin typeface="Arial"/>
              <a:cs typeface="Arial"/>
            </a:endParaRP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Modified Slides from Dr.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Hossein </a:t>
            </a:r>
            <a:r>
              <a:rPr lang="en-US" sz="2000" i="1" kern="0" dirty="0" err="1">
                <a:solidFill>
                  <a:srgbClr val="000000"/>
                </a:solidFill>
                <a:latin typeface="Arial"/>
                <a:cs typeface="Arial"/>
              </a:rPr>
              <a:t>Zeinali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en-US" sz="2000" kern="0" dirty="0">
                <a:solidFill>
                  <a:srgbClr val="000000"/>
                </a:solidFill>
                <a:latin typeface="Arial"/>
                <a:cs typeface="Arial"/>
              </a:rPr>
              <a:t>and </a:t>
            </a:r>
            <a:r>
              <a:rPr lang="en-US" sz="2000" i="1" kern="0" dirty="0">
                <a:solidFill>
                  <a:srgbClr val="000000"/>
                </a:solidFill>
                <a:latin typeface="Arial"/>
                <a:cs typeface="Arial"/>
              </a:rPr>
              <a:t>Dr. Bahador Bakhshi</a:t>
            </a:r>
          </a:p>
          <a:p>
            <a:pPr algn="ctr" defTabSz="914400" eaLnBrk="1" hangingPunct="1">
              <a:spcBef>
                <a:spcPct val="50000"/>
              </a:spcBef>
              <a:buClr>
                <a:srgbClr val="003399"/>
              </a:buClr>
              <a:buSzTx/>
              <a:tabLst/>
            </a:pPr>
            <a:r>
              <a:rPr lang="en-US" kern="0">
                <a:solidFill>
                  <a:srgbClr val="000000"/>
                </a:solidFill>
                <a:latin typeface="Arial"/>
                <a:cs typeface="Arial"/>
              </a:rPr>
              <a:t>Computer Engineering 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Department,  </a:t>
            </a:r>
            <a:r>
              <a:rPr lang="en-US" kern="0" dirty="0" err="1">
                <a:solidFill>
                  <a:srgbClr val="000000"/>
                </a:solidFill>
                <a:latin typeface="Arial"/>
                <a:cs typeface="Arial"/>
              </a:rPr>
              <a:t>Amirkabir</a:t>
            </a:r>
            <a:r>
              <a:rPr lang="en-US" kern="0" dirty="0">
                <a:solidFill>
                  <a:srgbClr val="000000"/>
                </a:solidFill>
                <a:latin typeface="Arial"/>
                <a:cs typeface="Arial"/>
              </a:rPr>
              <a:t> University of Technology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Text Box 1">
            <a:extLst>
              <a:ext uri="{FF2B5EF4-FFF2-40B4-BE49-F238E27FC236}">
                <a16:creationId xmlns:a16="http://schemas.microsoft.com/office/drawing/2014/main" id="{164DCB30-BAB4-4AD1-AF26-9CC2A152F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848" y="409688"/>
            <a:ext cx="2556088" cy="810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b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buClrTx/>
              <a:buFontTx/>
              <a:buNone/>
            </a:pPr>
            <a:r>
              <a:rPr lang="en-US" sz="44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Lecture </a:t>
            </a:r>
            <a:r>
              <a:rPr lang="en-US" sz="4400" b="1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52592901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88662D9-15FA-4407-87E8-24386F3BFD2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5158595" y="1155940"/>
            <a:ext cx="3461469" cy="218119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‌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</a:p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سري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2C92BA-7200-4888-AF07-9D91C7412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418" y="269280"/>
            <a:ext cx="8660921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Count </a:t>
            </a:r>
            <a:r>
              <a:rPr lang="en-US" sz="40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positive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and </a:t>
            </a:r>
            <a:r>
              <a:rPr lang="en-US" sz="40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negative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7EC27-B98F-4E9D-881B-D4E385ABFAD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67419" y="1155940"/>
            <a:ext cx="8723581" cy="5046452"/>
          </a:xfrm>
        </p:spPr>
        <p:txBody>
          <a:bodyPr>
            <a:normAutofit fontScale="92500" lnSpcReduction="2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number;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Zero to stop \n");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("Enter first number: 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("%d", &amp;number);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while(number != 0){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if(number &gt; 0)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else 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("Enter the next number: ");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("%d", &amp;number);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("The number of positive numbers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("The number of negative numbers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5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3DB85EB-8FEE-4900-89C2-BD54A95910B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5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66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DF41FD4-3CC2-4F00-83F1-97F19E5ACF5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urier New"/>
              </a:rPr>
              <a:t>do-while</a:t>
            </a: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69" name="CustomShape 3"/>
          <p:cNvSpPr/>
          <p:nvPr/>
        </p:nvSpPr>
        <p:spPr>
          <a:xfrm>
            <a:off x="380880" y="11080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do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);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Arial"/>
            </a:endParaRPr>
          </a:p>
        </p:txBody>
      </p:sp>
      <p:pic>
        <p:nvPicPr>
          <p:cNvPr id="170" name="Picture 5"/>
          <p:cNvPicPr/>
          <p:nvPr/>
        </p:nvPicPr>
        <p:blipFill>
          <a:blip r:embed="rId3"/>
          <a:stretch/>
        </p:blipFill>
        <p:spPr>
          <a:xfrm>
            <a:off x="5573880" y="2622430"/>
            <a:ext cx="3112200" cy="339677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BED8D76-F151-4031-B880-D427194CA10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4218317" y="1190445"/>
            <a:ext cx="4533959" cy="13399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مجموع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جمله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اول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زير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  <a:p>
            <a:pPr algn="just" rtl="1">
              <a:lnSpc>
                <a:spcPct val="100000"/>
              </a:lnSpc>
              <a:spcBef>
                <a:spcPts val="1100"/>
              </a:spcBef>
            </a:pP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1.0/2.0 + 2.0/3.0 + 3.0/4.0 + …</a:t>
            </a:r>
            <a:endParaRPr lang="en-US" sz="2200" b="0" strike="noStrike" spc="-1" dirty="0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5E7444-2CE7-40AC-A3D0-59F66A5F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896" y="252028"/>
            <a:ext cx="8229240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Example: Sum of series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35038-45CF-4FDD-8115-C935DF2E9B85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309896" y="1190445"/>
            <a:ext cx="8376544" cy="5072332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double number, sum;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n &gt; 0: ");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&amp;n);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if(n &lt; 1){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("wrong input"); return -1;}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sum = 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number = 0.0;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do{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number++;                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sum += number / (number + 1.0);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}while(number &lt; n);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("sum = %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lf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\n", sum);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0EAF4B1D-C659-4C09-8C9C-EFA755EE0E6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5256482" y="1295281"/>
            <a:ext cx="3580560" cy="162976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مثبت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منفي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‌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بشمارد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با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صفر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تمام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مي‌شود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045015-2AAA-4D68-97B5-5B809446926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29320" y="1149494"/>
            <a:ext cx="8685360" cy="5177014"/>
          </a:xfrm>
        </p:spPr>
        <p:txBody>
          <a:bodyPr/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=0,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=0;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number;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Zero to stop \n");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do{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("Enter next number: ");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("%d", &amp;number);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if(number &gt; 0)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else 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if(number &lt; 0)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}while(number != 0);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("The number of positive numbers = %d\n",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positive_num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("The number of negative numbers = %d\n", </a:t>
            </a:r>
            <a:r>
              <a:rPr kumimoji="0" lang="en-US" sz="16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negative_num</a:t>
            </a: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);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7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6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BB86CB-185D-442E-96B7-AA335143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087" y="136525"/>
            <a:ext cx="8517955" cy="76993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Count </a:t>
            </a:r>
            <a:r>
              <a:rPr lang="en-US" sz="40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positive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and </a:t>
            </a:r>
            <a:r>
              <a:rPr lang="en-US" sz="40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negative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numbers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2277AC0-D6F3-432E-8EE6-9E8C586366B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78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79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3733FC9-640F-42D7-8E30-3554A5E047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 dirty="0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 statement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82" name="CustomShape 3"/>
          <p:cNvSpPr/>
          <p:nvPr/>
        </p:nvSpPr>
        <p:spPr>
          <a:xfrm>
            <a:off x="114300" y="1108080"/>
            <a:ext cx="914400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&lt;expression1&gt;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&lt;expression2&gt;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 &lt;expression3&gt;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2400" b="1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&lt;statements&gt;</a:t>
            </a:r>
            <a:endParaRPr lang="en-US" sz="3600" b="0" strike="noStrike" spc="-1" dirty="0">
              <a:latin typeface="Arial"/>
            </a:endParaRPr>
          </a:p>
        </p:txBody>
      </p:sp>
      <p:pic>
        <p:nvPicPr>
          <p:cNvPr id="183" name="Picture 4"/>
          <p:cNvPicPr/>
          <p:nvPr/>
        </p:nvPicPr>
        <p:blipFill>
          <a:blip r:embed="rId3"/>
          <a:stretch/>
        </p:blipFill>
        <p:spPr>
          <a:xfrm>
            <a:off x="1143000" y="2484000"/>
            <a:ext cx="7066800" cy="37713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34C51D3-9EA1-4BAC-B071-522F218AB53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6" name="CustomShape 3"/>
          <p:cNvSpPr/>
          <p:nvPr/>
        </p:nvSpPr>
        <p:spPr>
          <a:xfrm>
            <a:off x="4785361" y="1239543"/>
            <a:ext cx="4129320" cy="860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noFill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r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دانشجويان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نمره‌هاي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آنها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خوانده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محاسبه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24487-A8C0-4717-965E-8362528BD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323101"/>
            <a:ext cx="8528703" cy="498598"/>
          </a:xfrm>
        </p:spPr>
        <p:txBody>
          <a:bodyPr/>
          <a:lstStyle/>
          <a:p>
            <a:r>
              <a:rPr lang="en-US" sz="36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Example: Compute average of grades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7EC059-A752-4A70-8608-7787A9C30EF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095555"/>
            <a:ext cx="8528703" cy="5210354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</a:rPr>
              <a:t>#include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&lt;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</a:rPr>
              <a:t>int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</a:rPr>
              <a:t>main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(void){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grade, count,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double average, sum;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sum = 0;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the number of students: 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count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for(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/>
              </a:rPr>
              <a:t>0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 &lt; count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the grade of %d-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th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student: ", (</a:t>
            </a:r>
            <a:r>
              <a:rPr kumimoji="0" lang="en-US" sz="18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8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+ 1));</a:t>
            </a:r>
            <a:endParaRPr kumimoji="0" lang="en-US" sz="18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&amp;grade);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sum += grade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average = sum / count;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("The average of your class is %0.3lf\n", average);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E8499B3-540D-4809-A670-0F9F527CAF4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89" name="CustomShape 3"/>
          <p:cNvSpPr/>
          <p:nvPr/>
        </p:nvSpPr>
        <p:spPr>
          <a:xfrm>
            <a:off x="5568897" y="1245377"/>
            <a:ext cx="3276000" cy="1245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B3506-2AE9-49DB-BF28-A1723EC57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323101"/>
            <a:ext cx="8528703" cy="498598"/>
          </a:xfrm>
        </p:spPr>
        <p:txBody>
          <a:bodyPr/>
          <a:lstStyle/>
          <a:p>
            <a:r>
              <a:rPr lang="en-US" sz="36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Example: Print even numbers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EEB94-1EFF-4A34-ACEE-D83157C962EE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12807"/>
            <a:ext cx="8528703" cy="5184475"/>
          </a:xfrm>
        </p:spPr>
        <p:txBody>
          <a:bodyPr>
            <a:normAutofit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for(number = 2; number &lt;= n; number += 2)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 \n", number); 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F7613DA-44D9-4F31-B9F0-F90D0CE0E1A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19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2" name="CustomShape 3"/>
          <p:cNvSpPr/>
          <p:nvPr/>
        </p:nvSpPr>
        <p:spPr>
          <a:xfrm>
            <a:off x="5681039" y="1196411"/>
            <a:ext cx="3276000" cy="12450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2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همه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زوج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مساوي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آن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57E319-10F2-4FCE-BD94-12D4D6DAB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288765"/>
            <a:ext cx="8528703" cy="567271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Combining</a:t>
            </a:r>
            <a:r>
              <a:rPr lang="en-US" dirty="0"/>
              <a:t> </a:t>
            </a:r>
            <a:r>
              <a:rPr lang="en-US" b="1" spc="-1" dirty="0">
                <a:solidFill>
                  <a:srgbClr val="293A83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dirty="0"/>
              <a:t> </a:t>
            </a:r>
            <a:r>
              <a:rPr lang="en-US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and </a:t>
            </a:r>
            <a:r>
              <a:rPr lang="en-US" b="1" spc="-1" dirty="0">
                <a:solidFill>
                  <a:srgbClr val="293A83"/>
                </a:solidFill>
                <a:latin typeface="Courier New"/>
                <a:ea typeface="+mn-ea"/>
                <a:cs typeface="+mn-cs"/>
              </a:rPr>
              <a:t>if</a:t>
            </a:r>
            <a:r>
              <a:rPr lang="en-US" dirty="0"/>
              <a:t> </a:t>
            </a:r>
            <a:r>
              <a:rPr lang="en-US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42D6A-E8C6-4165-BF0E-B76D4CD4D49A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30060"/>
            <a:ext cx="8528703" cy="5141343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for(number = 1; number &lt;= n; number++)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if((number % 2) == 0)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 \n", number); 	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D24CBBB-726C-46B1-9849-8754461B5C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E3C3739-2189-46CB-A269-10927EECEE2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4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Expressions in </a:t>
            </a:r>
            <a:r>
              <a:rPr lang="en-US" sz="4000" b="1" strike="noStrike" spc="-1" dirty="0">
                <a:solidFill>
                  <a:srgbClr val="293A83"/>
                </a:solidFill>
                <a:latin typeface="Courier New"/>
              </a:rPr>
              <a:t>for</a:t>
            </a: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 statements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95" name="CustomShape 3"/>
          <p:cNvSpPr/>
          <p:nvPr/>
        </p:nvSpPr>
        <p:spPr>
          <a:xfrm>
            <a:off x="336430" y="1143000"/>
            <a:ext cx="8806850" cy="5409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Expression1 and Expression3 can be 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</a:rPr>
              <a:t>any number of expressions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, they execute in the order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= 0, j = 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++, j--)</a:t>
            </a:r>
            <a:endParaRPr lang="en-US" sz="26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Expression2 at most should be </a:t>
            </a:r>
            <a:r>
              <a:rPr lang="en-US" sz="2800" b="1" strike="noStrike" spc="-1" dirty="0">
                <a:solidFill>
                  <a:srgbClr val="7030A0"/>
                </a:solidFill>
                <a:latin typeface="Arial"/>
              </a:rPr>
              <a:t>a single expression</a:t>
            </a:r>
            <a:r>
              <a:rPr lang="en-US" sz="3200" b="1" strike="noStrike" spc="-1" dirty="0">
                <a:solidFill>
                  <a:srgbClr val="7030A0"/>
                </a:solidFill>
                <a:latin typeface="Arial"/>
              </a:rPr>
              <a:t> </a:t>
            </a:r>
          </a:p>
          <a:p>
            <a:pPr marL="669960" lvl="1" indent="-324720">
              <a:lnSpc>
                <a:spcPct val="10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If multiple expressions </a:t>
            </a:r>
            <a:r>
              <a:rPr lang="en-US" sz="2400" b="0" strike="noStrike" spc="-1" dirty="0">
                <a:solidFill>
                  <a:srgbClr val="000000"/>
                </a:solidFill>
                <a:latin typeface="Wingdings"/>
              </a:rPr>
              <a:t>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the value of the last one is evaluated as True/False</a:t>
            </a:r>
            <a:endParaRPr lang="en-US" sz="24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4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= 0, j = 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 &lt; 10, j &gt; -100; </a:t>
            </a:r>
            <a:r>
              <a:rPr lang="en-US" sz="20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CC0000"/>
                </a:solidFill>
                <a:latin typeface="Courier New"/>
              </a:rPr>
              <a:t>++, j--)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Any expression can be empty expression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for( 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 &lt; 10; </a:t>
            </a:r>
            <a:r>
              <a:rPr lang="en-US" sz="26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++)</a:t>
            </a:r>
            <a:endParaRPr lang="en-US" sz="2600" spc="-1" dirty="0">
              <a:latin typeface="Arial"/>
            </a:endParaRPr>
          </a:p>
          <a:p>
            <a:pPr marL="669960" lvl="1" indent="-324720">
              <a:spcBef>
                <a:spcPts val="51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600" b="1" spc="-1" dirty="0">
                <a:solidFill>
                  <a:srgbClr val="000000"/>
                </a:solidFill>
                <a:latin typeface="Courier New"/>
              </a:rPr>
              <a:t>for(;;)</a:t>
            </a:r>
            <a:endParaRPr lang="en-US" sz="2600" spc="-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6A66-2D56-46A7-9FE7-6401C1F41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Prime number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910A6-A898-42E3-88F6-C2AE69CAFB1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380687"/>
            <a:ext cx="8412975" cy="4743606"/>
          </a:xfrm>
        </p:spPr>
        <p:txBody>
          <a:bodyPr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include &lt;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main ()</a:t>
            </a:r>
            <a:r>
              <a:rPr lang="en-US" sz="18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n;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("Enter a natural number:\n");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("%d", &amp;n);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(n &lt; 2){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is no prime nor composite \n", n);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return 0;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(n == 2){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is prime \n", n);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(n % 2 == 0){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("%d is not prime \n", n);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0;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036537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DA169-3908-4921-A831-05153C9C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Prime number (cont’d)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57CF4E-C974-4FD6-88F2-451A58976A0A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355200"/>
            <a:ext cx="8412975" cy="4330416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int flag = 1;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3;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&lt;= n / 2 &amp;&amp; flag;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if (n %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  flag = 0;</a:t>
            </a:r>
          </a:p>
          <a:p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(flag)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 %d is prime \n", n);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(" %d is not prime \n", n);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r>
              <a:rPr lang="en-US" sz="24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19743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02A48CE-31A3-4D8B-B9CB-325522BC046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44A43B1-983A-47B6-B107-7221E5ABC26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Introduction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1" name="CustomShape 3"/>
          <p:cNvSpPr/>
          <p:nvPr/>
        </p:nvSpPr>
        <p:spPr>
          <a:xfrm>
            <a:off x="457200" y="1143000"/>
            <a:ext cx="830520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Algorithms usually work on large data sets 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Sort a set of numbers </a:t>
            </a:r>
            <a:endParaRPr lang="en-US" sz="24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Search a specific number in a set of numbers</a:t>
            </a:r>
            <a:endParaRPr lang="en-US" sz="24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How to read and store a set of data?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read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Repeat the </a:t>
            </a:r>
            <a:r>
              <a:rPr lang="en-US" sz="24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statement </a:t>
            </a:r>
            <a:endParaRPr lang="en-US" sz="24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Use the loop statements</a:t>
            </a:r>
            <a:endParaRPr lang="en-US" sz="2400" b="0" strike="noStrike" spc="-1" dirty="0">
              <a:latin typeface="Arial"/>
            </a:endParaRPr>
          </a:p>
          <a:p>
            <a:pPr marL="338040" indent="-337320">
              <a:lnSpc>
                <a:spcPct val="9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To store the data</a:t>
            </a:r>
            <a:endParaRPr lang="en-US" sz="2800" b="0" strike="noStrike" spc="-1" dirty="0">
              <a:latin typeface="Arial"/>
            </a:endParaRPr>
          </a:p>
          <a:p>
            <a:pPr marL="665280" lvl="1" indent="-324720">
              <a:lnSpc>
                <a:spcPct val="9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Save each data in a single variable??</a:t>
            </a:r>
            <a:endParaRPr lang="en-US" sz="2400" b="0" strike="noStrike" spc="-1" dirty="0">
              <a:latin typeface="Arial"/>
            </a:endParaRPr>
          </a:p>
          <a:p>
            <a:pPr marL="1017720" lvl="2" indent="-347040">
              <a:lnSpc>
                <a:spcPct val="90000"/>
              </a:lnSpc>
              <a:spcBef>
                <a:spcPts val="550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2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3000 </a:t>
            </a:r>
            <a:r>
              <a:rPr lang="en-US" sz="2200" b="0" strike="noStrike" spc="-1" dirty="0" err="1">
                <a:solidFill>
                  <a:srgbClr val="CC0000"/>
                </a:solidFill>
                <a:latin typeface="Arial"/>
                <a:ea typeface="DejaVu Sans"/>
              </a:rPr>
              <a:t>int</a:t>
            </a:r>
            <a:r>
              <a:rPr lang="en-US" sz="22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 variables! ! ! !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5C0B2C22-24E6-4979-B480-397C61BB71BB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04" name="CustomShape 3"/>
          <p:cNvSpPr/>
          <p:nvPr/>
        </p:nvSpPr>
        <p:spPr>
          <a:xfrm>
            <a:off x="457200" y="1143000"/>
            <a:ext cx="8686080" cy="4917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</a:t>
            </a:r>
            <a:r>
              <a:rPr lang="en-US" sz="3100" b="0" strike="noStrike" spc="-1" dirty="0">
                <a:solidFill>
                  <a:srgbClr val="C00000"/>
                </a:solidFill>
                <a:latin typeface="Arial"/>
                <a:ea typeface="DejaVu Sans"/>
              </a:rPr>
              <a:t>ordered</a:t>
            </a: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collection of </a:t>
            </a:r>
            <a:r>
              <a:rPr lang="en-US" sz="31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same type</a:t>
            </a: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variables</a:t>
            </a:r>
            <a:endParaRPr lang="en-US" sz="31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 </a:t>
            </a:r>
            <a:r>
              <a:rPr lang="en-US" sz="3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</a:t>
            </a:r>
            <a:r>
              <a:rPr lang="en-US" sz="3100" b="0" strike="noStrike" spc="-1" dirty="0">
                <a:solidFill>
                  <a:srgbClr val="002060"/>
                </a:solidFill>
                <a:latin typeface="Arial"/>
                <a:ea typeface="DejaVu Sans"/>
              </a:rPr>
              <a:t>x</a:t>
            </a:r>
            <a:r>
              <a:rPr lang="en-US" sz="3100" b="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1</a:t>
            </a: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vector of</a:t>
            </a:r>
            <a:endParaRPr lang="en-US" sz="3100" b="0" strike="noStrike" spc="-1" dirty="0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Integers, chars, floats, …</a:t>
            </a:r>
            <a:endParaRPr lang="en-US" sz="3100" b="0" strike="noStrike" spc="-1" dirty="0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93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Example</a:t>
            </a:r>
            <a:endParaRPr lang="en-US" sz="3100" b="0" strike="noStrike" spc="-1" dirty="0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774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array of 8 integer </a:t>
            </a:r>
            <a:endParaRPr lang="en-US" sz="3100" b="0" strike="noStrike" spc="-1" dirty="0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774"/>
              </a:spcBef>
            </a:pPr>
            <a:endParaRPr lang="en-US" sz="3100" b="0" strike="noStrike" spc="-1" dirty="0">
              <a:latin typeface="Arial"/>
            </a:endParaRPr>
          </a:p>
          <a:p>
            <a:pPr marL="665280" lvl="1" indent="-324720">
              <a:lnSpc>
                <a:spcPct val="80000"/>
              </a:lnSpc>
              <a:spcBef>
                <a:spcPts val="60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31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An array of 5 chars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665280" indent="-324720">
              <a:lnSpc>
                <a:spcPct val="80000"/>
              </a:lnSpc>
              <a:spcBef>
                <a:spcPts val="601"/>
              </a:spcBef>
            </a:pPr>
            <a:endParaRPr lang="en-US" sz="2400" b="0" strike="noStrike" spc="-1" dirty="0">
              <a:latin typeface="Arial"/>
            </a:endParaRPr>
          </a:p>
        </p:txBody>
      </p:sp>
      <p:grpSp>
        <p:nvGrpSpPr>
          <p:cNvPr id="205" name="Group 4"/>
          <p:cNvGrpSpPr/>
          <p:nvPr/>
        </p:nvGrpSpPr>
        <p:grpSpPr>
          <a:xfrm>
            <a:off x="5159520" y="3581280"/>
            <a:ext cx="2912400" cy="702720"/>
            <a:chOff x="5159520" y="3581280"/>
            <a:chExt cx="2912400" cy="702720"/>
          </a:xfrm>
        </p:grpSpPr>
        <p:sp>
          <p:nvSpPr>
            <p:cNvPr id="206" name="CustomShape 5"/>
            <p:cNvSpPr/>
            <p:nvPr/>
          </p:nvSpPr>
          <p:spPr>
            <a:xfrm>
              <a:off x="5159520" y="3581280"/>
              <a:ext cx="2912400" cy="70272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</p:grpSp>
      <p:pic>
        <p:nvPicPr>
          <p:cNvPr id="207" name="Picture 7"/>
          <p:cNvPicPr/>
          <p:nvPr/>
        </p:nvPicPr>
        <p:blipFill>
          <a:blip r:embed="rId3"/>
          <a:stretch/>
        </p:blipFill>
        <p:spPr>
          <a:xfrm>
            <a:off x="5156280" y="4706280"/>
            <a:ext cx="2329132" cy="936360"/>
          </a:xfrm>
          <a:prstGeom prst="rect">
            <a:avLst/>
          </a:prstGeom>
          <a:ln>
            <a:noFill/>
          </a:ln>
        </p:spPr>
      </p:pic>
      <p:pic>
        <p:nvPicPr>
          <p:cNvPr id="208" name="Picture 207"/>
          <p:cNvPicPr/>
          <p:nvPr/>
        </p:nvPicPr>
        <p:blipFill>
          <a:blip r:embed="rId4"/>
          <a:stretch/>
        </p:blipFill>
        <p:spPr>
          <a:xfrm>
            <a:off x="5156280" y="3159000"/>
            <a:ext cx="3823818" cy="1120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DD3CDD3-1C53-4349-B0ED-6C5A7E09998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Arrays in C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1" name="CustomShape 3"/>
          <p:cNvSpPr/>
          <p:nvPr/>
        </p:nvSpPr>
        <p:spPr>
          <a:xfrm>
            <a:off x="457200" y="99072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Array declaration in C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	&lt;Elements’ Type&gt; &lt;identifier&gt;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[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]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&lt;Elements’ Type&gt;: int, char, float, …</a:t>
            </a:r>
            <a:endParaRPr lang="en-US" sz="32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&lt;size&gt;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Old compilers (standard): 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it should be constant</a:t>
            </a:r>
            <a:endParaRPr lang="en-US" sz="28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New compilers (standard)</a:t>
            </a:r>
            <a:r>
              <a:rPr lang="en-US" sz="2800" b="0" strike="noStrike" spc="-1">
                <a:solidFill>
                  <a:srgbClr val="CC0000"/>
                </a:solidFill>
                <a:latin typeface="Arial"/>
                <a:ea typeface="DejaVu Sans"/>
              </a:rPr>
              <a:t>: it can be variable </a:t>
            </a:r>
            <a:endParaRPr lang="en-US" sz="2800" b="0" strike="noStrike" spc="-1">
              <a:latin typeface="Arial"/>
            </a:endParaRPr>
          </a:p>
          <a:p>
            <a:pPr marL="338040" indent="-337320">
              <a:lnSpc>
                <a:spcPct val="100000"/>
              </a:lnSpc>
              <a:spcBef>
                <a:spcPts val="2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Elements in array</a:t>
            </a:r>
            <a:endParaRPr lang="en-US" sz="3200" b="0" strike="noStrike" spc="-1">
              <a:latin typeface="Arial"/>
            </a:endParaRPr>
          </a:p>
          <a:p>
            <a:pPr marL="665280" lvl="1" indent="-324720">
              <a:lnSpc>
                <a:spcPct val="100000"/>
              </a:lnSpc>
              <a:spcBef>
                <a:spcPts val="700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  <a:ea typeface="DejaVu Sans"/>
              </a:rPr>
              <a:t>From 0 to (size – 1)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7B6144C7-E4F0-4F73-A711-FFA396E6DEF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14" name="CustomShape 3"/>
          <p:cNvSpPr/>
          <p:nvPr/>
        </p:nvSpPr>
        <p:spPr>
          <a:xfrm>
            <a:off x="457200" y="1051680"/>
            <a:ext cx="822888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int num[20];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20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integers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integer variable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num[19]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integer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564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float </a:t>
            </a:r>
            <a:r>
              <a:rPr lang="en-US" sz="24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[100];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array of 100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floats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first float 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</a:t>
            </a:r>
            <a:r>
              <a:rPr lang="en-US" sz="2400" b="1" strike="noStrike" spc="-1" dirty="0">
                <a:solidFill>
                  <a:srgbClr val="00CC00"/>
                </a:solidFill>
                <a:latin typeface="Courier New"/>
                <a:ea typeface="DejaVu Sans"/>
              </a:rPr>
              <a:t>49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50</a:t>
            </a:r>
            <a:r>
              <a:rPr lang="en-US" sz="2400" b="0" strike="noStrike" spc="-1" baseline="30000" dirty="0">
                <a:solidFill>
                  <a:srgbClr val="000000"/>
                </a:solidFill>
                <a:latin typeface="Arial"/>
                <a:ea typeface="DejaVu Sans"/>
              </a:rPr>
              <a:t>th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en-US" sz="2400" b="0" strike="noStrike" spc="-1" dirty="0">
                <a:solidFill>
                  <a:srgbClr val="00CC00"/>
                </a:solidFill>
                <a:latin typeface="Arial"/>
                <a:ea typeface="DejaVu Sans"/>
              </a:rPr>
              <a:t>float</a:t>
            </a:r>
            <a:endParaRPr lang="en-US" sz="24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15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farr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[99]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last float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Effect">
                      <p:stCondLst>
                        <p:cond delay="indefinite"/>
                      </p:stCondLst>
                      <p:childTnLst>
                        <p:par>
                          <p:cTn id="1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1" dur="500"/>
                                        <p:tgtEl>
                                          <p:spTgt spid="2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4" dur="500"/>
                                        <p:tgtEl>
                                          <p:spTgt spid="2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7" dur="500"/>
                                        <p:tgtEl>
                                          <p:spTgt spid="2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0" dur="500"/>
                                        <p:tgtEl>
                                          <p:spTgt spid="2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33" dur="500"/>
                                        <p:tgtEl>
                                          <p:spTgt spid="2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ED4D66AD-9A2A-47DB-9C1D-5E6C7FA1065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  <a:ea typeface="DejaVu Sans"/>
              </a:rPr>
              <a:t>Example: Arrays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457200" y="1219320"/>
            <a:ext cx="8228880" cy="4949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number[10];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int i, j = 3;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i = 5; // -1 &lt; i &lt; 10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number[i] = 0; 		//6</a:t>
            </a:r>
            <a:r>
              <a:rPr lang="en-US" sz="2600" b="1" strike="noStrike" spc="-1" baseline="30000">
                <a:solidFill>
                  <a:srgbClr val="000000"/>
                </a:solidFill>
                <a:latin typeface="Courier New"/>
                <a:ea typeface="DejaVu Sans"/>
              </a:rPr>
              <a:t>th</a:t>
            </a: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 number is 0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number[i + j] = 1;	//??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number[i];	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 + 1];	//?</a:t>
            </a:r>
            <a:endParaRPr lang="en-US" sz="2600" b="0" strike="noStrike" spc="-1">
              <a:latin typeface="Arial"/>
            </a:endParaRPr>
          </a:p>
          <a:p>
            <a:pPr marL="343080" indent="-337320">
              <a:lnSpc>
                <a:spcPct val="90000"/>
              </a:lnSpc>
              <a:spcBef>
                <a:spcPts val="1624"/>
              </a:spcBef>
            </a:pPr>
            <a:r>
              <a:rPr lang="en-US" sz="2600" b="1" strike="noStrike" spc="-1">
                <a:solidFill>
                  <a:srgbClr val="000000"/>
                </a:solidFill>
                <a:latin typeface="Courier New"/>
                <a:ea typeface="DejaVu Sans"/>
              </a:rPr>
              <a:t>	j = number[i] + 1;	//?</a:t>
            </a:r>
            <a:endParaRPr lang="en-US" sz="2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6152EE3C-76FC-4616-ADBD-5A7983CD26B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29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0" name="CustomShape 3"/>
          <p:cNvSpPr/>
          <p:nvPr/>
        </p:nvSpPr>
        <p:spPr>
          <a:xfrm>
            <a:off x="5562721" y="1286654"/>
            <a:ext cx="3351960" cy="124867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562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۲۰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C4896B-310E-4394-A310-90311D70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189" y="321314"/>
            <a:ext cx="8298251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cs typeface="+mn-cs"/>
              </a:rPr>
              <a:t>Example: Array with fixed size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619E29-388F-4A13-B408-9A7F57CB0B2F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29319" y="1155940"/>
            <a:ext cx="8759405" cy="5158596"/>
          </a:xfrm>
        </p:spPr>
        <p:txBody>
          <a:bodyPr>
            <a:normAutofit fontScale="85000" lnSpcReduction="20000"/>
          </a:bodyPr>
          <a:lstStyle/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#include &lt;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stdio.h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&gt;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#define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/>
                <a:ea typeface="DejaVu Sans"/>
              </a:rPr>
              <a:t>20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void main(void){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int number[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];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double average;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int sum,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sum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for(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&lt;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++){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int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scanf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("%d", &amp;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] =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tmp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sum += 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];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average = (1.0 * sum) /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urier New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for(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&lt; 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if(number[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] &gt;= average)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else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("average = %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\n", average);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printf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("Small Size = %d, Large Size = %d\n",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5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);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93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}</a:t>
            </a:r>
            <a:endParaRPr kumimoji="0" lang="en-US" sz="15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FCF93B9-FA90-4334-B1A2-AEA6A6F5DF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1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3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It is easy. </a:t>
            </a: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Three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an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addition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, a </a:t>
            </a:r>
            <a:r>
              <a:rPr lang="en-US" sz="2400" b="0" i="1" strike="noStrike" spc="-1" dirty="0">
                <a:solidFill>
                  <a:srgbClr val="000000"/>
                </a:solidFill>
                <a:latin typeface="Arial"/>
              </a:rPr>
              <a:t>division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and, a </a:t>
            </a:r>
            <a:r>
              <a:rPr lang="en-US" sz="2400" b="0" i="1" strike="noStrike" spc="-1" dirty="0" err="1">
                <a:solidFill>
                  <a:srgbClr val="000000"/>
                </a:solidFill>
                <a:latin typeface="Arial"/>
              </a:rPr>
              <a:t>printf</a:t>
            </a: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</a:t>
            </a:r>
            <a:r>
              <a:rPr lang="en-US" sz="2800" b="1" strike="noStrike" spc="-1" dirty="0">
                <a:solidFill>
                  <a:srgbClr val="000000"/>
                </a:solidFill>
                <a:latin typeface="Arial"/>
              </a:rPr>
              <a:t>3000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?? 3000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!!!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Example: Write a program that read </a:t>
            </a:r>
            <a:r>
              <a:rPr lang="en-US" sz="2800" b="1" i="1" strike="noStrike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integer and compute average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N??? </a:t>
            </a:r>
            <a:r>
              <a:rPr lang="en-US" sz="2400" b="0" strike="noStrike" spc="-1" dirty="0" err="1">
                <a:solidFill>
                  <a:srgbClr val="CC0000"/>
                </a:solidFill>
                <a:latin typeface="Arial"/>
              </a:rPr>
              <a:t>scanf</a:t>
            </a:r>
            <a:r>
              <a:rPr lang="en-US" sz="2400" b="0" strike="noStrike" spc="-1" dirty="0">
                <a:solidFill>
                  <a:srgbClr val="CC0000"/>
                </a:solidFill>
                <a:latin typeface="Arial"/>
              </a:rPr>
              <a:t> 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1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Effect">
                      <p:stCondLst>
                        <p:cond delay="indefinite"/>
                      </p:stCondLst>
                      <p:childTnLst>
                        <p:par>
                          <p:cTn id="23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1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315D670-EC9F-4253-BF24-D65CD61E14C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30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4390666" y="1155941"/>
            <a:ext cx="4627351" cy="101784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9360">
            <a:noFill/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6800" rIns="90000" bIns="468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562"/>
              </a:spcBef>
            </a:pP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يك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رشته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بزرگتر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كوچكتر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ميانگين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حساب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000" b="1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000" b="1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284A5-9EE3-4EDF-941B-4F669BDE7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166" y="293112"/>
            <a:ext cx="8436274" cy="567271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cs typeface="+mn-cs"/>
              </a:rPr>
              <a:t>Example: </a:t>
            </a:r>
            <a:r>
              <a:rPr lang="en-US" sz="4000" b="1" spc="-1" dirty="0">
                <a:solidFill>
                  <a:srgbClr val="293A83"/>
                </a:solidFill>
                <a:latin typeface="Courier New"/>
                <a:ea typeface="+mn-ea"/>
                <a:cs typeface="+mn-cs"/>
              </a:rPr>
              <a:t>for</a:t>
            </a:r>
            <a:r>
              <a:rPr lang="en-US" sz="4000" spc="-1" dirty="0">
                <a:solidFill>
                  <a:srgbClr val="293A83"/>
                </a:solidFill>
                <a:latin typeface="Arial"/>
                <a:cs typeface="+mn-cs"/>
              </a:rPr>
              <a:t> statement on arrays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15409-228F-49C9-AC13-A84B49B0A71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50166" y="1069674"/>
            <a:ext cx="8436274" cy="5495213"/>
          </a:xfrm>
        </p:spPr>
        <p:txBody>
          <a:bodyPr>
            <a:normAutofit lnSpcReduction="10000"/>
          </a:bodyPr>
          <a:lstStyle/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# include &lt;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stdio.h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&gt;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# include &lt;</a:t>
            </a:r>
            <a:r>
              <a:rPr lang="en-US" sz="1100" b="1" spc="-1" dirty="0" err="1">
                <a:solidFill>
                  <a:srgbClr val="000000"/>
                </a:solidFill>
                <a:latin typeface="Courier New"/>
              </a:rPr>
              <a:t>stdlib.h</a:t>
            </a:r>
            <a:r>
              <a:rPr lang="en-US" sz="1100" b="1" spc="-1" dirty="0">
                <a:solidFill>
                  <a:srgbClr val="000000"/>
                </a:solidFill>
                <a:latin typeface="Courier New"/>
              </a:rPr>
              <a:t>&gt;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void main(void){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int n;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("Enter n: ");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scanf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("%d", &amp;n);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int *number = (int *) malloc( n *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sizeof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(int) );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LnTx/>
                <a:uFillTx/>
                <a:latin typeface="Courier New"/>
                <a:ea typeface="DejaVu Sans"/>
              </a:rPr>
              <a:t>// int number[n]; </a:t>
            </a: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double average;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int sum,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sum =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&lt; n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scanf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("%d", &amp;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(number[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])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&lt; n;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sum += 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];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average = (1.0 * sum) / n;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for(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= 0;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&lt; 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  <a:ea typeface="DejaVu Sans"/>
              </a:rPr>
              <a:t>n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;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if(number[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i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] &gt;= average)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    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else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	    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++;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("average = %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\n", average);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	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printf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("Small Size = %d,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 Size = %d\n",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small_size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, </a:t>
            </a:r>
            <a:r>
              <a:rPr kumimoji="0" lang="en-US" sz="11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large_size</a:t>
            </a: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);</a:t>
            </a:r>
            <a:endParaRPr kumimoji="0" lang="en-US" sz="11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37320" algn="l" defTabSz="914400" rtl="0" eaLnBrk="1" fontAlgn="auto" latinLnBrk="0" hangingPunct="1">
              <a:lnSpc>
                <a:spcPct val="80000"/>
              </a:lnSpc>
              <a:spcBef>
                <a:spcPts val="876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  <a:ea typeface="DejaVu Sans"/>
              </a:rPr>
              <a:t>}</a:t>
            </a:r>
            <a:endParaRPr lang="en-US" sz="32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F260CBD-57BF-4D9A-B5BF-119FCCF304B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Initialization: Known Length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6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[3]={10, 20,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3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10, … 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[]={40, 50, 60, 70, 70, 80};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6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601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80000"/>
              </a:lnSpc>
              <a:spcBef>
                <a:spcPts val="700"/>
              </a:spcBef>
            </a:pP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int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[10]={40, 50, 60};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the array of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  <a:ea typeface="DejaVu Sans"/>
              </a:rPr>
              <a:t>10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integers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[0]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40,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[1]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50,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[2]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is 60</a:t>
            </a:r>
            <a:endParaRPr lang="en-US" sz="2800" b="0" strike="noStrike" spc="-1" dirty="0">
              <a:latin typeface="Arial"/>
            </a:endParaRPr>
          </a:p>
          <a:p>
            <a:pPr marL="338040" indent="-337320">
              <a:lnSpc>
                <a:spcPct val="80000"/>
              </a:lnSpc>
              <a:spcBef>
                <a:spcPts val="17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[3],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[4], ..., </a:t>
            </a:r>
            <a:r>
              <a:rPr lang="en-US" sz="2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num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[9]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are 0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Effect">
                      <p:stCondLst>
                        <p:cond delay="indefinite"/>
                      </p:stCondLst>
                      <p:childTnLst>
                        <p:par>
                          <p:cTn id="12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5" dur="500"/>
                                        <p:tgtEl>
                                          <p:spTgt spid="2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Effect">
                      <p:stCondLst>
                        <p:cond delay="indefinite"/>
                      </p:stCondLst>
                      <p:childTnLst>
                        <p:par>
                          <p:cTn id="20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3" dur="500"/>
                                        <p:tgtEl>
                                          <p:spTgt spid="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6" dur="500"/>
                                        <p:tgtEl>
                                          <p:spTgt spid="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9" dur="500"/>
                                        <p:tgtEl>
                                          <p:spTgt spid="2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2" dur="500"/>
                                        <p:tgtEl>
                                          <p:spTgt spid="2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973A6121-5F3F-4ABB-A648-78EE856AEF0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28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Array Initialization (cont’d)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457200" y="1143000"/>
            <a:ext cx="8228880" cy="4936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2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40, 50, 60, 70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Compile warning 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chemeClr val="tx2">
                    <a:lumMod val="75000"/>
                  </a:schemeClr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 dirty="0">
              <a:solidFill>
                <a:schemeClr val="tx2">
                  <a:lumMod val="75000"/>
                </a:schemeClr>
              </a:solidFill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B722AD10-8A06-428E-BF6B-9FCC1424744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Initializing Variable Length Arrays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457200" y="1143000"/>
            <a:ext cx="86860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 n;</a:t>
            </a:r>
            <a:endParaRPr lang="en-US" sz="32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scanf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("%d", &amp;n);</a:t>
            </a:r>
            <a:endParaRPr lang="en-US" sz="32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99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 num[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n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]={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}; 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/* 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Compile error 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*/</a:t>
            </a:r>
            <a:endParaRPr lang="en-US" sz="3200" b="0" strike="noStrike" spc="-1" dirty="0">
              <a:latin typeface="Arial"/>
            </a:endParaRPr>
          </a:p>
          <a:p>
            <a:pPr marL="46296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Variable length arrays cannot be initialized!</a:t>
            </a:r>
            <a:endParaRPr lang="en-US" sz="3200" b="0" strike="noStrike" spc="-1" dirty="0">
              <a:latin typeface="Arial"/>
            </a:endParaRPr>
          </a:p>
          <a:p>
            <a:pPr marL="462960" indent="-457200">
              <a:lnSpc>
                <a:spcPct val="100000"/>
              </a:lnSpc>
              <a:spcBef>
                <a:spcPts val="2001"/>
              </a:spcBef>
              <a:buFont typeface="Arial" panose="020B0604020202020204" pitchFamily="34" charset="0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Solution:</a:t>
            </a: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= 0;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 &lt; n; </a:t>
            </a:r>
            <a:r>
              <a:rPr lang="en-US" sz="32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++)</a:t>
            </a: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num[</a:t>
            </a:r>
            <a:r>
              <a:rPr lang="en-US" sz="32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] = 0;</a:t>
            </a: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37320">
              <a:lnSpc>
                <a:spcPct val="100000"/>
              </a:lnSpc>
              <a:spcBef>
                <a:spcPts val="2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	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int num[5]={</a:t>
            </a:r>
            <a:r>
              <a:rPr lang="en-US" sz="32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[0] = 3, [4] = 6</a:t>
            </a:r>
            <a:r>
              <a:rPr lang="en-US" sz="32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};</a:t>
            </a:r>
            <a:endParaRPr lang="en-US" sz="32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/* num[5] = {3, 0, 0, 0, 6} */</a:t>
            </a: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endParaRPr lang="en-US" sz="2800" b="0" strike="noStrike" spc="-1" dirty="0">
              <a:latin typeface="Arial"/>
            </a:endParaRPr>
          </a:p>
          <a:p>
            <a:pPr marL="669960" indent="-320040">
              <a:lnSpc>
                <a:spcPct val="100000"/>
              </a:lnSpc>
              <a:spcBef>
                <a:spcPts val="7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4F223B58-0574-4348-9CE5-F7E446AB47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Empty statements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37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&lt;statement&gt; in loops can be empty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while(&lt;expression&gt;) 	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while(i++ &lt;= n)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for(&lt;expression1&gt;; &lt;expression2&gt;; &lt;expression3&gt;) </a:t>
            </a:r>
            <a:r>
              <a:rPr lang="en-US" sz="2400" b="1" strike="noStrike" spc="-1">
                <a:solidFill>
                  <a:srgbClr val="CC0000"/>
                </a:solidFill>
                <a:latin typeface="Courier New"/>
              </a:rPr>
              <a:t>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E.g., 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>
                <a:solidFill>
                  <a:srgbClr val="000000"/>
                </a:solidFill>
                <a:latin typeface="Courier New"/>
              </a:rPr>
              <a:t>	for(i = 0; i &lt; 10; printf("%d\n",i), i++) ;</a:t>
            </a:r>
            <a:endParaRPr lang="en-US" sz="24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EC9B5FF3-7B72-4EAA-81C3-E164C2E432DC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35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733A0734-8EE4-472D-B885-DA8678591D89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4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Nested loops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41" name="CustomShape 3"/>
          <p:cNvSpPr/>
          <p:nvPr/>
        </p:nvSpPr>
        <p:spPr>
          <a:xfrm>
            <a:off x="457200" y="1219320"/>
            <a:ext cx="8228880" cy="533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&lt;statement&gt; in loops can be loop itself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451"/>
              </a:spcBef>
            </a:pPr>
            <a:r>
              <a:rPr lang="en-US" sz="9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en-US" sz="9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while(&lt;expression0&gt;)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for(&lt;expression1&gt;; &lt;expression2&gt;; &lt;expression3&gt;)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do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&lt;statements&gt;</a:t>
            </a: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pc="-1" dirty="0">
                <a:solidFill>
                  <a:srgbClr val="CC0000"/>
                </a:solidFill>
                <a:latin typeface="Courier New"/>
              </a:rPr>
              <a:t>  while(&lt;expression&gt;)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Nested loops example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43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A program that takes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and 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"/>
              </a:rPr>
              <a:t>m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and prints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*** ….*  (m * in each line)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*** ….*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…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(n lines)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4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84B91EE-28AA-4BE7-901E-AF0C46DF193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37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7FB4698-5760-43F1-ADE8-33A930F1D38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2A324-6B25-4FC4-BE5F-617573E24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220686"/>
            <a:ext cx="8775644" cy="498598"/>
          </a:xfrm>
        </p:spPr>
        <p:txBody>
          <a:bodyPr/>
          <a:lstStyle/>
          <a:p>
            <a:r>
              <a:rPr lang="en-US" sz="36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A program that takes </a:t>
            </a:r>
            <a:r>
              <a:rPr lang="en-US" sz="36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n</a:t>
            </a:r>
            <a:r>
              <a:rPr lang="en-US" sz="36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and </a:t>
            </a:r>
            <a:r>
              <a:rPr lang="en-US" sz="3600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m</a:t>
            </a:r>
            <a:r>
              <a:rPr lang="en-US" sz="36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and prints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892B7-0091-4AAD-910E-5C18E252A812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216325"/>
            <a:ext cx="8343962" cy="4754058"/>
          </a:xfrm>
        </p:spPr>
        <p:txBody>
          <a:bodyPr/>
          <a:lstStyle/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#include &lt;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stdio.h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&gt;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int main(void){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int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, j, n, m;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("Enter n &amp; m: ");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("%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d%d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", &amp;n, &amp;m);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for(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= 0;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&lt; n;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i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++){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      for(j = 0; j &lt; m;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j++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)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        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("*");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      </a:t>
            </a:r>
            <a:r>
              <a:rPr lang="en-US" sz="20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("\n");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    }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	  return 0;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50"/>
              </a:spcBef>
            </a:pPr>
            <a:r>
              <a:rPr lang="en-US" sz="2000" b="1" strike="noStrike" spc="-1" dirty="0">
                <a:solidFill>
                  <a:srgbClr val="000000"/>
                </a:solidFill>
                <a:latin typeface="Courier New"/>
              </a:rPr>
              <a:t>}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4376DB9-2745-470D-80C9-5D19EFF057D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39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2A1C47-4DFC-44A9-9E25-13146F29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103" y="264624"/>
            <a:ext cx="8528703" cy="61555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What is the output of this program?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2516-58A7-4F05-8AC6-3D67A71AE669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299103" y="1164567"/>
            <a:ext cx="8528703" cy="5132716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int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, j, n;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n: 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&amp;n);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4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endParaRPr kumimoji="0" lang="en-US" sz="10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= 1;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while(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&lt;= n){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for(j = 0; 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j &lt;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;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j++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)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("*");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52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</a:t>
            </a:r>
            <a:endParaRPr kumimoji="0" lang="en-US" sz="105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("\n");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      </a:t>
            </a:r>
            <a:r>
              <a:rPr kumimoji="0" lang="en-US" sz="19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</a:t>
            </a: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++;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 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601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</a:t>
            </a:r>
            <a:r>
              <a:rPr kumimoji="0" lang="en-US" sz="12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   </a:t>
            </a:r>
            <a:endParaRPr kumimoji="0" lang="en-US" sz="12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9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}</a:t>
            </a:r>
            <a:endParaRPr kumimoji="0" lang="en-US" sz="19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C8F37E2-49F5-4832-9C12-63DA15C1A657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Repetition: counter controlled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44" name="CustomShape 3"/>
          <p:cNvSpPr/>
          <p:nvPr/>
        </p:nvSpPr>
        <p:spPr>
          <a:xfrm>
            <a:off x="380880" y="1143000"/>
            <a:ext cx="86860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When we know the number of iteration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Average of 10 number</a:t>
            </a:r>
            <a:endParaRPr lang="en-US" sz="2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counter </a:t>
            </a:r>
            <a:r>
              <a:rPr lang="en-US" sz="3200" b="0" strike="noStrike" spc="-1" dirty="0">
                <a:solidFill>
                  <a:srgbClr val="000000"/>
                </a:solidFill>
                <a:latin typeface="Wingdings"/>
              </a:rPr>
              <a:t>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0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other variables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70C0"/>
                </a:solidFill>
                <a:latin typeface="Arial"/>
              </a:rPr>
              <a:t>While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3200" b="0" strike="noStrike" spc="-1" dirty="0">
                <a:solidFill>
                  <a:srgbClr val="7030A0"/>
                </a:solidFill>
                <a:latin typeface="Arial"/>
              </a:rPr>
              <a:t>counter &lt; number of loop repetition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		do something (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"/>
              </a:rPr>
              <a:t>e.g.,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7030A0"/>
                </a:solidFill>
                <a:latin typeface="Arial"/>
              </a:rPr>
              <a:t>read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input, take sum)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		</a:t>
            </a:r>
            <a:r>
              <a:rPr lang="en-US" sz="3200" b="0" strike="noStrike" spc="-1" dirty="0">
                <a:solidFill>
                  <a:srgbClr val="7030A0"/>
                </a:solidFill>
                <a:latin typeface="Arial"/>
              </a:rPr>
              <a:t>counter </a:t>
            </a:r>
            <a:r>
              <a:rPr lang="en-US" sz="3200" b="0" strike="noStrike" spc="-1" dirty="0">
                <a:solidFill>
                  <a:srgbClr val="7030A0"/>
                </a:solidFill>
                <a:latin typeface="Wingdings"/>
              </a:rPr>
              <a:t></a:t>
            </a:r>
            <a:r>
              <a:rPr lang="en-US" sz="3200" b="0" strike="noStrike" spc="-1" dirty="0">
                <a:solidFill>
                  <a:srgbClr val="7030A0"/>
                </a:solidFill>
                <a:latin typeface="Arial"/>
              </a:rPr>
              <a:t> counter + 1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CustomShape 1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Answer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48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A program that takes 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and prints</a:t>
            </a:r>
            <a:endParaRPr lang="en-US" sz="32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 				(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i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* in </a:t>
            </a:r>
            <a:r>
              <a:rPr lang="en-US" sz="3200" b="1" i="1" strike="noStrike" spc="-1" dirty="0" err="1">
                <a:solidFill>
                  <a:schemeClr val="tx2">
                    <a:lumMod val="75000"/>
                  </a:schemeClr>
                </a:solidFill>
                <a:latin typeface="Arial"/>
              </a:rPr>
              <a:t>i</a:t>
            </a:r>
            <a:r>
              <a:rPr lang="en-US" sz="3200" b="0" strike="noStrike" spc="-1" dirty="0" err="1">
                <a:solidFill>
                  <a:srgbClr val="000000"/>
                </a:solidFill>
                <a:latin typeface="Arial"/>
              </a:rPr>
              <a:t>-th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line)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***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*** ….*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(</a:t>
            </a:r>
            <a:r>
              <a:rPr lang="en-US" sz="3200" b="0" i="1" strike="noStrike" spc="-1" dirty="0">
                <a:solidFill>
                  <a:srgbClr val="000000"/>
                </a:solid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lines)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249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14C56F3B-9263-41B5-A54C-C3666187653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What is the output of this program?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1" strike="noStrike" spc="-1" dirty="0">
                <a:solidFill>
                  <a:srgbClr val="000000"/>
                </a:solidFill>
                <a:latin typeface="Arial"/>
              </a:rPr>
              <a:t>n = 5</a:t>
            </a:r>
            <a:endParaRPr lang="en-US" sz="2000" b="1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1178823" y="1183241"/>
            <a:ext cx="6490060" cy="483063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&lt;= n;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j &lt; i-1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 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("*");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("\n");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= n-1;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&gt;=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--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 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("*");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("\n");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85197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283034EF-F175-4391-8602-89D14144B48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42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Answer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380880" y="1143000"/>
            <a:ext cx="84574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A program that takes a number and generates the following pattern</a:t>
            </a:r>
            <a:endParaRPr lang="en-US" sz="20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001"/>
              </a:spcBef>
            </a:pPr>
            <a:endParaRPr lang="en-US" sz="2000" b="0" strike="noStrike" spc="-1" dirty="0">
              <a:latin typeface="Arial"/>
            </a:endParaRPr>
          </a:p>
          <a:p>
            <a:pPr marL="720">
              <a:lnSpc>
                <a:spcPct val="80000"/>
              </a:lnSpc>
              <a:spcBef>
                <a:spcPts val="1001"/>
              </a:spcBef>
              <a:buClr>
                <a:srgbClr val="003399"/>
              </a:buClr>
            </a:pPr>
            <a:r>
              <a:rPr lang="en-US" sz="1600" b="1" strike="noStrike" spc="-1" dirty="0">
                <a:solidFill>
                  <a:srgbClr val="000000"/>
                </a:solidFill>
                <a:latin typeface="Arial"/>
              </a:rPr>
              <a:t>n = 5</a:t>
            </a:r>
            <a:endParaRPr lang="en-US" sz="1600" b="1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99"/>
              </a:spcBef>
            </a:pPr>
            <a:endParaRPr lang="en-US" sz="16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 *****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 ****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 ***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 **</a:t>
            </a:r>
            <a:endParaRPr lang="en-US" sz="18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901"/>
              </a:spcBef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</a:rPr>
              <a:t>*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255" name="CustomShape 4"/>
          <p:cNvSpPr/>
          <p:nvPr/>
        </p:nvSpPr>
        <p:spPr>
          <a:xfrm>
            <a:off x="2895480" y="1600200"/>
            <a:ext cx="5942880" cy="5185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&lt;= n;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0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j &lt; i-1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 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("*");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("\n");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for(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= n-1;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 &gt;= 1; </a:t>
            </a:r>
            <a:r>
              <a:rPr lang="en-US" sz="1800" b="1" strike="noStrike" spc="-1" dirty="0" err="1">
                <a:solidFill>
                  <a:srgbClr val="CC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CC0000"/>
                </a:solidFill>
                <a:latin typeface="Courier New"/>
                <a:ea typeface="DejaVu Sans"/>
              </a:rPr>
              <a:t>--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){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 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for(j = 1; j &lt;=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i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; 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j++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)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("*");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	</a:t>
            </a:r>
            <a:r>
              <a:rPr lang="en-US" sz="1800" b="1" strike="noStrike" spc="-1" dirty="0" err="1">
                <a:solidFill>
                  <a:srgbClr val="000000"/>
                </a:solidFill>
                <a:latin typeface="Courier New"/>
                <a:ea typeface="DejaVu Sans"/>
              </a:rPr>
              <a:t>printf</a:t>
            </a: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("\n");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1" strike="noStrike" spc="-1" dirty="0">
                <a:solidFill>
                  <a:srgbClr val="000000"/>
                </a:solidFill>
                <a:latin typeface="Courier New"/>
                <a:ea typeface="DejaVu Sans"/>
              </a:rPr>
              <a:t>	}</a:t>
            </a:r>
            <a:endParaRPr lang="en-US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1001"/>
              </a:spcBef>
            </a:pPr>
            <a:endParaRPr lang="en-US" sz="1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B47E909-85D4-49FC-B9F0-70C52F0F87A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43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57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break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58" name="CustomShape 3"/>
          <p:cNvSpPr/>
          <p:nvPr/>
        </p:nvSpPr>
        <p:spPr>
          <a:xfrm>
            <a:off x="457200" y="11430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7030A0"/>
                </a:solidFill>
                <a:latin typeface="Arial"/>
              </a:rPr>
              <a:t>Exit from loop 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based on some conditions 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700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&amp;a);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("%d", &amp;b);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break;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("a / b = %d\n", res);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}while(b &gt; 0);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95F3A1B6-A5B9-4549-931D-5499C90E6C4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44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0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continue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1" name="CustomShape 3"/>
          <p:cNvSpPr/>
          <p:nvPr/>
        </p:nvSpPr>
        <p:spPr>
          <a:xfrm>
            <a:off x="457200" y="1143000"/>
            <a:ext cx="9066960" cy="5104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 dirty="0">
                <a:solidFill>
                  <a:srgbClr val="7030A0"/>
                </a:solidFill>
                <a:latin typeface="Arial"/>
              </a:rPr>
              <a:t>Jump to end of loop</a:t>
            </a: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 and continue repetition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700"/>
              </a:spcBef>
            </a:pP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do{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("%f", &amp;a);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scanf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("%f", &amp;b);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if(b == 0)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CC0000"/>
                </a:solidFill>
                <a:latin typeface="Courier New"/>
              </a:rPr>
              <a:t>		continue;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res = a / b;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	</a:t>
            </a:r>
            <a:r>
              <a:rPr lang="en-US" sz="2400" b="1" strike="noStrike" spc="-1" dirty="0" err="1">
                <a:solidFill>
                  <a:srgbClr val="000000"/>
                </a:solidFill>
                <a:latin typeface="Courier New"/>
              </a:rPr>
              <a:t>printf</a:t>
            </a: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("a / b = %f\n", res);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r>
              <a:rPr lang="en-US" sz="2400" b="1" strike="noStrike" spc="-1" dirty="0">
                <a:solidFill>
                  <a:srgbClr val="000000"/>
                </a:solidFill>
                <a:latin typeface="Courier New"/>
              </a:rPr>
              <a:t>}while(a &gt; 0);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199"/>
              </a:spcBef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43C694E-5247-4059-A1DB-7A6CDF38BAEF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Which loop?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4" name="CustomShape 3"/>
          <p:cNvSpPr/>
          <p:nvPr/>
        </p:nvSpPr>
        <p:spPr>
          <a:xfrm>
            <a:off x="457200" y="1066680"/>
            <a:ext cx="830520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When you know the number of repetition 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Counter-controlled loops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statements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When you do not know the number of repetitions (sentinel loop)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Some condition should be check before starting loop </a:t>
            </a:r>
            <a:endParaRPr lang="en-US" sz="2800" b="0" strike="noStrike" spc="-1" dirty="0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 statement</a:t>
            </a:r>
            <a:endParaRPr lang="en-US" sz="26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The loop should be executed at least one time</a:t>
            </a:r>
            <a:endParaRPr lang="en-US" sz="2800" b="0" strike="noStrike" spc="-1" dirty="0">
              <a:latin typeface="Arial"/>
            </a:endParaRPr>
          </a:p>
          <a:p>
            <a:pPr marL="1022400" lvl="2" indent="-350280">
              <a:lnSpc>
                <a:spcPct val="100000"/>
              </a:lnSpc>
              <a:spcBef>
                <a:spcPts val="519"/>
              </a:spcBef>
              <a:buClr>
                <a:srgbClr val="CC0000"/>
              </a:buClr>
              <a:buSzPct val="75000"/>
              <a:buFont typeface="Wingdings" charset="2"/>
              <a:buChar char=""/>
            </a:pPr>
            <a:r>
              <a:rPr lang="en-US" sz="2600" b="0" strike="noStrike" spc="-1" dirty="0">
                <a:solidFill>
                  <a:srgbClr val="000000"/>
                </a:solidFill>
                <a:latin typeface="Arial"/>
              </a:rPr>
              <a:t>Usually, </a:t>
            </a:r>
            <a:r>
              <a:rPr lang="en-US" sz="2600" b="1" strike="noStrike" spc="-1" dirty="0">
                <a:solidFill>
                  <a:srgbClr val="000000"/>
                </a:solidFill>
                <a:latin typeface="Courier New"/>
              </a:rPr>
              <a:t>do-while </a:t>
            </a:r>
            <a:endParaRPr lang="en-US" sz="26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7" dur="500"/>
                                        <p:tgtEl>
                                          <p:spTgt spid="2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0" dur="500"/>
                                        <p:tgtEl>
                                          <p:spTgt spid="2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3" dur="500"/>
                                        <p:tgtEl>
                                          <p:spTgt spid="2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Effect">
                      <p:stCondLst>
                        <p:cond delay="indefinite"/>
                      </p:stCondLst>
                      <p:childTnLst>
                        <p:par>
                          <p:cTn id="15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18" dur="500"/>
                                        <p:tgtEl>
                                          <p:spTgt spid="2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1" dur="500"/>
                                        <p:tgtEl>
                                          <p:spTgt spid="2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4" dur="500"/>
                                        <p:tgtEl>
                                          <p:spTgt spid="2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27" dur="500"/>
                                        <p:tgtEl>
                                          <p:spTgt spid="2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 additive="repl">
                                        <p:cTn id="30" dur="500"/>
                                        <p:tgtEl>
                                          <p:spTgt spid="2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D239CB54-F9F0-4006-8760-8F61AA7CC82E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6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5A90AD24-55F2-415E-B80C-F3D0666C51A5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Common bugs and avoiding them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70" name="CustomShape 3"/>
          <p:cNvSpPr/>
          <p:nvPr/>
        </p:nvSpPr>
        <p:spPr>
          <a:xfrm>
            <a:off x="457200" y="1241280"/>
            <a:ext cx="8228880" cy="512501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Loop should terminate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i="1" strike="noStrike" spc="-1" dirty="0">
                <a:solidFill>
                  <a:srgbClr val="000000"/>
                </a:solidFill>
                <a:latin typeface="Arial"/>
              </a:rPr>
              <a:t>E.g.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, in </a:t>
            </a:r>
            <a:r>
              <a:rPr lang="en-US" sz="2800" b="1" strike="noStrike" spc="-1" dirty="0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loops, after each iteration, we should approach to the stop condition 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00CC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00CC00"/>
                </a:solidFill>
                <a:latin typeface="Courier New"/>
              </a:rPr>
              <a:t>++)	//OK</a:t>
            </a:r>
            <a:endParaRPr lang="en-US" sz="2800" b="0" strike="noStrike" spc="-1" dirty="0">
              <a:latin typeface="Arial"/>
            </a:endParaRPr>
          </a:p>
          <a:p>
            <a:pPr marL="669960" indent="-324720">
              <a:lnSpc>
                <a:spcPct val="100000"/>
              </a:lnSpc>
              <a:spcBef>
                <a:spcPts val="561"/>
              </a:spcBef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for(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= 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--) //Bug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spcAft>
                <a:spcPts val="6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Initialize loop control variables</a:t>
            </a:r>
            <a:endParaRPr lang="en-US" sz="32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int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;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400"/>
              </a:spcBef>
              <a:spcAft>
                <a:spcPts val="561"/>
              </a:spcAft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	for( 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 &lt; 10; </a:t>
            </a:r>
            <a:r>
              <a:rPr lang="en-US" sz="2800" b="1" strike="noStrike" spc="-1" dirty="0" err="1">
                <a:solidFill>
                  <a:srgbClr val="CC0000"/>
                </a:solidFill>
                <a:latin typeface="Courier New"/>
              </a:rPr>
              <a:t>i</a:t>
            </a: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++)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363CED34-A154-469E-A630-213FB9BDFB21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48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72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Common bugs and avoiding them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3" name="CustomShape 3"/>
          <p:cNvSpPr/>
          <p:nvPr/>
        </p:nvSpPr>
        <p:spPr>
          <a:xfrm>
            <a:off x="457200" y="124128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80000"/>
              </a:lnSpc>
              <a:spcBef>
                <a:spcPts val="1349"/>
              </a:spcBef>
              <a:spcAft>
                <a:spcPts val="541"/>
              </a:spcAft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Don’t modify 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for</a:t>
            </a: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 loop controller in loop body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for(i = 0; i &lt; 10; i++){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...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		i--; //Bug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}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751"/>
              </a:spcBef>
            </a:pPr>
            <a:endParaRPr lang="en-US" sz="2700" b="0" strike="noStrike" spc="-1">
              <a:latin typeface="Arial"/>
            </a:endParaRPr>
          </a:p>
          <a:p>
            <a:pPr marL="343080" indent="-342360">
              <a:lnSpc>
                <a:spcPct val="80000"/>
              </a:lnSpc>
              <a:spcBef>
                <a:spcPts val="134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700" b="0" strike="noStrike" spc="-1">
                <a:solidFill>
                  <a:srgbClr val="000000"/>
                </a:solidFill>
                <a:latin typeface="Arial"/>
              </a:rPr>
              <a:t>Take care about wrong control conditions</a:t>
            </a:r>
            <a:endParaRPr lang="en-US" sz="27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&lt; vs. &lt;=</a:t>
            </a:r>
            <a:endParaRPr lang="en-US" sz="2300" b="0" strike="noStrike" spc="-1">
              <a:latin typeface="Arial"/>
            </a:endParaRPr>
          </a:p>
          <a:p>
            <a:pPr marL="669960" lvl="1" indent="-324720">
              <a:lnSpc>
                <a:spcPct val="80000"/>
              </a:lnSpc>
              <a:spcBef>
                <a:spcPts val="45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300" b="0" strike="noStrike" spc="-1">
                <a:solidFill>
                  <a:srgbClr val="000000"/>
                </a:solidFill>
                <a:latin typeface="Arial"/>
              </a:rPr>
              <a:t> = vs. ==</a:t>
            </a:r>
            <a:endParaRPr lang="en-US" sz="23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int b = 10;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while(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a = b</a:t>
            </a: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){  </a:t>
            </a:r>
            <a:r>
              <a:rPr lang="en-US" sz="2700" b="1" strike="noStrike" spc="-1">
                <a:solidFill>
                  <a:srgbClr val="CC0000"/>
                </a:solidFill>
                <a:latin typeface="Courier New"/>
              </a:rPr>
              <a:t>//it means while(true)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scanf("%d", &amp;a)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r>
              <a:rPr lang="en-US" sz="2700" b="1" strike="noStrike" spc="-1">
                <a:solidFill>
                  <a:srgbClr val="000000"/>
                </a:solidFill>
                <a:latin typeface="Courier New"/>
              </a:rPr>
              <a:t>	…</a:t>
            </a:r>
            <a:endParaRPr lang="en-US" sz="2700" b="0" strike="noStrike" spc="-1">
              <a:latin typeface="Arial"/>
            </a:endParaRPr>
          </a:p>
          <a:p>
            <a:pPr marL="669960" indent="-324720">
              <a:lnSpc>
                <a:spcPct val="80000"/>
              </a:lnSpc>
              <a:spcBef>
                <a:spcPts val="541"/>
              </a:spcBef>
            </a:pP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7" dur="500"/>
                                        <p:tgtEl>
                                          <p:spTgt spid="2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0" dur="500"/>
                                        <p:tgtEl>
                                          <p:spTgt spid="2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3" dur="500"/>
                                        <p:tgtEl>
                                          <p:spTgt spid="2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6" dur="500"/>
                                        <p:tgtEl>
                                          <p:spTgt spid="2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19" dur="500"/>
                                        <p:tgtEl>
                                          <p:spTgt spid="27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2" dur="500"/>
                                        <p:tgtEl>
                                          <p:spTgt spid="27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5" dur="500"/>
                                        <p:tgtEl>
                                          <p:spTgt spid="27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 additive="repl">
                                        <p:cTn id="28" dur="500"/>
                                        <p:tgtEl>
                                          <p:spTgt spid="27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3460E-B408-4C57-94B0-04FC5CA7F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465" y="192986"/>
            <a:ext cx="8412975" cy="553998"/>
          </a:xfrm>
        </p:spPr>
        <p:txBody>
          <a:bodyPr/>
          <a:lstStyle/>
          <a:p>
            <a:r>
              <a:rPr lang="en-US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Exercise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9557D5-0FC5-4E49-A71A-97E6ADDB6535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273465" y="1190445"/>
            <a:ext cx="8412975" cy="3631721"/>
          </a:xfrm>
        </p:spPr>
        <p:txBody>
          <a:bodyPr/>
          <a:lstStyle/>
          <a:p>
            <a:r>
              <a:rPr lang="en-US" dirty="0"/>
              <a:t>Write a C program to display Pascal's triangle.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73D78-C805-4FDE-8331-C49186483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59" y="1719300"/>
            <a:ext cx="2173497" cy="43909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B1E4D-0886-4BFC-BD56-4EFFDAA402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205" y="1833597"/>
            <a:ext cx="2513261" cy="14922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4F8518-58D5-41B1-BF1C-0DC2B239479D}"/>
              </a:ext>
            </a:extLst>
          </p:cNvPr>
          <p:cNvSpPr txBox="1"/>
          <p:nvPr/>
        </p:nvSpPr>
        <p:spPr>
          <a:xfrm>
            <a:off x="3165895" y="5115161"/>
            <a:ext cx="570206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Answer:</a:t>
            </a:r>
          </a:p>
          <a:p>
            <a:r>
              <a:rPr lang="en-US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https://www.w3resource.com/c-programming-exercises/for-loop/c-for-loop-exercises-33.php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991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F08E4871-4E42-44F8-AF69-48BA00FA5F76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5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Repetition: sentinel controlled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47" name="CustomShape 3"/>
          <p:cNvSpPr/>
          <p:nvPr/>
        </p:nvSpPr>
        <p:spPr>
          <a:xfrm>
            <a:off x="380880" y="1143000"/>
            <a:ext cx="8686080" cy="5257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When we do </a:t>
            </a:r>
            <a:r>
              <a:rPr lang="en-US" sz="2800" b="0" strike="noStrike" spc="-1" dirty="0">
                <a:solidFill>
                  <a:srgbClr val="C00000"/>
                </a:solidFill>
                <a:latin typeface="Arial"/>
              </a:rPr>
              <a:t>NOT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know the number of iteration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But we know, when loop terminates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90000"/>
              </a:lnSpc>
              <a:spcBef>
                <a:spcPts val="479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</a:rPr>
              <a:t>E.g., Average of arbitrary positive numbers ending with &lt;0</a:t>
            </a:r>
            <a:endParaRPr lang="en-US" sz="24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spc="-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en-US" sz="2800" spc="-1" dirty="0">
                <a:solidFill>
                  <a:srgbClr val="000000"/>
                </a:solidFill>
                <a:latin typeface="Wingdings"/>
                <a:cs typeface="Arial" panose="020B0604020202020204" pitchFamily="34" charset="0"/>
                <a:sym typeface="Wingdings" panose="05000000000000000000" pitchFamily="2" charset="2"/>
              </a:rPr>
              <a:t>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Get first input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While (n is not </a:t>
            </a:r>
            <a:r>
              <a:rPr lang="en-US" sz="2800" b="0" strike="noStrike" spc="-1" dirty="0">
                <a:solidFill>
                  <a:srgbClr val="7030A0"/>
                </a:solidFill>
                <a:latin typeface="Arial"/>
              </a:rPr>
              <a:t>sentinel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)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		do something (sum, …)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		 n </a:t>
            </a:r>
            <a:r>
              <a:rPr lang="en-US" sz="2800" b="0" strike="noStrike" spc="-1" dirty="0">
                <a:solidFill>
                  <a:srgbClr val="000000"/>
                </a:solidFill>
                <a:latin typeface="Wingdings"/>
                <a:sym typeface="Wingdings" panose="05000000000000000000" pitchFamily="2" charset="2"/>
              </a:rPr>
              <a:t>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get the next input 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if (there is not any valid input)  then S1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else S2	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90000"/>
              </a:lnSpc>
              <a:spcBef>
                <a:spcPts val="1400"/>
              </a:spcBef>
            </a:pP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ustomShape 1"/>
          <p:cNvSpPr/>
          <p:nvPr/>
        </p:nvSpPr>
        <p:spPr>
          <a:xfrm>
            <a:off x="457200" y="15084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  <a:ea typeface="DejaVu Sans"/>
              </a:rPr>
              <a:t>Reference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75" name="CustomShape 2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1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C0000"/>
                </a:solidFill>
                <a:latin typeface="Arial"/>
                <a:ea typeface="DejaVu Sans"/>
              </a:rPr>
              <a:t>Reading Assignment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  <a:ea typeface="DejaVu Sans"/>
              </a:rPr>
              <a:t>: Chapter 4 of “C How to Program”</a:t>
            </a:r>
            <a:endParaRPr lang="en-US" sz="3200" b="0" strike="noStrike" spc="-1">
              <a:latin typeface="Arial"/>
            </a:endParaRPr>
          </a:p>
        </p:txBody>
      </p:sp>
      <p:sp>
        <p:nvSpPr>
          <p:cNvPr id="276" name="CustomShape 3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noAutofit/>
          </a:bodyPr>
          <a:lstStyle/>
          <a:p>
            <a:pPr algn="r">
              <a:lnSpc>
                <a:spcPct val="100000"/>
              </a:lnSpc>
            </a:pPr>
            <a:fld id="{4529A164-DC0E-48B1-89BB-CAEE60021494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50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B9D1430C-ED79-454B-95BA-1D9BCFD3BD03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6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49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Repetition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0" name="CustomShape 3"/>
          <p:cNvSpPr/>
          <p:nvPr/>
        </p:nvSpPr>
        <p:spPr>
          <a:xfrm>
            <a:off x="457200" y="1143000"/>
            <a:ext cx="8228880" cy="5485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Repetition is performed by loops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Put all statements to repeat in a </a:t>
            </a:r>
            <a:r>
              <a:rPr lang="en-US" sz="2800" b="0" strike="noStrike" spc="-1" dirty="0">
                <a:solidFill>
                  <a:srgbClr val="CC0000"/>
                </a:solidFill>
                <a:latin typeface="Arial"/>
              </a:rPr>
              <a:t>loop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Do not loop to </a:t>
            </a:r>
            <a:r>
              <a:rPr lang="en-US" sz="3200" b="0" strike="noStrike" spc="-1" dirty="0">
                <a:solidFill>
                  <a:srgbClr val="7030A0"/>
                </a:solidFill>
                <a:latin typeface="Arial"/>
              </a:rPr>
              <a:t>infinity </a:t>
            </a: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7030A0"/>
                </a:solidFill>
                <a:latin typeface="Arial"/>
              </a:rPr>
              <a:t>Stop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the repetition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Based on some conditions (counter, sentinel)</a:t>
            </a:r>
            <a:endParaRPr lang="en-US" sz="2800" b="0" strike="noStrike" spc="-1" dirty="0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 dirty="0">
                <a:solidFill>
                  <a:srgbClr val="000000"/>
                </a:solidFill>
                <a:latin typeface="Arial"/>
              </a:rPr>
              <a:t>C has three statements for loops</a:t>
            </a:r>
            <a:endParaRPr lang="en-US" sz="32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while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do-while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 dirty="0">
              <a:latin typeface="Arial"/>
            </a:endParaRPr>
          </a:p>
          <a:p>
            <a:pPr marL="669960" lvl="1" indent="-324720">
              <a:lnSpc>
                <a:spcPct val="100000"/>
              </a:lnSpc>
              <a:spcBef>
                <a:spcPts val="561"/>
              </a:spcBef>
              <a:buClr>
                <a:srgbClr val="006633"/>
              </a:buClr>
              <a:buSzPct val="85000"/>
              <a:buFont typeface="Wingdings" charset="2"/>
              <a:buChar char=""/>
            </a:pPr>
            <a:r>
              <a:rPr lang="en-US" sz="2800" b="1" strike="noStrike" spc="-1" dirty="0">
                <a:solidFill>
                  <a:srgbClr val="CC0000"/>
                </a:solidFill>
                <a:latin typeface="Courier New"/>
              </a:rPr>
              <a:t>for</a:t>
            </a:r>
            <a:r>
              <a:rPr lang="en-US" sz="2800" b="0" strike="noStrike" spc="-1" dirty="0">
                <a:solidFill>
                  <a:srgbClr val="000000"/>
                </a:solidFill>
                <a:latin typeface="Arial"/>
              </a:rPr>
              <a:t> statement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A9651347-EE76-4AC8-92F6-A07C047131CD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7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304920" y="152280"/>
            <a:ext cx="7923960" cy="76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293A83"/>
                </a:solidFill>
                <a:latin typeface="Arial"/>
              </a:rPr>
              <a:t>What We Will Learn 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153" name="CustomShape 3"/>
          <p:cNvSpPr/>
          <p:nvPr/>
        </p:nvSpPr>
        <p:spPr>
          <a:xfrm>
            <a:off x="304920" y="1143000"/>
            <a:ext cx="8381160" cy="5180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Introduction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</a:t>
            </a: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do-while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1" strike="noStrike" spc="-1">
                <a:solidFill>
                  <a:srgbClr val="C2C2C2"/>
                </a:solidFill>
                <a:latin typeface="Courier New"/>
              </a:rPr>
              <a:t>for</a:t>
            </a: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 statement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Arrays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Advanced loops 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  <a:buClr>
                <a:srgbClr val="003399"/>
              </a:buClr>
              <a:buFont typeface="Wingdings" charset="2"/>
              <a:buChar char=""/>
            </a:pPr>
            <a:r>
              <a:rPr lang="en-US" sz="3200" b="0" strike="noStrike" spc="-1">
                <a:solidFill>
                  <a:srgbClr val="C2C2C2"/>
                </a:solidFill>
                <a:latin typeface="Arial"/>
              </a:rPr>
              <a:t>Bugs and avoiding them</a:t>
            </a: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62B93E38-7EAA-48BC-AF44-E01317881EA8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8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457200" y="152280"/>
            <a:ext cx="8228880" cy="788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trike="noStrike" spc="-1">
                <a:solidFill>
                  <a:srgbClr val="293A83"/>
                </a:solidFill>
                <a:latin typeface="Courier New"/>
              </a:rPr>
              <a:t>while</a:t>
            </a:r>
            <a:r>
              <a:rPr lang="en-US" sz="4000" b="0" strike="noStrike" spc="-1">
                <a:solidFill>
                  <a:srgbClr val="293A83"/>
                </a:solidFill>
                <a:latin typeface="Arial"/>
              </a:rPr>
              <a:t> statement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156" name="CustomShape 3"/>
          <p:cNvSpPr/>
          <p:nvPr/>
        </p:nvSpPr>
        <p:spPr>
          <a:xfrm>
            <a:off x="457200" y="1184400"/>
            <a:ext cx="8228880" cy="4911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while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(</a:t>
            </a: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 &lt;expression&gt; </a:t>
            </a:r>
            <a:r>
              <a:rPr lang="en-US" sz="3200" b="1" strike="noStrike" spc="-1">
                <a:solidFill>
                  <a:srgbClr val="CC0000"/>
                </a:solidFill>
                <a:latin typeface="Courier New"/>
              </a:rPr>
              <a:t>)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r>
              <a:rPr lang="en-US" sz="3200" b="1" strike="noStrike" spc="-1">
                <a:solidFill>
                  <a:srgbClr val="000000"/>
                </a:solidFill>
                <a:latin typeface="Courier New"/>
              </a:rPr>
              <a:t>	&lt;statements&gt;</a:t>
            </a: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1599"/>
              </a:spcBef>
            </a:pPr>
            <a:endParaRPr lang="en-US" sz="3200" b="0" strike="noStrike" spc="-1">
              <a:latin typeface="Arial"/>
            </a:endParaRPr>
          </a:p>
        </p:txBody>
      </p:sp>
      <p:pic>
        <p:nvPicPr>
          <p:cNvPr id="157" name="Picture 4"/>
          <p:cNvPicPr/>
          <p:nvPr/>
        </p:nvPicPr>
        <p:blipFill>
          <a:blip r:embed="rId3"/>
          <a:stretch/>
        </p:blipFill>
        <p:spPr>
          <a:xfrm>
            <a:off x="1371600" y="2859120"/>
            <a:ext cx="6400080" cy="3160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3962520" y="6477120"/>
            <a:ext cx="608760" cy="243720"/>
          </a:xfrm>
          <a:prstGeom prst="rect">
            <a:avLst/>
          </a:prstGeom>
          <a:noFill/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fld id="{8E5DD71F-FCA7-424C-839D-18F74B221C70}" type="slidenum">
              <a:rPr lang="en-US" sz="1200" b="0" strike="noStrike" spc="-1">
                <a:solidFill>
                  <a:srgbClr val="000000"/>
                </a:solidFill>
                <a:latin typeface="Arial"/>
                <a:ea typeface="MS PGothic"/>
              </a:rPr>
              <a:t>9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160" name="CustomShape 3"/>
          <p:cNvSpPr/>
          <p:nvPr/>
        </p:nvSpPr>
        <p:spPr>
          <a:xfrm>
            <a:off x="5564038" y="1276709"/>
            <a:ext cx="3269051" cy="124504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360">
            <a:solidFill>
              <a:schemeClr val="bg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 rtl="1">
              <a:lnSpc>
                <a:spcPct val="100000"/>
              </a:lnSpc>
              <a:spcBef>
                <a:spcPts val="1250"/>
              </a:spcBef>
            </a:pP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برنامه‌اي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بنويسيد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كه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عدد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از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كاربر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بگيرد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و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اعداد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0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تا</a:t>
            </a:r>
            <a:r>
              <a:rPr lang="fa-IR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n</a:t>
            </a:r>
            <a:r>
              <a:rPr lang="fa-IR" sz="22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را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چاپ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 </a:t>
            </a:r>
            <a:r>
              <a:rPr lang="en-US" sz="2500" b="0" strike="noStrike" spc="-1" dirty="0" err="1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كند</a:t>
            </a:r>
            <a:r>
              <a:rPr lang="en-US" sz="2500" b="0" strike="noStrike" spc="-1" dirty="0">
                <a:solidFill>
                  <a:srgbClr val="000000"/>
                </a:solidFill>
                <a:latin typeface="Arial"/>
                <a:ea typeface="DejaVu Sans"/>
                <a:cs typeface="B Nazanin" panose="00000400000000000000" pitchFamily="2" charset="-78"/>
              </a:rPr>
              <a:t>.</a:t>
            </a:r>
            <a:endParaRPr lang="en-US" sz="2500" b="0" strike="noStrike" spc="-1" dirty="0">
              <a:latin typeface="Arial"/>
              <a:cs typeface="B Nazanin" panose="00000400000000000000" pitchFamily="2" charset="-78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51CF8C-3DF7-4683-A38B-F5E7BDCB3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057" y="369983"/>
            <a:ext cx="8229240" cy="553998"/>
          </a:xfrm>
        </p:spPr>
        <p:txBody>
          <a:bodyPr/>
          <a:lstStyle/>
          <a:p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Example: Print </a:t>
            </a:r>
            <a:r>
              <a:rPr lang="en-US" sz="4000" b="1" i="1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n</a:t>
            </a:r>
            <a:r>
              <a:rPr lang="en-US" sz="4000" spc="-1" dirty="0">
                <a:solidFill>
                  <a:srgbClr val="293A83"/>
                </a:solidFill>
                <a:latin typeface="Arial"/>
                <a:ea typeface="+mn-ea"/>
                <a:cs typeface="+mn-cs"/>
              </a:rPr>
              <a:t> numbers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2A8DE-6911-4FD6-88A7-D8BAFFD43B76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1276709"/>
            <a:ext cx="8229240" cy="4934309"/>
          </a:xfrm>
        </p:spPr>
        <p:txBody>
          <a:bodyPr>
            <a:normAutofit fontScale="92500" lnSpcReduction="10000"/>
          </a:bodyPr>
          <a:lstStyle/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#include &lt;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stdio.h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&gt;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int main(void){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int n, number;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number = 0;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("Enter n: ");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scanf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("%d", &amp;n);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while(number &lt;= n){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</a:t>
            </a:r>
            <a:r>
              <a:rPr kumimoji="0" lang="en-US" sz="2400" b="1" i="0" u="none" strike="noStrike" kern="1200" cap="none" spc="-1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printf</a:t>
            </a: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("%d \n", number);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	number++;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urier New"/>
              </a:rPr>
              <a:t>	}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/>
              </a:rPr>
              <a:t>	return 0;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  <a:p>
            <a:pPr marL="343080" marR="0" lvl="0" indent="-342360" algn="l" defTabSz="914400" rtl="0" eaLnBrk="1" fontAlgn="auto" latinLnBrk="0" hangingPunct="1">
              <a:lnSpc>
                <a:spcPct val="80000"/>
              </a:lnSpc>
              <a:spcBef>
                <a:spcPts val="119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rP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6264</TotalTime>
  <Words>3965</Words>
  <Application>Microsoft Office PowerPoint</Application>
  <PresentationFormat>On-screen Show (4:3)</PresentationFormat>
  <Paragraphs>711</Paragraphs>
  <Slides>50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50</vt:i4>
      </vt:variant>
    </vt:vector>
  </HeadingPairs>
  <TitlesOfParts>
    <vt:vector size="59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Print n numbers</vt:lpstr>
      <vt:lpstr>Count positive and negative numbers</vt:lpstr>
      <vt:lpstr>PowerPoint Presentation</vt:lpstr>
      <vt:lpstr>PowerPoint Presentation</vt:lpstr>
      <vt:lpstr>Example: Sum of series</vt:lpstr>
      <vt:lpstr>Count positive and negative numbers</vt:lpstr>
      <vt:lpstr>PowerPoint Presentation</vt:lpstr>
      <vt:lpstr>PowerPoint Presentation</vt:lpstr>
      <vt:lpstr>Example: Compute average of grades</vt:lpstr>
      <vt:lpstr>Example: Print even numbers</vt:lpstr>
      <vt:lpstr>Combining for and if statements</vt:lpstr>
      <vt:lpstr>PowerPoint Presentation</vt:lpstr>
      <vt:lpstr>Prime number</vt:lpstr>
      <vt:lpstr>Prime number (cont’d)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Array with fixed size</vt:lpstr>
      <vt:lpstr>Example: for statement on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 program that takes n and m and prints</vt:lpstr>
      <vt:lpstr>What is the output of this program?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</vt:lpstr>
      <vt:lpstr>PowerPoint Presentation</vt:lpstr>
    </vt:vector>
  </TitlesOfParts>
  <Company>AUT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Programming</dc:title>
  <dc:subject/>
  <dc:creator>Bahador</dc:creator>
  <dc:description/>
  <cp:lastModifiedBy>Morteza Zakeri</cp:lastModifiedBy>
  <cp:revision>551</cp:revision>
  <dcterms:created xsi:type="dcterms:W3CDTF">2007-10-07T13:27:00Z</dcterms:created>
  <dcterms:modified xsi:type="dcterms:W3CDTF">2024-03-09T19:04:49Z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Company">
    <vt:lpwstr>AUT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48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48</vt:i4>
  </property>
</Properties>
</file>