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2" r:id="rId2"/>
    <p:sldMasterId id="2147483684" r:id="rId3"/>
  </p:sldMasterIdLst>
  <p:notesMasterIdLst>
    <p:notesMasterId r:id="rId71"/>
  </p:notesMasterIdLst>
  <p:sldIdLst>
    <p:sldId id="377" r:id="rId4"/>
    <p:sldId id="258" r:id="rId5"/>
    <p:sldId id="259" r:id="rId6"/>
    <p:sldId id="260" r:id="rId7"/>
    <p:sldId id="261" r:id="rId8"/>
    <p:sldId id="262" r:id="rId9"/>
    <p:sldId id="263" r:id="rId10"/>
    <p:sldId id="264" r:id="rId11"/>
    <p:sldId id="265" r:id="rId12"/>
    <p:sldId id="266" r:id="rId13"/>
    <p:sldId id="267" r:id="rId14"/>
    <p:sldId id="327" r:id="rId15"/>
    <p:sldId id="268" r:id="rId16"/>
    <p:sldId id="269" r:id="rId17"/>
    <p:sldId id="270" r:id="rId18"/>
    <p:sldId id="271" r:id="rId19"/>
    <p:sldId id="330"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313" r:id="rId39"/>
    <p:sldId id="315" r:id="rId40"/>
    <p:sldId id="319" r:id="rId41"/>
    <p:sldId id="328" r:id="rId42"/>
    <p:sldId id="32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10" r:id="rId56"/>
    <p:sldId id="302" r:id="rId57"/>
    <p:sldId id="303" r:id="rId58"/>
    <p:sldId id="378" r:id="rId59"/>
    <p:sldId id="304" r:id="rId60"/>
    <p:sldId id="307" r:id="rId61"/>
    <p:sldId id="305" r:id="rId62"/>
    <p:sldId id="324" r:id="rId63"/>
    <p:sldId id="320" r:id="rId64"/>
    <p:sldId id="379" r:id="rId65"/>
    <p:sldId id="321" r:id="rId66"/>
    <p:sldId id="322" r:id="rId67"/>
    <p:sldId id="323" r:id="rId68"/>
    <p:sldId id="308" r:id="rId69"/>
    <p:sldId id="325" r:id="rId70"/>
  </p:sldIdLst>
  <p:sldSz cx="9144000" cy="6858000" type="screen4x3"/>
  <p:notesSz cx="7099300" cy="10234613"/>
  <p:custDataLst>
    <p:tags r:id="rId72"/>
  </p:custDataLst>
  <p:defaultTextStyle>
    <a:defPPr>
      <a:defRPr lang="en-GB"/>
    </a:defPPr>
    <a:lvl1pPr algn="l" defTabSz="457200" rtl="0" fontAlgn="base">
      <a:spcBef>
        <a:spcPct val="0"/>
      </a:spcBef>
      <a:spcAft>
        <a:spcPct val="0"/>
      </a:spcAft>
      <a:buClr>
        <a:srgbClr val="000000"/>
      </a:buClr>
      <a:buSzPct val="100000"/>
      <a:buFont typeface="Times New Roman" pitchFamily="18" charset="0"/>
      <a:defRPr b="1" kern="1200">
        <a:solidFill>
          <a:schemeClr val="bg1"/>
        </a:solidFill>
        <a:latin typeface="Courier New" pitchFamily="49" charset="0"/>
        <a:ea typeface="+mn-ea"/>
        <a:cs typeface="Courier New" pitchFamily="49" charset="0"/>
      </a:defRPr>
    </a:lvl1pPr>
    <a:lvl2pPr marL="742950" indent="-285750" algn="l" defTabSz="457200" rtl="0" fontAlgn="base">
      <a:spcBef>
        <a:spcPct val="0"/>
      </a:spcBef>
      <a:spcAft>
        <a:spcPct val="0"/>
      </a:spcAft>
      <a:buClr>
        <a:srgbClr val="000000"/>
      </a:buClr>
      <a:buSzPct val="100000"/>
      <a:buFont typeface="Times New Roman" pitchFamily="18" charset="0"/>
      <a:defRPr b="1" kern="1200">
        <a:solidFill>
          <a:schemeClr val="bg1"/>
        </a:solidFill>
        <a:latin typeface="Courier New" pitchFamily="49" charset="0"/>
        <a:ea typeface="+mn-ea"/>
        <a:cs typeface="Courier New" pitchFamily="49" charset="0"/>
      </a:defRPr>
    </a:lvl2pPr>
    <a:lvl3pPr marL="1143000" indent="-228600" algn="l" defTabSz="457200" rtl="0" fontAlgn="base">
      <a:spcBef>
        <a:spcPct val="0"/>
      </a:spcBef>
      <a:spcAft>
        <a:spcPct val="0"/>
      </a:spcAft>
      <a:buClr>
        <a:srgbClr val="000000"/>
      </a:buClr>
      <a:buSzPct val="100000"/>
      <a:buFont typeface="Times New Roman" pitchFamily="18" charset="0"/>
      <a:defRPr b="1" kern="1200">
        <a:solidFill>
          <a:schemeClr val="bg1"/>
        </a:solidFill>
        <a:latin typeface="Courier New" pitchFamily="49" charset="0"/>
        <a:ea typeface="+mn-ea"/>
        <a:cs typeface="Courier New" pitchFamily="49" charset="0"/>
      </a:defRPr>
    </a:lvl3pPr>
    <a:lvl4pPr marL="1600200" indent="-228600" algn="l" defTabSz="457200" rtl="0" fontAlgn="base">
      <a:spcBef>
        <a:spcPct val="0"/>
      </a:spcBef>
      <a:spcAft>
        <a:spcPct val="0"/>
      </a:spcAft>
      <a:buClr>
        <a:srgbClr val="000000"/>
      </a:buClr>
      <a:buSzPct val="100000"/>
      <a:buFont typeface="Times New Roman" pitchFamily="18" charset="0"/>
      <a:defRPr b="1" kern="1200">
        <a:solidFill>
          <a:schemeClr val="bg1"/>
        </a:solidFill>
        <a:latin typeface="Courier New" pitchFamily="49" charset="0"/>
        <a:ea typeface="+mn-ea"/>
        <a:cs typeface="Courier New" pitchFamily="49" charset="0"/>
      </a:defRPr>
    </a:lvl4pPr>
    <a:lvl5pPr marL="2057400" indent="-228600" algn="l" defTabSz="457200" rtl="0" fontAlgn="base">
      <a:spcBef>
        <a:spcPct val="0"/>
      </a:spcBef>
      <a:spcAft>
        <a:spcPct val="0"/>
      </a:spcAft>
      <a:buClr>
        <a:srgbClr val="000000"/>
      </a:buClr>
      <a:buSzPct val="100000"/>
      <a:buFont typeface="Times New Roman" pitchFamily="18" charset="0"/>
      <a:defRPr b="1" kern="1200">
        <a:solidFill>
          <a:schemeClr val="bg1"/>
        </a:solidFill>
        <a:latin typeface="Courier New" pitchFamily="49" charset="0"/>
        <a:ea typeface="+mn-ea"/>
        <a:cs typeface="Courier New" pitchFamily="49" charset="0"/>
      </a:defRPr>
    </a:lvl5pPr>
    <a:lvl6pPr marL="2286000" algn="l" defTabSz="914400" rtl="0" eaLnBrk="1" latinLnBrk="0" hangingPunct="1">
      <a:defRPr b="1" kern="1200">
        <a:solidFill>
          <a:schemeClr val="bg1"/>
        </a:solidFill>
        <a:latin typeface="Courier New" pitchFamily="49" charset="0"/>
        <a:ea typeface="+mn-ea"/>
        <a:cs typeface="Courier New" pitchFamily="49" charset="0"/>
      </a:defRPr>
    </a:lvl6pPr>
    <a:lvl7pPr marL="2743200" algn="l" defTabSz="914400" rtl="0" eaLnBrk="1" latinLnBrk="0" hangingPunct="1">
      <a:defRPr b="1" kern="1200">
        <a:solidFill>
          <a:schemeClr val="bg1"/>
        </a:solidFill>
        <a:latin typeface="Courier New" pitchFamily="49" charset="0"/>
        <a:ea typeface="+mn-ea"/>
        <a:cs typeface="Courier New" pitchFamily="49" charset="0"/>
      </a:defRPr>
    </a:lvl7pPr>
    <a:lvl8pPr marL="3200400" algn="l" defTabSz="914400" rtl="0" eaLnBrk="1" latinLnBrk="0" hangingPunct="1">
      <a:defRPr b="1" kern="1200">
        <a:solidFill>
          <a:schemeClr val="bg1"/>
        </a:solidFill>
        <a:latin typeface="Courier New" pitchFamily="49" charset="0"/>
        <a:ea typeface="+mn-ea"/>
        <a:cs typeface="Courier New" pitchFamily="49" charset="0"/>
      </a:defRPr>
    </a:lvl8pPr>
    <a:lvl9pPr marL="3657600" algn="l" defTabSz="914400" rtl="0" eaLnBrk="1" latinLnBrk="0" hangingPunct="1">
      <a:defRPr b="1" kern="1200">
        <a:solidFill>
          <a:schemeClr val="bg1"/>
        </a:solidFill>
        <a:latin typeface="Courier New" pitchFamily="49" charset="0"/>
        <a:ea typeface="+mn-ea"/>
        <a:cs typeface="Courier New" pitchFamily="49"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97" autoAdjust="0"/>
  </p:normalViewPr>
  <p:slideViewPr>
    <p:cSldViewPr>
      <p:cViewPr varScale="1">
        <p:scale>
          <a:sx n="84" d="100"/>
          <a:sy n="84" d="100"/>
        </p:scale>
        <p:origin x="2316"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p>
        </p:txBody>
      </p:sp>
      <p:sp>
        <p:nvSpPr>
          <p:cNvPr id="3074" name="Text Box 2"/>
          <p:cNvSpPr txBox="1">
            <a:spLocks noChangeArrowheads="1"/>
          </p:cNvSpPr>
          <p:nvPr/>
        </p:nvSpPr>
        <p:spPr bwMode="auto">
          <a:xfrm>
            <a:off x="0" y="0"/>
            <a:ext cx="3074988" cy="512763"/>
          </a:xfrm>
          <a:prstGeom prst="rect">
            <a:avLst/>
          </a:prstGeom>
          <a:noFill/>
          <a:ln w="9525">
            <a:noFill/>
            <a:round/>
            <a:headEnd/>
            <a:tailEnd/>
          </a:ln>
          <a:effectLst/>
        </p:spPr>
        <p:txBody>
          <a:bodyPr wrap="none" anchor="ctr"/>
          <a:lstStyle/>
          <a:p>
            <a:pPr>
              <a:buFont typeface="Times New Roman" pitchFamily="16" charset="0"/>
              <a:buNone/>
              <a:defRPr/>
            </a:pPr>
            <a:endParaRPr lang="en-US"/>
          </a:p>
        </p:txBody>
      </p:sp>
      <p:sp>
        <p:nvSpPr>
          <p:cNvPr id="3075" name="Text Box 3"/>
          <p:cNvSpPr txBox="1">
            <a:spLocks noChangeArrowheads="1"/>
          </p:cNvSpPr>
          <p:nvPr/>
        </p:nvSpPr>
        <p:spPr bwMode="auto">
          <a:xfrm>
            <a:off x="4022725" y="0"/>
            <a:ext cx="3074988" cy="512763"/>
          </a:xfrm>
          <a:prstGeom prst="rect">
            <a:avLst/>
          </a:prstGeom>
          <a:noFill/>
          <a:ln w="9525">
            <a:noFill/>
            <a:round/>
            <a:headEnd/>
            <a:tailEnd/>
          </a:ln>
          <a:effectLst/>
        </p:spPr>
        <p:txBody>
          <a:bodyPr wrap="none" anchor="ctr"/>
          <a:lstStyle/>
          <a:p>
            <a:pPr>
              <a:buFont typeface="Times New Roman" pitchFamily="16" charset="0"/>
              <a:buNone/>
              <a:defRPr/>
            </a:pPr>
            <a:endParaRPr lang="en-US"/>
          </a:p>
        </p:txBody>
      </p:sp>
      <p:sp>
        <p:nvSpPr>
          <p:cNvPr id="57349" name="Rectangle 4"/>
          <p:cNvSpPr>
            <a:spLocks noGrp="1" noRot="1" noChangeAspect="1" noChangeArrowheads="1"/>
          </p:cNvSpPr>
          <p:nvPr>
            <p:ph type="sldImg"/>
          </p:nvPr>
        </p:nvSpPr>
        <p:spPr bwMode="auto">
          <a:xfrm>
            <a:off x="992188" y="768350"/>
            <a:ext cx="5113337" cy="38354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p:nvPr>
        </p:nvSpPr>
        <p:spPr bwMode="auto">
          <a:xfrm>
            <a:off x="709613" y="4860925"/>
            <a:ext cx="5678487" cy="4603750"/>
          </a:xfrm>
          <a:prstGeom prst="rect">
            <a:avLst/>
          </a:prstGeom>
          <a:noFill/>
          <a:ln w="9525">
            <a:noFill/>
            <a:round/>
            <a:headEnd/>
            <a:tailEnd/>
          </a:ln>
          <a:effectLst/>
        </p:spPr>
        <p:txBody>
          <a:bodyPr vert="horz" wrap="square" lIns="95400" tIns="47880" rIns="95400" bIns="47880" numCol="1" anchor="t" anchorCtr="0" compatLnSpc="1">
            <a:prstTxWarp prst="textNoShape">
              <a:avLst/>
            </a:prstTxWarp>
          </a:bodyPr>
          <a:lstStyle/>
          <a:p>
            <a:pPr lvl="0"/>
            <a:endParaRPr lang="en-US" noProof="0"/>
          </a:p>
        </p:txBody>
      </p:sp>
      <p:sp>
        <p:nvSpPr>
          <p:cNvPr id="3078" name="Text Box 6"/>
          <p:cNvSpPr txBox="1">
            <a:spLocks noChangeArrowheads="1"/>
          </p:cNvSpPr>
          <p:nvPr/>
        </p:nvSpPr>
        <p:spPr bwMode="auto">
          <a:xfrm>
            <a:off x="0" y="9720263"/>
            <a:ext cx="3074988" cy="512762"/>
          </a:xfrm>
          <a:prstGeom prst="rect">
            <a:avLst/>
          </a:prstGeom>
          <a:noFill/>
          <a:ln w="9525">
            <a:noFill/>
            <a:round/>
            <a:headEnd/>
            <a:tailEnd/>
          </a:ln>
          <a:effectLst/>
        </p:spPr>
        <p:txBody>
          <a:bodyPr wrap="none" anchor="ctr"/>
          <a:lstStyle/>
          <a:p>
            <a:pPr>
              <a:buFont typeface="Times New Roman" pitchFamily="16" charset="0"/>
              <a:buNone/>
              <a:defRPr/>
            </a:pPr>
            <a:endParaRPr lang="en-US"/>
          </a:p>
        </p:txBody>
      </p:sp>
      <p:sp>
        <p:nvSpPr>
          <p:cNvPr id="3079" name="Rectangle 7"/>
          <p:cNvSpPr>
            <a:spLocks noGrp="1" noChangeArrowheads="1"/>
          </p:cNvSpPr>
          <p:nvPr>
            <p:ph type="sldNum"/>
          </p:nvPr>
        </p:nvSpPr>
        <p:spPr bwMode="auto">
          <a:xfrm>
            <a:off x="4022725" y="9720263"/>
            <a:ext cx="3073400" cy="511175"/>
          </a:xfrm>
          <a:prstGeom prst="rect">
            <a:avLst/>
          </a:prstGeom>
          <a:noFill/>
          <a:ln w="9525">
            <a:noFill/>
            <a:round/>
            <a:headEnd/>
            <a:tailEnd/>
          </a:ln>
          <a:effectLst/>
        </p:spPr>
        <p:txBody>
          <a:bodyPr vert="horz" wrap="square" lIns="95400" tIns="47880" rIns="95400" bIns="47880" numCol="1" anchor="b" anchorCtr="0" compatLnSpc="1">
            <a:prstTxWarp prst="textNoShape">
              <a:avLst/>
            </a:prstTxWarp>
          </a:bodyPr>
          <a:lstStyle>
            <a:lvl1pPr algn="r">
              <a:buClrTx/>
              <a:buFontTx/>
              <a:buNone/>
              <a:tabLst>
                <a:tab pos="723900" algn="l"/>
                <a:tab pos="1447800" algn="l"/>
                <a:tab pos="2171700" algn="l"/>
                <a:tab pos="2895600" algn="l"/>
              </a:tabLst>
              <a:defRPr sz="1300">
                <a:solidFill>
                  <a:srgbClr val="000000"/>
                </a:solidFill>
                <a:latin typeface="Arial" charset="0"/>
                <a:cs typeface="Arial" charset="0"/>
              </a:defRPr>
            </a:lvl1pPr>
          </a:lstStyle>
          <a:p>
            <a:pPr>
              <a:defRPr/>
            </a:pPr>
            <a:fld id="{1C350E1B-716F-4D17-834F-8B2A295A2052}" type="slidenum">
              <a:rPr lang="en-US"/>
              <a:pPr>
                <a:defRPr/>
              </a:pPr>
              <a:t>‹#›</a:t>
            </a:fld>
            <a:endParaRPr lang="en-US"/>
          </a:p>
        </p:txBody>
      </p:sp>
    </p:spTree>
    <p:extLst>
      <p:ext uri="{BB962C8B-B14F-4D97-AF65-F5344CB8AC3E}">
        <p14:creationId xmlns:p14="http://schemas.microsoft.com/office/powerpoint/2010/main" val="42905672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32F91A10-2A3A-4BEC-828D-CC2531ED104A}" type="slidenum">
              <a:rPr lang="en-US">
                <a:solidFill>
                  <a:srgbClr val="000000"/>
                </a:solidFill>
                <a:latin typeface="Times New Roman" pitchFamily="16" charset="0"/>
              </a:rPr>
              <a:pPr eaLnBrk="1" hangingPunct="1"/>
              <a:t>1</a:t>
            </a:fld>
            <a:endParaRPr lang="en-US" dirty="0">
              <a:solidFill>
                <a:srgbClr val="000000"/>
              </a:solidFill>
              <a:latin typeface="Times New Roman" pitchFamily="16" charset="0"/>
            </a:endParaRPr>
          </a:p>
        </p:txBody>
      </p:sp>
      <p:sp>
        <p:nvSpPr>
          <p:cNvPr id="6246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BF73DB49-F129-4745-8953-5964DD05693D}" type="slidenum">
              <a:rPr lang="en-US" sz="1300">
                <a:solidFill>
                  <a:srgbClr val="000000"/>
                </a:solidFill>
              </a:rPr>
              <a:pPr algn="r" eaLnBrk="1" hangingPunct="1">
                <a:buClrTx/>
                <a:buFontTx/>
                <a:buNone/>
              </a:pPr>
              <a:t>1</a:t>
            </a:fld>
            <a:endParaRPr lang="en-US" sz="1300" dirty="0">
              <a:solidFill>
                <a:srgbClr val="000000"/>
              </a:solidFill>
            </a:endParaRPr>
          </a:p>
        </p:txBody>
      </p:sp>
      <p:sp>
        <p:nvSpPr>
          <p:cNvPr id="62468" name="Rectangle 2"/>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157207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A1CA7A01-CE57-490E-AD88-1084A3C9AC9B}" type="slidenum">
              <a:rPr lang="en-US" smtClean="0">
                <a:solidFill>
                  <a:srgbClr val="000000"/>
                </a:solidFill>
                <a:latin typeface="Arial" charset="0"/>
                <a:cs typeface="Arial" charset="0"/>
              </a:rPr>
              <a:pPr eaLnBrk="1" hangingPunct="1"/>
              <a:t>10</a:t>
            </a:fld>
            <a:endParaRPr lang="en-US">
              <a:solidFill>
                <a:srgbClr val="000000"/>
              </a:solidFill>
              <a:latin typeface="Arial" charset="0"/>
              <a:cs typeface="Arial" charset="0"/>
            </a:endParaRPr>
          </a:p>
        </p:txBody>
      </p:sp>
      <p:sp>
        <p:nvSpPr>
          <p:cNvPr id="6758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36A19BC-E675-4E55-987F-5B3E2412D4F6}" type="slidenum">
              <a:rPr lang="en-US" sz="1300">
                <a:solidFill>
                  <a:srgbClr val="000000"/>
                </a:solidFill>
                <a:latin typeface="Arial" charset="0"/>
                <a:cs typeface="Arial" charset="0"/>
              </a:rPr>
              <a:pPr algn="r" eaLnBrk="1" hangingPunct="1">
                <a:buClrTx/>
                <a:buFontTx/>
                <a:buNone/>
              </a:pPr>
              <a:t>10</a:t>
            </a:fld>
            <a:endParaRPr lang="en-US" sz="1300">
              <a:solidFill>
                <a:srgbClr val="000000"/>
              </a:solidFill>
              <a:latin typeface="Arial" charset="0"/>
              <a:cs typeface="Arial" charset="0"/>
            </a:endParaRPr>
          </a:p>
        </p:txBody>
      </p:sp>
      <p:sp>
        <p:nvSpPr>
          <p:cNvPr id="6758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758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096821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A39A8441-54E2-4E0A-9B40-A05289B43E4D}" type="slidenum">
              <a:rPr lang="en-US" smtClean="0">
                <a:solidFill>
                  <a:srgbClr val="000000"/>
                </a:solidFill>
                <a:latin typeface="Arial" charset="0"/>
                <a:cs typeface="Arial" charset="0"/>
              </a:rPr>
              <a:pPr eaLnBrk="1" hangingPunct="1"/>
              <a:t>11</a:t>
            </a:fld>
            <a:endParaRPr lang="en-US">
              <a:solidFill>
                <a:srgbClr val="000000"/>
              </a:solidFill>
              <a:latin typeface="Arial" charset="0"/>
              <a:cs typeface="Arial" charset="0"/>
            </a:endParaRPr>
          </a:p>
        </p:txBody>
      </p:sp>
      <p:sp>
        <p:nvSpPr>
          <p:cNvPr id="6861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037B5B3-B02C-4370-BD32-453BAB94CB73}" type="slidenum">
              <a:rPr lang="en-US" sz="1300">
                <a:solidFill>
                  <a:srgbClr val="000000"/>
                </a:solidFill>
                <a:latin typeface="Arial" charset="0"/>
                <a:cs typeface="Arial" charset="0"/>
              </a:rPr>
              <a:pPr algn="r" eaLnBrk="1" hangingPunct="1">
                <a:buClrTx/>
                <a:buFontTx/>
                <a:buNone/>
              </a:pPr>
              <a:t>11</a:t>
            </a:fld>
            <a:endParaRPr lang="en-US" sz="1300">
              <a:solidFill>
                <a:srgbClr val="000000"/>
              </a:solidFill>
              <a:latin typeface="Arial" charset="0"/>
              <a:cs typeface="Arial" charset="0"/>
            </a:endParaRPr>
          </a:p>
        </p:txBody>
      </p:sp>
      <p:sp>
        <p:nvSpPr>
          <p:cNvPr id="6861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861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The main difference is w+ truncate the file to zero length if it exists or create a new file if it doesn't. While r+ neither deletes the content nor create a new file if it doesn't exist.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383293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A39A8441-54E2-4E0A-9B40-A05289B43E4D}" type="slidenum">
              <a:rPr lang="en-US" smtClean="0">
                <a:solidFill>
                  <a:srgbClr val="000000"/>
                </a:solidFill>
                <a:latin typeface="Arial" charset="0"/>
                <a:cs typeface="Arial" charset="0"/>
              </a:rPr>
              <a:pPr eaLnBrk="1" hangingPunct="1"/>
              <a:t>12</a:t>
            </a:fld>
            <a:endParaRPr lang="en-US">
              <a:solidFill>
                <a:srgbClr val="000000"/>
              </a:solidFill>
              <a:latin typeface="Arial" charset="0"/>
              <a:cs typeface="Arial" charset="0"/>
            </a:endParaRPr>
          </a:p>
        </p:txBody>
      </p:sp>
      <p:sp>
        <p:nvSpPr>
          <p:cNvPr id="6861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037B5B3-B02C-4370-BD32-453BAB94CB73}" type="slidenum">
              <a:rPr lang="en-US" sz="1300">
                <a:solidFill>
                  <a:srgbClr val="000000"/>
                </a:solidFill>
                <a:latin typeface="Arial" charset="0"/>
                <a:cs typeface="Arial" charset="0"/>
              </a:rPr>
              <a:pPr algn="r" eaLnBrk="1" hangingPunct="1">
                <a:buClrTx/>
                <a:buFontTx/>
                <a:buNone/>
              </a:pPr>
              <a:t>12</a:t>
            </a:fld>
            <a:endParaRPr lang="en-US" sz="1300">
              <a:solidFill>
                <a:srgbClr val="000000"/>
              </a:solidFill>
              <a:latin typeface="Arial" charset="0"/>
              <a:cs typeface="Arial" charset="0"/>
            </a:endParaRPr>
          </a:p>
        </p:txBody>
      </p:sp>
      <p:sp>
        <p:nvSpPr>
          <p:cNvPr id="6861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861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2780507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2ED0CA3D-3F2B-444B-AA1D-F462F40F3651}" type="slidenum">
              <a:rPr lang="en-US" smtClean="0">
                <a:solidFill>
                  <a:srgbClr val="000000"/>
                </a:solidFill>
                <a:latin typeface="Arial" charset="0"/>
                <a:cs typeface="Arial" charset="0"/>
              </a:rPr>
              <a:pPr eaLnBrk="1" hangingPunct="1"/>
              <a:t>13</a:t>
            </a:fld>
            <a:endParaRPr lang="en-US">
              <a:solidFill>
                <a:srgbClr val="000000"/>
              </a:solidFill>
              <a:latin typeface="Arial" charset="0"/>
              <a:cs typeface="Arial" charset="0"/>
            </a:endParaRPr>
          </a:p>
        </p:txBody>
      </p:sp>
      <p:sp>
        <p:nvSpPr>
          <p:cNvPr id="6963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3089ED27-5F28-4F74-B9DD-558309A9375A}" type="slidenum">
              <a:rPr lang="en-US" sz="1300">
                <a:solidFill>
                  <a:srgbClr val="000000"/>
                </a:solidFill>
                <a:latin typeface="Arial" charset="0"/>
                <a:cs typeface="Arial" charset="0"/>
              </a:rPr>
              <a:pPr algn="r" eaLnBrk="1" hangingPunct="1">
                <a:buClrTx/>
                <a:buFontTx/>
                <a:buNone/>
              </a:pPr>
              <a:t>13</a:t>
            </a:fld>
            <a:endParaRPr lang="en-US" sz="1300">
              <a:solidFill>
                <a:srgbClr val="000000"/>
              </a:solidFill>
              <a:latin typeface="Arial" charset="0"/>
              <a:cs typeface="Arial" charset="0"/>
            </a:endParaRPr>
          </a:p>
        </p:txBody>
      </p:sp>
      <p:sp>
        <p:nvSpPr>
          <p:cNvPr id="6963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963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619862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D2DD2504-5C98-49E1-BE93-66E2D429B70F}" type="slidenum">
              <a:rPr lang="en-US" smtClean="0">
                <a:solidFill>
                  <a:srgbClr val="000000"/>
                </a:solidFill>
                <a:latin typeface="Arial" charset="0"/>
                <a:cs typeface="Arial" charset="0"/>
              </a:rPr>
              <a:pPr eaLnBrk="1" hangingPunct="1"/>
              <a:t>14</a:t>
            </a:fld>
            <a:endParaRPr lang="en-US">
              <a:solidFill>
                <a:srgbClr val="000000"/>
              </a:solidFill>
              <a:latin typeface="Arial" charset="0"/>
              <a:cs typeface="Arial" charset="0"/>
            </a:endParaRPr>
          </a:p>
        </p:txBody>
      </p:sp>
      <p:sp>
        <p:nvSpPr>
          <p:cNvPr id="7065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D1B9F9C1-4EA1-4A99-B5C2-4D3E2FA93808}" type="slidenum">
              <a:rPr lang="en-US" sz="1300">
                <a:solidFill>
                  <a:srgbClr val="000000"/>
                </a:solidFill>
                <a:latin typeface="Arial" charset="0"/>
                <a:cs typeface="Arial" charset="0"/>
              </a:rPr>
              <a:pPr algn="r" eaLnBrk="1" hangingPunct="1">
                <a:buClrTx/>
                <a:buFontTx/>
                <a:buNone/>
              </a:pPr>
              <a:t>14</a:t>
            </a:fld>
            <a:endParaRPr lang="en-US" sz="1300">
              <a:solidFill>
                <a:srgbClr val="000000"/>
              </a:solidFill>
              <a:latin typeface="Arial" charset="0"/>
              <a:cs typeface="Arial" charset="0"/>
            </a:endParaRPr>
          </a:p>
        </p:txBody>
      </p:sp>
      <p:sp>
        <p:nvSpPr>
          <p:cNvPr id="7066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066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40055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5CA55911-10A6-4A42-9A72-481CF2B3B500}" type="slidenum">
              <a:rPr lang="en-US" smtClean="0">
                <a:solidFill>
                  <a:srgbClr val="000000"/>
                </a:solidFill>
                <a:latin typeface="Arial" charset="0"/>
                <a:cs typeface="Arial" charset="0"/>
              </a:rPr>
              <a:pPr eaLnBrk="1" hangingPunct="1"/>
              <a:t>15</a:t>
            </a:fld>
            <a:endParaRPr lang="en-US">
              <a:solidFill>
                <a:srgbClr val="000000"/>
              </a:solidFill>
              <a:latin typeface="Arial" charset="0"/>
              <a:cs typeface="Arial" charset="0"/>
            </a:endParaRPr>
          </a:p>
        </p:txBody>
      </p:sp>
      <p:sp>
        <p:nvSpPr>
          <p:cNvPr id="7168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DBBB3625-47C7-459B-91CB-72CA6E377935}" type="slidenum">
              <a:rPr lang="en-US" sz="1300">
                <a:solidFill>
                  <a:srgbClr val="000000"/>
                </a:solidFill>
                <a:latin typeface="Arial" charset="0"/>
                <a:cs typeface="Arial" charset="0"/>
              </a:rPr>
              <a:pPr algn="r" eaLnBrk="1" hangingPunct="1">
                <a:buClrTx/>
                <a:buFontTx/>
                <a:buNone/>
              </a:pPr>
              <a:t>15</a:t>
            </a:fld>
            <a:endParaRPr lang="en-US" sz="1300">
              <a:solidFill>
                <a:srgbClr val="000000"/>
              </a:solidFill>
              <a:latin typeface="Arial" charset="0"/>
              <a:cs typeface="Arial" charset="0"/>
            </a:endParaRPr>
          </a:p>
        </p:txBody>
      </p:sp>
      <p:sp>
        <p:nvSpPr>
          <p:cNvPr id="7168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168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64071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792256D-4185-4D68-9228-3EC2BEA8E1FE}" type="slidenum">
              <a:rPr lang="en-US" smtClean="0">
                <a:solidFill>
                  <a:srgbClr val="000000"/>
                </a:solidFill>
                <a:latin typeface="Arial" charset="0"/>
                <a:cs typeface="Arial" charset="0"/>
              </a:rPr>
              <a:pPr eaLnBrk="1" hangingPunct="1"/>
              <a:t>16</a:t>
            </a:fld>
            <a:endParaRPr lang="en-US">
              <a:solidFill>
                <a:srgbClr val="000000"/>
              </a:solidFill>
              <a:latin typeface="Arial" charset="0"/>
              <a:cs typeface="Arial" charset="0"/>
            </a:endParaRPr>
          </a:p>
        </p:txBody>
      </p:sp>
      <p:sp>
        <p:nvSpPr>
          <p:cNvPr id="7270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6D057F8-2084-49A0-A7F1-81D2370BDA90}" type="slidenum">
              <a:rPr lang="en-US" sz="1300">
                <a:solidFill>
                  <a:srgbClr val="000000"/>
                </a:solidFill>
                <a:latin typeface="Arial" charset="0"/>
                <a:cs typeface="Arial" charset="0"/>
              </a:rPr>
              <a:pPr algn="r" eaLnBrk="1" hangingPunct="1">
                <a:buClrTx/>
                <a:buFontTx/>
                <a:buNone/>
              </a:pPr>
              <a:t>16</a:t>
            </a:fld>
            <a:endParaRPr lang="en-US" sz="1300">
              <a:solidFill>
                <a:srgbClr val="000000"/>
              </a:solidFill>
              <a:latin typeface="Arial" charset="0"/>
              <a:cs typeface="Arial" charset="0"/>
            </a:endParaRPr>
          </a:p>
        </p:txBody>
      </p:sp>
      <p:sp>
        <p:nvSpPr>
          <p:cNvPr id="7270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270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73165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792256D-4185-4D68-9228-3EC2BEA8E1FE}" type="slidenum">
              <a:rPr lang="en-US" smtClean="0">
                <a:solidFill>
                  <a:srgbClr val="000000"/>
                </a:solidFill>
                <a:latin typeface="Arial" charset="0"/>
                <a:cs typeface="Arial" charset="0"/>
              </a:rPr>
              <a:pPr eaLnBrk="1" hangingPunct="1"/>
              <a:t>17</a:t>
            </a:fld>
            <a:endParaRPr lang="en-US">
              <a:solidFill>
                <a:srgbClr val="000000"/>
              </a:solidFill>
              <a:latin typeface="Arial" charset="0"/>
              <a:cs typeface="Arial" charset="0"/>
            </a:endParaRPr>
          </a:p>
        </p:txBody>
      </p:sp>
      <p:sp>
        <p:nvSpPr>
          <p:cNvPr id="7270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6D057F8-2084-49A0-A7F1-81D2370BDA90}" type="slidenum">
              <a:rPr lang="en-US" sz="1300">
                <a:solidFill>
                  <a:srgbClr val="000000"/>
                </a:solidFill>
                <a:latin typeface="Arial" charset="0"/>
                <a:cs typeface="Arial" charset="0"/>
              </a:rPr>
              <a:pPr algn="r" eaLnBrk="1" hangingPunct="1">
                <a:buClrTx/>
                <a:buFontTx/>
                <a:buNone/>
              </a:pPr>
              <a:t>17</a:t>
            </a:fld>
            <a:endParaRPr lang="en-US" sz="1300">
              <a:solidFill>
                <a:srgbClr val="000000"/>
              </a:solidFill>
              <a:latin typeface="Arial" charset="0"/>
              <a:cs typeface="Arial" charset="0"/>
            </a:endParaRPr>
          </a:p>
        </p:txBody>
      </p:sp>
      <p:sp>
        <p:nvSpPr>
          <p:cNvPr id="7270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270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161681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58FE0ABF-C06B-498D-B89D-15E15EFD0464}" type="slidenum">
              <a:rPr lang="en-US" smtClean="0">
                <a:solidFill>
                  <a:srgbClr val="000000"/>
                </a:solidFill>
                <a:latin typeface="Arial" charset="0"/>
                <a:cs typeface="Arial" charset="0"/>
              </a:rPr>
              <a:pPr eaLnBrk="1" hangingPunct="1"/>
              <a:t>18</a:t>
            </a:fld>
            <a:endParaRPr lang="en-US">
              <a:solidFill>
                <a:srgbClr val="000000"/>
              </a:solidFill>
              <a:latin typeface="Arial" charset="0"/>
              <a:cs typeface="Arial" charset="0"/>
            </a:endParaRPr>
          </a:p>
        </p:txBody>
      </p:sp>
      <p:sp>
        <p:nvSpPr>
          <p:cNvPr id="7373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0C07CE3-6478-4207-ADA2-E25698BC7947}" type="slidenum">
              <a:rPr lang="en-US" sz="1300">
                <a:solidFill>
                  <a:srgbClr val="000000"/>
                </a:solidFill>
                <a:latin typeface="Arial" charset="0"/>
                <a:cs typeface="Arial" charset="0"/>
              </a:rPr>
              <a:pPr algn="r" eaLnBrk="1" hangingPunct="1">
                <a:buClrTx/>
                <a:buFontTx/>
                <a:buNone/>
              </a:pPr>
              <a:t>18</a:t>
            </a:fld>
            <a:endParaRPr lang="en-US" sz="1300">
              <a:solidFill>
                <a:srgbClr val="000000"/>
              </a:solidFill>
              <a:latin typeface="Arial" charset="0"/>
              <a:cs typeface="Arial" charset="0"/>
            </a:endParaRPr>
          </a:p>
        </p:txBody>
      </p:sp>
      <p:sp>
        <p:nvSpPr>
          <p:cNvPr id="7373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373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805785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449A7915-1E68-437D-8201-6BE577511943}" type="slidenum">
              <a:rPr lang="en-US" smtClean="0">
                <a:solidFill>
                  <a:srgbClr val="000000"/>
                </a:solidFill>
                <a:latin typeface="Arial" charset="0"/>
                <a:cs typeface="Arial" charset="0"/>
              </a:rPr>
              <a:pPr eaLnBrk="1" hangingPunct="1"/>
              <a:t>19</a:t>
            </a:fld>
            <a:endParaRPr lang="en-US">
              <a:solidFill>
                <a:srgbClr val="000000"/>
              </a:solidFill>
              <a:latin typeface="Arial" charset="0"/>
              <a:cs typeface="Arial" charset="0"/>
            </a:endParaRPr>
          </a:p>
        </p:txBody>
      </p:sp>
      <p:sp>
        <p:nvSpPr>
          <p:cNvPr id="7475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32FCC5F-F021-408F-A2F5-7F2668BC9905}" type="slidenum">
              <a:rPr lang="en-US" sz="1300">
                <a:solidFill>
                  <a:srgbClr val="000000"/>
                </a:solidFill>
                <a:latin typeface="Arial" charset="0"/>
                <a:cs typeface="Arial" charset="0"/>
              </a:rPr>
              <a:pPr algn="r" eaLnBrk="1" hangingPunct="1">
                <a:buClrTx/>
                <a:buFontTx/>
                <a:buNone/>
              </a:pPr>
              <a:t>19</a:t>
            </a:fld>
            <a:endParaRPr lang="en-US" sz="1300">
              <a:solidFill>
                <a:srgbClr val="000000"/>
              </a:solidFill>
              <a:latin typeface="Arial" charset="0"/>
              <a:cs typeface="Arial" charset="0"/>
            </a:endParaRPr>
          </a:p>
        </p:txBody>
      </p:sp>
      <p:sp>
        <p:nvSpPr>
          <p:cNvPr id="7475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475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indent="0" algn="l" defTabSz="457200" rtl="0" eaLnBrk="1" fontAlgn="base" latinLnBrk="0" hangingPunct="1">
              <a:lnSpc>
                <a:spcPct val="100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t>EOF is a macro which expands to an integer constant expression with type </a:t>
            </a:r>
            <a:r>
              <a:rPr lang="en-US" dirty="0" err="1"/>
              <a:t>int</a:t>
            </a:r>
            <a:r>
              <a:rPr lang="en-US" dirty="0"/>
              <a:t> and an implementation dependent negative value but is very commonly -1.</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158332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B577B88A-B901-4436-A157-9CBA5AC92E37}" type="slidenum">
              <a:rPr lang="en-US" smtClean="0">
                <a:solidFill>
                  <a:srgbClr val="000000"/>
                </a:solidFill>
                <a:latin typeface="Arial" charset="0"/>
                <a:cs typeface="Arial" charset="0"/>
              </a:rPr>
              <a:pPr eaLnBrk="1" hangingPunct="1"/>
              <a:t>2</a:t>
            </a:fld>
            <a:endParaRPr lang="en-US" dirty="0">
              <a:solidFill>
                <a:srgbClr val="000000"/>
              </a:solidFill>
              <a:latin typeface="Arial" charset="0"/>
              <a:cs typeface="Arial" charset="0"/>
            </a:endParaRPr>
          </a:p>
        </p:txBody>
      </p:sp>
      <p:sp>
        <p:nvSpPr>
          <p:cNvPr id="5939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8A4252FA-5582-45B9-8F89-5E07E7254C0E}" type="slidenum">
              <a:rPr lang="en-US" sz="1300">
                <a:solidFill>
                  <a:srgbClr val="000000"/>
                </a:solidFill>
                <a:latin typeface="Arial" charset="0"/>
                <a:cs typeface="Arial" charset="0"/>
              </a:rPr>
              <a:pPr algn="r" eaLnBrk="1" hangingPunct="1">
                <a:buClrTx/>
                <a:buFontTx/>
                <a:buNone/>
              </a:pPr>
              <a:t>2</a:t>
            </a:fld>
            <a:endParaRPr lang="en-US" sz="1300" dirty="0">
              <a:solidFill>
                <a:srgbClr val="000000"/>
              </a:solidFill>
              <a:latin typeface="Arial" charset="0"/>
              <a:cs typeface="Arial" charset="0"/>
            </a:endParaRPr>
          </a:p>
        </p:txBody>
      </p:sp>
      <p:sp>
        <p:nvSpPr>
          <p:cNvPr id="5939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5939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4279301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6D9A9083-D3E7-4F26-830C-C61792B6D964}" type="slidenum">
              <a:rPr lang="en-US" smtClean="0">
                <a:solidFill>
                  <a:srgbClr val="000000"/>
                </a:solidFill>
                <a:latin typeface="Arial" charset="0"/>
                <a:cs typeface="Arial" charset="0"/>
              </a:rPr>
              <a:pPr eaLnBrk="1" hangingPunct="1"/>
              <a:t>20</a:t>
            </a:fld>
            <a:endParaRPr lang="en-US">
              <a:solidFill>
                <a:srgbClr val="000000"/>
              </a:solidFill>
              <a:latin typeface="Arial" charset="0"/>
              <a:cs typeface="Arial" charset="0"/>
            </a:endParaRPr>
          </a:p>
        </p:txBody>
      </p:sp>
      <p:sp>
        <p:nvSpPr>
          <p:cNvPr id="7577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314B9BE8-DA15-42F9-9DE9-EC4874FFD4FC}" type="slidenum">
              <a:rPr lang="en-US" sz="1300">
                <a:solidFill>
                  <a:srgbClr val="000000"/>
                </a:solidFill>
                <a:latin typeface="Arial" charset="0"/>
                <a:cs typeface="Arial" charset="0"/>
              </a:rPr>
              <a:pPr algn="r" eaLnBrk="1" hangingPunct="1">
                <a:buClrTx/>
                <a:buFontTx/>
                <a:buNone/>
              </a:pPr>
              <a:t>20</a:t>
            </a:fld>
            <a:endParaRPr lang="en-US" sz="1300">
              <a:solidFill>
                <a:srgbClr val="000000"/>
              </a:solidFill>
              <a:latin typeface="Arial" charset="0"/>
              <a:cs typeface="Arial" charset="0"/>
            </a:endParaRPr>
          </a:p>
        </p:txBody>
      </p:sp>
      <p:sp>
        <p:nvSpPr>
          <p:cNvPr id="7578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578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4003305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B43672D0-0A58-43FF-B624-15CE1FA42398}" type="slidenum">
              <a:rPr lang="en-US" smtClean="0">
                <a:solidFill>
                  <a:srgbClr val="000000"/>
                </a:solidFill>
                <a:latin typeface="Arial" charset="0"/>
                <a:cs typeface="Arial" charset="0"/>
              </a:rPr>
              <a:pPr eaLnBrk="1" hangingPunct="1"/>
              <a:t>21</a:t>
            </a:fld>
            <a:endParaRPr lang="en-US">
              <a:solidFill>
                <a:srgbClr val="000000"/>
              </a:solidFill>
              <a:latin typeface="Arial" charset="0"/>
              <a:cs typeface="Arial" charset="0"/>
            </a:endParaRPr>
          </a:p>
        </p:txBody>
      </p:sp>
      <p:sp>
        <p:nvSpPr>
          <p:cNvPr id="7680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AE07EE-4715-4652-890A-A1112E20CB6C}" type="slidenum">
              <a:rPr lang="en-US" sz="1300">
                <a:solidFill>
                  <a:srgbClr val="000000"/>
                </a:solidFill>
                <a:latin typeface="Arial" charset="0"/>
                <a:cs typeface="Arial" charset="0"/>
              </a:rPr>
              <a:pPr algn="r" eaLnBrk="1" hangingPunct="1">
                <a:buClrTx/>
                <a:buFontTx/>
                <a:buNone/>
              </a:pPr>
              <a:t>21</a:t>
            </a:fld>
            <a:endParaRPr lang="en-US" sz="1300">
              <a:solidFill>
                <a:srgbClr val="000000"/>
              </a:solidFill>
              <a:latin typeface="Arial" charset="0"/>
              <a:cs typeface="Arial" charset="0"/>
            </a:endParaRPr>
          </a:p>
        </p:txBody>
      </p:sp>
      <p:sp>
        <p:nvSpPr>
          <p:cNvPr id="7680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680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985405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8959227B-4D1E-467A-94AC-6C490E1FE756}" type="slidenum">
              <a:rPr lang="en-US" smtClean="0">
                <a:solidFill>
                  <a:srgbClr val="000000"/>
                </a:solidFill>
                <a:latin typeface="Arial" charset="0"/>
                <a:cs typeface="Arial" charset="0"/>
              </a:rPr>
              <a:pPr eaLnBrk="1" hangingPunct="1"/>
              <a:t>22</a:t>
            </a:fld>
            <a:endParaRPr lang="en-US">
              <a:solidFill>
                <a:srgbClr val="000000"/>
              </a:solidFill>
              <a:latin typeface="Arial" charset="0"/>
              <a:cs typeface="Arial" charset="0"/>
            </a:endParaRPr>
          </a:p>
        </p:txBody>
      </p:sp>
      <p:sp>
        <p:nvSpPr>
          <p:cNvPr id="7782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7803E404-C7E1-48F1-B14E-F6650FD6EACC}" type="slidenum">
              <a:rPr lang="en-US" sz="1300">
                <a:solidFill>
                  <a:srgbClr val="000000"/>
                </a:solidFill>
                <a:latin typeface="Arial" charset="0"/>
                <a:cs typeface="Arial" charset="0"/>
              </a:rPr>
              <a:pPr algn="r" eaLnBrk="1" hangingPunct="1">
                <a:buClrTx/>
                <a:buFontTx/>
                <a:buNone/>
              </a:pPr>
              <a:t>22</a:t>
            </a:fld>
            <a:endParaRPr lang="en-US" sz="1300">
              <a:solidFill>
                <a:srgbClr val="000000"/>
              </a:solidFill>
              <a:latin typeface="Arial" charset="0"/>
              <a:cs typeface="Arial" charset="0"/>
            </a:endParaRPr>
          </a:p>
        </p:txBody>
      </p:sp>
      <p:sp>
        <p:nvSpPr>
          <p:cNvPr id="7782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782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681092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56FA573E-29AF-4AFC-8245-BF8E1D0F5DF4}" type="slidenum">
              <a:rPr lang="en-US" smtClean="0">
                <a:solidFill>
                  <a:srgbClr val="000000"/>
                </a:solidFill>
                <a:latin typeface="Arial" charset="0"/>
                <a:cs typeface="Arial" charset="0"/>
              </a:rPr>
              <a:pPr eaLnBrk="1" hangingPunct="1"/>
              <a:t>23</a:t>
            </a:fld>
            <a:endParaRPr lang="en-US">
              <a:solidFill>
                <a:srgbClr val="000000"/>
              </a:solidFill>
              <a:latin typeface="Arial" charset="0"/>
              <a:cs typeface="Arial" charset="0"/>
            </a:endParaRPr>
          </a:p>
        </p:txBody>
      </p:sp>
      <p:sp>
        <p:nvSpPr>
          <p:cNvPr id="7885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70380E61-8809-4DA8-9DA0-EC1D30E1933C}" type="slidenum">
              <a:rPr lang="en-US" sz="1300">
                <a:solidFill>
                  <a:srgbClr val="000000"/>
                </a:solidFill>
                <a:latin typeface="Arial" charset="0"/>
                <a:cs typeface="Arial" charset="0"/>
              </a:rPr>
              <a:pPr algn="r" eaLnBrk="1" hangingPunct="1">
                <a:buClrTx/>
                <a:buFontTx/>
                <a:buNone/>
              </a:pPr>
              <a:t>23</a:t>
            </a:fld>
            <a:endParaRPr lang="en-US" sz="1300">
              <a:solidFill>
                <a:srgbClr val="000000"/>
              </a:solidFill>
              <a:latin typeface="Arial" charset="0"/>
              <a:cs typeface="Arial" charset="0"/>
            </a:endParaRPr>
          </a:p>
        </p:txBody>
      </p:sp>
      <p:sp>
        <p:nvSpPr>
          <p:cNvPr id="7885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885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459814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BF9F00D1-D78D-49AE-AD2A-B4AA938FD4B0}" type="slidenum">
              <a:rPr lang="en-US" smtClean="0">
                <a:solidFill>
                  <a:srgbClr val="000000"/>
                </a:solidFill>
                <a:latin typeface="Arial" charset="0"/>
                <a:cs typeface="Arial" charset="0"/>
              </a:rPr>
              <a:pPr eaLnBrk="1" hangingPunct="1"/>
              <a:t>24</a:t>
            </a:fld>
            <a:endParaRPr lang="en-US">
              <a:solidFill>
                <a:srgbClr val="000000"/>
              </a:solidFill>
              <a:latin typeface="Arial" charset="0"/>
              <a:cs typeface="Arial" charset="0"/>
            </a:endParaRPr>
          </a:p>
        </p:txBody>
      </p:sp>
      <p:sp>
        <p:nvSpPr>
          <p:cNvPr id="7987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371B104-FC71-49DF-A9A8-9BA9CB9E59F9}" type="slidenum">
              <a:rPr lang="en-US" sz="1300">
                <a:solidFill>
                  <a:srgbClr val="000000"/>
                </a:solidFill>
                <a:latin typeface="Arial" charset="0"/>
                <a:cs typeface="Arial" charset="0"/>
              </a:rPr>
              <a:pPr algn="r" eaLnBrk="1" hangingPunct="1">
                <a:buClrTx/>
                <a:buFontTx/>
                <a:buNone/>
              </a:pPr>
              <a:t>24</a:t>
            </a:fld>
            <a:endParaRPr lang="en-US" sz="1300">
              <a:solidFill>
                <a:srgbClr val="000000"/>
              </a:solidFill>
              <a:latin typeface="Arial" charset="0"/>
              <a:cs typeface="Arial" charset="0"/>
            </a:endParaRPr>
          </a:p>
        </p:txBody>
      </p:sp>
      <p:sp>
        <p:nvSpPr>
          <p:cNvPr id="7987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7987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594034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B5AF278B-CC7A-48E6-96CE-F4048F86D0FA}" type="slidenum">
              <a:rPr lang="en-US" smtClean="0">
                <a:solidFill>
                  <a:srgbClr val="000000"/>
                </a:solidFill>
                <a:latin typeface="Arial" charset="0"/>
                <a:cs typeface="Arial" charset="0"/>
              </a:rPr>
              <a:pPr eaLnBrk="1" hangingPunct="1"/>
              <a:t>25</a:t>
            </a:fld>
            <a:endParaRPr lang="en-US">
              <a:solidFill>
                <a:srgbClr val="000000"/>
              </a:solidFill>
              <a:latin typeface="Arial" charset="0"/>
              <a:cs typeface="Arial" charset="0"/>
            </a:endParaRPr>
          </a:p>
        </p:txBody>
      </p:sp>
      <p:sp>
        <p:nvSpPr>
          <p:cNvPr id="8089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1C755F70-7AEB-486F-B093-804A5A54EC21}" type="slidenum">
              <a:rPr lang="en-US" sz="1300">
                <a:solidFill>
                  <a:srgbClr val="000000"/>
                </a:solidFill>
                <a:latin typeface="Arial" charset="0"/>
                <a:cs typeface="Arial" charset="0"/>
              </a:rPr>
              <a:pPr algn="r" eaLnBrk="1" hangingPunct="1">
                <a:buClrTx/>
                <a:buFontTx/>
                <a:buNone/>
              </a:pPr>
              <a:t>25</a:t>
            </a:fld>
            <a:endParaRPr lang="en-US" sz="1300">
              <a:solidFill>
                <a:srgbClr val="000000"/>
              </a:solidFill>
              <a:latin typeface="Arial" charset="0"/>
              <a:cs typeface="Arial" charset="0"/>
            </a:endParaRPr>
          </a:p>
        </p:txBody>
      </p:sp>
      <p:sp>
        <p:nvSpPr>
          <p:cNvPr id="8090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090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447187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DB7FCC3F-9719-4290-AED0-DB3FD4168EED}" type="slidenum">
              <a:rPr lang="en-US" smtClean="0">
                <a:solidFill>
                  <a:srgbClr val="000000"/>
                </a:solidFill>
                <a:latin typeface="Arial" charset="0"/>
                <a:cs typeface="Arial" charset="0"/>
              </a:rPr>
              <a:pPr eaLnBrk="1" hangingPunct="1"/>
              <a:t>26</a:t>
            </a:fld>
            <a:endParaRPr lang="en-US">
              <a:solidFill>
                <a:srgbClr val="000000"/>
              </a:solidFill>
              <a:latin typeface="Arial" charset="0"/>
              <a:cs typeface="Arial" charset="0"/>
            </a:endParaRPr>
          </a:p>
        </p:txBody>
      </p:sp>
      <p:sp>
        <p:nvSpPr>
          <p:cNvPr id="8192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940831F4-AAF1-42E4-A9DB-3D8C2ED054D6}" type="slidenum">
              <a:rPr lang="en-US" sz="1300">
                <a:solidFill>
                  <a:srgbClr val="000000"/>
                </a:solidFill>
                <a:latin typeface="Arial" charset="0"/>
                <a:cs typeface="Arial" charset="0"/>
              </a:rPr>
              <a:pPr algn="r" eaLnBrk="1" hangingPunct="1">
                <a:buClrTx/>
                <a:buFontTx/>
                <a:buNone/>
              </a:pPr>
              <a:t>26</a:t>
            </a:fld>
            <a:endParaRPr lang="en-US" sz="1300">
              <a:solidFill>
                <a:srgbClr val="000000"/>
              </a:solidFill>
              <a:latin typeface="Arial" charset="0"/>
              <a:cs typeface="Arial" charset="0"/>
            </a:endParaRPr>
          </a:p>
        </p:txBody>
      </p:sp>
      <p:sp>
        <p:nvSpPr>
          <p:cNvPr id="8192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192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941997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075D513F-9DFB-4579-A9FF-EBD186CD01DD}" type="slidenum">
              <a:rPr lang="en-US" smtClean="0">
                <a:solidFill>
                  <a:srgbClr val="000000"/>
                </a:solidFill>
                <a:latin typeface="Arial" charset="0"/>
                <a:cs typeface="Arial" charset="0"/>
              </a:rPr>
              <a:pPr eaLnBrk="1" hangingPunct="1"/>
              <a:t>27</a:t>
            </a:fld>
            <a:endParaRPr lang="en-US">
              <a:solidFill>
                <a:srgbClr val="000000"/>
              </a:solidFill>
              <a:latin typeface="Arial" charset="0"/>
              <a:cs typeface="Arial" charset="0"/>
            </a:endParaRPr>
          </a:p>
        </p:txBody>
      </p:sp>
      <p:sp>
        <p:nvSpPr>
          <p:cNvPr id="8294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D9CFB598-FCFD-4CAA-80CC-0CF8B7D50151}" type="slidenum">
              <a:rPr lang="en-US" sz="1300">
                <a:solidFill>
                  <a:srgbClr val="000000"/>
                </a:solidFill>
                <a:latin typeface="Arial" charset="0"/>
                <a:cs typeface="Arial" charset="0"/>
              </a:rPr>
              <a:pPr algn="r" eaLnBrk="1" hangingPunct="1">
                <a:buClrTx/>
                <a:buFontTx/>
                <a:buNone/>
              </a:pPr>
              <a:t>27</a:t>
            </a:fld>
            <a:endParaRPr lang="en-US" sz="1300">
              <a:solidFill>
                <a:srgbClr val="000000"/>
              </a:solidFill>
              <a:latin typeface="Arial" charset="0"/>
              <a:cs typeface="Arial" charset="0"/>
            </a:endParaRPr>
          </a:p>
        </p:txBody>
      </p:sp>
      <p:sp>
        <p:nvSpPr>
          <p:cNvPr id="8294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294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247988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0B569526-02E5-447D-AE61-0FBEABD65C8D}" type="slidenum">
              <a:rPr lang="en-US" smtClean="0">
                <a:solidFill>
                  <a:srgbClr val="000000"/>
                </a:solidFill>
                <a:latin typeface="Arial" charset="0"/>
                <a:cs typeface="Arial" charset="0"/>
              </a:rPr>
              <a:pPr eaLnBrk="1" hangingPunct="1"/>
              <a:t>28</a:t>
            </a:fld>
            <a:endParaRPr lang="en-US">
              <a:solidFill>
                <a:srgbClr val="000000"/>
              </a:solidFill>
              <a:latin typeface="Arial" charset="0"/>
              <a:cs typeface="Arial" charset="0"/>
            </a:endParaRPr>
          </a:p>
        </p:txBody>
      </p:sp>
      <p:sp>
        <p:nvSpPr>
          <p:cNvPr id="8397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9CD64BF-1882-421C-941F-75968F5B2251}" type="slidenum">
              <a:rPr lang="en-US" sz="1300">
                <a:solidFill>
                  <a:srgbClr val="000000"/>
                </a:solidFill>
                <a:latin typeface="Arial" charset="0"/>
                <a:cs typeface="Arial" charset="0"/>
              </a:rPr>
              <a:pPr algn="r" eaLnBrk="1" hangingPunct="1">
                <a:buClrTx/>
                <a:buFontTx/>
                <a:buNone/>
              </a:pPr>
              <a:t>28</a:t>
            </a:fld>
            <a:endParaRPr lang="en-US" sz="1300">
              <a:solidFill>
                <a:srgbClr val="000000"/>
              </a:solidFill>
              <a:latin typeface="Arial" charset="0"/>
              <a:cs typeface="Arial" charset="0"/>
            </a:endParaRPr>
          </a:p>
        </p:txBody>
      </p:sp>
      <p:sp>
        <p:nvSpPr>
          <p:cNvPr id="8397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397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6651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EDC73ED3-0542-4270-891D-E98BFCB79477}" type="slidenum">
              <a:rPr lang="en-US" smtClean="0">
                <a:solidFill>
                  <a:srgbClr val="000000"/>
                </a:solidFill>
                <a:latin typeface="Arial" charset="0"/>
                <a:cs typeface="Arial" charset="0"/>
              </a:rPr>
              <a:pPr eaLnBrk="1" hangingPunct="1"/>
              <a:t>29</a:t>
            </a:fld>
            <a:endParaRPr lang="en-US">
              <a:solidFill>
                <a:srgbClr val="000000"/>
              </a:solidFill>
              <a:latin typeface="Arial" charset="0"/>
              <a:cs typeface="Arial" charset="0"/>
            </a:endParaRPr>
          </a:p>
        </p:txBody>
      </p:sp>
      <p:sp>
        <p:nvSpPr>
          <p:cNvPr id="8499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BC253FB-9350-4221-A3BC-E98A6E472252}" type="slidenum">
              <a:rPr lang="en-US" sz="1300">
                <a:solidFill>
                  <a:srgbClr val="000000"/>
                </a:solidFill>
                <a:latin typeface="Arial" charset="0"/>
                <a:cs typeface="Arial" charset="0"/>
              </a:rPr>
              <a:pPr algn="r" eaLnBrk="1" hangingPunct="1">
                <a:buClrTx/>
                <a:buFontTx/>
                <a:buNone/>
              </a:pPr>
              <a:t>29</a:t>
            </a:fld>
            <a:endParaRPr lang="en-US" sz="1300">
              <a:solidFill>
                <a:srgbClr val="000000"/>
              </a:solidFill>
              <a:latin typeface="Arial" charset="0"/>
              <a:cs typeface="Arial" charset="0"/>
            </a:endParaRPr>
          </a:p>
        </p:txBody>
      </p:sp>
      <p:sp>
        <p:nvSpPr>
          <p:cNvPr id="8499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499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99748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4CC34991-4FE3-4F4C-B53D-1C83947653AE}" type="slidenum">
              <a:rPr lang="en-US" smtClean="0">
                <a:solidFill>
                  <a:srgbClr val="000000"/>
                </a:solidFill>
                <a:latin typeface="Arial" charset="0"/>
                <a:cs typeface="Arial" charset="0"/>
              </a:rPr>
              <a:pPr eaLnBrk="1" hangingPunct="1"/>
              <a:t>3</a:t>
            </a:fld>
            <a:endParaRPr lang="en-US" dirty="0">
              <a:solidFill>
                <a:srgbClr val="000000"/>
              </a:solidFill>
              <a:latin typeface="Arial" charset="0"/>
              <a:cs typeface="Arial" charset="0"/>
            </a:endParaRPr>
          </a:p>
        </p:txBody>
      </p:sp>
      <p:sp>
        <p:nvSpPr>
          <p:cNvPr id="6041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718AE3B3-C598-4153-B891-06D6512763AC}" type="slidenum">
              <a:rPr lang="en-US" sz="1300">
                <a:solidFill>
                  <a:srgbClr val="000000"/>
                </a:solidFill>
                <a:latin typeface="Arial" charset="0"/>
                <a:cs typeface="Arial" charset="0"/>
              </a:rPr>
              <a:pPr algn="r" eaLnBrk="1" hangingPunct="1">
                <a:buClrTx/>
                <a:buFontTx/>
                <a:buNone/>
              </a:pPr>
              <a:t>3</a:t>
            </a:fld>
            <a:endParaRPr lang="en-US" sz="1300" dirty="0">
              <a:solidFill>
                <a:srgbClr val="000000"/>
              </a:solidFill>
              <a:latin typeface="Arial" charset="0"/>
              <a:cs typeface="Arial" charset="0"/>
            </a:endParaRPr>
          </a:p>
        </p:txBody>
      </p:sp>
      <p:sp>
        <p:nvSpPr>
          <p:cNvPr id="6042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042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114245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D38FF500-A8E9-48F9-A6D7-E9081C87D11E}" type="slidenum">
              <a:rPr lang="en-US" smtClean="0">
                <a:solidFill>
                  <a:srgbClr val="000000"/>
                </a:solidFill>
                <a:latin typeface="Arial" charset="0"/>
                <a:cs typeface="Arial" charset="0"/>
              </a:rPr>
              <a:pPr eaLnBrk="1" hangingPunct="1"/>
              <a:t>30</a:t>
            </a:fld>
            <a:endParaRPr lang="en-US">
              <a:solidFill>
                <a:srgbClr val="000000"/>
              </a:solidFill>
              <a:latin typeface="Arial" charset="0"/>
              <a:cs typeface="Arial" charset="0"/>
            </a:endParaRPr>
          </a:p>
        </p:txBody>
      </p:sp>
      <p:sp>
        <p:nvSpPr>
          <p:cNvPr id="8601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5B9C94A-382C-4507-A99E-1912B914B952}" type="slidenum">
              <a:rPr lang="en-US" sz="1300">
                <a:solidFill>
                  <a:srgbClr val="000000"/>
                </a:solidFill>
                <a:latin typeface="Arial" charset="0"/>
                <a:cs typeface="Arial" charset="0"/>
              </a:rPr>
              <a:pPr algn="r" eaLnBrk="1" hangingPunct="1">
                <a:buClrTx/>
                <a:buFontTx/>
                <a:buNone/>
              </a:pPr>
              <a:t>30</a:t>
            </a:fld>
            <a:endParaRPr lang="en-US" sz="1300">
              <a:solidFill>
                <a:srgbClr val="000000"/>
              </a:solidFill>
              <a:latin typeface="Arial" charset="0"/>
              <a:cs typeface="Arial" charset="0"/>
            </a:endParaRPr>
          </a:p>
        </p:txBody>
      </p:sp>
      <p:sp>
        <p:nvSpPr>
          <p:cNvPr id="8602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602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944161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FC4E51A1-4CA7-47C1-9E7F-89A9CF934351}" type="slidenum">
              <a:rPr lang="en-US" smtClean="0">
                <a:solidFill>
                  <a:srgbClr val="000000"/>
                </a:solidFill>
                <a:latin typeface="Arial" charset="0"/>
                <a:cs typeface="Arial" charset="0"/>
              </a:rPr>
              <a:pPr eaLnBrk="1" hangingPunct="1"/>
              <a:t>31</a:t>
            </a:fld>
            <a:endParaRPr lang="en-US">
              <a:solidFill>
                <a:srgbClr val="000000"/>
              </a:solidFill>
              <a:latin typeface="Arial" charset="0"/>
              <a:cs typeface="Arial" charset="0"/>
            </a:endParaRPr>
          </a:p>
        </p:txBody>
      </p:sp>
      <p:sp>
        <p:nvSpPr>
          <p:cNvPr id="8704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5AF9944C-288A-4FE8-9F9C-756DE41C71BD}" type="slidenum">
              <a:rPr lang="en-US" sz="1300">
                <a:solidFill>
                  <a:srgbClr val="000000"/>
                </a:solidFill>
                <a:latin typeface="Arial" charset="0"/>
                <a:cs typeface="Arial" charset="0"/>
              </a:rPr>
              <a:pPr algn="r" eaLnBrk="1" hangingPunct="1">
                <a:buClrTx/>
                <a:buFontTx/>
                <a:buNone/>
              </a:pPr>
              <a:t>31</a:t>
            </a:fld>
            <a:endParaRPr lang="en-US" sz="1300">
              <a:solidFill>
                <a:srgbClr val="000000"/>
              </a:solidFill>
              <a:latin typeface="Arial" charset="0"/>
              <a:cs typeface="Arial" charset="0"/>
            </a:endParaRPr>
          </a:p>
        </p:txBody>
      </p:sp>
      <p:sp>
        <p:nvSpPr>
          <p:cNvPr id="8704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704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whitespace characters include spaces, newline, and tab characters.</a:t>
            </a:r>
            <a:endParaRPr lang="fa-IR" dirty="0"/>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a-IR" dirty="0">
              <a:latin typeface="Arial" charset="0"/>
              <a:cs typeface="Arial" charset="0"/>
            </a:endParaRPr>
          </a:p>
          <a:p>
            <a:pPr marL="0" marR="0" indent="0" algn="l" defTabSz="457200" rtl="0" eaLnBrk="1" fontAlgn="base" latinLnBrk="0" hangingPunct="1">
              <a:lnSpc>
                <a:spcPct val="100000"/>
              </a:lnSpc>
              <a:spcBef>
                <a:spcPts val="45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t>On success, the function returns the same </a:t>
            </a:r>
            <a:r>
              <a:rPr lang="en-US" dirty="0" err="1"/>
              <a:t>str</a:t>
            </a:r>
            <a:r>
              <a:rPr lang="en-US" dirty="0"/>
              <a:t> parameter. If the End-of-File is encountered and no characters have been read, the contents of str remain unchanged and a null pointer is returned.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782598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49CCC2A9-99FA-4092-9E57-2924124AD205}" type="slidenum">
              <a:rPr lang="en-US" smtClean="0">
                <a:solidFill>
                  <a:srgbClr val="000000"/>
                </a:solidFill>
                <a:latin typeface="Arial" charset="0"/>
                <a:cs typeface="Arial" charset="0"/>
              </a:rPr>
              <a:pPr eaLnBrk="1" hangingPunct="1"/>
              <a:t>32</a:t>
            </a:fld>
            <a:endParaRPr lang="en-US">
              <a:solidFill>
                <a:srgbClr val="000000"/>
              </a:solidFill>
              <a:latin typeface="Arial" charset="0"/>
              <a:cs typeface="Arial" charset="0"/>
            </a:endParaRPr>
          </a:p>
        </p:txBody>
      </p:sp>
      <p:sp>
        <p:nvSpPr>
          <p:cNvPr id="8806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9A9757A6-8F9E-4CC9-A668-52FF651B8C23}" type="slidenum">
              <a:rPr lang="en-US" sz="1300">
                <a:solidFill>
                  <a:srgbClr val="000000"/>
                </a:solidFill>
                <a:latin typeface="Arial" charset="0"/>
                <a:cs typeface="Arial" charset="0"/>
              </a:rPr>
              <a:pPr algn="r" eaLnBrk="1" hangingPunct="1">
                <a:buClrTx/>
                <a:buFontTx/>
                <a:buNone/>
              </a:pPr>
              <a:t>32</a:t>
            </a:fld>
            <a:endParaRPr lang="en-US" sz="1300">
              <a:solidFill>
                <a:srgbClr val="000000"/>
              </a:solidFill>
              <a:latin typeface="Arial" charset="0"/>
              <a:cs typeface="Arial" charset="0"/>
            </a:endParaRPr>
          </a:p>
        </p:txBody>
      </p:sp>
      <p:sp>
        <p:nvSpPr>
          <p:cNvPr id="8806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806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4193251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5CEFED00-D292-4CB4-9BAA-817DB09661EB}" type="slidenum">
              <a:rPr lang="en-US" smtClean="0">
                <a:solidFill>
                  <a:srgbClr val="000000"/>
                </a:solidFill>
                <a:latin typeface="Arial" charset="0"/>
                <a:cs typeface="Arial" charset="0"/>
              </a:rPr>
              <a:pPr eaLnBrk="1" hangingPunct="1"/>
              <a:t>33</a:t>
            </a:fld>
            <a:endParaRPr lang="en-US">
              <a:solidFill>
                <a:srgbClr val="000000"/>
              </a:solidFill>
              <a:latin typeface="Arial" charset="0"/>
              <a:cs typeface="Arial" charset="0"/>
            </a:endParaRPr>
          </a:p>
        </p:txBody>
      </p:sp>
      <p:sp>
        <p:nvSpPr>
          <p:cNvPr id="8909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7E785941-6C01-4CF3-B7AD-AB9B7033AD67}" type="slidenum">
              <a:rPr lang="en-US" sz="1300">
                <a:solidFill>
                  <a:srgbClr val="000000"/>
                </a:solidFill>
                <a:latin typeface="Arial" charset="0"/>
                <a:cs typeface="Arial" charset="0"/>
              </a:rPr>
              <a:pPr algn="r" eaLnBrk="1" hangingPunct="1">
                <a:buClrTx/>
                <a:buFontTx/>
                <a:buNone/>
              </a:pPr>
              <a:t>33</a:t>
            </a:fld>
            <a:endParaRPr lang="en-US" sz="1300">
              <a:solidFill>
                <a:srgbClr val="000000"/>
              </a:solidFill>
              <a:latin typeface="Arial" charset="0"/>
              <a:cs typeface="Arial" charset="0"/>
            </a:endParaRPr>
          </a:p>
        </p:txBody>
      </p:sp>
      <p:sp>
        <p:nvSpPr>
          <p:cNvPr id="8909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8909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231488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34</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34</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502982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7FAC603-789B-48F2-B865-964096836E58}" type="slidenum">
              <a:rPr lang="en-US" smtClean="0">
                <a:solidFill>
                  <a:srgbClr val="000000"/>
                </a:solidFill>
                <a:latin typeface="Arial" charset="0"/>
                <a:cs typeface="Arial" charset="0"/>
              </a:rPr>
              <a:pPr eaLnBrk="1" hangingPunct="1"/>
              <a:t>35</a:t>
            </a:fld>
            <a:endParaRPr lang="en-US">
              <a:solidFill>
                <a:srgbClr val="000000"/>
              </a:solidFill>
              <a:latin typeface="Arial" charset="0"/>
              <a:cs typeface="Arial" charset="0"/>
            </a:endParaRPr>
          </a:p>
        </p:txBody>
      </p:sp>
      <p:sp>
        <p:nvSpPr>
          <p:cNvPr id="9113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8474434-4682-40F7-B44D-A86487827067}" type="slidenum">
              <a:rPr lang="en-US" sz="1300">
                <a:solidFill>
                  <a:srgbClr val="000000"/>
                </a:solidFill>
                <a:latin typeface="Arial" charset="0"/>
                <a:cs typeface="Arial" charset="0"/>
              </a:rPr>
              <a:pPr algn="r" eaLnBrk="1" hangingPunct="1">
                <a:buClrTx/>
                <a:buFontTx/>
                <a:buNone/>
              </a:pPr>
              <a:t>35</a:t>
            </a:fld>
            <a:endParaRPr lang="en-US" sz="1300">
              <a:solidFill>
                <a:srgbClr val="000000"/>
              </a:solidFill>
              <a:latin typeface="Arial" charset="0"/>
              <a:cs typeface="Arial" charset="0"/>
            </a:endParaRPr>
          </a:p>
        </p:txBody>
      </p:sp>
      <p:sp>
        <p:nvSpPr>
          <p:cNvPr id="9114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114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72058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36</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36</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647043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37</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37</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062807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38</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38</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1528140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2BA991B8-1652-4156-9A94-B56265617D40}" type="slidenum">
              <a:rPr lang="en-US" smtClean="0">
                <a:solidFill>
                  <a:srgbClr val="000000"/>
                </a:solidFill>
                <a:latin typeface="Arial" charset="0"/>
                <a:cs typeface="Arial" charset="0"/>
              </a:rPr>
              <a:pPr eaLnBrk="1" hangingPunct="1"/>
              <a:t>39</a:t>
            </a:fld>
            <a:endParaRPr lang="en-US">
              <a:solidFill>
                <a:srgbClr val="000000"/>
              </a:solidFill>
              <a:latin typeface="Arial" charset="0"/>
              <a:cs typeface="Arial" charset="0"/>
            </a:endParaRPr>
          </a:p>
        </p:txBody>
      </p:sp>
      <p:sp>
        <p:nvSpPr>
          <p:cNvPr id="9318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3D0A010F-4154-4090-998C-002A0B3E1B64}" type="slidenum">
              <a:rPr lang="en-US" sz="1300">
                <a:solidFill>
                  <a:srgbClr val="000000"/>
                </a:solidFill>
                <a:latin typeface="Arial" charset="0"/>
                <a:cs typeface="Arial" charset="0"/>
              </a:rPr>
              <a:pPr algn="r" eaLnBrk="1" hangingPunct="1">
                <a:buClrTx/>
                <a:buFontTx/>
                <a:buNone/>
              </a:pPr>
              <a:t>39</a:t>
            </a:fld>
            <a:endParaRPr lang="en-US" sz="1300">
              <a:solidFill>
                <a:srgbClr val="000000"/>
              </a:solidFill>
              <a:latin typeface="Arial" charset="0"/>
              <a:cs typeface="Arial" charset="0"/>
            </a:endParaRPr>
          </a:p>
        </p:txBody>
      </p:sp>
      <p:sp>
        <p:nvSpPr>
          <p:cNvPr id="9318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318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98762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3815F330-E22B-475A-B00E-F2E36D436579}" type="slidenum">
              <a:rPr lang="en-US" smtClean="0">
                <a:solidFill>
                  <a:srgbClr val="000000"/>
                </a:solidFill>
                <a:latin typeface="Arial" charset="0"/>
                <a:cs typeface="Arial" charset="0"/>
              </a:rPr>
              <a:pPr eaLnBrk="1" hangingPunct="1"/>
              <a:t>4</a:t>
            </a:fld>
            <a:endParaRPr lang="en-US" dirty="0">
              <a:solidFill>
                <a:srgbClr val="000000"/>
              </a:solidFill>
              <a:latin typeface="Arial" charset="0"/>
              <a:cs typeface="Arial" charset="0"/>
            </a:endParaRPr>
          </a:p>
        </p:txBody>
      </p:sp>
      <p:sp>
        <p:nvSpPr>
          <p:cNvPr id="6144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7F40ACD-D141-4613-AD05-B907A0340254}" type="slidenum">
              <a:rPr lang="en-US" sz="1300">
                <a:solidFill>
                  <a:srgbClr val="000000"/>
                </a:solidFill>
                <a:latin typeface="Arial" charset="0"/>
                <a:cs typeface="Arial" charset="0"/>
              </a:rPr>
              <a:pPr algn="r" eaLnBrk="1" hangingPunct="1">
                <a:buClrTx/>
                <a:buFontTx/>
                <a:buNone/>
              </a:pPr>
              <a:t>4</a:t>
            </a:fld>
            <a:endParaRPr lang="en-US" sz="1300" dirty="0">
              <a:solidFill>
                <a:srgbClr val="000000"/>
              </a:solidFill>
              <a:latin typeface="Arial" charset="0"/>
              <a:cs typeface="Arial" charset="0"/>
            </a:endParaRPr>
          </a:p>
        </p:txBody>
      </p:sp>
      <p:sp>
        <p:nvSpPr>
          <p:cNvPr id="6144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144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4214124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2BA991B8-1652-4156-9A94-B56265617D40}" type="slidenum">
              <a:rPr lang="en-US" smtClean="0">
                <a:solidFill>
                  <a:srgbClr val="000000"/>
                </a:solidFill>
                <a:latin typeface="Arial" charset="0"/>
                <a:cs typeface="Arial" charset="0"/>
              </a:rPr>
              <a:pPr eaLnBrk="1" hangingPunct="1"/>
              <a:t>40</a:t>
            </a:fld>
            <a:endParaRPr lang="en-US">
              <a:solidFill>
                <a:srgbClr val="000000"/>
              </a:solidFill>
              <a:latin typeface="Arial" charset="0"/>
              <a:cs typeface="Arial" charset="0"/>
            </a:endParaRPr>
          </a:p>
        </p:txBody>
      </p:sp>
      <p:sp>
        <p:nvSpPr>
          <p:cNvPr id="9318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3D0A010F-4154-4090-998C-002A0B3E1B64}" type="slidenum">
              <a:rPr lang="en-US" sz="1300">
                <a:solidFill>
                  <a:srgbClr val="000000"/>
                </a:solidFill>
                <a:latin typeface="Arial" charset="0"/>
                <a:cs typeface="Arial" charset="0"/>
              </a:rPr>
              <a:pPr algn="r" eaLnBrk="1" hangingPunct="1">
                <a:buClrTx/>
                <a:buFontTx/>
                <a:buNone/>
              </a:pPr>
              <a:t>40</a:t>
            </a:fld>
            <a:endParaRPr lang="en-US" sz="1300">
              <a:solidFill>
                <a:srgbClr val="000000"/>
              </a:solidFill>
              <a:latin typeface="Arial" charset="0"/>
              <a:cs typeface="Arial" charset="0"/>
            </a:endParaRPr>
          </a:p>
        </p:txBody>
      </p:sp>
      <p:sp>
        <p:nvSpPr>
          <p:cNvPr id="9318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318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2168616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61F3245D-9DED-428F-92DC-E6DFB90CAE60}" type="slidenum">
              <a:rPr lang="en-US" smtClean="0">
                <a:solidFill>
                  <a:srgbClr val="000000"/>
                </a:solidFill>
                <a:latin typeface="Arial" charset="0"/>
                <a:cs typeface="Arial" charset="0"/>
              </a:rPr>
              <a:pPr eaLnBrk="1" hangingPunct="1"/>
              <a:t>41</a:t>
            </a:fld>
            <a:endParaRPr lang="en-US">
              <a:solidFill>
                <a:srgbClr val="000000"/>
              </a:solidFill>
              <a:latin typeface="Arial" charset="0"/>
              <a:cs typeface="Arial" charset="0"/>
            </a:endParaRPr>
          </a:p>
        </p:txBody>
      </p:sp>
      <p:sp>
        <p:nvSpPr>
          <p:cNvPr id="9216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03194BE-9D62-4574-A303-D84FA7C86D35}" type="slidenum">
              <a:rPr lang="en-US" sz="1300">
                <a:solidFill>
                  <a:srgbClr val="000000"/>
                </a:solidFill>
                <a:latin typeface="Arial" charset="0"/>
                <a:cs typeface="Arial" charset="0"/>
              </a:rPr>
              <a:pPr algn="r" eaLnBrk="1" hangingPunct="1">
                <a:buClrTx/>
                <a:buFontTx/>
                <a:buNone/>
              </a:pPr>
              <a:t>41</a:t>
            </a:fld>
            <a:endParaRPr lang="en-US" sz="1300">
              <a:solidFill>
                <a:srgbClr val="000000"/>
              </a:solidFill>
              <a:latin typeface="Arial" charset="0"/>
              <a:cs typeface="Arial" charset="0"/>
            </a:endParaRPr>
          </a:p>
        </p:txBody>
      </p:sp>
      <p:sp>
        <p:nvSpPr>
          <p:cNvPr id="9216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216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921367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2BA991B8-1652-4156-9A94-B56265617D40}" type="slidenum">
              <a:rPr lang="en-US" smtClean="0">
                <a:solidFill>
                  <a:srgbClr val="000000"/>
                </a:solidFill>
                <a:latin typeface="Arial" charset="0"/>
                <a:cs typeface="Arial" charset="0"/>
              </a:rPr>
              <a:pPr eaLnBrk="1" hangingPunct="1"/>
              <a:t>42</a:t>
            </a:fld>
            <a:endParaRPr lang="en-US">
              <a:solidFill>
                <a:srgbClr val="000000"/>
              </a:solidFill>
              <a:latin typeface="Arial" charset="0"/>
              <a:cs typeface="Arial" charset="0"/>
            </a:endParaRPr>
          </a:p>
        </p:txBody>
      </p:sp>
      <p:sp>
        <p:nvSpPr>
          <p:cNvPr id="9318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3D0A010F-4154-4090-998C-002A0B3E1B64}" type="slidenum">
              <a:rPr lang="en-US" sz="1300">
                <a:solidFill>
                  <a:srgbClr val="000000"/>
                </a:solidFill>
                <a:latin typeface="Arial" charset="0"/>
                <a:cs typeface="Arial" charset="0"/>
              </a:rPr>
              <a:pPr algn="r" eaLnBrk="1" hangingPunct="1">
                <a:buClrTx/>
                <a:buFontTx/>
                <a:buNone/>
              </a:pPr>
              <a:t>42</a:t>
            </a:fld>
            <a:endParaRPr lang="en-US" sz="1300">
              <a:solidFill>
                <a:srgbClr val="000000"/>
              </a:solidFill>
              <a:latin typeface="Arial" charset="0"/>
              <a:cs typeface="Arial" charset="0"/>
            </a:endParaRPr>
          </a:p>
        </p:txBody>
      </p:sp>
      <p:sp>
        <p:nvSpPr>
          <p:cNvPr id="9318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318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495827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5F9A893E-01CA-4F06-A95B-21976A032AC3}" type="slidenum">
              <a:rPr lang="en-US" smtClean="0">
                <a:solidFill>
                  <a:srgbClr val="000000"/>
                </a:solidFill>
                <a:latin typeface="Arial" charset="0"/>
                <a:cs typeface="Arial" charset="0"/>
              </a:rPr>
              <a:pPr eaLnBrk="1" hangingPunct="1"/>
              <a:t>43</a:t>
            </a:fld>
            <a:endParaRPr lang="en-US">
              <a:solidFill>
                <a:srgbClr val="000000"/>
              </a:solidFill>
              <a:latin typeface="Arial" charset="0"/>
              <a:cs typeface="Arial" charset="0"/>
            </a:endParaRPr>
          </a:p>
        </p:txBody>
      </p:sp>
      <p:sp>
        <p:nvSpPr>
          <p:cNvPr id="94211" name="Rectangle 1"/>
          <p:cNvSpPr>
            <a:spLocks noGrp="1" noRot="1" noChangeAspect="1" noChangeArrowheads="1" noTextEdit="1"/>
          </p:cNvSpPr>
          <p:nvPr>
            <p:ph type="sldImg"/>
          </p:nvPr>
        </p:nvSpPr>
        <p:spPr>
          <a:xfrm>
            <a:off x="992188" y="768350"/>
            <a:ext cx="5114925" cy="3836988"/>
          </a:xfrm>
          <a:solidFill>
            <a:srgbClr val="FFFFFF"/>
          </a:solidFill>
          <a:ln/>
        </p:spPr>
      </p:sp>
      <p:sp>
        <p:nvSpPr>
          <p:cNvPr id="94212" name="Rectangle 2"/>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extLst>
      <p:ext uri="{BB962C8B-B14F-4D97-AF65-F5344CB8AC3E}">
        <p14:creationId xmlns:p14="http://schemas.microsoft.com/office/powerpoint/2010/main" val="926360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552CAB8-DC34-4C92-91F7-7C35D3A88AEE}" type="slidenum">
              <a:rPr lang="en-US" smtClean="0">
                <a:solidFill>
                  <a:srgbClr val="000000"/>
                </a:solidFill>
                <a:latin typeface="Arial" charset="0"/>
                <a:cs typeface="Arial" charset="0"/>
              </a:rPr>
              <a:pPr eaLnBrk="1" hangingPunct="1"/>
              <a:t>44</a:t>
            </a:fld>
            <a:endParaRPr lang="en-US">
              <a:solidFill>
                <a:srgbClr val="000000"/>
              </a:solidFill>
              <a:latin typeface="Arial" charset="0"/>
              <a:cs typeface="Arial" charset="0"/>
            </a:endParaRPr>
          </a:p>
        </p:txBody>
      </p:sp>
      <p:sp>
        <p:nvSpPr>
          <p:cNvPr id="9523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6643377-0726-4136-83E4-A6EE06FFFCB0}" type="slidenum">
              <a:rPr lang="en-US" sz="1300">
                <a:solidFill>
                  <a:srgbClr val="000000"/>
                </a:solidFill>
                <a:latin typeface="Arial" charset="0"/>
                <a:cs typeface="Arial" charset="0"/>
              </a:rPr>
              <a:pPr algn="r" eaLnBrk="1" hangingPunct="1">
                <a:buClrTx/>
                <a:buFontTx/>
                <a:buNone/>
              </a:pPr>
              <a:t>44</a:t>
            </a:fld>
            <a:endParaRPr lang="en-US" sz="1300">
              <a:solidFill>
                <a:srgbClr val="000000"/>
              </a:solidFill>
              <a:latin typeface="Arial" charset="0"/>
              <a:cs typeface="Arial" charset="0"/>
            </a:endParaRPr>
          </a:p>
        </p:txBody>
      </p:sp>
      <p:sp>
        <p:nvSpPr>
          <p:cNvPr id="9523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523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0289143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AB0073C6-D741-454E-A307-E3B4B4FD6660}" type="slidenum">
              <a:rPr lang="en-US" smtClean="0">
                <a:solidFill>
                  <a:srgbClr val="000000"/>
                </a:solidFill>
                <a:latin typeface="Arial" charset="0"/>
                <a:cs typeface="Arial" charset="0"/>
              </a:rPr>
              <a:pPr eaLnBrk="1" hangingPunct="1"/>
              <a:t>45</a:t>
            </a:fld>
            <a:endParaRPr lang="en-US">
              <a:solidFill>
                <a:srgbClr val="000000"/>
              </a:solidFill>
              <a:latin typeface="Arial" charset="0"/>
              <a:cs typeface="Arial" charset="0"/>
            </a:endParaRPr>
          </a:p>
        </p:txBody>
      </p:sp>
      <p:sp>
        <p:nvSpPr>
          <p:cNvPr id="9625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6120622-8095-49BA-B7EA-D251A73785ED}" type="slidenum">
              <a:rPr lang="en-US" sz="1300">
                <a:solidFill>
                  <a:srgbClr val="000000"/>
                </a:solidFill>
                <a:latin typeface="Arial" charset="0"/>
                <a:cs typeface="Arial" charset="0"/>
              </a:rPr>
              <a:pPr algn="r" eaLnBrk="1" hangingPunct="1">
                <a:buClrTx/>
                <a:buFontTx/>
                <a:buNone/>
              </a:pPr>
              <a:t>45</a:t>
            </a:fld>
            <a:endParaRPr lang="en-US" sz="1300">
              <a:solidFill>
                <a:srgbClr val="000000"/>
              </a:solidFill>
              <a:latin typeface="Arial" charset="0"/>
              <a:cs typeface="Arial" charset="0"/>
            </a:endParaRPr>
          </a:p>
        </p:txBody>
      </p:sp>
      <p:sp>
        <p:nvSpPr>
          <p:cNvPr id="9626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626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654934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4E7A031B-66C7-40D9-B0E7-31E74DCB7FED}" type="slidenum">
              <a:rPr lang="en-US" smtClean="0">
                <a:solidFill>
                  <a:srgbClr val="000000"/>
                </a:solidFill>
                <a:latin typeface="Arial" charset="0"/>
                <a:cs typeface="Arial" charset="0"/>
              </a:rPr>
              <a:pPr eaLnBrk="1" hangingPunct="1"/>
              <a:t>46</a:t>
            </a:fld>
            <a:endParaRPr lang="en-US">
              <a:solidFill>
                <a:srgbClr val="000000"/>
              </a:solidFill>
              <a:latin typeface="Arial" charset="0"/>
              <a:cs typeface="Arial" charset="0"/>
            </a:endParaRPr>
          </a:p>
        </p:txBody>
      </p:sp>
      <p:sp>
        <p:nvSpPr>
          <p:cNvPr id="9728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3B20F89B-C620-4D6F-AE8A-7C7A603A2AB8}" type="slidenum">
              <a:rPr lang="en-US" sz="1300">
                <a:solidFill>
                  <a:srgbClr val="000000"/>
                </a:solidFill>
                <a:latin typeface="Arial" charset="0"/>
                <a:cs typeface="Arial" charset="0"/>
              </a:rPr>
              <a:pPr algn="r" eaLnBrk="1" hangingPunct="1">
                <a:buClrTx/>
                <a:buFontTx/>
                <a:buNone/>
              </a:pPr>
              <a:t>46</a:t>
            </a:fld>
            <a:endParaRPr lang="en-US" sz="1300">
              <a:solidFill>
                <a:srgbClr val="000000"/>
              </a:solidFill>
              <a:latin typeface="Arial" charset="0"/>
              <a:cs typeface="Arial" charset="0"/>
            </a:endParaRPr>
          </a:p>
        </p:txBody>
      </p:sp>
      <p:sp>
        <p:nvSpPr>
          <p:cNvPr id="9728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728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8363409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582BEF9B-5B06-4E0A-9F41-AA079FFACE67}" type="slidenum">
              <a:rPr lang="en-US" smtClean="0">
                <a:solidFill>
                  <a:srgbClr val="000000"/>
                </a:solidFill>
                <a:latin typeface="Arial" charset="0"/>
                <a:cs typeface="Arial" charset="0"/>
              </a:rPr>
              <a:pPr eaLnBrk="1" hangingPunct="1"/>
              <a:t>47</a:t>
            </a:fld>
            <a:endParaRPr lang="en-US">
              <a:solidFill>
                <a:srgbClr val="000000"/>
              </a:solidFill>
              <a:latin typeface="Arial" charset="0"/>
              <a:cs typeface="Arial" charset="0"/>
            </a:endParaRPr>
          </a:p>
        </p:txBody>
      </p:sp>
      <p:sp>
        <p:nvSpPr>
          <p:cNvPr id="9830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414B9AF-7562-4EFC-AAED-B59A03C138EA}" type="slidenum">
              <a:rPr lang="en-US" sz="1300">
                <a:solidFill>
                  <a:srgbClr val="000000"/>
                </a:solidFill>
                <a:latin typeface="Arial" charset="0"/>
                <a:cs typeface="Arial" charset="0"/>
              </a:rPr>
              <a:pPr algn="r" eaLnBrk="1" hangingPunct="1">
                <a:buClrTx/>
                <a:buFontTx/>
                <a:buNone/>
              </a:pPr>
              <a:t>47</a:t>
            </a:fld>
            <a:endParaRPr lang="en-US" sz="1300">
              <a:solidFill>
                <a:srgbClr val="000000"/>
              </a:solidFill>
              <a:latin typeface="Arial" charset="0"/>
              <a:cs typeface="Arial" charset="0"/>
            </a:endParaRPr>
          </a:p>
        </p:txBody>
      </p:sp>
      <p:sp>
        <p:nvSpPr>
          <p:cNvPr id="9830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830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015985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DA632D9-A60B-4A90-BF35-BC2EEBD1F41E}" type="slidenum">
              <a:rPr lang="en-US" smtClean="0">
                <a:solidFill>
                  <a:srgbClr val="000000"/>
                </a:solidFill>
                <a:latin typeface="Arial" charset="0"/>
                <a:cs typeface="Arial" charset="0"/>
              </a:rPr>
              <a:pPr eaLnBrk="1" hangingPunct="1"/>
              <a:t>48</a:t>
            </a:fld>
            <a:endParaRPr lang="en-US">
              <a:solidFill>
                <a:srgbClr val="000000"/>
              </a:solidFill>
              <a:latin typeface="Arial" charset="0"/>
              <a:cs typeface="Arial" charset="0"/>
            </a:endParaRPr>
          </a:p>
        </p:txBody>
      </p:sp>
      <p:sp>
        <p:nvSpPr>
          <p:cNvPr id="9933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9B06991B-7BC6-449A-9253-A1F33F174B08}" type="slidenum">
              <a:rPr lang="en-US" sz="1300">
                <a:solidFill>
                  <a:srgbClr val="000000"/>
                </a:solidFill>
                <a:latin typeface="Arial" charset="0"/>
                <a:cs typeface="Arial" charset="0"/>
              </a:rPr>
              <a:pPr algn="r" eaLnBrk="1" hangingPunct="1">
                <a:buClrTx/>
                <a:buFontTx/>
                <a:buNone/>
              </a:pPr>
              <a:t>48</a:t>
            </a:fld>
            <a:endParaRPr lang="en-US" sz="1300">
              <a:solidFill>
                <a:srgbClr val="000000"/>
              </a:solidFill>
              <a:latin typeface="Arial" charset="0"/>
              <a:cs typeface="Arial" charset="0"/>
            </a:endParaRPr>
          </a:p>
        </p:txBody>
      </p:sp>
      <p:sp>
        <p:nvSpPr>
          <p:cNvPr id="9933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933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785583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23758B8E-F768-409E-902D-3381129829B2}" type="slidenum">
              <a:rPr lang="en-US" smtClean="0">
                <a:solidFill>
                  <a:srgbClr val="000000"/>
                </a:solidFill>
                <a:latin typeface="Arial" charset="0"/>
                <a:cs typeface="Arial" charset="0"/>
              </a:rPr>
              <a:pPr eaLnBrk="1" hangingPunct="1"/>
              <a:t>49</a:t>
            </a:fld>
            <a:endParaRPr lang="en-US">
              <a:solidFill>
                <a:srgbClr val="000000"/>
              </a:solidFill>
              <a:latin typeface="Arial" charset="0"/>
              <a:cs typeface="Arial" charset="0"/>
            </a:endParaRPr>
          </a:p>
        </p:txBody>
      </p:sp>
      <p:sp>
        <p:nvSpPr>
          <p:cNvPr id="10035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13B34876-906D-4D82-91DC-AC2FF45F9BF8}" type="slidenum">
              <a:rPr lang="en-US" sz="1300">
                <a:solidFill>
                  <a:srgbClr val="000000"/>
                </a:solidFill>
                <a:latin typeface="Arial" charset="0"/>
                <a:cs typeface="Arial" charset="0"/>
              </a:rPr>
              <a:pPr algn="r" eaLnBrk="1" hangingPunct="1">
                <a:buClrTx/>
                <a:buFontTx/>
                <a:buNone/>
              </a:pPr>
              <a:t>49</a:t>
            </a:fld>
            <a:endParaRPr lang="en-US" sz="1300">
              <a:solidFill>
                <a:srgbClr val="000000"/>
              </a:solidFill>
              <a:latin typeface="Arial" charset="0"/>
              <a:cs typeface="Arial" charset="0"/>
            </a:endParaRPr>
          </a:p>
        </p:txBody>
      </p:sp>
      <p:sp>
        <p:nvSpPr>
          <p:cNvPr id="10035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035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412736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1C05AC69-CE0E-44CA-A41A-ACE71D74B5C9}" type="slidenum">
              <a:rPr lang="en-US" smtClean="0">
                <a:solidFill>
                  <a:srgbClr val="000000"/>
                </a:solidFill>
                <a:latin typeface="Arial" charset="0"/>
                <a:cs typeface="Arial" charset="0"/>
              </a:rPr>
              <a:pPr eaLnBrk="1" hangingPunct="1"/>
              <a:t>5</a:t>
            </a:fld>
            <a:endParaRPr lang="en-US">
              <a:solidFill>
                <a:srgbClr val="000000"/>
              </a:solidFill>
              <a:latin typeface="Arial" charset="0"/>
              <a:cs typeface="Arial" charset="0"/>
            </a:endParaRPr>
          </a:p>
        </p:txBody>
      </p:sp>
      <p:sp>
        <p:nvSpPr>
          <p:cNvPr id="6246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8897311-91AD-4011-BBB3-0E39BF38A649}" type="slidenum">
              <a:rPr lang="en-US" sz="1300">
                <a:solidFill>
                  <a:srgbClr val="000000"/>
                </a:solidFill>
                <a:latin typeface="Arial" charset="0"/>
                <a:cs typeface="Arial" charset="0"/>
              </a:rPr>
              <a:pPr algn="r" eaLnBrk="1" hangingPunct="1">
                <a:buClrTx/>
                <a:buFontTx/>
                <a:buNone/>
              </a:pPr>
              <a:t>5</a:t>
            </a:fld>
            <a:endParaRPr lang="en-US" sz="1300">
              <a:solidFill>
                <a:srgbClr val="000000"/>
              </a:solidFill>
              <a:latin typeface="Arial" charset="0"/>
              <a:cs typeface="Arial" charset="0"/>
            </a:endParaRPr>
          </a:p>
        </p:txBody>
      </p:sp>
      <p:sp>
        <p:nvSpPr>
          <p:cNvPr id="6246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246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3162729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CAB0B6FA-302B-49E4-A31B-8FD81A68212C}" type="slidenum">
              <a:rPr lang="en-US" smtClean="0">
                <a:solidFill>
                  <a:srgbClr val="000000"/>
                </a:solidFill>
                <a:latin typeface="Arial" charset="0"/>
                <a:cs typeface="Arial" charset="0"/>
              </a:rPr>
              <a:pPr eaLnBrk="1" hangingPunct="1"/>
              <a:t>50</a:t>
            </a:fld>
            <a:endParaRPr lang="en-US">
              <a:solidFill>
                <a:srgbClr val="000000"/>
              </a:solidFill>
              <a:latin typeface="Arial" charset="0"/>
              <a:cs typeface="Arial" charset="0"/>
            </a:endParaRPr>
          </a:p>
        </p:txBody>
      </p:sp>
      <p:sp>
        <p:nvSpPr>
          <p:cNvPr id="10137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635A09B-E916-4F87-BCC1-89155B605FBC}" type="slidenum">
              <a:rPr lang="en-US" sz="1300">
                <a:solidFill>
                  <a:srgbClr val="000000"/>
                </a:solidFill>
                <a:latin typeface="Arial" charset="0"/>
                <a:cs typeface="Arial" charset="0"/>
              </a:rPr>
              <a:pPr algn="r" eaLnBrk="1" hangingPunct="1">
                <a:buClrTx/>
                <a:buFontTx/>
                <a:buNone/>
              </a:pPr>
              <a:t>50</a:t>
            </a:fld>
            <a:endParaRPr lang="en-US" sz="1300">
              <a:solidFill>
                <a:srgbClr val="000000"/>
              </a:solidFill>
              <a:latin typeface="Arial" charset="0"/>
              <a:cs typeface="Arial" charset="0"/>
            </a:endParaRPr>
          </a:p>
        </p:txBody>
      </p:sp>
      <p:sp>
        <p:nvSpPr>
          <p:cNvPr id="10138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138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8047966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3BEF990A-F53F-44AF-AF48-92B055F73A9C}" type="slidenum">
              <a:rPr lang="en-US" smtClean="0">
                <a:solidFill>
                  <a:srgbClr val="000000"/>
                </a:solidFill>
                <a:latin typeface="Arial" charset="0"/>
                <a:cs typeface="Arial" charset="0"/>
              </a:rPr>
              <a:pPr eaLnBrk="1" hangingPunct="1"/>
              <a:t>51</a:t>
            </a:fld>
            <a:endParaRPr lang="en-US">
              <a:solidFill>
                <a:srgbClr val="000000"/>
              </a:solidFill>
              <a:latin typeface="Arial" charset="0"/>
              <a:cs typeface="Arial" charset="0"/>
            </a:endParaRPr>
          </a:p>
        </p:txBody>
      </p:sp>
      <p:sp>
        <p:nvSpPr>
          <p:cNvPr id="10240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8E3F232B-E486-4CDC-A057-83CB5FA7A440}" type="slidenum">
              <a:rPr lang="en-US" sz="1300">
                <a:solidFill>
                  <a:srgbClr val="000000"/>
                </a:solidFill>
                <a:latin typeface="Arial" charset="0"/>
                <a:cs typeface="Arial" charset="0"/>
              </a:rPr>
              <a:pPr algn="r" eaLnBrk="1" hangingPunct="1">
                <a:buClrTx/>
                <a:buFontTx/>
                <a:buNone/>
              </a:pPr>
              <a:t>51</a:t>
            </a:fld>
            <a:endParaRPr lang="en-US" sz="1300">
              <a:solidFill>
                <a:srgbClr val="000000"/>
              </a:solidFill>
              <a:latin typeface="Arial" charset="0"/>
              <a:cs typeface="Arial" charset="0"/>
            </a:endParaRPr>
          </a:p>
        </p:txBody>
      </p:sp>
      <p:sp>
        <p:nvSpPr>
          <p:cNvPr id="10240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240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1019534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3BEF47BE-6B0F-4571-AD0D-606D09F067B2}" type="slidenum">
              <a:rPr lang="en-US" smtClean="0">
                <a:solidFill>
                  <a:srgbClr val="000000"/>
                </a:solidFill>
                <a:latin typeface="Arial" charset="0"/>
                <a:cs typeface="Arial" charset="0"/>
              </a:rPr>
              <a:pPr eaLnBrk="1" hangingPunct="1"/>
              <a:t>52</a:t>
            </a:fld>
            <a:endParaRPr lang="en-US">
              <a:solidFill>
                <a:srgbClr val="000000"/>
              </a:solidFill>
              <a:latin typeface="Arial" charset="0"/>
              <a:cs typeface="Arial" charset="0"/>
            </a:endParaRPr>
          </a:p>
        </p:txBody>
      </p:sp>
      <p:sp>
        <p:nvSpPr>
          <p:cNvPr id="10342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F96751F3-E107-4010-A2F8-20842F5D2FBB}" type="slidenum">
              <a:rPr lang="en-US" sz="1300">
                <a:solidFill>
                  <a:srgbClr val="000000"/>
                </a:solidFill>
                <a:latin typeface="Arial" charset="0"/>
                <a:cs typeface="Arial" charset="0"/>
              </a:rPr>
              <a:pPr algn="r" eaLnBrk="1" hangingPunct="1">
                <a:buClrTx/>
                <a:buFontTx/>
                <a:buNone/>
              </a:pPr>
              <a:t>52</a:t>
            </a:fld>
            <a:endParaRPr lang="en-US" sz="1300">
              <a:solidFill>
                <a:srgbClr val="000000"/>
              </a:solidFill>
              <a:latin typeface="Arial" charset="0"/>
              <a:cs typeface="Arial" charset="0"/>
            </a:endParaRPr>
          </a:p>
        </p:txBody>
      </p:sp>
      <p:sp>
        <p:nvSpPr>
          <p:cNvPr id="10342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342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6747755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D7F3E268-2B01-4FE1-A951-C82E0AB63C30}" type="slidenum">
              <a:rPr lang="en-US" smtClean="0">
                <a:solidFill>
                  <a:srgbClr val="000000"/>
                </a:solidFill>
                <a:latin typeface="Arial" charset="0"/>
                <a:cs typeface="Arial" charset="0"/>
              </a:rPr>
              <a:pPr eaLnBrk="1" hangingPunct="1"/>
              <a:t>53</a:t>
            </a:fld>
            <a:endParaRPr lang="en-US">
              <a:solidFill>
                <a:srgbClr val="000000"/>
              </a:solidFill>
              <a:latin typeface="Arial" charset="0"/>
              <a:cs typeface="Arial" charset="0"/>
            </a:endParaRPr>
          </a:p>
        </p:txBody>
      </p:sp>
      <p:sp>
        <p:nvSpPr>
          <p:cNvPr id="108547"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887B372-2803-4D02-978F-0A5C54C6E2BB}" type="slidenum">
              <a:rPr lang="en-US" sz="1300">
                <a:solidFill>
                  <a:srgbClr val="000000"/>
                </a:solidFill>
                <a:latin typeface="Arial" charset="0"/>
                <a:cs typeface="Arial" charset="0"/>
              </a:rPr>
              <a:pPr algn="r" eaLnBrk="1" hangingPunct="1">
                <a:buClrTx/>
                <a:buFontTx/>
                <a:buNone/>
              </a:pPr>
              <a:t>53</a:t>
            </a:fld>
            <a:endParaRPr lang="en-US" sz="1300">
              <a:solidFill>
                <a:srgbClr val="000000"/>
              </a:solidFill>
              <a:latin typeface="Arial" charset="0"/>
              <a:cs typeface="Arial" charset="0"/>
            </a:endParaRPr>
          </a:p>
        </p:txBody>
      </p:sp>
      <p:sp>
        <p:nvSpPr>
          <p:cNvPr id="108548"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8549"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67670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56FDED14-4613-41B4-881F-21E77558D44E}" type="slidenum">
              <a:rPr lang="en-US" smtClean="0">
                <a:solidFill>
                  <a:srgbClr val="000000"/>
                </a:solidFill>
                <a:latin typeface="Arial" charset="0"/>
                <a:cs typeface="Arial" charset="0"/>
              </a:rPr>
              <a:pPr eaLnBrk="1" hangingPunct="1"/>
              <a:t>54</a:t>
            </a:fld>
            <a:endParaRPr lang="en-US">
              <a:solidFill>
                <a:srgbClr val="000000"/>
              </a:solidFill>
              <a:latin typeface="Arial" charset="0"/>
              <a:cs typeface="Arial" charset="0"/>
            </a:endParaRPr>
          </a:p>
        </p:txBody>
      </p:sp>
      <p:sp>
        <p:nvSpPr>
          <p:cNvPr id="10445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DFAC78B-9745-4E88-BFC5-2308ADF79097}" type="slidenum">
              <a:rPr lang="en-US" sz="1300">
                <a:solidFill>
                  <a:srgbClr val="000000"/>
                </a:solidFill>
                <a:latin typeface="Arial" charset="0"/>
                <a:cs typeface="Arial" charset="0"/>
              </a:rPr>
              <a:pPr algn="r" eaLnBrk="1" hangingPunct="1">
                <a:buClrTx/>
                <a:buFontTx/>
                <a:buNone/>
              </a:pPr>
              <a:t>54</a:t>
            </a:fld>
            <a:endParaRPr lang="en-US" sz="1300">
              <a:solidFill>
                <a:srgbClr val="000000"/>
              </a:solidFill>
              <a:latin typeface="Arial" charset="0"/>
              <a:cs typeface="Arial" charset="0"/>
            </a:endParaRPr>
          </a:p>
        </p:txBody>
      </p:sp>
      <p:sp>
        <p:nvSpPr>
          <p:cNvPr id="10445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445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3933881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4732917-DD40-4E41-8139-CF8A412D35FE}" type="slidenum">
              <a:rPr lang="en-US" smtClean="0">
                <a:solidFill>
                  <a:srgbClr val="000000"/>
                </a:solidFill>
                <a:latin typeface="Arial" charset="0"/>
                <a:cs typeface="Arial" charset="0"/>
              </a:rPr>
              <a:pPr eaLnBrk="1" hangingPunct="1"/>
              <a:t>55</a:t>
            </a:fld>
            <a:endParaRPr lang="en-US">
              <a:solidFill>
                <a:srgbClr val="000000"/>
              </a:solidFill>
              <a:latin typeface="Arial" charset="0"/>
              <a:cs typeface="Arial" charset="0"/>
            </a:endParaRPr>
          </a:p>
        </p:txBody>
      </p:sp>
      <p:sp>
        <p:nvSpPr>
          <p:cNvPr id="10547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03A7D87-00B7-417A-9F3E-5979126BF7C7}" type="slidenum">
              <a:rPr lang="en-US" sz="1300">
                <a:solidFill>
                  <a:srgbClr val="000000"/>
                </a:solidFill>
                <a:latin typeface="Arial" charset="0"/>
                <a:cs typeface="Arial" charset="0"/>
              </a:rPr>
              <a:pPr algn="r" eaLnBrk="1" hangingPunct="1">
                <a:buClrTx/>
                <a:buFontTx/>
                <a:buNone/>
              </a:pPr>
              <a:t>55</a:t>
            </a:fld>
            <a:endParaRPr lang="en-US" sz="1300">
              <a:solidFill>
                <a:srgbClr val="000000"/>
              </a:solidFill>
              <a:latin typeface="Arial" charset="0"/>
              <a:cs typeface="Arial" charset="0"/>
            </a:endParaRPr>
          </a:p>
        </p:txBody>
      </p:sp>
      <p:sp>
        <p:nvSpPr>
          <p:cNvPr id="10547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547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7985819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4732917-DD40-4E41-8139-CF8A412D35FE}" type="slidenum">
              <a:rPr lang="en-US" smtClean="0">
                <a:solidFill>
                  <a:srgbClr val="000000"/>
                </a:solidFill>
                <a:latin typeface="Arial" charset="0"/>
                <a:cs typeface="Arial" charset="0"/>
              </a:rPr>
              <a:pPr eaLnBrk="1" hangingPunct="1"/>
              <a:t>56</a:t>
            </a:fld>
            <a:endParaRPr lang="en-US">
              <a:solidFill>
                <a:srgbClr val="000000"/>
              </a:solidFill>
              <a:latin typeface="Arial" charset="0"/>
              <a:cs typeface="Arial" charset="0"/>
            </a:endParaRPr>
          </a:p>
        </p:txBody>
      </p:sp>
      <p:sp>
        <p:nvSpPr>
          <p:cNvPr id="10547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03A7D87-00B7-417A-9F3E-5979126BF7C7}" type="slidenum">
              <a:rPr lang="en-US" sz="1300">
                <a:solidFill>
                  <a:srgbClr val="000000"/>
                </a:solidFill>
                <a:latin typeface="Arial" charset="0"/>
                <a:cs typeface="Arial" charset="0"/>
              </a:rPr>
              <a:pPr algn="r" eaLnBrk="1" hangingPunct="1">
                <a:buClrTx/>
                <a:buFontTx/>
                <a:buNone/>
              </a:pPr>
              <a:t>56</a:t>
            </a:fld>
            <a:endParaRPr lang="en-US" sz="1300">
              <a:solidFill>
                <a:srgbClr val="000000"/>
              </a:solidFill>
              <a:latin typeface="Arial" charset="0"/>
              <a:cs typeface="Arial" charset="0"/>
            </a:endParaRPr>
          </a:p>
        </p:txBody>
      </p:sp>
      <p:sp>
        <p:nvSpPr>
          <p:cNvPr id="10547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547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2705020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665AD207-E50D-4012-A084-938FA2619DE3}" type="slidenum">
              <a:rPr lang="en-US" smtClean="0">
                <a:solidFill>
                  <a:srgbClr val="000000"/>
                </a:solidFill>
                <a:latin typeface="Arial" charset="0"/>
                <a:cs typeface="Arial" charset="0"/>
              </a:rPr>
              <a:pPr eaLnBrk="1" hangingPunct="1"/>
              <a:t>57</a:t>
            </a:fld>
            <a:endParaRPr lang="en-US">
              <a:solidFill>
                <a:srgbClr val="000000"/>
              </a:solidFill>
              <a:latin typeface="Arial" charset="0"/>
              <a:cs typeface="Arial" charset="0"/>
            </a:endParaRPr>
          </a:p>
        </p:txBody>
      </p:sp>
      <p:sp>
        <p:nvSpPr>
          <p:cNvPr id="10649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F8D2B282-6E46-4DDB-AFDB-A8F46FE4E3C0}" type="slidenum">
              <a:rPr lang="en-US" sz="1300">
                <a:solidFill>
                  <a:srgbClr val="000000"/>
                </a:solidFill>
                <a:latin typeface="Arial" charset="0"/>
                <a:cs typeface="Arial" charset="0"/>
              </a:rPr>
              <a:pPr algn="r" eaLnBrk="1" hangingPunct="1">
                <a:buClrTx/>
                <a:buFontTx/>
                <a:buNone/>
              </a:pPr>
              <a:t>57</a:t>
            </a:fld>
            <a:endParaRPr lang="en-US" sz="1300">
              <a:solidFill>
                <a:srgbClr val="000000"/>
              </a:solidFill>
              <a:latin typeface="Arial" charset="0"/>
              <a:cs typeface="Arial" charset="0"/>
            </a:endParaRPr>
          </a:p>
        </p:txBody>
      </p:sp>
      <p:sp>
        <p:nvSpPr>
          <p:cNvPr id="10650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650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7759725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216BD74A-9555-41FF-B3A1-9AA86E0823EC}" type="slidenum">
              <a:rPr lang="en-US" smtClean="0">
                <a:solidFill>
                  <a:srgbClr val="000000"/>
                </a:solidFill>
                <a:latin typeface="Arial" charset="0"/>
                <a:cs typeface="Arial" charset="0"/>
              </a:rPr>
              <a:pPr eaLnBrk="1" hangingPunct="1"/>
              <a:t>58</a:t>
            </a:fld>
            <a:endParaRPr lang="en-US">
              <a:solidFill>
                <a:srgbClr val="000000"/>
              </a:solidFill>
              <a:latin typeface="Arial" charset="0"/>
              <a:cs typeface="Arial" charset="0"/>
            </a:endParaRPr>
          </a:p>
        </p:txBody>
      </p:sp>
      <p:sp>
        <p:nvSpPr>
          <p:cNvPr id="10957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868CDCD-5A78-4061-BD60-3B87B1A6955A}" type="slidenum">
              <a:rPr lang="en-US" sz="1300">
                <a:solidFill>
                  <a:srgbClr val="000000"/>
                </a:solidFill>
                <a:latin typeface="Arial" charset="0"/>
                <a:cs typeface="Arial" charset="0"/>
              </a:rPr>
              <a:pPr algn="r" eaLnBrk="1" hangingPunct="1">
                <a:buClrTx/>
                <a:buFontTx/>
                <a:buNone/>
              </a:pPr>
              <a:t>58</a:t>
            </a:fld>
            <a:endParaRPr lang="en-US" sz="1300">
              <a:solidFill>
                <a:srgbClr val="000000"/>
              </a:solidFill>
              <a:latin typeface="Arial" charset="0"/>
              <a:cs typeface="Arial" charset="0"/>
            </a:endParaRPr>
          </a:p>
        </p:txBody>
      </p:sp>
      <p:sp>
        <p:nvSpPr>
          <p:cNvPr id="10957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957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373933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D1BB6E1D-2D9F-4113-ACCF-3DE0AB235CD7}" type="slidenum">
              <a:rPr lang="en-US" smtClean="0">
                <a:solidFill>
                  <a:srgbClr val="000000"/>
                </a:solidFill>
                <a:latin typeface="Arial" charset="0"/>
                <a:cs typeface="Arial" charset="0"/>
              </a:rPr>
              <a:pPr eaLnBrk="1" hangingPunct="1"/>
              <a:t>59</a:t>
            </a:fld>
            <a:endParaRPr lang="en-US">
              <a:solidFill>
                <a:srgbClr val="000000"/>
              </a:solidFill>
              <a:latin typeface="Arial" charset="0"/>
              <a:cs typeface="Arial" charset="0"/>
            </a:endParaRPr>
          </a:p>
        </p:txBody>
      </p:sp>
      <p:sp>
        <p:nvSpPr>
          <p:cNvPr id="10752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851FDF43-2A7B-4235-A636-8A813C2C2AD6}" type="slidenum">
              <a:rPr lang="en-US" sz="1300">
                <a:solidFill>
                  <a:srgbClr val="000000"/>
                </a:solidFill>
                <a:latin typeface="Arial" charset="0"/>
                <a:cs typeface="Arial" charset="0"/>
              </a:rPr>
              <a:pPr algn="r" eaLnBrk="1" hangingPunct="1">
                <a:buClrTx/>
                <a:buFontTx/>
                <a:buNone/>
              </a:pPr>
              <a:t>59</a:t>
            </a:fld>
            <a:endParaRPr lang="en-US" sz="1300">
              <a:solidFill>
                <a:srgbClr val="000000"/>
              </a:solidFill>
              <a:latin typeface="Arial" charset="0"/>
              <a:cs typeface="Arial" charset="0"/>
            </a:endParaRPr>
          </a:p>
        </p:txBody>
      </p:sp>
      <p:sp>
        <p:nvSpPr>
          <p:cNvPr id="10752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752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127989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63632D80-7093-4321-ABBA-720D0BFA9D8F}" type="slidenum">
              <a:rPr lang="en-US" smtClean="0">
                <a:solidFill>
                  <a:srgbClr val="000000"/>
                </a:solidFill>
                <a:latin typeface="Arial" charset="0"/>
                <a:cs typeface="Arial" charset="0"/>
              </a:rPr>
              <a:pPr eaLnBrk="1" hangingPunct="1"/>
              <a:t>6</a:t>
            </a:fld>
            <a:endParaRPr lang="en-US">
              <a:solidFill>
                <a:srgbClr val="000000"/>
              </a:solidFill>
              <a:latin typeface="Arial" charset="0"/>
              <a:cs typeface="Arial" charset="0"/>
            </a:endParaRPr>
          </a:p>
        </p:txBody>
      </p:sp>
      <p:sp>
        <p:nvSpPr>
          <p:cNvPr id="63491"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F8A4C58-CD7D-4FA2-BCD6-F6B35E13668F}" type="slidenum">
              <a:rPr lang="en-US" sz="1300">
                <a:solidFill>
                  <a:srgbClr val="000000"/>
                </a:solidFill>
                <a:latin typeface="Arial" charset="0"/>
                <a:cs typeface="Arial" charset="0"/>
              </a:rPr>
              <a:pPr algn="r" eaLnBrk="1" hangingPunct="1">
                <a:buClrTx/>
                <a:buFontTx/>
                <a:buNone/>
              </a:pPr>
              <a:t>6</a:t>
            </a:fld>
            <a:endParaRPr lang="en-US" sz="1300">
              <a:solidFill>
                <a:srgbClr val="000000"/>
              </a:solidFill>
              <a:latin typeface="Arial" charset="0"/>
              <a:cs typeface="Arial" charset="0"/>
            </a:endParaRPr>
          </a:p>
        </p:txBody>
      </p:sp>
      <p:sp>
        <p:nvSpPr>
          <p:cNvPr id="63492"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3493"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0" i="0" dirty="0">
                <a:solidFill>
                  <a:srgbClr val="BDC1C6"/>
                </a:solidFill>
                <a:effectLst/>
                <a:highlight>
                  <a:srgbClr val="1F1F1F"/>
                </a:highlight>
                <a:latin typeface="arial" panose="020B0604020202020204" pitchFamily="34" charset="0"/>
              </a:rPr>
              <a:t>American Standard Code for Information Interchange</a:t>
            </a:r>
            <a:endParaRPr lang="en-US" dirty="0">
              <a:latin typeface="Arial" charset="0"/>
              <a:cs typeface="Arial" charset="0"/>
            </a:endParaRPr>
          </a:p>
        </p:txBody>
      </p:sp>
    </p:spTree>
    <p:extLst>
      <p:ext uri="{BB962C8B-B14F-4D97-AF65-F5344CB8AC3E}">
        <p14:creationId xmlns:p14="http://schemas.microsoft.com/office/powerpoint/2010/main" val="30540798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60</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60</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0386306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61</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61</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#include &lt;</a:t>
            </a:r>
            <a:r>
              <a:rPr lang="en-US" dirty="0" err="1">
                <a:latin typeface="Arial" charset="0"/>
                <a:cs typeface="Arial" charset="0"/>
              </a:rPr>
              <a:t>stdio.h</a:t>
            </a:r>
            <a:r>
              <a:rPr lang="en-US" dirty="0">
                <a:latin typeface="Arial" charset="0"/>
                <a:cs typeface="Arial" charset="0"/>
              </a:rPr>
              <a:t>&gt;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#include &lt;</a:t>
            </a:r>
            <a:r>
              <a:rPr lang="en-US" dirty="0" err="1">
                <a:latin typeface="Arial" charset="0"/>
                <a:cs typeface="Arial" charset="0"/>
              </a:rPr>
              <a:t>stdlib.h</a:t>
            </a:r>
            <a:r>
              <a:rPr lang="en-US" dirty="0">
                <a:latin typeface="Arial" charset="0"/>
                <a:cs typeface="Arial" charset="0"/>
              </a:rPr>
              <a:t>&gt;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void reverse_copy3(FILE *</a:t>
            </a:r>
            <a:r>
              <a:rPr lang="en-US" dirty="0" err="1">
                <a:latin typeface="Arial" charset="0"/>
                <a:cs typeface="Arial" charset="0"/>
              </a:rPr>
              <a:t>fpin</a:t>
            </a:r>
            <a:r>
              <a:rPr lang="en-US" dirty="0">
                <a:latin typeface="Arial" charset="0"/>
                <a:cs typeface="Arial" charset="0"/>
              </a:rPr>
              <a:t>, FILE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Assuming the first two integers in the file are not used for this version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int lines, </a:t>
            </a:r>
            <a:r>
              <a:rPr lang="en-US" dirty="0" err="1">
                <a:latin typeface="Arial" charset="0"/>
                <a:cs typeface="Arial" charset="0"/>
              </a:rPr>
              <a:t>max_len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fscanf</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"%d %d\n", &amp;lines, &amp;</a:t>
            </a:r>
            <a:r>
              <a:rPr lang="en-US" dirty="0" err="1">
                <a:latin typeface="Arial" charset="0"/>
                <a:cs typeface="Arial" charset="0"/>
              </a:rPr>
              <a:t>max_len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Find the length of the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fseek</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0, SEEK_END);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long </a:t>
            </a:r>
            <a:r>
              <a:rPr lang="en-US" dirty="0" err="1">
                <a:latin typeface="Arial" charset="0"/>
                <a:cs typeface="Arial" charset="0"/>
              </a:rPr>
              <a:t>fsize</a:t>
            </a:r>
            <a:r>
              <a:rPr lang="en-US" dirty="0">
                <a:latin typeface="Arial" charset="0"/>
                <a:cs typeface="Arial" charset="0"/>
              </a:rPr>
              <a:t> = </a:t>
            </a:r>
            <a:r>
              <a:rPr lang="en-US" dirty="0" err="1">
                <a:latin typeface="Arial" charset="0"/>
                <a:cs typeface="Arial" charset="0"/>
              </a:rPr>
              <a:t>ftell</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rewind(</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Allocate memory to store the file content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char *buffer = (char *)malloc(</a:t>
            </a:r>
            <a:r>
              <a:rPr lang="en-US" dirty="0" err="1">
                <a:latin typeface="Arial" charset="0"/>
                <a:cs typeface="Arial" charset="0"/>
              </a:rPr>
              <a:t>fsize</a:t>
            </a:r>
            <a:r>
              <a:rPr lang="en-US" dirty="0">
                <a:latin typeface="Arial" charset="0"/>
                <a:cs typeface="Arial" charset="0"/>
              </a:rPr>
              <a:t> + 1);</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Read the entire file into the buffer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fread</a:t>
            </a:r>
            <a:r>
              <a:rPr lang="en-US" dirty="0">
                <a:latin typeface="Arial" charset="0"/>
                <a:cs typeface="Arial" charset="0"/>
              </a:rPr>
              <a:t>(buffer, 1, </a:t>
            </a:r>
            <a:r>
              <a:rPr lang="en-US" dirty="0" err="1">
                <a:latin typeface="Arial" charset="0"/>
                <a:cs typeface="Arial" charset="0"/>
              </a:rPr>
              <a:t>fsize</a:t>
            </a:r>
            <a:r>
              <a:rPr lang="en-US" dirty="0">
                <a:latin typeface="Arial" charset="0"/>
                <a:cs typeface="Arial" charset="0"/>
              </a:rPr>
              <a:t>, </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Write the buffer in reverse order to the output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for(long </a:t>
            </a:r>
            <a:r>
              <a:rPr lang="en-US" dirty="0" err="1">
                <a:latin typeface="Arial" charset="0"/>
                <a:cs typeface="Arial" charset="0"/>
              </a:rPr>
              <a:t>i</a:t>
            </a:r>
            <a:r>
              <a:rPr lang="en-US" dirty="0">
                <a:latin typeface="Arial" charset="0"/>
                <a:cs typeface="Arial" charset="0"/>
              </a:rPr>
              <a:t> = </a:t>
            </a:r>
            <a:r>
              <a:rPr lang="en-US" dirty="0" err="1">
                <a:latin typeface="Arial" charset="0"/>
                <a:cs typeface="Arial" charset="0"/>
              </a:rPr>
              <a:t>fsize</a:t>
            </a:r>
            <a:r>
              <a:rPr lang="en-US" dirty="0">
                <a:latin typeface="Arial" charset="0"/>
                <a:cs typeface="Arial" charset="0"/>
              </a:rPr>
              <a:t> - 1; </a:t>
            </a:r>
            <a:r>
              <a:rPr lang="en-US" dirty="0" err="1">
                <a:latin typeface="Arial" charset="0"/>
                <a:cs typeface="Arial" charset="0"/>
              </a:rPr>
              <a:t>i</a:t>
            </a:r>
            <a:r>
              <a:rPr lang="en-US" dirty="0">
                <a:latin typeface="Arial" charset="0"/>
                <a:cs typeface="Arial" charset="0"/>
              </a:rPr>
              <a:t> &gt;= 0; --</a:t>
            </a:r>
            <a:r>
              <a:rPr lang="en-US" dirty="0" err="1">
                <a:latin typeface="Arial" charset="0"/>
                <a:cs typeface="Arial" charset="0"/>
              </a:rPr>
              <a:t>i</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fputc</a:t>
            </a:r>
            <a:r>
              <a:rPr lang="en-US" dirty="0">
                <a:latin typeface="Arial" charset="0"/>
                <a:cs typeface="Arial" charset="0"/>
              </a:rPr>
              <a:t>(buffer[</a:t>
            </a:r>
            <a:r>
              <a:rPr lang="en-US" dirty="0" err="1">
                <a:latin typeface="Arial" charset="0"/>
                <a:cs typeface="Arial" charset="0"/>
              </a:rPr>
              <a:t>i</a:t>
            </a:r>
            <a:r>
              <a:rPr lang="en-US" dirty="0">
                <a:latin typeface="Arial" charset="0"/>
                <a:cs typeface="Arial" charset="0"/>
              </a:rPr>
              <a:t>],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Free the allocated memory</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free(buffer);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This function reads the entire input file into a buffer, then writes the contents of that buffer in reverse order to the output file. Note that this version does not use the lines and </a:t>
            </a:r>
            <a:r>
              <a:rPr lang="en-US" dirty="0" err="1">
                <a:latin typeface="Arial" charset="0"/>
                <a:cs typeface="Arial" charset="0"/>
              </a:rPr>
              <a:t>max_len</a:t>
            </a:r>
            <a:r>
              <a:rPr lang="en-US" dirty="0">
                <a:latin typeface="Arial" charset="0"/>
                <a:cs typeface="Arial" charset="0"/>
              </a:rPr>
              <a:t> variables, as their purpose was not clear from the original code. If they are meant to define the range of data to be reversed, additional logic would need to be added to handle that.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Remember to handle files with care in C, always check for possible errors in file operations, and ensure that you have opened the files with the correct permissions before calling this function. Also, don't forget to close the files after you're done with them to avoid any resource leaks.</a:t>
            </a:r>
          </a:p>
        </p:txBody>
      </p:sp>
    </p:spTree>
    <p:extLst>
      <p:ext uri="{BB962C8B-B14F-4D97-AF65-F5344CB8AC3E}">
        <p14:creationId xmlns:p14="http://schemas.microsoft.com/office/powerpoint/2010/main" val="7302360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62</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62</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The function reverse_copy3 is intended to read characters from a file and write them to another file, but there are several issues with the code as written. Here's a breakdown of the function: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void reverse_copy3(FILE *</a:t>
            </a:r>
            <a:r>
              <a:rPr lang="en-US" dirty="0" err="1">
                <a:latin typeface="Arial" charset="0"/>
                <a:cs typeface="Arial" charset="0"/>
              </a:rPr>
              <a:t>fpin</a:t>
            </a:r>
            <a:r>
              <a:rPr lang="en-US" dirty="0">
                <a:latin typeface="Arial" charset="0"/>
                <a:cs typeface="Arial" charset="0"/>
              </a:rPr>
              <a:t>, FILE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int lines, </a:t>
            </a:r>
            <a:r>
              <a:rPr lang="en-US" dirty="0" err="1">
                <a:latin typeface="Arial" charset="0"/>
                <a:cs typeface="Arial" charset="0"/>
              </a:rPr>
              <a:t>max_len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The </a:t>
            </a:r>
            <a:r>
              <a:rPr lang="en-US" dirty="0" err="1">
                <a:latin typeface="Arial" charset="0"/>
                <a:cs typeface="Arial" charset="0"/>
              </a:rPr>
              <a:t>fscanf</a:t>
            </a:r>
            <a:r>
              <a:rPr lang="en-US" dirty="0">
                <a:latin typeface="Arial" charset="0"/>
                <a:cs typeface="Arial" charset="0"/>
              </a:rPr>
              <a:t> is intended to read two integers from the input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fscanf</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"%d %d\n", &amp;lines, &amp;</a:t>
            </a:r>
            <a:r>
              <a:rPr lang="en-US" dirty="0" err="1">
                <a:latin typeface="Arial" charset="0"/>
                <a:cs typeface="Arial" charset="0"/>
              </a:rPr>
              <a:t>max_len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do{</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a:t>
            </a:r>
            <a:r>
              <a:rPr lang="en-US" dirty="0" err="1">
                <a:latin typeface="Arial" charset="0"/>
                <a:cs typeface="Arial" charset="0"/>
              </a:rPr>
              <a:t>fgetc</a:t>
            </a:r>
            <a:r>
              <a:rPr lang="en-US" dirty="0">
                <a:latin typeface="Arial" charset="0"/>
                <a:cs typeface="Arial" charset="0"/>
              </a:rPr>
              <a:t> reads a character from the input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char c = </a:t>
            </a:r>
            <a:r>
              <a:rPr lang="en-US" dirty="0" err="1">
                <a:latin typeface="Arial" charset="0"/>
                <a:cs typeface="Arial" charset="0"/>
              </a:rPr>
              <a:t>fgetc</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rewind sets the file position to the beginning of the output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rewind(</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a:t>
            </a:r>
            <a:r>
              <a:rPr lang="en-US" dirty="0" err="1">
                <a:latin typeface="Arial" charset="0"/>
                <a:cs typeface="Arial" charset="0"/>
              </a:rPr>
              <a:t>fputc</a:t>
            </a:r>
            <a:r>
              <a:rPr lang="en-US" dirty="0">
                <a:latin typeface="Arial" charset="0"/>
                <a:cs typeface="Arial" charset="0"/>
              </a:rPr>
              <a:t> writes the character read to the beginning of the output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fputc</a:t>
            </a:r>
            <a:r>
              <a:rPr lang="en-US" dirty="0">
                <a:latin typeface="Arial" charset="0"/>
                <a:cs typeface="Arial" charset="0"/>
              </a:rPr>
              <a:t>(c,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The loop continues until the end of the input file is reached.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}while(!</a:t>
            </a:r>
            <a:r>
              <a:rPr lang="en-US" dirty="0" err="1">
                <a:latin typeface="Arial" charset="0"/>
                <a:cs typeface="Arial" charset="0"/>
              </a:rPr>
              <a:t>feof</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However, there are some problems with this code: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The function parameters should be pointers to FILE, not FILE objects directly.</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The </a:t>
            </a:r>
            <a:r>
              <a:rPr lang="en-US" dirty="0" err="1">
                <a:latin typeface="Arial" charset="0"/>
                <a:cs typeface="Arial" charset="0"/>
              </a:rPr>
              <a:t>fscanf</a:t>
            </a:r>
            <a:r>
              <a:rPr lang="en-US" dirty="0">
                <a:latin typeface="Arial" charset="0"/>
                <a:cs typeface="Arial" charset="0"/>
              </a:rPr>
              <a:t> function is used incorrectly; it should have a file pointer (FILE*) as its first argument.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The rewind function is called inside the loop, which means the output file's pointer is set to the start before each character is written, overwriting the previous character.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The </a:t>
            </a:r>
            <a:r>
              <a:rPr lang="en-US" dirty="0" err="1">
                <a:latin typeface="Arial" charset="0"/>
                <a:cs typeface="Arial" charset="0"/>
              </a:rPr>
              <a:t>feof</a:t>
            </a:r>
            <a:r>
              <a:rPr lang="en-US" dirty="0">
                <a:latin typeface="Arial" charset="0"/>
                <a:cs typeface="Arial" charset="0"/>
              </a:rPr>
              <a:t> function is used incorrectly; it only returns true after an attempt to read past the end of the file, so the loop may execute one extra time.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The function does not actually reverse the contents of the file; it just copies characters one by one.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To fix these issues, the function would need to be rewritten with proper file handling and logic to reverse the file contents. </a:t>
            </a:r>
          </a:p>
        </p:txBody>
      </p:sp>
    </p:spTree>
    <p:extLst>
      <p:ext uri="{BB962C8B-B14F-4D97-AF65-F5344CB8AC3E}">
        <p14:creationId xmlns:p14="http://schemas.microsoft.com/office/powerpoint/2010/main" val="453023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63</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63</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0987864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64</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64</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fgetc</a:t>
            </a:r>
            <a:r>
              <a:rPr lang="en-US" dirty="0">
                <a:latin typeface="Arial" charset="0"/>
                <a:cs typeface="Arial" charset="0"/>
              </a:rPr>
              <a:t> convert \r</a:t>
            </a:r>
            <a:r>
              <a:rPr lang="en-US" baseline="0" dirty="0">
                <a:latin typeface="Arial" charset="0"/>
                <a:cs typeface="Arial" charset="0"/>
              </a:rPr>
              <a:t> to \n when file is opened in text mode.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a:latin typeface="Arial" charset="0"/>
                <a:cs typeface="Arial" charset="0"/>
              </a:rPr>
              <a:t>To read ‘\r’ the file should be opened in binary mode.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a:latin typeface="Arial" charset="0"/>
                <a:cs typeface="Arial" charset="0"/>
              </a:rPr>
              <a:t>But in this example, if you open the file in binary mode the “line number” and “</a:t>
            </a:r>
            <a:r>
              <a:rPr lang="en-US" baseline="0" dirty="0" err="1">
                <a:latin typeface="Arial" charset="0"/>
                <a:cs typeface="Arial" charset="0"/>
              </a:rPr>
              <a:t>max_length</a:t>
            </a:r>
            <a:r>
              <a:rPr lang="en-US" baseline="0" dirty="0">
                <a:latin typeface="Arial" charset="0"/>
                <a:cs typeface="Arial" charset="0"/>
              </a:rPr>
              <a:t>” won’t be correct.</a:t>
            </a:r>
            <a:endParaRPr lang="en-US" dirty="0">
              <a:latin typeface="Arial" charset="0"/>
              <a:cs typeface="Arial" charset="0"/>
            </a:endParaRPr>
          </a:p>
        </p:txBody>
      </p:sp>
    </p:spTree>
    <p:extLst>
      <p:ext uri="{BB962C8B-B14F-4D97-AF65-F5344CB8AC3E}">
        <p14:creationId xmlns:p14="http://schemas.microsoft.com/office/powerpoint/2010/main" val="1090632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7B6887AD-665A-4640-AF06-542FD330FCB3}" type="slidenum">
              <a:rPr lang="en-US" smtClean="0">
                <a:solidFill>
                  <a:srgbClr val="000000"/>
                </a:solidFill>
                <a:latin typeface="Arial" charset="0"/>
                <a:cs typeface="Arial" charset="0"/>
              </a:rPr>
              <a:pPr eaLnBrk="1" hangingPunct="1"/>
              <a:t>65</a:t>
            </a:fld>
            <a:endParaRPr lang="en-US">
              <a:solidFill>
                <a:srgbClr val="000000"/>
              </a:solidFill>
              <a:latin typeface="Arial" charset="0"/>
              <a:cs typeface="Arial" charset="0"/>
            </a:endParaRPr>
          </a:p>
        </p:txBody>
      </p:sp>
      <p:sp>
        <p:nvSpPr>
          <p:cNvPr id="901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E925936-7C81-4650-8EBB-C7D60906A641}" type="slidenum">
              <a:rPr lang="en-US" sz="1300">
                <a:solidFill>
                  <a:srgbClr val="000000"/>
                </a:solidFill>
                <a:latin typeface="Arial" charset="0"/>
                <a:cs typeface="Arial" charset="0"/>
              </a:rPr>
              <a:pPr algn="r" eaLnBrk="1" hangingPunct="1">
                <a:buClrTx/>
                <a:buFontTx/>
                <a:buNone/>
              </a:pPr>
              <a:t>65</a:t>
            </a:fld>
            <a:endParaRPr lang="en-US" sz="1300">
              <a:solidFill>
                <a:srgbClr val="000000"/>
              </a:solidFill>
              <a:latin typeface="Arial" charset="0"/>
              <a:cs typeface="Arial" charset="0"/>
            </a:endParaRPr>
          </a:p>
        </p:txBody>
      </p:sp>
      <p:sp>
        <p:nvSpPr>
          <p:cNvPr id="901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901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void reverse_copy6(FILE *</a:t>
            </a:r>
            <a:r>
              <a:rPr lang="en-US" dirty="0" err="1">
                <a:latin typeface="Arial" charset="0"/>
                <a:cs typeface="Arial" charset="0"/>
              </a:rPr>
              <a:t>fpin</a:t>
            </a:r>
            <a:r>
              <a:rPr lang="en-US" dirty="0">
                <a:latin typeface="Arial" charset="0"/>
                <a:cs typeface="Arial" charset="0"/>
              </a:rPr>
              <a:t>, FILE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int lines, </a:t>
            </a:r>
            <a:r>
              <a:rPr lang="en-US" dirty="0" err="1">
                <a:latin typeface="Arial" charset="0"/>
                <a:cs typeface="Arial" charset="0"/>
              </a:rPr>
              <a:t>max_len</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 j;</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Reads two integers from the input file, presumably the number of lines and the maximum line length.</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fscanf</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"%d %d\n", &amp;lines, &amp;</a:t>
            </a:r>
            <a:r>
              <a:rPr lang="en-US" dirty="0" err="1">
                <a:latin typeface="Arial" charset="0"/>
                <a:cs typeface="Arial" charset="0"/>
              </a:rPr>
              <a:t>max_len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j = 1;</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Sets the file position of the input file to the last character before EOF.</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fseek</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-1, SEEK_END);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while(1){</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Reads a character from the input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char c = </a:t>
            </a:r>
            <a:r>
              <a:rPr lang="en-US" dirty="0" err="1">
                <a:latin typeface="Arial" charset="0"/>
                <a:cs typeface="Arial" charset="0"/>
              </a:rPr>
              <a:t>fgetc</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Writes the character to the output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fputc</a:t>
            </a:r>
            <a:r>
              <a:rPr lang="en-US" dirty="0">
                <a:latin typeface="Arial" charset="0"/>
                <a:cs typeface="Arial" charset="0"/>
              </a:rPr>
              <a:t>(c,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i</a:t>
            </a:r>
            <a:r>
              <a:rPr lang="en-US" dirty="0">
                <a:latin typeface="Arial" charset="0"/>
                <a:cs typeface="Arial" charset="0"/>
              </a:rPr>
              <a:t> = 2;</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Checks if the character is a newline character.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if(c == '\n'){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Increments </a:t>
            </a:r>
            <a:r>
              <a:rPr lang="en-US" dirty="0" err="1">
                <a:latin typeface="Arial" charset="0"/>
                <a:cs typeface="Arial" charset="0"/>
              </a:rPr>
              <a:t>i</a:t>
            </a:r>
            <a:r>
              <a:rPr lang="en-US" dirty="0">
                <a:latin typeface="Arial" charset="0"/>
                <a:cs typeface="Arial" charset="0"/>
              </a:rPr>
              <a:t> to move back an additional character for Windows-style line endings (\r\n).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i</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Increments the line counter.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j++</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Moves the file position back by '</a:t>
            </a:r>
            <a:r>
              <a:rPr lang="en-US" dirty="0" err="1">
                <a:latin typeface="Arial" charset="0"/>
                <a:cs typeface="Arial" charset="0"/>
              </a:rPr>
              <a:t>i</a:t>
            </a:r>
            <a:r>
              <a:rPr lang="en-US" dirty="0">
                <a:latin typeface="Arial" charset="0"/>
                <a:cs typeface="Arial" charset="0"/>
              </a:rPr>
              <a:t>' characters to read the next character from the end.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fseek</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-1 * </a:t>
            </a:r>
            <a:r>
              <a:rPr lang="en-US" dirty="0" err="1">
                <a:latin typeface="Arial" charset="0"/>
                <a:cs typeface="Arial" charset="0"/>
              </a:rPr>
              <a:t>i</a:t>
            </a:r>
            <a:r>
              <a:rPr lang="en-US" dirty="0">
                <a:latin typeface="Arial" charset="0"/>
                <a:cs typeface="Arial" charset="0"/>
              </a:rPr>
              <a:t>, SEEK_CUR);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Breaks the loop if the number of lines reversed exceeds the specified 'lines'.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if(j &gt; lines)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break;</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#include &lt;</a:t>
            </a:r>
            <a:r>
              <a:rPr lang="en-US" dirty="0" err="1">
                <a:latin typeface="Arial" charset="0"/>
                <a:cs typeface="Arial" charset="0"/>
              </a:rPr>
              <a:t>stdio.h</a:t>
            </a:r>
            <a:r>
              <a:rPr lang="en-US" dirty="0">
                <a:latin typeface="Arial" charset="0"/>
                <a:cs typeface="Arial" charset="0"/>
              </a:rPr>
              <a:t>&gt;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#include &lt;</a:t>
            </a:r>
            <a:r>
              <a:rPr lang="en-US" dirty="0" err="1">
                <a:latin typeface="Arial" charset="0"/>
                <a:cs typeface="Arial" charset="0"/>
              </a:rPr>
              <a:t>stdlib.h</a:t>
            </a:r>
            <a:r>
              <a:rPr lang="en-US" dirty="0">
                <a:latin typeface="Arial" charset="0"/>
                <a:cs typeface="Arial" charset="0"/>
              </a:rPr>
              <a:t>&gt;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void reverse_copy3(FILE *</a:t>
            </a:r>
            <a:r>
              <a:rPr lang="en-US" dirty="0" err="1">
                <a:latin typeface="Arial" charset="0"/>
                <a:cs typeface="Arial" charset="0"/>
              </a:rPr>
              <a:t>fpin</a:t>
            </a:r>
            <a:r>
              <a:rPr lang="en-US" dirty="0">
                <a:latin typeface="Arial" charset="0"/>
                <a:cs typeface="Arial" charset="0"/>
              </a:rPr>
              <a:t>, FILE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Assuming the first two integers in the file are not used for this version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int lines, </a:t>
            </a:r>
            <a:r>
              <a:rPr lang="en-US" dirty="0" err="1">
                <a:latin typeface="Arial" charset="0"/>
                <a:cs typeface="Arial" charset="0"/>
              </a:rPr>
              <a:t>max_len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fscanf</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"%d %d\n", &amp;lines, &amp;</a:t>
            </a:r>
            <a:r>
              <a:rPr lang="en-US" dirty="0" err="1">
                <a:latin typeface="Arial" charset="0"/>
                <a:cs typeface="Arial" charset="0"/>
              </a:rPr>
              <a:t>max_len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Find the length of the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fseek</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 0, SEEK_END);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long </a:t>
            </a:r>
            <a:r>
              <a:rPr lang="en-US" dirty="0" err="1">
                <a:latin typeface="Arial" charset="0"/>
                <a:cs typeface="Arial" charset="0"/>
              </a:rPr>
              <a:t>fsize</a:t>
            </a:r>
            <a:r>
              <a:rPr lang="en-US" dirty="0">
                <a:latin typeface="Arial" charset="0"/>
                <a:cs typeface="Arial" charset="0"/>
              </a:rPr>
              <a:t> = </a:t>
            </a:r>
            <a:r>
              <a:rPr lang="en-US" dirty="0" err="1">
                <a:latin typeface="Arial" charset="0"/>
                <a:cs typeface="Arial" charset="0"/>
              </a:rPr>
              <a:t>ftell</a:t>
            </a:r>
            <a:r>
              <a:rPr lang="en-US" dirty="0">
                <a:latin typeface="Arial" charset="0"/>
                <a:cs typeface="Arial" charset="0"/>
              </a:rPr>
              <a:t>(</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rewind(</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Allocate memory to store the file content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char *buffer = (char *)malloc(</a:t>
            </a:r>
            <a:r>
              <a:rPr lang="en-US" dirty="0" err="1">
                <a:latin typeface="Arial" charset="0"/>
                <a:cs typeface="Arial" charset="0"/>
              </a:rPr>
              <a:t>fsize</a:t>
            </a:r>
            <a:r>
              <a:rPr lang="en-US" dirty="0">
                <a:latin typeface="Arial" charset="0"/>
                <a:cs typeface="Arial" charset="0"/>
              </a:rPr>
              <a:t> + 1);</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Read the entire file into the buffer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fread</a:t>
            </a:r>
            <a:r>
              <a:rPr lang="en-US" dirty="0">
                <a:latin typeface="Arial" charset="0"/>
                <a:cs typeface="Arial" charset="0"/>
              </a:rPr>
              <a:t>(buffer, 1, </a:t>
            </a:r>
            <a:r>
              <a:rPr lang="en-US" dirty="0" err="1">
                <a:latin typeface="Arial" charset="0"/>
                <a:cs typeface="Arial" charset="0"/>
              </a:rPr>
              <a:t>fsize</a:t>
            </a:r>
            <a:r>
              <a:rPr lang="en-US" dirty="0">
                <a:latin typeface="Arial" charset="0"/>
                <a:cs typeface="Arial" charset="0"/>
              </a:rPr>
              <a:t>, </a:t>
            </a:r>
            <a:r>
              <a:rPr lang="en-US" dirty="0" err="1">
                <a:latin typeface="Arial" charset="0"/>
                <a:cs typeface="Arial" charset="0"/>
              </a:rPr>
              <a:t>fpin</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Write the buffer in reverse order to the output file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for(long </a:t>
            </a:r>
            <a:r>
              <a:rPr lang="en-US" dirty="0" err="1">
                <a:latin typeface="Arial" charset="0"/>
                <a:cs typeface="Arial" charset="0"/>
              </a:rPr>
              <a:t>i</a:t>
            </a:r>
            <a:r>
              <a:rPr lang="en-US" dirty="0">
                <a:latin typeface="Arial" charset="0"/>
                <a:cs typeface="Arial" charset="0"/>
              </a:rPr>
              <a:t> = </a:t>
            </a:r>
            <a:r>
              <a:rPr lang="en-US" dirty="0" err="1">
                <a:latin typeface="Arial" charset="0"/>
                <a:cs typeface="Arial" charset="0"/>
              </a:rPr>
              <a:t>fsize</a:t>
            </a:r>
            <a:r>
              <a:rPr lang="en-US" dirty="0">
                <a:latin typeface="Arial" charset="0"/>
                <a:cs typeface="Arial" charset="0"/>
              </a:rPr>
              <a:t> - 1; </a:t>
            </a:r>
            <a:r>
              <a:rPr lang="en-US" dirty="0" err="1">
                <a:latin typeface="Arial" charset="0"/>
                <a:cs typeface="Arial" charset="0"/>
              </a:rPr>
              <a:t>i</a:t>
            </a:r>
            <a:r>
              <a:rPr lang="en-US" dirty="0">
                <a:latin typeface="Arial" charset="0"/>
                <a:cs typeface="Arial" charset="0"/>
              </a:rPr>
              <a:t> &gt;= 0; --</a:t>
            </a:r>
            <a:r>
              <a:rPr lang="en-US" dirty="0" err="1">
                <a:latin typeface="Arial" charset="0"/>
                <a:cs typeface="Arial" charset="0"/>
              </a:rPr>
              <a:t>i</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cs typeface="Arial" charset="0"/>
              </a:rPr>
              <a:t>fputc</a:t>
            </a:r>
            <a:r>
              <a:rPr lang="en-US" dirty="0">
                <a:latin typeface="Arial" charset="0"/>
                <a:cs typeface="Arial" charset="0"/>
              </a:rPr>
              <a:t>(buffer[</a:t>
            </a:r>
            <a:r>
              <a:rPr lang="en-US" dirty="0" err="1">
                <a:latin typeface="Arial" charset="0"/>
                <a:cs typeface="Arial" charset="0"/>
              </a:rPr>
              <a:t>i</a:t>
            </a:r>
            <a:r>
              <a:rPr lang="en-US" dirty="0">
                <a:latin typeface="Arial" charset="0"/>
                <a:cs typeface="Arial" charset="0"/>
              </a:rPr>
              <a:t>], </a:t>
            </a:r>
            <a:r>
              <a:rPr lang="en-US" dirty="0" err="1">
                <a:latin typeface="Arial" charset="0"/>
                <a:cs typeface="Arial" charset="0"/>
              </a:rPr>
              <a:t>fpout</a:t>
            </a: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 Free the allocated memory</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free(buffer);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This function reads the entire input file into a buffer, then writes the contents of that buffer in reverse order to the output file. Note that this version does not use the lines and </a:t>
            </a:r>
            <a:r>
              <a:rPr lang="en-US" dirty="0" err="1">
                <a:latin typeface="Arial" charset="0"/>
                <a:cs typeface="Arial" charset="0"/>
              </a:rPr>
              <a:t>max_len</a:t>
            </a:r>
            <a:r>
              <a:rPr lang="en-US" dirty="0">
                <a:latin typeface="Arial" charset="0"/>
                <a:cs typeface="Arial" charset="0"/>
              </a:rPr>
              <a:t> variables, as their purpose was not clear from the original code. If they are meant to define the range of data to be reversed, additional logic would need to be added to handle that.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cs typeface="Arial" charset="0"/>
              </a:rPr>
              <a:t>Remember to handle files with care in C, always check for possible errors in file operations, and ensure that you have opened the files with the correct permissions before calling this function. Also, don't forget to close the files after you're done with them to avoid any resource leaks.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cs typeface="Arial" charset="0"/>
            </a:endParaRPr>
          </a:p>
        </p:txBody>
      </p:sp>
    </p:spTree>
    <p:extLst>
      <p:ext uri="{BB962C8B-B14F-4D97-AF65-F5344CB8AC3E}">
        <p14:creationId xmlns:p14="http://schemas.microsoft.com/office/powerpoint/2010/main" val="15156509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BF3CC932-01E2-4E7B-824B-30C69584C464}" type="slidenum">
              <a:rPr lang="en-US" smtClean="0">
                <a:solidFill>
                  <a:srgbClr val="000000"/>
                </a:solidFill>
                <a:latin typeface="Arial" charset="0"/>
                <a:cs typeface="Arial" charset="0"/>
              </a:rPr>
              <a:pPr eaLnBrk="1" hangingPunct="1"/>
              <a:t>66</a:t>
            </a:fld>
            <a:endParaRPr lang="en-US">
              <a:solidFill>
                <a:srgbClr val="000000"/>
              </a:solidFill>
              <a:latin typeface="Arial" charset="0"/>
              <a:cs typeface="Arial" charset="0"/>
            </a:endParaRPr>
          </a:p>
        </p:txBody>
      </p:sp>
      <p:sp>
        <p:nvSpPr>
          <p:cNvPr id="11059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F36A6A49-D44C-4DA3-9255-5EE0662E5C1A}" type="slidenum">
              <a:rPr lang="en-US" sz="1300">
                <a:solidFill>
                  <a:srgbClr val="000000"/>
                </a:solidFill>
                <a:latin typeface="Arial" charset="0"/>
                <a:cs typeface="Arial" charset="0"/>
              </a:rPr>
              <a:pPr algn="r" eaLnBrk="1" hangingPunct="1">
                <a:buClrTx/>
                <a:buFontTx/>
                <a:buNone/>
              </a:pPr>
              <a:t>66</a:t>
            </a:fld>
            <a:endParaRPr lang="en-US" sz="1300">
              <a:solidFill>
                <a:srgbClr val="000000"/>
              </a:solidFill>
              <a:latin typeface="Arial" charset="0"/>
              <a:cs typeface="Arial" charset="0"/>
            </a:endParaRPr>
          </a:p>
        </p:txBody>
      </p:sp>
      <p:sp>
        <p:nvSpPr>
          <p:cNvPr id="11059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1059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7182619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fld id="{1BCB1475-D0C9-4A2E-AF6B-6105CB2C9FD6}" type="slidenum">
              <a:rPr kumimoji="0" lang="en-US" sz="1800" b="0" i="0" u="none" strike="noStrike" kern="0" cap="none" spc="0" normalizeH="0" baseline="0" noProof="0">
                <a:ln>
                  <a:noFill/>
                </a:ln>
                <a:solidFill>
                  <a:srgbClr val="000000"/>
                </a:solidFill>
                <a:effectLst/>
                <a:uLnTx/>
                <a:uFillTx/>
                <a:latin typeface="Times New Roman" pitchFamily="16" charset="0"/>
                <a:cs typeface="Arial" charset="0"/>
              </a:rPr>
              <a:pPr marL="0" marR="0" lvl="0" indent="0" defTabSz="914400" eaLnBrk="1" fontAlgn="auto" latinLnBrk="0" hangingPunct="1">
                <a:lnSpc>
                  <a:spcPct val="100000"/>
                </a:lnSpc>
                <a:spcBef>
                  <a:spcPts val="0"/>
                </a:spcBef>
                <a:spcAft>
                  <a:spcPts val="0"/>
                </a:spcAft>
                <a:buClrTx/>
                <a:buSzTx/>
                <a:buFontTx/>
                <a:buNone/>
                <a:tabLst>
                  <a:tab pos="723900" algn="l"/>
                  <a:tab pos="1447800" algn="l"/>
                  <a:tab pos="2171700" algn="l"/>
                  <a:tab pos="2895600" algn="l"/>
                </a:tabLst>
                <a:defRPr/>
              </a:pPr>
              <a:t>67</a:t>
            </a:fld>
            <a:endParaRPr kumimoji="0" lang="en-US" sz="1800" b="0" i="0" u="none" strike="noStrike" kern="0" cap="none" spc="0" normalizeH="0" baseline="0" noProof="0">
              <a:ln>
                <a:noFill/>
              </a:ln>
              <a:solidFill>
                <a:srgbClr val="000000"/>
              </a:solidFill>
              <a:effectLst/>
              <a:uLnTx/>
              <a:uFillTx/>
              <a:latin typeface="Times New Roman" pitchFamily="16" charset="0"/>
              <a:cs typeface="Arial" charset="0"/>
            </a:endParaRPr>
          </a:p>
        </p:txBody>
      </p:sp>
      <p:sp>
        <p:nvSpPr>
          <p:cNvPr id="92163" name="Rectangle 1"/>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898639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82ED3C90-07B6-4BEA-958A-52C020BD2351}" type="slidenum">
              <a:rPr lang="en-US" smtClean="0">
                <a:solidFill>
                  <a:srgbClr val="000000"/>
                </a:solidFill>
                <a:latin typeface="Arial" charset="0"/>
                <a:cs typeface="Arial" charset="0"/>
              </a:rPr>
              <a:pPr eaLnBrk="1" hangingPunct="1"/>
              <a:t>7</a:t>
            </a:fld>
            <a:endParaRPr lang="en-US">
              <a:solidFill>
                <a:srgbClr val="000000"/>
              </a:solidFill>
              <a:latin typeface="Arial" charset="0"/>
              <a:cs typeface="Arial" charset="0"/>
            </a:endParaRPr>
          </a:p>
        </p:txBody>
      </p:sp>
      <p:sp>
        <p:nvSpPr>
          <p:cNvPr id="64515"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D5CC534-DDEC-4B2F-9BAD-6434A808E19D}" type="slidenum">
              <a:rPr lang="en-US" sz="1300">
                <a:solidFill>
                  <a:srgbClr val="000000"/>
                </a:solidFill>
                <a:latin typeface="Arial" charset="0"/>
                <a:cs typeface="Arial" charset="0"/>
              </a:rPr>
              <a:pPr algn="r" eaLnBrk="1" hangingPunct="1">
                <a:buClrTx/>
                <a:buFontTx/>
                <a:buNone/>
              </a:pPr>
              <a:t>7</a:t>
            </a:fld>
            <a:endParaRPr lang="en-US" sz="1300">
              <a:solidFill>
                <a:srgbClr val="000000"/>
              </a:solidFill>
              <a:latin typeface="Arial" charset="0"/>
              <a:cs typeface="Arial" charset="0"/>
            </a:endParaRPr>
          </a:p>
        </p:txBody>
      </p:sp>
      <p:sp>
        <p:nvSpPr>
          <p:cNvPr id="64516"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4517"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2863106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E703A7BE-B753-40C9-AD3A-85C112748B39}" type="slidenum">
              <a:rPr lang="en-US" smtClean="0">
                <a:solidFill>
                  <a:srgbClr val="000000"/>
                </a:solidFill>
                <a:latin typeface="Arial" charset="0"/>
                <a:cs typeface="Arial" charset="0"/>
              </a:rPr>
              <a:pPr eaLnBrk="1" hangingPunct="1"/>
              <a:t>8</a:t>
            </a:fld>
            <a:endParaRPr lang="en-US">
              <a:solidFill>
                <a:srgbClr val="000000"/>
              </a:solidFill>
              <a:latin typeface="Arial" charset="0"/>
              <a:cs typeface="Arial" charset="0"/>
            </a:endParaRPr>
          </a:p>
        </p:txBody>
      </p:sp>
      <p:sp>
        <p:nvSpPr>
          <p:cNvPr id="65539"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C7FD449-95C6-4681-9244-72BEA1AAFE78}" type="slidenum">
              <a:rPr lang="en-US" sz="1300">
                <a:solidFill>
                  <a:srgbClr val="000000"/>
                </a:solidFill>
                <a:latin typeface="Arial" charset="0"/>
                <a:cs typeface="Arial" charset="0"/>
              </a:rPr>
              <a:pPr algn="r" eaLnBrk="1" hangingPunct="1">
                <a:buClrTx/>
                <a:buFontTx/>
                <a:buNone/>
              </a:pPr>
              <a:t>8</a:t>
            </a:fld>
            <a:endParaRPr lang="en-US" sz="1300">
              <a:solidFill>
                <a:srgbClr val="000000"/>
              </a:solidFill>
              <a:latin typeface="Arial" charset="0"/>
              <a:cs typeface="Arial" charset="0"/>
            </a:endParaRPr>
          </a:p>
        </p:txBody>
      </p:sp>
      <p:sp>
        <p:nvSpPr>
          <p:cNvPr id="65540"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5541"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322398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1pPr>
            <a:lvl2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2pPr>
            <a:lvl3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3pPr>
            <a:lvl4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4pPr>
            <a:lvl5pPr eaLnBrk="0" hangingPunct="0">
              <a:tabLst>
                <a:tab pos="723900" algn="l"/>
                <a:tab pos="1447800" algn="l"/>
                <a:tab pos="2171700" algn="l"/>
                <a:tab pos="28956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723900" algn="l"/>
                <a:tab pos="1447800" algn="l"/>
                <a:tab pos="2171700" algn="l"/>
                <a:tab pos="2895600" algn="l"/>
              </a:tabLst>
              <a:defRPr b="1">
                <a:solidFill>
                  <a:schemeClr val="bg1"/>
                </a:solidFill>
                <a:latin typeface="Courier New" pitchFamily="49" charset="0"/>
                <a:cs typeface="Courier New" pitchFamily="49" charset="0"/>
              </a:defRPr>
            </a:lvl9pPr>
          </a:lstStyle>
          <a:p>
            <a:pPr eaLnBrk="1" hangingPunct="1"/>
            <a:fld id="{05777856-0D66-4521-86CF-4D9D0BCE0F2F}" type="slidenum">
              <a:rPr lang="en-US" smtClean="0">
                <a:solidFill>
                  <a:srgbClr val="000000"/>
                </a:solidFill>
                <a:latin typeface="Arial" charset="0"/>
                <a:cs typeface="Arial" charset="0"/>
              </a:rPr>
              <a:pPr eaLnBrk="1" hangingPunct="1"/>
              <a:t>9</a:t>
            </a:fld>
            <a:endParaRPr lang="en-US">
              <a:solidFill>
                <a:srgbClr val="000000"/>
              </a:solidFill>
              <a:latin typeface="Arial" charset="0"/>
              <a:cs typeface="Arial" charset="0"/>
            </a:endParaRPr>
          </a:p>
        </p:txBody>
      </p:sp>
      <p:sp>
        <p:nvSpPr>
          <p:cNvPr id="66563" name="Text Box 1"/>
          <p:cNvSpPr txBox="1">
            <a:spLocks noChangeArrowheads="1"/>
          </p:cNvSpPr>
          <p:nvPr/>
        </p:nvSpPr>
        <p:spPr bwMode="auto">
          <a:xfrm>
            <a:off x="4022725" y="9720263"/>
            <a:ext cx="30749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400" tIns="47880" rIns="95400" bIns="4788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FAFA697-8F8F-43B5-B05B-CF295F40A172}" type="slidenum">
              <a:rPr lang="en-US" sz="1300">
                <a:solidFill>
                  <a:srgbClr val="000000"/>
                </a:solidFill>
                <a:latin typeface="Arial" charset="0"/>
                <a:cs typeface="Arial" charset="0"/>
              </a:rPr>
              <a:pPr algn="r" eaLnBrk="1" hangingPunct="1">
                <a:buClrTx/>
                <a:buFontTx/>
                <a:buNone/>
              </a:pPr>
              <a:t>9</a:t>
            </a:fld>
            <a:endParaRPr lang="en-US" sz="1300">
              <a:solidFill>
                <a:srgbClr val="000000"/>
              </a:solidFill>
              <a:latin typeface="Arial" charset="0"/>
              <a:cs typeface="Arial" charset="0"/>
            </a:endParaRPr>
          </a:p>
        </p:txBody>
      </p:sp>
      <p:sp>
        <p:nvSpPr>
          <p:cNvPr id="66564"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66565"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cs typeface="Arial" charset="0"/>
            </a:endParaRPr>
          </a:p>
        </p:txBody>
      </p:sp>
    </p:spTree>
    <p:extLst>
      <p:ext uri="{BB962C8B-B14F-4D97-AF65-F5344CB8AC3E}">
        <p14:creationId xmlns:p14="http://schemas.microsoft.com/office/powerpoint/2010/main" val="148842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FB3C2161-1892-41E1-92A8-9B5F2D90AB00}" type="slidenum">
              <a:rPr lang="en-US"/>
              <a:pPr>
                <a:defRPr/>
              </a:pPr>
              <a:t>‹#›</a:t>
            </a:fld>
            <a:endParaRPr lang="en-US"/>
          </a:p>
        </p:txBody>
      </p:sp>
    </p:spTree>
    <p:extLst>
      <p:ext uri="{BB962C8B-B14F-4D97-AF65-F5344CB8AC3E}">
        <p14:creationId xmlns:p14="http://schemas.microsoft.com/office/powerpoint/2010/main" val="393366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6C27F3B-4C26-4986-A044-7F6D471BE0F2}" type="slidenum">
              <a:rPr lang="en-US"/>
              <a:pPr>
                <a:defRPr/>
              </a:pPr>
              <a:t>‹#›</a:t>
            </a:fld>
            <a:endParaRPr lang="en-US"/>
          </a:p>
        </p:txBody>
      </p:sp>
    </p:spTree>
    <p:extLst>
      <p:ext uri="{BB962C8B-B14F-4D97-AF65-F5344CB8AC3E}">
        <p14:creationId xmlns:p14="http://schemas.microsoft.com/office/powerpoint/2010/main" val="422378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163513"/>
            <a:ext cx="2093913" cy="6159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63513"/>
            <a:ext cx="6134100" cy="6159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E3A9B00-0332-4DD0-9C89-001DA93478DF}" type="slidenum">
              <a:rPr lang="en-US"/>
              <a:pPr>
                <a:defRPr/>
              </a:pPr>
              <a:t>‹#›</a:t>
            </a:fld>
            <a:endParaRPr lang="en-US"/>
          </a:p>
        </p:txBody>
      </p:sp>
    </p:spTree>
    <p:extLst>
      <p:ext uri="{BB962C8B-B14F-4D97-AF65-F5344CB8AC3E}">
        <p14:creationId xmlns:p14="http://schemas.microsoft.com/office/powerpoint/2010/main" val="2377632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BC7F144D-AB87-4665-B439-48FF711D840C}" type="slidenum">
              <a:rPr lang="en-US"/>
              <a:pPr>
                <a:defRPr/>
              </a:pPr>
              <a:t>‹#›</a:t>
            </a:fld>
            <a:endParaRPr lang="en-US"/>
          </a:p>
        </p:txBody>
      </p:sp>
    </p:spTree>
    <p:extLst>
      <p:ext uri="{BB962C8B-B14F-4D97-AF65-F5344CB8AC3E}">
        <p14:creationId xmlns:p14="http://schemas.microsoft.com/office/powerpoint/2010/main" val="2856599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12A5127E-C4A5-4EBF-83B2-19E20B489FC6}" type="slidenum">
              <a:rPr lang="en-US"/>
              <a:pPr>
                <a:defRPr/>
              </a:pPr>
              <a:t>‹#›</a:t>
            </a:fld>
            <a:endParaRPr lang="en-US"/>
          </a:p>
        </p:txBody>
      </p:sp>
    </p:spTree>
    <p:extLst>
      <p:ext uri="{BB962C8B-B14F-4D97-AF65-F5344CB8AC3E}">
        <p14:creationId xmlns:p14="http://schemas.microsoft.com/office/powerpoint/2010/main" val="168104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5A107A8-E2A6-4DDE-8AE9-7D710B28446F}" type="slidenum">
              <a:rPr lang="en-US"/>
              <a:pPr>
                <a:defRPr/>
              </a:pPr>
              <a:t>‹#›</a:t>
            </a:fld>
            <a:endParaRPr lang="en-US"/>
          </a:p>
        </p:txBody>
      </p:sp>
    </p:spTree>
    <p:extLst>
      <p:ext uri="{BB962C8B-B14F-4D97-AF65-F5344CB8AC3E}">
        <p14:creationId xmlns:p14="http://schemas.microsoft.com/office/powerpoint/2010/main" val="2688677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3213"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0413" y="1143000"/>
            <a:ext cx="4113212"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30DE3870-C9F8-4D71-8645-54A1B4C44D13}" type="slidenum">
              <a:rPr lang="en-US"/>
              <a:pPr>
                <a:defRPr/>
              </a:pPr>
              <a:t>‹#›</a:t>
            </a:fld>
            <a:endParaRPr lang="en-US"/>
          </a:p>
        </p:txBody>
      </p:sp>
    </p:spTree>
    <p:extLst>
      <p:ext uri="{BB962C8B-B14F-4D97-AF65-F5344CB8AC3E}">
        <p14:creationId xmlns:p14="http://schemas.microsoft.com/office/powerpoint/2010/main" val="1136322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1316152F-60B9-4612-B680-3DA6D48F7ED4}" type="slidenum">
              <a:rPr lang="en-US"/>
              <a:pPr>
                <a:defRPr/>
              </a:pPr>
              <a:t>‹#›</a:t>
            </a:fld>
            <a:endParaRPr lang="en-US"/>
          </a:p>
        </p:txBody>
      </p:sp>
    </p:spTree>
    <p:extLst>
      <p:ext uri="{BB962C8B-B14F-4D97-AF65-F5344CB8AC3E}">
        <p14:creationId xmlns:p14="http://schemas.microsoft.com/office/powerpoint/2010/main" val="3207576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C4D0368B-1BE2-48B2-BC71-FB7833960756}" type="slidenum">
              <a:rPr lang="en-US"/>
              <a:pPr>
                <a:defRPr/>
              </a:pPr>
              <a:t>‹#›</a:t>
            </a:fld>
            <a:endParaRPr lang="en-US"/>
          </a:p>
        </p:txBody>
      </p:sp>
    </p:spTree>
    <p:extLst>
      <p:ext uri="{BB962C8B-B14F-4D97-AF65-F5344CB8AC3E}">
        <p14:creationId xmlns:p14="http://schemas.microsoft.com/office/powerpoint/2010/main" val="438003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DF4FBDF1-5A24-4353-9400-DEC29DA9314D}" type="slidenum">
              <a:rPr lang="en-US"/>
              <a:pPr>
                <a:defRPr/>
              </a:pPr>
              <a:t>‹#›</a:t>
            </a:fld>
            <a:endParaRPr lang="en-US"/>
          </a:p>
        </p:txBody>
      </p:sp>
    </p:spTree>
    <p:extLst>
      <p:ext uri="{BB962C8B-B14F-4D97-AF65-F5344CB8AC3E}">
        <p14:creationId xmlns:p14="http://schemas.microsoft.com/office/powerpoint/2010/main" val="1367253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5F9FF41-F858-4356-97D6-1B40C5B13B66}" type="slidenum">
              <a:rPr lang="en-US"/>
              <a:pPr>
                <a:defRPr/>
              </a:pPr>
              <a:t>‹#›</a:t>
            </a:fld>
            <a:endParaRPr lang="en-US"/>
          </a:p>
        </p:txBody>
      </p:sp>
    </p:spTree>
    <p:extLst>
      <p:ext uri="{BB962C8B-B14F-4D97-AF65-F5344CB8AC3E}">
        <p14:creationId xmlns:p14="http://schemas.microsoft.com/office/powerpoint/2010/main" val="311138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D5BB349-6903-4CCD-A686-C6D32F60795B}" type="slidenum">
              <a:rPr lang="en-US"/>
              <a:pPr>
                <a:defRPr/>
              </a:pPr>
              <a:t>‹#›</a:t>
            </a:fld>
            <a:endParaRPr lang="en-US"/>
          </a:p>
        </p:txBody>
      </p:sp>
    </p:spTree>
    <p:extLst>
      <p:ext uri="{BB962C8B-B14F-4D97-AF65-F5344CB8AC3E}">
        <p14:creationId xmlns:p14="http://schemas.microsoft.com/office/powerpoint/2010/main" val="4175032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118CE322-E0ED-4913-9509-9722F3C6849A}" type="slidenum">
              <a:rPr lang="en-US"/>
              <a:pPr>
                <a:defRPr/>
              </a:pPr>
              <a:t>‹#›</a:t>
            </a:fld>
            <a:endParaRPr lang="en-US"/>
          </a:p>
        </p:txBody>
      </p:sp>
    </p:spTree>
    <p:extLst>
      <p:ext uri="{BB962C8B-B14F-4D97-AF65-F5344CB8AC3E}">
        <p14:creationId xmlns:p14="http://schemas.microsoft.com/office/powerpoint/2010/main" val="2442685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4F835047-F664-4848-A94C-9EB1971F9708}" type="slidenum">
              <a:rPr lang="en-US"/>
              <a:pPr>
                <a:defRPr/>
              </a:pPr>
              <a:t>‹#›</a:t>
            </a:fld>
            <a:endParaRPr lang="en-US"/>
          </a:p>
        </p:txBody>
      </p:sp>
    </p:spTree>
    <p:extLst>
      <p:ext uri="{BB962C8B-B14F-4D97-AF65-F5344CB8AC3E}">
        <p14:creationId xmlns:p14="http://schemas.microsoft.com/office/powerpoint/2010/main" val="1089630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713" y="150813"/>
            <a:ext cx="2093912" cy="61706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0813"/>
            <a:ext cx="6132513" cy="6170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E889ACC-4723-4528-9267-506052042488}" type="slidenum">
              <a:rPr lang="en-US"/>
              <a:pPr>
                <a:defRPr/>
              </a:pPr>
              <a:t>‹#›</a:t>
            </a:fld>
            <a:endParaRPr lang="en-US"/>
          </a:p>
        </p:txBody>
      </p:sp>
    </p:spTree>
    <p:extLst>
      <p:ext uri="{BB962C8B-B14F-4D97-AF65-F5344CB8AC3E}">
        <p14:creationId xmlns:p14="http://schemas.microsoft.com/office/powerpoint/2010/main" val="2909962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43195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6088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65248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3213"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0413" y="1143000"/>
            <a:ext cx="4113212"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435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82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643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21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28DF02EF-09D5-430D-B487-544F22AEEB74}" type="slidenum">
              <a:rPr lang="en-US"/>
              <a:pPr>
                <a:defRPr/>
              </a:pPr>
              <a:t>‹#›</a:t>
            </a:fld>
            <a:endParaRPr lang="en-US"/>
          </a:p>
        </p:txBody>
      </p:sp>
    </p:spTree>
    <p:extLst>
      <p:ext uri="{BB962C8B-B14F-4D97-AF65-F5344CB8AC3E}">
        <p14:creationId xmlns:p14="http://schemas.microsoft.com/office/powerpoint/2010/main" val="3635635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7120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190192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01110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713" y="150813"/>
            <a:ext cx="2093912" cy="61706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0813"/>
            <a:ext cx="6132513" cy="6170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178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3213"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0413" y="1143000"/>
            <a:ext cx="4114800" cy="5180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BE54F138-B7A7-4E92-9639-804292320E1C}" type="slidenum">
              <a:rPr lang="en-US"/>
              <a:pPr>
                <a:defRPr/>
              </a:pPr>
              <a:t>‹#›</a:t>
            </a:fld>
            <a:endParaRPr lang="en-US"/>
          </a:p>
        </p:txBody>
      </p:sp>
    </p:spTree>
    <p:extLst>
      <p:ext uri="{BB962C8B-B14F-4D97-AF65-F5344CB8AC3E}">
        <p14:creationId xmlns:p14="http://schemas.microsoft.com/office/powerpoint/2010/main" val="172793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911BD19A-D768-438C-A1B5-6109561580F5}" type="slidenum">
              <a:rPr lang="en-US"/>
              <a:pPr>
                <a:defRPr/>
              </a:pPr>
              <a:t>‹#›</a:t>
            </a:fld>
            <a:endParaRPr lang="en-US"/>
          </a:p>
        </p:txBody>
      </p:sp>
    </p:spTree>
    <p:extLst>
      <p:ext uri="{BB962C8B-B14F-4D97-AF65-F5344CB8AC3E}">
        <p14:creationId xmlns:p14="http://schemas.microsoft.com/office/powerpoint/2010/main" val="106484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429EAFF-C39F-475E-A875-4EC4CCC9ECD6}" type="slidenum">
              <a:rPr lang="en-US"/>
              <a:pPr>
                <a:defRPr/>
              </a:pPr>
              <a:t>‹#›</a:t>
            </a:fld>
            <a:endParaRPr lang="en-US"/>
          </a:p>
        </p:txBody>
      </p:sp>
    </p:spTree>
    <p:extLst>
      <p:ext uri="{BB962C8B-B14F-4D97-AF65-F5344CB8AC3E}">
        <p14:creationId xmlns:p14="http://schemas.microsoft.com/office/powerpoint/2010/main" val="119853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F8A3368-C797-4CFE-835C-8A97812B8D12}" type="slidenum">
              <a:rPr lang="en-US"/>
              <a:pPr>
                <a:defRPr/>
              </a:pPr>
              <a:t>‹#›</a:t>
            </a:fld>
            <a:endParaRPr lang="en-US"/>
          </a:p>
        </p:txBody>
      </p:sp>
    </p:spTree>
    <p:extLst>
      <p:ext uri="{BB962C8B-B14F-4D97-AF65-F5344CB8AC3E}">
        <p14:creationId xmlns:p14="http://schemas.microsoft.com/office/powerpoint/2010/main" val="207489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8092743-38A1-4B61-91E2-F44349518F1F}" type="slidenum">
              <a:rPr lang="en-US"/>
              <a:pPr>
                <a:defRPr/>
              </a:pPr>
              <a:t>‹#›</a:t>
            </a:fld>
            <a:endParaRPr lang="en-US"/>
          </a:p>
        </p:txBody>
      </p:sp>
    </p:spTree>
    <p:extLst>
      <p:ext uri="{BB962C8B-B14F-4D97-AF65-F5344CB8AC3E}">
        <p14:creationId xmlns:p14="http://schemas.microsoft.com/office/powerpoint/2010/main" val="143245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C7D3680-277F-43C3-B5D4-E8DF4151959C}" type="slidenum">
              <a:rPr lang="en-US"/>
              <a:pPr>
                <a:defRPr/>
              </a:pPr>
              <a:t>‹#›</a:t>
            </a:fld>
            <a:endParaRPr lang="en-US"/>
          </a:p>
        </p:txBody>
      </p:sp>
    </p:spTree>
    <p:extLst>
      <p:ext uri="{BB962C8B-B14F-4D97-AF65-F5344CB8AC3E}">
        <p14:creationId xmlns:p14="http://schemas.microsoft.com/office/powerpoint/2010/main" val="284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46088" y="163513"/>
            <a:ext cx="7923212"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304800" y="1143000"/>
            <a:ext cx="8380413" cy="518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 name="Freeform 3"/>
          <p:cNvSpPr>
            <a:spLocks noChangeArrowheads="1"/>
          </p:cNvSpPr>
          <p:nvPr/>
        </p:nvSpPr>
        <p:spPr bwMode="auto">
          <a:xfrm>
            <a:off x="304800" y="990600"/>
            <a:ext cx="8305800" cy="76200"/>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w 1000"/>
              <a:gd name="T13" fmla="*/ 0 h 1000"/>
              <a:gd name="T14" fmla="*/ 1000 w 1000"/>
              <a:gd name="T15" fmla="*/ 1000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60">
            <a:solidFill>
              <a:srgbClr val="CC0000"/>
            </a:solidFill>
            <a:round/>
            <a:headEnd/>
            <a:tailEnd/>
          </a:ln>
          <a:effectLst/>
        </p:spPr>
        <p:txBody>
          <a:bodyPr wrap="none" anchor="ctr"/>
          <a:lstStyle/>
          <a:p>
            <a:pPr>
              <a:buFont typeface="Times New Roman" pitchFamily="16" charset="0"/>
              <a:buNone/>
              <a:defRPr/>
            </a:pPr>
            <a:endParaRPr lang="en-US"/>
          </a:p>
        </p:txBody>
      </p:sp>
      <p:sp>
        <p:nvSpPr>
          <p:cNvPr id="1028" name="Line 4"/>
          <p:cNvSpPr>
            <a:spLocks noChangeShapeType="1"/>
          </p:cNvSpPr>
          <p:nvPr/>
        </p:nvSpPr>
        <p:spPr bwMode="auto">
          <a:xfrm>
            <a:off x="304800" y="6324600"/>
            <a:ext cx="8382000" cy="1588"/>
          </a:xfrm>
          <a:prstGeom prst="line">
            <a:avLst/>
          </a:prstGeom>
          <a:noFill/>
          <a:ln w="38160">
            <a:solidFill>
              <a:srgbClr val="CC0000"/>
            </a:solidFill>
            <a:miter lim="800000"/>
            <a:headEnd/>
            <a:tailEnd/>
          </a:ln>
          <a:effectLst/>
        </p:spPr>
        <p:txBody>
          <a:bodyPr/>
          <a:lstStyle/>
          <a:p>
            <a:pPr>
              <a:buFont typeface="Times New Roman" pitchFamily="16" charset="0"/>
              <a:buNone/>
              <a:defRPr/>
            </a:pPr>
            <a:endParaRPr lang="en-US"/>
          </a:p>
        </p:txBody>
      </p:sp>
      <p:sp>
        <p:nvSpPr>
          <p:cNvPr id="1029" name="Rectangle 5"/>
          <p:cNvSpPr>
            <a:spLocks noGrp="1" noChangeArrowheads="1"/>
          </p:cNvSpPr>
          <p:nvPr>
            <p:ph type="sldNum"/>
          </p:nvPr>
        </p:nvSpPr>
        <p:spPr bwMode="auto">
          <a:xfrm>
            <a:off x="3962400" y="6477000"/>
            <a:ext cx="608013" cy="3667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defRPr>
            </a:lvl1pPr>
          </a:lstStyle>
          <a:p>
            <a:pPr>
              <a:defRPr/>
            </a:pPr>
            <a:fld id="{47FA2A0B-3269-4C1A-BF41-58134F8C94BF}" type="slidenum">
              <a:rPr lang="en-US"/>
              <a:pPr>
                <a:defRPr/>
              </a:pPr>
              <a:t>‹#›</a:t>
            </a:fld>
            <a:endParaRPr lang="en-US"/>
          </a:p>
        </p:txBody>
      </p:sp>
      <p:pic>
        <p:nvPicPr>
          <p:cNvPr id="1031"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32"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2pPr>
      <a:lvl3pPr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3pPr>
      <a:lvl4pPr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4pPr>
      <a:lvl5pPr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8"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8"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150813"/>
            <a:ext cx="792162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304800" y="1143000"/>
            <a:ext cx="8378825" cy="517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Freeform 3"/>
          <p:cNvSpPr>
            <a:spLocks noChangeArrowheads="1"/>
          </p:cNvSpPr>
          <p:nvPr/>
        </p:nvSpPr>
        <p:spPr bwMode="auto">
          <a:xfrm>
            <a:off x="304800" y="990600"/>
            <a:ext cx="8305800" cy="76200"/>
          </a:xfrm>
          <a:custGeom>
            <a:avLst/>
            <a:gdLst>
              <a:gd name="T0" fmla="*/ 0 w 1000"/>
              <a:gd name="T1" fmla="*/ 0 h 1000"/>
              <a:gd name="T2" fmla="*/ 4858893 w 1000"/>
              <a:gd name="T3" fmla="*/ 0 h 1000"/>
              <a:gd name="T4" fmla="*/ 4858893 w 1000"/>
              <a:gd name="T5" fmla="*/ 76200 h 1000"/>
              <a:gd name="T6" fmla="*/ 0 w 1000"/>
              <a:gd name="T7" fmla="*/ 76200 h 1000"/>
              <a:gd name="T8" fmla="*/ 0 w 1000"/>
              <a:gd name="T9" fmla="*/ 0 h 1000"/>
              <a:gd name="T10" fmla="*/ 83058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C0000"/>
          </a:solidFill>
          <a:ln w="381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Line 4"/>
          <p:cNvSpPr>
            <a:spLocks noChangeShapeType="1"/>
          </p:cNvSpPr>
          <p:nvPr/>
        </p:nvSpPr>
        <p:spPr bwMode="auto">
          <a:xfrm>
            <a:off x="304800" y="6324600"/>
            <a:ext cx="8382000" cy="1588"/>
          </a:xfrm>
          <a:prstGeom prst="line">
            <a:avLst/>
          </a:prstGeom>
          <a:noFill/>
          <a:ln w="38160">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Rectangle 5"/>
          <p:cNvSpPr>
            <a:spLocks noGrp="1" noChangeArrowheads="1"/>
          </p:cNvSpPr>
          <p:nvPr>
            <p:ph type="sldNum"/>
          </p:nvPr>
        </p:nvSpPr>
        <p:spPr bwMode="auto">
          <a:xfrm>
            <a:off x="3962400" y="6477000"/>
            <a:ext cx="6064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mtClean="0">
                <a:solidFill>
                  <a:srgbClr val="000000"/>
                </a:solidFill>
              </a:defRPr>
            </a:lvl1pPr>
          </a:lstStyle>
          <a:p>
            <a:pPr>
              <a:defRPr/>
            </a:pPr>
            <a:fld id="{B8E0838C-3BF6-400C-9F2F-05AC2A44E7C6}" type="slidenum">
              <a:rPr lang="en-US"/>
              <a:pPr>
                <a:defRPr/>
              </a:pPr>
              <a:t>‹#›</a:t>
            </a:fld>
            <a:endParaRPr lang="en-US"/>
          </a:p>
        </p:txBody>
      </p:sp>
      <p:pic>
        <p:nvPicPr>
          <p:cNvPr id="1031"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2"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2187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2pPr>
      <a:lvl3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3pPr>
      <a:lvl4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4pPr>
      <a:lvl5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Freeform 1"/>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CC0000"/>
          </a:solidFill>
          <a:ln w="255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Font typeface="Times New Roman" pitchFamily="16" charset="0"/>
              <a:buNone/>
            </a:pPr>
            <a:endParaRPr lang="en-US" b="0">
              <a:solidFill>
                <a:srgbClr val="FFFFFF"/>
              </a:solidFill>
              <a:latin typeface="Arial" charset="0"/>
              <a:cs typeface="Arial" charset="0"/>
            </a:endParaRPr>
          </a:p>
        </p:txBody>
      </p:sp>
      <p:pic>
        <p:nvPicPr>
          <p:cNvPr id="2051"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3" name="Rectangle 4"/>
          <p:cNvSpPr>
            <a:spLocks noGrp="1" noChangeArrowheads="1"/>
          </p:cNvSpPr>
          <p:nvPr>
            <p:ph type="title"/>
          </p:nvPr>
        </p:nvSpPr>
        <p:spPr bwMode="auto">
          <a:xfrm>
            <a:off x="457200" y="150813"/>
            <a:ext cx="792162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054" name="Rectangle 5"/>
          <p:cNvSpPr>
            <a:spLocks noGrp="1" noChangeArrowheads="1"/>
          </p:cNvSpPr>
          <p:nvPr>
            <p:ph type="body" idx="1"/>
          </p:nvPr>
        </p:nvSpPr>
        <p:spPr bwMode="auto">
          <a:xfrm>
            <a:off x="304800" y="1143000"/>
            <a:ext cx="8378825" cy="517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Tree>
    <p:extLst>
      <p:ext uri="{BB962C8B-B14F-4D97-AF65-F5344CB8AC3E}">
        <p14:creationId xmlns:p14="http://schemas.microsoft.com/office/powerpoint/2010/main" val="1239341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2pPr>
      <a:lvl3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3pPr>
      <a:lvl4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4pPr>
      <a:lvl5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notepad-plus-plus.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mh-nexus.de/en/hxd/"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0" y="1052736"/>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4800" dirty="0">
                <a:solidFill>
                  <a:srgbClr val="005000"/>
                </a:solidFill>
                <a:latin typeface="Calibri" panose="020F0502020204030204" pitchFamily="34" charset="0"/>
                <a:cs typeface="Calibri" panose="020F0502020204030204" pitchFamily="34" charset="0"/>
              </a:rPr>
              <a:t>File Processing</a:t>
            </a:r>
          </a:p>
        </p:txBody>
      </p:sp>
      <p:sp>
        <p:nvSpPr>
          <p:cNvPr id="3075" name="Text Box 2"/>
          <p:cNvSpPr txBox="1">
            <a:spLocks noChangeArrowheads="1"/>
          </p:cNvSpPr>
          <p:nvPr/>
        </p:nvSpPr>
        <p:spPr bwMode="auto">
          <a:xfrm>
            <a:off x="107504" y="2708920"/>
            <a:ext cx="8928992"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spcBef>
                <a:spcPts val="2500"/>
              </a:spcBef>
              <a:buClrTx/>
              <a:buFontTx/>
              <a:buNone/>
            </a:pPr>
            <a:r>
              <a:rPr lang="en-US" sz="2800" b="1" kern="0" dirty="0">
                <a:solidFill>
                  <a:srgbClr val="C00000"/>
                </a:solidFill>
                <a:latin typeface="Arial"/>
                <a:cs typeface="Arial"/>
              </a:rPr>
              <a:t>Fundamentals of Computer and Programming</a:t>
            </a:r>
          </a:p>
          <a:p>
            <a:pPr algn="ctr" defTabSz="914400" eaLnBrk="1" hangingPunct="1">
              <a:spcBef>
                <a:spcPct val="50000"/>
              </a:spcBef>
              <a:buClr>
                <a:srgbClr val="003399"/>
              </a:buClr>
              <a:buSzTx/>
              <a:tabLst/>
            </a:pPr>
            <a:endParaRPr lang="en-US" sz="2400" kern="0" dirty="0">
              <a:solidFill>
                <a:srgbClr val="000000"/>
              </a:solidFill>
              <a:latin typeface="Arial"/>
              <a:cs typeface="Arial"/>
            </a:endParaRPr>
          </a:p>
          <a:p>
            <a:pPr algn="ctr" defTabSz="914400" eaLnBrk="1" hangingPunct="1">
              <a:spcBef>
                <a:spcPct val="50000"/>
              </a:spcBef>
              <a:buClr>
                <a:srgbClr val="003399"/>
              </a:buClr>
              <a:buSzTx/>
              <a:tabLst/>
            </a:pPr>
            <a:r>
              <a:rPr lang="en-US" sz="2400" b="1" kern="0" dirty="0">
                <a:solidFill>
                  <a:srgbClr val="000000"/>
                </a:solidFill>
                <a:latin typeface="Arial"/>
                <a:cs typeface="Arial"/>
              </a:rPr>
              <a:t>Instructor: Morteza Zakeri, Ph.D. </a:t>
            </a:r>
            <a:r>
              <a:rPr lang="en-US" sz="2400" kern="0" dirty="0">
                <a:solidFill>
                  <a:srgbClr val="000000"/>
                </a:solidFill>
                <a:latin typeface="Arial"/>
                <a:cs typeface="Arial"/>
              </a:rPr>
              <a:t>(m-zakeri@live.com)</a:t>
            </a:r>
          </a:p>
          <a:p>
            <a:pPr algn="ctr" defTabSz="914400" eaLnBrk="1" hangingPunct="1">
              <a:spcBef>
                <a:spcPct val="50000"/>
              </a:spcBef>
              <a:buClr>
                <a:srgbClr val="003399"/>
              </a:buClr>
              <a:buSzTx/>
              <a:tabLst/>
            </a:pPr>
            <a:r>
              <a:rPr lang="en-US" sz="2400" kern="0" dirty="0">
                <a:solidFill>
                  <a:srgbClr val="002060"/>
                </a:solidFill>
                <a:latin typeface="Arial"/>
                <a:cs typeface="Arial"/>
              </a:rPr>
              <a:t>Spring 2024</a:t>
            </a:r>
          </a:p>
          <a:p>
            <a:pPr algn="ctr" defTabSz="914400" eaLnBrk="1" hangingPunct="1">
              <a:spcBef>
                <a:spcPct val="50000"/>
              </a:spcBef>
              <a:buClr>
                <a:srgbClr val="003399"/>
              </a:buClr>
              <a:buSzTx/>
              <a:tabLst/>
            </a:pPr>
            <a:endParaRPr lang="en-US" sz="2400" b="1" kern="0" dirty="0">
              <a:solidFill>
                <a:srgbClr val="000000"/>
              </a:solidFill>
              <a:latin typeface="Arial"/>
              <a:cs typeface="Arial"/>
            </a:endParaRPr>
          </a:p>
          <a:p>
            <a:pPr algn="ctr" defTabSz="914400" eaLnBrk="1" hangingPunct="1">
              <a:spcBef>
                <a:spcPct val="50000"/>
              </a:spcBef>
              <a:buClr>
                <a:srgbClr val="003399"/>
              </a:buClr>
              <a:buSzTx/>
              <a:tabLst/>
            </a:pPr>
            <a:r>
              <a:rPr lang="en-US" kern="0" dirty="0">
                <a:solidFill>
                  <a:srgbClr val="000000"/>
                </a:solidFill>
                <a:latin typeface="Arial"/>
                <a:cs typeface="Arial"/>
              </a:rPr>
              <a:t>Modified Slides from Dr. </a:t>
            </a:r>
            <a:r>
              <a:rPr lang="en-US" i="1" kern="0" dirty="0">
                <a:solidFill>
                  <a:srgbClr val="000000"/>
                </a:solidFill>
                <a:latin typeface="Arial"/>
                <a:cs typeface="Arial"/>
              </a:rPr>
              <a:t>Hossein </a:t>
            </a:r>
            <a:r>
              <a:rPr lang="en-US" i="1" kern="0" dirty="0" err="1">
                <a:solidFill>
                  <a:srgbClr val="000000"/>
                </a:solidFill>
                <a:latin typeface="Arial"/>
                <a:cs typeface="Arial"/>
              </a:rPr>
              <a:t>Zeinali</a:t>
            </a:r>
            <a:r>
              <a:rPr lang="en-US" i="1" kern="0" dirty="0">
                <a:solidFill>
                  <a:srgbClr val="000000"/>
                </a:solidFill>
                <a:latin typeface="Arial"/>
                <a:cs typeface="Arial"/>
              </a:rPr>
              <a:t> </a:t>
            </a:r>
            <a:r>
              <a:rPr lang="en-US" kern="0" dirty="0">
                <a:solidFill>
                  <a:srgbClr val="000000"/>
                </a:solidFill>
                <a:latin typeface="Arial"/>
                <a:cs typeface="Arial"/>
              </a:rPr>
              <a:t>and </a:t>
            </a:r>
            <a:r>
              <a:rPr lang="en-US" i="1" kern="0" dirty="0">
                <a:solidFill>
                  <a:srgbClr val="000000"/>
                </a:solidFill>
                <a:latin typeface="Arial"/>
                <a:cs typeface="Arial"/>
              </a:rPr>
              <a:t>Dr. Bahador Bakhshi</a:t>
            </a:r>
          </a:p>
          <a:p>
            <a:pPr algn="ctr" defTabSz="914400" eaLnBrk="1" hangingPunct="1">
              <a:spcBef>
                <a:spcPct val="50000"/>
              </a:spcBef>
              <a:buClr>
                <a:srgbClr val="003399"/>
              </a:buClr>
              <a:buSzTx/>
              <a:tabLst/>
            </a:pPr>
            <a:r>
              <a:rPr lang="en-US" sz="2000" kern="0" dirty="0">
                <a:solidFill>
                  <a:srgbClr val="000000"/>
                </a:solidFill>
                <a:latin typeface="Arial"/>
                <a:cs typeface="Arial"/>
              </a:rPr>
              <a:t>Computer Engineering Department,  </a:t>
            </a:r>
            <a:r>
              <a:rPr lang="en-US" sz="2000" kern="0" dirty="0" err="1">
                <a:solidFill>
                  <a:srgbClr val="000000"/>
                </a:solidFill>
                <a:latin typeface="Arial"/>
                <a:cs typeface="Arial"/>
              </a:rPr>
              <a:t>Amirkabir</a:t>
            </a:r>
            <a:r>
              <a:rPr lang="en-US" sz="2000" kern="0" dirty="0">
                <a:solidFill>
                  <a:srgbClr val="000000"/>
                </a:solidFill>
                <a:latin typeface="Arial"/>
                <a:cs typeface="Arial"/>
              </a:rPr>
              <a:t> University of Technology</a:t>
            </a:r>
            <a:endParaRPr lang="en-US" sz="1600" dirty="0">
              <a:solidFill>
                <a:srgbClr val="000000"/>
              </a:solidFill>
            </a:endParaRPr>
          </a:p>
        </p:txBody>
      </p:sp>
      <p:sp>
        <p:nvSpPr>
          <p:cNvPr id="4" name="Text Box 1">
            <a:extLst>
              <a:ext uri="{FF2B5EF4-FFF2-40B4-BE49-F238E27FC236}">
                <a16:creationId xmlns:a16="http://schemas.microsoft.com/office/drawing/2014/main" id="{164DCB30-BAB4-4AD1-AF26-9CC2A152FF50}"/>
              </a:ext>
            </a:extLst>
          </p:cNvPr>
          <p:cNvSpPr txBox="1">
            <a:spLocks noChangeArrowheads="1"/>
          </p:cNvSpPr>
          <p:nvPr/>
        </p:nvSpPr>
        <p:spPr bwMode="auto">
          <a:xfrm>
            <a:off x="2681692" y="134380"/>
            <a:ext cx="3600400" cy="810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4400" dirty="0">
                <a:solidFill>
                  <a:srgbClr val="002060"/>
                </a:solidFill>
                <a:latin typeface="Calibri" panose="020F0502020204030204" pitchFamily="34" charset="0"/>
                <a:cs typeface="Calibri" panose="020F0502020204030204" pitchFamily="34" charset="0"/>
              </a:rPr>
              <a:t>Lecture </a:t>
            </a:r>
            <a:r>
              <a:rPr lang="en-US" sz="4400" b="1" dirty="0">
                <a:solidFill>
                  <a:srgbClr val="002060"/>
                </a:solidFill>
                <a:latin typeface="Calibri" panose="020F0502020204030204" pitchFamily="34" charset="0"/>
                <a:cs typeface="Calibri" panose="020F0502020204030204" pitchFamily="34" charset="0"/>
              </a:rPr>
              <a:t>12</a:t>
            </a:r>
          </a:p>
        </p:txBody>
      </p:sp>
    </p:spTree>
    <p:extLst>
      <p:ext uri="{BB962C8B-B14F-4D97-AF65-F5344CB8AC3E}">
        <p14:creationId xmlns:p14="http://schemas.microsoft.com/office/powerpoint/2010/main" val="15259290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DD7F1097-F967-4B98-8AC6-93526777AC98}" type="slidenum">
              <a:rPr lang="en-US" sz="1200">
                <a:solidFill>
                  <a:srgbClr val="000000"/>
                </a:solidFill>
                <a:latin typeface="Arial" charset="0"/>
                <a:ea typeface="MS PGothic" pitchFamily="34" charset="-128"/>
              </a:rPr>
              <a:pPr algn="r" eaLnBrk="1" hangingPunct="1">
                <a:buClrTx/>
                <a:buFontTx/>
                <a:buNone/>
              </a:pPr>
              <a:t>10</a:t>
            </a:fld>
            <a:endParaRPr lang="en-US" sz="1200">
              <a:solidFill>
                <a:srgbClr val="000000"/>
              </a:solidFill>
              <a:latin typeface="Arial" charset="0"/>
              <a:ea typeface="MS PGothic" pitchFamily="34" charset="-128"/>
            </a:endParaRPr>
          </a:p>
        </p:txBody>
      </p:sp>
      <p:sp>
        <p:nvSpPr>
          <p:cNvPr id="1229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Opening Files </a:t>
            </a:r>
          </a:p>
        </p:txBody>
      </p:sp>
      <p:sp>
        <p:nvSpPr>
          <p:cNvPr id="12292" name="Text Box 3"/>
          <p:cNvSpPr txBox="1">
            <a:spLocks noChangeArrowheads="1"/>
          </p:cNvSpPr>
          <p:nvPr/>
        </p:nvSpPr>
        <p:spPr bwMode="auto">
          <a:xfrm>
            <a:off x="457200" y="1108075"/>
            <a:ext cx="84582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Function </a:t>
            </a:r>
            <a:r>
              <a:rPr lang="en-US" sz="2800" dirty="0" err="1">
                <a:solidFill>
                  <a:srgbClr val="000000"/>
                </a:solidFill>
              </a:rPr>
              <a:t>fopen</a:t>
            </a:r>
            <a:r>
              <a:rPr lang="en-US" sz="2800" b="0" dirty="0">
                <a:solidFill>
                  <a:srgbClr val="000000"/>
                </a:solidFill>
                <a:latin typeface="Arial" charset="0"/>
                <a:cs typeface="Arial" charset="0"/>
              </a:rPr>
              <a:t> opens files </a:t>
            </a:r>
          </a:p>
          <a:p>
            <a:pPr eaLnBrk="1" hangingPunct="1">
              <a:lnSpc>
                <a:spcPct val="90000"/>
              </a:lnSpc>
              <a:spcBef>
                <a:spcPts val="1313"/>
              </a:spcBef>
              <a:buClrTx/>
              <a:buFontTx/>
              <a:buNone/>
            </a:pPr>
            <a:r>
              <a:rPr lang="en-US" sz="2100" dirty="0">
                <a:solidFill>
                  <a:srgbClr val="000000"/>
                </a:solidFill>
              </a:rPr>
              <a:t>	</a:t>
            </a:r>
            <a:r>
              <a:rPr lang="en-US" sz="2400" dirty="0">
                <a:solidFill>
                  <a:srgbClr val="000000"/>
                </a:solidFill>
              </a:rPr>
              <a:t>#include &lt;</a:t>
            </a:r>
            <a:r>
              <a:rPr lang="en-US" sz="2400" dirty="0" err="1">
                <a:solidFill>
                  <a:srgbClr val="000000"/>
                </a:solidFill>
              </a:rPr>
              <a:t>stdio.h</a:t>
            </a:r>
            <a:r>
              <a:rPr lang="en-US" sz="2400" dirty="0">
                <a:solidFill>
                  <a:srgbClr val="000000"/>
                </a:solidFill>
              </a:rPr>
              <a:t>&gt;</a:t>
            </a:r>
          </a:p>
          <a:p>
            <a:pPr eaLnBrk="1" hangingPunct="1">
              <a:lnSpc>
                <a:spcPct val="90000"/>
              </a:lnSpc>
              <a:spcBef>
                <a:spcPts val="1313"/>
              </a:spcBef>
              <a:buClrTx/>
              <a:buFontTx/>
              <a:buNone/>
            </a:pPr>
            <a:r>
              <a:rPr lang="en-US" sz="2100" dirty="0">
                <a:solidFill>
                  <a:srgbClr val="CC0000"/>
                </a:solidFill>
              </a:rPr>
              <a:t>	</a:t>
            </a:r>
            <a:r>
              <a:rPr lang="en-US" sz="2400" dirty="0">
                <a:solidFill>
                  <a:srgbClr val="CC0000"/>
                </a:solidFill>
              </a:rPr>
              <a:t>FILE *</a:t>
            </a:r>
            <a:r>
              <a:rPr lang="en-US" sz="2400" dirty="0">
                <a:solidFill>
                  <a:srgbClr val="000000"/>
                </a:solidFill>
              </a:rPr>
              <a:t> </a:t>
            </a:r>
            <a:r>
              <a:rPr lang="en-US" sz="2400" dirty="0" err="1">
                <a:solidFill>
                  <a:srgbClr val="000000"/>
                </a:solidFill>
              </a:rPr>
              <a:t>fopen</a:t>
            </a:r>
            <a:r>
              <a:rPr lang="en-US" sz="2400" dirty="0">
                <a:solidFill>
                  <a:srgbClr val="000000"/>
                </a:solidFill>
              </a:rPr>
              <a:t>(char *name, char *mode);</a:t>
            </a:r>
          </a:p>
          <a:p>
            <a:pPr eaLnBrk="1" hangingPunct="1">
              <a:lnSpc>
                <a:spcPct val="90000"/>
              </a:lnSpc>
              <a:spcBef>
                <a:spcPts val="563"/>
              </a:spcBef>
              <a:buClrTx/>
              <a:buFontTx/>
              <a:buNone/>
            </a:pPr>
            <a:endParaRPr lang="en-US" sz="900" dirty="0">
              <a:solidFill>
                <a:srgbClr val="000000"/>
              </a:solidFill>
              <a:latin typeface="Arial" charset="0"/>
              <a:cs typeface="Arial" charset="0"/>
            </a:endParaRPr>
          </a:p>
          <a:p>
            <a:pPr eaLnBrk="1" hangingPunct="1">
              <a:lnSpc>
                <a:spcPct val="90000"/>
              </a:lnSpc>
              <a:spcBef>
                <a:spcPts val="1750"/>
              </a:spcBef>
              <a:buClr>
                <a:srgbClr val="003399"/>
              </a:buClr>
              <a:buFont typeface="Wingdings" pitchFamily="2" charset="2"/>
              <a:buChar char=""/>
            </a:pPr>
            <a:r>
              <a:rPr lang="en-US" sz="2800" dirty="0">
                <a:solidFill>
                  <a:srgbClr val="000000"/>
                </a:solidFill>
              </a:rPr>
              <a:t>FILE *</a:t>
            </a:r>
            <a:r>
              <a:rPr lang="en-US" sz="2800" b="0" dirty="0">
                <a:solidFill>
                  <a:srgbClr val="000000"/>
                </a:solidFill>
                <a:latin typeface="Arial" charset="0"/>
                <a:cs typeface="Arial" charset="0"/>
              </a:rPr>
              <a:t> is </a:t>
            </a:r>
            <a:r>
              <a:rPr lang="en-US" sz="2800" b="0" dirty="0" err="1">
                <a:solidFill>
                  <a:srgbClr val="000000"/>
                </a:solidFill>
                <a:latin typeface="Arial" charset="0"/>
                <a:cs typeface="Arial" charset="0"/>
              </a:rPr>
              <a:t>struct</a:t>
            </a:r>
            <a:r>
              <a:rPr lang="en-US" sz="2800" b="0" dirty="0">
                <a:solidFill>
                  <a:srgbClr val="000000"/>
                </a:solidFill>
                <a:latin typeface="Arial" charset="0"/>
                <a:cs typeface="Arial" charset="0"/>
              </a:rPr>
              <a:t> </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Saves information about file. </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We </a:t>
            </a:r>
            <a:r>
              <a:rPr lang="en-US" sz="2400" b="0" dirty="0">
                <a:solidFill>
                  <a:srgbClr val="CC0000"/>
                </a:solidFill>
                <a:latin typeface="Arial" charset="0"/>
                <a:cs typeface="Arial" charset="0"/>
              </a:rPr>
              <a:t>do not need</a:t>
            </a:r>
            <a:r>
              <a:rPr lang="en-US" sz="2400" b="0" dirty="0">
                <a:solidFill>
                  <a:srgbClr val="000000"/>
                </a:solidFill>
                <a:latin typeface="Arial" charset="0"/>
                <a:cs typeface="Arial" charset="0"/>
              </a:rPr>
              <a:t> to know about it.</a:t>
            </a:r>
          </a:p>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If cannot open file, </a:t>
            </a:r>
            <a:r>
              <a:rPr lang="en-US" sz="2800" dirty="0" err="1">
                <a:solidFill>
                  <a:srgbClr val="000000"/>
                </a:solidFill>
              </a:rPr>
              <a:t>fopen</a:t>
            </a:r>
            <a:r>
              <a:rPr lang="en-US" sz="2800" dirty="0">
                <a:solidFill>
                  <a:srgbClr val="000000"/>
                </a:solidFill>
              </a:rPr>
              <a:t> </a:t>
            </a:r>
            <a:r>
              <a:rPr lang="en-US" sz="2800" b="0" dirty="0">
                <a:solidFill>
                  <a:srgbClr val="000000"/>
                </a:solidFill>
                <a:latin typeface="Arial" charset="0"/>
                <a:cs typeface="Arial" charset="0"/>
              </a:rPr>
              <a:t>returns </a:t>
            </a:r>
            <a:r>
              <a:rPr lang="en-US" sz="2800" dirty="0">
                <a:solidFill>
                  <a:srgbClr val="CC0000"/>
                </a:solidFill>
              </a:rPr>
              <a:t>NULL</a:t>
            </a:r>
            <a:r>
              <a:rPr lang="en-US" sz="2800" b="0" dirty="0">
                <a:solidFill>
                  <a:srgbClr val="000000"/>
                </a:solidFill>
                <a:latin typeface="Arial" charset="0"/>
                <a:cs typeface="Arial" charset="0"/>
              </a:rPr>
              <a:t>.</a:t>
            </a:r>
          </a:p>
          <a:p>
            <a:pPr eaLnBrk="1" hangingPunct="1">
              <a:lnSpc>
                <a:spcPct val="90000"/>
              </a:lnSpc>
              <a:spcBef>
                <a:spcPts val="1750"/>
              </a:spcBef>
              <a:buClr>
                <a:srgbClr val="003399"/>
              </a:buClr>
              <a:buFont typeface="Wingdings" pitchFamily="2" charset="2"/>
              <a:buChar char=""/>
            </a:pPr>
            <a:r>
              <a:rPr lang="en-US" sz="2800" dirty="0">
                <a:solidFill>
                  <a:srgbClr val="000000"/>
                </a:solidFill>
              </a:rPr>
              <a:t>name</a:t>
            </a:r>
            <a:r>
              <a:rPr lang="en-US" sz="2800" b="0" dirty="0">
                <a:solidFill>
                  <a:srgbClr val="000000"/>
                </a:solidFill>
                <a:latin typeface="Arial" charset="0"/>
                <a:cs typeface="Arial" charset="0"/>
              </a:rPr>
              <a:t> is the name of file:</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Absolute name: </a:t>
            </a:r>
            <a:r>
              <a:rPr lang="en-US" sz="2400" dirty="0">
                <a:solidFill>
                  <a:srgbClr val="000000"/>
                </a:solidFill>
              </a:rPr>
              <a:t>C:\prog\test.txt</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Relative name: </a:t>
            </a:r>
            <a:r>
              <a:rPr lang="en-US" sz="2400" dirty="0">
                <a:solidFill>
                  <a:srgbClr val="000000"/>
                </a:solidFill>
              </a:rPr>
              <a:t>Mytest.txt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FA0C6990-BF03-486B-A5B4-73B0385044A4}" type="slidenum">
              <a:rPr lang="en-US" sz="1200">
                <a:solidFill>
                  <a:srgbClr val="000000"/>
                </a:solidFill>
                <a:latin typeface="Arial" charset="0"/>
                <a:ea typeface="MS PGothic" pitchFamily="34" charset="-128"/>
              </a:rPr>
              <a:pPr algn="r" eaLnBrk="1" hangingPunct="1">
                <a:buClrTx/>
                <a:buFontTx/>
                <a:buNone/>
              </a:pPr>
              <a:t>11</a:t>
            </a:fld>
            <a:endParaRPr lang="en-US" sz="1200">
              <a:solidFill>
                <a:srgbClr val="000000"/>
              </a:solidFill>
              <a:latin typeface="Arial" charset="0"/>
              <a:ea typeface="MS PGothic" pitchFamily="34" charset="-128"/>
            </a:endParaRPr>
          </a:p>
        </p:txBody>
      </p:sp>
      <p:sp>
        <p:nvSpPr>
          <p:cNvPr id="13315"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Opening Files: Modes</a:t>
            </a:r>
          </a:p>
        </p:txBody>
      </p:sp>
      <p:sp>
        <p:nvSpPr>
          <p:cNvPr id="15363" name="Text Box 3"/>
          <p:cNvSpPr txBox="1">
            <a:spLocks noChangeArrowheads="1"/>
          </p:cNvSpPr>
          <p:nvPr/>
        </p:nvSpPr>
        <p:spPr bwMode="auto">
          <a:xfrm>
            <a:off x="457200" y="1108075"/>
            <a:ext cx="8229600"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1750"/>
              </a:spcBef>
              <a:buClr>
                <a:srgbClr val="003399"/>
              </a:buClr>
              <a:buFont typeface="Wingdings" pitchFamily="2" charset="2"/>
              <a:buChar char=""/>
            </a:pPr>
            <a:r>
              <a:rPr lang="en-US" sz="2800" dirty="0">
                <a:solidFill>
                  <a:srgbClr val="1D1DFF"/>
                </a:solidFill>
              </a:rPr>
              <a:t>r</a:t>
            </a:r>
            <a:r>
              <a:rPr lang="en-US" sz="2800" b="0" dirty="0">
                <a:solidFill>
                  <a:srgbClr val="000000"/>
                </a:solidFill>
                <a:latin typeface="Arial" charset="0"/>
                <a:cs typeface="Arial" charset="0"/>
              </a:rPr>
              <a:t>: open for read. We </a:t>
            </a:r>
            <a:r>
              <a:rPr lang="en-US" sz="2800" b="0" dirty="0">
                <a:solidFill>
                  <a:srgbClr val="CC0000"/>
                </a:solidFill>
                <a:latin typeface="Arial" charset="0"/>
                <a:cs typeface="Arial" charset="0"/>
              </a:rPr>
              <a:t>cannot</a:t>
            </a:r>
            <a:r>
              <a:rPr lang="en-US" sz="2800" b="0" dirty="0">
                <a:solidFill>
                  <a:srgbClr val="000000"/>
                </a:solidFill>
                <a:latin typeface="Arial" charset="0"/>
                <a:cs typeface="Arial" charset="0"/>
              </a:rPr>
              <a:t> write to the file.</a:t>
            </a:r>
          </a:p>
          <a:p>
            <a:pPr eaLnBrk="1" hangingPunct="1">
              <a:lnSpc>
                <a:spcPct val="90000"/>
              </a:lnSpc>
              <a:spcBef>
                <a:spcPts val="438"/>
              </a:spcBef>
              <a:buClr>
                <a:srgbClr val="003399"/>
              </a:buClr>
              <a:buFont typeface="Wingdings" pitchFamily="2" charset="2"/>
              <a:buNone/>
            </a:pPr>
            <a:endParaRPr lang="en-US" sz="700" b="0" dirty="0">
              <a:solidFill>
                <a:srgbClr val="000000"/>
              </a:solidFill>
              <a:latin typeface="Arial" charset="0"/>
              <a:cs typeface="Arial" charset="0"/>
            </a:endParaRPr>
          </a:p>
          <a:p>
            <a:pPr eaLnBrk="1" hangingPunct="1">
              <a:lnSpc>
                <a:spcPct val="90000"/>
              </a:lnSpc>
              <a:spcBef>
                <a:spcPts val="1750"/>
              </a:spcBef>
              <a:buClr>
                <a:srgbClr val="003399"/>
              </a:buClr>
              <a:buFont typeface="Wingdings" pitchFamily="2" charset="2"/>
              <a:buChar char=""/>
            </a:pPr>
            <a:r>
              <a:rPr lang="en-US" sz="2800" dirty="0">
                <a:solidFill>
                  <a:srgbClr val="1D1DFF"/>
                </a:solidFill>
              </a:rPr>
              <a:t>w</a:t>
            </a:r>
            <a:r>
              <a:rPr lang="en-US" sz="2800" b="0" dirty="0">
                <a:solidFill>
                  <a:srgbClr val="000000"/>
                </a:solidFill>
                <a:latin typeface="Arial" charset="0"/>
                <a:cs typeface="Arial" charset="0"/>
              </a:rPr>
              <a:t>: open for write. Create new file. We </a:t>
            </a:r>
            <a:r>
              <a:rPr lang="en-US" sz="2800" b="0" dirty="0">
                <a:solidFill>
                  <a:srgbClr val="CC0000"/>
                </a:solidFill>
                <a:latin typeface="Arial" charset="0"/>
                <a:cs typeface="Arial" charset="0"/>
              </a:rPr>
              <a:t>cannot</a:t>
            </a:r>
            <a:r>
              <a:rPr lang="en-US" sz="2800" b="0" dirty="0">
                <a:solidFill>
                  <a:srgbClr val="000000"/>
                </a:solidFill>
                <a:latin typeface="Arial" charset="0"/>
                <a:cs typeface="Arial" charset="0"/>
              </a:rPr>
              <a:t> read form the file. If file exist, its content will be destroyed.</a:t>
            </a:r>
          </a:p>
          <a:p>
            <a:pPr eaLnBrk="1" hangingPunct="1">
              <a:lnSpc>
                <a:spcPct val="90000"/>
              </a:lnSpc>
              <a:spcBef>
                <a:spcPts val="438"/>
              </a:spcBef>
              <a:buClr>
                <a:srgbClr val="003399"/>
              </a:buClr>
              <a:buFont typeface="Wingdings" pitchFamily="2" charset="2"/>
              <a:buNone/>
            </a:pPr>
            <a:endParaRPr lang="en-US" sz="700" b="0" dirty="0">
              <a:solidFill>
                <a:srgbClr val="000000"/>
              </a:solidFill>
              <a:latin typeface="Arial" charset="0"/>
              <a:cs typeface="Arial" charset="0"/>
            </a:endParaRPr>
          </a:p>
          <a:p>
            <a:pPr eaLnBrk="1" hangingPunct="1">
              <a:lnSpc>
                <a:spcPct val="90000"/>
              </a:lnSpc>
              <a:spcBef>
                <a:spcPts val="1750"/>
              </a:spcBef>
              <a:buClr>
                <a:srgbClr val="003399"/>
              </a:buClr>
              <a:buFont typeface="Wingdings" pitchFamily="2" charset="2"/>
              <a:buChar char=""/>
            </a:pPr>
            <a:r>
              <a:rPr lang="en-US" sz="2800" dirty="0">
                <a:solidFill>
                  <a:srgbClr val="1D1DFF"/>
                </a:solidFill>
              </a:rPr>
              <a:t>a</a:t>
            </a:r>
            <a:r>
              <a:rPr lang="en-US" sz="2800" b="0" dirty="0">
                <a:solidFill>
                  <a:srgbClr val="000000"/>
                </a:solidFill>
                <a:latin typeface="Arial" charset="0"/>
                <a:cs typeface="Arial" charset="0"/>
              </a:rPr>
              <a:t>: open for write. We </a:t>
            </a:r>
            <a:r>
              <a:rPr lang="en-US" sz="2800" b="0" dirty="0">
                <a:solidFill>
                  <a:srgbClr val="CC0000"/>
                </a:solidFill>
                <a:latin typeface="Arial" charset="0"/>
                <a:cs typeface="Arial" charset="0"/>
              </a:rPr>
              <a:t>cannot</a:t>
            </a:r>
            <a:r>
              <a:rPr lang="en-US" sz="2800" b="0" dirty="0">
                <a:solidFill>
                  <a:srgbClr val="000000"/>
                </a:solidFill>
                <a:latin typeface="Arial" charset="0"/>
                <a:cs typeface="Arial" charset="0"/>
              </a:rPr>
              <a:t> read form the file. If file exist, its content </a:t>
            </a:r>
            <a:r>
              <a:rPr lang="en-US" sz="2800" b="0" dirty="0">
                <a:solidFill>
                  <a:srgbClr val="CC0000"/>
                </a:solidFill>
                <a:latin typeface="Arial" charset="0"/>
                <a:cs typeface="Arial" charset="0"/>
              </a:rPr>
              <a:t>wont</a:t>
            </a:r>
            <a:r>
              <a:rPr lang="en-US" sz="2800" b="0" dirty="0">
                <a:solidFill>
                  <a:srgbClr val="000000"/>
                </a:solidFill>
                <a:latin typeface="Arial" charset="0"/>
                <a:cs typeface="Arial" charset="0"/>
              </a:rPr>
              <a:t> be destroyed. We write </a:t>
            </a:r>
            <a:r>
              <a:rPr lang="en-US" sz="2800" dirty="0">
                <a:solidFill>
                  <a:srgbClr val="FF0066"/>
                </a:solidFill>
                <a:latin typeface="Arial" charset="0"/>
                <a:cs typeface="Arial" charset="0"/>
              </a:rPr>
              <a:t>at end of file.</a:t>
            </a:r>
          </a:p>
          <a:p>
            <a:pPr eaLnBrk="1" hangingPunct="1">
              <a:lnSpc>
                <a:spcPct val="90000"/>
              </a:lnSpc>
              <a:spcBef>
                <a:spcPts val="438"/>
              </a:spcBef>
              <a:buClr>
                <a:srgbClr val="003399"/>
              </a:buClr>
              <a:buFont typeface="Wingdings" pitchFamily="2" charset="2"/>
              <a:buNone/>
            </a:pPr>
            <a:endParaRPr lang="en-US" sz="700" b="0" dirty="0">
              <a:solidFill>
                <a:srgbClr val="000000"/>
              </a:solidFill>
              <a:latin typeface="Arial" charset="0"/>
              <a:cs typeface="Arial" charset="0"/>
            </a:endParaRPr>
          </a:p>
          <a:p>
            <a:pPr eaLnBrk="1" hangingPunct="1">
              <a:lnSpc>
                <a:spcPct val="90000"/>
              </a:lnSpc>
              <a:spcBef>
                <a:spcPts val="1750"/>
              </a:spcBef>
              <a:buClr>
                <a:srgbClr val="003399"/>
              </a:buClr>
              <a:buFont typeface="Wingdings" pitchFamily="2" charset="2"/>
              <a:buChar char=""/>
            </a:pPr>
            <a:r>
              <a:rPr lang="en-US" sz="2800" dirty="0">
                <a:solidFill>
                  <a:srgbClr val="1D1DFF"/>
                </a:solidFill>
              </a:rPr>
              <a:t>r+</a:t>
            </a:r>
            <a:r>
              <a:rPr lang="en-US" sz="2800" b="0" dirty="0">
                <a:solidFill>
                  <a:srgbClr val="000000"/>
                </a:solidFill>
              </a:rPr>
              <a:t>, </a:t>
            </a:r>
            <a:r>
              <a:rPr lang="en-US" sz="2800" dirty="0">
                <a:solidFill>
                  <a:srgbClr val="1D1DFF"/>
                </a:solidFill>
              </a:rPr>
              <a:t>w+</a:t>
            </a:r>
            <a:r>
              <a:rPr lang="en-US" sz="2800" b="0" dirty="0">
                <a:solidFill>
                  <a:srgbClr val="000000"/>
                </a:solidFill>
              </a:rPr>
              <a:t>, </a:t>
            </a:r>
            <a:r>
              <a:rPr lang="en-US" sz="2800" dirty="0">
                <a:solidFill>
                  <a:srgbClr val="1D1DFF"/>
                </a:solidFill>
              </a:rPr>
              <a:t>a+</a:t>
            </a:r>
            <a:r>
              <a:rPr lang="en-US" sz="2800" b="0" dirty="0">
                <a:solidFill>
                  <a:srgbClr val="000000"/>
                </a:solidFill>
                <a:latin typeface="Arial" charset="0"/>
                <a:cs typeface="Arial" charset="0"/>
              </a:rPr>
              <a:t> : same to </a:t>
            </a:r>
            <a:r>
              <a:rPr lang="en-US" sz="2800" dirty="0">
                <a:solidFill>
                  <a:srgbClr val="1D1DFF"/>
                </a:solidFill>
              </a:rPr>
              <a:t>r</a:t>
            </a:r>
            <a:r>
              <a:rPr lang="en-US" sz="2800" b="0" dirty="0">
                <a:solidFill>
                  <a:srgbClr val="000000"/>
                </a:solidFill>
              </a:rPr>
              <a:t>, </a:t>
            </a:r>
            <a:r>
              <a:rPr lang="en-US" sz="2800" dirty="0">
                <a:solidFill>
                  <a:srgbClr val="1D1DFF"/>
                </a:solidFill>
              </a:rPr>
              <a:t>w</a:t>
            </a:r>
            <a:r>
              <a:rPr lang="en-US" sz="2800" b="0" dirty="0">
                <a:solidFill>
                  <a:srgbClr val="000000"/>
                </a:solidFill>
              </a:rPr>
              <a:t>, </a:t>
            </a:r>
            <a:r>
              <a:rPr lang="en-US" sz="2800" dirty="0">
                <a:solidFill>
                  <a:srgbClr val="1D1DFF"/>
                </a:solidFill>
              </a:rPr>
              <a:t>a</a:t>
            </a:r>
            <a:r>
              <a:rPr lang="en-US" sz="2800" b="0" dirty="0">
                <a:solidFill>
                  <a:srgbClr val="000000"/>
                </a:solidFill>
              </a:rPr>
              <a:t> </a:t>
            </a:r>
            <a:r>
              <a:rPr lang="en-US" sz="2800" b="0" dirty="0">
                <a:solidFill>
                  <a:srgbClr val="000000"/>
                </a:solidFill>
                <a:latin typeface="Arial" charset="0"/>
                <a:cs typeface="Arial" charset="0"/>
              </a:rPr>
              <a:t>but we </a:t>
            </a:r>
            <a:r>
              <a:rPr lang="en-US" sz="2800" b="0" dirty="0">
                <a:solidFill>
                  <a:srgbClr val="CC0000"/>
                </a:solidFill>
                <a:latin typeface="Arial" charset="0"/>
                <a:cs typeface="Arial" charset="0"/>
              </a:rPr>
              <a:t>can</a:t>
            </a:r>
            <a:r>
              <a:rPr lang="en-US" sz="2800" b="0" dirty="0">
                <a:solidFill>
                  <a:srgbClr val="000000"/>
                </a:solidFill>
                <a:latin typeface="Arial" charset="0"/>
                <a:cs typeface="Arial" charset="0"/>
              </a:rPr>
              <a:t> read and write.</a:t>
            </a:r>
          </a:p>
          <a:p>
            <a:pPr eaLnBrk="1" hangingPunct="1">
              <a:lnSpc>
                <a:spcPct val="90000"/>
              </a:lnSpc>
              <a:spcBef>
                <a:spcPts val="1750"/>
              </a:spcBef>
              <a:buClr>
                <a:srgbClr val="003399"/>
              </a:buClr>
              <a:buFont typeface="Wingdings" pitchFamily="2" charset="2"/>
              <a:buNone/>
            </a:pPr>
            <a:endParaRPr lang="en-US" sz="2800" b="0" dirty="0">
              <a:solidFill>
                <a:srgbClr val="000000"/>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5363">
                                            <p:txEl>
                                              <p:pRg st="0" end="0"/>
                                            </p:txEl>
                                          </p:spTgt>
                                        </p:tgtEl>
                                        <p:attrNameLst>
                                          <p:attrName>style.visibility</p:attrName>
                                        </p:attrNameLst>
                                      </p:cBhvr>
                                      <p:to>
                                        <p:strVal val="visible"/>
                                      </p:to>
                                    </p:set>
                                    <p:animEffect transition="in" filter="checkerboard(across)">
                                      <p:cBhvr additive="repl">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5363">
                                            <p:txEl>
                                              <p:pRg st="2" end="2"/>
                                            </p:txEl>
                                          </p:spTgt>
                                        </p:tgtEl>
                                        <p:attrNameLst>
                                          <p:attrName>style.visibility</p:attrName>
                                        </p:attrNameLst>
                                      </p:cBhvr>
                                      <p:to>
                                        <p:strVal val="visible"/>
                                      </p:to>
                                    </p:set>
                                    <p:animEffect transition="in" filter="checkerboard(across)">
                                      <p:cBhvr additive="repl">
                                        <p:cTn id="12" dur="500"/>
                                        <p:tgtEl>
                                          <p:spTgt spid="1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5363">
                                            <p:txEl>
                                              <p:pRg st="4" end="4"/>
                                            </p:txEl>
                                          </p:spTgt>
                                        </p:tgtEl>
                                        <p:attrNameLst>
                                          <p:attrName>style.visibility</p:attrName>
                                        </p:attrNameLst>
                                      </p:cBhvr>
                                      <p:to>
                                        <p:strVal val="visible"/>
                                      </p:to>
                                    </p:set>
                                    <p:animEffect transition="in" filter="checkerboard(across)">
                                      <p:cBhvr additive="repl">
                                        <p:cTn id="17" dur="500"/>
                                        <p:tgtEl>
                                          <p:spTgt spid="153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additive="repl">
                                        <p:cTn id="21" dur="1" fill="hold">
                                          <p:stCondLst>
                                            <p:cond delay="0"/>
                                          </p:stCondLst>
                                        </p:cTn>
                                        <p:tgtEl>
                                          <p:spTgt spid="15363">
                                            <p:txEl>
                                              <p:pRg st="6" end="6"/>
                                            </p:txEl>
                                          </p:spTgt>
                                        </p:tgtEl>
                                        <p:attrNameLst>
                                          <p:attrName>style.visibility</p:attrName>
                                        </p:attrNameLst>
                                      </p:cBhvr>
                                      <p:to>
                                        <p:strVal val="visible"/>
                                      </p:to>
                                    </p:set>
                                    <p:animEffect transition="in" filter="checkerboard(across)">
                                      <p:cBhvr additive="repl">
                                        <p:cTn id="22"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FA0C6990-BF03-486B-A5B4-73B0385044A4}" type="slidenum">
              <a:rPr lang="en-US" sz="1200">
                <a:solidFill>
                  <a:srgbClr val="000000"/>
                </a:solidFill>
                <a:latin typeface="Arial" charset="0"/>
                <a:ea typeface="MS PGothic" pitchFamily="34" charset="-128"/>
              </a:rPr>
              <a:pPr algn="r" eaLnBrk="1" hangingPunct="1">
                <a:buClrTx/>
                <a:buFontTx/>
                <a:buNone/>
              </a:pPr>
              <a:t>12</a:t>
            </a:fld>
            <a:endParaRPr lang="en-US" sz="1200">
              <a:solidFill>
                <a:srgbClr val="000000"/>
              </a:solidFill>
              <a:latin typeface="Arial" charset="0"/>
              <a:ea typeface="MS PGothic" pitchFamily="34" charset="-128"/>
            </a:endParaRPr>
          </a:p>
        </p:txBody>
      </p:sp>
      <p:sp>
        <p:nvSpPr>
          <p:cNvPr id="13315"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Opening Files: Modes</a:t>
            </a:r>
          </a:p>
        </p:txBody>
      </p:sp>
      <p:sp>
        <p:nvSpPr>
          <p:cNvPr id="15363" name="Text Box 3"/>
          <p:cNvSpPr txBox="1">
            <a:spLocks noChangeArrowheads="1"/>
          </p:cNvSpPr>
          <p:nvPr/>
        </p:nvSpPr>
        <p:spPr bwMode="auto">
          <a:xfrm>
            <a:off x="457200" y="1108075"/>
            <a:ext cx="8229600"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1750"/>
              </a:spcBef>
              <a:buClr>
                <a:srgbClr val="003399"/>
              </a:buClr>
              <a:buFont typeface="Wingdings" pitchFamily="2" charset="2"/>
              <a:buNone/>
            </a:pPr>
            <a:endParaRPr lang="en-US" sz="2800" b="0" dirty="0">
              <a:solidFill>
                <a:srgbClr val="000000"/>
              </a:solidFill>
              <a:latin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151837"/>
            <a:ext cx="8064896" cy="4941459"/>
          </a:xfrm>
          <a:prstGeom prst="rect">
            <a:avLst/>
          </a:prstGeom>
        </p:spPr>
      </p:pic>
    </p:spTree>
    <p:extLst>
      <p:ext uri="{BB962C8B-B14F-4D97-AF65-F5344CB8AC3E}">
        <p14:creationId xmlns:p14="http://schemas.microsoft.com/office/powerpoint/2010/main" val="31878694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nodePh="1">
                                  <p:stCondLst>
                                    <p:cond delay="0"/>
                                  </p:stCondLst>
                                  <p:endCondLst>
                                    <p:cond evt="begin" delay="0">
                                      <p:tn val="5"/>
                                    </p:cond>
                                  </p:endCondLst>
                                  <p:childTnLst>
                                    <p:set>
                                      <p:cBhvr additive="repl">
                                        <p:cTn id="6" dur="1" fill="hold">
                                          <p:stCondLst>
                                            <p:cond delay="0"/>
                                          </p:stCondLst>
                                        </p:cTn>
                                        <p:tgtEl>
                                          <p:spTgt spid="15363">
                                            <p:txEl>
                                              <p:pRg st="0" end="0"/>
                                            </p:txEl>
                                          </p:spTgt>
                                        </p:tgtEl>
                                        <p:attrNameLst>
                                          <p:attrName>style.visibility</p:attrName>
                                        </p:attrNameLst>
                                      </p:cBhvr>
                                      <p:to>
                                        <p:strVal val="visible"/>
                                      </p:to>
                                    </p:set>
                                    <p:animEffect transition="in" filter="checkerboard(across)">
                                      <p:cBhvr additive="repl">
                                        <p:cTn id="7"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7F271912-F505-4CF2-9C39-3E9631655D23}" type="slidenum">
              <a:rPr lang="en-US" sz="1200">
                <a:solidFill>
                  <a:srgbClr val="000000"/>
                </a:solidFill>
                <a:latin typeface="Arial" charset="0"/>
                <a:ea typeface="MS PGothic" pitchFamily="34" charset="-128"/>
              </a:rPr>
              <a:pPr algn="r" eaLnBrk="1" hangingPunct="1">
                <a:buClrTx/>
                <a:buFontTx/>
                <a:buNone/>
              </a:pPr>
              <a:t>13</a:t>
            </a:fld>
            <a:endParaRPr lang="en-US" sz="1200">
              <a:solidFill>
                <a:srgbClr val="000000"/>
              </a:solidFill>
              <a:latin typeface="Arial" charset="0"/>
              <a:ea typeface="MS PGothic" pitchFamily="34" charset="-128"/>
            </a:endParaRPr>
          </a:p>
        </p:txBody>
      </p:sp>
      <p:sp>
        <p:nvSpPr>
          <p:cNvPr id="14339"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Opening Files: Modes</a:t>
            </a:r>
          </a:p>
        </p:txBody>
      </p:sp>
      <p:sp>
        <p:nvSpPr>
          <p:cNvPr id="14340" name="Text Box 3"/>
          <p:cNvSpPr txBox="1">
            <a:spLocks noChangeArrowheads="1"/>
          </p:cNvSpPr>
          <p:nvPr/>
        </p:nvSpPr>
        <p:spPr bwMode="auto">
          <a:xfrm>
            <a:off x="457200" y="1108075"/>
            <a:ext cx="90678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Files are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Text: Some strings </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Binary: Image file, Video file, …</a:t>
            </a:r>
          </a:p>
          <a:p>
            <a:pPr lvl="1" eaLnBrk="1" hangingPunct="1">
              <a:spcBef>
                <a:spcPts val="400"/>
              </a:spcBef>
              <a:buClr>
                <a:srgbClr val="006633"/>
              </a:buClr>
              <a:buSzPct val="85000"/>
              <a:buFont typeface="Wingdings" pitchFamily="2" charset="2"/>
              <a:buNone/>
            </a:pPr>
            <a:endParaRPr lang="en-US" sz="16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To open binary file, we should add </a:t>
            </a:r>
            <a:r>
              <a:rPr lang="en-US" sz="3200" dirty="0">
                <a:solidFill>
                  <a:srgbClr val="1D1DFF"/>
                </a:solidFill>
              </a:rPr>
              <a:t>b</a:t>
            </a:r>
            <a:r>
              <a:rPr lang="en-US" sz="3200" b="0" dirty="0">
                <a:solidFill>
                  <a:srgbClr val="000000"/>
                </a:solidFill>
                <a:latin typeface="Arial" charset="0"/>
                <a:cs typeface="Arial" charset="0"/>
              </a:rPr>
              <a:t> to the mode.</a:t>
            </a:r>
          </a:p>
          <a:p>
            <a:pPr lvl="1" eaLnBrk="1" hangingPunct="1">
              <a:spcBef>
                <a:spcPts val="700"/>
              </a:spcBef>
              <a:buClr>
                <a:srgbClr val="006633"/>
              </a:buClr>
              <a:buSzPct val="85000"/>
              <a:buFont typeface="Wingdings" pitchFamily="2" charset="2"/>
              <a:buChar char=""/>
            </a:pPr>
            <a:r>
              <a:rPr lang="en-US" sz="2800" dirty="0" err="1">
                <a:solidFill>
                  <a:srgbClr val="1D1DFF"/>
                </a:solidFill>
              </a:rPr>
              <a:t>rb</a:t>
            </a:r>
            <a:r>
              <a:rPr lang="en-US" sz="2800" b="0" dirty="0">
                <a:solidFill>
                  <a:srgbClr val="000000"/>
                </a:solidFill>
                <a:latin typeface="Arial" charset="0"/>
                <a:cs typeface="Arial" charset="0"/>
              </a:rPr>
              <a:t> : open binary file for read</a:t>
            </a:r>
          </a:p>
          <a:p>
            <a:pPr lvl="1" eaLnBrk="1" hangingPunct="1">
              <a:spcBef>
                <a:spcPts val="700"/>
              </a:spcBef>
              <a:buClr>
                <a:srgbClr val="006633"/>
              </a:buClr>
              <a:buSzPct val="85000"/>
              <a:buFont typeface="Wingdings" pitchFamily="2" charset="2"/>
              <a:buChar char=""/>
            </a:pPr>
            <a:r>
              <a:rPr lang="en-US" sz="2800" dirty="0" err="1">
                <a:solidFill>
                  <a:srgbClr val="1D1DFF"/>
                </a:solidFill>
              </a:rPr>
              <a:t>w+b</a:t>
            </a:r>
            <a:r>
              <a:rPr lang="en-US" sz="2800" b="0" dirty="0">
                <a:solidFill>
                  <a:srgbClr val="000000"/>
                </a:solidFill>
                <a:latin typeface="Arial" charset="0"/>
                <a:cs typeface="Arial" charset="0"/>
              </a:rPr>
              <a:t>: create new binary file for read and write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951327A-CA88-4D74-B3CE-79F7ED87B9E5}" type="slidenum">
              <a:rPr lang="en-US" sz="1200">
                <a:solidFill>
                  <a:srgbClr val="000000"/>
                </a:solidFill>
                <a:latin typeface="Arial" charset="0"/>
                <a:ea typeface="MS PGothic" pitchFamily="34" charset="-128"/>
              </a:rPr>
              <a:pPr algn="r" eaLnBrk="1" hangingPunct="1">
                <a:buClrTx/>
                <a:buFontTx/>
                <a:buNone/>
              </a:pPr>
              <a:t>14</a:t>
            </a:fld>
            <a:endParaRPr lang="en-US" sz="1200">
              <a:solidFill>
                <a:srgbClr val="000000"/>
              </a:solidFill>
              <a:latin typeface="Arial" charset="0"/>
              <a:ea typeface="MS PGothic" pitchFamily="34" charset="-128"/>
            </a:endParaRPr>
          </a:p>
        </p:txBody>
      </p:sp>
      <p:sp>
        <p:nvSpPr>
          <p:cNvPr id="15363"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Opening Files: Example </a:t>
            </a:r>
          </a:p>
        </p:txBody>
      </p:sp>
      <p:sp>
        <p:nvSpPr>
          <p:cNvPr id="15364" name="Text Box 3"/>
          <p:cNvSpPr txBox="1">
            <a:spLocks noChangeArrowheads="1"/>
          </p:cNvSpPr>
          <p:nvPr/>
        </p:nvSpPr>
        <p:spPr bwMode="auto">
          <a:xfrm>
            <a:off x="457200" y="11430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spcBef>
                <a:spcPts val="2000"/>
              </a:spcBef>
              <a:buClrTx/>
              <a:buFontTx/>
              <a:buNone/>
            </a:pPr>
            <a:r>
              <a:rPr lang="en-US" sz="3200" dirty="0">
                <a:solidFill>
                  <a:srgbClr val="CC0000"/>
                </a:solidFill>
              </a:rPr>
              <a:t>FILE *</a:t>
            </a:r>
            <a:r>
              <a:rPr lang="en-US" sz="3200" dirty="0" err="1">
                <a:solidFill>
                  <a:srgbClr val="000000"/>
                </a:solidFill>
              </a:rPr>
              <a:t>fp</a:t>
            </a:r>
            <a:r>
              <a:rPr lang="en-US" sz="3200" dirty="0">
                <a:solidFill>
                  <a:srgbClr val="000000"/>
                </a:solidFill>
              </a:rPr>
              <a:t>;</a:t>
            </a:r>
          </a:p>
          <a:p>
            <a:pPr eaLnBrk="1" hangingPunct="1">
              <a:spcBef>
                <a:spcPts val="2000"/>
              </a:spcBef>
              <a:buClrTx/>
              <a:buFontTx/>
              <a:buNone/>
            </a:pPr>
            <a:r>
              <a:rPr lang="en-US" sz="3200" dirty="0" err="1">
                <a:solidFill>
                  <a:srgbClr val="000000"/>
                </a:solidFill>
              </a:rPr>
              <a:t>fp</a:t>
            </a:r>
            <a:r>
              <a:rPr lang="en-US" sz="3200" dirty="0">
                <a:solidFill>
                  <a:srgbClr val="000000"/>
                </a:solidFill>
              </a:rPr>
              <a:t> = </a:t>
            </a:r>
            <a:r>
              <a:rPr lang="en-US" sz="3200" dirty="0" err="1">
                <a:solidFill>
                  <a:srgbClr val="000000"/>
                </a:solidFill>
              </a:rPr>
              <a:t>fopen</a:t>
            </a:r>
            <a:r>
              <a:rPr lang="en-US" sz="3200" dirty="0">
                <a:solidFill>
                  <a:srgbClr val="000000"/>
                </a:solidFill>
              </a:rPr>
              <a:t>("c:\\test.txt", "r");</a:t>
            </a:r>
          </a:p>
          <a:p>
            <a:pPr eaLnBrk="1" hangingPunct="1">
              <a:spcBef>
                <a:spcPts val="2000"/>
              </a:spcBef>
              <a:buClrTx/>
              <a:buFontTx/>
              <a:buNone/>
            </a:pPr>
            <a:r>
              <a:rPr lang="en-US" sz="3200" dirty="0">
                <a:solidFill>
                  <a:srgbClr val="000000"/>
                </a:solidFill>
              </a:rPr>
              <a:t>if(</a:t>
            </a:r>
            <a:r>
              <a:rPr lang="en-US" sz="3200" dirty="0" err="1">
                <a:solidFill>
                  <a:srgbClr val="CC0000"/>
                </a:solidFill>
              </a:rPr>
              <a:t>fp</a:t>
            </a:r>
            <a:r>
              <a:rPr lang="en-US" sz="3200" dirty="0">
                <a:solidFill>
                  <a:srgbClr val="CC0000"/>
                </a:solidFill>
              </a:rPr>
              <a:t> == NULL</a:t>
            </a:r>
            <a:r>
              <a:rPr lang="en-US" sz="3200" dirty="0">
                <a:solidFill>
                  <a:srgbClr val="000000"/>
                </a:solidFill>
              </a:rPr>
              <a:t>){</a:t>
            </a:r>
          </a:p>
          <a:p>
            <a:pPr eaLnBrk="1" hangingPunct="1">
              <a:spcBef>
                <a:spcPts val="2000"/>
              </a:spcBef>
              <a:buClrTx/>
              <a:buFontTx/>
              <a:buNone/>
            </a:pPr>
            <a:r>
              <a:rPr lang="en-US" sz="3200" dirty="0">
                <a:solidFill>
                  <a:srgbClr val="000000"/>
                </a:solidFill>
              </a:rPr>
              <a:t>	</a:t>
            </a:r>
            <a:r>
              <a:rPr lang="en-US" sz="3200" dirty="0" err="1">
                <a:solidFill>
                  <a:srgbClr val="000000"/>
                </a:solidFill>
              </a:rPr>
              <a:t>printf</a:t>
            </a:r>
            <a:r>
              <a:rPr lang="en-US" sz="3200" dirty="0">
                <a:solidFill>
                  <a:srgbClr val="000000"/>
                </a:solidFill>
              </a:rPr>
              <a:t>("Cannot open file\n");</a:t>
            </a:r>
          </a:p>
          <a:p>
            <a:pPr eaLnBrk="1" hangingPunct="1">
              <a:spcBef>
                <a:spcPts val="2000"/>
              </a:spcBef>
              <a:buClrTx/>
              <a:buFontTx/>
              <a:buNone/>
            </a:pPr>
            <a:r>
              <a:rPr lang="en-US" sz="3200" dirty="0">
                <a:solidFill>
                  <a:srgbClr val="000000"/>
                </a:solidFill>
              </a:rPr>
              <a:t>	return -1;</a:t>
            </a:r>
          </a:p>
          <a:p>
            <a:pPr eaLnBrk="1" hangingPunct="1">
              <a:spcBef>
                <a:spcPts val="2000"/>
              </a:spcBef>
              <a:buClrTx/>
              <a:buFontTx/>
              <a:buNone/>
            </a:pPr>
            <a:r>
              <a:rPr lang="en-US" sz="3200" dirty="0">
                <a:solidFill>
                  <a:srgbClr val="000000"/>
                </a:solidFill>
              </a:rPr>
              <a:t>}</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Open file c:\test.txt for read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BDE55DD-E037-41CA-8935-0799E8246786}" type="slidenum">
              <a:rPr lang="en-US" sz="1200">
                <a:solidFill>
                  <a:srgbClr val="000000"/>
                </a:solidFill>
                <a:latin typeface="Arial" charset="0"/>
                <a:ea typeface="MS PGothic" pitchFamily="34" charset="-128"/>
              </a:rPr>
              <a:pPr algn="r" eaLnBrk="1" hangingPunct="1">
                <a:buClrTx/>
                <a:buFontTx/>
                <a:buNone/>
              </a:pPr>
              <a:t>15</a:t>
            </a:fld>
            <a:endParaRPr lang="en-US" sz="1200">
              <a:solidFill>
                <a:srgbClr val="000000"/>
              </a:solidFill>
              <a:latin typeface="Arial" charset="0"/>
              <a:ea typeface="MS PGothic" pitchFamily="34" charset="-128"/>
            </a:endParaRPr>
          </a:p>
        </p:txBody>
      </p:sp>
      <p:sp>
        <p:nvSpPr>
          <p:cNvPr id="16387"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File-Position Pointer (FPP)</a:t>
            </a:r>
          </a:p>
        </p:txBody>
      </p:sp>
      <p:sp>
        <p:nvSpPr>
          <p:cNvPr id="16388" name="Text Box 3"/>
          <p:cNvSpPr txBox="1">
            <a:spLocks noChangeArrowheads="1"/>
          </p:cNvSpPr>
          <p:nvPr/>
        </p:nvSpPr>
        <p:spPr bwMode="auto">
          <a:xfrm>
            <a:off x="179512" y="1108075"/>
            <a:ext cx="8856984" cy="520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marL="1020763" indent="-3492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File-Position Pointer</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A pointer in file </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Points to </a:t>
            </a:r>
            <a:r>
              <a:rPr lang="en-US" sz="2400" b="0" dirty="0">
                <a:solidFill>
                  <a:srgbClr val="FF0066"/>
                </a:solidFill>
                <a:latin typeface="Arial" charset="0"/>
                <a:cs typeface="Arial" charset="0"/>
              </a:rPr>
              <a:t>current location</a:t>
            </a:r>
            <a:r>
              <a:rPr lang="en-US" sz="2400" b="0" dirty="0">
                <a:solidFill>
                  <a:srgbClr val="000000"/>
                </a:solidFill>
                <a:latin typeface="Arial" charset="0"/>
                <a:cs typeface="Arial" charset="0"/>
              </a:rPr>
              <a:t> of read and write </a:t>
            </a:r>
          </a:p>
          <a:p>
            <a:pPr eaLnBrk="1" hangingPunct="1">
              <a:lnSpc>
                <a:spcPct val="90000"/>
              </a:lnSpc>
              <a:spcBef>
                <a:spcPts val="563"/>
              </a:spcBef>
              <a:buClr>
                <a:srgbClr val="003399"/>
              </a:buClr>
              <a:buFont typeface="Wingdings" pitchFamily="2" charset="2"/>
              <a:buNone/>
            </a:pPr>
            <a:endParaRPr lang="en-US" sz="900" b="0" dirty="0">
              <a:solidFill>
                <a:srgbClr val="000000"/>
              </a:solidFill>
              <a:latin typeface="Arial" charset="0"/>
              <a:cs typeface="Arial" charset="0"/>
            </a:endParaRPr>
          </a:p>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When file is open</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File-Position Pointer is set to </a:t>
            </a:r>
            <a:r>
              <a:rPr lang="en-US" sz="2400" b="0" dirty="0">
                <a:solidFill>
                  <a:srgbClr val="FF0066"/>
                </a:solidFill>
                <a:latin typeface="Arial" charset="0"/>
                <a:cs typeface="Arial" charset="0"/>
              </a:rPr>
              <a:t>start of file </a:t>
            </a:r>
          </a:p>
          <a:p>
            <a:pPr lvl="1" eaLnBrk="1" hangingPunct="1">
              <a:lnSpc>
                <a:spcPct val="90000"/>
              </a:lnSpc>
              <a:spcBef>
                <a:spcPts val="225"/>
              </a:spcBef>
              <a:buClr>
                <a:srgbClr val="006633"/>
              </a:buClr>
              <a:buSzPct val="85000"/>
              <a:buFont typeface="Wingdings" pitchFamily="2" charset="2"/>
              <a:buNone/>
            </a:pPr>
            <a:endParaRPr lang="en-US" sz="900" b="0" dirty="0">
              <a:solidFill>
                <a:srgbClr val="000000"/>
              </a:solidFill>
              <a:latin typeface="Arial" charset="0"/>
              <a:cs typeface="Arial" charset="0"/>
            </a:endParaRPr>
          </a:p>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When you read/write from/to file </a:t>
            </a:r>
          </a:p>
          <a:p>
            <a:pPr lvl="1" eaLnBrk="1" hangingPunct="1">
              <a:lnSpc>
                <a:spcPct val="90000"/>
              </a:lnSpc>
              <a:spcBef>
                <a:spcPts val="600"/>
              </a:spcBef>
              <a:buClr>
                <a:srgbClr val="006633"/>
              </a:buClr>
              <a:buSzPct val="85000"/>
              <a:buFont typeface="Wingdings" pitchFamily="2" charset="2"/>
              <a:buChar char=""/>
            </a:pPr>
            <a:r>
              <a:rPr lang="en-US" sz="2400" b="0" dirty="0">
                <a:solidFill>
                  <a:srgbClr val="000000"/>
                </a:solidFill>
                <a:latin typeface="Arial" charset="0"/>
                <a:cs typeface="Arial" charset="0"/>
              </a:rPr>
              <a:t>The File-Position Pointer advance according to the size of data </a:t>
            </a:r>
          </a:p>
          <a:p>
            <a:pPr lvl="2" eaLnBrk="1" hangingPunct="1">
              <a:lnSpc>
                <a:spcPct val="90000"/>
              </a:lnSpc>
              <a:spcBef>
                <a:spcPts val="600"/>
              </a:spcBef>
              <a:buClr>
                <a:srgbClr val="CC0000"/>
              </a:buClr>
              <a:buSzPct val="75000"/>
              <a:buFont typeface="Wingdings" pitchFamily="2" charset="2"/>
              <a:buChar char=""/>
            </a:pPr>
            <a:r>
              <a:rPr lang="en-US" sz="2400" b="0" dirty="0">
                <a:solidFill>
                  <a:srgbClr val="000000"/>
                </a:solidFill>
                <a:latin typeface="Arial" charset="0"/>
                <a:cs typeface="Arial" charset="0"/>
              </a:rPr>
              <a:t>If you read 2 bytes, it moves 2 bytes</a:t>
            </a:r>
          </a:p>
          <a:p>
            <a:pPr lvl="2" eaLnBrk="1" hangingPunct="1">
              <a:lnSpc>
                <a:spcPct val="90000"/>
              </a:lnSpc>
              <a:spcBef>
                <a:spcPts val="600"/>
              </a:spcBef>
              <a:buClr>
                <a:srgbClr val="CC0000"/>
              </a:buClr>
              <a:buSzPct val="75000"/>
              <a:buFont typeface="Wingdings" pitchFamily="2" charset="2"/>
              <a:buChar char=""/>
            </a:pPr>
            <a:r>
              <a:rPr lang="en-US" sz="2400" b="0" dirty="0">
                <a:solidFill>
                  <a:srgbClr val="000000"/>
                </a:solidFill>
                <a:latin typeface="Arial" charset="0"/>
                <a:cs typeface="Arial" charset="0"/>
              </a:rPr>
              <a:t>If you write 50 bytes, it advances 50 bytes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20B4776-846C-4654-9282-2AF1AA862F36}" type="slidenum">
              <a:rPr lang="en-US" sz="1200">
                <a:solidFill>
                  <a:srgbClr val="000000"/>
                </a:solidFill>
                <a:latin typeface="Arial" charset="0"/>
                <a:ea typeface="MS PGothic" pitchFamily="34" charset="-128"/>
              </a:rPr>
              <a:pPr algn="r" eaLnBrk="1" hangingPunct="1">
                <a:buClrTx/>
                <a:buFontTx/>
                <a:buNone/>
              </a:pPr>
              <a:t>16</a:t>
            </a:fld>
            <a:endParaRPr lang="en-US" sz="1200">
              <a:solidFill>
                <a:srgbClr val="000000"/>
              </a:solidFill>
              <a:latin typeface="Arial" charset="0"/>
              <a:ea typeface="MS PGothic" pitchFamily="34" charset="-128"/>
            </a:endParaRPr>
          </a:p>
        </p:txBody>
      </p:sp>
      <p:sp>
        <p:nvSpPr>
          <p:cNvPr id="1741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Closing Files </a:t>
            </a:r>
          </a:p>
        </p:txBody>
      </p:sp>
      <p:sp>
        <p:nvSpPr>
          <p:cNvPr id="17412" name="Text Box 3"/>
          <p:cNvSpPr txBox="1">
            <a:spLocks noChangeArrowheads="1"/>
          </p:cNvSpPr>
          <p:nvPr/>
        </p:nvSpPr>
        <p:spPr bwMode="auto">
          <a:xfrm>
            <a:off x="457200" y="1108075"/>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Each opened file should be closed.</a:t>
            </a:r>
          </a:p>
          <a:p>
            <a:pPr eaLnBrk="1" hangingPunct="1">
              <a:spcBef>
                <a:spcPts val="813"/>
              </a:spcBef>
              <a:buClr>
                <a:srgbClr val="003399"/>
              </a:buClr>
              <a:buFont typeface="Wingdings" pitchFamily="2" charset="2"/>
              <a:buNone/>
            </a:pPr>
            <a:endParaRPr lang="en-US" sz="13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If we write to a file and do not close it, some of data may be </a:t>
            </a:r>
            <a:r>
              <a:rPr lang="en-US" sz="3200" b="0" dirty="0">
                <a:solidFill>
                  <a:srgbClr val="CC0000"/>
                </a:solidFill>
                <a:latin typeface="Arial" charset="0"/>
                <a:cs typeface="Arial" charset="0"/>
              </a:rPr>
              <a:t>LOST</a:t>
            </a:r>
            <a:r>
              <a:rPr lang="en-US" sz="3200" b="0" dirty="0">
                <a:solidFill>
                  <a:schemeClr val="tx1"/>
                </a:solidFill>
                <a:latin typeface="Arial" charset="0"/>
                <a:cs typeface="Arial" charset="0"/>
              </a:rPr>
              <a:t>.</a:t>
            </a:r>
          </a:p>
          <a:p>
            <a:pPr eaLnBrk="1" hangingPunct="1">
              <a:spcBef>
                <a:spcPts val="938"/>
              </a:spcBef>
              <a:buClr>
                <a:srgbClr val="003399"/>
              </a:buClr>
              <a:buFont typeface="Wingdings" pitchFamily="2" charset="2"/>
              <a:buNone/>
            </a:pPr>
            <a:endParaRPr lang="en-US" sz="15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To close the file</a:t>
            </a:r>
          </a:p>
          <a:p>
            <a:pPr eaLnBrk="1" hangingPunct="1">
              <a:spcBef>
                <a:spcPts val="1250"/>
              </a:spcBef>
              <a:buClrTx/>
              <a:buFontTx/>
              <a:buNone/>
            </a:pPr>
            <a:endParaRPr lang="en-US" sz="2000" b="0" dirty="0">
              <a:solidFill>
                <a:srgbClr val="000000"/>
              </a:solidFill>
              <a:latin typeface="Arial" charset="0"/>
              <a:cs typeface="Arial" charset="0"/>
            </a:endParaRPr>
          </a:p>
          <a:p>
            <a:pPr eaLnBrk="1" hangingPunct="1">
              <a:spcBef>
                <a:spcPts val="2000"/>
              </a:spcBef>
              <a:buClrTx/>
              <a:buFontTx/>
              <a:buNone/>
            </a:pPr>
            <a:r>
              <a:rPr lang="en-US" sz="3200" dirty="0">
                <a:solidFill>
                  <a:srgbClr val="000000"/>
                </a:solidFill>
              </a:rPr>
              <a:t>		</a:t>
            </a:r>
            <a:r>
              <a:rPr lang="en-US" sz="3200" dirty="0" err="1">
                <a:solidFill>
                  <a:srgbClr val="000000"/>
                </a:solidFill>
              </a:rPr>
              <a:t>fclose</a:t>
            </a:r>
            <a:r>
              <a:rPr lang="en-US" sz="3200" dirty="0">
                <a:solidFill>
                  <a:srgbClr val="000000"/>
                </a:solidFill>
              </a:rPr>
              <a:t>(FILE *</a:t>
            </a:r>
            <a:r>
              <a:rPr lang="en-US" sz="3200" dirty="0" err="1">
                <a:solidFill>
                  <a:srgbClr val="000000"/>
                </a:solidFill>
              </a:rPr>
              <a:t>fp</a:t>
            </a:r>
            <a:r>
              <a:rPr lang="en-US" sz="3200" dirty="0">
                <a:solidFill>
                  <a:srgbClr val="00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20B4776-846C-4654-9282-2AF1AA862F36}" type="slidenum">
              <a:rPr lang="en-US" sz="1200">
                <a:solidFill>
                  <a:srgbClr val="000000"/>
                </a:solidFill>
                <a:latin typeface="Arial" charset="0"/>
                <a:ea typeface="MS PGothic" pitchFamily="34" charset="-128"/>
              </a:rPr>
              <a:pPr algn="r" eaLnBrk="1" hangingPunct="1">
                <a:buClrTx/>
                <a:buFontTx/>
                <a:buNone/>
              </a:pPr>
              <a:t>17</a:t>
            </a:fld>
            <a:endParaRPr lang="en-US" sz="1200">
              <a:solidFill>
                <a:srgbClr val="000000"/>
              </a:solidFill>
              <a:latin typeface="Arial" charset="0"/>
              <a:ea typeface="MS PGothic" pitchFamily="34" charset="-128"/>
            </a:endParaRPr>
          </a:p>
        </p:txBody>
      </p:sp>
      <p:sp>
        <p:nvSpPr>
          <p:cNvPr id="1741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Understanding </a:t>
            </a:r>
            <a:r>
              <a:rPr lang="en-US" sz="4000" b="0" dirty="0" err="1">
                <a:solidFill>
                  <a:srgbClr val="293A83"/>
                </a:solidFill>
                <a:latin typeface="Arial" charset="0"/>
                <a:cs typeface="Arial" charset="0"/>
              </a:rPr>
              <a:t>fflush</a:t>
            </a:r>
            <a:r>
              <a:rPr lang="en-US" sz="4000" b="0" dirty="0">
                <a:solidFill>
                  <a:srgbClr val="293A83"/>
                </a:solidFill>
                <a:latin typeface="Arial" charset="0"/>
                <a:cs typeface="Arial" charset="0"/>
              </a:rPr>
              <a:t> in C</a:t>
            </a:r>
          </a:p>
        </p:txBody>
      </p:sp>
      <p:sp>
        <p:nvSpPr>
          <p:cNvPr id="17412" name="Text Box 3"/>
          <p:cNvSpPr txBox="1">
            <a:spLocks noChangeArrowheads="1"/>
          </p:cNvSpPr>
          <p:nvPr/>
        </p:nvSpPr>
        <p:spPr bwMode="auto">
          <a:xfrm>
            <a:off x="457200" y="1108075"/>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2800" b="0" dirty="0">
                <a:solidFill>
                  <a:srgbClr val="000000"/>
                </a:solidFill>
                <a:latin typeface="Arial" charset="0"/>
                <a:cs typeface="Arial" charset="0"/>
              </a:rPr>
              <a:t>Functionality:</a:t>
            </a:r>
          </a:p>
          <a:p>
            <a:pPr lvl="1" eaLnBrk="1" hangingPunct="1">
              <a:lnSpc>
                <a:spcPct val="90000"/>
              </a:lnSpc>
              <a:spcBef>
                <a:spcPts val="600"/>
              </a:spcBef>
              <a:buClr>
                <a:srgbClr val="006633"/>
              </a:buClr>
              <a:buSzPct val="85000"/>
              <a:buFont typeface="Wingdings" pitchFamily="2" charset="2"/>
              <a:buChar char=""/>
            </a:pPr>
            <a:r>
              <a:rPr lang="en-US" sz="2000" dirty="0" err="1">
                <a:solidFill>
                  <a:srgbClr val="000000"/>
                </a:solidFill>
              </a:rPr>
              <a:t>fflush</a:t>
            </a:r>
            <a:r>
              <a:rPr lang="en-US" sz="2000" b="0" dirty="0">
                <a:solidFill>
                  <a:srgbClr val="000000"/>
                </a:solidFill>
                <a:latin typeface="Arial" charset="0"/>
                <a:cs typeface="Arial" charset="0"/>
              </a:rPr>
              <a:t> stands for "flush buffer." </a:t>
            </a:r>
          </a:p>
          <a:p>
            <a:pPr lvl="1" eaLnBrk="1" hangingPunct="1">
              <a:lnSpc>
                <a:spcPct val="90000"/>
              </a:lnSpc>
              <a:spcBef>
                <a:spcPts val="600"/>
              </a:spcBef>
              <a:buClr>
                <a:srgbClr val="006633"/>
              </a:buClr>
              <a:buSzPct val="85000"/>
              <a:buFont typeface="Wingdings" pitchFamily="2" charset="2"/>
              <a:buChar char=""/>
            </a:pPr>
            <a:r>
              <a:rPr lang="en-US" sz="2000" b="0" dirty="0">
                <a:solidFill>
                  <a:srgbClr val="000000"/>
                </a:solidFill>
                <a:latin typeface="Arial" charset="0"/>
                <a:cs typeface="Arial" charset="0"/>
              </a:rPr>
              <a:t>It is used to clear the output buffer, ensuring that data is written to the file or displayed on the console. </a:t>
            </a:r>
          </a:p>
          <a:p>
            <a:pPr lvl="1" eaLnBrk="1" hangingPunct="1">
              <a:lnSpc>
                <a:spcPct val="90000"/>
              </a:lnSpc>
              <a:spcBef>
                <a:spcPts val="600"/>
              </a:spcBef>
              <a:buClr>
                <a:srgbClr val="006633"/>
              </a:buClr>
              <a:buSzPct val="85000"/>
              <a:buFont typeface="Wingdings" pitchFamily="2" charset="2"/>
              <a:buChar char=""/>
            </a:pPr>
            <a:r>
              <a:rPr lang="en-US" sz="2000" b="0" dirty="0">
                <a:solidFill>
                  <a:srgbClr val="000000"/>
                </a:solidFill>
                <a:latin typeface="Arial" charset="0"/>
                <a:cs typeface="Arial" charset="0"/>
              </a:rPr>
              <a:t>Essential when switching between reading and writing modes on a file.</a:t>
            </a:r>
          </a:p>
          <a:p>
            <a:pPr eaLnBrk="1" hangingPunct="1">
              <a:spcBef>
                <a:spcPts val="2000"/>
              </a:spcBef>
              <a:buClr>
                <a:srgbClr val="003399"/>
              </a:buClr>
              <a:buFont typeface="Wingdings" pitchFamily="2" charset="2"/>
              <a:buChar char=""/>
            </a:pPr>
            <a:r>
              <a:rPr lang="en-US" sz="2800" b="0" dirty="0">
                <a:solidFill>
                  <a:srgbClr val="000000"/>
                </a:solidFill>
                <a:latin typeface="Arial" charset="0"/>
                <a:cs typeface="Arial" charset="0"/>
              </a:rPr>
              <a:t>Usage:</a:t>
            </a:r>
          </a:p>
          <a:p>
            <a:pPr lvl="1" eaLnBrk="1" hangingPunct="1">
              <a:lnSpc>
                <a:spcPct val="90000"/>
              </a:lnSpc>
              <a:spcBef>
                <a:spcPts val="600"/>
              </a:spcBef>
              <a:buClr>
                <a:srgbClr val="006633"/>
              </a:buClr>
              <a:buSzPct val="85000"/>
              <a:buFont typeface="Wingdings" pitchFamily="2" charset="2"/>
              <a:buChar char=""/>
            </a:pPr>
            <a:r>
              <a:rPr lang="en-US" sz="2000" b="0" dirty="0">
                <a:solidFill>
                  <a:srgbClr val="000000"/>
                </a:solidFill>
                <a:latin typeface="Arial" charset="0"/>
                <a:cs typeface="Arial" charset="0"/>
              </a:rPr>
              <a:t>Syntax: </a:t>
            </a:r>
            <a:r>
              <a:rPr lang="en-US" sz="2000" dirty="0" err="1">
                <a:solidFill>
                  <a:srgbClr val="000000"/>
                </a:solidFill>
              </a:rPr>
              <a:t>int</a:t>
            </a:r>
            <a:r>
              <a:rPr lang="en-US" sz="2000" dirty="0">
                <a:solidFill>
                  <a:srgbClr val="000000"/>
                </a:solidFill>
              </a:rPr>
              <a:t> </a:t>
            </a:r>
            <a:r>
              <a:rPr lang="en-US" sz="2000" dirty="0" err="1">
                <a:solidFill>
                  <a:srgbClr val="000000"/>
                </a:solidFill>
              </a:rPr>
              <a:t>fflush</a:t>
            </a:r>
            <a:r>
              <a:rPr lang="en-US" sz="2000" dirty="0">
                <a:solidFill>
                  <a:srgbClr val="000000"/>
                </a:solidFill>
              </a:rPr>
              <a:t>(FILE *stream); </a:t>
            </a:r>
            <a:endParaRPr lang="en-US" sz="2800" dirty="0">
              <a:solidFill>
                <a:srgbClr val="000000"/>
              </a:solidFill>
            </a:endParaRPr>
          </a:p>
          <a:p>
            <a:pPr lvl="1" eaLnBrk="1" hangingPunct="1">
              <a:lnSpc>
                <a:spcPct val="90000"/>
              </a:lnSpc>
              <a:spcBef>
                <a:spcPts val="600"/>
              </a:spcBef>
              <a:buClr>
                <a:srgbClr val="006633"/>
              </a:buClr>
              <a:buSzPct val="85000"/>
              <a:buFont typeface="Wingdings" pitchFamily="2" charset="2"/>
              <a:buChar char=""/>
            </a:pPr>
            <a:r>
              <a:rPr lang="en-US" sz="2000" b="0" dirty="0">
                <a:solidFill>
                  <a:srgbClr val="000000"/>
                </a:solidFill>
                <a:latin typeface="Arial" charset="0"/>
                <a:cs typeface="Arial" charset="0"/>
              </a:rPr>
              <a:t>It takes a pointer to the file stream as an argument.</a:t>
            </a:r>
          </a:p>
          <a:p>
            <a:pPr lvl="1" eaLnBrk="1" hangingPunct="1">
              <a:lnSpc>
                <a:spcPct val="90000"/>
              </a:lnSpc>
              <a:spcBef>
                <a:spcPts val="600"/>
              </a:spcBef>
              <a:buClr>
                <a:srgbClr val="006633"/>
              </a:buClr>
              <a:buSzPct val="85000"/>
              <a:buFont typeface="Wingdings" pitchFamily="2" charset="2"/>
              <a:buChar char=""/>
            </a:pPr>
            <a:r>
              <a:rPr lang="en-US" sz="2000" b="0" dirty="0">
                <a:solidFill>
                  <a:srgbClr val="000000"/>
                </a:solidFill>
                <a:latin typeface="Arial" charset="0"/>
                <a:cs typeface="Arial" charset="0"/>
              </a:rPr>
              <a:t>Returns 0 on success, EOF on failure.</a:t>
            </a:r>
          </a:p>
          <a:p>
            <a:pPr marL="457200" lvl="1" indent="0" eaLnBrk="1" hangingPunct="1">
              <a:lnSpc>
                <a:spcPct val="90000"/>
              </a:lnSpc>
              <a:spcBef>
                <a:spcPts val="600"/>
              </a:spcBef>
              <a:buClr>
                <a:srgbClr val="006633"/>
              </a:buClr>
              <a:buSzPct val="85000"/>
            </a:pPr>
            <a:endParaRPr lang="en-US" sz="2400" b="0" dirty="0">
              <a:solidFill>
                <a:srgbClr val="000000"/>
              </a:solidFill>
              <a:latin typeface="Arial" charset="0"/>
              <a:cs typeface="Arial" charset="0"/>
            </a:endParaRPr>
          </a:p>
          <a:p>
            <a:pPr marL="0" indent="0" eaLnBrk="1" hangingPunct="1">
              <a:lnSpc>
                <a:spcPct val="90000"/>
              </a:lnSpc>
              <a:spcBef>
                <a:spcPts val="600"/>
              </a:spcBef>
              <a:buClr>
                <a:srgbClr val="006633"/>
              </a:buClr>
              <a:buSzPct val="85000"/>
            </a:pPr>
            <a:r>
              <a:rPr lang="en-US" dirty="0">
                <a:solidFill>
                  <a:srgbClr val="000000"/>
                </a:solidFill>
              </a:rPr>
              <a:t>FILE *</a:t>
            </a:r>
            <a:r>
              <a:rPr lang="en-US" dirty="0" err="1">
                <a:solidFill>
                  <a:srgbClr val="000000"/>
                </a:solidFill>
              </a:rPr>
              <a:t>filePtr</a:t>
            </a:r>
            <a:r>
              <a:rPr lang="en-US" dirty="0">
                <a:solidFill>
                  <a:srgbClr val="000000"/>
                </a:solidFill>
              </a:rPr>
              <a:t> = </a:t>
            </a:r>
            <a:r>
              <a:rPr lang="en-US" dirty="0" err="1">
                <a:solidFill>
                  <a:srgbClr val="000000"/>
                </a:solidFill>
              </a:rPr>
              <a:t>fopen</a:t>
            </a:r>
            <a:r>
              <a:rPr lang="en-US" dirty="0">
                <a:solidFill>
                  <a:srgbClr val="000000"/>
                </a:solidFill>
              </a:rPr>
              <a:t>("example.txt", "w");</a:t>
            </a:r>
          </a:p>
          <a:p>
            <a:pPr marL="0" indent="0" eaLnBrk="1" hangingPunct="1">
              <a:lnSpc>
                <a:spcPct val="90000"/>
              </a:lnSpc>
              <a:spcBef>
                <a:spcPts val="600"/>
              </a:spcBef>
              <a:buClr>
                <a:srgbClr val="006633"/>
              </a:buClr>
              <a:buSzPct val="85000"/>
            </a:pPr>
            <a:r>
              <a:rPr lang="en-US" dirty="0">
                <a:solidFill>
                  <a:srgbClr val="000000"/>
                </a:solidFill>
              </a:rPr>
              <a:t>fprintf(</a:t>
            </a:r>
            <a:r>
              <a:rPr lang="en-US" dirty="0" err="1">
                <a:solidFill>
                  <a:srgbClr val="000000"/>
                </a:solidFill>
              </a:rPr>
              <a:t>filePtr</a:t>
            </a:r>
            <a:r>
              <a:rPr lang="en-US" dirty="0">
                <a:solidFill>
                  <a:srgbClr val="000000"/>
                </a:solidFill>
              </a:rPr>
              <a:t>, "Hello, World!");</a:t>
            </a:r>
          </a:p>
          <a:p>
            <a:pPr marL="0" indent="0" eaLnBrk="1" hangingPunct="1">
              <a:lnSpc>
                <a:spcPct val="90000"/>
              </a:lnSpc>
              <a:spcBef>
                <a:spcPts val="600"/>
              </a:spcBef>
              <a:buClr>
                <a:srgbClr val="006633"/>
              </a:buClr>
              <a:buSzPct val="85000"/>
            </a:pPr>
            <a:r>
              <a:rPr lang="en-US" dirty="0" err="1">
                <a:solidFill>
                  <a:srgbClr val="000000"/>
                </a:solidFill>
              </a:rPr>
              <a:t>fflush</a:t>
            </a:r>
            <a:r>
              <a:rPr lang="en-US" dirty="0">
                <a:solidFill>
                  <a:srgbClr val="000000"/>
                </a:solidFill>
              </a:rPr>
              <a:t>(</a:t>
            </a:r>
            <a:r>
              <a:rPr lang="en-US" dirty="0" err="1">
                <a:solidFill>
                  <a:srgbClr val="000000"/>
                </a:solidFill>
              </a:rPr>
              <a:t>filePtr</a:t>
            </a:r>
            <a:r>
              <a:rPr lang="en-US" dirty="0">
                <a:solidFill>
                  <a:srgbClr val="000000"/>
                </a:solidFill>
              </a:rPr>
              <a:t>); </a:t>
            </a:r>
            <a:r>
              <a:rPr lang="en-US" dirty="0">
                <a:solidFill>
                  <a:srgbClr val="00B050"/>
                </a:solidFill>
              </a:rPr>
              <a:t>// Ensure data is written immediately</a:t>
            </a:r>
          </a:p>
        </p:txBody>
      </p:sp>
    </p:spTree>
    <p:extLst>
      <p:ext uri="{BB962C8B-B14F-4D97-AF65-F5344CB8AC3E}">
        <p14:creationId xmlns:p14="http://schemas.microsoft.com/office/powerpoint/2010/main" val="23245872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0FDB6C7-D051-4E53-8B04-DCCBA8113457}" type="slidenum">
              <a:rPr lang="en-US" sz="1200">
                <a:solidFill>
                  <a:srgbClr val="000000"/>
                </a:solidFill>
                <a:latin typeface="Arial" charset="0"/>
                <a:ea typeface="MS PGothic" pitchFamily="34" charset="-128"/>
              </a:rPr>
              <a:pPr algn="r" eaLnBrk="1" hangingPunct="1">
                <a:buClrTx/>
                <a:buFontTx/>
                <a:buNone/>
              </a:pPr>
              <a:t>18</a:t>
            </a:fld>
            <a:endParaRPr lang="en-US" sz="1200">
              <a:solidFill>
                <a:srgbClr val="000000"/>
              </a:solidFill>
              <a:latin typeface="Arial" charset="0"/>
              <a:ea typeface="MS PGothic" pitchFamily="34" charset="-128"/>
            </a:endParaRPr>
          </a:p>
        </p:txBody>
      </p:sp>
      <p:sp>
        <p:nvSpPr>
          <p:cNvPr id="18435" name="Text Box 2"/>
          <p:cNvSpPr txBox="1">
            <a:spLocks noChangeArrowheads="1"/>
          </p:cNvSpPr>
          <p:nvPr/>
        </p:nvSpPr>
        <p:spPr bwMode="auto">
          <a:xfrm>
            <a:off x="446088" y="163513"/>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What We Will Learn</a:t>
            </a:r>
          </a:p>
        </p:txBody>
      </p:sp>
      <p:sp>
        <p:nvSpPr>
          <p:cNvPr id="18436" name="Text Box 3"/>
          <p:cNvSpPr txBox="1">
            <a:spLocks noChangeArrowheads="1"/>
          </p:cNvSpPr>
          <p:nvPr/>
        </p:nvSpPr>
        <p:spPr bwMode="auto">
          <a:xfrm>
            <a:off x="304800" y="11430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Introduction</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Text </a:t>
            </a:r>
            <a:r>
              <a:rPr lang="en-US" sz="2800" b="0" i="1" dirty="0">
                <a:solidFill>
                  <a:srgbClr val="C2C2C2"/>
                </a:solidFill>
                <a:latin typeface="Arial" charset="0"/>
                <a:cs typeface="Arial" charset="0"/>
              </a:rPr>
              <a:t>vs.</a:t>
            </a:r>
            <a:r>
              <a:rPr lang="en-US" sz="2800" b="0" dirty="0">
                <a:solidFill>
                  <a:srgbClr val="C2C2C2"/>
                </a:solidFill>
                <a:latin typeface="Arial" charset="0"/>
                <a:cs typeface="Arial" charset="0"/>
              </a:rPr>
              <a:t> Binary files</a:t>
            </a:r>
          </a:p>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Text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Open/Close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Read/Write</a:t>
            </a:r>
          </a:p>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Binary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Open/Close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Read/Write</a:t>
            </a:r>
          </a:p>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Bugs and avoiding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AF23A37-9CFF-47C7-87BC-0FD37DDA7087}" type="slidenum">
              <a:rPr lang="en-US" sz="1200">
                <a:solidFill>
                  <a:srgbClr val="000000"/>
                </a:solidFill>
                <a:latin typeface="Arial" charset="0"/>
                <a:ea typeface="MS PGothic" pitchFamily="34" charset="-128"/>
              </a:rPr>
              <a:pPr algn="r" eaLnBrk="1" hangingPunct="1">
                <a:buClrTx/>
                <a:buFontTx/>
                <a:buNone/>
              </a:pPr>
              <a:t>19</a:t>
            </a:fld>
            <a:endParaRPr lang="en-US" sz="1200">
              <a:solidFill>
                <a:srgbClr val="000000"/>
              </a:solidFill>
              <a:latin typeface="Arial" charset="0"/>
              <a:ea typeface="MS PGothic" pitchFamily="34" charset="-128"/>
            </a:endParaRPr>
          </a:p>
        </p:txBody>
      </p:sp>
      <p:sp>
        <p:nvSpPr>
          <p:cNvPr id="19459"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Reading/Writing Text File </a:t>
            </a:r>
          </a:p>
        </p:txBody>
      </p:sp>
      <p:sp>
        <p:nvSpPr>
          <p:cNvPr id="21507" name="Text Box 3"/>
          <p:cNvSpPr txBox="1">
            <a:spLocks noChangeArrowheads="1"/>
          </p:cNvSpPr>
          <p:nvPr/>
        </p:nvSpPr>
        <p:spPr bwMode="auto">
          <a:xfrm>
            <a:off x="179512" y="1108075"/>
            <a:ext cx="8856984"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600"/>
              </a:spcBef>
              <a:buClr>
                <a:srgbClr val="003399"/>
              </a:buClr>
              <a:buFont typeface="Wingdings" pitchFamily="2" charset="2"/>
              <a:buChar char=""/>
            </a:pPr>
            <a:r>
              <a:rPr lang="en-US" sz="2800" dirty="0">
                <a:solidFill>
                  <a:srgbClr val="000000"/>
                </a:solidFill>
              </a:rPr>
              <a:t>fscanf</a:t>
            </a:r>
            <a:r>
              <a:rPr lang="en-US" sz="2800" b="0" dirty="0">
                <a:solidFill>
                  <a:srgbClr val="000000"/>
                </a:solidFill>
                <a:latin typeface="Arial" charset="0"/>
                <a:cs typeface="Arial" charset="0"/>
              </a:rPr>
              <a:t> reads from a file. </a:t>
            </a:r>
            <a:r>
              <a:rPr lang="en-US" sz="2800" dirty="0">
                <a:solidFill>
                  <a:srgbClr val="000000"/>
                </a:solidFill>
              </a:rPr>
              <a:t>fscanf</a:t>
            </a:r>
            <a:r>
              <a:rPr lang="en-US" sz="2800" b="0" dirty="0">
                <a:solidFill>
                  <a:srgbClr val="000000"/>
                </a:solidFill>
                <a:latin typeface="Arial" charset="0"/>
                <a:cs typeface="Arial" charset="0"/>
              </a:rPr>
              <a:t> is the same as </a:t>
            </a:r>
            <a:r>
              <a:rPr lang="en-US" sz="2800" dirty="0" err="1">
                <a:solidFill>
                  <a:srgbClr val="000000"/>
                </a:solidFill>
              </a:rPr>
              <a:t>scanf</a:t>
            </a:r>
            <a:r>
              <a:rPr lang="en-US" sz="2800" b="0" dirty="0">
                <a:solidFill>
                  <a:srgbClr val="000000"/>
                </a:solidFill>
                <a:latin typeface="Arial" charset="0"/>
                <a:cs typeface="Arial" charset="0"/>
              </a:rPr>
              <a:t>. </a:t>
            </a:r>
          </a:p>
          <a:p>
            <a:pPr eaLnBrk="1" hangingPunct="1">
              <a:spcBef>
                <a:spcPts val="600"/>
              </a:spcBef>
              <a:buClr>
                <a:srgbClr val="003399"/>
              </a:buClr>
              <a:buFont typeface="Wingdings" pitchFamily="2" charset="2"/>
              <a:buChar char=""/>
            </a:pPr>
            <a:r>
              <a:rPr lang="en-US" sz="2800" b="0" dirty="0">
                <a:solidFill>
                  <a:srgbClr val="000000"/>
                </a:solidFill>
                <a:latin typeface="Arial" charset="0"/>
                <a:cs typeface="Arial" charset="0"/>
              </a:rPr>
              <a:t>Returns </a:t>
            </a:r>
            <a:r>
              <a:rPr lang="en-US" sz="2800" dirty="0">
                <a:solidFill>
                  <a:srgbClr val="CC0000"/>
                </a:solidFill>
                <a:latin typeface="Arial" charset="0"/>
                <a:cs typeface="Arial" charset="0"/>
              </a:rPr>
              <a:t>EOF</a:t>
            </a:r>
            <a:r>
              <a:rPr lang="en-US" sz="2800" b="0" dirty="0">
                <a:solidFill>
                  <a:srgbClr val="000000"/>
                </a:solidFill>
                <a:latin typeface="Arial" charset="0"/>
                <a:cs typeface="Arial" charset="0"/>
              </a:rPr>
              <a:t> if the End-of-File has been reached.</a:t>
            </a:r>
          </a:p>
          <a:p>
            <a:pPr eaLnBrk="1" hangingPunct="1">
              <a:spcBef>
                <a:spcPts val="600"/>
              </a:spcBef>
              <a:buClr>
                <a:srgbClr val="003399"/>
              </a:buClr>
              <a:buFont typeface="Wingdings" pitchFamily="2" charset="2"/>
              <a:buChar char=""/>
            </a:pPr>
            <a:r>
              <a:rPr lang="en-US" sz="2800" dirty="0">
                <a:solidFill>
                  <a:srgbClr val="000000"/>
                </a:solidFill>
              </a:rPr>
              <a:t>fprintf</a:t>
            </a:r>
            <a:r>
              <a:rPr lang="en-US" sz="2800" b="0" dirty="0">
                <a:solidFill>
                  <a:srgbClr val="000000"/>
                </a:solidFill>
                <a:latin typeface="Arial" charset="0"/>
                <a:cs typeface="Arial" charset="0"/>
              </a:rPr>
              <a:t> writes to a file. </a:t>
            </a:r>
            <a:r>
              <a:rPr lang="en-US" sz="2800" dirty="0">
                <a:solidFill>
                  <a:srgbClr val="000000"/>
                </a:solidFill>
              </a:rPr>
              <a:t>fprintf</a:t>
            </a:r>
            <a:r>
              <a:rPr lang="en-US" sz="2800" b="0" dirty="0">
                <a:solidFill>
                  <a:srgbClr val="000000"/>
                </a:solidFill>
                <a:latin typeface="Arial" charset="0"/>
                <a:cs typeface="Arial" charset="0"/>
              </a:rPr>
              <a:t> is the same as </a:t>
            </a:r>
            <a:r>
              <a:rPr lang="en-US" sz="2800" dirty="0" err="1">
                <a:solidFill>
                  <a:srgbClr val="000000"/>
                </a:solidFill>
              </a:rPr>
              <a:t>printf</a:t>
            </a:r>
            <a:r>
              <a:rPr lang="en-US" sz="2800" b="0" dirty="0">
                <a:solidFill>
                  <a:srgbClr val="000000"/>
                </a:solidFill>
                <a:latin typeface="Arial" charset="0"/>
                <a:cs typeface="Arial" charset="0"/>
              </a:rPr>
              <a:t>.</a:t>
            </a:r>
            <a:endParaRPr lang="en-US" sz="500" b="0" dirty="0">
              <a:solidFill>
                <a:srgbClr val="000000"/>
              </a:solidFill>
              <a:latin typeface="Arial" charset="0"/>
              <a:cs typeface="Arial" charset="0"/>
            </a:endParaRPr>
          </a:p>
          <a:p>
            <a:pPr eaLnBrk="1" hangingPunct="1">
              <a:spcBef>
                <a:spcPts val="600"/>
              </a:spcBef>
              <a:buClrTx/>
              <a:buFontTx/>
              <a:buNone/>
            </a:pPr>
            <a:r>
              <a:rPr lang="en-US" sz="2800" dirty="0" err="1">
                <a:solidFill>
                  <a:srgbClr val="000000"/>
                </a:solidFill>
              </a:rPr>
              <a:t>int</a:t>
            </a:r>
            <a:r>
              <a:rPr lang="en-US" sz="2800" dirty="0">
                <a:solidFill>
                  <a:srgbClr val="000000"/>
                </a:solidFill>
              </a:rPr>
              <a:t> </a:t>
            </a:r>
            <a:r>
              <a:rPr lang="en-US" sz="2800" dirty="0" err="1">
                <a:solidFill>
                  <a:srgbClr val="000000"/>
                </a:solidFill>
              </a:rPr>
              <a:t>fscanf</a:t>
            </a:r>
            <a:r>
              <a:rPr lang="en-US" sz="2800" dirty="0">
                <a:solidFill>
                  <a:srgbClr val="000000"/>
                </a:solidFill>
              </a:rPr>
              <a:t>(</a:t>
            </a:r>
            <a:r>
              <a:rPr lang="en-US" sz="2800" dirty="0">
                <a:solidFill>
                  <a:srgbClr val="FF0066"/>
                </a:solidFill>
              </a:rPr>
              <a:t>FILE *</a:t>
            </a:r>
            <a:r>
              <a:rPr lang="en-US" sz="2800" dirty="0" err="1">
                <a:solidFill>
                  <a:srgbClr val="FF0066"/>
                </a:solidFill>
              </a:rPr>
              <a:t>fp</a:t>
            </a:r>
            <a:r>
              <a:rPr lang="en-US" sz="2800" dirty="0">
                <a:solidFill>
                  <a:srgbClr val="000000"/>
                </a:solidFill>
              </a:rPr>
              <a:t>,"format", parameters);</a:t>
            </a:r>
          </a:p>
          <a:p>
            <a:pPr eaLnBrk="1" hangingPunct="1">
              <a:spcBef>
                <a:spcPts val="600"/>
              </a:spcBef>
              <a:buClrTx/>
              <a:buFontTx/>
              <a:buNone/>
            </a:pPr>
            <a:endParaRPr lang="en-US" sz="900" dirty="0">
              <a:solidFill>
                <a:srgbClr val="000000"/>
              </a:solidFill>
            </a:endParaRPr>
          </a:p>
          <a:p>
            <a:pPr eaLnBrk="1" hangingPunct="1">
              <a:spcBef>
                <a:spcPts val="600"/>
              </a:spcBef>
              <a:buClrTx/>
              <a:buFontTx/>
              <a:buNone/>
            </a:pPr>
            <a:r>
              <a:rPr lang="en-US" sz="2800" dirty="0" err="1">
                <a:solidFill>
                  <a:srgbClr val="000000"/>
                </a:solidFill>
              </a:rPr>
              <a:t>int</a:t>
            </a:r>
            <a:r>
              <a:rPr lang="en-US" sz="2800" dirty="0">
                <a:solidFill>
                  <a:srgbClr val="000000"/>
                </a:solidFill>
              </a:rPr>
              <a:t> </a:t>
            </a:r>
            <a:r>
              <a:rPr lang="en-US" sz="2800" dirty="0" err="1">
                <a:solidFill>
                  <a:srgbClr val="000000"/>
                </a:solidFill>
              </a:rPr>
              <a:t>fprintf</a:t>
            </a:r>
            <a:r>
              <a:rPr lang="en-US" sz="2800" dirty="0">
                <a:solidFill>
                  <a:srgbClr val="000000"/>
                </a:solidFill>
              </a:rPr>
              <a:t>(</a:t>
            </a:r>
            <a:r>
              <a:rPr lang="en-US" sz="2800" dirty="0">
                <a:solidFill>
                  <a:srgbClr val="FF0066"/>
                </a:solidFill>
              </a:rPr>
              <a:t>FILE *</a:t>
            </a:r>
            <a:r>
              <a:rPr lang="en-US" sz="2800" dirty="0" err="1">
                <a:solidFill>
                  <a:srgbClr val="FF0066"/>
                </a:solidFill>
              </a:rPr>
              <a:t>fp</a:t>
            </a:r>
            <a:r>
              <a:rPr lang="en-US" sz="2800" dirty="0">
                <a:solidFill>
                  <a:srgbClr val="000000"/>
                </a:solidFill>
              </a:rPr>
              <a:t>,"format", parameters);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1507">
                                            <p:txEl>
                                              <p:pRg st="3" end="3"/>
                                            </p:txEl>
                                          </p:spTgt>
                                        </p:tgtEl>
                                        <p:attrNameLst>
                                          <p:attrName>style.visibility</p:attrName>
                                        </p:attrNameLst>
                                      </p:cBhvr>
                                      <p:to>
                                        <p:strVal val="visible"/>
                                      </p:to>
                                    </p:set>
                                    <p:animEffect transition="in" filter="checkerboard(across)">
                                      <p:cBhvr additive="repl">
                                        <p:cTn id="7" dur="500"/>
                                        <p:tgtEl>
                                          <p:spTgt spid="21507">
                                            <p:txEl>
                                              <p:pRg st="3" end="3"/>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21507">
                                            <p:txEl>
                                              <p:pRg st="5" end="5"/>
                                            </p:txEl>
                                          </p:spTgt>
                                        </p:tgtEl>
                                        <p:attrNameLst>
                                          <p:attrName>style.visibility</p:attrName>
                                        </p:attrNameLst>
                                      </p:cBhvr>
                                      <p:to>
                                        <p:strVal val="visible"/>
                                      </p:to>
                                    </p:set>
                                    <p:animEffect transition="in" filter="checkerboard(across)">
                                      <p:cBhvr additive="repl">
                                        <p:cTn id="10"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A3847EE-2D5A-4409-9A67-97D3E6D8CDA3}" type="slidenum">
              <a:rPr lang="en-US" sz="1200">
                <a:solidFill>
                  <a:srgbClr val="000000"/>
                </a:solidFill>
                <a:latin typeface="Arial" charset="0"/>
                <a:ea typeface="MS PGothic" pitchFamily="34" charset="-128"/>
              </a:rPr>
              <a:pPr algn="r" eaLnBrk="1" hangingPunct="1">
                <a:buClrTx/>
                <a:buFontTx/>
                <a:buNone/>
              </a:pPr>
              <a:t>2</a:t>
            </a:fld>
            <a:endParaRPr lang="en-US" sz="1200" dirty="0">
              <a:solidFill>
                <a:srgbClr val="000000"/>
              </a:solidFill>
              <a:latin typeface="Arial" charset="0"/>
              <a:ea typeface="MS PGothic" pitchFamily="34" charset="-128"/>
            </a:endParaRPr>
          </a:p>
        </p:txBody>
      </p:sp>
      <p:sp>
        <p:nvSpPr>
          <p:cNvPr id="4099" name="Text Box 2"/>
          <p:cNvSpPr txBox="1">
            <a:spLocks noChangeArrowheads="1"/>
          </p:cNvSpPr>
          <p:nvPr/>
        </p:nvSpPr>
        <p:spPr bwMode="auto">
          <a:xfrm>
            <a:off x="446088" y="163513"/>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What We Will Learn</a:t>
            </a:r>
          </a:p>
        </p:txBody>
      </p:sp>
      <p:sp>
        <p:nvSpPr>
          <p:cNvPr id="4100" name="Text Box 3"/>
          <p:cNvSpPr txBox="1">
            <a:spLocks noChangeArrowheads="1"/>
          </p:cNvSpPr>
          <p:nvPr/>
        </p:nvSpPr>
        <p:spPr bwMode="auto">
          <a:xfrm>
            <a:off x="304800" y="11430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Introduction</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Text </a:t>
            </a:r>
            <a:r>
              <a:rPr lang="en-US" sz="2800" b="0" i="1" dirty="0">
                <a:solidFill>
                  <a:srgbClr val="000000"/>
                </a:solidFill>
                <a:latin typeface="Arial" charset="0"/>
                <a:cs typeface="Arial" charset="0"/>
              </a:rPr>
              <a:t>vs.</a:t>
            </a:r>
            <a:r>
              <a:rPr lang="en-US" sz="2800" b="0" dirty="0">
                <a:solidFill>
                  <a:srgbClr val="000000"/>
                </a:solidFill>
                <a:latin typeface="Arial" charset="0"/>
                <a:cs typeface="Arial" charset="0"/>
              </a:rPr>
              <a:t> Binary files</a:t>
            </a:r>
          </a:p>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Text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Open / 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Read / Write</a:t>
            </a:r>
          </a:p>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Binary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Open / 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Read / Write</a:t>
            </a:r>
          </a:p>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Bugs and avoiding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0CFB7A0-1A34-4D09-BF50-BDF9AB8B8381}" type="slidenum">
              <a:rPr lang="en-US" sz="1200">
                <a:solidFill>
                  <a:srgbClr val="000000"/>
                </a:solidFill>
                <a:latin typeface="Arial" charset="0"/>
                <a:ea typeface="MS PGothic" pitchFamily="34" charset="-128"/>
              </a:rPr>
              <a:pPr algn="r" eaLnBrk="1" hangingPunct="1">
                <a:buClrTx/>
                <a:buFontTx/>
                <a:buNone/>
              </a:pPr>
              <a:t>20</a:t>
            </a:fld>
            <a:endParaRPr lang="en-US" sz="1200">
              <a:solidFill>
                <a:srgbClr val="000000"/>
              </a:solidFill>
              <a:latin typeface="Arial" charset="0"/>
              <a:ea typeface="MS PGothic" pitchFamily="34" charset="-128"/>
            </a:endParaRPr>
          </a:p>
        </p:txBody>
      </p:sp>
      <p:sp>
        <p:nvSpPr>
          <p:cNvPr id="20483"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a:t>
            </a:r>
          </a:p>
        </p:txBody>
      </p:sp>
      <p:sp>
        <p:nvSpPr>
          <p:cNvPr id="20484" name="Text Box 3"/>
          <p:cNvSpPr txBox="1">
            <a:spLocks noChangeArrowheads="1"/>
          </p:cNvSpPr>
          <p:nvPr/>
        </p:nvSpPr>
        <p:spPr bwMode="auto">
          <a:xfrm>
            <a:off x="179512" y="1108075"/>
            <a:ext cx="8856984"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Assume we have a file in the following format:</a:t>
            </a:r>
          </a:p>
          <a:p>
            <a:pPr eaLnBrk="1" hangingPunct="1">
              <a:spcBef>
                <a:spcPts val="2000"/>
              </a:spcBef>
              <a:buClrTx/>
              <a:buFontTx/>
              <a:buNone/>
            </a:pPr>
            <a:r>
              <a:rPr lang="en-US" sz="3200" b="0" dirty="0">
                <a:solidFill>
                  <a:srgbClr val="002060"/>
                </a:solidFill>
                <a:latin typeface="Arial" charset="0"/>
                <a:cs typeface="Arial" charset="0"/>
              </a:rPr>
              <a:t>&lt;Number of students&gt;</a:t>
            </a:r>
          </a:p>
          <a:p>
            <a:pPr eaLnBrk="1" hangingPunct="1">
              <a:spcBef>
                <a:spcPts val="2000"/>
              </a:spcBef>
              <a:buClrTx/>
              <a:buFontTx/>
              <a:buNone/>
            </a:pPr>
            <a:r>
              <a:rPr lang="en-US" sz="3200" b="0" dirty="0">
                <a:solidFill>
                  <a:srgbClr val="002060"/>
                </a:solidFill>
                <a:latin typeface="Arial" charset="0"/>
                <a:cs typeface="Arial" charset="0"/>
              </a:rPr>
              <a:t>&lt;id of student 1&gt;  &lt;grade of student 1&gt;</a:t>
            </a:r>
          </a:p>
          <a:p>
            <a:pPr eaLnBrk="1" hangingPunct="1">
              <a:spcBef>
                <a:spcPts val="2000"/>
              </a:spcBef>
              <a:buClrTx/>
              <a:buFontTx/>
              <a:buNone/>
            </a:pPr>
            <a:r>
              <a:rPr lang="en-US" sz="3200" b="0" dirty="0">
                <a:solidFill>
                  <a:srgbClr val="002060"/>
                </a:solidFill>
                <a:latin typeface="Arial" charset="0"/>
                <a:cs typeface="Arial" charset="0"/>
              </a:rPr>
              <a:t>&lt;id of student 2&gt;  &lt;grade of student 2&gt;</a:t>
            </a:r>
          </a:p>
          <a:p>
            <a:pPr eaLnBrk="1" hangingPunct="1">
              <a:spcBef>
                <a:spcPts val="2000"/>
              </a:spcBef>
              <a:buClrTx/>
              <a:buFontTx/>
              <a:buNone/>
            </a:pPr>
            <a:r>
              <a:rPr lang="en-US" sz="3200" b="0" dirty="0">
                <a:solidFill>
                  <a:srgbClr val="002060"/>
                </a:solidFill>
                <a:latin typeface="Arial" charset="0"/>
                <a:cs typeface="Arial" charset="0"/>
              </a:rPr>
              <a:t>…</a:t>
            </a:r>
          </a:p>
          <a:p>
            <a:pPr eaLnBrk="1" hangingPunct="1">
              <a:spcBef>
                <a:spcPts val="2000"/>
              </a:spcBef>
              <a:buClrTx/>
              <a:buFontTx/>
              <a:buNone/>
            </a:pPr>
            <a:r>
              <a:rPr lang="en-US" sz="3200" b="0" dirty="0">
                <a:solidFill>
                  <a:srgbClr val="002060"/>
                </a:solidFill>
                <a:latin typeface="Arial" charset="0"/>
                <a:cs typeface="Arial" charset="0"/>
              </a:rPr>
              <a:t>&lt;id of student n&gt;  &lt;grade of student n&gt;</a:t>
            </a:r>
          </a:p>
          <a:p>
            <a:pPr eaLnBrk="1" hangingPunct="1">
              <a:spcBef>
                <a:spcPts val="2000"/>
              </a:spcBef>
              <a:buClrTx/>
              <a:buFontTx/>
              <a:buNone/>
            </a:pPr>
            <a:endParaRPr lang="en-US" sz="3200" b="0" dirty="0">
              <a:solidFill>
                <a:srgbClr val="000000"/>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5CA05203-FA92-4C8E-8D72-EDD5D0AE3BCE}" type="slidenum">
              <a:rPr lang="en-US" sz="1200">
                <a:solidFill>
                  <a:srgbClr val="000000"/>
                </a:solidFill>
                <a:latin typeface="Arial" charset="0"/>
                <a:ea typeface="MS PGothic" pitchFamily="34" charset="-128"/>
              </a:rPr>
              <a:pPr algn="r" eaLnBrk="1" hangingPunct="1">
                <a:buClrTx/>
                <a:buFontTx/>
                <a:buNone/>
              </a:pPr>
              <a:t>21</a:t>
            </a:fld>
            <a:endParaRPr lang="en-US" sz="1200">
              <a:solidFill>
                <a:srgbClr val="000000"/>
              </a:solidFill>
              <a:latin typeface="Arial" charset="0"/>
              <a:ea typeface="MS PGothic" pitchFamily="34" charset="-128"/>
            </a:endParaRPr>
          </a:p>
        </p:txBody>
      </p:sp>
      <p:sp>
        <p:nvSpPr>
          <p:cNvPr id="23554" name="Text Box 2"/>
          <p:cNvSpPr txBox="1">
            <a:spLocks noChangeArrowheads="1"/>
          </p:cNvSpPr>
          <p:nvPr/>
        </p:nvSpPr>
        <p:spPr bwMode="auto">
          <a:xfrm>
            <a:off x="304800" y="1196752"/>
            <a:ext cx="8534400" cy="5112568"/>
          </a:xfrm>
          <a:prstGeom prst="rect">
            <a:avLst/>
          </a:prstGeom>
          <a:no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2000" dirty="0">
                <a:solidFill>
                  <a:srgbClr val="000000"/>
                </a:solidFill>
              </a:rPr>
              <a:t>#include &lt;</a:t>
            </a:r>
            <a:r>
              <a:rPr lang="en-US" sz="2000" dirty="0" err="1">
                <a:solidFill>
                  <a:srgbClr val="000000"/>
                </a:solidFill>
              </a:rPr>
              <a:t>stdio.h</a:t>
            </a:r>
            <a:r>
              <a:rPr lang="en-US" sz="2000" dirty="0">
                <a:solidFill>
                  <a:srgbClr val="000000"/>
                </a:solidFill>
              </a:rPr>
              <a:t>&gt;</a:t>
            </a:r>
          </a:p>
          <a:p>
            <a:pPr eaLnBrk="1" hangingPunct="1">
              <a:lnSpc>
                <a:spcPct val="80000"/>
              </a:lnSpc>
              <a:spcBef>
                <a:spcPts val="200"/>
              </a:spcBef>
              <a:spcAft>
                <a:spcPts val="200"/>
              </a:spcAft>
              <a:buClrTx/>
              <a:buFontTx/>
              <a:buNone/>
            </a:pPr>
            <a:r>
              <a:rPr lang="en-US" sz="2000" dirty="0">
                <a:solidFill>
                  <a:srgbClr val="000000"/>
                </a:solidFill>
              </a:rPr>
              <a:t>#include &lt;</a:t>
            </a:r>
            <a:r>
              <a:rPr lang="en-US" sz="2000" dirty="0" err="1">
                <a:solidFill>
                  <a:srgbClr val="000000"/>
                </a:solidFill>
              </a:rPr>
              <a:t>stdlib.h</a:t>
            </a:r>
            <a:r>
              <a:rPr lang="en-US" sz="2000" dirty="0">
                <a:solidFill>
                  <a:srgbClr val="000000"/>
                </a:solidFill>
              </a:rPr>
              <a:t>&gt;</a:t>
            </a:r>
          </a:p>
          <a:p>
            <a:pPr eaLnBrk="1" hangingPunct="1">
              <a:lnSpc>
                <a:spcPct val="80000"/>
              </a:lnSpc>
              <a:spcBef>
                <a:spcPts val="200"/>
              </a:spcBef>
              <a:spcAft>
                <a:spcPts val="200"/>
              </a:spcAft>
              <a:buClrTx/>
              <a:buFontTx/>
              <a:buNone/>
            </a:pPr>
            <a:endParaRPr lang="en-US" sz="700" dirty="0">
              <a:solidFill>
                <a:srgbClr val="000000"/>
              </a:solidFill>
            </a:endParaRPr>
          </a:p>
          <a:p>
            <a:pPr eaLnBrk="1" hangingPunct="1">
              <a:lnSpc>
                <a:spcPct val="80000"/>
              </a:lnSpc>
              <a:spcBef>
                <a:spcPts val="200"/>
              </a:spcBef>
              <a:spcAft>
                <a:spcPts val="200"/>
              </a:spcAft>
              <a:buClrTx/>
              <a:buFontTx/>
              <a:buNone/>
            </a:pPr>
            <a:r>
              <a:rPr lang="en-US" sz="2000" dirty="0" err="1">
                <a:solidFill>
                  <a:srgbClr val="000000"/>
                </a:solidFill>
              </a:rPr>
              <a:t>int</a:t>
            </a:r>
            <a:r>
              <a:rPr lang="en-US" sz="2000" dirty="0">
                <a:solidFill>
                  <a:srgbClr val="000000"/>
                </a:solidFill>
              </a:rPr>
              <a:t> main(void){</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a:solidFill>
                  <a:srgbClr val="CC0000"/>
                </a:solidFill>
              </a:rPr>
              <a:t>FILE *</a:t>
            </a:r>
            <a:r>
              <a:rPr lang="en-US" sz="2000" dirty="0" err="1">
                <a:solidFill>
                  <a:srgbClr val="CC0000"/>
                </a:solidFill>
              </a:rPr>
              <a:t>fpin</a:t>
            </a:r>
            <a:r>
              <a:rPr lang="en-US" sz="2000" dirty="0">
                <a:solidFill>
                  <a:srgbClr val="000000"/>
                </a:solidFill>
              </a:rPr>
              <a:t>;</a:t>
            </a:r>
          </a:p>
          <a:p>
            <a:pPr eaLnBrk="1" hangingPunct="1">
              <a:lnSpc>
                <a:spcPct val="80000"/>
              </a:lnSpc>
              <a:spcBef>
                <a:spcPts val="200"/>
              </a:spcBef>
              <a:spcAft>
                <a:spcPts val="200"/>
              </a:spcAft>
              <a:buClrTx/>
              <a:buFontTx/>
              <a:buNone/>
            </a:pPr>
            <a:r>
              <a:rPr lang="en-US" sz="2000" dirty="0">
                <a:solidFill>
                  <a:srgbClr val="000000"/>
                </a:solidFill>
              </a:rPr>
              <a:t>	char </a:t>
            </a:r>
            <a:r>
              <a:rPr lang="en-US" sz="2000" dirty="0" err="1">
                <a:solidFill>
                  <a:srgbClr val="000000"/>
                </a:solidFill>
              </a:rPr>
              <a:t>inname</a:t>
            </a:r>
            <a:r>
              <a:rPr lang="en-US" sz="2000" dirty="0">
                <a:solidFill>
                  <a:srgbClr val="000000"/>
                </a:solidFill>
              </a:rPr>
              <a:t>[20];</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dirty="0" err="1">
                <a:solidFill>
                  <a:srgbClr val="000000"/>
                </a:solidFill>
              </a:rPr>
              <a:t>num</a:t>
            </a:r>
            <a:r>
              <a:rPr lang="en-US" sz="2000" dirty="0">
                <a:solidFill>
                  <a:srgbClr val="000000"/>
                </a:solidFill>
              </a:rPr>
              <a:t>, </a:t>
            </a:r>
            <a:r>
              <a:rPr lang="en-US" sz="2000" dirty="0" err="1">
                <a:solidFill>
                  <a:srgbClr val="000000"/>
                </a:solidFill>
              </a:rPr>
              <a:t>i</a:t>
            </a:r>
            <a:r>
              <a:rPr lang="en-US" sz="2000" dirty="0">
                <a:solidFill>
                  <a:srgbClr val="000000"/>
                </a:solidFill>
              </a:rPr>
              <a:t>, id;</a:t>
            </a:r>
          </a:p>
          <a:p>
            <a:pPr eaLnBrk="1" hangingPunct="1">
              <a:lnSpc>
                <a:spcPct val="80000"/>
              </a:lnSpc>
              <a:spcBef>
                <a:spcPts val="200"/>
              </a:spcBef>
              <a:spcAft>
                <a:spcPts val="200"/>
              </a:spcAft>
              <a:buClrTx/>
              <a:buFontTx/>
              <a:buNone/>
            </a:pPr>
            <a:r>
              <a:rPr lang="en-US" sz="2000" dirty="0">
                <a:solidFill>
                  <a:srgbClr val="000000"/>
                </a:solidFill>
              </a:rPr>
              <a:t>	float sum, average, grade;</a:t>
            </a:r>
          </a:p>
          <a:p>
            <a:pPr eaLnBrk="1" hangingPunct="1">
              <a:lnSpc>
                <a:spcPct val="80000"/>
              </a:lnSpc>
              <a:spcBef>
                <a:spcPts val="200"/>
              </a:spcBef>
              <a:spcAft>
                <a:spcPts val="200"/>
              </a:spcAft>
              <a:buClrTx/>
              <a:buFontTx/>
              <a:buNone/>
            </a:pPr>
            <a:endParaRPr lang="en-US" sz="20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("Enter the name of input file: ");</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scanf</a:t>
            </a:r>
            <a:r>
              <a:rPr lang="en-US" sz="2000" dirty="0">
                <a:solidFill>
                  <a:srgbClr val="000000"/>
                </a:solidFill>
              </a:rPr>
              <a:t>("%s", </a:t>
            </a:r>
            <a:r>
              <a:rPr lang="en-US" sz="2000" dirty="0" err="1">
                <a:solidFill>
                  <a:srgbClr val="000000"/>
                </a:solidFill>
              </a:rPr>
              <a:t>inname</a:t>
            </a:r>
            <a:r>
              <a:rPr lang="en-US" sz="2000" dirty="0">
                <a:solidFill>
                  <a:srgbClr val="000000"/>
                </a:solidFill>
              </a:rPr>
              <a:t>);</a:t>
            </a:r>
          </a:p>
          <a:p>
            <a:pPr eaLnBrk="1" hangingPunct="1">
              <a:lnSpc>
                <a:spcPct val="80000"/>
              </a:lnSpc>
              <a:spcBef>
                <a:spcPts val="200"/>
              </a:spcBef>
              <a:spcAft>
                <a:spcPts val="200"/>
              </a:spcAft>
              <a:buClrTx/>
              <a:buFontTx/>
              <a:buNone/>
            </a:pPr>
            <a:endParaRPr lang="en-US" sz="14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CC0000"/>
                </a:solidFill>
              </a:rPr>
              <a:t>fpin</a:t>
            </a:r>
            <a:r>
              <a:rPr lang="en-US" sz="2000" dirty="0">
                <a:solidFill>
                  <a:srgbClr val="CC0000"/>
                </a:solidFill>
              </a:rPr>
              <a:t> = </a:t>
            </a:r>
            <a:r>
              <a:rPr lang="en-US" sz="2000" dirty="0" err="1">
                <a:solidFill>
                  <a:srgbClr val="CC0000"/>
                </a:solidFill>
              </a:rPr>
              <a:t>fopen</a:t>
            </a:r>
            <a:r>
              <a:rPr lang="en-US" sz="2000" dirty="0">
                <a:solidFill>
                  <a:srgbClr val="CC0000"/>
                </a:solidFill>
              </a:rPr>
              <a:t>(</a:t>
            </a:r>
            <a:r>
              <a:rPr lang="en-US" sz="2000" dirty="0" err="1">
                <a:solidFill>
                  <a:srgbClr val="CC0000"/>
                </a:solidFill>
              </a:rPr>
              <a:t>inname</a:t>
            </a:r>
            <a:r>
              <a:rPr lang="en-US" sz="2000" dirty="0">
                <a:solidFill>
                  <a:srgbClr val="CC0000"/>
                </a:solidFill>
              </a:rPr>
              <a:t>, "r");</a:t>
            </a:r>
          </a:p>
          <a:p>
            <a:pPr eaLnBrk="1" hangingPunct="1">
              <a:lnSpc>
                <a:spcPct val="80000"/>
              </a:lnSpc>
              <a:spcBef>
                <a:spcPts val="200"/>
              </a:spcBef>
              <a:spcAft>
                <a:spcPts val="200"/>
              </a:spcAft>
              <a:buClrTx/>
              <a:buFontTx/>
              <a:buNone/>
            </a:pPr>
            <a:r>
              <a:rPr lang="en-US" sz="2000" dirty="0">
                <a:solidFill>
                  <a:srgbClr val="000000"/>
                </a:solidFill>
              </a:rPr>
              <a:t>	if(</a:t>
            </a:r>
            <a:r>
              <a:rPr lang="en-US" sz="2000" dirty="0" err="1">
                <a:solidFill>
                  <a:srgbClr val="000000"/>
                </a:solidFill>
              </a:rPr>
              <a:t>fpin</a:t>
            </a:r>
            <a:r>
              <a:rPr lang="en-US" sz="2000" dirty="0">
                <a:solidFill>
                  <a:srgbClr val="000000"/>
                </a:solidFill>
              </a:rPr>
              <a:t> == NULL){</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("Cannot open %s\n", </a:t>
            </a:r>
            <a:r>
              <a:rPr lang="en-US" sz="2000" dirty="0" err="1">
                <a:solidFill>
                  <a:srgbClr val="000000"/>
                </a:solidFill>
              </a:rPr>
              <a:t>inname</a:t>
            </a:r>
            <a:r>
              <a:rPr lang="en-US" sz="2000" dirty="0">
                <a:solidFill>
                  <a:srgbClr val="000000"/>
                </a:solidFill>
              </a:rPr>
              <a:t>);</a:t>
            </a:r>
          </a:p>
          <a:p>
            <a:pPr eaLnBrk="1" hangingPunct="1">
              <a:lnSpc>
                <a:spcPct val="80000"/>
              </a:lnSpc>
              <a:spcBef>
                <a:spcPts val="200"/>
              </a:spcBef>
              <a:spcAft>
                <a:spcPts val="200"/>
              </a:spcAft>
              <a:buClrTx/>
              <a:buFontTx/>
              <a:buNone/>
            </a:pPr>
            <a:r>
              <a:rPr lang="en-US" sz="2000" dirty="0">
                <a:solidFill>
                  <a:srgbClr val="000000"/>
                </a:solidFill>
              </a:rPr>
              <a:t>		return -1;</a:t>
            </a:r>
          </a:p>
          <a:p>
            <a:pPr eaLnBrk="1" hangingPunct="1">
              <a:lnSpc>
                <a:spcPct val="80000"/>
              </a:lnSpc>
              <a:spcBef>
                <a:spcPts val="200"/>
              </a:spcBef>
              <a:spcAft>
                <a:spcPts val="200"/>
              </a:spcAft>
              <a:buClrTx/>
              <a:buFontTx/>
              <a:buNone/>
            </a:pPr>
            <a:r>
              <a:rPr lang="en-US" sz="2000" dirty="0">
                <a:solidFill>
                  <a:srgbClr val="000000"/>
                </a:solidFill>
              </a:rPr>
              <a:t>	}</a:t>
            </a:r>
          </a:p>
        </p:txBody>
      </p:sp>
      <p:sp>
        <p:nvSpPr>
          <p:cNvPr id="21508" name="Text Box 3"/>
          <p:cNvSpPr txBox="1">
            <a:spLocks noChangeArrowheads="1"/>
          </p:cNvSpPr>
          <p:nvPr/>
        </p:nvSpPr>
        <p:spPr bwMode="auto">
          <a:xfrm>
            <a:off x="5652120" y="1340768"/>
            <a:ext cx="3249758" cy="648512"/>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just" rtl="1" eaLnBrk="1" hangingPunct="1">
              <a:spcBef>
                <a:spcPts val="1563"/>
              </a:spcBef>
              <a:buClrTx/>
              <a:buFontTx/>
              <a:buNone/>
            </a:pPr>
            <a:r>
              <a:rPr lang="ar-SA" b="0" dirty="0">
                <a:solidFill>
                  <a:srgbClr val="000000"/>
                </a:solidFill>
                <a:latin typeface="Tahoma" pitchFamily="34" charset="0"/>
                <a:cs typeface="B Nazanin" panose="00000400000000000000" pitchFamily="2" charset="-78"/>
              </a:rPr>
              <a:t>برنامه‌اي كه شماره و نمره دانشجويان را از فايل بخواند و ميانگين را محاسبه كند</a:t>
            </a:r>
            <a:r>
              <a:rPr lang="fa-IR" b="0" dirty="0">
                <a:solidFill>
                  <a:srgbClr val="000000"/>
                </a:solidFill>
                <a:latin typeface="Tahoma" pitchFamily="34" charset="0"/>
                <a:cs typeface="B Nazanin" panose="00000400000000000000" pitchFamily="2" charset="-78"/>
              </a:rPr>
              <a:t>. </a:t>
            </a:r>
            <a:endParaRPr lang="en-US" b="0" dirty="0">
              <a:solidFill>
                <a:srgbClr val="000000"/>
              </a:solidFill>
              <a:latin typeface="Tahoma" pitchFamily="34" charset="0"/>
              <a:cs typeface="B Nazanin" panose="00000400000000000000" pitchFamily="2" charset="-78"/>
            </a:endParaRPr>
          </a:p>
        </p:txBody>
      </p:sp>
      <p:sp>
        <p:nvSpPr>
          <p:cNvPr id="2" name="Text Box 2">
            <a:extLst>
              <a:ext uri="{FF2B5EF4-FFF2-40B4-BE49-F238E27FC236}">
                <a16:creationId xmlns:a16="http://schemas.microsoft.com/office/drawing/2014/main" id="{3EC24E07-331B-6EEA-347B-3995BF57F96F}"/>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3554">
                                            <p:txEl>
                                              <p:pRg st="0" end="0"/>
                                            </p:txEl>
                                          </p:spTgt>
                                        </p:tgtEl>
                                        <p:attrNameLst>
                                          <p:attrName>style.visibility</p:attrName>
                                        </p:attrNameLst>
                                      </p:cBhvr>
                                      <p:to>
                                        <p:strVal val="visible"/>
                                      </p:to>
                                    </p:set>
                                    <p:animEffect transition="in" filter="blinds(horizontal)">
                                      <p:cBhvr additive="repl">
                                        <p:cTn id="7" dur="500"/>
                                        <p:tgtEl>
                                          <p:spTgt spid="23554">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23554">
                                            <p:txEl>
                                              <p:pRg st="1" end="1"/>
                                            </p:txEl>
                                          </p:spTgt>
                                        </p:tgtEl>
                                        <p:attrNameLst>
                                          <p:attrName>style.visibility</p:attrName>
                                        </p:attrNameLst>
                                      </p:cBhvr>
                                      <p:to>
                                        <p:strVal val="visible"/>
                                      </p:to>
                                    </p:set>
                                    <p:animEffect transition="in" filter="blinds(horizontal)">
                                      <p:cBhvr additive="repl">
                                        <p:cTn id="10" dur="500"/>
                                        <p:tgtEl>
                                          <p:spTgt spid="23554">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23554">
                                            <p:txEl>
                                              <p:pRg st="3" end="3"/>
                                            </p:txEl>
                                          </p:spTgt>
                                        </p:tgtEl>
                                        <p:attrNameLst>
                                          <p:attrName>style.visibility</p:attrName>
                                        </p:attrNameLst>
                                      </p:cBhvr>
                                      <p:to>
                                        <p:strVal val="visible"/>
                                      </p:to>
                                    </p:set>
                                    <p:animEffect transition="in" filter="blinds(horizontal)">
                                      <p:cBhvr additive="repl">
                                        <p:cTn id="13" dur="500"/>
                                        <p:tgtEl>
                                          <p:spTgt spid="23554">
                                            <p:txEl>
                                              <p:pRg st="3" end="3"/>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23554">
                                            <p:txEl>
                                              <p:pRg st="4" end="4"/>
                                            </p:txEl>
                                          </p:spTgt>
                                        </p:tgtEl>
                                        <p:attrNameLst>
                                          <p:attrName>style.visibility</p:attrName>
                                        </p:attrNameLst>
                                      </p:cBhvr>
                                      <p:to>
                                        <p:strVal val="visible"/>
                                      </p:to>
                                    </p:set>
                                    <p:animEffect transition="in" filter="blinds(horizontal)">
                                      <p:cBhvr additive="repl">
                                        <p:cTn id="16" dur="500"/>
                                        <p:tgtEl>
                                          <p:spTgt spid="23554">
                                            <p:txEl>
                                              <p:pRg st="4" end="4"/>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23554">
                                            <p:txEl>
                                              <p:pRg st="5" end="5"/>
                                            </p:txEl>
                                          </p:spTgt>
                                        </p:tgtEl>
                                        <p:attrNameLst>
                                          <p:attrName>style.visibility</p:attrName>
                                        </p:attrNameLst>
                                      </p:cBhvr>
                                      <p:to>
                                        <p:strVal val="visible"/>
                                      </p:to>
                                    </p:set>
                                    <p:animEffect transition="in" filter="blinds(horizontal)">
                                      <p:cBhvr additive="repl">
                                        <p:cTn id="19" dur="500"/>
                                        <p:tgtEl>
                                          <p:spTgt spid="23554">
                                            <p:txEl>
                                              <p:pRg st="5" end="5"/>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23554">
                                            <p:txEl>
                                              <p:pRg st="6" end="6"/>
                                            </p:txEl>
                                          </p:spTgt>
                                        </p:tgtEl>
                                        <p:attrNameLst>
                                          <p:attrName>style.visibility</p:attrName>
                                        </p:attrNameLst>
                                      </p:cBhvr>
                                      <p:to>
                                        <p:strVal val="visible"/>
                                      </p:to>
                                    </p:set>
                                    <p:animEffect transition="in" filter="blinds(horizontal)">
                                      <p:cBhvr additive="repl">
                                        <p:cTn id="22" dur="500"/>
                                        <p:tgtEl>
                                          <p:spTgt spid="23554">
                                            <p:txEl>
                                              <p:pRg st="6" end="6"/>
                                            </p:txEl>
                                          </p:spTgt>
                                        </p:tgtEl>
                                      </p:cBhvr>
                                    </p:animEffect>
                                  </p:childTnLst>
                                </p:cTn>
                              </p:par>
                              <p:par>
                                <p:cTn id="23" presetID="3" presetClass="entr" presetSubtype="10" fill="hold" nodeType="withEffect">
                                  <p:stCondLst>
                                    <p:cond delay="0"/>
                                  </p:stCondLst>
                                  <p:childTnLst>
                                    <p:set>
                                      <p:cBhvr additive="repl">
                                        <p:cTn id="24" dur="1" fill="hold">
                                          <p:stCondLst>
                                            <p:cond delay="0"/>
                                          </p:stCondLst>
                                        </p:cTn>
                                        <p:tgtEl>
                                          <p:spTgt spid="23554">
                                            <p:txEl>
                                              <p:pRg st="7" end="7"/>
                                            </p:txEl>
                                          </p:spTgt>
                                        </p:tgtEl>
                                        <p:attrNameLst>
                                          <p:attrName>style.visibility</p:attrName>
                                        </p:attrNameLst>
                                      </p:cBhvr>
                                      <p:to>
                                        <p:strVal val="visible"/>
                                      </p:to>
                                    </p:set>
                                    <p:animEffect transition="in" filter="blinds(horizontal)">
                                      <p:cBhvr additive="repl">
                                        <p:cTn id="25" dur="500"/>
                                        <p:tgtEl>
                                          <p:spTgt spid="23554">
                                            <p:txEl>
                                              <p:pRg st="7" end="7"/>
                                            </p:txEl>
                                          </p:spTgt>
                                        </p:tgtEl>
                                      </p:cBhvr>
                                    </p:animEffect>
                                  </p:childTnLst>
                                </p:cTn>
                              </p:par>
                              <p:par>
                                <p:cTn id="26" presetID="3" presetClass="entr" presetSubtype="10" fill="hold" nodeType="withEffect">
                                  <p:stCondLst>
                                    <p:cond delay="0"/>
                                  </p:stCondLst>
                                  <p:childTnLst>
                                    <p:set>
                                      <p:cBhvr additive="repl">
                                        <p:cTn id="27" dur="1" fill="hold">
                                          <p:stCondLst>
                                            <p:cond delay="0"/>
                                          </p:stCondLst>
                                        </p:cTn>
                                        <p:tgtEl>
                                          <p:spTgt spid="23554">
                                            <p:txEl>
                                              <p:pRg st="9" end="9"/>
                                            </p:txEl>
                                          </p:spTgt>
                                        </p:tgtEl>
                                        <p:attrNameLst>
                                          <p:attrName>style.visibility</p:attrName>
                                        </p:attrNameLst>
                                      </p:cBhvr>
                                      <p:to>
                                        <p:strVal val="visible"/>
                                      </p:to>
                                    </p:set>
                                    <p:animEffect transition="in" filter="blinds(horizontal)">
                                      <p:cBhvr additive="repl">
                                        <p:cTn id="28" dur="500"/>
                                        <p:tgtEl>
                                          <p:spTgt spid="23554">
                                            <p:txEl>
                                              <p:pRg st="9" end="9"/>
                                            </p:txEl>
                                          </p:spTgt>
                                        </p:tgtEl>
                                      </p:cBhvr>
                                    </p:animEffect>
                                  </p:childTnLst>
                                </p:cTn>
                              </p:par>
                              <p:par>
                                <p:cTn id="29" presetID="3" presetClass="entr" presetSubtype="10" fill="hold" nodeType="withEffect">
                                  <p:stCondLst>
                                    <p:cond delay="0"/>
                                  </p:stCondLst>
                                  <p:childTnLst>
                                    <p:set>
                                      <p:cBhvr additive="repl">
                                        <p:cTn id="30" dur="1" fill="hold">
                                          <p:stCondLst>
                                            <p:cond delay="0"/>
                                          </p:stCondLst>
                                        </p:cTn>
                                        <p:tgtEl>
                                          <p:spTgt spid="23554">
                                            <p:txEl>
                                              <p:pRg st="10" end="10"/>
                                            </p:txEl>
                                          </p:spTgt>
                                        </p:tgtEl>
                                        <p:attrNameLst>
                                          <p:attrName>style.visibility</p:attrName>
                                        </p:attrNameLst>
                                      </p:cBhvr>
                                      <p:to>
                                        <p:strVal val="visible"/>
                                      </p:to>
                                    </p:set>
                                    <p:animEffect transition="in" filter="blinds(horizontal)">
                                      <p:cBhvr additive="repl">
                                        <p:cTn id="31" dur="500"/>
                                        <p:tgtEl>
                                          <p:spTgt spid="23554">
                                            <p:txEl>
                                              <p:pRg st="10" end="10"/>
                                            </p:txEl>
                                          </p:spTgt>
                                        </p:tgtEl>
                                      </p:cBhvr>
                                    </p:animEffect>
                                  </p:childTnLst>
                                </p:cTn>
                              </p:par>
                              <p:par>
                                <p:cTn id="32" presetID="3" presetClass="entr" presetSubtype="10" fill="hold" nodeType="withEffect">
                                  <p:stCondLst>
                                    <p:cond delay="0"/>
                                  </p:stCondLst>
                                  <p:childTnLst>
                                    <p:set>
                                      <p:cBhvr additive="repl">
                                        <p:cTn id="33" dur="1" fill="hold">
                                          <p:stCondLst>
                                            <p:cond delay="0"/>
                                          </p:stCondLst>
                                        </p:cTn>
                                        <p:tgtEl>
                                          <p:spTgt spid="23554">
                                            <p:txEl>
                                              <p:pRg st="12" end="12"/>
                                            </p:txEl>
                                          </p:spTgt>
                                        </p:tgtEl>
                                        <p:attrNameLst>
                                          <p:attrName>style.visibility</p:attrName>
                                        </p:attrNameLst>
                                      </p:cBhvr>
                                      <p:to>
                                        <p:strVal val="visible"/>
                                      </p:to>
                                    </p:set>
                                    <p:animEffect transition="in" filter="blinds(horizontal)">
                                      <p:cBhvr additive="repl">
                                        <p:cTn id="34" dur="500"/>
                                        <p:tgtEl>
                                          <p:spTgt spid="23554">
                                            <p:txEl>
                                              <p:pRg st="12" end="12"/>
                                            </p:txEl>
                                          </p:spTgt>
                                        </p:tgtEl>
                                      </p:cBhvr>
                                    </p:animEffect>
                                  </p:childTnLst>
                                </p:cTn>
                              </p:par>
                              <p:par>
                                <p:cTn id="35" presetID="3" presetClass="entr" presetSubtype="10" fill="hold" nodeType="withEffect">
                                  <p:stCondLst>
                                    <p:cond delay="0"/>
                                  </p:stCondLst>
                                  <p:childTnLst>
                                    <p:set>
                                      <p:cBhvr additive="repl">
                                        <p:cTn id="36" dur="1" fill="hold">
                                          <p:stCondLst>
                                            <p:cond delay="0"/>
                                          </p:stCondLst>
                                        </p:cTn>
                                        <p:tgtEl>
                                          <p:spTgt spid="23554">
                                            <p:txEl>
                                              <p:pRg st="13" end="13"/>
                                            </p:txEl>
                                          </p:spTgt>
                                        </p:tgtEl>
                                        <p:attrNameLst>
                                          <p:attrName>style.visibility</p:attrName>
                                        </p:attrNameLst>
                                      </p:cBhvr>
                                      <p:to>
                                        <p:strVal val="visible"/>
                                      </p:to>
                                    </p:set>
                                    <p:animEffect transition="in" filter="blinds(horizontal)">
                                      <p:cBhvr additive="repl">
                                        <p:cTn id="37" dur="500"/>
                                        <p:tgtEl>
                                          <p:spTgt spid="23554">
                                            <p:txEl>
                                              <p:pRg st="13" end="13"/>
                                            </p:txEl>
                                          </p:spTgt>
                                        </p:tgtEl>
                                      </p:cBhvr>
                                    </p:animEffect>
                                  </p:childTnLst>
                                </p:cTn>
                              </p:par>
                              <p:par>
                                <p:cTn id="38" presetID="3" presetClass="entr" presetSubtype="10" fill="hold" nodeType="withEffect">
                                  <p:stCondLst>
                                    <p:cond delay="0"/>
                                  </p:stCondLst>
                                  <p:childTnLst>
                                    <p:set>
                                      <p:cBhvr additive="repl">
                                        <p:cTn id="39" dur="1" fill="hold">
                                          <p:stCondLst>
                                            <p:cond delay="0"/>
                                          </p:stCondLst>
                                        </p:cTn>
                                        <p:tgtEl>
                                          <p:spTgt spid="23554">
                                            <p:txEl>
                                              <p:pRg st="14" end="14"/>
                                            </p:txEl>
                                          </p:spTgt>
                                        </p:tgtEl>
                                        <p:attrNameLst>
                                          <p:attrName>style.visibility</p:attrName>
                                        </p:attrNameLst>
                                      </p:cBhvr>
                                      <p:to>
                                        <p:strVal val="visible"/>
                                      </p:to>
                                    </p:set>
                                    <p:animEffect transition="in" filter="blinds(horizontal)">
                                      <p:cBhvr additive="repl">
                                        <p:cTn id="40" dur="500"/>
                                        <p:tgtEl>
                                          <p:spTgt spid="23554">
                                            <p:txEl>
                                              <p:pRg st="14" end="14"/>
                                            </p:txEl>
                                          </p:spTgt>
                                        </p:tgtEl>
                                      </p:cBhvr>
                                    </p:animEffect>
                                  </p:childTnLst>
                                </p:cTn>
                              </p:par>
                              <p:par>
                                <p:cTn id="41" presetID="3" presetClass="entr" presetSubtype="10" fill="hold" nodeType="withEffect">
                                  <p:stCondLst>
                                    <p:cond delay="0"/>
                                  </p:stCondLst>
                                  <p:childTnLst>
                                    <p:set>
                                      <p:cBhvr additive="repl">
                                        <p:cTn id="42" dur="1" fill="hold">
                                          <p:stCondLst>
                                            <p:cond delay="0"/>
                                          </p:stCondLst>
                                        </p:cTn>
                                        <p:tgtEl>
                                          <p:spTgt spid="23554">
                                            <p:txEl>
                                              <p:pRg st="15" end="15"/>
                                            </p:txEl>
                                          </p:spTgt>
                                        </p:tgtEl>
                                        <p:attrNameLst>
                                          <p:attrName>style.visibility</p:attrName>
                                        </p:attrNameLst>
                                      </p:cBhvr>
                                      <p:to>
                                        <p:strVal val="visible"/>
                                      </p:to>
                                    </p:set>
                                    <p:animEffect transition="in" filter="blinds(horizontal)">
                                      <p:cBhvr additive="repl">
                                        <p:cTn id="43" dur="500"/>
                                        <p:tgtEl>
                                          <p:spTgt spid="23554">
                                            <p:txEl>
                                              <p:pRg st="15" end="15"/>
                                            </p:txEl>
                                          </p:spTgt>
                                        </p:tgtEl>
                                      </p:cBhvr>
                                    </p:animEffect>
                                  </p:childTnLst>
                                </p:cTn>
                              </p:par>
                              <p:par>
                                <p:cTn id="44" presetID="3" presetClass="entr" presetSubtype="10" fill="hold" nodeType="withEffect">
                                  <p:stCondLst>
                                    <p:cond delay="0"/>
                                  </p:stCondLst>
                                  <p:childTnLst>
                                    <p:set>
                                      <p:cBhvr additive="repl">
                                        <p:cTn id="45" dur="1" fill="hold">
                                          <p:stCondLst>
                                            <p:cond delay="0"/>
                                          </p:stCondLst>
                                        </p:cTn>
                                        <p:tgtEl>
                                          <p:spTgt spid="23554">
                                            <p:txEl>
                                              <p:pRg st="16" end="16"/>
                                            </p:txEl>
                                          </p:spTgt>
                                        </p:tgtEl>
                                        <p:attrNameLst>
                                          <p:attrName>style.visibility</p:attrName>
                                        </p:attrNameLst>
                                      </p:cBhvr>
                                      <p:to>
                                        <p:strVal val="visible"/>
                                      </p:to>
                                    </p:set>
                                    <p:animEffect transition="in" filter="blinds(horizontal)">
                                      <p:cBhvr additive="repl">
                                        <p:cTn id="46" dur="500"/>
                                        <p:tgtEl>
                                          <p:spTgt spid="2355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E545A27-9AAE-43A9-95C8-2B5DDF703384}" type="slidenum">
              <a:rPr lang="en-US" sz="1200">
                <a:solidFill>
                  <a:srgbClr val="000000"/>
                </a:solidFill>
                <a:latin typeface="Arial" charset="0"/>
                <a:ea typeface="MS PGothic" pitchFamily="34" charset="-128"/>
              </a:rPr>
              <a:pPr algn="r" eaLnBrk="1" hangingPunct="1">
                <a:buClrTx/>
                <a:buFontTx/>
                <a:buNone/>
              </a:pPr>
              <a:t>22</a:t>
            </a:fld>
            <a:endParaRPr lang="en-US" sz="1200">
              <a:solidFill>
                <a:srgbClr val="000000"/>
              </a:solidFill>
              <a:latin typeface="Arial" charset="0"/>
              <a:ea typeface="MS PGothic" pitchFamily="34" charset="-128"/>
            </a:endParaRPr>
          </a:p>
        </p:txBody>
      </p:sp>
      <p:sp>
        <p:nvSpPr>
          <p:cNvPr id="22531" name="Text Box 2"/>
          <p:cNvSpPr txBox="1">
            <a:spLocks noChangeArrowheads="1"/>
          </p:cNvSpPr>
          <p:nvPr/>
        </p:nvSpPr>
        <p:spPr bwMode="auto">
          <a:xfrm>
            <a:off x="228600" y="1196752"/>
            <a:ext cx="8686800" cy="5040560"/>
          </a:xfrm>
          <a:prstGeom prst="rect">
            <a:avLst/>
          </a:prstGeom>
          <a:noFill/>
          <a:ln w="9360">
            <a:solidFill>
              <a:srgbClr val="FFFFFF"/>
            </a:solidFill>
            <a:miter lim="800000"/>
            <a:headEnd/>
            <a:tailEnd/>
          </a:ln>
        </p:spPr>
        <p:txBody>
          <a:bodyPr/>
          <a:lstStyle>
            <a:lvl1pPr marL="342900" indent="-341313"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1900" dirty="0">
                <a:solidFill>
                  <a:srgbClr val="000000"/>
                </a:solidFill>
              </a:rPr>
              <a:t>	</a:t>
            </a:r>
            <a:r>
              <a:rPr lang="en-US" sz="1900" dirty="0">
                <a:solidFill>
                  <a:srgbClr val="00B050"/>
                </a:solidFill>
              </a:rPr>
              <a:t>/* Read the number of students */</a:t>
            </a:r>
          </a:p>
          <a:p>
            <a:pPr eaLnBrk="1" hangingPunct="1">
              <a:lnSpc>
                <a:spcPct val="80000"/>
              </a:lnSpc>
              <a:spcBef>
                <a:spcPts val="200"/>
              </a:spcBef>
              <a:spcAft>
                <a:spcPts val="200"/>
              </a:spcAft>
              <a:buClrTx/>
              <a:buFontTx/>
              <a:buNone/>
            </a:pPr>
            <a:r>
              <a:rPr lang="en-US" sz="1900" dirty="0">
                <a:solidFill>
                  <a:srgbClr val="000000"/>
                </a:solidFill>
              </a:rPr>
              <a:t>	</a:t>
            </a:r>
            <a:r>
              <a:rPr lang="en-US" sz="1900" dirty="0" err="1">
                <a:solidFill>
                  <a:srgbClr val="CC0000"/>
                </a:solidFill>
              </a:rPr>
              <a:t>fscanf</a:t>
            </a:r>
            <a:r>
              <a:rPr lang="en-US" sz="1900" dirty="0">
                <a:solidFill>
                  <a:srgbClr val="CC0000"/>
                </a:solidFill>
              </a:rPr>
              <a:t>(</a:t>
            </a:r>
            <a:r>
              <a:rPr lang="en-US" sz="1900" dirty="0" err="1">
                <a:solidFill>
                  <a:srgbClr val="CC0000"/>
                </a:solidFill>
              </a:rPr>
              <a:t>fpin</a:t>
            </a:r>
            <a:r>
              <a:rPr lang="en-US" sz="1900" dirty="0">
                <a:solidFill>
                  <a:srgbClr val="CC0000"/>
                </a:solidFill>
              </a:rPr>
              <a:t>,"%d", &amp;</a:t>
            </a:r>
            <a:r>
              <a:rPr lang="en-US" sz="1900" dirty="0" err="1">
                <a:solidFill>
                  <a:srgbClr val="CC0000"/>
                </a:solidFill>
              </a:rPr>
              <a:t>num</a:t>
            </a:r>
            <a:r>
              <a:rPr lang="en-US" sz="1900" dirty="0">
                <a:solidFill>
                  <a:srgbClr val="CC0000"/>
                </a:solidFill>
              </a:rPr>
              <a:t>);</a:t>
            </a:r>
          </a:p>
          <a:p>
            <a:pPr eaLnBrk="1" hangingPunct="1">
              <a:lnSpc>
                <a:spcPct val="80000"/>
              </a:lnSpc>
              <a:spcBef>
                <a:spcPts val="200"/>
              </a:spcBef>
              <a:spcAft>
                <a:spcPts val="200"/>
              </a:spcAft>
              <a:buClrTx/>
              <a:buFontTx/>
              <a:buNone/>
            </a:pPr>
            <a:endParaRPr lang="en-US" sz="1900" dirty="0">
              <a:solidFill>
                <a:srgbClr val="000000"/>
              </a:solidFill>
            </a:endParaRPr>
          </a:p>
          <a:p>
            <a:pPr eaLnBrk="1" hangingPunct="1">
              <a:lnSpc>
                <a:spcPct val="80000"/>
              </a:lnSpc>
              <a:spcBef>
                <a:spcPts val="200"/>
              </a:spcBef>
              <a:spcAft>
                <a:spcPts val="200"/>
              </a:spcAft>
              <a:buClrTx/>
              <a:buFontTx/>
              <a:buNone/>
            </a:pPr>
            <a:r>
              <a:rPr lang="en-US" sz="1900" dirty="0">
                <a:solidFill>
                  <a:srgbClr val="000000"/>
                </a:solidFill>
              </a:rPr>
              <a:t>	</a:t>
            </a:r>
            <a:r>
              <a:rPr lang="en-US" sz="1900" dirty="0">
                <a:solidFill>
                  <a:srgbClr val="00B050"/>
                </a:solidFill>
              </a:rPr>
              <a:t>/* Read the id and grade from file */</a:t>
            </a:r>
          </a:p>
          <a:p>
            <a:pPr eaLnBrk="1" hangingPunct="1">
              <a:lnSpc>
                <a:spcPct val="80000"/>
              </a:lnSpc>
              <a:spcBef>
                <a:spcPts val="200"/>
              </a:spcBef>
              <a:spcAft>
                <a:spcPts val="200"/>
              </a:spcAft>
              <a:buClrTx/>
              <a:buFontTx/>
              <a:buNone/>
            </a:pPr>
            <a:r>
              <a:rPr lang="en-US" sz="1900" dirty="0">
                <a:solidFill>
                  <a:srgbClr val="000000"/>
                </a:solidFill>
              </a:rPr>
              <a:t>	sum = 0;</a:t>
            </a:r>
          </a:p>
          <a:p>
            <a:pPr eaLnBrk="1" hangingPunct="1">
              <a:lnSpc>
                <a:spcPct val="80000"/>
              </a:lnSpc>
              <a:spcBef>
                <a:spcPts val="200"/>
              </a:spcBef>
              <a:spcAft>
                <a:spcPts val="200"/>
              </a:spcAft>
              <a:buClrTx/>
              <a:buFontTx/>
              <a:buNone/>
            </a:pPr>
            <a:r>
              <a:rPr lang="en-US" sz="1900" dirty="0">
                <a:solidFill>
                  <a:srgbClr val="000000"/>
                </a:solidFill>
              </a:rPr>
              <a:t>	for(</a:t>
            </a:r>
            <a:r>
              <a:rPr lang="en-US" sz="1900" dirty="0" err="1">
                <a:solidFill>
                  <a:srgbClr val="000000"/>
                </a:solidFill>
              </a:rPr>
              <a:t>i</a:t>
            </a:r>
            <a:r>
              <a:rPr lang="en-US" sz="1900" dirty="0">
                <a:solidFill>
                  <a:srgbClr val="000000"/>
                </a:solidFill>
              </a:rPr>
              <a:t> = 0; </a:t>
            </a:r>
            <a:r>
              <a:rPr lang="en-US" sz="1900" dirty="0" err="1">
                <a:solidFill>
                  <a:srgbClr val="000000"/>
                </a:solidFill>
              </a:rPr>
              <a:t>i</a:t>
            </a:r>
            <a:r>
              <a:rPr lang="en-US" sz="1900" dirty="0">
                <a:solidFill>
                  <a:srgbClr val="000000"/>
                </a:solidFill>
              </a:rPr>
              <a:t> &lt; </a:t>
            </a:r>
            <a:r>
              <a:rPr lang="en-US" sz="1900" dirty="0" err="1">
                <a:solidFill>
                  <a:srgbClr val="000000"/>
                </a:solidFill>
              </a:rPr>
              <a:t>num</a:t>
            </a:r>
            <a:r>
              <a:rPr lang="en-US" sz="1900" dirty="0">
                <a:solidFill>
                  <a:srgbClr val="000000"/>
                </a:solidFill>
              </a:rPr>
              <a:t>; </a:t>
            </a:r>
            <a:r>
              <a:rPr lang="en-US" sz="1900" dirty="0" err="1">
                <a:solidFill>
                  <a:srgbClr val="000000"/>
                </a:solidFill>
              </a:rPr>
              <a:t>i</a:t>
            </a:r>
            <a:r>
              <a:rPr lang="en-US" sz="1900" dirty="0">
                <a:solidFill>
                  <a:srgbClr val="000000"/>
                </a:solidFill>
              </a:rPr>
              <a:t>++){</a:t>
            </a:r>
          </a:p>
          <a:p>
            <a:pPr eaLnBrk="1" hangingPunct="1">
              <a:lnSpc>
                <a:spcPct val="80000"/>
              </a:lnSpc>
              <a:spcBef>
                <a:spcPts val="200"/>
              </a:spcBef>
              <a:spcAft>
                <a:spcPts val="200"/>
              </a:spcAft>
              <a:buClrTx/>
              <a:buFontTx/>
              <a:buNone/>
            </a:pPr>
            <a:r>
              <a:rPr lang="en-US" sz="1900" dirty="0">
                <a:solidFill>
                  <a:srgbClr val="000000"/>
                </a:solidFill>
              </a:rPr>
              <a:t>		</a:t>
            </a:r>
            <a:r>
              <a:rPr lang="en-US" sz="1900" dirty="0" err="1">
                <a:solidFill>
                  <a:srgbClr val="CC0000"/>
                </a:solidFill>
              </a:rPr>
              <a:t>fscanf</a:t>
            </a:r>
            <a:r>
              <a:rPr lang="en-US" sz="1900" dirty="0">
                <a:solidFill>
                  <a:srgbClr val="CC0000"/>
                </a:solidFill>
              </a:rPr>
              <a:t>(</a:t>
            </a:r>
            <a:r>
              <a:rPr lang="en-US" sz="1900" dirty="0" err="1">
                <a:solidFill>
                  <a:srgbClr val="CC0000"/>
                </a:solidFill>
              </a:rPr>
              <a:t>fpin</a:t>
            </a:r>
            <a:r>
              <a:rPr lang="en-US" sz="1900" dirty="0">
                <a:solidFill>
                  <a:srgbClr val="CC0000"/>
                </a:solidFill>
              </a:rPr>
              <a:t>, "%d %f", &amp;id, &amp;grade);</a:t>
            </a:r>
          </a:p>
          <a:p>
            <a:pPr eaLnBrk="1" hangingPunct="1">
              <a:lnSpc>
                <a:spcPct val="80000"/>
              </a:lnSpc>
              <a:spcBef>
                <a:spcPts val="200"/>
              </a:spcBef>
              <a:spcAft>
                <a:spcPts val="200"/>
              </a:spcAft>
              <a:buClrTx/>
              <a:buFontTx/>
              <a:buNone/>
            </a:pPr>
            <a:r>
              <a:rPr lang="en-US" sz="1900" dirty="0">
                <a:solidFill>
                  <a:srgbClr val="000000"/>
                </a:solidFill>
              </a:rPr>
              <a:t>		sum += grade;</a:t>
            </a:r>
          </a:p>
          <a:p>
            <a:pPr eaLnBrk="1" hangingPunct="1">
              <a:lnSpc>
                <a:spcPct val="80000"/>
              </a:lnSpc>
              <a:spcBef>
                <a:spcPts val="200"/>
              </a:spcBef>
              <a:spcAft>
                <a:spcPts val="200"/>
              </a:spcAft>
              <a:buClrTx/>
              <a:buFontTx/>
              <a:buNone/>
            </a:pPr>
            <a:r>
              <a:rPr lang="en-US" sz="1900" dirty="0">
                <a:solidFill>
                  <a:srgbClr val="000000"/>
                </a:solidFill>
              </a:rPr>
              <a:t>	}</a:t>
            </a:r>
          </a:p>
          <a:p>
            <a:pPr eaLnBrk="1" hangingPunct="1">
              <a:lnSpc>
                <a:spcPct val="80000"/>
              </a:lnSpc>
              <a:spcBef>
                <a:spcPts val="200"/>
              </a:spcBef>
              <a:spcAft>
                <a:spcPts val="200"/>
              </a:spcAft>
              <a:buClrTx/>
              <a:buFontTx/>
              <a:buNone/>
            </a:pPr>
            <a:endParaRPr lang="en-US" sz="1600" dirty="0">
              <a:solidFill>
                <a:srgbClr val="000000"/>
              </a:solidFill>
            </a:endParaRPr>
          </a:p>
          <a:p>
            <a:pPr eaLnBrk="1" hangingPunct="1">
              <a:lnSpc>
                <a:spcPct val="80000"/>
              </a:lnSpc>
              <a:spcBef>
                <a:spcPts val="200"/>
              </a:spcBef>
              <a:spcAft>
                <a:spcPts val="200"/>
              </a:spcAft>
              <a:buClrTx/>
              <a:buFontTx/>
              <a:buNone/>
            </a:pPr>
            <a:r>
              <a:rPr lang="en-US" sz="1900" dirty="0">
                <a:solidFill>
                  <a:srgbClr val="000000"/>
                </a:solidFill>
              </a:rPr>
              <a:t> 	average = sum / </a:t>
            </a:r>
            <a:r>
              <a:rPr lang="en-US" sz="1900" dirty="0" err="1">
                <a:solidFill>
                  <a:srgbClr val="000000"/>
                </a:solidFill>
              </a:rPr>
              <a:t>num</a:t>
            </a:r>
            <a:r>
              <a:rPr lang="en-US" sz="1900" dirty="0">
                <a:solidFill>
                  <a:srgbClr val="000000"/>
                </a:solidFill>
              </a:rPr>
              <a:t>;</a:t>
            </a:r>
          </a:p>
          <a:p>
            <a:pPr eaLnBrk="1" hangingPunct="1">
              <a:lnSpc>
                <a:spcPct val="80000"/>
              </a:lnSpc>
              <a:spcBef>
                <a:spcPts val="200"/>
              </a:spcBef>
              <a:spcAft>
                <a:spcPts val="200"/>
              </a:spcAft>
              <a:buClrTx/>
              <a:buFontTx/>
              <a:buNone/>
            </a:pPr>
            <a:r>
              <a:rPr lang="en-US" sz="1900" dirty="0">
                <a:solidFill>
                  <a:srgbClr val="000000"/>
                </a:solidFill>
              </a:rPr>
              <a:t>	</a:t>
            </a:r>
            <a:r>
              <a:rPr lang="en-US" sz="1900" dirty="0" err="1">
                <a:solidFill>
                  <a:srgbClr val="000000"/>
                </a:solidFill>
              </a:rPr>
              <a:t>printf</a:t>
            </a:r>
            <a:r>
              <a:rPr lang="en-US" sz="1900" dirty="0">
                <a:solidFill>
                  <a:srgbClr val="000000"/>
                </a:solidFill>
              </a:rPr>
              <a:t>("Average = %f\n", average);</a:t>
            </a:r>
          </a:p>
          <a:p>
            <a:pPr eaLnBrk="1" hangingPunct="1">
              <a:lnSpc>
                <a:spcPct val="80000"/>
              </a:lnSpc>
              <a:spcBef>
                <a:spcPts val="200"/>
              </a:spcBef>
              <a:spcAft>
                <a:spcPts val="200"/>
              </a:spcAft>
              <a:buClrTx/>
              <a:buFontTx/>
              <a:buNone/>
            </a:pPr>
            <a:endParaRPr lang="en-US" sz="1600" dirty="0">
              <a:solidFill>
                <a:srgbClr val="000000"/>
              </a:solidFill>
            </a:endParaRPr>
          </a:p>
          <a:p>
            <a:pPr eaLnBrk="1" hangingPunct="1">
              <a:lnSpc>
                <a:spcPct val="80000"/>
              </a:lnSpc>
              <a:spcBef>
                <a:spcPts val="200"/>
              </a:spcBef>
              <a:spcAft>
                <a:spcPts val="200"/>
              </a:spcAft>
              <a:buClrTx/>
              <a:buFontTx/>
              <a:buNone/>
            </a:pPr>
            <a:r>
              <a:rPr lang="en-US" sz="1900" dirty="0">
                <a:solidFill>
                  <a:srgbClr val="000000"/>
                </a:solidFill>
              </a:rPr>
              <a:t>	</a:t>
            </a:r>
            <a:r>
              <a:rPr lang="en-US" sz="1900" dirty="0" err="1">
                <a:solidFill>
                  <a:srgbClr val="CC0000"/>
                </a:solidFill>
              </a:rPr>
              <a:t>fclose</a:t>
            </a:r>
            <a:r>
              <a:rPr lang="en-US" sz="1900" dirty="0">
                <a:solidFill>
                  <a:srgbClr val="CC0000"/>
                </a:solidFill>
              </a:rPr>
              <a:t>(</a:t>
            </a:r>
            <a:r>
              <a:rPr lang="en-US" sz="1900" dirty="0" err="1">
                <a:solidFill>
                  <a:srgbClr val="CC0000"/>
                </a:solidFill>
              </a:rPr>
              <a:t>fpin</a:t>
            </a:r>
            <a:r>
              <a:rPr lang="en-US" sz="1900" dirty="0">
                <a:solidFill>
                  <a:srgbClr val="CC0000"/>
                </a:solidFill>
              </a:rPr>
              <a:t>);</a:t>
            </a:r>
          </a:p>
          <a:p>
            <a:pPr eaLnBrk="1" hangingPunct="1">
              <a:lnSpc>
                <a:spcPct val="80000"/>
              </a:lnSpc>
              <a:spcBef>
                <a:spcPts val="200"/>
              </a:spcBef>
              <a:spcAft>
                <a:spcPts val="200"/>
              </a:spcAft>
              <a:buClrTx/>
              <a:buFontTx/>
              <a:buNone/>
            </a:pPr>
            <a:r>
              <a:rPr lang="en-US" sz="1900" dirty="0">
                <a:solidFill>
                  <a:srgbClr val="000000"/>
                </a:solidFill>
              </a:rPr>
              <a:t>	return 0;</a:t>
            </a:r>
          </a:p>
          <a:p>
            <a:pPr eaLnBrk="1" hangingPunct="1">
              <a:lnSpc>
                <a:spcPct val="80000"/>
              </a:lnSpc>
              <a:spcBef>
                <a:spcPts val="200"/>
              </a:spcBef>
              <a:spcAft>
                <a:spcPts val="200"/>
              </a:spcAft>
              <a:buClrTx/>
              <a:buFontTx/>
              <a:buNone/>
            </a:pPr>
            <a:r>
              <a:rPr lang="en-US" sz="1900" dirty="0">
                <a:solidFill>
                  <a:srgbClr val="000000"/>
                </a:solidFill>
              </a:rPr>
              <a:t>}</a:t>
            </a:r>
          </a:p>
        </p:txBody>
      </p:sp>
      <p:sp>
        <p:nvSpPr>
          <p:cNvPr id="2" name="Text Box 2">
            <a:extLst>
              <a:ext uri="{FF2B5EF4-FFF2-40B4-BE49-F238E27FC236}">
                <a16:creationId xmlns:a16="http://schemas.microsoft.com/office/drawing/2014/main" id="{FE3BEAF7-C595-BAAA-DC43-FC0E381FE30B}"/>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a:t>
            </a:r>
          </a:p>
        </p:txBody>
      </p:sp>
      <p:sp>
        <p:nvSpPr>
          <p:cNvPr id="3" name="Text Box 3">
            <a:extLst>
              <a:ext uri="{FF2B5EF4-FFF2-40B4-BE49-F238E27FC236}">
                <a16:creationId xmlns:a16="http://schemas.microsoft.com/office/drawing/2014/main" id="{28756E93-822D-9D31-8A39-14DE0055E4BE}"/>
              </a:ext>
            </a:extLst>
          </p:cNvPr>
          <p:cNvSpPr txBox="1">
            <a:spLocks noChangeArrowheads="1"/>
          </p:cNvSpPr>
          <p:nvPr/>
        </p:nvSpPr>
        <p:spPr bwMode="auto">
          <a:xfrm>
            <a:off x="8244408" y="1196752"/>
            <a:ext cx="670992" cy="371513"/>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fa-IR" dirty="0"/>
              <a:t>ادامه</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2622FFF3-E0B3-4F2C-B9D4-8993576489CB}" type="slidenum">
              <a:rPr lang="en-US" sz="1200">
                <a:solidFill>
                  <a:srgbClr val="000000"/>
                </a:solidFill>
                <a:latin typeface="Arial" charset="0"/>
                <a:ea typeface="MS PGothic" pitchFamily="34" charset="-128"/>
              </a:rPr>
              <a:pPr algn="r" eaLnBrk="1" hangingPunct="1">
                <a:buClrTx/>
                <a:buFontTx/>
                <a:buNone/>
              </a:pPr>
              <a:t>23</a:t>
            </a:fld>
            <a:endParaRPr lang="en-US" sz="1200">
              <a:solidFill>
                <a:srgbClr val="000000"/>
              </a:solidFill>
              <a:latin typeface="Arial" charset="0"/>
              <a:ea typeface="MS PGothic" pitchFamily="34" charset="-128"/>
            </a:endParaRPr>
          </a:p>
        </p:txBody>
      </p:sp>
      <p:sp>
        <p:nvSpPr>
          <p:cNvPr id="25602" name="Text Box 2"/>
          <p:cNvSpPr txBox="1">
            <a:spLocks noChangeArrowheads="1"/>
          </p:cNvSpPr>
          <p:nvPr/>
        </p:nvSpPr>
        <p:spPr bwMode="auto">
          <a:xfrm>
            <a:off x="228600" y="1196752"/>
            <a:ext cx="8610600" cy="5112568"/>
          </a:xfrm>
          <a:prstGeom prst="rect">
            <a:avLst/>
          </a:prstGeom>
          <a:no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1600" dirty="0">
                <a:solidFill>
                  <a:srgbClr val="000000"/>
                </a:solidFill>
              </a:rPr>
              <a:t>#include &lt;</a:t>
            </a:r>
            <a:r>
              <a:rPr lang="en-US" sz="1600" dirty="0" err="1">
                <a:solidFill>
                  <a:srgbClr val="000000"/>
                </a:solidFill>
              </a:rPr>
              <a:t>stdio.h</a:t>
            </a:r>
            <a:r>
              <a:rPr lang="en-US" sz="1600" dirty="0">
                <a:solidFill>
                  <a:srgbClr val="000000"/>
                </a:solidFill>
              </a:rPr>
              <a:t>&gt;</a:t>
            </a:r>
          </a:p>
          <a:p>
            <a:pPr eaLnBrk="1" hangingPunct="1">
              <a:lnSpc>
                <a:spcPct val="80000"/>
              </a:lnSpc>
              <a:spcBef>
                <a:spcPts val="200"/>
              </a:spcBef>
              <a:spcAft>
                <a:spcPts val="200"/>
              </a:spcAft>
              <a:buClrTx/>
              <a:buFontTx/>
              <a:buNone/>
            </a:pPr>
            <a:r>
              <a:rPr lang="en-US" sz="1600" dirty="0">
                <a:solidFill>
                  <a:srgbClr val="000000"/>
                </a:solidFill>
              </a:rPr>
              <a:t>#include &lt;</a:t>
            </a:r>
            <a:r>
              <a:rPr lang="en-US" sz="1600" dirty="0" err="1">
                <a:solidFill>
                  <a:srgbClr val="000000"/>
                </a:solidFill>
              </a:rPr>
              <a:t>stdlib.h</a:t>
            </a:r>
            <a:r>
              <a:rPr lang="en-US" sz="1600" dirty="0">
                <a:solidFill>
                  <a:srgbClr val="000000"/>
                </a:solidFill>
              </a:rPr>
              <a:t>&gt;</a:t>
            </a:r>
          </a:p>
          <a:p>
            <a:pPr eaLnBrk="1" hangingPunct="1">
              <a:lnSpc>
                <a:spcPct val="80000"/>
              </a:lnSpc>
              <a:spcBef>
                <a:spcPts val="200"/>
              </a:spcBef>
              <a:spcAft>
                <a:spcPts val="200"/>
              </a:spcAft>
              <a:buClrTx/>
              <a:buFontTx/>
              <a:buNone/>
            </a:pPr>
            <a:endParaRPr lang="en-US" sz="1600" dirty="0">
              <a:solidFill>
                <a:srgbClr val="000000"/>
              </a:solidFill>
            </a:endParaRPr>
          </a:p>
          <a:p>
            <a:pPr eaLnBrk="1" hangingPunct="1">
              <a:lnSpc>
                <a:spcPct val="80000"/>
              </a:lnSpc>
              <a:spcBef>
                <a:spcPts val="200"/>
              </a:spcBef>
              <a:spcAft>
                <a:spcPts val="200"/>
              </a:spcAft>
              <a:buClrTx/>
              <a:buFontTx/>
              <a:buNone/>
            </a:pPr>
            <a:r>
              <a:rPr lang="en-US" sz="1600" dirty="0" err="1">
                <a:solidFill>
                  <a:srgbClr val="000000"/>
                </a:solidFill>
              </a:rPr>
              <a:t>int</a:t>
            </a:r>
            <a:r>
              <a:rPr lang="en-US" sz="1600" dirty="0">
                <a:solidFill>
                  <a:srgbClr val="000000"/>
                </a:solidFill>
              </a:rPr>
              <a:t> main(void){</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a:solidFill>
                  <a:srgbClr val="FF0066"/>
                </a:solidFill>
              </a:rPr>
              <a:t>FILE *</a:t>
            </a:r>
            <a:r>
              <a:rPr lang="en-US" sz="1600" dirty="0" err="1">
                <a:solidFill>
                  <a:srgbClr val="FF0066"/>
                </a:solidFill>
              </a:rPr>
              <a:t>fpin</a:t>
            </a:r>
            <a:r>
              <a:rPr lang="en-US" sz="1600" dirty="0">
                <a:solidFill>
                  <a:srgbClr val="FF0066"/>
                </a:solidFill>
              </a:rPr>
              <a:t>, *</a:t>
            </a:r>
            <a:r>
              <a:rPr lang="en-US" sz="1600" dirty="0" err="1">
                <a:solidFill>
                  <a:srgbClr val="FF0066"/>
                </a:solidFill>
              </a:rPr>
              <a:t>fpout</a:t>
            </a:r>
            <a:r>
              <a:rPr lang="en-US" sz="1600" dirty="0">
                <a:solidFill>
                  <a:srgbClr val="FF0066"/>
                </a:solidFill>
              </a:rPr>
              <a:t>;</a:t>
            </a:r>
          </a:p>
          <a:p>
            <a:pPr eaLnBrk="1" hangingPunct="1">
              <a:lnSpc>
                <a:spcPct val="80000"/>
              </a:lnSpc>
              <a:spcBef>
                <a:spcPts val="200"/>
              </a:spcBef>
              <a:spcAft>
                <a:spcPts val="200"/>
              </a:spcAft>
              <a:buClrTx/>
              <a:buFontTx/>
              <a:buNone/>
            </a:pPr>
            <a:r>
              <a:rPr lang="en-US" sz="1600" dirty="0">
                <a:solidFill>
                  <a:srgbClr val="000000"/>
                </a:solidFill>
              </a:rPr>
              <a:t>	char </a:t>
            </a:r>
            <a:r>
              <a:rPr lang="en-US" sz="1600" dirty="0" err="1">
                <a:solidFill>
                  <a:srgbClr val="000000"/>
                </a:solidFill>
              </a:rPr>
              <a:t>inname</a:t>
            </a:r>
            <a:r>
              <a:rPr lang="en-US" sz="1600" dirty="0">
                <a:solidFill>
                  <a:srgbClr val="000000"/>
                </a:solidFill>
              </a:rPr>
              <a:t>[20], </a:t>
            </a:r>
            <a:r>
              <a:rPr lang="en-US" sz="1600" dirty="0" err="1">
                <a:solidFill>
                  <a:srgbClr val="000000"/>
                </a:solidFill>
              </a:rPr>
              <a:t>outname</a:t>
            </a:r>
            <a:r>
              <a:rPr lang="en-US" sz="1600" dirty="0">
                <a:solidFill>
                  <a:srgbClr val="000000"/>
                </a:solidFill>
              </a:rPr>
              <a:t>[20];</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int</a:t>
            </a:r>
            <a:r>
              <a:rPr lang="en-US" sz="1600" dirty="0">
                <a:solidFill>
                  <a:srgbClr val="000000"/>
                </a:solidFill>
              </a:rPr>
              <a:t> </a:t>
            </a:r>
            <a:r>
              <a:rPr lang="en-US" sz="1600" dirty="0" err="1">
                <a:solidFill>
                  <a:srgbClr val="000000"/>
                </a:solidFill>
              </a:rPr>
              <a:t>num</a:t>
            </a:r>
            <a:r>
              <a:rPr lang="en-US" sz="1600" dirty="0">
                <a:solidFill>
                  <a:srgbClr val="000000"/>
                </a:solidFill>
              </a:rPr>
              <a:t>, </a:t>
            </a:r>
            <a:r>
              <a:rPr lang="en-US" sz="1600" dirty="0" err="1">
                <a:solidFill>
                  <a:srgbClr val="000000"/>
                </a:solidFill>
              </a:rPr>
              <a:t>i</a:t>
            </a:r>
            <a:r>
              <a:rPr lang="en-US" sz="1600" dirty="0">
                <a:solidFill>
                  <a:srgbClr val="000000"/>
                </a:solidFill>
              </a:rPr>
              <a:t>, id;</a:t>
            </a:r>
          </a:p>
          <a:p>
            <a:pPr eaLnBrk="1" hangingPunct="1">
              <a:lnSpc>
                <a:spcPct val="80000"/>
              </a:lnSpc>
              <a:spcBef>
                <a:spcPts val="200"/>
              </a:spcBef>
              <a:spcAft>
                <a:spcPts val="200"/>
              </a:spcAft>
              <a:buClrTx/>
              <a:buFontTx/>
              <a:buNone/>
            </a:pPr>
            <a:r>
              <a:rPr lang="en-US" sz="1600" dirty="0">
                <a:solidFill>
                  <a:srgbClr val="000000"/>
                </a:solidFill>
              </a:rPr>
              <a:t>	float sum, average, grade;</a:t>
            </a:r>
          </a:p>
          <a:p>
            <a:pPr eaLnBrk="1" hangingPunct="1">
              <a:lnSpc>
                <a:spcPct val="80000"/>
              </a:lnSpc>
              <a:spcBef>
                <a:spcPts val="200"/>
              </a:spcBef>
              <a:spcAft>
                <a:spcPts val="200"/>
              </a:spcAft>
              <a:buClrTx/>
              <a:buFontTx/>
              <a:buNone/>
            </a:pPr>
            <a:endParaRPr lang="en-US" sz="1600" dirty="0">
              <a:solidFill>
                <a:srgbClr val="000000"/>
              </a:solidFill>
            </a:endParaRP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printf</a:t>
            </a:r>
            <a:r>
              <a:rPr lang="en-US" sz="1600" dirty="0">
                <a:solidFill>
                  <a:srgbClr val="000000"/>
                </a:solidFill>
              </a:rPr>
              <a:t>("Enter the name of input file: ");</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scanf</a:t>
            </a:r>
            <a:r>
              <a:rPr lang="en-US" sz="1600" dirty="0">
                <a:solidFill>
                  <a:srgbClr val="000000"/>
                </a:solidFill>
              </a:rPr>
              <a:t>("%s", </a:t>
            </a:r>
            <a:r>
              <a:rPr lang="en-US" sz="1600" dirty="0" err="1">
                <a:solidFill>
                  <a:srgbClr val="000000"/>
                </a:solidFill>
              </a:rPr>
              <a:t>inname</a:t>
            </a:r>
            <a:r>
              <a:rPr lang="en-US" sz="1600" dirty="0">
                <a:solidFill>
                  <a:srgbClr val="000000"/>
                </a:solidFill>
              </a:rPr>
              <a:t>);</a:t>
            </a:r>
          </a:p>
          <a:p>
            <a:pPr eaLnBrk="1" hangingPunct="1">
              <a:lnSpc>
                <a:spcPct val="80000"/>
              </a:lnSpc>
              <a:spcBef>
                <a:spcPts val="200"/>
              </a:spcBef>
              <a:spcAft>
                <a:spcPts val="200"/>
              </a:spcAft>
              <a:buClrTx/>
              <a:buFontTx/>
              <a:buNone/>
            </a:pPr>
            <a:endParaRPr lang="en-US" sz="1600" dirty="0">
              <a:solidFill>
                <a:srgbClr val="000000"/>
              </a:solidFill>
            </a:endParaRP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printf</a:t>
            </a:r>
            <a:r>
              <a:rPr lang="en-US" sz="1600" dirty="0">
                <a:solidFill>
                  <a:srgbClr val="000000"/>
                </a:solidFill>
              </a:rPr>
              <a:t>("Enter the name of output file: ");</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scanf</a:t>
            </a:r>
            <a:r>
              <a:rPr lang="en-US" sz="1600" dirty="0">
                <a:solidFill>
                  <a:srgbClr val="000000"/>
                </a:solidFill>
              </a:rPr>
              <a:t>("%s", </a:t>
            </a:r>
            <a:r>
              <a:rPr lang="en-US" sz="1600" dirty="0" err="1">
                <a:solidFill>
                  <a:srgbClr val="000000"/>
                </a:solidFill>
              </a:rPr>
              <a:t>outname</a:t>
            </a:r>
            <a:r>
              <a:rPr lang="en-US" sz="1600" dirty="0">
                <a:solidFill>
                  <a:srgbClr val="000000"/>
                </a:solidFill>
              </a:rPr>
              <a:t>);</a:t>
            </a:r>
          </a:p>
          <a:p>
            <a:pPr eaLnBrk="1" hangingPunct="1">
              <a:lnSpc>
                <a:spcPct val="80000"/>
              </a:lnSpc>
              <a:spcBef>
                <a:spcPts val="200"/>
              </a:spcBef>
              <a:spcAft>
                <a:spcPts val="200"/>
              </a:spcAft>
              <a:buClrTx/>
              <a:buFontTx/>
              <a:buNone/>
            </a:pPr>
            <a:endParaRPr lang="en-US" sz="1600" dirty="0">
              <a:solidFill>
                <a:srgbClr val="000000"/>
              </a:solidFill>
            </a:endParaRP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FF0066"/>
                </a:solidFill>
              </a:rPr>
              <a:t>fpin</a:t>
            </a:r>
            <a:r>
              <a:rPr lang="en-US" sz="1600" dirty="0">
                <a:solidFill>
                  <a:srgbClr val="FF0066"/>
                </a:solidFill>
              </a:rPr>
              <a:t> = </a:t>
            </a:r>
            <a:r>
              <a:rPr lang="en-US" sz="1600" dirty="0" err="1">
                <a:solidFill>
                  <a:srgbClr val="FF0066"/>
                </a:solidFill>
              </a:rPr>
              <a:t>fopen</a:t>
            </a:r>
            <a:r>
              <a:rPr lang="en-US" sz="1600" dirty="0">
                <a:solidFill>
                  <a:srgbClr val="FF0066"/>
                </a:solidFill>
              </a:rPr>
              <a:t>(</a:t>
            </a:r>
            <a:r>
              <a:rPr lang="en-US" sz="1600" dirty="0" err="1">
                <a:solidFill>
                  <a:srgbClr val="FF0066"/>
                </a:solidFill>
              </a:rPr>
              <a:t>inname</a:t>
            </a:r>
            <a:r>
              <a:rPr lang="en-US" sz="1600" dirty="0">
                <a:solidFill>
                  <a:srgbClr val="FF0066"/>
                </a:solidFill>
              </a:rPr>
              <a:t>, "r");</a:t>
            </a:r>
          </a:p>
          <a:p>
            <a:pPr eaLnBrk="1" hangingPunct="1">
              <a:lnSpc>
                <a:spcPct val="80000"/>
              </a:lnSpc>
              <a:spcBef>
                <a:spcPts val="200"/>
              </a:spcBef>
              <a:spcAft>
                <a:spcPts val="200"/>
              </a:spcAft>
              <a:buClrTx/>
              <a:buFontTx/>
              <a:buNone/>
            </a:pPr>
            <a:r>
              <a:rPr lang="en-US" sz="1600" dirty="0">
                <a:solidFill>
                  <a:srgbClr val="000000"/>
                </a:solidFill>
              </a:rPr>
              <a:t>	if(</a:t>
            </a:r>
            <a:r>
              <a:rPr lang="en-US" sz="1600" dirty="0" err="1">
                <a:solidFill>
                  <a:srgbClr val="000000"/>
                </a:solidFill>
              </a:rPr>
              <a:t>fpin</a:t>
            </a:r>
            <a:r>
              <a:rPr lang="en-US" sz="1600" dirty="0">
                <a:solidFill>
                  <a:srgbClr val="000000"/>
                </a:solidFill>
              </a:rPr>
              <a:t> == NULL){</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printf</a:t>
            </a:r>
            <a:r>
              <a:rPr lang="en-US" sz="1600" dirty="0">
                <a:solidFill>
                  <a:srgbClr val="000000"/>
                </a:solidFill>
              </a:rPr>
              <a:t>("Cannot open %s\n", </a:t>
            </a:r>
            <a:r>
              <a:rPr lang="en-US" sz="1600" dirty="0" err="1">
                <a:solidFill>
                  <a:srgbClr val="000000"/>
                </a:solidFill>
              </a:rPr>
              <a:t>inname</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return -1;</a:t>
            </a:r>
          </a:p>
          <a:p>
            <a:pPr eaLnBrk="1" hangingPunct="1">
              <a:lnSpc>
                <a:spcPct val="80000"/>
              </a:lnSpc>
              <a:spcBef>
                <a:spcPts val="200"/>
              </a:spcBef>
              <a:spcAft>
                <a:spcPts val="200"/>
              </a:spcAft>
              <a:buClrTx/>
              <a:buFontTx/>
              <a:buNone/>
            </a:pPr>
            <a:r>
              <a:rPr lang="en-US" sz="1600" dirty="0">
                <a:solidFill>
                  <a:srgbClr val="000000"/>
                </a:solidFill>
              </a:rPr>
              <a:t>	}</a:t>
            </a:r>
          </a:p>
        </p:txBody>
      </p:sp>
      <p:sp>
        <p:nvSpPr>
          <p:cNvPr id="23556" name="Text Box 3"/>
          <p:cNvSpPr txBox="1">
            <a:spLocks noChangeArrowheads="1"/>
          </p:cNvSpPr>
          <p:nvPr/>
        </p:nvSpPr>
        <p:spPr bwMode="auto">
          <a:xfrm>
            <a:off x="5004048" y="1196752"/>
            <a:ext cx="3911352" cy="925511"/>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ar-SA" dirty="0"/>
              <a:t>برنامه‌اي كه شماره و نمره دانشجويان را از فايل بخواند و ليست دانشجوياني كه نمره آنها بيشتر از ميانگين است را</a:t>
            </a:r>
            <a:r>
              <a:rPr lang="en-US" dirty="0"/>
              <a:t> </a:t>
            </a:r>
            <a:r>
              <a:rPr lang="ar-SA" dirty="0"/>
              <a:t>در فايل ديگري بنويسد</a:t>
            </a:r>
            <a:r>
              <a:rPr lang="hi-IN" dirty="0"/>
              <a:t>.</a:t>
            </a:r>
            <a:endParaRPr lang="en-US" dirty="0"/>
          </a:p>
        </p:txBody>
      </p:sp>
      <p:sp>
        <p:nvSpPr>
          <p:cNvPr id="2" name="Text Box 2">
            <a:extLst>
              <a:ext uri="{FF2B5EF4-FFF2-40B4-BE49-F238E27FC236}">
                <a16:creationId xmlns:a16="http://schemas.microsoft.com/office/drawing/2014/main" id="{1C3C0D60-213F-77AE-F485-B3317061D274}"/>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2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5602">
                                            <p:txEl>
                                              <p:pRg st="0" end="0"/>
                                            </p:txEl>
                                          </p:spTgt>
                                        </p:tgtEl>
                                        <p:attrNameLst>
                                          <p:attrName>style.visibility</p:attrName>
                                        </p:attrNameLst>
                                      </p:cBhvr>
                                      <p:to>
                                        <p:strVal val="visible"/>
                                      </p:to>
                                    </p:set>
                                    <p:animEffect transition="in" filter="blinds(horizontal)">
                                      <p:cBhvr additive="repl">
                                        <p:cTn id="7" dur="500"/>
                                        <p:tgtEl>
                                          <p:spTgt spid="25602">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25602">
                                            <p:txEl>
                                              <p:pRg st="1" end="1"/>
                                            </p:txEl>
                                          </p:spTgt>
                                        </p:tgtEl>
                                        <p:attrNameLst>
                                          <p:attrName>style.visibility</p:attrName>
                                        </p:attrNameLst>
                                      </p:cBhvr>
                                      <p:to>
                                        <p:strVal val="visible"/>
                                      </p:to>
                                    </p:set>
                                    <p:animEffect transition="in" filter="blinds(horizontal)">
                                      <p:cBhvr additive="repl">
                                        <p:cTn id="10" dur="500"/>
                                        <p:tgtEl>
                                          <p:spTgt spid="25602">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25602">
                                            <p:txEl>
                                              <p:pRg st="3" end="3"/>
                                            </p:txEl>
                                          </p:spTgt>
                                        </p:tgtEl>
                                        <p:attrNameLst>
                                          <p:attrName>style.visibility</p:attrName>
                                        </p:attrNameLst>
                                      </p:cBhvr>
                                      <p:to>
                                        <p:strVal val="visible"/>
                                      </p:to>
                                    </p:set>
                                    <p:animEffect transition="in" filter="blinds(horizontal)">
                                      <p:cBhvr additive="repl">
                                        <p:cTn id="13" dur="500"/>
                                        <p:tgtEl>
                                          <p:spTgt spid="25602">
                                            <p:txEl>
                                              <p:pRg st="3" end="3"/>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25602">
                                            <p:txEl>
                                              <p:pRg st="4" end="4"/>
                                            </p:txEl>
                                          </p:spTgt>
                                        </p:tgtEl>
                                        <p:attrNameLst>
                                          <p:attrName>style.visibility</p:attrName>
                                        </p:attrNameLst>
                                      </p:cBhvr>
                                      <p:to>
                                        <p:strVal val="visible"/>
                                      </p:to>
                                    </p:set>
                                    <p:animEffect transition="in" filter="blinds(horizontal)">
                                      <p:cBhvr additive="repl">
                                        <p:cTn id="16" dur="500"/>
                                        <p:tgtEl>
                                          <p:spTgt spid="25602">
                                            <p:txEl>
                                              <p:pRg st="4" end="4"/>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25602">
                                            <p:txEl>
                                              <p:pRg st="5" end="5"/>
                                            </p:txEl>
                                          </p:spTgt>
                                        </p:tgtEl>
                                        <p:attrNameLst>
                                          <p:attrName>style.visibility</p:attrName>
                                        </p:attrNameLst>
                                      </p:cBhvr>
                                      <p:to>
                                        <p:strVal val="visible"/>
                                      </p:to>
                                    </p:set>
                                    <p:animEffect transition="in" filter="blinds(horizontal)">
                                      <p:cBhvr additive="repl">
                                        <p:cTn id="19" dur="500"/>
                                        <p:tgtEl>
                                          <p:spTgt spid="25602">
                                            <p:txEl>
                                              <p:pRg st="5" end="5"/>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25602">
                                            <p:txEl>
                                              <p:pRg st="6" end="6"/>
                                            </p:txEl>
                                          </p:spTgt>
                                        </p:tgtEl>
                                        <p:attrNameLst>
                                          <p:attrName>style.visibility</p:attrName>
                                        </p:attrNameLst>
                                      </p:cBhvr>
                                      <p:to>
                                        <p:strVal val="visible"/>
                                      </p:to>
                                    </p:set>
                                    <p:animEffect transition="in" filter="blinds(horizontal)">
                                      <p:cBhvr additive="repl">
                                        <p:cTn id="22" dur="500"/>
                                        <p:tgtEl>
                                          <p:spTgt spid="25602">
                                            <p:txEl>
                                              <p:pRg st="6" end="6"/>
                                            </p:txEl>
                                          </p:spTgt>
                                        </p:tgtEl>
                                      </p:cBhvr>
                                    </p:animEffect>
                                  </p:childTnLst>
                                </p:cTn>
                              </p:par>
                              <p:par>
                                <p:cTn id="23" presetID="3" presetClass="entr" presetSubtype="10" fill="hold" nodeType="withEffect">
                                  <p:stCondLst>
                                    <p:cond delay="0"/>
                                  </p:stCondLst>
                                  <p:childTnLst>
                                    <p:set>
                                      <p:cBhvr additive="repl">
                                        <p:cTn id="24" dur="1" fill="hold">
                                          <p:stCondLst>
                                            <p:cond delay="0"/>
                                          </p:stCondLst>
                                        </p:cTn>
                                        <p:tgtEl>
                                          <p:spTgt spid="25602">
                                            <p:txEl>
                                              <p:pRg st="7" end="7"/>
                                            </p:txEl>
                                          </p:spTgt>
                                        </p:tgtEl>
                                        <p:attrNameLst>
                                          <p:attrName>style.visibility</p:attrName>
                                        </p:attrNameLst>
                                      </p:cBhvr>
                                      <p:to>
                                        <p:strVal val="visible"/>
                                      </p:to>
                                    </p:set>
                                    <p:animEffect transition="in" filter="blinds(horizontal)">
                                      <p:cBhvr additive="repl">
                                        <p:cTn id="25" dur="500"/>
                                        <p:tgtEl>
                                          <p:spTgt spid="25602">
                                            <p:txEl>
                                              <p:pRg st="7" end="7"/>
                                            </p:txEl>
                                          </p:spTgt>
                                        </p:tgtEl>
                                      </p:cBhvr>
                                    </p:animEffect>
                                  </p:childTnLst>
                                </p:cTn>
                              </p:par>
                              <p:par>
                                <p:cTn id="26" presetID="3" presetClass="entr" presetSubtype="10" fill="hold" nodeType="withEffect">
                                  <p:stCondLst>
                                    <p:cond delay="0"/>
                                  </p:stCondLst>
                                  <p:childTnLst>
                                    <p:set>
                                      <p:cBhvr additive="repl">
                                        <p:cTn id="27" dur="1" fill="hold">
                                          <p:stCondLst>
                                            <p:cond delay="0"/>
                                          </p:stCondLst>
                                        </p:cTn>
                                        <p:tgtEl>
                                          <p:spTgt spid="25602">
                                            <p:txEl>
                                              <p:pRg st="9" end="9"/>
                                            </p:txEl>
                                          </p:spTgt>
                                        </p:tgtEl>
                                        <p:attrNameLst>
                                          <p:attrName>style.visibility</p:attrName>
                                        </p:attrNameLst>
                                      </p:cBhvr>
                                      <p:to>
                                        <p:strVal val="visible"/>
                                      </p:to>
                                    </p:set>
                                    <p:animEffect transition="in" filter="blinds(horizontal)">
                                      <p:cBhvr additive="repl">
                                        <p:cTn id="28" dur="500"/>
                                        <p:tgtEl>
                                          <p:spTgt spid="25602">
                                            <p:txEl>
                                              <p:pRg st="9" end="9"/>
                                            </p:txEl>
                                          </p:spTgt>
                                        </p:tgtEl>
                                      </p:cBhvr>
                                    </p:animEffect>
                                  </p:childTnLst>
                                </p:cTn>
                              </p:par>
                              <p:par>
                                <p:cTn id="29" presetID="3" presetClass="entr" presetSubtype="10" fill="hold" nodeType="withEffect">
                                  <p:stCondLst>
                                    <p:cond delay="0"/>
                                  </p:stCondLst>
                                  <p:childTnLst>
                                    <p:set>
                                      <p:cBhvr additive="repl">
                                        <p:cTn id="30" dur="1" fill="hold">
                                          <p:stCondLst>
                                            <p:cond delay="0"/>
                                          </p:stCondLst>
                                        </p:cTn>
                                        <p:tgtEl>
                                          <p:spTgt spid="25602">
                                            <p:txEl>
                                              <p:pRg st="10" end="10"/>
                                            </p:txEl>
                                          </p:spTgt>
                                        </p:tgtEl>
                                        <p:attrNameLst>
                                          <p:attrName>style.visibility</p:attrName>
                                        </p:attrNameLst>
                                      </p:cBhvr>
                                      <p:to>
                                        <p:strVal val="visible"/>
                                      </p:to>
                                    </p:set>
                                    <p:animEffect transition="in" filter="blinds(horizontal)">
                                      <p:cBhvr additive="repl">
                                        <p:cTn id="31" dur="500"/>
                                        <p:tgtEl>
                                          <p:spTgt spid="25602">
                                            <p:txEl>
                                              <p:pRg st="10" end="10"/>
                                            </p:txEl>
                                          </p:spTgt>
                                        </p:tgtEl>
                                      </p:cBhvr>
                                    </p:animEffect>
                                  </p:childTnLst>
                                </p:cTn>
                              </p:par>
                              <p:par>
                                <p:cTn id="32" presetID="3" presetClass="entr" presetSubtype="10" fill="hold" nodeType="withEffect">
                                  <p:stCondLst>
                                    <p:cond delay="0"/>
                                  </p:stCondLst>
                                  <p:childTnLst>
                                    <p:set>
                                      <p:cBhvr additive="repl">
                                        <p:cTn id="33" dur="1" fill="hold">
                                          <p:stCondLst>
                                            <p:cond delay="0"/>
                                          </p:stCondLst>
                                        </p:cTn>
                                        <p:tgtEl>
                                          <p:spTgt spid="25602">
                                            <p:txEl>
                                              <p:pRg st="12" end="12"/>
                                            </p:txEl>
                                          </p:spTgt>
                                        </p:tgtEl>
                                        <p:attrNameLst>
                                          <p:attrName>style.visibility</p:attrName>
                                        </p:attrNameLst>
                                      </p:cBhvr>
                                      <p:to>
                                        <p:strVal val="visible"/>
                                      </p:to>
                                    </p:set>
                                    <p:animEffect transition="in" filter="blinds(horizontal)">
                                      <p:cBhvr additive="repl">
                                        <p:cTn id="34" dur="500"/>
                                        <p:tgtEl>
                                          <p:spTgt spid="25602">
                                            <p:txEl>
                                              <p:pRg st="12" end="12"/>
                                            </p:txEl>
                                          </p:spTgt>
                                        </p:tgtEl>
                                      </p:cBhvr>
                                    </p:animEffect>
                                  </p:childTnLst>
                                </p:cTn>
                              </p:par>
                              <p:par>
                                <p:cTn id="35" presetID="3" presetClass="entr" presetSubtype="10" fill="hold" nodeType="withEffect">
                                  <p:stCondLst>
                                    <p:cond delay="0"/>
                                  </p:stCondLst>
                                  <p:childTnLst>
                                    <p:set>
                                      <p:cBhvr additive="repl">
                                        <p:cTn id="36" dur="1" fill="hold">
                                          <p:stCondLst>
                                            <p:cond delay="0"/>
                                          </p:stCondLst>
                                        </p:cTn>
                                        <p:tgtEl>
                                          <p:spTgt spid="25602">
                                            <p:txEl>
                                              <p:pRg st="13" end="13"/>
                                            </p:txEl>
                                          </p:spTgt>
                                        </p:tgtEl>
                                        <p:attrNameLst>
                                          <p:attrName>style.visibility</p:attrName>
                                        </p:attrNameLst>
                                      </p:cBhvr>
                                      <p:to>
                                        <p:strVal val="visible"/>
                                      </p:to>
                                    </p:set>
                                    <p:animEffect transition="in" filter="blinds(horizontal)">
                                      <p:cBhvr additive="repl">
                                        <p:cTn id="37" dur="500"/>
                                        <p:tgtEl>
                                          <p:spTgt spid="25602">
                                            <p:txEl>
                                              <p:pRg st="13" end="13"/>
                                            </p:txEl>
                                          </p:spTgt>
                                        </p:tgtEl>
                                      </p:cBhvr>
                                    </p:animEffect>
                                  </p:childTnLst>
                                </p:cTn>
                              </p:par>
                              <p:par>
                                <p:cTn id="38" presetID="3" presetClass="entr" presetSubtype="10" fill="hold" nodeType="withEffect">
                                  <p:stCondLst>
                                    <p:cond delay="0"/>
                                  </p:stCondLst>
                                  <p:childTnLst>
                                    <p:set>
                                      <p:cBhvr additive="repl">
                                        <p:cTn id="39" dur="1" fill="hold">
                                          <p:stCondLst>
                                            <p:cond delay="0"/>
                                          </p:stCondLst>
                                        </p:cTn>
                                        <p:tgtEl>
                                          <p:spTgt spid="25602">
                                            <p:txEl>
                                              <p:pRg st="15" end="15"/>
                                            </p:txEl>
                                          </p:spTgt>
                                        </p:tgtEl>
                                        <p:attrNameLst>
                                          <p:attrName>style.visibility</p:attrName>
                                        </p:attrNameLst>
                                      </p:cBhvr>
                                      <p:to>
                                        <p:strVal val="visible"/>
                                      </p:to>
                                    </p:set>
                                    <p:animEffect transition="in" filter="blinds(horizontal)">
                                      <p:cBhvr additive="repl">
                                        <p:cTn id="40" dur="500"/>
                                        <p:tgtEl>
                                          <p:spTgt spid="25602">
                                            <p:txEl>
                                              <p:pRg st="15" end="15"/>
                                            </p:txEl>
                                          </p:spTgt>
                                        </p:tgtEl>
                                      </p:cBhvr>
                                    </p:animEffect>
                                  </p:childTnLst>
                                </p:cTn>
                              </p:par>
                              <p:par>
                                <p:cTn id="41" presetID="3" presetClass="entr" presetSubtype="10" fill="hold" nodeType="withEffect">
                                  <p:stCondLst>
                                    <p:cond delay="0"/>
                                  </p:stCondLst>
                                  <p:childTnLst>
                                    <p:set>
                                      <p:cBhvr additive="repl">
                                        <p:cTn id="42" dur="1" fill="hold">
                                          <p:stCondLst>
                                            <p:cond delay="0"/>
                                          </p:stCondLst>
                                        </p:cTn>
                                        <p:tgtEl>
                                          <p:spTgt spid="25602">
                                            <p:txEl>
                                              <p:pRg st="16" end="16"/>
                                            </p:txEl>
                                          </p:spTgt>
                                        </p:tgtEl>
                                        <p:attrNameLst>
                                          <p:attrName>style.visibility</p:attrName>
                                        </p:attrNameLst>
                                      </p:cBhvr>
                                      <p:to>
                                        <p:strVal val="visible"/>
                                      </p:to>
                                    </p:set>
                                    <p:animEffect transition="in" filter="blinds(horizontal)">
                                      <p:cBhvr additive="repl">
                                        <p:cTn id="43" dur="500"/>
                                        <p:tgtEl>
                                          <p:spTgt spid="25602">
                                            <p:txEl>
                                              <p:pRg st="16" end="16"/>
                                            </p:txEl>
                                          </p:spTgt>
                                        </p:tgtEl>
                                      </p:cBhvr>
                                    </p:animEffect>
                                  </p:childTnLst>
                                </p:cTn>
                              </p:par>
                              <p:par>
                                <p:cTn id="44" presetID="3" presetClass="entr" presetSubtype="10" fill="hold" nodeType="withEffect">
                                  <p:stCondLst>
                                    <p:cond delay="0"/>
                                  </p:stCondLst>
                                  <p:childTnLst>
                                    <p:set>
                                      <p:cBhvr additive="repl">
                                        <p:cTn id="45" dur="1" fill="hold">
                                          <p:stCondLst>
                                            <p:cond delay="0"/>
                                          </p:stCondLst>
                                        </p:cTn>
                                        <p:tgtEl>
                                          <p:spTgt spid="25602">
                                            <p:txEl>
                                              <p:pRg st="17" end="17"/>
                                            </p:txEl>
                                          </p:spTgt>
                                        </p:tgtEl>
                                        <p:attrNameLst>
                                          <p:attrName>style.visibility</p:attrName>
                                        </p:attrNameLst>
                                      </p:cBhvr>
                                      <p:to>
                                        <p:strVal val="visible"/>
                                      </p:to>
                                    </p:set>
                                    <p:animEffect transition="in" filter="blinds(horizontal)">
                                      <p:cBhvr additive="repl">
                                        <p:cTn id="46" dur="500"/>
                                        <p:tgtEl>
                                          <p:spTgt spid="25602">
                                            <p:txEl>
                                              <p:pRg st="17" end="17"/>
                                            </p:txEl>
                                          </p:spTgt>
                                        </p:tgtEl>
                                      </p:cBhvr>
                                    </p:animEffect>
                                  </p:childTnLst>
                                </p:cTn>
                              </p:par>
                              <p:par>
                                <p:cTn id="47" presetID="3" presetClass="entr" presetSubtype="10" fill="hold" nodeType="withEffect">
                                  <p:stCondLst>
                                    <p:cond delay="0"/>
                                  </p:stCondLst>
                                  <p:childTnLst>
                                    <p:set>
                                      <p:cBhvr additive="repl">
                                        <p:cTn id="48" dur="1" fill="hold">
                                          <p:stCondLst>
                                            <p:cond delay="0"/>
                                          </p:stCondLst>
                                        </p:cTn>
                                        <p:tgtEl>
                                          <p:spTgt spid="25602">
                                            <p:txEl>
                                              <p:pRg st="18" end="18"/>
                                            </p:txEl>
                                          </p:spTgt>
                                        </p:tgtEl>
                                        <p:attrNameLst>
                                          <p:attrName>style.visibility</p:attrName>
                                        </p:attrNameLst>
                                      </p:cBhvr>
                                      <p:to>
                                        <p:strVal val="visible"/>
                                      </p:to>
                                    </p:set>
                                    <p:animEffect transition="in" filter="blinds(horizontal)">
                                      <p:cBhvr additive="repl">
                                        <p:cTn id="49" dur="500"/>
                                        <p:tgtEl>
                                          <p:spTgt spid="25602">
                                            <p:txEl>
                                              <p:pRg st="18" end="18"/>
                                            </p:txEl>
                                          </p:spTgt>
                                        </p:tgtEl>
                                      </p:cBhvr>
                                    </p:animEffect>
                                  </p:childTnLst>
                                </p:cTn>
                              </p:par>
                              <p:par>
                                <p:cTn id="50" presetID="3" presetClass="entr" presetSubtype="10" fill="hold" nodeType="withEffect">
                                  <p:stCondLst>
                                    <p:cond delay="0"/>
                                  </p:stCondLst>
                                  <p:childTnLst>
                                    <p:set>
                                      <p:cBhvr additive="repl">
                                        <p:cTn id="51" dur="1" fill="hold">
                                          <p:stCondLst>
                                            <p:cond delay="0"/>
                                          </p:stCondLst>
                                        </p:cTn>
                                        <p:tgtEl>
                                          <p:spTgt spid="25602">
                                            <p:txEl>
                                              <p:pRg st="19" end="19"/>
                                            </p:txEl>
                                          </p:spTgt>
                                        </p:tgtEl>
                                        <p:attrNameLst>
                                          <p:attrName>style.visibility</p:attrName>
                                        </p:attrNameLst>
                                      </p:cBhvr>
                                      <p:to>
                                        <p:strVal val="visible"/>
                                      </p:to>
                                    </p:set>
                                    <p:animEffect transition="in" filter="blinds(horizontal)">
                                      <p:cBhvr additive="repl">
                                        <p:cTn id="52" dur="500"/>
                                        <p:tgtEl>
                                          <p:spTgt spid="2560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86EBB270-A32F-46D5-BA66-BCA1C979C64F}" type="slidenum">
              <a:rPr lang="en-US" sz="1200">
                <a:solidFill>
                  <a:srgbClr val="000000"/>
                </a:solidFill>
                <a:latin typeface="Arial" charset="0"/>
                <a:ea typeface="MS PGothic" pitchFamily="34" charset="-128"/>
              </a:rPr>
              <a:pPr algn="r" eaLnBrk="1" hangingPunct="1">
                <a:buClrTx/>
                <a:buFontTx/>
                <a:buNone/>
              </a:pPr>
              <a:t>24</a:t>
            </a:fld>
            <a:endParaRPr lang="en-US" sz="1200">
              <a:solidFill>
                <a:srgbClr val="000000"/>
              </a:solidFill>
              <a:latin typeface="Arial" charset="0"/>
              <a:ea typeface="MS PGothic" pitchFamily="34" charset="-128"/>
            </a:endParaRPr>
          </a:p>
        </p:txBody>
      </p:sp>
      <p:sp>
        <p:nvSpPr>
          <p:cNvPr id="24579" name="Text Box 2"/>
          <p:cNvSpPr txBox="1">
            <a:spLocks noChangeArrowheads="1"/>
          </p:cNvSpPr>
          <p:nvPr/>
        </p:nvSpPr>
        <p:spPr bwMode="auto">
          <a:xfrm>
            <a:off x="179512" y="1151370"/>
            <a:ext cx="8534400" cy="5112568"/>
          </a:xfrm>
          <a:prstGeom prst="rect">
            <a:avLst/>
          </a:prstGeom>
          <a:no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endParaRPr lang="en-US" sz="1600" dirty="0">
              <a:solidFill>
                <a:srgbClr val="000000"/>
              </a:solidFill>
            </a:endParaRPr>
          </a:p>
          <a:p>
            <a:pPr eaLnBrk="1" hangingPunct="1">
              <a:lnSpc>
                <a:spcPct val="80000"/>
              </a:lnSpc>
              <a:spcBef>
                <a:spcPts val="200"/>
              </a:spcBef>
              <a:spcAft>
                <a:spcPts val="200"/>
              </a:spcAft>
              <a:buClrTx/>
              <a:buFontTx/>
              <a:buNone/>
            </a:pPr>
            <a:r>
              <a:rPr lang="en-US" dirty="0">
                <a:solidFill>
                  <a:srgbClr val="CC0000"/>
                </a:solidFill>
              </a:rPr>
              <a:t>	</a:t>
            </a:r>
            <a:r>
              <a:rPr lang="en-US" dirty="0" err="1">
                <a:solidFill>
                  <a:srgbClr val="FF0066"/>
                </a:solidFill>
              </a:rPr>
              <a:t>fpout</a:t>
            </a:r>
            <a:r>
              <a:rPr lang="en-US" dirty="0">
                <a:solidFill>
                  <a:srgbClr val="FF0066"/>
                </a:solidFill>
              </a:rPr>
              <a:t> = </a:t>
            </a:r>
            <a:r>
              <a:rPr lang="en-US" dirty="0" err="1">
                <a:solidFill>
                  <a:srgbClr val="FF0066"/>
                </a:solidFill>
              </a:rPr>
              <a:t>fopen</a:t>
            </a:r>
            <a:r>
              <a:rPr lang="en-US" dirty="0">
                <a:solidFill>
                  <a:srgbClr val="FF0066"/>
                </a:solidFill>
              </a:rPr>
              <a:t>(</a:t>
            </a:r>
            <a:r>
              <a:rPr lang="en-US" dirty="0" err="1">
                <a:solidFill>
                  <a:srgbClr val="FF0066"/>
                </a:solidFill>
              </a:rPr>
              <a:t>outname</a:t>
            </a:r>
            <a:r>
              <a:rPr lang="en-US" dirty="0">
                <a:solidFill>
                  <a:srgbClr val="FF0066"/>
                </a:solidFill>
              </a:rPr>
              <a:t>, "w");</a:t>
            </a:r>
          </a:p>
          <a:p>
            <a:pPr eaLnBrk="1" hangingPunct="1">
              <a:lnSpc>
                <a:spcPct val="80000"/>
              </a:lnSpc>
              <a:spcBef>
                <a:spcPts val="200"/>
              </a:spcBef>
              <a:spcAft>
                <a:spcPts val="200"/>
              </a:spcAft>
              <a:buClrTx/>
              <a:buFontTx/>
              <a:buNone/>
            </a:pPr>
            <a:r>
              <a:rPr lang="en-US" dirty="0">
                <a:solidFill>
                  <a:srgbClr val="000000"/>
                </a:solidFill>
              </a:rPr>
              <a:t>	if(</a:t>
            </a:r>
            <a:r>
              <a:rPr lang="en-US" dirty="0" err="1">
                <a:solidFill>
                  <a:srgbClr val="000000"/>
                </a:solidFill>
              </a:rPr>
              <a:t>fpout</a:t>
            </a:r>
            <a:r>
              <a:rPr lang="en-US" dirty="0">
                <a:solidFill>
                  <a:srgbClr val="000000"/>
                </a:solidFill>
              </a:rPr>
              <a:t> == NULL){</a:t>
            </a:r>
          </a:p>
          <a:p>
            <a:pPr eaLnBrk="1" hangingPunct="1">
              <a:lnSpc>
                <a:spcPct val="80000"/>
              </a:lnSpc>
              <a:spcBef>
                <a:spcPts val="200"/>
              </a:spcBef>
              <a:spcAft>
                <a:spcPts val="200"/>
              </a:spcAft>
              <a:buClrTx/>
              <a:buFontTx/>
              <a:buNone/>
            </a:pPr>
            <a:r>
              <a:rPr lang="en-US" dirty="0">
                <a:solidFill>
                  <a:srgbClr val="000000"/>
                </a:solidFill>
              </a:rPr>
              <a:t>		</a:t>
            </a:r>
            <a:r>
              <a:rPr lang="en-US" dirty="0" err="1">
                <a:solidFill>
                  <a:srgbClr val="000000"/>
                </a:solidFill>
              </a:rPr>
              <a:t>printf</a:t>
            </a:r>
            <a:r>
              <a:rPr lang="en-US" dirty="0">
                <a:solidFill>
                  <a:srgbClr val="000000"/>
                </a:solidFill>
              </a:rPr>
              <a:t>("Cannot open %s\n", </a:t>
            </a:r>
            <a:r>
              <a:rPr lang="en-US" dirty="0" err="1">
                <a:solidFill>
                  <a:srgbClr val="000000"/>
                </a:solidFill>
              </a:rPr>
              <a:t>outname</a:t>
            </a:r>
            <a:r>
              <a:rPr lang="en-US" dirty="0">
                <a:solidFill>
                  <a:srgbClr val="000000"/>
                </a:solidFill>
              </a:rPr>
              <a:t>);</a:t>
            </a:r>
          </a:p>
          <a:p>
            <a:pPr eaLnBrk="1" hangingPunct="1">
              <a:lnSpc>
                <a:spcPct val="80000"/>
              </a:lnSpc>
              <a:spcBef>
                <a:spcPts val="200"/>
              </a:spcBef>
              <a:spcAft>
                <a:spcPts val="200"/>
              </a:spcAft>
              <a:buClrTx/>
              <a:buFontTx/>
              <a:buNone/>
            </a:pPr>
            <a:r>
              <a:rPr lang="en-US" dirty="0">
                <a:solidFill>
                  <a:srgbClr val="000000"/>
                </a:solidFill>
              </a:rPr>
              <a:t>		return -1;</a:t>
            </a:r>
          </a:p>
          <a:p>
            <a:pPr eaLnBrk="1" hangingPunct="1">
              <a:lnSpc>
                <a:spcPct val="80000"/>
              </a:lnSpc>
              <a:spcBef>
                <a:spcPts val="200"/>
              </a:spcBef>
              <a:spcAft>
                <a:spcPts val="200"/>
              </a:spcAft>
              <a:buClrTx/>
              <a:buFontTx/>
              <a:buNone/>
            </a:pPr>
            <a:r>
              <a:rPr lang="en-US" dirty="0">
                <a:solidFill>
                  <a:srgbClr val="000000"/>
                </a:solidFill>
              </a:rPr>
              <a:t>	}</a:t>
            </a:r>
          </a:p>
          <a:p>
            <a:pPr eaLnBrk="1" hangingPunct="1">
              <a:lnSpc>
                <a:spcPct val="80000"/>
              </a:lnSpc>
              <a:spcBef>
                <a:spcPts val="200"/>
              </a:spcBef>
              <a:spcAft>
                <a:spcPts val="200"/>
              </a:spcAft>
              <a:buClrTx/>
              <a:buFontTx/>
              <a:buNone/>
            </a:pPr>
            <a:endParaRPr lang="en-US" dirty="0">
              <a:solidFill>
                <a:srgbClr val="000000"/>
              </a:solidFill>
            </a:endParaRPr>
          </a:p>
          <a:p>
            <a:pPr eaLnBrk="1" hangingPunct="1">
              <a:lnSpc>
                <a:spcPct val="80000"/>
              </a:lnSpc>
              <a:spcBef>
                <a:spcPts val="200"/>
              </a:spcBef>
              <a:spcAft>
                <a:spcPts val="200"/>
              </a:spcAft>
              <a:buClrTx/>
              <a:buFontTx/>
              <a:buNone/>
            </a:pPr>
            <a:r>
              <a:rPr lang="en-US" dirty="0">
                <a:solidFill>
                  <a:srgbClr val="000000"/>
                </a:solidFill>
              </a:rPr>
              <a:t>	</a:t>
            </a:r>
            <a:r>
              <a:rPr lang="en-US" dirty="0">
                <a:solidFill>
                  <a:srgbClr val="00B050"/>
                </a:solidFill>
              </a:rPr>
              <a:t>/* Read the number of students */</a:t>
            </a:r>
          </a:p>
          <a:p>
            <a:pPr eaLnBrk="1" hangingPunct="1">
              <a:lnSpc>
                <a:spcPct val="80000"/>
              </a:lnSpc>
              <a:spcBef>
                <a:spcPts val="200"/>
              </a:spcBef>
              <a:spcAft>
                <a:spcPts val="200"/>
              </a:spcAft>
              <a:buClrTx/>
              <a:buFontTx/>
              <a:buNone/>
            </a:pPr>
            <a:r>
              <a:rPr lang="en-US" dirty="0">
                <a:solidFill>
                  <a:srgbClr val="000000"/>
                </a:solidFill>
              </a:rPr>
              <a:t>	</a:t>
            </a:r>
            <a:r>
              <a:rPr lang="en-US" dirty="0" err="1">
                <a:solidFill>
                  <a:srgbClr val="000000"/>
                </a:solidFill>
              </a:rPr>
              <a:t>fscanf</a:t>
            </a:r>
            <a:r>
              <a:rPr lang="en-US" dirty="0">
                <a:solidFill>
                  <a:srgbClr val="000000"/>
                </a:solidFill>
              </a:rPr>
              <a:t>(</a:t>
            </a:r>
            <a:r>
              <a:rPr lang="en-US" dirty="0" err="1">
                <a:solidFill>
                  <a:srgbClr val="000000"/>
                </a:solidFill>
              </a:rPr>
              <a:t>fpin</a:t>
            </a:r>
            <a:r>
              <a:rPr lang="en-US" dirty="0">
                <a:solidFill>
                  <a:srgbClr val="000000"/>
                </a:solidFill>
              </a:rPr>
              <a:t>, "%d", &amp;num);</a:t>
            </a:r>
          </a:p>
          <a:p>
            <a:pPr eaLnBrk="1" hangingPunct="1">
              <a:lnSpc>
                <a:spcPct val="80000"/>
              </a:lnSpc>
              <a:spcBef>
                <a:spcPts val="200"/>
              </a:spcBef>
              <a:spcAft>
                <a:spcPts val="200"/>
              </a:spcAft>
              <a:buClrTx/>
              <a:buFontTx/>
              <a:buNone/>
            </a:pPr>
            <a:endParaRPr lang="en-US" dirty="0">
              <a:solidFill>
                <a:srgbClr val="000000"/>
              </a:solidFill>
            </a:endParaRPr>
          </a:p>
          <a:p>
            <a:pPr eaLnBrk="1" hangingPunct="1">
              <a:lnSpc>
                <a:spcPct val="80000"/>
              </a:lnSpc>
              <a:spcBef>
                <a:spcPts val="200"/>
              </a:spcBef>
              <a:spcAft>
                <a:spcPts val="200"/>
              </a:spcAft>
              <a:buClrTx/>
              <a:buFontTx/>
              <a:buNone/>
            </a:pPr>
            <a:r>
              <a:rPr lang="en-US" dirty="0">
                <a:solidFill>
                  <a:srgbClr val="000000"/>
                </a:solidFill>
              </a:rPr>
              <a:t>	</a:t>
            </a:r>
            <a:r>
              <a:rPr lang="en-US" dirty="0">
                <a:solidFill>
                  <a:srgbClr val="00B050"/>
                </a:solidFill>
              </a:rPr>
              <a:t>/* Read the id and grade from file */</a:t>
            </a:r>
          </a:p>
          <a:p>
            <a:pPr eaLnBrk="1" hangingPunct="1">
              <a:lnSpc>
                <a:spcPct val="80000"/>
              </a:lnSpc>
              <a:spcBef>
                <a:spcPts val="200"/>
              </a:spcBef>
              <a:spcAft>
                <a:spcPts val="200"/>
              </a:spcAft>
              <a:buClrTx/>
              <a:buFontTx/>
              <a:buNone/>
            </a:pPr>
            <a:r>
              <a:rPr lang="en-US" dirty="0">
                <a:solidFill>
                  <a:srgbClr val="000000"/>
                </a:solidFill>
              </a:rPr>
              <a:t>	sum = 0;</a:t>
            </a:r>
          </a:p>
          <a:p>
            <a:pPr eaLnBrk="1" hangingPunct="1">
              <a:lnSpc>
                <a:spcPct val="80000"/>
              </a:lnSpc>
              <a:spcBef>
                <a:spcPts val="200"/>
              </a:spcBef>
              <a:spcAft>
                <a:spcPts val="200"/>
              </a:spcAft>
              <a:buClrTx/>
              <a:buFontTx/>
              <a:buNone/>
            </a:pPr>
            <a:r>
              <a:rPr lang="en-US" dirty="0">
                <a:solidFill>
                  <a:srgbClr val="000000"/>
                </a:solidFill>
              </a:rPr>
              <a:t>	for(</a:t>
            </a:r>
            <a:r>
              <a:rPr lang="en-US" dirty="0" err="1">
                <a:solidFill>
                  <a:srgbClr val="000000"/>
                </a:solidFill>
              </a:rPr>
              <a:t>i</a:t>
            </a:r>
            <a:r>
              <a:rPr lang="en-US" dirty="0">
                <a:solidFill>
                  <a:srgbClr val="000000"/>
                </a:solidFill>
              </a:rPr>
              <a:t> = 0; </a:t>
            </a:r>
            <a:r>
              <a:rPr lang="en-US" dirty="0" err="1">
                <a:solidFill>
                  <a:srgbClr val="000000"/>
                </a:solidFill>
              </a:rPr>
              <a:t>i</a:t>
            </a:r>
            <a:r>
              <a:rPr lang="en-US" dirty="0">
                <a:solidFill>
                  <a:srgbClr val="000000"/>
                </a:solidFill>
              </a:rPr>
              <a:t> &lt; </a:t>
            </a:r>
            <a:r>
              <a:rPr lang="en-US" dirty="0" err="1">
                <a:solidFill>
                  <a:srgbClr val="000000"/>
                </a:solidFill>
              </a:rPr>
              <a:t>num</a:t>
            </a:r>
            <a:r>
              <a:rPr lang="en-US" dirty="0">
                <a:solidFill>
                  <a:srgbClr val="000000"/>
                </a:solidFill>
              </a:rPr>
              <a:t>; </a:t>
            </a:r>
            <a:r>
              <a:rPr lang="en-US" dirty="0" err="1">
                <a:solidFill>
                  <a:srgbClr val="000000"/>
                </a:solidFill>
              </a:rPr>
              <a:t>i</a:t>
            </a:r>
            <a:r>
              <a:rPr lang="en-US" dirty="0">
                <a:solidFill>
                  <a:srgbClr val="000000"/>
                </a:solidFill>
              </a:rPr>
              <a:t>++){</a:t>
            </a:r>
          </a:p>
          <a:p>
            <a:pPr eaLnBrk="1" hangingPunct="1">
              <a:lnSpc>
                <a:spcPct val="80000"/>
              </a:lnSpc>
              <a:spcBef>
                <a:spcPts val="200"/>
              </a:spcBef>
              <a:spcAft>
                <a:spcPts val="200"/>
              </a:spcAft>
              <a:buClrTx/>
              <a:buFontTx/>
              <a:buNone/>
            </a:pPr>
            <a:r>
              <a:rPr lang="en-US" dirty="0">
                <a:solidFill>
                  <a:srgbClr val="000000"/>
                </a:solidFill>
              </a:rPr>
              <a:t>		</a:t>
            </a:r>
            <a:r>
              <a:rPr lang="en-US" dirty="0" err="1">
                <a:solidFill>
                  <a:srgbClr val="000000"/>
                </a:solidFill>
              </a:rPr>
              <a:t>fscanf</a:t>
            </a:r>
            <a:r>
              <a:rPr lang="en-US" dirty="0">
                <a:solidFill>
                  <a:srgbClr val="000000"/>
                </a:solidFill>
              </a:rPr>
              <a:t>(</a:t>
            </a:r>
            <a:r>
              <a:rPr lang="en-US" dirty="0" err="1">
                <a:solidFill>
                  <a:srgbClr val="000000"/>
                </a:solidFill>
              </a:rPr>
              <a:t>fpin</a:t>
            </a:r>
            <a:r>
              <a:rPr lang="en-US" dirty="0">
                <a:solidFill>
                  <a:srgbClr val="000000"/>
                </a:solidFill>
              </a:rPr>
              <a:t>, "%d %f", &amp;id, &amp;grade);</a:t>
            </a:r>
          </a:p>
          <a:p>
            <a:pPr eaLnBrk="1" hangingPunct="1">
              <a:lnSpc>
                <a:spcPct val="80000"/>
              </a:lnSpc>
              <a:spcBef>
                <a:spcPts val="200"/>
              </a:spcBef>
              <a:spcAft>
                <a:spcPts val="200"/>
              </a:spcAft>
              <a:buClrTx/>
              <a:buFontTx/>
              <a:buNone/>
            </a:pPr>
            <a:r>
              <a:rPr lang="en-US" dirty="0">
                <a:solidFill>
                  <a:srgbClr val="000000"/>
                </a:solidFill>
              </a:rPr>
              <a:t>		sum += grade;	</a:t>
            </a:r>
          </a:p>
          <a:p>
            <a:pPr eaLnBrk="1" hangingPunct="1">
              <a:lnSpc>
                <a:spcPct val="80000"/>
              </a:lnSpc>
              <a:spcBef>
                <a:spcPts val="200"/>
              </a:spcBef>
              <a:spcAft>
                <a:spcPts val="200"/>
              </a:spcAft>
              <a:buClrTx/>
              <a:buFontTx/>
              <a:buNone/>
            </a:pPr>
            <a:r>
              <a:rPr lang="en-US" dirty="0">
                <a:solidFill>
                  <a:srgbClr val="000000"/>
                </a:solidFill>
              </a:rPr>
              <a:t>	}</a:t>
            </a:r>
          </a:p>
          <a:p>
            <a:pPr eaLnBrk="1" hangingPunct="1">
              <a:lnSpc>
                <a:spcPct val="80000"/>
              </a:lnSpc>
              <a:spcBef>
                <a:spcPts val="200"/>
              </a:spcBef>
              <a:spcAft>
                <a:spcPts val="200"/>
              </a:spcAft>
              <a:buClrTx/>
              <a:buFontTx/>
              <a:buNone/>
            </a:pPr>
            <a:endParaRPr lang="en-US" dirty="0">
              <a:solidFill>
                <a:srgbClr val="000000"/>
              </a:solidFill>
            </a:endParaRPr>
          </a:p>
          <a:p>
            <a:pPr eaLnBrk="1" hangingPunct="1">
              <a:lnSpc>
                <a:spcPct val="80000"/>
              </a:lnSpc>
              <a:spcBef>
                <a:spcPts val="200"/>
              </a:spcBef>
              <a:spcAft>
                <a:spcPts val="200"/>
              </a:spcAft>
              <a:buClrTx/>
              <a:buFontTx/>
              <a:buNone/>
            </a:pPr>
            <a:r>
              <a:rPr lang="en-US" dirty="0">
                <a:solidFill>
                  <a:srgbClr val="000000"/>
                </a:solidFill>
              </a:rPr>
              <a:t>	average = sum / </a:t>
            </a:r>
            <a:r>
              <a:rPr lang="en-US" dirty="0" err="1">
                <a:solidFill>
                  <a:srgbClr val="000000"/>
                </a:solidFill>
              </a:rPr>
              <a:t>num</a:t>
            </a:r>
            <a:r>
              <a:rPr lang="en-US" dirty="0">
                <a:solidFill>
                  <a:srgbClr val="000000"/>
                </a:solidFill>
              </a:rPr>
              <a:t>;</a:t>
            </a:r>
          </a:p>
        </p:txBody>
      </p:sp>
      <p:sp>
        <p:nvSpPr>
          <p:cNvPr id="2" name="Text Box 3">
            <a:extLst>
              <a:ext uri="{FF2B5EF4-FFF2-40B4-BE49-F238E27FC236}">
                <a16:creationId xmlns:a16="http://schemas.microsoft.com/office/drawing/2014/main" id="{D2F93BC8-675E-00DB-AE33-CB8A391AA3F5}"/>
              </a:ext>
            </a:extLst>
          </p:cNvPr>
          <p:cNvSpPr txBox="1">
            <a:spLocks noChangeArrowheads="1"/>
          </p:cNvSpPr>
          <p:nvPr/>
        </p:nvSpPr>
        <p:spPr bwMode="auto">
          <a:xfrm>
            <a:off x="8244408" y="1196752"/>
            <a:ext cx="670992" cy="371513"/>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fa-IR" dirty="0"/>
              <a:t>ادامه</a:t>
            </a:r>
            <a:endParaRPr lang="en-US" dirty="0"/>
          </a:p>
        </p:txBody>
      </p:sp>
      <p:sp>
        <p:nvSpPr>
          <p:cNvPr id="3" name="Text Box 2">
            <a:extLst>
              <a:ext uri="{FF2B5EF4-FFF2-40B4-BE49-F238E27FC236}">
                <a16:creationId xmlns:a16="http://schemas.microsoft.com/office/drawing/2014/main" id="{DA13CCC9-661B-63DD-40E9-9006099043AB}"/>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2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B4360ED-6DCD-465F-BAAC-ABCF18E78A47}" type="slidenum">
              <a:rPr lang="en-US" sz="1200">
                <a:solidFill>
                  <a:srgbClr val="000000"/>
                </a:solidFill>
                <a:latin typeface="Arial" charset="0"/>
                <a:ea typeface="MS PGothic" pitchFamily="34" charset="-128"/>
              </a:rPr>
              <a:pPr algn="r" eaLnBrk="1" hangingPunct="1">
                <a:buClrTx/>
                <a:buFontTx/>
                <a:buNone/>
              </a:pPr>
              <a:t>25</a:t>
            </a:fld>
            <a:endParaRPr lang="en-US" sz="1200">
              <a:solidFill>
                <a:srgbClr val="000000"/>
              </a:solidFill>
              <a:latin typeface="Arial" charset="0"/>
              <a:ea typeface="MS PGothic" pitchFamily="34" charset="-128"/>
            </a:endParaRPr>
          </a:p>
        </p:txBody>
      </p:sp>
      <p:sp>
        <p:nvSpPr>
          <p:cNvPr id="25603" name="Text Box 2"/>
          <p:cNvSpPr txBox="1">
            <a:spLocks noChangeArrowheads="1"/>
          </p:cNvSpPr>
          <p:nvPr/>
        </p:nvSpPr>
        <p:spPr bwMode="auto">
          <a:xfrm>
            <a:off x="228600" y="1124744"/>
            <a:ext cx="8447856" cy="5256584"/>
          </a:xfrm>
          <a:prstGeom prst="rect">
            <a:avLst/>
          </a:prstGeom>
          <a:noFill/>
          <a:ln w="9360">
            <a:solidFill>
              <a:srgbClr val="FFFFFF"/>
            </a:solidFill>
            <a:miter lim="800000"/>
            <a:headEnd/>
            <a:tailEnd/>
          </a:ln>
        </p:spPr>
        <p:txBody>
          <a:bodyPr/>
          <a:lstStyle>
            <a:lvl1pPr marL="342900" indent="-341313"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90000"/>
              </a:lnSpc>
              <a:spcBef>
                <a:spcPts val="200"/>
              </a:spcBef>
              <a:spcAft>
                <a:spcPts val="200"/>
              </a:spcAft>
              <a:buClrTx/>
              <a:buFontTx/>
              <a:buNone/>
            </a:pPr>
            <a:r>
              <a:rPr lang="en-US" sz="2000" dirty="0">
                <a:solidFill>
                  <a:srgbClr val="CC0000"/>
                </a:solidFill>
              </a:rPr>
              <a:t>	</a:t>
            </a:r>
            <a:r>
              <a:rPr lang="en-US" sz="2000" dirty="0" err="1">
                <a:solidFill>
                  <a:srgbClr val="CC0000"/>
                </a:solidFill>
              </a:rPr>
              <a:t>fclose</a:t>
            </a:r>
            <a:r>
              <a:rPr lang="en-US" sz="2000" dirty="0">
                <a:solidFill>
                  <a:srgbClr val="CC0000"/>
                </a:solidFill>
              </a:rPr>
              <a:t>(</a:t>
            </a:r>
            <a:r>
              <a:rPr lang="en-US" sz="2000" dirty="0" err="1">
                <a:solidFill>
                  <a:srgbClr val="CC0000"/>
                </a:solidFill>
              </a:rPr>
              <a:t>fpin</a:t>
            </a:r>
            <a:r>
              <a:rPr lang="en-US" sz="2000" dirty="0">
                <a:solidFill>
                  <a:srgbClr val="CC0000"/>
                </a:solidFill>
              </a:rPr>
              <a:t>);</a:t>
            </a:r>
          </a:p>
          <a:p>
            <a:pPr eaLnBrk="1" hangingPunct="1">
              <a:spcBef>
                <a:spcPts val="200"/>
              </a:spcBef>
              <a:spcAft>
                <a:spcPts val="200"/>
              </a:spcAft>
              <a:buClrTx/>
              <a:buFontTx/>
              <a:buNone/>
            </a:pPr>
            <a:r>
              <a:rPr lang="en-US" sz="2000" dirty="0">
                <a:solidFill>
                  <a:srgbClr val="CC0000"/>
                </a:solidFill>
              </a:rPr>
              <a:t>	</a:t>
            </a:r>
            <a:r>
              <a:rPr lang="en-US" sz="2000" dirty="0" err="1">
                <a:solidFill>
                  <a:srgbClr val="CC0000"/>
                </a:solidFill>
              </a:rPr>
              <a:t>fpin</a:t>
            </a:r>
            <a:r>
              <a:rPr lang="en-US" sz="2000" dirty="0">
                <a:solidFill>
                  <a:srgbClr val="CC0000"/>
                </a:solidFill>
              </a:rPr>
              <a:t> = </a:t>
            </a:r>
            <a:r>
              <a:rPr lang="en-US" sz="2000" dirty="0" err="1">
                <a:solidFill>
                  <a:srgbClr val="CC0000"/>
                </a:solidFill>
              </a:rPr>
              <a:t>fopen</a:t>
            </a:r>
            <a:r>
              <a:rPr lang="en-US" sz="2000" dirty="0">
                <a:solidFill>
                  <a:srgbClr val="CC0000"/>
                </a:solidFill>
              </a:rPr>
              <a:t>(</a:t>
            </a:r>
            <a:r>
              <a:rPr lang="en-US" sz="2000" dirty="0" err="1">
                <a:solidFill>
                  <a:srgbClr val="CC0000"/>
                </a:solidFill>
              </a:rPr>
              <a:t>inname</a:t>
            </a:r>
            <a:r>
              <a:rPr lang="en-US" sz="2000" dirty="0">
                <a:solidFill>
                  <a:srgbClr val="CC0000"/>
                </a:solidFill>
              </a:rPr>
              <a:t>, "r");</a:t>
            </a:r>
          </a:p>
          <a:p>
            <a:pPr eaLnBrk="1" hangingPunct="1">
              <a:spcBef>
                <a:spcPts val="200"/>
              </a:spcBef>
              <a:spcAft>
                <a:spcPts val="200"/>
              </a:spcAft>
              <a:buClrTx/>
              <a:buFontTx/>
              <a:buNone/>
            </a:pPr>
            <a:r>
              <a:rPr lang="en-US" sz="2000" dirty="0">
                <a:solidFill>
                  <a:srgbClr val="CC0000"/>
                </a:solidFill>
              </a:rPr>
              <a:t>	</a:t>
            </a:r>
            <a:r>
              <a:rPr lang="en-US" sz="2000" dirty="0" err="1">
                <a:solidFill>
                  <a:srgbClr val="CC0000"/>
                </a:solidFill>
              </a:rPr>
              <a:t>fscanf</a:t>
            </a:r>
            <a:r>
              <a:rPr lang="en-US" sz="2000" dirty="0">
                <a:solidFill>
                  <a:srgbClr val="CC0000"/>
                </a:solidFill>
              </a:rPr>
              <a:t>(</a:t>
            </a:r>
            <a:r>
              <a:rPr lang="en-US" sz="2000" dirty="0" err="1">
                <a:solidFill>
                  <a:srgbClr val="CC0000"/>
                </a:solidFill>
              </a:rPr>
              <a:t>fpin</a:t>
            </a:r>
            <a:r>
              <a:rPr lang="en-US" sz="2000" dirty="0">
                <a:solidFill>
                  <a:srgbClr val="CC0000"/>
                </a:solidFill>
              </a:rPr>
              <a:t>,"%d", &amp;</a:t>
            </a:r>
            <a:r>
              <a:rPr lang="en-US" sz="2000" dirty="0" err="1">
                <a:solidFill>
                  <a:srgbClr val="CC0000"/>
                </a:solidFill>
              </a:rPr>
              <a:t>num</a:t>
            </a:r>
            <a:r>
              <a:rPr lang="en-US" sz="2000" dirty="0">
                <a:solidFill>
                  <a:srgbClr val="CC0000"/>
                </a:solidFill>
              </a:rPr>
              <a:t>);</a:t>
            </a:r>
          </a:p>
          <a:p>
            <a:pPr eaLnBrk="1" hangingPunct="1">
              <a:spcBef>
                <a:spcPts val="200"/>
              </a:spcBef>
              <a:spcAft>
                <a:spcPts val="200"/>
              </a:spcAft>
              <a:buClrTx/>
              <a:buFontTx/>
              <a:buNone/>
            </a:pPr>
            <a:endParaRPr lang="en-US" sz="400" dirty="0">
              <a:solidFill>
                <a:srgbClr val="CC0000"/>
              </a:solidFill>
            </a:endParaRPr>
          </a:p>
          <a:p>
            <a:pPr eaLnBrk="1" hangingPunct="1">
              <a:spcBef>
                <a:spcPts val="200"/>
              </a:spcBef>
              <a:spcAft>
                <a:spcPts val="200"/>
              </a:spcAft>
              <a:buClrTx/>
              <a:buFontTx/>
              <a:buNone/>
            </a:pPr>
            <a:r>
              <a:rPr lang="en-US" sz="2000" dirty="0">
                <a:solidFill>
                  <a:srgbClr val="000000"/>
                </a:solidFill>
              </a:rPr>
              <a:t>	</a:t>
            </a:r>
            <a:r>
              <a:rPr lang="en-US" sz="2000" dirty="0" err="1">
                <a:solidFill>
                  <a:srgbClr val="000000"/>
                </a:solidFill>
              </a:rPr>
              <a:t>fprintf</a:t>
            </a:r>
            <a:r>
              <a:rPr lang="en-US" sz="2000" dirty="0">
                <a:solidFill>
                  <a:srgbClr val="000000"/>
                </a:solidFill>
              </a:rPr>
              <a:t>(</a:t>
            </a:r>
            <a:r>
              <a:rPr lang="en-US" sz="2000" dirty="0" err="1">
                <a:solidFill>
                  <a:srgbClr val="000000"/>
                </a:solidFill>
              </a:rPr>
              <a:t>fpout</a:t>
            </a:r>
            <a:r>
              <a:rPr lang="en-US" sz="2000" dirty="0">
                <a:solidFill>
                  <a:srgbClr val="000000"/>
                </a:solidFill>
              </a:rPr>
              <a:t>, "%f\n", average);</a:t>
            </a:r>
          </a:p>
          <a:p>
            <a:pPr eaLnBrk="1" hangingPunct="1">
              <a:spcBef>
                <a:spcPts val="200"/>
              </a:spcBef>
              <a:spcAft>
                <a:spcPts val="200"/>
              </a:spcAft>
              <a:buClrTx/>
              <a:buFontTx/>
              <a:buNone/>
            </a:pPr>
            <a:r>
              <a:rPr lang="en-US" sz="2000" dirty="0">
                <a:solidFill>
                  <a:srgbClr val="000000"/>
                </a:solidFill>
              </a:rPr>
              <a:t>	for(</a:t>
            </a:r>
            <a:r>
              <a:rPr lang="en-US" sz="2000" dirty="0" err="1">
                <a:solidFill>
                  <a:srgbClr val="000000"/>
                </a:solidFill>
              </a:rPr>
              <a:t>i</a:t>
            </a:r>
            <a:r>
              <a:rPr lang="en-US" sz="2000" dirty="0">
                <a:solidFill>
                  <a:srgbClr val="000000"/>
                </a:solidFill>
              </a:rPr>
              <a:t> = 0; </a:t>
            </a:r>
            <a:r>
              <a:rPr lang="en-US" sz="2000" dirty="0" err="1">
                <a:solidFill>
                  <a:srgbClr val="000000"/>
                </a:solidFill>
              </a:rPr>
              <a:t>i</a:t>
            </a:r>
            <a:r>
              <a:rPr lang="en-US" sz="2000" dirty="0">
                <a:solidFill>
                  <a:srgbClr val="000000"/>
                </a:solidFill>
              </a:rPr>
              <a:t> &lt; </a:t>
            </a:r>
            <a:r>
              <a:rPr lang="en-US" sz="2000" dirty="0" err="1">
                <a:solidFill>
                  <a:srgbClr val="000000"/>
                </a:solidFill>
              </a:rPr>
              <a:t>num</a:t>
            </a:r>
            <a:r>
              <a:rPr lang="en-US" sz="2000" dirty="0">
                <a:solidFill>
                  <a:srgbClr val="000000"/>
                </a:solidFill>
              </a:rPr>
              <a:t>; </a:t>
            </a:r>
            <a:r>
              <a:rPr lang="en-US" sz="2000" dirty="0" err="1">
                <a:solidFill>
                  <a:srgbClr val="000000"/>
                </a:solidFill>
              </a:rPr>
              <a:t>i</a:t>
            </a:r>
            <a:r>
              <a:rPr lang="en-US" sz="2000" dirty="0">
                <a:solidFill>
                  <a:srgbClr val="000000"/>
                </a:solidFill>
              </a:rPr>
              <a:t>++){</a:t>
            </a:r>
          </a:p>
          <a:p>
            <a:pPr eaLnBrk="1" hangingPunct="1">
              <a:spcBef>
                <a:spcPts val="200"/>
              </a:spcBef>
              <a:spcAft>
                <a:spcPts val="200"/>
              </a:spcAft>
              <a:buClrTx/>
              <a:buFontTx/>
              <a:buNone/>
            </a:pPr>
            <a:r>
              <a:rPr lang="en-US" sz="2000" dirty="0">
                <a:solidFill>
                  <a:srgbClr val="000000"/>
                </a:solidFill>
              </a:rPr>
              <a:t>		</a:t>
            </a:r>
            <a:r>
              <a:rPr lang="en-US" sz="2000" dirty="0" err="1">
                <a:solidFill>
                  <a:srgbClr val="000000"/>
                </a:solidFill>
              </a:rPr>
              <a:t>fscanf</a:t>
            </a:r>
            <a:r>
              <a:rPr lang="en-US" sz="2000" dirty="0">
                <a:solidFill>
                  <a:srgbClr val="000000"/>
                </a:solidFill>
              </a:rPr>
              <a:t>(</a:t>
            </a:r>
            <a:r>
              <a:rPr lang="en-US" sz="2000" dirty="0" err="1">
                <a:solidFill>
                  <a:srgbClr val="000000"/>
                </a:solidFill>
              </a:rPr>
              <a:t>fpin</a:t>
            </a:r>
            <a:r>
              <a:rPr lang="en-US" sz="2000" dirty="0">
                <a:solidFill>
                  <a:srgbClr val="000000"/>
                </a:solidFill>
              </a:rPr>
              <a:t>, "%d %f", &amp;id, &amp;grade);</a:t>
            </a:r>
          </a:p>
          <a:p>
            <a:pPr eaLnBrk="1" hangingPunct="1">
              <a:spcBef>
                <a:spcPts val="200"/>
              </a:spcBef>
              <a:spcAft>
                <a:spcPts val="200"/>
              </a:spcAft>
              <a:buClrTx/>
              <a:buFontTx/>
              <a:buNone/>
            </a:pPr>
            <a:r>
              <a:rPr lang="en-US" sz="2000" dirty="0">
                <a:solidFill>
                  <a:srgbClr val="000000"/>
                </a:solidFill>
              </a:rPr>
              <a:t>		if(grade &gt;= average)</a:t>
            </a:r>
          </a:p>
          <a:p>
            <a:pPr eaLnBrk="1" hangingPunct="1">
              <a:spcBef>
                <a:spcPts val="200"/>
              </a:spcBef>
              <a:spcAft>
                <a:spcPts val="200"/>
              </a:spcAft>
              <a:buClrTx/>
              <a:buFontTx/>
              <a:buNone/>
            </a:pPr>
            <a:r>
              <a:rPr lang="en-US" sz="2000" dirty="0">
                <a:solidFill>
                  <a:srgbClr val="000000"/>
                </a:solidFill>
              </a:rPr>
              <a:t>			</a:t>
            </a:r>
            <a:r>
              <a:rPr lang="en-US" sz="2000" dirty="0" err="1">
                <a:solidFill>
                  <a:srgbClr val="CC0000"/>
                </a:solidFill>
              </a:rPr>
              <a:t>fprintf</a:t>
            </a:r>
            <a:r>
              <a:rPr lang="en-US" sz="2000" dirty="0">
                <a:solidFill>
                  <a:srgbClr val="CC0000"/>
                </a:solidFill>
              </a:rPr>
              <a:t>(</a:t>
            </a:r>
            <a:r>
              <a:rPr lang="en-US" sz="2000" dirty="0" err="1">
                <a:solidFill>
                  <a:srgbClr val="CC0000"/>
                </a:solidFill>
              </a:rPr>
              <a:t>fpout</a:t>
            </a:r>
            <a:r>
              <a:rPr lang="en-US" sz="2000" dirty="0">
                <a:solidFill>
                  <a:srgbClr val="CC0000"/>
                </a:solidFill>
              </a:rPr>
              <a:t>, "%d: %s\n", id, "passed");</a:t>
            </a:r>
          </a:p>
          <a:p>
            <a:pPr eaLnBrk="1" hangingPunct="1">
              <a:spcBef>
                <a:spcPts val="200"/>
              </a:spcBef>
              <a:spcAft>
                <a:spcPts val="200"/>
              </a:spcAft>
              <a:buClrTx/>
              <a:buFontTx/>
              <a:buNone/>
            </a:pPr>
            <a:r>
              <a:rPr lang="en-US" sz="2000" dirty="0">
                <a:solidFill>
                  <a:srgbClr val="000000"/>
                </a:solidFill>
              </a:rPr>
              <a:t>		else</a:t>
            </a:r>
          </a:p>
          <a:p>
            <a:pPr eaLnBrk="1" hangingPunct="1">
              <a:spcBef>
                <a:spcPts val="200"/>
              </a:spcBef>
              <a:spcAft>
                <a:spcPts val="200"/>
              </a:spcAft>
              <a:buClrTx/>
              <a:buFontTx/>
              <a:buNone/>
            </a:pPr>
            <a:r>
              <a:rPr lang="en-US" sz="2000" dirty="0">
                <a:solidFill>
                  <a:srgbClr val="000000"/>
                </a:solidFill>
              </a:rPr>
              <a:t>			</a:t>
            </a:r>
            <a:r>
              <a:rPr lang="en-US" sz="2000" dirty="0" err="1">
                <a:solidFill>
                  <a:srgbClr val="000000"/>
                </a:solidFill>
              </a:rPr>
              <a:t>fprintf</a:t>
            </a:r>
            <a:r>
              <a:rPr lang="en-US" sz="2000" dirty="0">
                <a:solidFill>
                  <a:srgbClr val="000000"/>
                </a:solidFill>
              </a:rPr>
              <a:t>(</a:t>
            </a:r>
            <a:r>
              <a:rPr lang="en-US" sz="2000" dirty="0" err="1">
                <a:solidFill>
                  <a:srgbClr val="000000"/>
                </a:solidFill>
              </a:rPr>
              <a:t>fpout</a:t>
            </a:r>
            <a:r>
              <a:rPr lang="en-US" sz="2000" dirty="0">
                <a:solidFill>
                  <a:srgbClr val="000000"/>
                </a:solidFill>
              </a:rPr>
              <a:t>, "%d: %s\n", id, "failed");</a:t>
            </a:r>
          </a:p>
          <a:p>
            <a:pPr eaLnBrk="1" hangingPunct="1">
              <a:spcBef>
                <a:spcPts val="200"/>
              </a:spcBef>
              <a:spcAft>
                <a:spcPts val="200"/>
              </a:spcAft>
              <a:buClrTx/>
              <a:buFontTx/>
              <a:buNone/>
            </a:pPr>
            <a:r>
              <a:rPr lang="en-US" sz="2000" dirty="0">
                <a:solidFill>
                  <a:srgbClr val="000000"/>
                </a:solidFill>
              </a:rPr>
              <a:t>	}</a:t>
            </a:r>
          </a:p>
          <a:p>
            <a:pPr eaLnBrk="1" hangingPunct="1">
              <a:spcBef>
                <a:spcPts val="200"/>
              </a:spcBef>
              <a:spcAft>
                <a:spcPts val="200"/>
              </a:spcAft>
              <a:buClrTx/>
              <a:buFontTx/>
              <a:buNone/>
            </a:pPr>
            <a:r>
              <a:rPr lang="en-US" sz="2000" dirty="0">
                <a:solidFill>
                  <a:srgbClr val="000000"/>
                </a:solidFill>
              </a:rPr>
              <a:t>	</a:t>
            </a:r>
            <a:r>
              <a:rPr lang="en-US" sz="2000" dirty="0" err="1">
                <a:solidFill>
                  <a:srgbClr val="000000"/>
                </a:solidFill>
              </a:rPr>
              <a:t>fclose</a:t>
            </a:r>
            <a:r>
              <a:rPr lang="en-US" sz="2000" dirty="0">
                <a:solidFill>
                  <a:srgbClr val="000000"/>
                </a:solidFill>
              </a:rPr>
              <a:t>(</a:t>
            </a:r>
            <a:r>
              <a:rPr lang="en-US" sz="2000" dirty="0" err="1">
                <a:solidFill>
                  <a:srgbClr val="000000"/>
                </a:solidFill>
              </a:rPr>
              <a:t>fpin</a:t>
            </a:r>
            <a:r>
              <a:rPr lang="en-US" sz="2000" dirty="0">
                <a:solidFill>
                  <a:srgbClr val="000000"/>
                </a:solidFill>
              </a:rPr>
              <a:t>);</a:t>
            </a:r>
          </a:p>
          <a:p>
            <a:pPr eaLnBrk="1" hangingPunct="1">
              <a:spcBef>
                <a:spcPts val="200"/>
              </a:spcBef>
              <a:spcAft>
                <a:spcPts val="200"/>
              </a:spcAft>
              <a:buClrTx/>
              <a:buFontTx/>
              <a:buNone/>
            </a:pPr>
            <a:r>
              <a:rPr lang="en-US" sz="2000" dirty="0">
                <a:solidFill>
                  <a:srgbClr val="000000"/>
                </a:solidFill>
              </a:rPr>
              <a:t>	</a:t>
            </a:r>
            <a:r>
              <a:rPr lang="en-US" sz="2000" dirty="0" err="1">
                <a:solidFill>
                  <a:srgbClr val="000000"/>
                </a:solidFill>
              </a:rPr>
              <a:t>fclose</a:t>
            </a:r>
            <a:r>
              <a:rPr lang="en-US" sz="2000" dirty="0">
                <a:solidFill>
                  <a:srgbClr val="000000"/>
                </a:solidFill>
              </a:rPr>
              <a:t>(</a:t>
            </a:r>
            <a:r>
              <a:rPr lang="en-US" sz="2000" dirty="0" err="1">
                <a:solidFill>
                  <a:srgbClr val="000000"/>
                </a:solidFill>
              </a:rPr>
              <a:t>fpout</a:t>
            </a:r>
            <a:r>
              <a:rPr lang="en-US" sz="2000" dirty="0">
                <a:solidFill>
                  <a:srgbClr val="000000"/>
                </a:solidFill>
              </a:rPr>
              <a:t>);</a:t>
            </a:r>
          </a:p>
          <a:p>
            <a:pPr eaLnBrk="1" hangingPunct="1">
              <a:lnSpc>
                <a:spcPct val="90000"/>
              </a:lnSpc>
              <a:spcBef>
                <a:spcPts val="200"/>
              </a:spcBef>
              <a:spcAft>
                <a:spcPts val="200"/>
              </a:spcAft>
              <a:buClrTx/>
              <a:buFontTx/>
              <a:buNone/>
            </a:pPr>
            <a:r>
              <a:rPr lang="en-US" sz="2000" dirty="0">
                <a:solidFill>
                  <a:srgbClr val="000000"/>
                </a:solidFill>
              </a:rPr>
              <a:t>	return 0;</a:t>
            </a:r>
          </a:p>
          <a:p>
            <a:pPr eaLnBrk="1" hangingPunct="1">
              <a:lnSpc>
                <a:spcPct val="90000"/>
              </a:lnSpc>
              <a:spcBef>
                <a:spcPts val="200"/>
              </a:spcBef>
              <a:spcAft>
                <a:spcPts val="200"/>
              </a:spcAft>
              <a:buClrTx/>
              <a:buFontTx/>
              <a:buNone/>
            </a:pPr>
            <a:r>
              <a:rPr lang="en-US" sz="2000" dirty="0">
                <a:solidFill>
                  <a:srgbClr val="000000"/>
                </a:solidFill>
              </a:rPr>
              <a:t>}</a:t>
            </a:r>
          </a:p>
        </p:txBody>
      </p:sp>
      <p:sp>
        <p:nvSpPr>
          <p:cNvPr id="2" name="Text Box 3">
            <a:extLst>
              <a:ext uri="{FF2B5EF4-FFF2-40B4-BE49-F238E27FC236}">
                <a16:creationId xmlns:a16="http://schemas.microsoft.com/office/drawing/2014/main" id="{51E9C14F-A9CA-CF0C-663C-ECC1AC0AE349}"/>
              </a:ext>
            </a:extLst>
          </p:cNvPr>
          <p:cNvSpPr txBox="1">
            <a:spLocks noChangeArrowheads="1"/>
          </p:cNvSpPr>
          <p:nvPr/>
        </p:nvSpPr>
        <p:spPr bwMode="auto">
          <a:xfrm>
            <a:off x="8244408" y="1196752"/>
            <a:ext cx="670992" cy="371513"/>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fa-IR" dirty="0"/>
              <a:t>ادامه</a:t>
            </a:r>
            <a:endParaRPr lang="en-US" dirty="0"/>
          </a:p>
        </p:txBody>
      </p:sp>
      <p:sp>
        <p:nvSpPr>
          <p:cNvPr id="3" name="Text Box 2">
            <a:extLst>
              <a:ext uri="{FF2B5EF4-FFF2-40B4-BE49-F238E27FC236}">
                <a16:creationId xmlns:a16="http://schemas.microsoft.com/office/drawing/2014/main" id="{82023C5D-891B-60EF-4BDB-4ACA65545675}"/>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2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6674CB4-32D9-467C-AF6C-67ECDB4821EB}" type="slidenum">
              <a:rPr lang="en-US" sz="1200">
                <a:solidFill>
                  <a:srgbClr val="000000"/>
                </a:solidFill>
                <a:latin typeface="Arial" charset="0"/>
                <a:ea typeface="MS PGothic" pitchFamily="34" charset="-128"/>
              </a:rPr>
              <a:pPr algn="r" eaLnBrk="1" hangingPunct="1">
                <a:buClrTx/>
                <a:buFontTx/>
                <a:buNone/>
              </a:pPr>
              <a:t>26</a:t>
            </a:fld>
            <a:endParaRPr lang="en-US" sz="1200">
              <a:solidFill>
                <a:srgbClr val="000000"/>
              </a:solidFill>
              <a:latin typeface="Arial" charset="0"/>
              <a:ea typeface="MS PGothic" pitchFamily="34" charset="-128"/>
            </a:endParaRPr>
          </a:p>
        </p:txBody>
      </p:sp>
      <p:sp>
        <p:nvSpPr>
          <p:cNvPr id="26627"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600" b="0" dirty="0">
                <a:solidFill>
                  <a:srgbClr val="293A83"/>
                </a:solidFill>
                <a:latin typeface="Arial" charset="0"/>
                <a:cs typeface="Arial" charset="0"/>
              </a:rPr>
              <a:t>Reading/Writing Characters (Text Files)</a:t>
            </a:r>
          </a:p>
        </p:txBody>
      </p:sp>
      <p:sp>
        <p:nvSpPr>
          <p:cNvPr id="26628" name="Text Box 3"/>
          <p:cNvSpPr txBox="1">
            <a:spLocks noChangeArrowheads="1"/>
          </p:cNvSpPr>
          <p:nvPr/>
        </p:nvSpPr>
        <p:spPr bwMode="auto">
          <a:xfrm>
            <a:off x="457200" y="1108075"/>
            <a:ext cx="82296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To write a character to file</a:t>
            </a:r>
          </a:p>
          <a:p>
            <a:pPr eaLnBrk="1" hangingPunct="1">
              <a:spcBef>
                <a:spcPts val="375"/>
              </a:spcBef>
              <a:buClrTx/>
              <a:buFontTx/>
              <a:buNone/>
            </a:pPr>
            <a:endParaRPr lang="en-US" sz="600" b="0" dirty="0">
              <a:solidFill>
                <a:srgbClr val="000000"/>
              </a:solidFill>
              <a:latin typeface="Arial" charset="0"/>
              <a:cs typeface="Arial" charset="0"/>
            </a:endParaRPr>
          </a:p>
          <a:p>
            <a:pPr eaLnBrk="1" hangingPunct="1">
              <a:spcBef>
                <a:spcPts val="2000"/>
              </a:spcBef>
              <a:buClrTx/>
              <a:buFontTx/>
              <a:buNone/>
            </a:pPr>
            <a:r>
              <a:rPr lang="en-US" sz="3200" dirty="0">
                <a:solidFill>
                  <a:srgbClr val="000000"/>
                </a:solidFill>
              </a:rPr>
              <a:t>	</a:t>
            </a:r>
            <a:r>
              <a:rPr lang="en-US" sz="3200" dirty="0" err="1">
                <a:solidFill>
                  <a:srgbClr val="000000"/>
                </a:solidFill>
              </a:rPr>
              <a:t>fputc</a:t>
            </a:r>
            <a:r>
              <a:rPr lang="en-US" sz="3200" dirty="0">
                <a:solidFill>
                  <a:srgbClr val="000000"/>
                </a:solidFill>
              </a:rPr>
              <a:t>(char c, FILE *</a:t>
            </a:r>
            <a:r>
              <a:rPr lang="en-US" sz="3200" dirty="0" err="1">
                <a:solidFill>
                  <a:srgbClr val="000000"/>
                </a:solidFill>
              </a:rPr>
              <a:t>fp</a:t>
            </a:r>
            <a:r>
              <a:rPr lang="en-US" sz="3200" dirty="0">
                <a:solidFill>
                  <a:srgbClr val="000000"/>
                </a:solidFill>
              </a:rPr>
              <a:t>)</a:t>
            </a:r>
          </a:p>
          <a:p>
            <a:pPr eaLnBrk="1" hangingPunct="1">
              <a:spcBef>
                <a:spcPts val="1125"/>
              </a:spcBef>
              <a:buClr>
                <a:srgbClr val="003399"/>
              </a:buClr>
              <a:buFont typeface="Wingdings" pitchFamily="2" charset="2"/>
              <a:buNone/>
            </a:pPr>
            <a:endParaRPr lang="en-US" b="0" dirty="0">
              <a:solidFill>
                <a:srgbClr val="000000"/>
              </a:solidFill>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To read a char from file</a:t>
            </a:r>
          </a:p>
          <a:p>
            <a:pPr eaLnBrk="1" hangingPunct="1">
              <a:spcBef>
                <a:spcPts val="2000"/>
              </a:spcBef>
              <a:buClrTx/>
              <a:buFontTx/>
              <a:buNone/>
            </a:pPr>
            <a:r>
              <a:rPr lang="en-US" sz="3200" dirty="0">
                <a:solidFill>
                  <a:srgbClr val="000000"/>
                </a:solidFill>
              </a:rPr>
              <a:t>	char </a:t>
            </a:r>
            <a:r>
              <a:rPr lang="en-US" sz="3200" dirty="0" err="1">
                <a:solidFill>
                  <a:srgbClr val="000000"/>
                </a:solidFill>
              </a:rPr>
              <a:t>fgetc</a:t>
            </a:r>
            <a:r>
              <a:rPr lang="en-US" sz="3200" dirty="0">
                <a:solidFill>
                  <a:srgbClr val="000000"/>
                </a:solidFill>
              </a:rPr>
              <a:t>(FILE *</a:t>
            </a:r>
            <a:r>
              <a:rPr lang="en-US" sz="3200" dirty="0" err="1">
                <a:solidFill>
                  <a:srgbClr val="000000"/>
                </a:solidFill>
              </a:rPr>
              <a:t>fp</a:t>
            </a:r>
            <a:r>
              <a:rPr lang="en-US" sz="3200" dirty="0">
                <a:solidFill>
                  <a:srgbClr val="000000"/>
                </a:solidFill>
              </a:rPr>
              <a:t>);</a:t>
            </a:r>
          </a:p>
          <a:p>
            <a:pPr lvl="1" eaLnBrk="1" hangingPunct="1">
              <a:spcBef>
                <a:spcPts val="700"/>
              </a:spcBef>
              <a:buClr>
                <a:srgbClr val="006633"/>
              </a:buClr>
              <a:buSzPct val="85000"/>
              <a:buFont typeface="Wingdings" pitchFamily="2" charset="2"/>
              <a:buNone/>
            </a:pPr>
            <a:endParaRPr lang="en-US" sz="2800" b="0" dirty="0">
              <a:solidFill>
                <a:srgbClr val="000000"/>
              </a:solidFill>
              <a:latin typeface="Arial" charset="0"/>
              <a:cs typeface="Arial" charset="0"/>
            </a:endParaRP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Returns </a:t>
            </a:r>
            <a:r>
              <a:rPr lang="en-US" sz="2800" b="0" dirty="0">
                <a:solidFill>
                  <a:srgbClr val="C00000"/>
                </a:solidFill>
                <a:latin typeface="Arial" charset="0"/>
                <a:cs typeface="Arial" charset="0"/>
              </a:rPr>
              <a:t>EOF</a:t>
            </a:r>
            <a:r>
              <a:rPr lang="en-US" sz="2800" b="0" dirty="0">
                <a:solidFill>
                  <a:srgbClr val="000000"/>
                </a:solidFill>
                <a:latin typeface="Arial" charset="0"/>
                <a:cs typeface="Arial" charset="0"/>
              </a:rPr>
              <a:t> if reaches to the End-of-File.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4576AC0-7A4F-4658-8122-37FD49A03DC0}" type="slidenum">
              <a:rPr lang="en-US" sz="1200">
                <a:solidFill>
                  <a:srgbClr val="000000"/>
                </a:solidFill>
                <a:latin typeface="Arial" charset="0"/>
                <a:ea typeface="MS PGothic" pitchFamily="34" charset="-128"/>
              </a:rPr>
              <a:pPr algn="r" eaLnBrk="1" hangingPunct="1">
                <a:buClrTx/>
                <a:buFontTx/>
                <a:buNone/>
              </a:pPr>
              <a:t>27</a:t>
            </a:fld>
            <a:endParaRPr lang="en-US" sz="1200">
              <a:solidFill>
                <a:srgbClr val="000000"/>
              </a:solidFill>
              <a:latin typeface="Arial" charset="0"/>
              <a:ea typeface="MS PGothic" pitchFamily="34" charset="-128"/>
            </a:endParaRPr>
          </a:p>
        </p:txBody>
      </p:sp>
      <p:sp>
        <p:nvSpPr>
          <p:cNvPr id="29698" name="Text Box 2"/>
          <p:cNvSpPr txBox="1">
            <a:spLocks noChangeArrowheads="1"/>
          </p:cNvSpPr>
          <p:nvPr/>
        </p:nvSpPr>
        <p:spPr bwMode="auto">
          <a:xfrm>
            <a:off x="292100" y="1124744"/>
            <a:ext cx="8470900" cy="5184576"/>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2000" dirty="0">
                <a:solidFill>
                  <a:srgbClr val="000000"/>
                </a:solidFill>
              </a:rPr>
              <a:t>#include &lt;</a:t>
            </a:r>
            <a:r>
              <a:rPr lang="en-US" sz="2000" dirty="0" err="1">
                <a:solidFill>
                  <a:srgbClr val="000000"/>
                </a:solidFill>
              </a:rPr>
              <a:t>stdio.h</a:t>
            </a:r>
            <a:r>
              <a:rPr lang="en-US" sz="2000" dirty="0">
                <a:solidFill>
                  <a:srgbClr val="000000"/>
                </a:solidFill>
              </a:rPr>
              <a:t>&gt;</a:t>
            </a:r>
          </a:p>
          <a:p>
            <a:pPr eaLnBrk="1" hangingPunct="1">
              <a:lnSpc>
                <a:spcPct val="80000"/>
              </a:lnSpc>
              <a:spcBef>
                <a:spcPts val="200"/>
              </a:spcBef>
              <a:spcAft>
                <a:spcPts val="200"/>
              </a:spcAft>
              <a:buClrTx/>
              <a:buFontTx/>
              <a:buNone/>
            </a:pPr>
            <a:r>
              <a:rPr lang="en-US" sz="2000" dirty="0">
                <a:solidFill>
                  <a:srgbClr val="000000"/>
                </a:solidFill>
              </a:rPr>
              <a:t>#include &lt;</a:t>
            </a:r>
            <a:r>
              <a:rPr lang="en-US" sz="2000" dirty="0" err="1">
                <a:solidFill>
                  <a:srgbClr val="000000"/>
                </a:solidFill>
              </a:rPr>
              <a:t>stdlib.h</a:t>
            </a:r>
            <a:r>
              <a:rPr lang="en-US" sz="2000" dirty="0">
                <a:solidFill>
                  <a:srgbClr val="000000"/>
                </a:solidFill>
              </a:rPr>
              <a:t>&gt;</a:t>
            </a:r>
          </a:p>
          <a:p>
            <a:pPr eaLnBrk="1" hangingPunct="1">
              <a:lnSpc>
                <a:spcPct val="80000"/>
              </a:lnSpc>
              <a:spcBef>
                <a:spcPts val="200"/>
              </a:spcBef>
              <a:spcAft>
                <a:spcPts val="200"/>
              </a:spcAft>
              <a:buClrTx/>
              <a:buFontTx/>
              <a:buNone/>
            </a:pPr>
            <a:endParaRPr lang="en-US" sz="1200" dirty="0">
              <a:solidFill>
                <a:srgbClr val="000000"/>
              </a:solidFill>
            </a:endParaRPr>
          </a:p>
          <a:p>
            <a:pPr eaLnBrk="1" hangingPunct="1">
              <a:lnSpc>
                <a:spcPct val="80000"/>
              </a:lnSpc>
              <a:spcBef>
                <a:spcPts val="200"/>
              </a:spcBef>
              <a:spcAft>
                <a:spcPts val="200"/>
              </a:spcAft>
              <a:buClrTx/>
              <a:buFontTx/>
              <a:buNone/>
            </a:pPr>
            <a:r>
              <a:rPr lang="en-US" sz="2000" dirty="0" err="1">
                <a:solidFill>
                  <a:srgbClr val="000000"/>
                </a:solidFill>
              </a:rPr>
              <a:t>int</a:t>
            </a:r>
            <a:r>
              <a:rPr lang="en-US" sz="2000" dirty="0">
                <a:solidFill>
                  <a:srgbClr val="000000"/>
                </a:solidFill>
              </a:rPr>
              <a:t> main(void){</a:t>
            </a:r>
          </a:p>
          <a:p>
            <a:pPr eaLnBrk="1" hangingPunct="1">
              <a:lnSpc>
                <a:spcPct val="80000"/>
              </a:lnSpc>
              <a:spcBef>
                <a:spcPts val="200"/>
              </a:spcBef>
              <a:spcAft>
                <a:spcPts val="200"/>
              </a:spcAft>
              <a:buClrTx/>
              <a:buFontTx/>
              <a:buNone/>
            </a:pPr>
            <a:endParaRPr lang="en-US" sz="8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a:t>
            </a:r>
            <a:r>
              <a:rPr lang="en-US" sz="2000" dirty="0">
                <a:solidFill>
                  <a:srgbClr val="C00000"/>
                </a:solidFill>
              </a:rPr>
              <a:t>FILE *</a:t>
            </a:r>
            <a:r>
              <a:rPr lang="en-US" sz="2000" dirty="0" err="1">
                <a:solidFill>
                  <a:srgbClr val="C00000"/>
                </a:solidFill>
              </a:rPr>
              <a:t>fpin</a:t>
            </a:r>
            <a:r>
              <a:rPr lang="en-US" sz="2000" dirty="0">
                <a:solidFill>
                  <a:srgbClr val="C00000"/>
                </a:solidFill>
              </a:rPr>
              <a:t>, *</a:t>
            </a:r>
            <a:r>
              <a:rPr lang="en-US" sz="2000" dirty="0" err="1">
                <a:solidFill>
                  <a:srgbClr val="C00000"/>
                </a:solidFill>
              </a:rPr>
              <a:t>fpout</a:t>
            </a:r>
            <a:r>
              <a:rPr lang="en-US" sz="2000" dirty="0">
                <a:solidFill>
                  <a:srgbClr val="C00000"/>
                </a:solidFill>
              </a:rPr>
              <a:t>;</a:t>
            </a:r>
          </a:p>
          <a:p>
            <a:pPr eaLnBrk="1" hangingPunct="1">
              <a:lnSpc>
                <a:spcPct val="80000"/>
              </a:lnSpc>
              <a:spcBef>
                <a:spcPts val="200"/>
              </a:spcBef>
              <a:spcAft>
                <a:spcPts val="200"/>
              </a:spcAft>
              <a:buClrTx/>
              <a:buFontTx/>
              <a:buNone/>
            </a:pPr>
            <a:r>
              <a:rPr lang="en-US" sz="2000" dirty="0">
                <a:solidFill>
                  <a:srgbClr val="000000"/>
                </a:solidFill>
              </a:rPr>
              <a:t>	char </a:t>
            </a:r>
            <a:r>
              <a:rPr lang="en-US" sz="2000" dirty="0" err="1">
                <a:solidFill>
                  <a:srgbClr val="000000"/>
                </a:solidFill>
              </a:rPr>
              <a:t>inname</a:t>
            </a:r>
            <a:r>
              <a:rPr lang="en-US" sz="2000" dirty="0">
                <a:solidFill>
                  <a:srgbClr val="000000"/>
                </a:solidFill>
              </a:rPr>
              <a:t>[20], </a:t>
            </a:r>
            <a:r>
              <a:rPr lang="en-US" sz="2000" dirty="0" err="1">
                <a:solidFill>
                  <a:srgbClr val="000000"/>
                </a:solidFill>
              </a:rPr>
              <a:t>outname</a:t>
            </a:r>
            <a:r>
              <a:rPr lang="en-US" sz="2000" dirty="0">
                <a:solidFill>
                  <a:srgbClr val="000000"/>
                </a:solidFill>
              </a:rPr>
              <a:t>[20];	</a:t>
            </a:r>
          </a:p>
          <a:p>
            <a:pPr eaLnBrk="1" hangingPunct="1">
              <a:lnSpc>
                <a:spcPct val="80000"/>
              </a:lnSpc>
              <a:spcBef>
                <a:spcPts val="200"/>
              </a:spcBef>
              <a:spcAft>
                <a:spcPts val="200"/>
              </a:spcAft>
              <a:buClrTx/>
              <a:buFontTx/>
              <a:buNone/>
            </a:pPr>
            <a:r>
              <a:rPr lang="en-US" sz="2000" dirty="0">
                <a:solidFill>
                  <a:srgbClr val="000000"/>
                </a:solidFill>
              </a:rPr>
              <a:t>	char c;</a:t>
            </a:r>
          </a:p>
          <a:p>
            <a:pPr eaLnBrk="1" hangingPunct="1">
              <a:lnSpc>
                <a:spcPct val="80000"/>
              </a:lnSpc>
              <a:spcBef>
                <a:spcPts val="200"/>
              </a:spcBef>
              <a:spcAft>
                <a:spcPts val="200"/>
              </a:spcAft>
              <a:buClrTx/>
              <a:buFontTx/>
              <a:buNone/>
            </a:pPr>
            <a:endParaRPr lang="en-US" sz="6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("Enter the name of input file: ");</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scanf</a:t>
            </a:r>
            <a:r>
              <a:rPr lang="en-US" sz="2000" dirty="0">
                <a:solidFill>
                  <a:srgbClr val="000000"/>
                </a:solidFill>
              </a:rPr>
              <a:t>("%s", </a:t>
            </a:r>
            <a:r>
              <a:rPr lang="en-US" sz="2000" dirty="0" err="1">
                <a:solidFill>
                  <a:srgbClr val="000000"/>
                </a:solidFill>
              </a:rPr>
              <a:t>inname</a:t>
            </a:r>
            <a:r>
              <a:rPr lang="en-US" sz="2000" dirty="0">
                <a:solidFill>
                  <a:srgbClr val="000000"/>
                </a:solidFill>
              </a:rPr>
              <a:t>);</a:t>
            </a:r>
          </a:p>
          <a:p>
            <a:pPr eaLnBrk="1" hangingPunct="1">
              <a:lnSpc>
                <a:spcPct val="80000"/>
              </a:lnSpc>
              <a:spcBef>
                <a:spcPts val="200"/>
              </a:spcBef>
              <a:spcAft>
                <a:spcPts val="200"/>
              </a:spcAft>
              <a:buClrTx/>
              <a:buFontTx/>
              <a:buNone/>
            </a:pPr>
            <a:endParaRPr lang="en-US" sz="6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("Enter the name of output file: ");</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scanf</a:t>
            </a:r>
            <a:r>
              <a:rPr lang="en-US" sz="2000" dirty="0">
                <a:solidFill>
                  <a:srgbClr val="000000"/>
                </a:solidFill>
              </a:rPr>
              <a:t>("%s", </a:t>
            </a:r>
            <a:r>
              <a:rPr lang="en-US" sz="2000" dirty="0" err="1">
                <a:solidFill>
                  <a:srgbClr val="000000"/>
                </a:solidFill>
              </a:rPr>
              <a:t>outname</a:t>
            </a:r>
            <a:r>
              <a:rPr lang="en-US" sz="2000" dirty="0">
                <a:solidFill>
                  <a:srgbClr val="000000"/>
                </a:solidFill>
              </a:rPr>
              <a:t>);</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fpin</a:t>
            </a:r>
            <a:r>
              <a:rPr lang="en-US" sz="2000" dirty="0">
                <a:solidFill>
                  <a:srgbClr val="000000"/>
                </a:solidFill>
              </a:rPr>
              <a:t> = </a:t>
            </a:r>
            <a:r>
              <a:rPr lang="en-US" sz="2000" dirty="0" err="1">
                <a:solidFill>
                  <a:srgbClr val="000000"/>
                </a:solidFill>
              </a:rPr>
              <a:t>fopen</a:t>
            </a:r>
            <a:r>
              <a:rPr lang="en-US" sz="2000" dirty="0">
                <a:solidFill>
                  <a:srgbClr val="000000"/>
                </a:solidFill>
              </a:rPr>
              <a:t>(</a:t>
            </a:r>
            <a:r>
              <a:rPr lang="en-US" sz="2000" dirty="0" err="1">
                <a:solidFill>
                  <a:srgbClr val="000000"/>
                </a:solidFill>
              </a:rPr>
              <a:t>inname</a:t>
            </a:r>
            <a:r>
              <a:rPr lang="en-US" sz="2000" dirty="0">
                <a:solidFill>
                  <a:srgbClr val="000000"/>
                </a:solidFill>
              </a:rPr>
              <a:t>, "r");</a:t>
            </a:r>
          </a:p>
          <a:p>
            <a:pPr eaLnBrk="1" hangingPunct="1">
              <a:lnSpc>
                <a:spcPct val="80000"/>
              </a:lnSpc>
              <a:spcBef>
                <a:spcPts val="200"/>
              </a:spcBef>
              <a:spcAft>
                <a:spcPts val="200"/>
              </a:spcAft>
              <a:buClrTx/>
              <a:buFontTx/>
              <a:buNone/>
            </a:pPr>
            <a:r>
              <a:rPr lang="en-US" sz="2000" dirty="0">
                <a:solidFill>
                  <a:srgbClr val="000000"/>
                </a:solidFill>
              </a:rPr>
              <a:t>	if(</a:t>
            </a:r>
            <a:r>
              <a:rPr lang="en-US" sz="2000" dirty="0" err="1">
                <a:solidFill>
                  <a:srgbClr val="000000"/>
                </a:solidFill>
              </a:rPr>
              <a:t>fpin</a:t>
            </a:r>
            <a:r>
              <a:rPr lang="en-US" sz="2000" dirty="0">
                <a:solidFill>
                  <a:srgbClr val="000000"/>
                </a:solidFill>
              </a:rPr>
              <a:t> == NULL){</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("Cannot open %s\n", </a:t>
            </a:r>
            <a:r>
              <a:rPr lang="en-US" sz="2000" dirty="0" err="1">
                <a:solidFill>
                  <a:srgbClr val="000000"/>
                </a:solidFill>
              </a:rPr>
              <a:t>inname</a:t>
            </a:r>
            <a:r>
              <a:rPr lang="en-US" sz="2000" dirty="0">
                <a:solidFill>
                  <a:srgbClr val="000000"/>
                </a:solidFill>
              </a:rPr>
              <a:t>);</a:t>
            </a:r>
          </a:p>
          <a:p>
            <a:pPr eaLnBrk="1" hangingPunct="1">
              <a:lnSpc>
                <a:spcPct val="80000"/>
              </a:lnSpc>
              <a:spcBef>
                <a:spcPts val="200"/>
              </a:spcBef>
              <a:spcAft>
                <a:spcPts val="200"/>
              </a:spcAft>
              <a:buClrTx/>
              <a:buFontTx/>
              <a:buNone/>
            </a:pPr>
            <a:r>
              <a:rPr lang="en-US" sz="2000" dirty="0">
                <a:solidFill>
                  <a:srgbClr val="000000"/>
                </a:solidFill>
              </a:rPr>
              <a:t>		return -1;</a:t>
            </a:r>
          </a:p>
          <a:p>
            <a:pPr eaLnBrk="1" hangingPunct="1">
              <a:lnSpc>
                <a:spcPct val="80000"/>
              </a:lnSpc>
              <a:spcBef>
                <a:spcPts val="200"/>
              </a:spcBef>
              <a:spcAft>
                <a:spcPts val="200"/>
              </a:spcAft>
              <a:buClrTx/>
              <a:buFontTx/>
              <a:buNone/>
            </a:pPr>
            <a:r>
              <a:rPr lang="en-US" sz="2000" dirty="0">
                <a:solidFill>
                  <a:srgbClr val="000000"/>
                </a:solidFill>
              </a:rPr>
              <a:t>	}</a:t>
            </a:r>
          </a:p>
        </p:txBody>
      </p:sp>
      <p:sp>
        <p:nvSpPr>
          <p:cNvPr id="27652" name="Text Box 3"/>
          <p:cNvSpPr txBox="1">
            <a:spLocks noChangeArrowheads="1"/>
          </p:cNvSpPr>
          <p:nvPr/>
        </p:nvSpPr>
        <p:spPr bwMode="auto">
          <a:xfrm>
            <a:off x="5422900" y="1124744"/>
            <a:ext cx="3429000" cy="925511"/>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ar-SA" dirty="0"/>
              <a:t>برنامه‌اي كه اسم يك فايل ورودي و خروجي را از كاربر بگيرد و فايل ورودي را در خروجي كپي كند</a:t>
            </a:r>
            <a:r>
              <a:rPr lang="hi-IN" dirty="0"/>
              <a:t>.</a:t>
            </a:r>
            <a:endParaRPr lang="en-US" dirty="0"/>
          </a:p>
        </p:txBody>
      </p:sp>
      <p:sp>
        <p:nvSpPr>
          <p:cNvPr id="2" name="Text Box 2">
            <a:extLst>
              <a:ext uri="{FF2B5EF4-FFF2-40B4-BE49-F238E27FC236}">
                <a16:creationId xmlns:a16="http://schemas.microsoft.com/office/drawing/2014/main" id="{C6066AC7-13FD-745C-4AD5-04EA5ABDED51}"/>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copy files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9698">
                                            <p:txEl>
                                              <p:pRg st="0" end="0"/>
                                            </p:txEl>
                                          </p:spTgt>
                                        </p:tgtEl>
                                        <p:attrNameLst>
                                          <p:attrName>style.visibility</p:attrName>
                                        </p:attrNameLst>
                                      </p:cBhvr>
                                      <p:to>
                                        <p:strVal val="visible"/>
                                      </p:to>
                                    </p:set>
                                    <p:animEffect transition="in" filter="blinds(horizontal)">
                                      <p:cBhvr additive="repl">
                                        <p:cTn id="7" dur="500"/>
                                        <p:tgtEl>
                                          <p:spTgt spid="29698">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29698">
                                            <p:txEl>
                                              <p:pRg st="1" end="1"/>
                                            </p:txEl>
                                          </p:spTgt>
                                        </p:tgtEl>
                                        <p:attrNameLst>
                                          <p:attrName>style.visibility</p:attrName>
                                        </p:attrNameLst>
                                      </p:cBhvr>
                                      <p:to>
                                        <p:strVal val="visible"/>
                                      </p:to>
                                    </p:set>
                                    <p:animEffect transition="in" filter="blinds(horizontal)">
                                      <p:cBhvr additive="repl">
                                        <p:cTn id="10" dur="500"/>
                                        <p:tgtEl>
                                          <p:spTgt spid="29698">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29698">
                                            <p:txEl>
                                              <p:pRg st="3" end="3"/>
                                            </p:txEl>
                                          </p:spTgt>
                                        </p:tgtEl>
                                        <p:attrNameLst>
                                          <p:attrName>style.visibility</p:attrName>
                                        </p:attrNameLst>
                                      </p:cBhvr>
                                      <p:to>
                                        <p:strVal val="visible"/>
                                      </p:to>
                                    </p:set>
                                    <p:animEffect transition="in" filter="blinds(horizontal)">
                                      <p:cBhvr additive="repl">
                                        <p:cTn id="13" dur="500"/>
                                        <p:tgtEl>
                                          <p:spTgt spid="29698">
                                            <p:txEl>
                                              <p:pRg st="3" end="3"/>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29698">
                                            <p:txEl>
                                              <p:pRg st="5" end="5"/>
                                            </p:txEl>
                                          </p:spTgt>
                                        </p:tgtEl>
                                        <p:attrNameLst>
                                          <p:attrName>style.visibility</p:attrName>
                                        </p:attrNameLst>
                                      </p:cBhvr>
                                      <p:to>
                                        <p:strVal val="visible"/>
                                      </p:to>
                                    </p:set>
                                    <p:animEffect transition="in" filter="blinds(horizontal)">
                                      <p:cBhvr additive="repl">
                                        <p:cTn id="16" dur="500"/>
                                        <p:tgtEl>
                                          <p:spTgt spid="29698">
                                            <p:txEl>
                                              <p:pRg st="5" end="5"/>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29698">
                                            <p:txEl>
                                              <p:pRg st="6" end="6"/>
                                            </p:txEl>
                                          </p:spTgt>
                                        </p:tgtEl>
                                        <p:attrNameLst>
                                          <p:attrName>style.visibility</p:attrName>
                                        </p:attrNameLst>
                                      </p:cBhvr>
                                      <p:to>
                                        <p:strVal val="visible"/>
                                      </p:to>
                                    </p:set>
                                    <p:animEffect transition="in" filter="blinds(horizontal)">
                                      <p:cBhvr additive="repl">
                                        <p:cTn id="19" dur="500"/>
                                        <p:tgtEl>
                                          <p:spTgt spid="29698">
                                            <p:txEl>
                                              <p:pRg st="6" end="6"/>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29698">
                                            <p:txEl>
                                              <p:pRg st="7" end="7"/>
                                            </p:txEl>
                                          </p:spTgt>
                                        </p:tgtEl>
                                        <p:attrNameLst>
                                          <p:attrName>style.visibility</p:attrName>
                                        </p:attrNameLst>
                                      </p:cBhvr>
                                      <p:to>
                                        <p:strVal val="visible"/>
                                      </p:to>
                                    </p:set>
                                    <p:animEffect transition="in" filter="blinds(horizontal)">
                                      <p:cBhvr additive="repl">
                                        <p:cTn id="22" dur="500"/>
                                        <p:tgtEl>
                                          <p:spTgt spid="29698">
                                            <p:txEl>
                                              <p:pRg st="7" end="7"/>
                                            </p:txEl>
                                          </p:spTgt>
                                        </p:tgtEl>
                                      </p:cBhvr>
                                    </p:animEffect>
                                  </p:childTnLst>
                                </p:cTn>
                              </p:par>
                              <p:par>
                                <p:cTn id="23" presetID="3" presetClass="entr" presetSubtype="10" fill="hold" nodeType="withEffect">
                                  <p:stCondLst>
                                    <p:cond delay="0"/>
                                  </p:stCondLst>
                                  <p:childTnLst>
                                    <p:set>
                                      <p:cBhvr additive="repl">
                                        <p:cTn id="24" dur="1" fill="hold">
                                          <p:stCondLst>
                                            <p:cond delay="0"/>
                                          </p:stCondLst>
                                        </p:cTn>
                                        <p:tgtEl>
                                          <p:spTgt spid="29698">
                                            <p:txEl>
                                              <p:pRg st="9" end="9"/>
                                            </p:txEl>
                                          </p:spTgt>
                                        </p:tgtEl>
                                        <p:attrNameLst>
                                          <p:attrName>style.visibility</p:attrName>
                                        </p:attrNameLst>
                                      </p:cBhvr>
                                      <p:to>
                                        <p:strVal val="visible"/>
                                      </p:to>
                                    </p:set>
                                    <p:animEffect transition="in" filter="blinds(horizontal)">
                                      <p:cBhvr additive="repl">
                                        <p:cTn id="25" dur="500"/>
                                        <p:tgtEl>
                                          <p:spTgt spid="29698">
                                            <p:txEl>
                                              <p:pRg st="9" end="9"/>
                                            </p:txEl>
                                          </p:spTgt>
                                        </p:tgtEl>
                                      </p:cBhvr>
                                    </p:animEffect>
                                  </p:childTnLst>
                                </p:cTn>
                              </p:par>
                              <p:par>
                                <p:cTn id="26" presetID="3" presetClass="entr" presetSubtype="10" fill="hold" nodeType="withEffect">
                                  <p:stCondLst>
                                    <p:cond delay="0"/>
                                  </p:stCondLst>
                                  <p:childTnLst>
                                    <p:set>
                                      <p:cBhvr additive="repl">
                                        <p:cTn id="27" dur="1" fill="hold">
                                          <p:stCondLst>
                                            <p:cond delay="0"/>
                                          </p:stCondLst>
                                        </p:cTn>
                                        <p:tgtEl>
                                          <p:spTgt spid="29698">
                                            <p:txEl>
                                              <p:pRg st="10" end="10"/>
                                            </p:txEl>
                                          </p:spTgt>
                                        </p:tgtEl>
                                        <p:attrNameLst>
                                          <p:attrName>style.visibility</p:attrName>
                                        </p:attrNameLst>
                                      </p:cBhvr>
                                      <p:to>
                                        <p:strVal val="visible"/>
                                      </p:to>
                                    </p:set>
                                    <p:animEffect transition="in" filter="blinds(horizontal)">
                                      <p:cBhvr additive="repl">
                                        <p:cTn id="28" dur="500"/>
                                        <p:tgtEl>
                                          <p:spTgt spid="29698">
                                            <p:txEl>
                                              <p:pRg st="10" end="10"/>
                                            </p:txEl>
                                          </p:spTgt>
                                        </p:tgtEl>
                                      </p:cBhvr>
                                    </p:animEffect>
                                  </p:childTnLst>
                                </p:cTn>
                              </p:par>
                              <p:par>
                                <p:cTn id="29" presetID="3" presetClass="entr" presetSubtype="10" fill="hold" nodeType="withEffect">
                                  <p:stCondLst>
                                    <p:cond delay="0"/>
                                  </p:stCondLst>
                                  <p:childTnLst>
                                    <p:set>
                                      <p:cBhvr additive="repl">
                                        <p:cTn id="30" dur="1" fill="hold">
                                          <p:stCondLst>
                                            <p:cond delay="0"/>
                                          </p:stCondLst>
                                        </p:cTn>
                                        <p:tgtEl>
                                          <p:spTgt spid="29698">
                                            <p:txEl>
                                              <p:pRg st="12" end="12"/>
                                            </p:txEl>
                                          </p:spTgt>
                                        </p:tgtEl>
                                        <p:attrNameLst>
                                          <p:attrName>style.visibility</p:attrName>
                                        </p:attrNameLst>
                                      </p:cBhvr>
                                      <p:to>
                                        <p:strVal val="visible"/>
                                      </p:to>
                                    </p:set>
                                    <p:animEffect transition="in" filter="blinds(horizontal)">
                                      <p:cBhvr additive="repl">
                                        <p:cTn id="31" dur="500"/>
                                        <p:tgtEl>
                                          <p:spTgt spid="29698">
                                            <p:txEl>
                                              <p:pRg st="12" end="12"/>
                                            </p:txEl>
                                          </p:spTgt>
                                        </p:tgtEl>
                                      </p:cBhvr>
                                    </p:animEffect>
                                  </p:childTnLst>
                                </p:cTn>
                              </p:par>
                              <p:par>
                                <p:cTn id="32" presetID="3" presetClass="entr" presetSubtype="10" fill="hold" nodeType="withEffect">
                                  <p:stCondLst>
                                    <p:cond delay="0"/>
                                  </p:stCondLst>
                                  <p:childTnLst>
                                    <p:set>
                                      <p:cBhvr additive="repl">
                                        <p:cTn id="33" dur="1" fill="hold">
                                          <p:stCondLst>
                                            <p:cond delay="0"/>
                                          </p:stCondLst>
                                        </p:cTn>
                                        <p:tgtEl>
                                          <p:spTgt spid="29698">
                                            <p:txEl>
                                              <p:pRg st="13" end="13"/>
                                            </p:txEl>
                                          </p:spTgt>
                                        </p:tgtEl>
                                        <p:attrNameLst>
                                          <p:attrName>style.visibility</p:attrName>
                                        </p:attrNameLst>
                                      </p:cBhvr>
                                      <p:to>
                                        <p:strVal val="visible"/>
                                      </p:to>
                                    </p:set>
                                    <p:animEffect transition="in" filter="blinds(horizontal)">
                                      <p:cBhvr additive="repl">
                                        <p:cTn id="34" dur="500"/>
                                        <p:tgtEl>
                                          <p:spTgt spid="29698">
                                            <p:txEl>
                                              <p:pRg st="13" end="13"/>
                                            </p:txEl>
                                          </p:spTgt>
                                        </p:tgtEl>
                                      </p:cBhvr>
                                    </p:animEffect>
                                  </p:childTnLst>
                                </p:cTn>
                              </p:par>
                              <p:par>
                                <p:cTn id="35" presetID="3" presetClass="entr" presetSubtype="10" fill="hold" nodeType="withEffect">
                                  <p:stCondLst>
                                    <p:cond delay="0"/>
                                  </p:stCondLst>
                                  <p:childTnLst>
                                    <p:set>
                                      <p:cBhvr additive="repl">
                                        <p:cTn id="36" dur="1" fill="hold">
                                          <p:stCondLst>
                                            <p:cond delay="0"/>
                                          </p:stCondLst>
                                        </p:cTn>
                                        <p:tgtEl>
                                          <p:spTgt spid="29698">
                                            <p:txEl>
                                              <p:pRg st="14" end="14"/>
                                            </p:txEl>
                                          </p:spTgt>
                                        </p:tgtEl>
                                        <p:attrNameLst>
                                          <p:attrName>style.visibility</p:attrName>
                                        </p:attrNameLst>
                                      </p:cBhvr>
                                      <p:to>
                                        <p:strVal val="visible"/>
                                      </p:to>
                                    </p:set>
                                    <p:animEffect transition="in" filter="blinds(horizontal)">
                                      <p:cBhvr additive="repl">
                                        <p:cTn id="37" dur="500"/>
                                        <p:tgtEl>
                                          <p:spTgt spid="29698">
                                            <p:txEl>
                                              <p:pRg st="14" end="14"/>
                                            </p:txEl>
                                          </p:spTgt>
                                        </p:tgtEl>
                                      </p:cBhvr>
                                    </p:animEffect>
                                  </p:childTnLst>
                                </p:cTn>
                              </p:par>
                              <p:par>
                                <p:cTn id="38" presetID="3" presetClass="entr" presetSubtype="10" fill="hold" nodeType="withEffect">
                                  <p:stCondLst>
                                    <p:cond delay="0"/>
                                  </p:stCondLst>
                                  <p:childTnLst>
                                    <p:set>
                                      <p:cBhvr additive="repl">
                                        <p:cTn id="39" dur="1" fill="hold">
                                          <p:stCondLst>
                                            <p:cond delay="0"/>
                                          </p:stCondLst>
                                        </p:cTn>
                                        <p:tgtEl>
                                          <p:spTgt spid="29698">
                                            <p:txEl>
                                              <p:pRg st="15" end="15"/>
                                            </p:txEl>
                                          </p:spTgt>
                                        </p:tgtEl>
                                        <p:attrNameLst>
                                          <p:attrName>style.visibility</p:attrName>
                                        </p:attrNameLst>
                                      </p:cBhvr>
                                      <p:to>
                                        <p:strVal val="visible"/>
                                      </p:to>
                                    </p:set>
                                    <p:animEffect transition="in" filter="blinds(horizontal)">
                                      <p:cBhvr additive="repl">
                                        <p:cTn id="40" dur="500"/>
                                        <p:tgtEl>
                                          <p:spTgt spid="29698">
                                            <p:txEl>
                                              <p:pRg st="15" end="15"/>
                                            </p:txEl>
                                          </p:spTgt>
                                        </p:tgtEl>
                                      </p:cBhvr>
                                    </p:animEffect>
                                  </p:childTnLst>
                                </p:cTn>
                              </p:par>
                              <p:par>
                                <p:cTn id="41" presetID="3" presetClass="entr" presetSubtype="10" fill="hold" nodeType="withEffect">
                                  <p:stCondLst>
                                    <p:cond delay="0"/>
                                  </p:stCondLst>
                                  <p:childTnLst>
                                    <p:set>
                                      <p:cBhvr additive="repl">
                                        <p:cTn id="42" dur="1" fill="hold">
                                          <p:stCondLst>
                                            <p:cond delay="0"/>
                                          </p:stCondLst>
                                        </p:cTn>
                                        <p:tgtEl>
                                          <p:spTgt spid="29698">
                                            <p:txEl>
                                              <p:pRg st="16" end="16"/>
                                            </p:txEl>
                                          </p:spTgt>
                                        </p:tgtEl>
                                        <p:attrNameLst>
                                          <p:attrName>style.visibility</p:attrName>
                                        </p:attrNameLst>
                                      </p:cBhvr>
                                      <p:to>
                                        <p:strVal val="visible"/>
                                      </p:to>
                                    </p:set>
                                    <p:animEffect transition="in" filter="blinds(horizontal)">
                                      <p:cBhvr additive="repl">
                                        <p:cTn id="43" dur="500"/>
                                        <p:tgtEl>
                                          <p:spTgt spid="29698">
                                            <p:txEl>
                                              <p:pRg st="16" end="16"/>
                                            </p:txEl>
                                          </p:spTgt>
                                        </p:tgtEl>
                                      </p:cBhvr>
                                    </p:animEffect>
                                  </p:childTnLst>
                                </p:cTn>
                              </p:par>
                              <p:par>
                                <p:cTn id="44" presetID="3" presetClass="entr" presetSubtype="10" fill="hold" nodeType="withEffect">
                                  <p:stCondLst>
                                    <p:cond delay="0"/>
                                  </p:stCondLst>
                                  <p:childTnLst>
                                    <p:set>
                                      <p:cBhvr additive="repl">
                                        <p:cTn id="45" dur="1" fill="hold">
                                          <p:stCondLst>
                                            <p:cond delay="0"/>
                                          </p:stCondLst>
                                        </p:cTn>
                                        <p:tgtEl>
                                          <p:spTgt spid="29698">
                                            <p:txEl>
                                              <p:pRg st="17" end="17"/>
                                            </p:txEl>
                                          </p:spTgt>
                                        </p:tgtEl>
                                        <p:attrNameLst>
                                          <p:attrName>style.visibility</p:attrName>
                                        </p:attrNameLst>
                                      </p:cBhvr>
                                      <p:to>
                                        <p:strVal val="visible"/>
                                      </p:to>
                                    </p:set>
                                    <p:animEffect transition="in" filter="blinds(horizontal)">
                                      <p:cBhvr additive="repl">
                                        <p:cTn id="46" dur="500"/>
                                        <p:tgtEl>
                                          <p:spTgt spid="29698">
                                            <p:txEl>
                                              <p:pRg st="17" end="17"/>
                                            </p:txEl>
                                          </p:spTgt>
                                        </p:tgtEl>
                                      </p:cBhvr>
                                    </p:animEffect>
                                  </p:childTnLst>
                                </p:cTn>
                              </p:par>
                              <p:par>
                                <p:cTn id="47" presetID="3" presetClass="entr" presetSubtype="10" fill="hold" nodeType="withEffect">
                                  <p:stCondLst>
                                    <p:cond delay="0"/>
                                  </p:stCondLst>
                                  <p:childTnLst>
                                    <p:set>
                                      <p:cBhvr additive="repl">
                                        <p:cTn id="48" dur="1" fill="hold">
                                          <p:stCondLst>
                                            <p:cond delay="0"/>
                                          </p:stCondLst>
                                        </p:cTn>
                                        <p:tgtEl>
                                          <p:spTgt spid="29698">
                                            <p:txEl>
                                              <p:pRg st="18" end="18"/>
                                            </p:txEl>
                                          </p:spTgt>
                                        </p:tgtEl>
                                        <p:attrNameLst>
                                          <p:attrName>style.visibility</p:attrName>
                                        </p:attrNameLst>
                                      </p:cBhvr>
                                      <p:to>
                                        <p:strVal val="visible"/>
                                      </p:to>
                                    </p:set>
                                    <p:animEffect transition="in" filter="blinds(horizontal)">
                                      <p:cBhvr additive="repl">
                                        <p:cTn id="49" dur="500"/>
                                        <p:tgtEl>
                                          <p:spTgt spid="2969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D80321A-9434-4175-86C6-555AC39D8FBF}" type="slidenum">
              <a:rPr lang="en-US" sz="1200">
                <a:solidFill>
                  <a:srgbClr val="000000"/>
                </a:solidFill>
                <a:latin typeface="Arial" charset="0"/>
                <a:ea typeface="MS PGothic" pitchFamily="34" charset="-128"/>
              </a:rPr>
              <a:pPr algn="r" eaLnBrk="1" hangingPunct="1">
                <a:buClrTx/>
                <a:buFontTx/>
                <a:buNone/>
              </a:pPr>
              <a:t>28</a:t>
            </a:fld>
            <a:endParaRPr lang="en-US" sz="1200">
              <a:solidFill>
                <a:srgbClr val="000000"/>
              </a:solidFill>
              <a:latin typeface="Arial" charset="0"/>
              <a:ea typeface="MS PGothic" pitchFamily="34" charset="-128"/>
            </a:endParaRPr>
          </a:p>
        </p:txBody>
      </p:sp>
      <p:sp>
        <p:nvSpPr>
          <p:cNvPr id="28675" name="Text Box 2"/>
          <p:cNvSpPr txBox="1">
            <a:spLocks noChangeArrowheads="1"/>
          </p:cNvSpPr>
          <p:nvPr/>
        </p:nvSpPr>
        <p:spPr bwMode="auto">
          <a:xfrm>
            <a:off x="228600" y="1124744"/>
            <a:ext cx="8610600" cy="5184576"/>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400"/>
              </a:spcBef>
              <a:spcAft>
                <a:spcPts val="400"/>
              </a:spcAft>
              <a:buClrTx/>
              <a:buFontTx/>
              <a:buNone/>
            </a:pPr>
            <a:r>
              <a:rPr lang="en-US" sz="2000" dirty="0">
                <a:solidFill>
                  <a:srgbClr val="000000"/>
                </a:solidFill>
              </a:rPr>
              <a:t>	</a:t>
            </a:r>
            <a:r>
              <a:rPr lang="en-US" sz="2000" dirty="0" err="1">
                <a:solidFill>
                  <a:srgbClr val="000000"/>
                </a:solidFill>
              </a:rPr>
              <a:t>fpout</a:t>
            </a:r>
            <a:r>
              <a:rPr lang="en-US" sz="2000" dirty="0">
                <a:solidFill>
                  <a:srgbClr val="000000"/>
                </a:solidFill>
              </a:rPr>
              <a:t> = </a:t>
            </a:r>
            <a:r>
              <a:rPr lang="en-US" sz="2000" dirty="0" err="1">
                <a:solidFill>
                  <a:srgbClr val="000000"/>
                </a:solidFill>
              </a:rPr>
              <a:t>fopen</a:t>
            </a:r>
            <a:r>
              <a:rPr lang="en-US" sz="2000" dirty="0">
                <a:solidFill>
                  <a:srgbClr val="000000"/>
                </a:solidFill>
              </a:rPr>
              <a:t>(</a:t>
            </a:r>
            <a:r>
              <a:rPr lang="en-US" sz="2000" dirty="0" err="1">
                <a:solidFill>
                  <a:srgbClr val="000000"/>
                </a:solidFill>
              </a:rPr>
              <a:t>outname</a:t>
            </a:r>
            <a:r>
              <a:rPr lang="en-US" sz="2000" dirty="0">
                <a:solidFill>
                  <a:srgbClr val="000000"/>
                </a:solidFill>
              </a:rPr>
              <a:t>, "w");</a:t>
            </a:r>
          </a:p>
          <a:p>
            <a:pPr eaLnBrk="1" hangingPunct="1">
              <a:lnSpc>
                <a:spcPct val="80000"/>
              </a:lnSpc>
              <a:spcBef>
                <a:spcPts val="400"/>
              </a:spcBef>
              <a:spcAft>
                <a:spcPts val="400"/>
              </a:spcAft>
              <a:buClrTx/>
              <a:buFontTx/>
              <a:buNone/>
            </a:pPr>
            <a:r>
              <a:rPr lang="en-US" sz="2000" dirty="0">
                <a:solidFill>
                  <a:srgbClr val="000000"/>
                </a:solidFill>
              </a:rPr>
              <a:t>	if(</a:t>
            </a:r>
            <a:r>
              <a:rPr lang="en-US" sz="2000" dirty="0" err="1">
                <a:solidFill>
                  <a:srgbClr val="000000"/>
                </a:solidFill>
              </a:rPr>
              <a:t>fpout</a:t>
            </a:r>
            <a:r>
              <a:rPr lang="en-US" sz="2000" dirty="0">
                <a:solidFill>
                  <a:srgbClr val="000000"/>
                </a:solidFill>
              </a:rPr>
              <a:t> == NULL){</a:t>
            </a:r>
          </a:p>
          <a:p>
            <a:pPr eaLnBrk="1" hangingPunct="1">
              <a:lnSpc>
                <a:spcPct val="80000"/>
              </a:lnSpc>
              <a:spcBef>
                <a:spcPts val="400"/>
              </a:spcBef>
              <a:spcAft>
                <a:spcPts val="4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("Cannot open %s\n", </a:t>
            </a:r>
            <a:r>
              <a:rPr lang="en-US" sz="2000" dirty="0" err="1">
                <a:solidFill>
                  <a:srgbClr val="000000"/>
                </a:solidFill>
              </a:rPr>
              <a:t>outname</a:t>
            </a:r>
            <a:r>
              <a:rPr lang="en-US" sz="2000" dirty="0">
                <a:solidFill>
                  <a:srgbClr val="000000"/>
                </a:solidFill>
              </a:rPr>
              <a:t>);</a:t>
            </a:r>
          </a:p>
          <a:p>
            <a:pPr eaLnBrk="1" hangingPunct="1">
              <a:lnSpc>
                <a:spcPct val="80000"/>
              </a:lnSpc>
              <a:spcBef>
                <a:spcPts val="400"/>
              </a:spcBef>
              <a:spcAft>
                <a:spcPts val="400"/>
              </a:spcAft>
              <a:buClrTx/>
              <a:buFontTx/>
              <a:buNone/>
            </a:pPr>
            <a:r>
              <a:rPr lang="en-US" sz="2000" dirty="0">
                <a:solidFill>
                  <a:srgbClr val="000000"/>
                </a:solidFill>
              </a:rPr>
              <a:t>		return -1;</a:t>
            </a:r>
          </a:p>
          <a:p>
            <a:pPr eaLnBrk="1" hangingPunct="1">
              <a:lnSpc>
                <a:spcPct val="80000"/>
              </a:lnSpc>
              <a:spcBef>
                <a:spcPts val="400"/>
              </a:spcBef>
              <a:spcAft>
                <a:spcPts val="400"/>
              </a:spcAft>
              <a:buClrTx/>
              <a:buFontTx/>
              <a:buNone/>
            </a:pPr>
            <a:r>
              <a:rPr lang="en-US" sz="2000" dirty="0">
                <a:solidFill>
                  <a:srgbClr val="000000"/>
                </a:solidFill>
              </a:rPr>
              <a:t>	}</a:t>
            </a:r>
          </a:p>
          <a:p>
            <a:pPr eaLnBrk="1" hangingPunct="1">
              <a:lnSpc>
                <a:spcPct val="80000"/>
              </a:lnSpc>
              <a:spcBef>
                <a:spcPts val="400"/>
              </a:spcBef>
              <a:spcAft>
                <a:spcPts val="400"/>
              </a:spcAft>
              <a:buClrTx/>
              <a:buFontTx/>
              <a:buNone/>
            </a:pPr>
            <a:r>
              <a:rPr lang="en-US" sz="2000" dirty="0">
                <a:solidFill>
                  <a:srgbClr val="000000"/>
                </a:solidFill>
              </a:rPr>
              <a:t>	</a:t>
            </a:r>
          </a:p>
          <a:p>
            <a:pPr eaLnBrk="1" hangingPunct="1">
              <a:lnSpc>
                <a:spcPct val="80000"/>
              </a:lnSpc>
              <a:spcBef>
                <a:spcPts val="400"/>
              </a:spcBef>
              <a:spcAft>
                <a:spcPts val="400"/>
              </a:spcAft>
              <a:buClrTx/>
              <a:buFontTx/>
              <a:buNone/>
            </a:pPr>
            <a:r>
              <a:rPr lang="en-US" sz="2000" dirty="0">
                <a:solidFill>
                  <a:srgbClr val="C00000"/>
                </a:solidFill>
              </a:rPr>
              <a:t>	</a:t>
            </a:r>
            <a:r>
              <a:rPr lang="en-US" sz="2000" dirty="0">
                <a:solidFill>
                  <a:srgbClr val="0070C0"/>
                </a:solidFill>
              </a:rPr>
              <a:t>while((c = </a:t>
            </a:r>
            <a:r>
              <a:rPr lang="en-US" sz="2000" dirty="0" err="1">
                <a:solidFill>
                  <a:srgbClr val="0070C0"/>
                </a:solidFill>
              </a:rPr>
              <a:t>fgetc</a:t>
            </a:r>
            <a:r>
              <a:rPr lang="en-US" sz="2000" dirty="0">
                <a:solidFill>
                  <a:srgbClr val="0070C0"/>
                </a:solidFill>
              </a:rPr>
              <a:t>(</a:t>
            </a:r>
            <a:r>
              <a:rPr lang="en-US" sz="2000" dirty="0" err="1">
                <a:solidFill>
                  <a:srgbClr val="0070C0"/>
                </a:solidFill>
              </a:rPr>
              <a:t>fpin</a:t>
            </a:r>
            <a:r>
              <a:rPr lang="en-US" sz="2000" dirty="0">
                <a:solidFill>
                  <a:srgbClr val="0070C0"/>
                </a:solidFill>
              </a:rPr>
              <a:t>)) != EOF)</a:t>
            </a:r>
          </a:p>
          <a:p>
            <a:pPr eaLnBrk="1" hangingPunct="1">
              <a:lnSpc>
                <a:spcPct val="80000"/>
              </a:lnSpc>
              <a:spcBef>
                <a:spcPts val="400"/>
              </a:spcBef>
              <a:spcAft>
                <a:spcPts val="400"/>
              </a:spcAft>
              <a:buClrTx/>
              <a:buFontTx/>
              <a:buNone/>
            </a:pPr>
            <a:r>
              <a:rPr lang="en-US" sz="2000" dirty="0">
                <a:solidFill>
                  <a:srgbClr val="0070C0"/>
                </a:solidFill>
              </a:rPr>
              <a:t>		</a:t>
            </a:r>
            <a:r>
              <a:rPr lang="en-US" sz="2000" dirty="0" err="1">
                <a:solidFill>
                  <a:srgbClr val="0070C0"/>
                </a:solidFill>
              </a:rPr>
              <a:t>fputc</a:t>
            </a:r>
            <a:r>
              <a:rPr lang="en-US" sz="2000" dirty="0">
                <a:solidFill>
                  <a:srgbClr val="0070C0"/>
                </a:solidFill>
              </a:rPr>
              <a:t>(c, </a:t>
            </a:r>
            <a:r>
              <a:rPr lang="en-US" sz="2000" dirty="0" err="1">
                <a:solidFill>
                  <a:srgbClr val="0070C0"/>
                </a:solidFill>
              </a:rPr>
              <a:t>fpout</a:t>
            </a:r>
            <a:r>
              <a:rPr lang="en-US" sz="2000" dirty="0">
                <a:solidFill>
                  <a:srgbClr val="0070C0"/>
                </a:solidFill>
              </a:rPr>
              <a:t>);</a:t>
            </a:r>
          </a:p>
          <a:p>
            <a:pPr eaLnBrk="1" hangingPunct="1">
              <a:lnSpc>
                <a:spcPct val="80000"/>
              </a:lnSpc>
              <a:spcBef>
                <a:spcPts val="400"/>
              </a:spcBef>
              <a:spcAft>
                <a:spcPts val="400"/>
              </a:spcAft>
              <a:buClrTx/>
              <a:buFontTx/>
              <a:buNone/>
            </a:pPr>
            <a:endParaRPr lang="en-US" sz="2000" dirty="0">
              <a:solidFill>
                <a:srgbClr val="CC0000"/>
              </a:solidFill>
            </a:endParaRPr>
          </a:p>
          <a:p>
            <a:pPr eaLnBrk="1" hangingPunct="1">
              <a:lnSpc>
                <a:spcPct val="80000"/>
              </a:lnSpc>
              <a:spcBef>
                <a:spcPts val="400"/>
              </a:spcBef>
              <a:spcAft>
                <a:spcPts val="400"/>
              </a:spcAft>
              <a:buClrTx/>
              <a:buFontTx/>
              <a:buNone/>
            </a:pPr>
            <a:r>
              <a:rPr lang="en-US" sz="2000" dirty="0">
                <a:solidFill>
                  <a:srgbClr val="000000"/>
                </a:solidFill>
              </a:rPr>
              <a:t>	</a:t>
            </a:r>
            <a:r>
              <a:rPr lang="en-US" sz="2000" dirty="0" err="1">
                <a:solidFill>
                  <a:srgbClr val="000000"/>
                </a:solidFill>
              </a:rPr>
              <a:t>fclose</a:t>
            </a:r>
            <a:r>
              <a:rPr lang="en-US" sz="2000" dirty="0">
                <a:solidFill>
                  <a:srgbClr val="000000"/>
                </a:solidFill>
              </a:rPr>
              <a:t>(</a:t>
            </a:r>
            <a:r>
              <a:rPr lang="en-US" sz="2000" dirty="0" err="1">
                <a:solidFill>
                  <a:srgbClr val="000000"/>
                </a:solidFill>
              </a:rPr>
              <a:t>fpin</a:t>
            </a:r>
            <a:r>
              <a:rPr lang="en-US" sz="2000" dirty="0">
                <a:solidFill>
                  <a:srgbClr val="000000"/>
                </a:solidFill>
              </a:rPr>
              <a:t>);</a:t>
            </a:r>
          </a:p>
          <a:p>
            <a:pPr eaLnBrk="1" hangingPunct="1">
              <a:lnSpc>
                <a:spcPct val="80000"/>
              </a:lnSpc>
              <a:spcBef>
                <a:spcPts val="400"/>
              </a:spcBef>
              <a:spcAft>
                <a:spcPts val="400"/>
              </a:spcAft>
              <a:buClrTx/>
              <a:buFontTx/>
              <a:buNone/>
            </a:pPr>
            <a:r>
              <a:rPr lang="en-US" sz="2000" dirty="0">
                <a:solidFill>
                  <a:srgbClr val="000000"/>
                </a:solidFill>
              </a:rPr>
              <a:t>	</a:t>
            </a:r>
            <a:r>
              <a:rPr lang="en-US" sz="2000" dirty="0" err="1">
                <a:solidFill>
                  <a:srgbClr val="000000"/>
                </a:solidFill>
              </a:rPr>
              <a:t>fclose</a:t>
            </a:r>
            <a:r>
              <a:rPr lang="en-US" sz="2000" dirty="0">
                <a:solidFill>
                  <a:srgbClr val="000000"/>
                </a:solidFill>
              </a:rPr>
              <a:t>(</a:t>
            </a:r>
            <a:r>
              <a:rPr lang="en-US" sz="2000" dirty="0" err="1">
                <a:solidFill>
                  <a:srgbClr val="000000"/>
                </a:solidFill>
              </a:rPr>
              <a:t>fpout</a:t>
            </a:r>
            <a:r>
              <a:rPr lang="en-US" sz="2000" dirty="0">
                <a:solidFill>
                  <a:srgbClr val="000000"/>
                </a:solidFill>
              </a:rPr>
              <a:t>);</a:t>
            </a:r>
          </a:p>
          <a:p>
            <a:pPr eaLnBrk="1" hangingPunct="1">
              <a:lnSpc>
                <a:spcPct val="80000"/>
              </a:lnSpc>
              <a:spcBef>
                <a:spcPts val="400"/>
              </a:spcBef>
              <a:spcAft>
                <a:spcPts val="400"/>
              </a:spcAft>
              <a:buClrTx/>
              <a:buFontTx/>
              <a:buNone/>
            </a:pPr>
            <a:endParaRPr lang="en-US" sz="2000" dirty="0">
              <a:solidFill>
                <a:srgbClr val="000000"/>
              </a:solidFill>
            </a:endParaRPr>
          </a:p>
          <a:p>
            <a:pPr eaLnBrk="1" hangingPunct="1">
              <a:lnSpc>
                <a:spcPct val="80000"/>
              </a:lnSpc>
              <a:spcBef>
                <a:spcPts val="400"/>
              </a:spcBef>
              <a:spcAft>
                <a:spcPts val="400"/>
              </a:spcAft>
              <a:buClrTx/>
              <a:buFontTx/>
              <a:buNone/>
            </a:pPr>
            <a:r>
              <a:rPr lang="en-US" sz="2000" dirty="0">
                <a:solidFill>
                  <a:srgbClr val="000000"/>
                </a:solidFill>
              </a:rPr>
              <a:t>	return 0;</a:t>
            </a:r>
          </a:p>
          <a:p>
            <a:pPr eaLnBrk="1" hangingPunct="1">
              <a:lnSpc>
                <a:spcPct val="80000"/>
              </a:lnSpc>
              <a:spcBef>
                <a:spcPts val="400"/>
              </a:spcBef>
              <a:spcAft>
                <a:spcPts val="400"/>
              </a:spcAft>
              <a:buClrTx/>
              <a:buFontTx/>
              <a:buNone/>
            </a:pPr>
            <a:r>
              <a:rPr lang="en-US" sz="2000" dirty="0">
                <a:solidFill>
                  <a:srgbClr val="000000"/>
                </a:solidFill>
              </a:rPr>
              <a:t>}</a:t>
            </a:r>
          </a:p>
          <a:p>
            <a:pPr eaLnBrk="1" hangingPunct="1">
              <a:lnSpc>
                <a:spcPct val="80000"/>
              </a:lnSpc>
              <a:spcBef>
                <a:spcPts val="400"/>
              </a:spcBef>
              <a:spcAft>
                <a:spcPts val="400"/>
              </a:spcAft>
              <a:buClrTx/>
              <a:buFontTx/>
              <a:buNone/>
            </a:pPr>
            <a:endParaRPr lang="en-US" sz="2000" dirty="0">
              <a:solidFill>
                <a:srgbClr val="000000"/>
              </a:solidFill>
            </a:endParaRPr>
          </a:p>
        </p:txBody>
      </p:sp>
      <p:sp>
        <p:nvSpPr>
          <p:cNvPr id="2" name="Text Box 2">
            <a:extLst>
              <a:ext uri="{FF2B5EF4-FFF2-40B4-BE49-F238E27FC236}">
                <a16:creationId xmlns:a16="http://schemas.microsoft.com/office/drawing/2014/main" id="{8586D5E8-8691-ECDF-092A-506202B85EF0}"/>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 Example copy files </a:t>
            </a:r>
          </a:p>
        </p:txBody>
      </p:sp>
      <p:sp>
        <p:nvSpPr>
          <p:cNvPr id="3" name="Text Box 3">
            <a:extLst>
              <a:ext uri="{FF2B5EF4-FFF2-40B4-BE49-F238E27FC236}">
                <a16:creationId xmlns:a16="http://schemas.microsoft.com/office/drawing/2014/main" id="{1795FE3B-D654-4693-693C-5BF51F4251A0}"/>
              </a:ext>
            </a:extLst>
          </p:cNvPr>
          <p:cNvSpPr txBox="1">
            <a:spLocks noChangeArrowheads="1"/>
          </p:cNvSpPr>
          <p:nvPr/>
        </p:nvSpPr>
        <p:spPr bwMode="auto">
          <a:xfrm>
            <a:off x="8244408" y="1196752"/>
            <a:ext cx="670992" cy="371513"/>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fa-IR" dirty="0"/>
              <a:t>ادامه</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BCBB3E7-29C4-4F43-A894-778DAC4C5360}" type="slidenum">
              <a:rPr lang="en-US" sz="1200">
                <a:solidFill>
                  <a:srgbClr val="000000"/>
                </a:solidFill>
                <a:latin typeface="Arial" charset="0"/>
                <a:ea typeface="MS PGothic" pitchFamily="34" charset="-128"/>
              </a:rPr>
              <a:pPr algn="r" eaLnBrk="1" hangingPunct="1">
                <a:buClrTx/>
                <a:buFontTx/>
                <a:buNone/>
              </a:pPr>
              <a:t>29</a:t>
            </a:fld>
            <a:endParaRPr lang="en-US" sz="1200">
              <a:solidFill>
                <a:srgbClr val="000000"/>
              </a:solidFill>
              <a:latin typeface="Arial" charset="0"/>
              <a:ea typeface="MS PGothic" pitchFamily="34" charset="-128"/>
            </a:endParaRPr>
          </a:p>
        </p:txBody>
      </p:sp>
      <p:sp>
        <p:nvSpPr>
          <p:cNvPr id="29699"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Checking End of File </a:t>
            </a:r>
          </a:p>
        </p:txBody>
      </p:sp>
      <p:sp>
        <p:nvSpPr>
          <p:cNvPr id="29700" name="Text Box 3"/>
          <p:cNvSpPr txBox="1">
            <a:spLocks noChangeArrowheads="1"/>
          </p:cNvSpPr>
          <p:nvPr/>
        </p:nvSpPr>
        <p:spPr bwMode="auto">
          <a:xfrm>
            <a:off x="179512" y="990635"/>
            <a:ext cx="8959214" cy="531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marL="1020763" indent="-3492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1250"/>
              </a:spcBef>
              <a:buClr>
                <a:srgbClr val="003399"/>
              </a:buClr>
              <a:buFont typeface="Wingdings" pitchFamily="2" charset="2"/>
              <a:buChar char=""/>
            </a:pPr>
            <a:r>
              <a:rPr lang="en-US" sz="2200" b="0" dirty="0">
                <a:solidFill>
                  <a:srgbClr val="000000"/>
                </a:solidFill>
                <a:latin typeface="Arial" charset="0"/>
                <a:cs typeface="Arial" charset="0"/>
              </a:rPr>
              <a:t>Each file has two indicators:</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End of fie indicator</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Error indicator</a:t>
            </a:r>
          </a:p>
          <a:p>
            <a:pPr eaLnBrk="1" hangingPunct="1">
              <a:spcBef>
                <a:spcPts val="1250"/>
              </a:spcBef>
              <a:buClr>
                <a:srgbClr val="003399"/>
              </a:buClr>
              <a:buFont typeface="Wingdings" pitchFamily="2" charset="2"/>
              <a:buChar char=""/>
            </a:pPr>
            <a:r>
              <a:rPr lang="en-US" sz="2200" b="0" dirty="0">
                <a:solidFill>
                  <a:srgbClr val="000000"/>
                </a:solidFill>
                <a:latin typeface="Arial" charset="0"/>
                <a:cs typeface="Arial" charset="0"/>
              </a:rPr>
              <a:t>These indicators are set when we </a:t>
            </a:r>
            <a:r>
              <a:rPr lang="en-US" sz="2200" b="0" dirty="0">
                <a:solidFill>
                  <a:srgbClr val="CC0000"/>
                </a:solidFill>
                <a:latin typeface="Arial" charset="0"/>
                <a:cs typeface="Arial" charset="0"/>
              </a:rPr>
              <a:t>want to read </a:t>
            </a:r>
            <a:r>
              <a:rPr lang="en-US" sz="2200" b="0" dirty="0">
                <a:solidFill>
                  <a:srgbClr val="000000"/>
                </a:solidFill>
                <a:latin typeface="Arial" charset="0"/>
                <a:cs typeface="Arial" charset="0"/>
              </a:rPr>
              <a:t>but there is not enough data or there is an error.</a:t>
            </a:r>
          </a:p>
          <a:p>
            <a:pPr eaLnBrk="1" hangingPunct="1">
              <a:spcBef>
                <a:spcPts val="1250"/>
              </a:spcBef>
              <a:buClr>
                <a:srgbClr val="003399"/>
              </a:buClr>
              <a:buFont typeface="Wingdings" pitchFamily="2" charset="2"/>
              <a:buChar char=""/>
            </a:pPr>
            <a:r>
              <a:rPr lang="en-US" sz="2200" b="0" dirty="0">
                <a:solidFill>
                  <a:srgbClr val="000000"/>
                </a:solidFill>
                <a:latin typeface="Arial" charset="0"/>
                <a:cs typeface="Arial" charset="0"/>
              </a:rPr>
              <a:t>How to use</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Try to read</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If the number of read object is less than expected </a:t>
            </a:r>
          </a:p>
          <a:p>
            <a:pPr lvl="2" eaLnBrk="1" hangingPunct="1">
              <a:spcBef>
                <a:spcPts val="500"/>
              </a:spcBef>
              <a:buClr>
                <a:srgbClr val="CC0000"/>
              </a:buClr>
              <a:buSzPct val="75000"/>
              <a:buFont typeface="Wingdings" pitchFamily="2" charset="2"/>
              <a:buChar char=""/>
            </a:pPr>
            <a:r>
              <a:rPr lang="en-US" b="0" dirty="0">
                <a:solidFill>
                  <a:srgbClr val="000000"/>
                </a:solidFill>
                <a:latin typeface="Arial" charset="0"/>
                <a:cs typeface="Arial" charset="0"/>
              </a:rPr>
              <a:t>Check end of file </a:t>
            </a:r>
            <a:r>
              <a:rPr lang="en-US" b="0" dirty="0">
                <a:solidFill>
                  <a:srgbClr val="000000"/>
                </a:solidFill>
                <a:latin typeface="Wingdings" pitchFamily="2" charset="2"/>
                <a:cs typeface="Arial" charset="0"/>
              </a:rPr>
              <a:t></a:t>
            </a:r>
            <a:r>
              <a:rPr lang="en-US" b="0" dirty="0">
                <a:solidFill>
                  <a:srgbClr val="000000"/>
                </a:solidFill>
                <a:latin typeface="Arial" charset="0"/>
                <a:cs typeface="Arial" charset="0"/>
              </a:rPr>
              <a:t> </a:t>
            </a:r>
            <a:r>
              <a:rPr lang="en-US" dirty="0" err="1">
                <a:solidFill>
                  <a:srgbClr val="000000"/>
                </a:solidFill>
              </a:rPr>
              <a:t>feof</a:t>
            </a:r>
            <a:endParaRPr lang="en-US" dirty="0">
              <a:solidFill>
                <a:srgbClr val="000000"/>
              </a:solidFill>
            </a:endParaRPr>
          </a:p>
          <a:p>
            <a:pPr lvl="2" eaLnBrk="1" hangingPunct="1">
              <a:spcBef>
                <a:spcPts val="500"/>
              </a:spcBef>
              <a:buClr>
                <a:srgbClr val="CC0000"/>
              </a:buClr>
              <a:buSzPct val="75000"/>
              <a:buFont typeface="Wingdings" pitchFamily="2" charset="2"/>
              <a:buChar char=""/>
            </a:pPr>
            <a:r>
              <a:rPr lang="en-US" b="0" dirty="0">
                <a:solidFill>
                  <a:srgbClr val="000000"/>
                </a:solidFill>
                <a:latin typeface="Arial" charset="0"/>
                <a:cs typeface="Arial" charset="0"/>
              </a:rPr>
              <a:t>Check error of file </a:t>
            </a:r>
            <a:r>
              <a:rPr lang="en-US" b="0" dirty="0">
                <a:solidFill>
                  <a:srgbClr val="000000"/>
                </a:solidFill>
                <a:latin typeface="Wingdings" pitchFamily="2" charset="2"/>
                <a:cs typeface="Arial" charset="0"/>
              </a:rPr>
              <a:t></a:t>
            </a:r>
            <a:r>
              <a:rPr lang="en-US" b="0" dirty="0">
                <a:solidFill>
                  <a:srgbClr val="000000"/>
                </a:solidFill>
                <a:latin typeface="Arial" charset="0"/>
                <a:cs typeface="Arial" charset="0"/>
              </a:rPr>
              <a:t> </a:t>
            </a:r>
            <a:r>
              <a:rPr lang="en-US" dirty="0" err="1">
                <a:solidFill>
                  <a:srgbClr val="000000"/>
                </a:solidFill>
              </a:rPr>
              <a:t>ferror</a:t>
            </a:r>
            <a:r>
              <a:rPr lang="en-US" dirty="0">
                <a:solidFill>
                  <a:srgbClr val="000000"/>
                </a:solidFill>
              </a:rPr>
              <a:t> </a:t>
            </a:r>
          </a:p>
          <a:p>
            <a:pPr eaLnBrk="1" hangingPunct="1">
              <a:spcBef>
                <a:spcPts val="500"/>
              </a:spcBef>
              <a:buClr>
                <a:srgbClr val="003399"/>
              </a:buClr>
              <a:buFont typeface="Wingdings" pitchFamily="2" charset="2"/>
              <a:buChar char=""/>
            </a:pPr>
            <a:r>
              <a:rPr lang="en-US" sz="2200" dirty="0" err="1">
                <a:solidFill>
                  <a:srgbClr val="C00000"/>
                </a:solidFill>
              </a:rPr>
              <a:t>feof</a:t>
            </a:r>
            <a:r>
              <a:rPr lang="en-US" sz="2200" b="0" dirty="0">
                <a:solidFill>
                  <a:srgbClr val="000000"/>
                </a:solidFill>
                <a:latin typeface="Arial" charset="0"/>
                <a:cs typeface="Arial" charset="0"/>
              </a:rPr>
              <a:t> tells that an attempt has been made to read past the end of the file, which is </a:t>
            </a:r>
            <a:r>
              <a:rPr lang="en-US" sz="2200" dirty="0">
                <a:solidFill>
                  <a:srgbClr val="C00000"/>
                </a:solidFill>
                <a:latin typeface="Arial" charset="0"/>
                <a:cs typeface="Arial" charset="0"/>
              </a:rPr>
              <a:t>not</a:t>
            </a:r>
            <a:r>
              <a:rPr lang="en-US" sz="2200" b="0" dirty="0">
                <a:solidFill>
                  <a:srgbClr val="000000"/>
                </a:solidFill>
                <a:latin typeface="Arial" charset="0"/>
                <a:cs typeface="Arial" charset="0"/>
              </a:rPr>
              <a:t> the same as that we just read the last data item from a file. We have to read one past the last data item for </a:t>
            </a:r>
            <a:r>
              <a:rPr lang="en-US" sz="2200" dirty="0" err="1">
                <a:solidFill>
                  <a:srgbClr val="C00000"/>
                </a:solidFill>
              </a:rPr>
              <a:t>feof</a:t>
            </a:r>
            <a:r>
              <a:rPr lang="en-US" sz="2200" b="0" dirty="0">
                <a:solidFill>
                  <a:srgbClr val="000000"/>
                </a:solidFill>
                <a:latin typeface="Arial" charset="0"/>
                <a:cs typeface="Arial" charset="0"/>
              </a:rPr>
              <a:t> to return nonzero.</a:t>
            </a:r>
          </a:p>
          <a:p>
            <a:pPr eaLnBrk="1" hangingPunct="1">
              <a:spcBef>
                <a:spcPts val="500"/>
              </a:spcBef>
              <a:buClr>
                <a:srgbClr val="003399"/>
              </a:buClr>
              <a:buFont typeface="Wingdings" pitchFamily="2" charset="2"/>
              <a:buNone/>
            </a:pPr>
            <a:endParaRPr lang="en-US" sz="2200" b="0" dirty="0">
              <a:solidFill>
                <a:srgbClr val="000000"/>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1414E65A-5C60-46B1-A408-54FDD5DDB667}" type="slidenum">
              <a:rPr lang="en-US" sz="1200">
                <a:solidFill>
                  <a:srgbClr val="000000"/>
                </a:solidFill>
                <a:latin typeface="Arial" charset="0"/>
                <a:ea typeface="MS PGothic" pitchFamily="34" charset="-128"/>
              </a:rPr>
              <a:pPr algn="r" eaLnBrk="1" hangingPunct="1">
                <a:buClrTx/>
                <a:buFontTx/>
                <a:buNone/>
              </a:pPr>
              <a:t>3</a:t>
            </a:fld>
            <a:endParaRPr lang="en-US" sz="1200" dirty="0">
              <a:solidFill>
                <a:srgbClr val="000000"/>
              </a:solidFill>
              <a:latin typeface="Arial" charset="0"/>
              <a:ea typeface="MS PGothic" pitchFamily="34" charset="-128"/>
            </a:endParaRPr>
          </a:p>
        </p:txBody>
      </p:sp>
      <p:sp>
        <p:nvSpPr>
          <p:cNvPr id="5123" name="Text Box 2"/>
          <p:cNvSpPr txBox="1">
            <a:spLocks noChangeArrowheads="1"/>
          </p:cNvSpPr>
          <p:nvPr/>
        </p:nvSpPr>
        <p:spPr bwMode="auto">
          <a:xfrm>
            <a:off x="446088" y="163513"/>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What We Will Learn</a:t>
            </a:r>
          </a:p>
        </p:txBody>
      </p:sp>
      <p:sp>
        <p:nvSpPr>
          <p:cNvPr id="5124" name="Text Box 3"/>
          <p:cNvSpPr txBox="1">
            <a:spLocks noChangeArrowheads="1"/>
          </p:cNvSpPr>
          <p:nvPr/>
        </p:nvSpPr>
        <p:spPr bwMode="auto">
          <a:xfrm>
            <a:off x="304800" y="11430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Introduction</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Text </a:t>
            </a:r>
            <a:r>
              <a:rPr lang="en-US" sz="2800" b="0" i="1" dirty="0">
                <a:solidFill>
                  <a:srgbClr val="000000"/>
                </a:solidFill>
                <a:latin typeface="Arial" charset="0"/>
                <a:cs typeface="Arial" charset="0"/>
              </a:rPr>
              <a:t>vs.</a:t>
            </a:r>
            <a:r>
              <a:rPr lang="en-US" sz="2800" b="0" dirty="0">
                <a:solidFill>
                  <a:srgbClr val="000000"/>
                </a:solidFill>
                <a:latin typeface="Arial" charset="0"/>
                <a:cs typeface="Arial" charset="0"/>
              </a:rPr>
              <a:t> Binary files</a:t>
            </a:r>
          </a:p>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Text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Open/Close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Read/Write</a:t>
            </a:r>
          </a:p>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Binary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Open/Close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Read/Write</a:t>
            </a:r>
          </a:p>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Bugs and avoiding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D8DE62D8-9559-4F2D-BBC4-D09E5EE7915B}" type="slidenum">
              <a:rPr lang="en-US" sz="1200">
                <a:solidFill>
                  <a:srgbClr val="000000"/>
                </a:solidFill>
                <a:latin typeface="Arial" charset="0"/>
                <a:ea typeface="MS PGothic" pitchFamily="34" charset="-128"/>
              </a:rPr>
              <a:pPr algn="r" eaLnBrk="1" hangingPunct="1">
                <a:buClrTx/>
                <a:buFontTx/>
                <a:buNone/>
              </a:pPr>
              <a:t>30</a:t>
            </a:fld>
            <a:endParaRPr lang="en-US" sz="1200">
              <a:solidFill>
                <a:srgbClr val="000000"/>
              </a:solidFill>
              <a:latin typeface="Arial" charset="0"/>
              <a:ea typeface="MS PGothic" pitchFamily="34" charset="-128"/>
            </a:endParaRPr>
          </a:p>
        </p:txBody>
      </p:sp>
      <p:sp>
        <p:nvSpPr>
          <p:cNvPr id="30723"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Checking End of File </a:t>
            </a:r>
          </a:p>
        </p:txBody>
      </p:sp>
      <p:sp>
        <p:nvSpPr>
          <p:cNvPr id="30724" name="Text Box 3"/>
          <p:cNvSpPr txBox="1">
            <a:spLocks noChangeArrowheads="1"/>
          </p:cNvSpPr>
          <p:nvPr/>
        </p:nvSpPr>
        <p:spPr bwMode="auto">
          <a:xfrm>
            <a:off x="457200" y="1108075"/>
            <a:ext cx="8686800"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Previous example with </a:t>
            </a:r>
            <a:r>
              <a:rPr lang="en-US" sz="3200" dirty="0" err="1">
                <a:solidFill>
                  <a:srgbClr val="000000"/>
                </a:solidFill>
              </a:rPr>
              <a:t>feof</a:t>
            </a:r>
            <a:endParaRPr lang="en-US" sz="3200" dirty="0">
              <a:solidFill>
                <a:srgbClr val="000000"/>
              </a:solidFill>
            </a:endParaRPr>
          </a:p>
          <a:p>
            <a:pPr eaLnBrk="1" hangingPunct="1">
              <a:spcBef>
                <a:spcPts val="1250"/>
              </a:spcBef>
              <a:buClrTx/>
              <a:buFontTx/>
              <a:buNone/>
            </a:pPr>
            <a:endParaRPr lang="en-US" sz="2000" b="0" dirty="0">
              <a:solidFill>
                <a:srgbClr val="CC0000"/>
              </a:solidFill>
            </a:endParaRPr>
          </a:p>
          <a:p>
            <a:pPr eaLnBrk="1" hangingPunct="1">
              <a:spcBef>
                <a:spcPts val="300"/>
              </a:spcBef>
              <a:buClrTx/>
              <a:buFontTx/>
              <a:buNone/>
            </a:pPr>
            <a:r>
              <a:rPr lang="en-US" sz="3200" b="0" dirty="0">
                <a:solidFill>
                  <a:srgbClr val="CC0000"/>
                </a:solidFill>
              </a:rPr>
              <a:t>	</a:t>
            </a:r>
            <a:r>
              <a:rPr lang="en-US" sz="2800" dirty="0">
                <a:solidFill>
                  <a:srgbClr val="000000"/>
                </a:solidFill>
              </a:rPr>
              <a:t>while(1){</a:t>
            </a:r>
          </a:p>
          <a:p>
            <a:pPr eaLnBrk="1" hangingPunct="1">
              <a:spcBef>
                <a:spcPts val="300"/>
              </a:spcBef>
              <a:buClrTx/>
            </a:pPr>
            <a:r>
              <a:rPr lang="en-US" sz="2800" dirty="0">
                <a:solidFill>
                  <a:srgbClr val="000000"/>
                </a:solidFill>
              </a:rPr>
              <a:t>		c = </a:t>
            </a:r>
            <a:r>
              <a:rPr lang="en-US" sz="2800" dirty="0" err="1">
                <a:solidFill>
                  <a:srgbClr val="000000"/>
                </a:solidFill>
              </a:rPr>
              <a:t>fgetc</a:t>
            </a:r>
            <a:r>
              <a:rPr lang="en-US" sz="2800" dirty="0">
                <a:solidFill>
                  <a:srgbClr val="000000"/>
                </a:solidFill>
              </a:rPr>
              <a:t>(</a:t>
            </a:r>
            <a:r>
              <a:rPr lang="en-US" sz="2800" dirty="0" err="1">
                <a:solidFill>
                  <a:srgbClr val="000000"/>
                </a:solidFill>
              </a:rPr>
              <a:t>fpin</a:t>
            </a:r>
            <a:r>
              <a:rPr lang="en-US" sz="2800" dirty="0">
                <a:solidFill>
                  <a:srgbClr val="000000"/>
                </a:solidFill>
              </a:rPr>
              <a:t>);</a:t>
            </a:r>
          </a:p>
          <a:p>
            <a:pPr eaLnBrk="1" hangingPunct="1">
              <a:spcBef>
                <a:spcPts val="300"/>
              </a:spcBef>
              <a:buClrTx/>
              <a:buFontTx/>
              <a:buNone/>
            </a:pPr>
            <a:r>
              <a:rPr lang="en-US" sz="2800" dirty="0">
                <a:solidFill>
                  <a:srgbClr val="000000"/>
                </a:solidFill>
              </a:rPr>
              <a:t>		if(</a:t>
            </a:r>
            <a:r>
              <a:rPr lang="en-US" sz="2800" dirty="0" err="1">
                <a:solidFill>
                  <a:srgbClr val="CC0000"/>
                </a:solidFill>
              </a:rPr>
              <a:t>feof</a:t>
            </a:r>
            <a:r>
              <a:rPr lang="en-US" sz="2800" dirty="0">
                <a:solidFill>
                  <a:srgbClr val="CC0000"/>
                </a:solidFill>
              </a:rPr>
              <a:t>(</a:t>
            </a:r>
            <a:r>
              <a:rPr lang="en-US" sz="2800" dirty="0" err="1">
                <a:solidFill>
                  <a:srgbClr val="CC0000"/>
                </a:solidFill>
              </a:rPr>
              <a:t>fpin</a:t>
            </a:r>
            <a:r>
              <a:rPr lang="en-US" sz="2800" dirty="0">
                <a:solidFill>
                  <a:srgbClr val="CC0000"/>
                </a:solidFill>
              </a:rPr>
              <a:t>)</a:t>
            </a:r>
            <a:r>
              <a:rPr lang="en-US" sz="2800" dirty="0">
                <a:solidFill>
                  <a:srgbClr val="000000"/>
                </a:solidFill>
              </a:rPr>
              <a:t>)</a:t>
            </a:r>
          </a:p>
          <a:p>
            <a:pPr eaLnBrk="1" hangingPunct="1">
              <a:spcBef>
                <a:spcPts val="300"/>
              </a:spcBef>
              <a:buClrTx/>
              <a:buFontTx/>
              <a:buNone/>
            </a:pPr>
            <a:r>
              <a:rPr lang="en-US" sz="2800" dirty="0">
                <a:solidFill>
                  <a:srgbClr val="000000"/>
                </a:solidFill>
              </a:rPr>
              <a:t>			break;</a:t>
            </a:r>
          </a:p>
          <a:p>
            <a:pPr eaLnBrk="1" hangingPunct="1">
              <a:spcBef>
                <a:spcPts val="300"/>
              </a:spcBef>
              <a:buClrTx/>
              <a:buFontTx/>
              <a:buNone/>
            </a:pPr>
            <a:r>
              <a:rPr lang="en-US" sz="2800" dirty="0">
                <a:solidFill>
                  <a:srgbClr val="000000"/>
                </a:solidFill>
              </a:rPr>
              <a:t>		</a:t>
            </a:r>
            <a:r>
              <a:rPr lang="en-US" sz="2800" dirty="0" err="1">
                <a:solidFill>
                  <a:srgbClr val="000000"/>
                </a:solidFill>
              </a:rPr>
              <a:t>fputc</a:t>
            </a:r>
            <a:r>
              <a:rPr lang="en-US" sz="2800" dirty="0">
                <a:solidFill>
                  <a:srgbClr val="000000"/>
                </a:solidFill>
              </a:rPr>
              <a:t>(c, </a:t>
            </a:r>
            <a:r>
              <a:rPr lang="en-US" sz="2800" dirty="0" err="1">
                <a:solidFill>
                  <a:srgbClr val="000000"/>
                </a:solidFill>
              </a:rPr>
              <a:t>fpout</a:t>
            </a:r>
            <a:r>
              <a:rPr lang="en-US" sz="2800" dirty="0">
                <a:solidFill>
                  <a:srgbClr val="000000"/>
                </a:solidFill>
              </a:rPr>
              <a:t>);</a:t>
            </a:r>
          </a:p>
          <a:p>
            <a:pPr eaLnBrk="1" hangingPunct="1">
              <a:spcBef>
                <a:spcPts val="300"/>
              </a:spcBef>
              <a:buClrTx/>
              <a:buFontTx/>
              <a:buNone/>
            </a:pPr>
            <a:r>
              <a:rPr lang="en-US" sz="2800" dirty="0">
                <a:solidFill>
                  <a:srgbClr val="000000"/>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91B8B374-C81D-4C49-89D9-D34BABADD1E2}" type="slidenum">
              <a:rPr lang="en-US" sz="1200">
                <a:solidFill>
                  <a:srgbClr val="000000"/>
                </a:solidFill>
                <a:latin typeface="Arial" charset="0"/>
                <a:ea typeface="MS PGothic" pitchFamily="34" charset="-128"/>
              </a:rPr>
              <a:pPr algn="r" eaLnBrk="1" hangingPunct="1">
                <a:buClrTx/>
                <a:buFontTx/>
                <a:buNone/>
              </a:pPr>
              <a:t>31</a:t>
            </a:fld>
            <a:endParaRPr lang="en-US" sz="1200">
              <a:solidFill>
                <a:srgbClr val="000000"/>
              </a:solidFill>
              <a:latin typeface="Arial" charset="0"/>
              <a:ea typeface="MS PGothic" pitchFamily="34" charset="-128"/>
            </a:endParaRPr>
          </a:p>
        </p:txBody>
      </p:sp>
      <p:sp>
        <p:nvSpPr>
          <p:cNvPr id="31747"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Read/Write a Line (Text File)</a:t>
            </a:r>
          </a:p>
        </p:txBody>
      </p:sp>
      <p:sp>
        <p:nvSpPr>
          <p:cNvPr id="31748" name="Text Box 3"/>
          <p:cNvSpPr txBox="1">
            <a:spLocks noChangeArrowheads="1"/>
          </p:cNvSpPr>
          <p:nvPr/>
        </p:nvSpPr>
        <p:spPr bwMode="auto">
          <a:xfrm>
            <a:off x="457200" y="11430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We can read a line of file </a:t>
            </a:r>
          </a:p>
          <a:p>
            <a:pPr lvl="1" eaLnBrk="1" hangingPunct="1">
              <a:lnSpc>
                <a:spcPct val="90000"/>
              </a:lnSpc>
              <a:spcBef>
                <a:spcPts val="600"/>
              </a:spcBef>
              <a:buClr>
                <a:srgbClr val="006633"/>
              </a:buClr>
              <a:buSzPct val="85000"/>
              <a:buFont typeface="Wingdings" pitchFamily="2" charset="2"/>
              <a:buChar char=""/>
            </a:pPr>
            <a:r>
              <a:rPr lang="en-US" sz="2400" dirty="0">
                <a:solidFill>
                  <a:srgbClr val="000000"/>
                </a:solidFill>
              </a:rPr>
              <a:t>fscanf</a:t>
            </a:r>
            <a:r>
              <a:rPr lang="en-US" sz="2400" b="0" dirty="0">
                <a:solidFill>
                  <a:srgbClr val="000000"/>
                </a:solidFill>
                <a:latin typeface="Arial" charset="0"/>
                <a:cs typeface="Arial" charset="0"/>
              </a:rPr>
              <a:t> reads until the first white space</a:t>
            </a:r>
          </a:p>
          <a:p>
            <a:pPr eaLnBrk="1" hangingPunct="1">
              <a:lnSpc>
                <a:spcPct val="90000"/>
              </a:lnSpc>
              <a:spcBef>
                <a:spcPts val="1750"/>
              </a:spcBef>
              <a:buClrTx/>
              <a:buFontTx/>
              <a:buNone/>
            </a:pPr>
            <a:r>
              <a:rPr lang="en-US" sz="2800" b="0" dirty="0">
                <a:solidFill>
                  <a:srgbClr val="CC0000"/>
                </a:solidFill>
              </a:rPr>
              <a:t>	</a:t>
            </a:r>
            <a:r>
              <a:rPr lang="en-US" sz="2800" dirty="0">
                <a:solidFill>
                  <a:srgbClr val="CC0000"/>
                </a:solidFill>
              </a:rPr>
              <a:t>char * </a:t>
            </a:r>
            <a:r>
              <a:rPr lang="en-US" sz="2800" dirty="0" err="1">
                <a:solidFill>
                  <a:srgbClr val="000000"/>
                </a:solidFill>
              </a:rPr>
              <a:t>fgets</a:t>
            </a:r>
            <a:r>
              <a:rPr lang="en-US" sz="2800" dirty="0">
                <a:solidFill>
                  <a:srgbClr val="000000"/>
                </a:solidFill>
              </a:rPr>
              <a:t>(char *buff, </a:t>
            </a:r>
            <a:r>
              <a:rPr lang="en-US" sz="2800" dirty="0" err="1">
                <a:solidFill>
                  <a:srgbClr val="000000"/>
                </a:solidFill>
              </a:rPr>
              <a:t>int</a:t>
            </a:r>
            <a:r>
              <a:rPr lang="en-US" sz="2800" dirty="0">
                <a:solidFill>
                  <a:srgbClr val="000000"/>
                </a:solidFill>
              </a:rPr>
              <a:t> </a:t>
            </a:r>
            <a:r>
              <a:rPr lang="en-US" sz="2800" dirty="0" err="1">
                <a:solidFill>
                  <a:srgbClr val="000000"/>
                </a:solidFill>
              </a:rPr>
              <a:t>maxnumber</a:t>
            </a:r>
            <a:r>
              <a:rPr lang="en-US" sz="2800" dirty="0">
                <a:solidFill>
                  <a:srgbClr val="000000"/>
                </a:solidFill>
              </a:rPr>
              <a:t> , FILE *</a:t>
            </a:r>
            <a:r>
              <a:rPr lang="en-US" sz="2800" dirty="0" err="1">
                <a:solidFill>
                  <a:srgbClr val="000000"/>
                </a:solidFill>
              </a:rPr>
              <a:t>fp</a:t>
            </a:r>
            <a:r>
              <a:rPr lang="en-US" sz="2800" dirty="0">
                <a:solidFill>
                  <a:srgbClr val="000000"/>
                </a:solidFill>
              </a:rPr>
              <a:t>);</a:t>
            </a:r>
          </a:p>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Read at most </a:t>
            </a:r>
            <a:r>
              <a:rPr lang="en-US" sz="2800" dirty="0" err="1">
                <a:solidFill>
                  <a:srgbClr val="C00000"/>
                </a:solidFill>
              </a:rPr>
              <a:t>maxnumber</a:t>
            </a:r>
            <a:r>
              <a:rPr lang="en-US" sz="2800" dirty="0">
                <a:solidFill>
                  <a:srgbClr val="C00000"/>
                </a:solidFill>
              </a:rPr>
              <a:t> - 1</a:t>
            </a:r>
            <a:r>
              <a:rPr lang="en-US" sz="2800" b="0" dirty="0">
                <a:solidFill>
                  <a:srgbClr val="000000"/>
                </a:solidFill>
                <a:latin typeface="Arial" charset="0"/>
                <a:cs typeface="Arial" charset="0"/>
              </a:rPr>
              <a:t> chars </a:t>
            </a:r>
          </a:p>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Reading stops after </a:t>
            </a:r>
            <a:r>
              <a:rPr lang="en-US" sz="2800" dirty="0">
                <a:solidFill>
                  <a:srgbClr val="CC0000"/>
                </a:solidFill>
              </a:rPr>
              <a:t>EOF</a:t>
            </a:r>
            <a:r>
              <a:rPr lang="en-US" sz="2800" b="0" dirty="0">
                <a:solidFill>
                  <a:srgbClr val="000000"/>
                </a:solidFill>
                <a:latin typeface="Arial" charset="0"/>
                <a:cs typeface="Arial" charset="0"/>
              </a:rPr>
              <a:t> or </a:t>
            </a:r>
            <a:r>
              <a:rPr lang="en-US" sz="2800" b="0" dirty="0">
                <a:solidFill>
                  <a:srgbClr val="FF0066"/>
                </a:solidFill>
                <a:latin typeface="Arial" charset="0"/>
                <a:cs typeface="Arial" charset="0"/>
              </a:rPr>
              <a:t>\n</a:t>
            </a:r>
            <a:r>
              <a:rPr lang="en-US" sz="2800" b="0" dirty="0">
                <a:solidFill>
                  <a:srgbClr val="000000"/>
                </a:solidFill>
                <a:latin typeface="Arial" charset="0"/>
                <a:cs typeface="Arial" charset="0"/>
              </a:rPr>
              <a:t>, if a \n is read it is stored in buffer</a:t>
            </a:r>
          </a:p>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Add ‘\0’ to the end of string</a:t>
            </a:r>
          </a:p>
          <a:p>
            <a:pPr eaLnBrk="1" hangingPunct="1">
              <a:lnSpc>
                <a:spcPct val="90000"/>
              </a:lnSpc>
              <a:spcBef>
                <a:spcPts val="1750"/>
              </a:spcBef>
              <a:buClr>
                <a:srgbClr val="003399"/>
              </a:buClr>
              <a:buFont typeface="Wingdings" pitchFamily="2" charset="2"/>
              <a:buChar char=""/>
            </a:pPr>
            <a:r>
              <a:rPr lang="en-US" sz="2800" b="0" dirty="0">
                <a:solidFill>
                  <a:srgbClr val="000000"/>
                </a:solidFill>
                <a:latin typeface="Arial" charset="0"/>
                <a:cs typeface="Arial" charset="0"/>
              </a:rPr>
              <a:t>If reach to end of file without reading any character, return </a:t>
            </a:r>
            <a:r>
              <a:rPr lang="en-US" sz="2800" b="0" dirty="0">
                <a:solidFill>
                  <a:srgbClr val="CC0000"/>
                </a:solidFill>
                <a:latin typeface="Arial" charset="0"/>
                <a:cs typeface="Arial" charset="0"/>
              </a:rPr>
              <a:t>NULL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2356CA3B-2F87-44BE-8754-284971A962CF}" type="slidenum">
              <a:rPr lang="en-US" sz="1200">
                <a:solidFill>
                  <a:srgbClr val="000000"/>
                </a:solidFill>
                <a:latin typeface="Arial" charset="0"/>
                <a:ea typeface="MS PGothic" pitchFamily="34" charset="-128"/>
              </a:rPr>
              <a:pPr algn="r" eaLnBrk="1" hangingPunct="1">
                <a:buClrTx/>
                <a:buFontTx/>
                <a:buNone/>
              </a:pPr>
              <a:t>32</a:t>
            </a:fld>
            <a:endParaRPr lang="en-US" sz="1200">
              <a:solidFill>
                <a:srgbClr val="000000"/>
              </a:solidFill>
              <a:latin typeface="Arial" charset="0"/>
              <a:ea typeface="MS PGothic" pitchFamily="34" charset="-128"/>
            </a:endParaRPr>
          </a:p>
        </p:txBody>
      </p:sp>
      <p:sp>
        <p:nvSpPr>
          <p:cNvPr id="3277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Read/Write a Line (Text File)</a:t>
            </a:r>
          </a:p>
        </p:txBody>
      </p:sp>
      <p:sp>
        <p:nvSpPr>
          <p:cNvPr id="32772" name="Text Box 3"/>
          <p:cNvSpPr txBox="1">
            <a:spLocks noChangeArrowheads="1"/>
          </p:cNvSpPr>
          <p:nvPr/>
        </p:nvSpPr>
        <p:spPr bwMode="auto">
          <a:xfrm>
            <a:off x="457200" y="1108075"/>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We can write a line to file </a:t>
            </a:r>
          </a:p>
          <a:p>
            <a:pPr eaLnBrk="1" hangingPunct="1">
              <a:spcBef>
                <a:spcPts val="2000"/>
              </a:spcBef>
              <a:buClrTx/>
              <a:buFontTx/>
              <a:buNone/>
            </a:pPr>
            <a:r>
              <a:rPr lang="en-US" sz="3200" dirty="0" err="1">
                <a:solidFill>
                  <a:srgbClr val="CC0000"/>
                </a:solidFill>
              </a:rPr>
              <a:t>int</a:t>
            </a:r>
            <a:r>
              <a:rPr lang="en-US" sz="3200" dirty="0">
                <a:solidFill>
                  <a:srgbClr val="CC0000"/>
                </a:solidFill>
              </a:rPr>
              <a:t> </a:t>
            </a:r>
            <a:r>
              <a:rPr lang="en-US" sz="3200" dirty="0" err="1">
                <a:solidFill>
                  <a:srgbClr val="000000"/>
                </a:solidFill>
              </a:rPr>
              <a:t>fputs</a:t>
            </a:r>
            <a:r>
              <a:rPr lang="en-US" sz="3200" dirty="0">
                <a:solidFill>
                  <a:srgbClr val="000000"/>
                </a:solidFill>
              </a:rPr>
              <a:t>(char *buff, FILE *</a:t>
            </a:r>
            <a:r>
              <a:rPr lang="en-US" sz="3200" dirty="0" err="1">
                <a:solidFill>
                  <a:srgbClr val="000000"/>
                </a:solidFill>
              </a:rPr>
              <a:t>fp</a:t>
            </a:r>
            <a:r>
              <a:rPr lang="en-US" sz="3200" dirty="0">
                <a:solidFill>
                  <a:srgbClr val="000000"/>
                </a:solidFill>
              </a:rPr>
              <a:t>);</a:t>
            </a:r>
          </a:p>
          <a:p>
            <a:pPr eaLnBrk="1" hangingPunct="1">
              <a:spcBef>
                <a:spcPts val="2000"/>
              </a:spcBef>
              <a:buClr>
                <a:srgbClr val="003399"/>
              </a:buClr>
              <a:buFont typeface="Wingdings" pitchFamily="2" charset="2"/>
              <a:buNone/>
            </a:pPr>
            <a:endParaRPr lang="en-US" sz="105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Write the string buff to file</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Does </a:t>
            </a:r>
            <a:r>
              <a:rPr lang="en-US" sz="3200" b="0" dirty="0">
                <a:solidFill>
                  <a:srgbClr val="C00000"/>
                </a:solidFill>
                <a:latin typeface="Arial" charset="0"/>
                <a:cs typeface="Arial" charset="0"/>
              </a:rPr>
              <a:t>NOT</a:t>
            </a:r>
            <a:r>
              <a:rPr lang="en-US" sz="3200" b="0" dirty="0">
                <a:solidFill>
                  <a:srgbClr val="000000"/>
                </a:solidFill>
                <a:latin typeface="Arial" charset="0"/>
                <a:cs typeface="Arial" charset="0"/>
              </a:rPr>
              <a:t> add \n at the end</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On success, a non-negative value is returned. On error, the function returns </a:t>
            </a:r>
            <a:r>
              <a:rPr lang="en-US" sz="3200" dirty="0">
                <a:solidFill>
                  <a:srgbClr val="CC0000"/>
                </a:solidFill>
              </a:rPr>
              <a:t>EOF</a:t>
            </a:r>
            <a:r>
              <a:rPr lang="en-US" sz="3200" b="0" dirty="0">
                <a:solidFill>
                  <a:srgbClr val="000000"/>
                </a:solidFill>
                <a:latin typeface="Arial" charset="0"/>
                <a:cs typeface="Arial"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874A38B7-51EF-465A-AA3F-3EE558DDD77D}" type="slidenum">
              <a:rPr lang="en-US" sz="1200">
                <a:solidFill>
                  <a:srgbClr val="000000"/>
                </a:solidFill>
                <a:latin typeface="Arial" charset="0"/>
                <a:ea typeface="MS PGothic" pitchFamily="34" charset="-128"/>
              </a:rPr>
              <a:pPr algn="r" eaLnBrk="1" hangingPunct="1">
                <a:buClrTx/>
                <a:buFontTx/>
                <a:buNone/>
              </a:pPr>
              <a:t>33</a:t>
            </a:fld>
            <a:endParaRPr lang="en-US" sz="1200">
              <a:solidFill>
                <a:srgbClr val="000000"/>
              </a:solidFill>
              <a:latin typeface="Arial" charset="0"/>
              <a:ea typeface="MS PGothic" pitchFamily="34" charset="-128"/>
            </a:endParaRPr>
          </a:p>
        </p:txBody>
      </p:sp>
      <p:sp>
        <p:nvSpPr>
          <p:cNvPr id="33795"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Count the number of lines</a:t>
            </a:r>
          </a:p>
        </p:txBody>
      </p:sp>
      <p:sp>
        <p:nvSpPr>
          <p:cNvPr id="33796" name="Text Box 3"/>
          <p:cNvSpPr txBox="1">
            <a:spLocks noChangeArrowheads="1"/>
          </p:cNvSpPr>
          <p:nvPr/>
        </p:nvSpPr>
        <p:spPr bwMode="auto">
          <a:xfrm>
            <a:off x="457200" y="1143000"/>
            <a:ext cx="8291264" cy="50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1313"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90000"/>
              </a:lnSpc>
              <a:spcBef>
                <a:spcPts val="1438"/>
              </a:spcBef>
              <a:buClrTx/>
              <a:buFontTx/>
              <a:buNone/>
            </a:pPr>
            <a:r>
              <a:rPr lang="en-US" sz="2300" dirty="0">
                <a:solidFill>
                  <a:srgbClr val="000000"/>
                </a:solidFill>
              </a:rPr>
              <a:t>	char </a:t>
            </a:r>
            <a:r>
              <a:rPr lang="en-US" sz="2300" dirty="0" err="1">
                <a:solidFill>
                  <a:srgbClr val="000000"/>
                </a:solidFill>
              </a:rPr>
              <a:t>buf</a:t>
            </a:r>
            <a:r>
              <a:rPr lang="en-US" sz="2300" dirty="0">
                <a:solidFill>
                  <a:srgbClr val="000000"/>
                </a:solidFill>
              </a:rPr>
              <a:t>[</a:t>
            </a:r>
            <a:r>
              <a:rPr lang="en-US" sz="2300" dirty="0">
                <a:solidFill>
                  <a:srgbClr val="CC0000"/>
                </a:solidFill>
              </a:rPr>
              <a:t>500</a:t>
            </a:r>
            <a:r>
              <a:rPr lang="en-US" sz="2300" dirty="0">
                <a:solidFill>
                  <a:srgbClr val="000000"/>
                </a:solidFill>
              </a:rPr>
              <a:t>]; </a:t>
            </a:r>
            <a:r>
              <a:rPr lang="en-US" sz="2300" dirty="0">
                <a:solidFill>
                  <a:srgbClr val="00B050"/>
                </a:solidFill>
              </a:rPr>
              <a:t>// 500 &gt; every line</a:t>
            </a:r>
          </a:p>
          <a:p>
            <a:pPr eaLnBrk="1" hangingPunct="1">
              <a:lnSpc>
                <a:spcPct val="90000"/>
              </a:lnSpc>
              <a:spcBef>
                <a:spcPts val="438"/>
              </a:spcBef>
              <a:buClrTx/>
              <a:buFontTx/>
              <a:buNone/>
            </a:pPr>
            <a:endParaRPr lang="en-US" sz="700" dirty="0">
              <a:solidFill>
                <a:srgbClr val="000000"/>
              </a:solidFill>
            </a:endParaRPr>
          </a:p>
          <a:p>
            <a:pPr eaLnBrk="1" hangingPunct="1">
              <a:lnSpc>
                <a:spcPct val="90000"/>
              </a:lnSpc>
              <a:spcBef>
                <a:spcPts val="1438"/>
              </a:spcBef>
              <a:buClrTx/>
              <a:buFontTx/>
              <a:buNone/>
            </a:pPr>
            <a:r>
              <a:rPr lang="en-US" sz="2300" dirty="0">
                <a:solidFill>
                  <a:srgbClr val="000000"/>
                </a:solidFill>
              </a:rPr>
              <a:t>	</a:t>
            </a:r>
            <a:r>
              <a:rPr lang="en-US" sz="2300" dirty="0" err="1">
                <a:solidFill>
                  <a:srgbClr val="000000"/>
                </a:solidFill>
              </a:rPr>
              <a:t>fpin</a:t>
            </a:r>
            <a:r>
              <a:rPr lang="en-US" sz="2300" dirty="0">
                <a:solidFill>
                  <a:srgbClr val="000000"/>
                </a:solidFill>
              </a:rPr>
              <a:t> = </a:t>
            </a:r>
            <a:r>
              <a:rPr lang="en-US" sz="2300" dirty="0" err="1">
                <a:solidFill>
                  <a:srgbClr val="000000"/>
                </a:solidFill>
              </a:rPr>
              <a:t>fopen</a:t>
            </a:r>
            <a:r>
              <a:rPr lang="en-US" sz="2300" dirty="0">
                <a:solidFill>
                  <a:srgbClr val="000000"/>
                </a:solidFill>
              </a:rPr>
              <a:t>(</a:t>
            </a:r>
            <a:r>
              <a:rPr lang="en-US" sz="2300" dirty="0" err="1">
                <a:solidFill>
                  <a:srgbClr val="000000"/>
                </a:solidFill>
              </a:rPr>
              <a:t>inname</a:t>
            </a:r>
            <a:r>
              <a:rPr lang="en-US" sz="2300" dirty="0">
                <a:solidFill>
                  <a:srgbClr val="000000"/>
                </a:solidFill>
              </a:rPr>
              <a:t>, "r");</a:t>
            </a:r>
          </a:p>
          <a:p>
            <a:pPr eaLnBrk="1" hangingPunct="1">
              <a:lnSpc>
                <a:spcPct val="90000"/>
              </a:lnSpc>
              <a:spcBef>
                <a:spcPts val="1438"/>
              </a:spcBef>
              <a:buClrTx/>
              <a:buFontTx/>
              <a:buNone/>
            </a:pPr>
            <a:r>
              <a:rPr lang="en-US" sz="2300" dirty="0">
                <a:solidFill>
                  <a:srgbClr val="000000"/>
                </a:solidFill>
              </a:rPr>
              <a:t>	if(</a:t>
            </a:r>
            <a:r>
              <a:rPr lang="en-US" sz="2300" dirty="0" err="1">
                <a:solidFill>
                  <a:srgbClr val="000000"/>
                </a:solidFill>
              </a:rPr>
              <a:t>fpin</a:t>
            </a:r>
            <a:r>
              <a:rPr lang="en-US" sz="2300" dirty="0">
                <a:solidFill>
                  <a:srgbClr val="000000"/>
                </a:solidFill>
              </a:rPr>
              <a:t> == NULL){</a:t>
            </a:r>
          </a:p>
          <a:p>
            <a:pPr eaLnBrk="1" hangingPunct="1">
              <a:lnSpc>
                <a:spcPct val="90000"/>
              </a:lnSpc>
              <a:spcBef>
                <a:spcPts val="1438"/>
              </a:spcBef>
              <a:buClrTx/>
              <a:buFontTx/>
              <a:buNone/>
            </a:pPr>
            <a:r>
              <a:rPr lang="en-US" sz="2300" dirty="0">
                <a:solidFill>
                  <a:srgbClr val="000000"/>
                </a:solidFill>
              </a:rPr>
              <a:t>		</a:t>
            </a:r>
            <a:r>
              <a:rPr lang="en-US" sz="2300" dirty="0" err="1">
                <a:solidFill>
                  <a:srgbClr val="000000"/>
                </a:solidFill>
              </a:rPr>
              <a:t>printf</a:t>
            </a:r>
            <a:r>
              <a:rPr lang="en-US" sz="2300" dirty="0">
                <a:solidFill>
                  <a:srgbClr val="000000"/>
                </a:solidFill>
              </a:rPr>
              <a:t>("Cannot open %s\n", </a:t>
            </a:r>
            <a:r>
              <a:rPr lang="en-US" sz="2300" dirty="0" err="1">
                <a:solidFill>
                  <a:srgbClr val="000000"/>
                </a:solidFill>
              </a:rPr>
              <a:t>inname</a:t>
            </a:r>
            <a:r>
              <a:rPr lang="en-US" sz="2300" dirty="0">
                <a:solidFill>
                  <a:srgbClr val="000000"/>
                </a:solidFill>
              </a:rPr>
              <a:t>);</a:t>
            </a:r>
          </a:p>
          <a:p>
            <a:pPr eaLnBrk="1" hangingPunct="1">
              <a:lnSpc>
                <a:spcPct val="90000"/>
              </a:lnSpc>
              <a:spcBef>
                <a:spcPts val="1438"/>
              </a:spcBef>
              <a:buClrTx/>
              <a:buFontTx/>
              <a:buNone/>
            </a:pPr>
            <a:r>
              <a:rPr lang="en-US" sz="2300" dirty="0">
                <a:solidFill>
                  <a:srgbClr val="000000"/>
                </a:solidFill>
              </a:rPr>
              <a:t>		return -1;</a:t>
            </a:r>
          </a:p>
          <a:p>
            <a:pPr eaLnBrk="1" hangingPunct="1">
              <a:lnSpc>
                <a:spcPct val="90000"/>
              </a:lnSpc>
              <a:spcBef>
                <a:spcPts val="1438"/>
              </a:spcBef>
              <a:buClrTx/>
              <a:buFontTx/>
              <a:buNone/>
            </a:pPr>
            <a:r>
              <a:rPr lang="en-US" sz="2300" dirty="0">
                <a:solidFill>
                  <a:srgbClr val="000000"/>
                </a:solidFill>
              </a:rPr>
              <a:t>	}</a:t>
            </a:r>
          </a:p>
          <a:p>
            <a:pPr eaLnBrk="1" hangingPunct="1">
              <a:lnSpc>
                <a:spcPct val="90000"/>
              </a:lnSpc>
              <a:spcBef>
                <a:spcPts val="438"/>
              </a:spcBef>
              <a:buClrTx/>
              <a:buFontTx/>
              <a:buNone/>
            </a:pPr>
            <a:endParaRPr lang="en-US" sz="700" dirty="0">
              <a:solidFill>
                <a:srgbClr val="000000"/>
              </a:solidFill>
            </a:endParaRPr>
          </a:p>
          <a:p>
            <a:pPr eaLnBrk="1" hangingPunct="1">
              <a:lnSpc>
                <a:spcPct val="90000"/>
              </a:lnSpc>
              <a:spcBef>
                <a:spcPts val="1438"/>
              </a:spcBef>
              <a:buClrTx/>
              <a:buFontTx/>
              <a:buNone/>
            </a:pPr>
            <a:r>
              <a:rPr lang="en-US" sz="2300" dirty="0">
                <a:solidFill>
                  <a:srgbClr val="000000"/>
                </a:solidFill>
              </a:rPr>
              <a:t>	while( </a:t>
            </a:r>
            <a:r>
              <a:rPr lang="en-US" sz="2300" dirty="0" err="1">
                <a:solidFill>
                  <a:srgbClr val="0070C0"/>
                </a:solidFill>
              </a:rPr>
              <a:t>fgets</a:t>
            </a:r>
            <a:r>
              <a:rPr lang="en-US" sz="2300" dirty="0">
                <a:solidFill>
                  <a:srgbClr val="000000"/>
                </a:solidFill>
              </a:rPr>
              <a:t>(</a:t>
            </a:r>
            <a:r>
              <a:rPr lang="en-US" sz="2300" dirty="0" err="1">
                <a:solidFill>
                  <a:srgbClr val="000000"/>
                </a:solidFill>
              </a:rPr>
              <a:t>buf</a:t>
            </a:r>
            <a:r>
              <a:rPr lang="en-US" sz="2300" dirty="0">
                <a:solidFill>
                  <a:srgbClr val="000000"/>
                </a:solidFill>
              </a:rPr>
              <a:t>, </a:t>
            </a:r>
            <a:r>
              <a:rPr lang="en-US" sz="2300" dirty="0">
                <a:solidFill>
                  <a:srgbClr val="CC0000"/>
                </a:solidFill>
              </a:rPr>
              <a:t>500</a:t>
            </a:r>
            <a:r>
              <a:rPr lang="en-US" sz="2300" dirty="0">
                <a:solidFill>
                  <a:srgbClr val="000000"/>
                </a:solidFill>
              </a:rPr>
              <a:t>, </a:t>
            </a:r>
            <a:r>
              <a:rPr lang="en-US" sz="2300" dirty="0" err="1">
                <a:solidFill>
                  <a:srgbClr val="000000"/>
                </a:solidFill>
              </a:rPr>
              <a:t>fpin</a:t>
            </a:r>
            <a:r>
              <a:rPr lang="en-US" sz="2300" dirty="0">
                <a:solidFill>
                  <a:srgbClr val="000000"/>
                </a:solidFill>
              </a:rPr>
              <a:t>) != NULL )</a:t>
            </a:r>
          </a:p>
          <a:p>
            <a:pPr eaLnBrk="1" hangingPunct="1">
              <a:lnSpc>
                <a:spcPct val="90000"/>
              </a:lnSpc>
              <a:spcBef>
                <a:spcPts val="1438"/>
              </a:spcBef>
              <a:buClrTx/>
              <a:buFontTx/>
              <a:buNone/>
            </a:pPr>
            <a:r>
              <a:rPr lang="en-US" sz="2300" dirty="0">
                <a:solidFill>
                  <a:srgbClr val="000000"/>
                </a:solidFill>
              </a:rPr>
              <a:t>		count++;</a:t>
            </a:r>
          </a:p>
          <a:p>
            <a:pPr eaLnBrk="1" hangingPunct="1">
              <a:lnSpc>
                <a:spcPct val="90000"/>
              </a:lnSpc>
              <a:spcBef>
                <a:spcPts val="438"/>
              </a:spcBef>
              <a:buClrTx/>
              <a:buFontTx/>
              <a:buNone/>
            </a:pPr>
            <a:endParaRPr lang="en-US" sz="700" dirty="0">
              <a:solidFill>
                <a:srgbClr val="000000"/>
              </a:solidFill>
            </a:endParaRPr>
          </a:p>
          <a:p>
            <a:pPr eaLnBrk="1" hangingPunct="1">
              <a:lnSpc>
                <a:spcPct val="90000"/>
              </a:lnSpc>
              <a:spcBef>
                <a:spcPts val="1438"/>
              </a:spcBef>
              <a:buClrTx/>
              <a:buFontTx/>
              <a:buNone/>
            </a:pPr>
            <a:r>
              <a:rPr lang="en-US" sz="2300" dirty="0">
                <a:solidFill>
                  <a:srgbClr val="000000"/>
                </a:solidFill>
              </a:rPr>
              <a:t>	</a:t>
            </a:r>
            <a:r>
              <a:rPr lang="en-US" sz="2300" dirty="0" err="1">
                <a:solidFill>
                  <a:srgbClr val="000000"/>
                </a:solidFill>
              </a:rPr>
              <a:t>printf</a:t>
            </a:r>
            <a:r>
              <a:rPr lang="en-US" sz="2300" dirty="0">
                <a:solidFill>
                  <a:srgbClr val="000000"/>
                </a:solidFill>
              </a:rPr>
              <a:t>("Number of Lines = %d\n", count);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34</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124744"/>
            <a:ext cx="8610600" cy="5112568"/>
          </a:xfrm>
          <a:prstGeom prst="rect">
            <a:avLst/>
          </a:prstGeom>
          <a:no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2000" dirty="0">
                <a:solidFill>
                  <a:srgbClr val="000000"/>
                </a:solidFill>
              </a:rPr>
              <a:t>#include &lt;</a:t>
            </a:r>
            <a:r>
              <a:rPr lang="en-US" sz="2000" dirty="0" err="1">
                <a:solidFill>
                  <a:srgbClr val="000000"/>
                </a:solidFill>
              </a:rPr>
              <a:t>stdio.h</a:t>
            </a:r>
            <a:r>
              <a:rPr lang="en-US" sz="2000" dirty="0">
                <a:solidFill>
                  <a:srgbClr val="000000"/>
                </a:solidFill>
              </a:rPr>
              <a:t>&gt;</a:t>
            </a:r>
          </a:p>
          <a:p>
            <a:pPr eaLnBrk="1" hangingPunct="1">
              <a:lnSpc>
                <a:spcPct val="80000"/>
              </a:lnSpc>
              <a:spcBef>
                <a:spcPts val="200"/>
              </a:spcBef>
              <a:spcAft>
                <a:spcPts val="200"/>
              </a:spcAft>
              <a:buClrTx/>
              <a:buFontTx/>
              <a:buNone/>
            </a:pPr>
            <a:r>
              <a:rPr lang="en-US" sz="2000" dirty="0">
                <a:solidFill>
                  <a:srgbClr val="000000"/>
                </a:solidFill>
              </a:rPr>
              <a:t>#include &lt;</a:t>
            </a:r>
            <a:r>
              <a:rPr lang="en-US" sz="2000" dirty="0" err="1">
                <a:solidFill>
                  <a:srgbClr val="000000"/>
                </a:solidFill>
              </a:rPr>
              <a:t>stdlib.h</a:t>
            </a:r>
            <a:r>
              <a:rPr lang="en-US" sz="2000" dirty="0">
                <a:solidFill>
                  <a:srgbClr val="000000"/>
                </a:solidFill>
              </a:rPr>
              <a:t>&gt;</a:t>
            </a:r>
          </a:p>
          <a:p>
            <a:pPr eaLnBrk="1" hangingPunct="1">
              <a:lnSpc>
                <a:spcPct val="80000"/>
              </a:lnSpc>
              <a:spcBef>
                <a:spcPts val="200"/>
              </a:spcBef>
              <a:spcAft>
                <a:spcPts val="200"/>
              </a:spcAft>
              <a:buClrTx/>
              <a:buFontTx/>
              <a:buNone/>
            </a:pPr>
            <a:endParaRPr lang="en-US" sz="800" dirty="0">
              <a:solidFill>
                <a:srgbClr val="000000"/>
              </a:solidFill>
            </a:endParaRPr>
          </a:p>
          <a:p>
            <a:pPr eaLnBrk="1" hangingPunct="1">
              <a:lnSpc>
                <a:spcPct val="80000"/>
              </a:lnSpc>
              <a:spcBef>
                <a:spcPts val="200"/>
              </a:spcBef>
              <a:spcAft>
                <a:spcPts val="200"/>
              </a:spcAft>
              <a:buClrTx/>
              <a:buFontTx/>
              <a:buNone/>
            </a:pPr>
            <a:r>
              <a:rPr lang="en-US" sz="2000" dirty="0" err="1">
                <a:solidFill>
                  <a:srgbClr val="000000"/>
                </a:solidFill>
              </a:rPr>
              <a:t>int</a:t>
            </a:r>
            <a:r>
              <a:rPr lang="en-US" sz="2000" dirty="0">
                <a:solidFill>
                  <a:srgbClr val="000000"/>
                </a:solidFill>
              </a:rPr>
              <a:t> main(void){</a:t>
            </a:r>
          </a:p>
          <a:p>
            <a:pPr eaLnBrk="1" hangingPunct="1">
              <a:lnSpc>
                <a:spcPct val="80000"/>
              </a:lnSpc>
              <a:spcBef>
                <a:spcPts val="200"/>
              </a:spcBef>
              <a:spcAft>
                <a:spcPts val="200"/>
              </a:spcAft>
              <a:buClrTx/>
              <a:buFontTx/>
              <a:buNone/>
            </a:pPr>
            <a:endParaRPr lang="en-US" sz="8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FILE *</a:t>
            </a:r>
            <a:r>
              <a:rPr lang="en-US" sz="2000" dirty="0" err="1">
                <a:solidFill>
                  <a:srgbClr val="000000"/>
                </a:solidFill>
              </a:rPr>
              <a:t>fpin</a:t>
            </a:r>
            <a:r>
              <a:rPr lang="en-US" sz="2000" dirty="0">
                <a:solidFill>
                  <a:srgbClr val="000000"/>
                </a:solidFill>
              </a:rPr>
              <a:t>, *</a:t>
            </a:r>
            <a:r>
              <a:rPr lang="en-US" sz="2000" dirty="0" err="1">
                <a:solidFill>
                  <a:srgbClr val="000000"/>
                </a:solidFill>
              </a:rPr>
              <a:t>fpout</a:t>
            </a:r>
            <a:r>
              <a:rPr lang="en-US" sz="2000" dirty="0">
                <a:solidFill>
                  <a:srgbClr val="000000"/>
                </a:solidFill>
              </a:rPr>
              <a:t>;</a:t>
            </a:r>
          </a:p>
          <a:p>
            <a:pPr eaLnBrk="1" hangingPunct="1">
              <a:lnSpc>
                <a:spcPct val="80000"/>
              </a:lnSpc>
              <a:spcBef>
                <a:spcPts val="200"/>
              </a:spcBef>
              <a:spcAft>
                <a:spcPts val="200"/>
              </a:spcAft>
              <a:buClrTx/>
              <a:buFontTx/>
              <a:buNone/>
            </a:pPr>
            <a:r>
              <a:rPr lang="en-US" sz="2000" dirty="0">
                <a:solidFill>
                  <a:srgbClr val="000000"/>
                </a:solidFill>
              </a:rPr>
              <a:t>	char </a:t>
            </a:r>
            <a:r>
              <a:rPr lang="en-US" sz="2000" dirty="0" err="1">
                <a:solidFill>
                  <a:srgbClr val="000000"/>
                </a:solidFill>
              </a:rPr>
              <a:t>inname</a:t>
            </a:r>
            <a:r>
              <a:rPr lang="en-US" sz="2000" dirty="0">
                <a:solidFill>
                  <a:srgbClr val="000000"/>
                </a:solidFill>
              </a:rPr>
              <a:t>[20], </a:t>
            </a:r>
            <a:r>
              <a:rPr lang="en-US" sz="2000" dirty="0" err="1">
                <a:solidFill>
                  <a:srgbClr val="000000"/>
                </a:solidFill>
              </a:rPr>
              <a:t>outname</a:t>
            </a:r>
            <a:r>
              <a:rPr lang="en-US" sz="2000" dirty="0">
                <a:solidFill>
                  <a:srgbClr val="000000"/>
                </a:solidFill>
              </a:rPr>
              <a:t>[20];	</a:t>
            </a:r>
          </a:p>
          <a:p>
            <a:pPr eaLnBrk="1" hangingPunct="1">
              <a:lnSpc>
                <a:spcPct val="80000"/>
              </a:lnSpc>
              <a:spcBef>
                <a:spcPts val="200"/>
              </a:spcBef>
              <a:spcAft>
                <a:spcPts val="200"/>
              </a:spcAft>
              <a:buClrTx/>
              <a:buFontTx/>
              <a:buNone/>
            </a:pPr>
            <a:r>
              <a:rPr lang="en-US" sz="2000" dirty="0">
                <a:solidFill>
                  <a:srgbClr val="CC0000"/>
                </a:solidFill>
              </a:rPr>
              <a:t>	char </a:t>
            </a:r>
            <a:r>
              <a:rPr lang="en-US" sz="2000" dirty="0" err="1">
                <a:solidFill>
                  <a:srgbClr val="CC0000"/>
                </a:solidFill>
              </a:rPr>
              <a:t>buf</a:t>
            </a:r>
            <a:r>
              <a:rPr lang="en-US" sz="2000" dirty="0">
                <a:solidFill>
                  <a:srgbClr val="CC0000"/>
                </a:solidFill>
              </a:rPr>
              <a:t>[1000];</a:t>
            </a:r>
          </a:p>
          <a:p>
            <a:pPr eaLnBrk="1" hangingPunct="1">
              <a:lnSpc>
                <a:spcPct val="80000"/>
              </a:lnSpc>
              <a:spcBef>
                <a:spcPts val="200"/>
              </a:spcBef>
              <a:spcAft>
                <a:spcPts val="200"/>
              </a:spcAft>
              <a:buClrTx/>
              <a:buFontTx/>
              <a:buNone/>
            </a:pPr>
            <a:endParaRPr lang="en-US" sz="8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("Enter the name of input file: ");</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scanf</a:t>
            </a:r>
            <a:r>
              <a:rPr lang="en-US" sz="2000" dirty="0">
                <a:solidFill>
                  <a:srgbClr val="000000"/>
                </a:solidFill>
              </a:rPr>
              <a:t>("%s", </a:t>
            </a:r>
            <a:r>
              <a:rPr lang="en-US" sz="2000" dirty="0" err="1">
                <a:solidFill>
                  <a:srgbClr val="000000"/>
                </a:solidFill>
              </a:rPr>
              <a:t>inname</a:t>
            </a:r>
            <a:r>
              <a:rPr lang="en-US" sz="2000" dirty="0">
                <a:solidFill>
                  <a:srgbClr val="000000"/>
                </a:solidFill>
              </a:rPr>
              <a:t>);</a:t>
            </a:r>
          </a:p>
          <a:p>
            <a:pPr eaLnBrk="1" hangingPunct="1">
              <a:lnSpc>
                <a:spcPct val="80000"/>
              </a:lnSpc>
              <a:spcBef>
                <a:spcPts val="200"/>
              </a:spcBef>
              <a:spcAft>
                <a:spcPts val="200"/>
              </a:spcAft>
              <a:buClrTx/>
              <a:buFontTx/>
              <a:buNone/>
            </a:pPr>
            <a:endParaRPr lang="en-US" sz="700" dirty="0">
              <a:solidFill>
                <a:srgbClr val="000000"/>
              </a:solidFill>
            </a:endParaRP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("Enter the name of output file: ");</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scanf</a:t>
            </a:r>
            <a:r>
              <a:rPr lang="en-US" sz="2000" dirty="0">
                <a:solidFill>
                  <a:srgbClr val="000000"/>
                </a:solidFill>
              </a:rPr>
              <a:t>("%s", </a:t>
            </a:r>
            <a:r>
              <a:rPr lang="en-US" sz="2000" dirty="0" err="1">
                <a:solidFill>
                  <a:srgbClr val="000000"/>
                </a:solidFill>
              </a:rPr>
              <a:t>outname</a:t>
            </a:r>
            <a:r>
              <a:rPr lang="en-US" sz="2000" dirty="0">
                <a:solidFill>
                  <a:srgbClr val="000000"/>
                </a:solidFill>
              </a:rPr>
              <a:t>);</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fpin</a:t>
            </a:r>
            <a:r>
              <a:rPr lang="en-US" sz="2000" dirty="0">
                <a:solidFill>
                  <a:srgbClr val="000000"/>
                </a:solidFill>
              </a:rPr>
              <a:t> = </a:t>
            </a:r>
            <a:r>
              <a:rPr lang="en-US" sz="2000" dirty="0" err="1">
                <a:solidFill>
                  <a:srgbClr val="000000"/>
                </a:solidFill>
              </a:rPr>
              <a:t>fopen</a:t>
            </a:r>
            <a:r>
              <a:rPr lang="en-US" sz="2000" dirty="0">
                <a:solidFill>
                  <a:srgbClr val="000000"/>
                </a:solidFill>
              </a:rPr>
              <a:t>(</a:t>
            </a:r>
            <a:r>
              <a:rPr lang="en-US" sz="2000" dirty="0" err="1">
                <a:solidFill>
                  <a:srgbClr val="000000"/>
                </a:solidFill>
              </a:rPr>
              <a:t>inname</a:t>
            </a:r>
            <a:r>
              <a:rPr lang="en-US" sz="2000" dirty="0">
                <a:solidFill>
                  <a:srgbClr val="000000"/>
                </a:solidFill>
              </a:rPr>
              <a:t>, "r");</a:t>
            </a:r>
          </a:p>
          <a:p>
            <a:pPr eaLnBrk="1" hangingPunct="1">
              <a:lnSpc>
                <a:spcPct val="80000"/>
              </a:lnSpc>
              <a:spcBef>
                <a:spcPts val="200"/>
              </a:spcBef>
              <a:spcAft>
                <a:spcPts val="200"/>
              </a:spcAft>
              <a:buClrTx/>
              <a:buFontTx/>
              <a:buNone/>
            </a:pPr>
            <a:r>
              <a:rPr lang="en-US" sz="2000" dirty="0">
                <a:solidFill>
                  <a:srgbClr val="000000"/>
                </a:solidFill>
              </a:rPr>
              <a:t>	if(</a:t>
            </a:r>
            <a:r>
              <a:rPr lang="en-US" sz="2000" dirty="0" err="1">
                <a:solidFill>
                  <a:srgbClr val="000000"/>
                </a:solidFill>
              </a:rPr>
              <a:t>fpin</a:t>
            </a:r>
            <a:r>
              <a:rPr lang="en-US" sz="2000" dirty="0">
                <a:solidFill>
                  <a:srgbClr val="000000"/>
                </a:solidFill>
              </a:rPr>
              <a:t> == NULL){</a:t>
            </a:r>
          </a:p>
          <a:p>
            <a:pPr eaLnBrk="1" hangingPunct="1">
              <a:lnSpc>
                <a:spcPct val="80000"/>
              </a:lnSpc>
              <a:spcBef>
                <a:spcPts val="200"/>
              </a:spcBef>
              <a:spcAft>
                <a:spcPts val="200"/>
              </a:spcAft>
              <a:buClrTx/>
              <a:buFontTx/>
              <a:buNone/>
            </a:pPr>
            <a:r>
              <a:rPr lang="en-US" sz="2000" dirty="0">
                <a:solidFill>
                  <a:srgbClr val="000000"/>
                </a:solidFill>
              </a:rPr>
              <a:t>		</a:t>
            </a:r>
            <a:r>
              <a:rPr lang="en-US" sz="2000" dirty="0" err="1">
                <a:solidFill>
                  <a:srgbClr val="000000"/>
                </a:solidFill>
              </a:rPr>
              <a:t>printf</a:t>
            </a:r>
            <a:r>
              <a:rPr lang="en-US" sz="2000" dirty="0">
                <a:solidFill>
                  <a:srgbClr val="000000"/>
                </a:solidFill>
              </a:rPr>
              <a:t>("Cannot open %s\n", </a:t>
            </a:r>
            <a:r>
              <a:rPr lang="en-US" sz="2000" dirty="0" err="1">
                <a:solidFill>
                  <a:srgbClr val="000000"/>
                </a:solidFill>
              </a:rPr>
              <a:t>inname</a:t>
            </a:r>
            <a:r>
              <a:rPr lang="en-US" sz="2000" dirty="0">
                <a:solidFill>
                  <a:srgbClr val="000000"/>
                </a:solidFill>
              </a:rPr>
              <a:t>);</a:t>
            </a:r>
          </a:p>
          <a:p>
            <a:pPr eaLnBrk="1" hangingPunct="1">
              <a:lnSpc>
                <a:spcPct val="80000"/>
              </a:lnSpc>
              <a:spcBef>
                <a:spcPts val="200"/>
              </a:spcBef>
              <a:spcAft>
                <a:spcPts val="200"/>
              </a:spcAft>
              <a:buClrTx/>
              <a:buFontTx/>
              <a:buNone/>
            </a:pPr>
            <a:r>
              <a:rPr lang="en-US" sz="2000" dirty="0">
                <a:solidFill>
                  <a:srgbClr val="000000"/>
                </a:solidFill>
              </a:rPr>
              <a:t>		return -1;</a:t>
            </a:r>
          </a:p>
          <a:p>
            <a:pPr eaLnBrk="1" hangingPunct="1">
              <a:lnSpc>
                <a:spcPct val="80000"/>
              </a:lnSpc>
              <a:spcBef>
                <a:spcPts val="200"/>
              </a:spcBef>
              <a:spcAft>
                <a:spcPts val="200"/>
              </a:spcAft>
              <a:buClrTx/>
              <a:buFontTx/>
              <a:buNone/>
            </a:pPr>
            <a:r>
              <a:rPr lang="en-US" sz="2000" dirty="0">
                <a:solidFill>
                  <a:srgbClr val="000000"/>
                </a:solidFill>
              </a:rPr>
              <a:t>	}</a:t>
            </a:r>
          </a:p>
        </p:txBody>
      </p:sp>
      <p:sp>
        <p:nvSpPr>
          <p:cNvPr id="34820" name="Text Box 3"/>
          <p:cNvSpPr txBox="1">
            <a:spLocks noChangeArrowheads="1"/>
          </p:cNvSpPr>
          <p:nvPr/>
        </p:nvSpPr>
        <p:spPr bwMode="auto">
          <a:xfrm>
            <a:off x="5486400" y="1124744"/>
            <a:ext cx="3429000" cy="925511"/>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ar-SA" dirty="0"/>
              <a:t>برنامه‌اي كه اسم يك فايل ورودي و خروجي را از كاربر بگيرد و فايل ورودي را در خروجي كپي كند</a:t>
            </a:r>
            <a:r>
              <a:rPr lang="hi-IN" dirty="0"/>
              <a:t>.</a:t>
            </a:r>
            <a:endParaRPr lang="en-US" dirty="0"/>
          </a:p>
        </p:txBody>
      </p:sp>
      <p:sp>
        <p:nvSpPr>
          <p:cNvPr id="2" name="Text Box 2">
            <a:extLst>
              <a:ext uri="{FF2B5EF4-FFF2-40B4-BE49-F238E27FC236}">
                <a16:creationId xmlns:a16="http://schemas.microsoft.com/office/drawing/2014/main" id="{CEC7BC59-780C-B043-A376-E8DEF578D3DE}"/>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Copy files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B39F719-FD11-4B64-9232-2186FBC69635}" type="slidenum">
              <a:rPr lang="en-US" sz="1200">
                <a:solidFill>
                  <a:srgbClr val="000000"/>
                </a:solidFill>
                <a:latin typeface="Arial" charset="0"/>
                <a:ea typeface="MS PGothic" pitchFamily="34" charset="-128"/>
              </a:rPr>
              <a:pPr algn="r" eaLnBrk="1" hangingPunct="1">
                <a:buClrTx/>
                <a:buFontTx/>
                <a:buNone/>
              </a:pPr>
              <a:t>35</a:t>
            </a:fld>
            <a:endParaRPr lang="en-US" sz="1200">
              <a:solidFill>
                <a:srgbClr val="000000"/>
              </a:solidFill>
              <a:latin typeface="Arial" charset="0"/>
              <a:ea typeface="MS PGothic" pitchFamily="34" charset="-128"/>
            </a:endParaRPr>
          </a:p>
        </p:txBody>
      </p:sp>
      <p:sp>
        <p:nvSpPr>
          <p:cNvPr id="35843" name="Text Box 2"/>
          <p:cNvSpPr txBox="1">
            <a:spLocks noChangeArrowheads="1"/>
          </p:cNvSpPr>
          <p:nvPr/>
        </p:nvSpPr>
        <p:spPr bwMode="auto">
          <a:xfrm>
            <a:off x="228600" y="1052736"/>
            <a:ext cx="8686800" cy="5184576"/>
          </a:xfrm>
          <a:prstGeom prst="rect">
            <a:avLst/>
          </a:prstGeom>
          <a:no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endParaRPr lang="en-US" sz="1700" dirty="0">
              <a:solidFill>
                <a:srgbClr val="000000"/>
              </a:solidFill>
            </a:endParaRPr>
          </a:p>
          <a:p>
            <a:pPr eaLnBrk="1" hangingPunct="1">
              <a:lnSpc>
                <a:spcPct val="80000"/>
              </a:lnSpc>
              <a:spcBef>
                <a:spcPts val="200"/>
              </a:spcBef>
              <a:spcAft>
                <a:spcPts val="200"/>
              </a:spcAft>
              <a:buClrTx/>
              <a:buFontTx/>
              <a:buNone/>
            </a:pPr>
            <a:r>
              <a:rPr lang="en-US" sz="2100" dirty="0">
                <a:solidFill>
                  <a:srgbClr val="000000"/>
                </a:solidFill>
              </a:rPr>
              <a:t>	</a:t>
            </a:r>
            <a:r>
              <a:rPr lang="en-US" sz="2100" dirty="0" err="1">
                <a:solidFill>
                  <a:srgbClr val="000000"/>
                </a:solidFill>
              </a:rPr>
              <a:t>fpout</a:t>
            </a:r>
            <a:r>
              <a:rPr lang="en-US" sz="2100" dirty="0">
                <a:solidFill>
                  <a:srgbClr val="000000"/>
                </a:solidFill>
              </a:rPr>
              <a:t> = </a:t>
            </a:r>
            <a:r>
              <a:rPr lang="en-US" sz="2100" dirty="0" err="1">
                <a:solidFill>
                  <a:srgbClr val="000000"/>
                </a:solidFill>
              </a:rPr>
              <a:t>fopen</a:t>
            </a:r>
            <a:r>
              <a:rPr lang="en-US" sz="2100" dirty="0">
                <a:solidFill>
                  <a:srgbClr val="000000"/>
                </a:solidFill>
              </a:rPr>
              <a:t>(</a:t>
            </a:r>
            <a:r>
              <a:rPr lang="en-US" sz="2100" dirty="0" err="1">
                <a:solidFill>
                  <a:srgbClr val="000000"/>
                </a:solidFill>
              </a:rPr>
              <a:t>outname</a:t>
            </a:r>
            <a:r>
              <a:rPr lang="en-US" sz="2100" dirty="0">
                <a:solidFill>
                  <a:srgbClr val="000000"/>
                </a:solidFill>
              </a:rPr>
              <a:t>, "w");</a:t>
            </a:r>
          </a:p>
          <a:p>
            <a:pPr eaLnBrk="1" hangingPunct="1">
              <a:lnSpc>
                <a:spcPct val="80000"/>
              </a:lnSpc>
              <a:spcBef>
                <a:spcPts val="200"/>
              </a:spcBef>
              <a:spcAft>
                <a:spcPts val="200"/>
              </a:spcAft>
              <a:buClrTx/>
              <a:buFontTx/>
              <a:buNone/>
            </a:pPr>
            <a:r>
              <a:rPr lang="en-US" sz="2100" dirty="0">
                <a:solidFill>
                  <a:srgbClr val="000000"/>
                </a:solidFill>
              </a:rPr>
              <a:t>	if(</a:t>
            </a:r>
            <a:r>
              <a:rPr lang="en-US" sz="2100" dirty="0" err="1">
                <a:solidFill>
                  <a:srgbClr val="000000"/>
                </a:solidFill>
              </a:rPr>
              <a:t>fpout</a:t>
            </a:r>
            <a:r>
              <a:rPr lang="en-US" sz="2100" dirty="0">
                <a:solidFill>
                  <a:srgbClr val="000000"/>
                </a:solidFill>
              </a:rPr>
              <a:t> == NULL){</a:t>
            </a:r>
          </a:p>
          <a:p>
            <a:pPr eaLnBrk="1" hangingPunct="1">
              <a:lnSpc>
                <a:spcPct val="80000"/>
              </a:lnSpc>
              <a:spcBef>
                <a:spcPts val="200"/>
              </a:spcBef>
              <a:spcAft>
                <a:spcPts val="200"/>
              </a:spcAft>
              <a:buClrTx/>
              <a:buFontTx/>
              <a:buNone/>
            </a:pPr>
            <a:r>
              <a:rPr lang="en-US" sz="2100" dirty="0">
                <a:solidFill>
                  <a:srgbClr val="000000"/>
                </a:solidFill>
              </a:rPr>
              <a:t>		</a:t>
            </a:r>
            <a:r>
              <a:rPr lang="en-US" sz="2100" dirty="0" err="1">
                <a:solidFill>
                  <a:srgbClr val="000000"/>
                </a:solidFill>
              </a:rPr>
              <a:t>printf</a:t>
            </a:r>
            <a:r>
              <a:rPr lang="en-US" sz="2100" dirty="0">
                <a:solidFill>
                  <a:srgbClr val="000000"/>
                </a:solidFill>
              </a:rPr>
              <a:t>("Cannot open %s\n", </a:t>
            </a:r>
            <a:r>
              <a:rPr lang="en-US" sz="2100" dirty="0" err="1">
                <a:solidFill>
                  <a:srgbClr val="000000"/>
                </a:solidFill>
              </a:rPr>
              <a:t>outname</a:t>
            </a:r>
            <a:r>
              <a:rPr lang="en-US" sz="2100" dirty="0">
                <a:solidFill>
                  <a:srgbClr val="000000"/>
                </a:solidFill>
              </a:rPr>
              <a:t>);</a:t>
            </a:r>
          </a:p>
          <a:p>
            <a:pPr eaLnBrk="1" hangingPunct="1">
              <a:lnSpc>
                <a:spcPct val="80000"/>
              </a:lnSpc>
              <a:spcBef>
                <a:spcPts val="200"/>
              </a:spcBef>
              <a:spcAft>
                <a:spcPts val="200"/>
              </a:spcAft>
              <a:buClrTx/>
              <a:buFontTx/>
              <a:buNone/>
            </a:pPr>
            <a:r>
              <a:rPr lang="en-US" sz="2100" dirty="0">
                <a:solidFill>
                  <a:srgbClr val="000000"/>
                </a:solidFill>
              </a:rPr>
              <a:t>		return -1;</a:t>
            </a:r>
          </a:p>
          <a:p>
            <a:pPr eaLnBrk="1" hangingPunct="1">
              <a:lnSpc>
                <a:spcPct val="80000"/>
              </a:lnSpc>
              <a:spcBef>
                <a:spcPts val="200"/>
              </a:spcBef>
              <a:spcAft>
                <a:spcPts val="200"/>
              </a:spcAft>
              <a:buClrTx/>
              <a:buFontTx/>
              <a:buNone/>
            </a:pPr>
            <a:r>
              <a:rPr lang="en-US" sz="2100" dirty="0">
                <a:solidFill>
                  <a:srgbClr val="000000"/>
                </a:solidFill>
              </a:rPr>
              <a:t>	}</a:t>
            </a:r>
          </a:p>
          <a:p>
            <a:pPr eaLnBrk="1" hangingPunct="1">
              <a:lnSpc>
                <a:spcPct val="80000"/>
              </a:lnSpc>
              <a:spcBef>
                <a:spcPts val="200"/>
              </a:spcBef>
              <a:spcAft>
                <a:spcPts val="200"/>
              </a:spcAft>
              <a:buClrTx/>
              <a:buFontTx/>
              <a:buNone/>
            </a:pPr>
            <a:r>
              <a:rPr lang="en-US" sz="2100" dirty="0">
                <a:solidFill>
                  <a:srgbClr val="000000"/>
                </a:solidFill>
              </a:rPr>
              <a:t>	</a:t>
            </a:r>
          </a:p>
          <a:p>
            <a:pPr eaLnBrk="1" hangingPunct="1">
              <a:lnSpc>
                <a:spcPct val="80000"/>
              </a:lnSpc>
              <a:spcBef>
                <a:spcPts val="200"/>
              </a:spcBef>
              <a:spcAft>
                <a:spcPts val="200"/>
              </a:spcAft>
              <a:buClrTx/>
              <a:buFontTx/>
              <a:buNone/>
            </a:pPr>
            <a:r>
              <a:rPr lang="en-US" sz="2100" dirty="0">
                <a:solidFill>
                  <a:srgbClr val="CC0000"/>
                </a:solidFill>
              </a:rPr>
              <a:t>	</a:t>
            </a:r>
            <a:r>
              <a:rPr lang="en-US" sz="2100" dirty="0">
                <a:solidFill>
                  <a:srgbClr val="0070C0"/>
                </a:solidFill>
              </a:rPr>
              <a:t>while(</a:t>
            </a:r>
            <a:r>
              <a:rPr lang="en-US" sz="2100" dirty="0" err="1">
                <a:solidFill>
                  <a:srgbClr val="0070C0"/>
                </a:solidFill>
              </a:rPr>
              <a:t>fgets</a:t>
            </a:r>
            <a:r>
              <a:rPr lang="en-US" sz="2100" dirty="0">
                <a:solidFill>
                  <a:srgbClr val="0070C0"/>
                </a:solidFill>
              </a:rPr>
              <a:t>(</a:t>
            </a:r>
            <a:r>
              <a:rPr lang="en-US" sz="2100" dirty="0" err="1">
                <a:solidFill>
                  <a:srgbClr val="0070C0"/>
                </a:solidFill>
              </a:rPr>
              <a:t>buf</a:t>
            </a:r>
            <a:r>
              <a:rPr lang="en-US" sz="2100" dirty="0">
                <a:solidFill>
                  <a:srgbClr val="0070C0"/>
                </a:solidFill>
              </a:rPr>
              <a:t>, 1000, </a:t>
            </a:r>
            <a:r>
              <a:rPr lang="en-US" sz="2100" dirty="0" err="1">
                <a:solidFill>
                  <a:srgbClr val="0070C0"/>
                </a:solidFill>
              </a:rPr>
              <a:t>fpin</a:t>
            </a:r>
            <a:r>
              <a:rPr lang="en-US" sz="2100" dirty="0">
                <a:solidFill>
                  <a:srgbClr val="0070C0"/>
                </a:solidFill>
              </a:rPr>
              <a:t>) != NULL)</a:t>
            </a:r>
          </a:p>
          <a:p>
            <a:pPr eaLnBrk="1" hangingPunct="1">
              <a:lnSpc>
                <a:spcPct val="80000"/>
              </a:lnSpc>
              <a:spcBef>
                <a:spcPts val="200"/>
              </a:spcBef>
              <a:spcAft>
                <a:spcPts val="200"/>
              </a:spcAft>
              <a:buClrTx/>
              <a:buFontTx/>
              <a:buNone/>
            </a:pPr>
            <a:r>
              <a:rPr lang="en-US" sz="2100" dirty="0">
                <a:solidFill>
                  <a:srgbClr val="0070C0"/>
                </a:solidFill>
              </a:rPr>
              <a:t>		</a:t>
            </a:r>
            <a:r>
              <a:rPr lang="en-US" sz="2100" dirty="0" err="1">
                <a:solidFill>
                  <a:srgbClr val="0070C0"/>
                </a:solidFill>
              </a:rPr>
              <a:t>fputs</a:t>
            </a:r>
            <a:r>
              <a:rPr lang="en-US" sz="2100" dirty="0">
                <a:solidFill>
                  <a:srgbClr val="0070C0"/>
                </a:solidFill>
              </a:rPr>
              <a:t>(</a:t>
            </a:r>
            <a:r>
              <a:rPr lang="en-US" sz="2100" dirty="0" err="1">
                <a:solidFill>
                  <a:srgbClr val="0070C0"/>
                </a:solidFill>
              </a:rPr>
              <a:t>fpout</a:t>
            </a:r>
            <a:r>
              <a:rPr lang="en-US" sz="2100" dirty="0">
                <a:solidFill>
                  <a:srgbClr val="0070C0"/>
                </a:solidFill>
              </a:rPr>
              <a:t>, </a:t>
            </a:r>
            <a:r>
              <a:rPr lang="en-US" sz="2100" dirty="0" err="1">
                <a:solidFill>
                  <a:srgbClr val="0070C0"/>
                </a:solidFill>
              </a:rPr>
              <a:t>buf</a:t>
            </a:r>
            <a:r>
              <a:rPr lang="en-US" sz="2100" dirty="0">
                <a:solidFill>
                  <a:srgbClr val="0070C0"/>
                </a:solidFill>
              </a:rPr>
              <a:t>);</a:t>
            </a:r>
          </a:p>
          <a:p>
            <a:pPr eaLnBrk="1" hangingPunct="1">
              <a:lnSpc>
                <a:spcPct val="80000"/>
              </a:lnSpc>
              <a:spcBef>
                <a:spcPts val="200"/>
              </a:spcBef>
              <a:spcAft>
                <a:spcPts val="200"/>
              </a:spcAft>
              <a:buClrTx/>
              <a:buFontTx/>
              <a:buNone/>
            </a:pPr>
            <a:endParaRPr lang="en-US" sz="2100" dirty="0">
              <a:solidFill>
                <a:srgbClr val="CC0000"/>
              </a:solidFill>
            </a:endParaRPr>
          </a:p>
          <a:p>
            <a:pPr eaLnBrk="1" hangingPunct="1">
              <a:lnSpc>
                <a:spcPct val="80000"/>
              </a:lnSpc>
              <a:spcBef>
                <a:spcPts val="200"/>
              </a:spcBef>
              <a:spcAft>
                <a:spcPts val="200"/>
              </a:spcAft>
              <a:buClrTx/>
              <a:buFontTx/>
              <a:buNone/>
            </a:pPr>
            <a:r>
              <a:rPr lang="en-US" sz="2100" dirty="0">
                <a:solidFill>
                  <a:srgbClr val="000000"/>
                </a:solidFill>
              </a:rPr>
              <a:t>	</a:t>
            </a:r>
            <a:r>
              <a:rPr lang="en-US" sz="2100" dirty="0" err="1">
                <a:solidFill>
                  <a:srgbClr val="000000"/>
                </a:solidFill>
              </a:rPr>
              <a:t>fclose</a:t>
            </a:r>
            <a:r>
              <a:rPr lang="en-US" sz="2100" dirty="0">
                <a:solidFill>
                  <a:srgbClr val="000000"/>
                </a:solidFill>
              </a:rPr>
              <a:t>(</a:t>
            </a:r>
            <a:r>
              <a:rPr lang="en-US" sz="2100" dirty="0" err="1">
                <a:solidFill>
                  <a:srgbClr val="000000"/>
                </a:solidFill>
              </a:rPr>
              <a:t>fpin</a:t>
            </a:r>
            <a:r>
              <a:rPr lang="en-US" sz="2100" dirty="0">
                <a:solidFill>
                  <a:srgbClr val="000000"/>
                </a:solidFill>
              </a:rPr>
              <a:t>);</a:t>
            </a:r>
          </a:p>
          <a:p>
            <a:pPr eaLnBrk="1" hangingPunct="1">
              <a:lnSpc>
                <a:spcPct val="80000"/>
              </a:lnSpc>
              <a:spcBef>
                <a:spcPts val="200"/>
              </a:spcBef>
              <a:spcAft>
                <a:spcPts val="200"/>
              </a:spcAft>
              <a:buClrTx/>
              <a:buFontTx/>
              <a:buNone/>
            </a:pPr>
            <a:r>
              <a:rPr lang="en-US" sz="2100" dirty="0">
                <a:solidFill>
                  <a:srgbClr val="000000"/>
                </a:solidFill>
              </a:rPr>
              <a:t>	</a:t>
            </a:r>
            <a:r>
              <a:rPr lang="en-US" sz="2100" dirty="0" err="1">
                <a:solidFill>
                  <a:srgbClr val="000000"/>
                </a:solidFill>
              </a:rPr>
              <a:t>fclose</a:t>
            </a:r>
            <a:r>
              <a:rPr lang="en-US" sz="2100" dirty="0">
                <a:solidFill>
                  <a:srgbClr val="000000"/>
                </a:solidFill>
              </a:rPr>
              <a:t>(</a:t>
            </a:r>
            <a:r>
              <a:rPr lang="en-US" sz="2100" dirty="0" err="1">
                <a:solidFill>
                  <a:srgbClr val="000000"/>
                </a:solidFill>
              </a:rPr>
              <a:t>fpout</a:t>
            </a:r>
            <a:r>
              <a:rPr lang="en-US" sz="2100" dirty="0">
                <a:solidFill>
                  <a:srgbClr val="000000"/>
                </a:solidFill>
              </a:rPr>
              <a:t>);</a:t>
            </a:r>
          </a:p>
          <a:p>
            <a:pPr eaLnBrk="1" hangingPunct="1">
              <a:lnSpc>
                <a:spcPct val="80000"/>
              </a:lnSpc>
              <a:spcBef>
                <a:spcPts val="200"/>
              </a:spcBef>
              <a:spcAft>
                <a:spcPts val="200"/>
              </a:spcAft>
              <a:buClrTx/>
              <a:buFontTx/>
              <a:buNone/>
            </a:pPr>
            <a:endParaRPr lang="en-US" sz="2100" dirty="0">
              <a:solidFill>
                <a:srgbClr val="000000"/>
              </a:solidFill>
            </a:endParaRPr>
          </a:p>
          <a:p>
            <a:pPr eaLnBrk="1" hangingPunct="1">
              <a:lnSpc>
                <a:spcPct val="80000"/>
              </a:lnSpc>
              <a:spcBef>
                <a:spcPts val="200"/>
              </a:spcBef>
              <a:spcAft>
                <a:spcPts val="200"/>
              </a:spcAft>
              <a:buClrTx/>
              <a:buFontTx/>
              <a:buNone/>
            </a:pPr>
            <a:r>
              <a:rPr lang="en-US" sz="2100" dirty="0">
                <a:solidFill>
                  <a:srgbClr val="000000"/>
                </a:solidFill>
              </a:rPr>
              <a:t>	return 0;</a:t>
            </a:r>
          </a:p>
          <a:p>
            <a:pPr eaLnBrk="1" hangingPunct="1">
              <a:lnSpc>
                <a:spcPct val="80000"/>
              </a:lnSpc>
              <a:spcBef>
                <a:spcPts val="200"/>
              </a:spcBef>
              <a:spcAft>
                <a:spcPts val="200"/>
              </a:spcAft>
              <a:buClrTx/>
              <a:buFontTx/>
              <a:buNone/>
            </a:pPr>
            <a:r>
              <a:rPr lang="en-US" sz="2100" dirty="0">
                <a:solidFill>
                  <a:srgbClr val="000000"/>
                </a:solidFill>
              </a:rPr>
              <a:t>}</a:t>
            </a:r>
          </a:p>
        </p:txBody>
      </p:sp>
      <p:sp>
        <p:nvSpPr>
          <p:cNvPr id="2" name="Text Box 2">
            <a:extLst>
              <a:ext uri="{FF2B5EF4-FFF2-40B4-BE49-F238E27FC236}">
                <a16:creationId xmlns:a16="http://schemas.microsoft.com/office/drawing/2014/main" id="{D41C8C47-30D9-6714-63B1-184B24B3BA6D}"/>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Copy files</a:t>
            </a:r>
          </a:p>
        </p:txBody>
      </p:sp>
      <p:sp>
        <p:nvSpPr>
          <p:cNvPr id="3" name="Text Box 3">
            <a:extLst>
              <a:ext uri="{FF2B5EF4-FFF2-40B4-BE49-F238E27FC236}">
                <a16:creationId xmlns:a16="http://schemas.microsoft.com/office/drawing/2014/main" id="{CA27FEF4-D879-C5DC-F556-F628C3A8C056}"/>
              </a:ext>
            </a:extLst>
          </p:cNvPr>
          <p:cNvSpPr txBox="1">
            <a:spLocks noChangeArrowheads="1"/>
          </p:cNvSpPr>
          <p:nvPr/>
        </p:nvSpPr>
        <p:spPr bwMode="auto">
          <a:xfrm>
            <a:off x="8244408" y="1196752"/>
            <a:ext cx="670992" cy="371513"/>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fa-IR" dirty="0"/>
              <a:t>ادامه</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36</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196752"/>
            <a:ext cx="8686800" cy="4824536"/>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1250"/>
              </a:spcBef>
              <a:buClrTx/>
              <a:buFontTx/>
              <a:buNone/>
            </a:pPr>
            <a:r>
              <a:rPr lang="en-US" sz="2000" dirty="0">
                <a:solidFill>
                  <a:srgbClr val="000000"/>
                </a:solidFill>
              </a:rPr>
              <a:t>File 1:</a:t>
            </a:r>
          </a:p>
          <a:p>
            <a:pPr eaLnBrk="1" hangingPunct="1">
              <a:lnSpc>
                <a:spcPct val="80000"/>
              </a:lnSpc>
              <a:spcBef>
                <a:spcPts val="1250"/>
              </a:spcBef>
              <a:buClrTx/>
              <a:buFontTx/>
              <a:buNone/>
            </a:pPr>
            <a:r>
              <a:rPr lang="en-US" sz="2000" dirty="0">
                <a:solidFill>
                  <a:srgbClr val="FF0000"/>
                </a:solidFill>
              </a:rPr>
              <a:t>3 30</a:t>
            </a:r>
          </a:p>
          <a:p>
            <a:pPr eaLnBrk="1" hangingPunct="1">
              <a:lnSpc>
                <a:spcPct val="80000"/>
              </a:lnSpc>
              <a:spcBef>
                <a:spcPts val="1250"/>
              </a:spcBef>
              <a:buClrTx/>
              <a:buFontTx/>
              <a:buNone/>
            </a:pPr>
            <a:r>
              <a:rPr lang="en-US" sz="2000" b="0" dirty="0">
                <a:solidFill>
                  <a:srgbClr val="000000"/>
                </a:solidFill>
              </a:rPr>
              <a:t>1 2 3 4 5 6 7</a:t>
            </a:r>
          </a:p>
          <a:p>
            <a:pPr eaLnBrk="1" hangingPunct="1">
              <a:lnSpc>
                <a:spcPct val="80000"/>
              </a:lnSpc>
              <a:spcBef>
                <a:spcPts val="1250"/>
              </a:spcBef>
              <a:buClrTx/>
              <a:buFontTx/>
              <a:buNone/>
            </a:pPr>
            <a:r>
              <a:rPr lang="en-US" sz="2000" b="0" dirty="0">
                <a:solidFill>
                  <a:srgbClr val="000000"/>
                </a:solidFill>
              </a:rPr>
              <a:t>12 34 56 78 90</a:t>
            </a:r>
          </a:p>
          <a:p>
            <a:pPr eaLnBrk="1" hangingPunct="1">
              <a:lnSpc>
                <a:spcPct val="80000"/>
              </a:lnSpc>
              <a:spcBef>
                <a:spcPts val="1250"/>
              </a:spcBef>
              <a:buClrTx/>
              <a:buFontTx/>
              <a:buNone/>
            </a:pPr>
            <a:r>
              <a:rPr lang="en-US" sz="2000" b="0" dirty="0">
                <a:solidFill>
                  <a:srgbClr val="000000"/>
                </a:solidFill>
              </a:rPr>
              <a:t>123 456</a:t>
            </a:r>
          </a:p>
          <a:p>
            <a:pPr eaLnBrk="1" hangingPunct="1">
              <a:lnSpc>
                <a:spcPct val="80000"/>
              </a:lnSpc>
              <a:spcBef>
                <a:spcPts val="1250"/>
              </a:spcBef>
              <a:buClrTx/>
              <a:buFontTx/>
              <a:buNone/>
            </a:pPr>
            <a:endParaRPr lang="en-US" sz="2000" b="0" dirty="0">
              <a:solidFill>
                <a:srgbClr val="000000"/>
              </a:solidFill>
            </a:endParaRPr>
          </a:p>
          <a:p>
            <a:pPr eaLnBrk="1" hangingPunct="1">
              <a:lnSpc>
                <a:spcPct val="80000"/>
              </a:lnSpc>
              <a:spcBef>
                <a:spcPts val="1250"/>
              </a:spcBef>
              <a:buClrTx/>
              <a:buFontTx/>
              <a:buNone/>
            </a:pPr>
            <a:endParaRPr lang="en-US" sz="2000" b="0" dirty="0">
              <a:solidFill>
                <a:srgbClr val="000000"/>
              </a:solidFill>
            </a:endParaRPr>
          </a:p>
          <a:p>
            <a:pPr eaLnBrk="1" hangingPunct="1">
              <a:lnSpc>
                <a:spcPct val="80000"/>
              </a:lnSpc>
              <a:spcBef>
                <a:spcPts val="1250"/>
              </a:spcBef>
              <a:buClrTx/>
              <a:buFontTx/>
              <a:buNone/>
            </a:pPr>
            <a:r>
              <a:rPr lang="en-US" sz="2000" dirty="0">
                <a:solidFill>
                  <a:srgbClr val="000000"/>
                </a:solidFill>
              </a:rPr>
              <a:t>File 2:</a:t>
            </a:r>
          </a:p>
          <a:p>
            <a:pPr eaLnBrk="1" hangingPunct="1">
              <a:lnSpc>
                <a:spcPct val="80000"/>
              </a:lnSpc>
              <a:spcBef>
                <a:spcPts val="1250"/>
              </a:spcBef>
              <a:buClrTx/>
              <a:buFontTx/>
              <a:buNone/>
            </a:pPr>
            <a:r>
              <a:rPr lang="en-US" sz="2000" b="0" dirty="0">
                <a:solidFill>
                  <a:srgbClr val="000000"/>
                </a:solidFill>
              </a:rPr>
              <a:t>654 321</a:t>
            </a:r>
          </a:p>
          <a:p>
            <a:pPr eaLnBrk="1" hangingPunct="1">
              <a:lnSpc>
                <a:spcPct val="80000"/>
              </a:lnSpc>
              <a:spcBef>
                <a:spcPts val="1250"/>
              </a:spcBef>
              <a:buClrTx/>
              <a:buFontTx/>
              <a:buNone/>
            </a:pPr>
            <a:r>
              <a:rPr lang="en-US" sz="2000" b="0" dirty="0">
                <a:solidFill>
                  <a:srgbClr val="000000"/>
                </a:solidFill>
              </a:rPr>
              <a:t>09 87 65 43 21</a:t>
            </a:r>
          </a:p>
          <a:p>
            <a:pPr eaLnBrk="1" hangingPunct="1">
              <a:lnSpc>
                <a:spcPct val="80000"/>
              </a:lnSpc>
              <a:spcBef>
                <a:spcPts val="1250"/>
              </a:spcBef>
              <a:buClrTx/>
              <a:buFontTx/>
              <a:buNone/>
            </a:pPr>
            <a:r>
              <a:rPr lang="en-US" sz="2000" b="0" dirty="0">
                <a:solidFill>
                  <a:srgbClr val="000000"/>
                </a:solidFill>
              </a:rPr>
              <a:t>7 6 5 4 3 2 1</a:t>
            </a:r>
          </a:p>
        </p:txBody>
      </p:sp>
      <p:sp>
        <p:nvSpPr>
          <p:cNvPr id="5" name="Text Box 3"/>
          <p:cNvSpPr txBox="1">
            <a:spLocks noChangeArrowheads="1"/>
          </p:cNvSpPr>
          <p:nvPr/>
        </p:nvSpPr>
        <p:spPr bwMode="auto">
          <a:xfrm>
            <a:off x="5364088" y="1196752"/>
            <a:ext cx="3429000" cy="1407694"/>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fa-IR" dirty="0"/>
              <a:t>تابعي كه اطلاعات دو فايل را بگيرد و فايل اول را به صورت برعكس در فايل دوم بنويسيد.</a:t>
            </a:r>
          </a:p>
          <a:p>
            <a:r>
              <a:rPr lang="fa-IR" dirty="0"/>
              <a:t>تعداد خط‌ها و حداكثر طول هر خط در ابتدای </a:t>
            </a:r>
            <a:r>
              <a:rPr lang="fa-IR" dirty="0">
                <a:solidFill>
                  <a:srgbClr val="0070C0"/>
                </a:solidFill>
              </a:rPr>
              <a:t>فايل اول </a:t>
            </a:r>
            <a:r>
              <a:rPr lang="fa-IR" dirty="0"/>
              <a:t>مشخص شده است.</a:t>
            </a:r>
          </a:p>
        </p:txBody>
      </p:sp>
      <p:sp>
        <p:nvSpPr>
          <p:cNvPr id="2" name="Text Box 2">
            <a:extLst>
              <a:ext uri="{FF2B5EF4-FFF2-40B4-BE49-F238E27FC236}">
                <a16:creationId xmlns:a16="http://schemas.microsoft.com/office/drawing/2014/main" id="{9BD3342D-7CE1-E4CB-7EAC-68A3AC9C1009}"/>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a:t>
            </a:r>
          </a:p>
        </p:txBody>
      </p:sp>
    </p:spTree>
    <p:extLst>
      <p:ext uri="{BB962C8B-B14F-4D97-AF65-F5344CB8AC3E}">
        <p14:creationId xmlns:p14="http://schemas.microsoft.com/office/powerpoint/2010/main" val="10725000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37</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196752"/>
            <a:ext cx="8610600" cy="5040560"/>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2200" dirty="0">
                <a:solidFill>
                  <a:srgbClr val="000000"/>
                </a:solidFill>
              </a:rPr>
              <a:t>void </a:t>
            </a:r>
            <a:r>
              <a:rPr lang="en-US" sz="2200" dirty="0">
                <a:solidFill>
                  <a:srgbClr val="0070C0"/>
                </a:solidFill>
              </a:rPr>
              <a:t>reverse_copy1</a:t>
            </a:r>
            <a:r>
              <a:rPr lang="en-US" sz="2200" dirty="0">
                <a:solidFill>
                  <a:srgbClr val="000000"/>
                </a:solidFill>
              </a:rPr>
              <a:t>(FILE *</a:t>
            </a:r>
            <a:r>
              <a:rPr lang="en-US" sz="2200" dirty="0" err="1">
                <a:solidFill>
                  <a:srgbClr val="000000"/>
                </a:solidFill>
              </a:rPr>
              <a:t>fpin</a:t>
            </a:r>
            <a:r>
              <a:rPr lang="en-US" sz="2200" dirty="0">
                <a:solidFill>
                  <a:srgbClr val="000000"/>
                </a:solidFill>
              </a:rPr>
              <a:t>, FILE *</a:t>
            </a:r>
            <a:r>
              <a:rPr lang="en-US" sz="2200" dirty="0" err="1">
                <a:solidFill>
                  <a:srgbClr val="000000"/>
                </a:solidFill>
              </a:rPr>
              <a:t>fpout</a:t>
            </a:r>
            <a:r>
              <a:rPr lang="en-US" sz="2200" dirty="0">
                <a:solidFill>
                  <a:srgbClr val="000000"/>
                </a:solidFill>
              </a:rPr>
              <a:t>){</a:t>
            </a:r>
          </a:p>
          <a:p>
            <a:pPr eaLnBrk="1" hangingPunct="1">
              <a:lnSpc>
                <a:spcPct val="80000"/>
              </a:lnSpc>
              <a:spcBef>
                <a:spcPts val="200"/>
              </a:spcBef>
              <a:spcAft>
                <a:spcPts val="200"/>
              </a:spcAft>
              <a:buClrTx/>
              <a:buFontTx/>
              <a:buNone/>
            </a:pPr>
            <a:r>
              <a:rPr lang="en-US" sz="2200" dirty="0">
                <a:solidFill>
                  <a:srgbClr val="000000"/>
                </a:solidFill>
              </a:rPr>
              <a:t>     </a:t>
            </a:r>
            <a:r>
              <a:rPr lang="en-US" sz="2200" dirty="0" err="1">
                <a:solidFill>
                  <a:srgbClr val="000000"/>
                </a:solidFill>
              </a:rPr>
              <a:t>int</a:t>
            </a:r>
            <a:r>
              <a:rPr lang="en-US" sz="2200" dirty="0">
                <a:solidFill>
                  <a:srgbClr val="000000"/>
                </a:solidFill>
              </a:rPr>
              <a:t> lines, </a:t>
            </a:r>
            <a:r>
              <a:rPr lang="en-US" sz="2200" dirty="0" err="1">
                <a:solidFill>
                  <a:srgbClr val="000000"/>
                </a:solidFill>
              </a:rPr>
              <a:t>max_len</a:t>
            </a:r>
            <a:r>
              <a:rPr lang="en-US" sz="2200" dirty="0">
                <a:solidFill>
                  <a:srgbClr val="000000"/>
                </a:solidFill>
              </a:rPr>
              <a:t>, </a:t>
            </a:r>
            <a:r>
              <a:rPr lang="en-US" sz="2200" dirty="0" err="1">
                <a:solidFill>
                  <a:srgbClr val="000000"/>
                </a:solidFill>
              </a:rPr>
              <a:t>i</a:t>
            </a:r>
            <a:r>
              <a:rPr lang="en-US" sz="2200" dirty="0">
                <a:solidFill>
                  <a:srgbClr val="000000"/>
                </a:solidFill>
              </a:rPr>
              <a:t> = 0, j;</a:t>
            </a:r>
          </a:p>
          <a:p>
            <a:pPr eaLnBrk="1" hangingPunct="1">
              <a:lnSpc>
                <a:spcPct val="80000"/>
              </a:lnSpc>
              <a:spcBef>
                <a:spcPts val="200"/>
              </a:spcBef>
              <a:spcAft>
                <a:spcPts val="200"/>
              </a:spcAft>
              <a:buClrTx/>
              <a:buFontTx/>
              <a:buNone/>
            </a:pPr>
            <a:r>
              <a:rPr lang="en-US" sz="2200" dirty="0">
                <a:solidFill>
                  <a:srgbClr val="000000"/>
                </a:solidFill>
              </a:rPr>
              <a:t>     </a:t>
            </a:r>
            <a:r>
              <a:rPr lang="en-US" sz="2200" dirty="0" err="1">
                <a:solidFill>
                  <a:srgbClr val="000000"/>
                </a:solidFill>
              </a:rPr>
              <a:t>fscanf</a:t>
            </a:r>
            <a:r>
              <a:rPr lang="en-US" sz="2200" dirty="0">
                <a:solidFill>
                  <a:srgbClr val="000000"/>
                </a:solidFill>
              </a:rPr>
              <a:t>(</a:t>
            </a:r>
            <a:r>
              <a:rPr lang="en-US" sz="2200" dirty="0" err="1">
                <a:solidFill>
                  <a:srgbClr val="000000"/>
                </a:solidFill>
              </a:rPr>
              <a:t>fpin</a:t>
            </a:r>
            <a:r>
              <a:rPr lang="en-US" sz="2200" dirty="0">
                <a:solidFill>
                  <a:srgbClr val="000000"/>
                </a:solidFill>
              </a:rPr>
              <a:t>, "%d %d\n", &amp;lines, &amp;</a:t>
            </a:r>
            <a:r>
              <a:rPr lang="en-US" sz="2200" dirty="0" err="1">
                <a:solidFill>
                  <a:srgbClr val="000000"/>
                </a:solidFill>
              </a:rPr>
              <a:t>max_len</a:t>
            </a:r>
            <a:r>
              <a:rPr lang="en-US" sz="2200" dirty="0">
                <a:solidFill>
                  <a:srgbClr val="000000"/>
                </a:solidFill>
              </a:rPr>
              <a:t>);</a:t>
            </a:r>
          </a:p>
          <a:p>
            <a:pPr eaLnBrk="1" hangingPunct="1">
              <a:lnSpc>
                <a:spcPct val="80000"/>
              </a:lnSpc>
              <a:spcBef>
                <a:spcPts val="200"/>
              </a:spcBef>
              <a:spcAft>
                <a:spcPts val="200"/>
              </a:spcAft>
              <a:buClrTx/>
              <a:buFontTx/>
              <a:buNone/>
            </a:pPr>
            <a:r>
              <a:rPr lang="en-US" sz="2200" dirty="0">
                <a:solidFill>
                  <a:srgbClr val="000000"/>
                </a:solidFill>
              </a:rPr>
              <a:t>     char </a:t>
            </a:r>
            <a:r>
              <a:rPr lang="en-US" sz="2200" dirty="0" err="1">
                <a:solidFill>
                  <a:srgbClr val="000000"/>
                </a:solidFill>
              </a:rPr>
              <a:t>arr</a:t>
            </a:r>
            <a:r>
              <a:rPr lang="en-US" sz="2200" dirty="0">
                <a:solidFill>
                  <a:srgbClr val="000000"/>
                </a:solidFill>
              </a:rPr>
              <a:t>[lines * </a:t>
            </a:r>
            <a:r>
              <a:rPr lang="en-US" sz="2200" dirty="0" err="1">
                <a:solidFill>
                  <a:srgbClr val="000000"/>
                </a:solidFill>
              </a:rPr>
              <a:t>max_len</a:t>
            </a:r>
            <a:r>
              <a:rPr lang="en-US" sz="2200" dirty="0">
                <a:solidFill>
                  <a:srgbClr val="000000"/>
                </a:solidFill>
              </a:rPr>
              <a:t>];     </a:t>
            </a:r>
          </a:p>
          <a:p>
            <a:pPr eaLnBrk="1" hangingPunct="1">
              <a:lnSpc>
                <a:spcPct val="80000"/>
              </a:lnSpc>
              <a:spcBef>
                <a:spcPts val="200"/>
              </a:spcBef>
              <a:spcAft>
                <a:spcPts val="200"/>
              </a:spcAft>
              <a:buClrTx/>
              <a:buFontTx/>
              <a:buNone/>
            </a:pPr>
            <a:r>
              <a:rPr lang="en-US" sz="2200" dirty="0">
                <a:solidFill>
                  <a:srgbClr val="000000"/>
                </a:solidFill>
              </a:rPr>
              <a:t>     do{</a:t>
            </a:r>
          </a:p>
          <a:p>
            <a:pPr eaLnBrk="1" hangingPunct="1">
              <a:lnSpc>
                <a:spcPct val="80000"/>
              </a:lnSpc>
              <a:spcBef>
                <a:spcPts val="200"/>
              </a:spcBef>
              <a:spcAft>
                <a:spcPts val="200"/>
              </a:spcAft>
              <a:buClrTx/>
              <a:buFontTx/>
              <a:buNone/>
            </a:pPr>
            <a:r>
              <a:rPr lang="en-US" sz="2200" dirty="0">
                <a:solidFill>
                  <a:srgbClr val="000000"/>
                </a:solidFill>
              </a:rPr>
              <a:t>        char c = </a:t>
            </a:r>
            <a:r>
              <a:rPr lang="en-US" sz="2200" dirty="0" err="1">
                <a:solidFill>
                  <a:srgbClr val="000000"/>
                </a:solidFill>
              </a:rPr>
              <a:t>fgetc</a:t>
            </a:r>
            <a:r>
              <a:rPr lang="en-US" sz="2200" dirty="0">
                <a:solidFill>
                  <a:srgbClr val="000000"/>
                </a:solidFill>
              </a:rPr>
              <a:t>(</a:t>
            </a:r>
            <a:r>
              <a:rPr lang="en-US" sz="2200" dirty="0" err="1">
                <a:solidFill>
                  <a:srgbClr val="000000"/>
                </a:solidFill>
              </a:rPr>
              <a:t>fpin</a:t>
            </a:r>
            <a:r>
              <a:rPr lang="en-US" sz="2200" dirty="0">
                <a:solidFill>
                  <a:srgbClr val="000000"/>
                </a:solidFill>
              </a:rPr>
              <a:t>);</a:t>
            </a:r>
          </a:p>
          <a:p>
            <a:pPr eaLnBrk="1" hangingPunct="1">
              <a:lnSpc>
                <a:spcPct val="80000"/>
              </a:lnSpc>
              <a:spcBef>
                <a:spcPts val="200"/>
              </a:spcBef>
              <a:spcAft>
                <a:spcPts val="200"/>
              </a:spcAft>
              <a:buClrTx/>
              <a:buFontTx/>
              <a:buNone/>
            </a:pPr>
            <a:r>
              <a:rPr lang="en-US" sz="2200" dirty="0">
                <a:solidFill>
                  <a:srgbClr val="000000"/>
                </a:solidFill>
              </a:rPr>
              <a:t>        if(</a:t>
            </a:r>
            <a:r>
              <a:rPr lang="en-US" sz="2200" dirty="0" err="1">
                <a:solidFill>
                  <a:srgbClr val="000000"/>
                </a:solidFill>
              </a:rPr>
              <a:t>feof</a:t>
            </a:r>
            <a:r>
              <a:rPr lang="en-US" sz="2200" dirty="0">
                <a:solidFill>
                  <a:srgbClr val="000000"/>
                </a:solidFill>
              </a:rPr>
              <a:t>(</a:t>
            </a:r>
            <a:r>
              <a:rPr lang="en-US" sz="2200" dirty="0" err="1">
                <a:solidFill>
                  <a:srgbClr val="000000"/>
                </a:solidFill>
              </a:rPr>
              <a:t>fpin</a:t>
            </a:r>
            <a:r>
              <a:rPr lang="en-US" sz="2200" dirty="0">
                <a:solidFill>
                  <a:srgbClr val="000000"/>
                </a:solidFill>
              </a:rPr>
              <a:t>))</a:t>
            </a:r>
          </a:p>
          <a:p>
            <a:pPr eaLnBrk="1" hangingPunct="1">
              <a:lnSpc>
                <a:spcPct val="80000"/>
              </a:lnSpc>
              <a:spcBef>
                <a:spcPts val="200"/>
              </a:spcBef>
              <a:spcAft>
                <a:spcPts val="200"/>
              </a:spcAft>
              <a:buClrTx/>
              <a:buFontTx/>
              <a:buNone/>
            </a:pPr>
            <a:r>
              <a:rPr lang="en-US" sz="2200" dirty="0">
                <a:solidFill>
                  <a:srgbClr val="000000"/>
                </a:solidFill>
              </a:rPr>
              <a:t>           break;</a:t>
            </a:r>
          </a:p>
          <a:p>
            <a:pPr eaLnBrk="1" hangingPunct="1">
              <a:lnSpc>
                <a:spcPct val="80000"/>
              </a:lnSpc>
              <a:spcBef>
                <a:spcPts val="200"/>
              </a:spcBef>
              <a:spcAft>
                <a:spcPts val="200"/>
              </a:spcAft>
              <a:buClrTx/>
              <a:buFontTx/>
              <a:buNone/>
            </a:pPr>
            <a:r>
              <a:rPr lang="en-US" sz="2200" dirty="0">
                <a:solidFill>
                  <a:srgbClr val="000000"/>
                </a:solidFill>
              </a:rPr>
              <a:t>        </a:t>
            </a:r>
            <a:r>
              <a:rPr lang="en-US" sz="2200" dirty="0" err="1">
                <a:solidFill>
                  <a:srgbClr val="000000"/>
                </a:solidFill>
              </a:rPr>
              <a:t>arr</a:t>
            </a:r>
            <a:r>
              <a:rPr lang="en-US" sz="2200" dirty="0">
                <a:solidFill>
                  <a:srgbClr val="000000"/>
                </a:solidFill>
              </a:rPr>
              <a:t>[</a:t>
            </a:r>
            <a:r>
              <a:rPr lang="en-US" sz="2200" dirty="0" err="1">
                <a:solidFill>
                  <a:srgbClr val="000000"/>
                </a:solidFill>
              </a:rPr>
              <a:t>i</a:t>
            </a:r>
            <a:r>
              <a:rPr lang="en-US" sz="2200" dirty="0">
                <a:solidFill>
                  <a:srgbClr val="000000"/>
                </a:solidFill>
              </a:rPr>
              <a:t>++] = c;</a:t>
            </a:r>
          </a:p>
          <a:p>
            <a:pPr eaLnBrk="1" hangingPunct="1">
              <a:lnSpc>
                <a:spcPct val="80000"/>
              </a:lnSpc>
              <a:spcBef>
                <a:spcPts val="200"/>
              </a:spcBef>
              <a:spcAft>
                <a:spcPts val="200"/>
              </a:spcAft>
              <a:buClrTx/>
              <a:buFontTx/>
              <a:buNone/>
            </a:pPr>
            <a:r>
              <a:rPr lang="en-US" sz="2200" dirty="0">
                <a:solidFill>
                  <a:srgbClr val="000000"/>
                </a:solidFill>
              </a:rPr>
              <a:t>     }while(1);</a:t>
            </a:r>
          </a:p>
          <a:p>
            <a:pPr eaLnBrk="1" hangingPunct="1">
              <a:lnSpc>
                <a:spcPct val="80000"/>
              </a:lnSpc>
              <a:spcBef>
                <a:spcPts val="200"/>
              </a:spcBef>
              <a:spcAft>
                <a:spcPts val="200"/>
              </a:spcAft>
              <a:buClrTx/>
              <a:buFontTx/>
              <a:buNone/>
            </a:pPr>
            <a:r>
              <a:rPr lang="en-US" sz="2200" dirty="0">
                <a:solidFill>
                  <a:srgbClr val="000000"/>
                </a:solidFill>
              </a:rPr>
              <a:t>     </a:t>
            </a:r>
          </a:p>
          <a:p>
            <a:pPr eaLnBrk="1" hangingPunct="1">
              <a:lnSpc>
                <a:spcPct val="80000"/>
              </a:lnSpc>
              <a:spcBef>
                <a:spcPts val="200"/>
              </a:spcBef>
              <a:spcAft>
                <a:spcPts val="200"/>
              </a:spcAft>
              <a:buClrTx/>
              <a:buFontTx/>
              <a:buNone/>
            </a:pPr>
            <a:r>
              <a:rPr lang="en-US" sz="2200" dirty="0">
                <a:solidFill>
                  <a:srgbClr val="000000"/>
                </a:solidFill>
              </a:rPr>
              <a:t>     for(j = </a:t>
            </a:r>
            <a:r>
              <a:rPr lang="en-US" sz="2200" dirty="0" err="1">
                <a:solidFill>
                  <a:srgbClr val="000000"/>
                </a:solidFill>
              </a:rPr>
              <a:t>i</a:t>
            </a:r>
            <a:r>
              <a:rPr lang="en-US" sz="2200" dirty="0">
                <a:solidFill>
                  <a:srgbClr val="000000"/>
                </a:solidFill>
              </a:rPr>
              <a:t> - 1; j &gt; -1; j--)</a:t>
            </a:r>
          </a:p>
          <a:p>
            <a:pPr eaLnBrk="1" hangingPunct="1">
              <a:lnSpc>
                <a:spcPct val="80000"/>
              </a:lnSpc>
              <a:spcBef>
                <a:spcPts val="200"/>
              </a:spcBef>
              <a:spcAft>
                <a:spcPts val="200"/>
              </a:spcAft>
              <a:buClrTx/>
              <a:buFontTx/>
              <a:buNone/>
            </a:pPr>
            <a:r>
              <a:rPr lang="en-US" sz="2200" dirty="0">
                <a:solidFill>
                  <a:srgbClr val="000000"/>
                </a:solidFill>
              </a:rPr>
              <a:t>           </a:t>
            </a:r>
            <a:r>
              <a:rPr lang="en-US" sz="2200" dirty="0" err="1">
                <a:solidFill>
                  <a:srgbClr val="000000"/>
                </a:solidFill>
              </a:rPr>
              <a:t>fputc</a:t>
            </a:r>
            <a:r>
              <a:rPr lang="en-US" sz="2200" dirty="0">
                <a:solidFill>
                  <a:srgbClr val="000000"/>
                </a:solidFill>
              </a:rPr>
              <a:t>(</a:t>
            </a:r>
            <a:r>
              <a:rPr lang="en-US" sz="2200" dirty="0" err="1">
                <a:solidFill>
                  <a:srgbClr val="000000"/>
                </a:solidFill>
              </a:rPr>
              <a:t>arr</a:t>
            </a:r>
            <a:r>
              <a:rPr lang="en-US" sz="2200" dirty="0">
                <a:solidFill>
                  <a:srgbClr val="000000"/>
                </a:solidFill>
              </a:rPr>
              <a:t>[j], </a:t>
            </a:r>
            <a:r>
              <a:rPr lang="en-US" sz="2200" dirty="0" err="1">
                <a:solidFill>
                  <a:srgbClr val="000000"/>
                </a:solidFill>
              </a:rPr>
              <a:t>fpout</a:t>
            </a:r>
            <a:r>
              <a:rPr lang="en-US" sz="2200" dirty="0">
                <a:solidFill>
                  <a:srgbClr val="000000"/>
                </a:solidFill>
              </a:rPr>
              <a:t>);</a:t>
            </a:r>
          </a:p>
          <a:p>
            <a:pPr eaLnBrk="1" hangingPunct="1">
              <a:lnSpc>
                <a:spcPct val="80000"/>
              </a:lnSpc>
              <a:spcBef>
                <a:spcPts val="200"/>
              </a:spcBef>
              <a:spcAft>
                <a:spcPts val="200"/>
              </a:spcAft>
              <a:buClrTx/>
              <a:buFontTx/>
              <a:buNone/>
            </a:pPr>
            <a:r>
              <a:rPr lang="en-US" sz="2200" dirty="0">
                <a:solidFill>
                  <a:srgbClr val="000000"/>
                </a:solidFill>
              </a:rPr>
              <a:t>}</a:t>
            </a:r>
          </a:p>
          <a:p>
            <a:pPr eaLnBrk="1" hangingPunct="1">
              <a:lnSpc>
                <a:spcPct val="80000"/>
              </a:lnSpc>
              <a:spcBef>
                <a:spcPts val="200"/>
              </a:spcBef>
              <a:spcAft>
                <a:spcPts val="200"/>
              </a:spcAft>
              <a:buClrTx/>
              <a:buFontTx/>
              <a:buNone/>
            </a:pPr>
            <a:endParaRPr lang="en-US" sz="2200" dirty="0">
              <a:solidFill>
                <a:srgbClr val="000000"/>
              </a:solidFill>
            </a:endParaRPr>
          </a:p>
        </p:txBody>
      </p:sp>
      <p:sp>
        <p:nvSpPr>
          <p:cNvPr id="2" name="TextBox 1"/>
          <p:cNvSpPr txBox="1"/>
          <p:nvPr/>
        </p:nvSpPr>
        <p:spPr>
          <a:xfrm>
            <a:off x="5508104" y="2877904"/>
            <a:ext cx="3528392" cy="1631216"/>
          </a:xfrm>
          <a:prstGeom prst="rect">
            <a:avLst/>
          </a:prstGeom>
          <a:noFill/>
          <a:ln>
            <a:solidFill>
              <a:srgbClr val="FF0000"/>
            </a:solidFill>
          </a:ln>
        </p:spPr>
        <p:txBody>
          <a:bodyPr wrap="square" rtlCol="0">
            <a:spAutoFit/>
          </a:bodyPr>
          <a:lstStyle/>
          <a:p>
            <a:pPr algn="just"/>
            <a:r>
              <a:rPr lang="en-US" sz="2500" dirty="0">
                <a:solidFill>
                  <a:srgbClr val="FF0000"/>
                </a:solidFill>
                <a:latin typeface="Calibri" pitchFamily="34" charset="0"/>
                <a:cs typeface="Calibri" pitchFamily="34" charset="0"/>
              </a:rPr>
              <a:t>What happen if input file is to large?!! </a:t>
            </a:r>
          </a:p>
          <a:p>
            <a:pPr algn="just"/>
            <a:r>
              <a:rPr lang="en-US" sz="2500" dirty="0">
                <a:solidFill>
                  <a:srgbClr val="FF0000"/>
                </a:solidFill>
                <a:latin typeface="Calibri" pitchFamily="34" charset="0"/>
                <a:cs typeface="Calibri" pitchFamily="34" charset="0"/>
              </a:rPr>
              <a:t>Huge memory allocation! May not feasible</a:t>
            </a:r>
          </a:p>
        </p:txBody>
      </p:sp>
      <p:sp>
        <p:nvSpPr>
          <p:cNvPr id="3" name="Text Box 2">
            <a:extLst>
              <a:ext uri="{FF2B5EF4-FFF2-40B4-BE49-F238E27FC236}">
                <a16:creationId xmlns:a16="http://schemas.microsoft.com/office/drawing/2014/main" id="{BD87F998-7827-61AB-58CA-1767D5A306B9}"/>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 v1</a:t>
            </a:r>
          </a:p>
        </p:txBody>
      </p:sp>
    </p:spTree>
    <p:extLst>
      <p:ext uri="{BB962C8B-B14F-4D97-AF65-F5344CB8AC3E}">
        <p14:creationId xmlns:p14="http://schemas.microsoft.com/office/powerpoint/2010/main" val="40583735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38</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93846" y="980728"/>
            <a:ext cx="8545354" cy="5544616"/>
          </a:xfrm>
          <a:prstGeom prst="rect">
            <a:avLst/>
          </a:prstGeom>
          <a:no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spcBef>
                <a:spcPts val="200"/>
              </a:spcBef>
              <a:spcAft>
                <a:spcPts val="200"/>
              </a:spcAft>
              <a:buClrTx/>
              <a:buFontTx/>
              <a:buNone/>
            </a:pPr>
            <a:r>
              <a:rPr lang="en-US" sz="1400" dirty="0">
                <a:solidFill>
                  <a:srgbClr val="000000"/>
                </a:solidFill>
              </a:rPr>
              <a:t>void reverse_copy2(char *</a:t>
            </a:r>
            <a:r>
              <a:rPr lang="en-US" sz="1400" dirty="0" err="1">
                <a:solidFill>
                  <a:srgbClr val="000000"/>
                </a:solidFill>
              </a:rPr>
              <a:t>inname</a:t>
            </a:r>
            <a:r>
              <a:rPr lang="en-US" sz="1400" dirty="0">
                <a:solidFill>
                  <a:srgbClr val="000000"/>
                </a:solidFill>
              </a:rPr>
              <a:t>, char *</a:t>
            </a:r>
            <a:r>
              <a:rPr lang="en-US" sz="1400" dirty="0" err="1">
                <a:solidFill>
                  <a:srgbClr val="000000"/>
                </a:solidFill>
              </a:rPr>
              <a:t>outname</a:t>
            </a:r>
            <a:r>
              <a:rPr lang="en-US" sz="1400" dirty="0">
                <a:solidFill>
                  <a:srgbClr val="000000"/>
                </a:solidFill>
              </a:rPr>
              <a:t>){</a:t>
            </a:r>
          </a:p>
          <a:p>
            <a:pPr eaLnBrk="1" hangingPunct="1">
              <a:spcBef>
                <a:spcPts val="200"/>
              </a:spcBef>
              <a:spcAft>
                <a:spcPts val="200"/>
              </a:spcAft>
              <a:buClrTx/>
              <a:buFontTx/>
              <a:buNone/>
            </a:pPr>
            <a:r>
              <a:rPr lang="en-US" sz="1400" dirty="0">
                <a:solidFill>
                  <a:srgbClr val="000000"/>
                </a:solidFill>
              </a:rPr>
              <a:t>    FILE * </a:t>
            </a:r>
            <a:r>
              <a:rPr lang="en-US" sz="1400" dirty="0" err="1">
                <a:solidFill>
                  <a:srgbClr val="000000"/>
                </a:solidFill>
              </a:rPr>
              <a:t>fpin</a:t>
            </a:r>
            <a:r>
              <a:rPr lang="en-US" sz="1400" dirty="0">
                <a:solidFill>
                  <a:srgbClr val="000000"/>
                </a:solidFill>
              </a:rPr>
              <a:t> = </a:t>
            </a:r>
            <a:r>
              <a:rPr lang="en-US" sz="1400" dirty="0" err="1">
                <a:solidFill>
                  <a:srgbClr val="000000"/>
                </a:solidFill>
              </a:rPr>
              <a:t>fopen</a:t>
            </a:r>
            <a:r>
              <a:rPr lang="en-US" sz="1400" dirty="0">
                <a:solidFill>
                  <a:srgbClr val="000000"/>
                </a:solidFill>
              </a:rPr>
              <a:t>(</a:t>
            </a:r>
            <a:r>
              <a:rPr lang="en-US" sz="1400" dirty="0" err="1">
                <a:solidFill>
                  <a:srgbClr val="000000"/>
                </a:solidFill>
              </a:rPr>
              <a:t>inname</a:t>
            </a:r>
            <a:r>
              <a:rPr lang="en-US" sz="1400" dirty="0">
                <a:solidFill>
                  <a:srgbClr val="000000"/>
                </a:solidFill>
              </a:rPr>
              <a:t>, "r"); FILE * </a:t>
            </a:r>
            <a:r>
              <a:rPr lang="en-US" sz="1400" dirty="0" err="1">
                <a:solidFill>
                  <a:srgbClr val="000000"/>
                </a:solidFill>
              </a:rPr>
              <a:t>fpout</a:t>
            </a:r>
            <a:r>
              <a:rPr lang="en-US" sz="1400" dirty="0">
                <a:solidFill>
                  <a:srgbClr val="000000"/>
                </a:solidFill>
              </a:rPr>
              <a:t> = </a:t>
            </a:r>
            <a:r>
              <a:rPr lang="en-US" sz="1400" dirty="0" err="1">
                <a:solidFill>
                  <a:srgbClr val="000000"/>
                </a:solidFill>
              </a:rPr>
              <a:t>fopen</a:t>
            </a:r>
            <a:r>
              <a:rPr lang="en-US" sz="1400" dirty="0">
                <a:solidFill>
                  <a:srgbClr val="000000"/>
                </a:solidFill>
              </a:rPr>
              <a:t>(</a:t>
            </a:r>
            <a:r>
              <a:rPr lang="en-US" sz="1400" dirty="0" err="1">
                <a:solidFill>
                  <a:srgbClr val="000000"/>
                </a:solidFill>
              </a:rPr>
              <a:t>outname</a:t>
            </a:r>
            <a:r>
              <a:rPr lang="en-US" sz="1400" dirty="0">
                <a:solidFill>
                  <a:srgbClr val="000000"/>
                </a:solidFill>
              </a:rPr>
              <a:t>, "w");</a:t>
            </a:r>
          </a:p>
          <a:p>
            <a:pPr eaLnBrk="1" hangingPunct="1">
              <a:spcBef>
                <a:spcPts val="200"/>
              </a:spcBef>
              <a:spcAft>
                <a:spcPts val="200"/>
              </a:spcAft>
              <a:buClrTx/>
              <a:buFontTx/>
              <a:buNone/>
            </a:pPr>
            <a:r>
              <a:rPr lang="en-US" sz="1400" dirty="0">
                <a:solidFill>
                  <a:srgbClr val="000000"/>
                </a:solidFill>
              </a:rPr>
              <a:t>    if((</a:t>
            </a:r>
            <a:r>
              <a:rPr lang="en-US" sz="1400" dirty="0" err="1">
                <a:solidFill>
                  <a:srgbClr val="000000"/>
                </a:solidFill>
              </a:rPr>
              <a:t>fpin</a:t>
            </a:r>
            <a:r>
              <a:rPr lang="en-US" sz="1400" dirty="0">
                <a:solidFill>
                  <a:srgbClr val="000000"/>
                </a:solidFill>
              </a:rPr>
              <a:t> == NULL) || (</a:t>
            </a:r>
            <a:r>
              <a:rPr lang="en-US" sz="1400" dirty="0" err="1">
                <a:solidFill>
                  <a:srgbClr val="000000"/>
                </a:solidFill>
              </a:rPr>
              <a:t>fpout</a:t>
            </a:r>
            <a:r>
              <a:rPr lang="en-US" sz="1400" dirty="0">
                <a:solidFill>
                  <a:srgbClr val="000000"/>
                </a:solidFill>
              </a:rPr>
              <a:t> == NULL)){ </a:t>
            </a:r>
            <a:r>
              <a:rPr lang="en-US" sz="1400" dirty="0" err="1">
                <a:solidFill>
                  <a:srgbClr val="000000"/>
                </a:solidFill>
              </a:rPr>
              <a:t>printf</a:t>
            </a:r>
            <a:r>
              <a:rPr lang="en-US" sz="1400" dirty="0">
                <a:solidFill>
                  <a:srgbClr val="000000"/>
                </a:solidFill>
              </a:rPr>
              <a:t>("Error");  exit(-1); }</a:t>
            </a:r>
          </a:p>
          <a:p>
            <a:pPr eaLnBrk="1" hangingPunct="1">
              <a:spcBef>
                <a:spcPts val="200"/>
              </a:spcBef>
              <a:spcAft>
                <a:spcPts val="200"/>
              </a:spcAft>
              <a:buClrTx/>
              <a:buFontTx/>
              <a:buNone/>
            </a:pPr>
            <a:r>
              <a:rPr lang="en-US" sz="1400" dirty="0">
                <a:solidFill>
                  <a:srgbClr val="000000"/>
                </a:solidFill>
              </a:rPr>
              <a:t>    int lines, </a:t>
            </a:r>
            <a:r>
              <a:rPr lang="en-US" sz="1400" dirty="0" err="1">
                <a:solidFill>
                  <a:srgbClr val="000000"/>
                </a:solidFill>
              </a:rPr>
              <a:t>max_len</a:t>
            </a:r>
            <a:r>
              <a:rPr lang="en-US" sz="1400" dirty="0">
                <a:solidFill>
                  <a:srgbClr val="000000"/>
                </a:solidFill>
              </a:rPr>
              <a:t>, </a:t>
            </a:r>
            <a:r>
              <a:rPr lang="en-US" sz="1400" dirty="0" err="1">
                <a:solidFill>
                  <a:srgbClr val="000000"/>
                </a:solidFill>
              </a:rPr>
              <a:t>i</a:t>
            </a:r>
            <a:r>
              <a:rPr lang="en-US" sz="1400" dirty="0">
                <a:solidFill>
                  <a:srgbClr val="000000"/>
                </a:solidFill>
              </a:rPr>
              <a:t>, j, k;</a:t>
            </a: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fscanf</a:t>
            </a:r>
            <a:r>
              <a:rPr lang="en-US" sz="1400" dirty="0">
                <a:solidFill>
                  <a:srgbClr val="000000"/>
                </a:solidFill>
              </a:rPr>
              <a:t>(</a:t>
            </a:r>
            <a:r>
              <a:rPr lang="en-US" sz="1400" dirty="0" err="1">
                <a:solidFill>
                  <a:srgbClr val="000000"/>
                </a:solidFill>
              </a:rPr>
              <a:t>fpin</a:t>
            </a:r>
            <a:r>
              <a:rPr lang="en-US" sz="1400" dirty="0">
                <a:solidFill>
                  <a:srgbClr val="000000"/>
                </a:solidFill>
              </a:rPr>
              <a:t>, "%d %d\n", &amp;lines, &amp;</a:t>
            </a:r>
            <a:r>
              <a:rPr lang="en-US" sz="1400" dirty="0" err="1">
                <a:solidFill>
                  <a:srgbClr val="000000"/>
                </a:solidFill>
              </a:rPr>
              <a:t>max_len</a:t>
            </a:r>
            <a:r>
              <a:rPr lang="en-US" sz="1400" dirty="0">
                <a:solidFill>
                  <a:srgbClr val="000000"/>
                </a:solidFill>
              </a:rPr>
              <a:t>);</a:t>
            </a: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fclose</a:t>
            </a:r>
            <a:r>
              <a:rPr lang="en-US" sz="1400" dirty="0">
                <a:solidFill>
                  <a:srgbClr val="000000"/>
                </a:solidFill>
              </a:rPr>
              <a:t>(</a:t>
            </a:r>
            <a:r>
              <a:rPr lang="en-US" sz="1400" dirty="0" err="1">
                <a:solidFill>
                  <a:srgbClr val="000000"/>
                </a:solidFill>
              </a:rPr>
              <a:t>fpin</a:t>
            </a:r>
            <a:r>
              <a:rPr lang="en-US" sz="1400" dirty="0">
                <a:solidFill>
                  <a:srgbClr val="000000"/>
                </a:solidFill>
              </a:rPr>
              <a:t>);</a:t>
            </a:r>
          </a:p>
          <a:p>
            <a:pPr eaLnBrk="1" hangingPunct="1">
              <a:spcBef>
                <a:spcPts val="200"/>
              </a:spcBef>
              <a:spcAft>
                <a:spcPts val="200"/>
              </a:spcAft>
              <a:buClrTx/>
              <a:buFontTx/>
              <a:buNone/>
            </a:pPr>
            <a:r>
              <a:rPr lang="en-US" sz="1400" dirty="0">
                <a:solidFill>
                  <a:srgbClr val="000000"/>
                </a:solidFill>
              </a:rPr>
              <a:t>    char </a:t>
            </a:r>
            <a:r>
              <a:rPr lang="en-US" sz="1400" dirty="0" err="1">
                <a:solidFill>
                  <a:srgbClr val="000000"/>
                </a:solidFill>
              </a:rPr>
              <a:t>arr</a:t>
            </a:r>
            <a:r>
              <a:rPr lang="en-US" sz="1400" dirty="0">
                <a:solidFill>
                  <a:srgbClr val="000000"/>
                </a:solidFill>
              </a:rPr>
              <a:t>[</a:t>
            </a:r>
            <a:r>
              <a:rPr lang="en-US" sz="1400" dirty="0" err="1">
                <a:solidFill>
                  <a:srgbClr val="000000"/>
                </a:solidFill>
              </a:rPr>
              <a:t>max_len</a:t>
            </a:r>
            <a:r>
              <a:rPr lang="en-US" sz="1400" dirty="0">
                <a:solidFill>
                  <a:srgbClr val="000000"/>
                </a:solidFill>
              </a:rPr>
              <a:t>];</a:t>
            </a:r>
          </a:p>
          <a:p>
            <a:pPr eaLnBrk="1" hangingPunct="1">
              <a:spcBef>
                <a:spcPts val="200"/>
              </a:spcBef>
              <a:spcAft>
                <a:spcPts val="200"/>
              </a:spcAft>
              <a:buClrTx/>
              <a:buFontTx/>
              <a:buNone/>
            </a:pPr>
            <a:r>
              <a:rPr lang="en-US" sz="1400" dirty="0">
                <a:solidFill>
                  <a:srgbClr val="000000"/>
                </a:solidFill>
              </a:rPr>
              <a:t>    for(</a:t>
            </a:r>
            <a:r>
              <a:rPr lang="en-US" sz="1400" dirty="0" err="1">
                <a:solidFill>
                  <a:srgbClr val="000000"/>
                </a:solidFill>
              </a:rPr>
              <a:t>i</a:t>
            </a:r>
            <a:r>
              <a:rPr lang="en-US" sz="1400" dirty="0">
                <a:solidFill>
                  <a:srgbClr val="000000"/>
                </a:solidFill>
              </a:rPr>
              <a:t> = 0; </a:t>
            </a:r>
            <a:r>
              <a:rPr lang="en-US" sz="1400" dirty="0" err="1">
                <a:solidFill>
                  <a:srgbClr val="000000"/>
                </a:solidFill>
              </a:rPr>
              <a:t>i</a:t>
            </a:r>
            <a:r>
              <a:rPr lang="en-US" sz="1400" dirty="0">
                <a:solidFill>
                  <a:srgbClr val="000000"/>
                </a:solidFill>
              </a:rPr>
              <a:t> &lt; lines; </a:t>
            </a:r>
            <a:r>
              <a:rPr lang="en-US" sz="1400" dirty="0" err="1">
                <a:solidFill>
                  <a:srgbClr val="000000"/>
                </a:solidFill>
              </a:rPr>
              <a:t>i</a:t>
            </a:r>
            <a:r>
              <a:rPr lang="en-US" sz="1400" dirty="0">
                <a:solidFill>
                  <a:srgbClr val="000000"/>
                </a:solidFill>
              </a:rPr>
              <a:t>++){</a:t>
            </a: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int</a:t>
            </a:r>
            <a:r>
              <a:rPr lang="en-US" sz="1400" dirty="0">
                <a:solidFill>
                  <a:srgbClr val="000000"/>
                </a:solidFill>
              </a:rPr>
              <a:t> tmp1, tmp2;</a:t>
            </a:r>
          </a:p>
          <a:p>
            <a:pPr eaLnBrk="1" hangingPunct="1">
              <a:spcBef>
                <a:spcPts val="200"/>
              </a:spcBef>
              <a:spcAft>
                <a:spcPts val="200"/>
              </a:spcAft>
              <a:buClrTx/>
              <a:buFontTx/>
              <a:buNone/>
            </a:pPr>
            <a:r>
              <a:rPr lang="en-US" sz="1400" dirty="0">
                <a:solidFill>
                  <a:srgbClr val="000000"/>
                </a:solidFill>
              </a:rPr>
              <a:t>       FILE * </a:t>
            </a:r>
            <a:r>
              <a:rPr lang="en-US" sz="1400" dirty="0" err="1">
                <a:solidFill>
                  <a:srgbClr val="000000"/>
                </a:solidFill>
              </a:rPr>
              <a:t>fpin</a:t>
            </a:r>
            <a:r>
              <a:rPr lang="en-US" sz="1400" dirty="0">
                <a:solidFill>
                  <a:srgbClr val="000000"/>
                </a:solidFill>
              </a:rPr>
              <a:t> = </a:t>
            </a:r>
            <a:r>
              <a:rPr lang="en-US" sz="1400" dirty="0" err="1">
                <a:solidFill>
                  <a:srgbClr val="000000"/>
                </a:solidFill>
              </a:rPr>
              <a:t>fopen</a:t>
            </a:r>
            <a:r>
              <a:rPr lang="en-US" sz="1400" dirty="0">
                <a:solidFill>
                  <a:srgbClr val="000000"/>
                </a:solidFill>
              </a:rPr>
              <a:t>(</a:t>
            </a:r>
            <a:r>
              <a:rPr lang="en-US" sz="1400" dirty="0" err="1">
                <a:solidFill>
                  <a:srgbClr val="000000"/>
                </a:solidFill>
              </a:rPr>
              <a:t>inname</a:t>
            </a:r>
            <a:r>
              <a:rPr lang="en-US" sz="1400" dirty="0">
                <a:solidFill>
                  <a:srgbClr val="000000"/>
                </a:solidFill>
              </a:rPr>
              <a:t>, "r");</a:t>
            </a: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fscanf</a:t>
            </a:r>
            <a:r>
              <a:rPr lang="en-US" sz="1400" dirty="0">
                <a:solidFill>
                  <a:srgbClr val="000000"/>
                </a:solidFill>
              </a:rPr>
              <a:t>(</a:t>
            </a:r>
            <a:r>
              <a:rPr lang="en-US" sz="1400" dirty="0" err="1">
                <a:solidFill>
                  <a:srgbClr val="000000"/>
                </a:solidFill>
              </a:rPr>
              <a:t>fpin</a:t>
            </a:r>
            <a:r>
              <a:rPr lang="en-US" sz="1400" dirty="0">
                <a:solidFill>
                  <a:srgbClr val="000000"/>
                </a:solidFill>
              </a:rPr>
              <a:t>, "%d %d\n", &amp;tmp1, &amp;tmp2);</a:t>
            </a:r>
          </a:p>
          <a:p>
            <a:pPr eaLnBrk="1" hangingPunct="1">
              <a:spcBef>
                <a:spcPts val="200"/>
              </a:spcBef>
              <a:spcAft>
                <a:spcPts val="200"/>
              </a:spcAft>
              <a:buClrTx/>
              <a:buFontTx/>
              <a:buNone/>
            </a:pPr>
            <a:endParaRPr lang="en-US" sz="1100" dirty="0">
              <a:solidFill>
                <a:srgbClr val="000000"/>
              </a:solidFill>
            </a:endParaRPr>
          </a:p>
          <a:p>
            <a:pPr eaLnBrk="1" hangingPunct="1">
              <a:spcBef>
                <a:spcPts val="200"/>
              </a:spcBef>
              <a:spcAft>
                <a:spcPts val="200"/>
              </a:spcAft>
              <a:buClrTx/>
              <a:buFontTx/>
              <a:buNone/>
            </a:pPr>
            <a:r>
              <a:rPr lang="en-US" sz="1400" dirty="0">
                <a:solidFill>
                  <a:srgbClr val="000000"/>
                </a:solidFill>
              </a:rPr>
              <a:t>       for(j = 0; j &lt; lines - </a:t>
            </a:r>
            <a:r>
              <a:rPr lang="en-US" sz="1400" dirty="0" err="1">
                <a:solidFill>
                  <a:srgbClr val="000000"/>
                </a:solidFill>
              </a:rPr>
              <a:t>i</a:t>
            </a:r>
            <a:r>
              <a:rPr lang="en-US" sz="1400" dirty="0">
                <a:solidFill>
                  <a:srgbClr val="000000"/>
                </a:solidFill>
              </a:rPr>
              <a:t>; j++)</a:t>
            </a: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fgets</a:t>
            </a:r>
            <a:r>
              <a:rPr lang="en-US" sz="1400" dirty="0">
                <a:solidFill>
                  <a:srgbClr val="000000"/>
                </a:solidFill>
              </a:rPr>
              <a:t>(</a:t>
            </a:r>
            <a:r>
              <a:rPr lang="en-US" sz="1400" dirty="0" err="1">
                <a:solidFill>
                  <a:srgbClr val="000000"/>
                </a:solidFill>
              </a:rPr>
              <a:t>arr</a:t>
            </a:r>
            <a:r>
              <a:rPr lang="en-US" sz="1400" dirty="0">
                <a:solidFill>
                  <a:srgbClr val="000000"/>
                </a:solidFill>
              </a:rPr>
              <a:t>, </a:t>
            </a:r>
            <a:r>
              <a:rPr lang="en-US" sz="1400" dirty="0" err="1">
                <a:solidFill>
                  <a:srgbClr val="000000"/>
                </a:solidFill>
              </a:rPr>
              <a:t>max_len</a:t>
            </a:r>
            <a:r>
              <a:rPr lang="en-US" sz="1400" dirty="0">
                <a:solidFill>
                  <a:srgbClr val="000000"/>
                </a:solidFill>
              </a:rPr>
              <a:t>, </a:t>
            </a:r>
            <a:r>
              <a:rPr lang="en-US" sz="1400" dirty="0" err="1">
                <a:solidFill>
                  <a:srgbClr val="000000"/>
                </a:solidFill>
              </a:rPr>
              <a:t>fpin</a:t>
            </a:r>
            <a:r>
              <a:rPr lang="en-US" sz="1400" dirty="0">
                <a:solidFill>
                  <a:srgbClr val="000000"/>
                </a:solidFill>
              </a:rPr>
              <a:t>);</a:t>
            </a:r>
          </a:p>
          <a:p>
            <a:pPr eaLnBrk="1" hangingPunct="1">
              <a:spcBef>
                <a:spcPts val="200"/>
              </a:spcBef>
              <a:spcAft>
                <a:spcPts val="200"/>
              </a:spcAft>
              <a:buClrTx/>
              <a:buFontTx/>
              <a:buNone/>
            </a:pPr>
            <a:endParaRPr lang="en-US" sz="1100" dirty="0">
              <a:solidFill>
                <a:srgbClr val="000000"/>
              </a:solidFill>
            </a:endParaRP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fclose</a:t>
            </a:r>
            <a:r>
              <a:rPr lang="en-US" sz="1400" dirty="0">
                <a:solidFill>
                  <a:srgbClr val="000000"/>
                </a:solidFill>
              </a:rPr>
              <a:t>(</a:t>
            </a:r>
            <a:r>
              <a:rPr lang="en-US" sz="1400" dirty="0" err="1">
                <a:solidFill>
                  <a:srgbClr val="000000"/>
                </a:solidFill>
              </a:rPr>
              <a:t>fpin</a:t>
            </a:r>
            <a:r>
              <a:rPr lang="en-US" sz="1400" dirty="0">
                <a:solidFill>
                  <a:srgbClr val="000000"/>
                </a:solidFill>
              </a:rPr>
              <a:t>);</a:t>
            </a:r>
          </a:p>
          <a:p>
            <a:pPr eaLnBrk="1" hangingPunct="1">
              <a:spcBef>
                <a:spcPts val="200"/>
              </a:spcBef>
              <a:spcAft>
                <a:spcPts val="200"/>
              </a:spcAft>
              <a:buClrTx/>
              <a:buFontTx/>
              <a:buNone/>
            </a:pPr>
            <a:endParaRPr lang="en-US" sz="1100" dirty="0">
              <a:solidFill>
                <a:srgbClr val="000000"/>
              </a:solidFill>
            </a:endParaRPr>
          </a:p>
          <a:p>
            <a:pPr eaLnBrk="1" hangingPunct="1">
              <a:spcBef>
                <a:spcPts val="200"/>
              </a:spcBef>
              <a:spcAft>
                <a:spcPts val="200"/>
              </a:spcAft>
              <a:buClrTx/>
              <a:buFontTx/>
              <a:buNone/>
            </a:pPr>
            <a:r>
              <a:rPr lang="en-US" sz="1400" dirty="0">
                <a:solidFill>
                  <a:srgbClr val="000000"/>
                </a:solidFill>
              </a:rPr>
              <a:t>       for(k = </a:t>
            </a:r>
            <a:r>
              <a:rPr lang="en-US" sz="1400" dirty="0" err="1">
                <a:solidFill>
                  <a:srgbClr val="000000"/>
                </a:solidFill>
              </a:rPr>
              <a:t>strlen</a:t>
            </a:r>
            <a:r>
              <a:rPr lang="en-US" sz="1400" dirty="0">
                <a:solidFill>
                  <a:srgbClr val="000000"/>
                </a:solidFill>
              </a:rPr>
              <a:t>(</a:t>
            </a:r>
            <a:r>
              <a:rPr lang="en-US" sz="1400" dirty="0" err="1">
                <a:solidFill>
                  <a:srgbClr val="000000"/>
                </a:solidFill>
              </a:rPr>
              <a:t>arr</a:t>
            </a:r>
            <a:r>
              <a:rPr lang="en-US" sz="1400" dirty="0">
                <a:solidFill>
                  <a:srgbClr val="000000"/>
                </a:solidFill>
              </a:rPr>
              <a:t>) - 1; k &gt;= 0; k--)</a:t>
            </a: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fputc</a:t>
            </a:r>
            <a:r>
              <a:rPr lang="en-US" sz="1400" dirty="0">
                <a:solidFill>
                  <a:srgbClr val="000000"/>
                </a:solidFill>
              </a:rPr>
              <a:t>(</a:t>
            </a:r>
            <a:r>
              <a:rPr lang="en-US" sz="1400" dirty="0" err="1">
                <a:solidFill>
                  <a:srgbClr val="000000"/>
                </a:solidFill>
              </a:rPr>
              <a:t>arr</a:t>
            </a:r>
            <a:r>
              <a:rPr lang="en-US" sz="1400" dirty="0">
                <a:solidFill>
                  <a:srgbClr val="000000"/>
                </a:solidFill>
              </a:rPr>
              <a:t>[k], </a:t>
            </a:r>
            <a:r>
              <a:rPr lang="en-US" sz="1400" dirty="0" err="1">
                <a:solidFill>
                  <a:srgbClr val="000000"/>
                </a:solidFill>
              </a:rPr>
              <a:t>fpout</a:t>
            </a:r>
            <a:r>
              <a:rPr lang="en-US" sz="1400" dirty="0">
                <a:solidFill>
                  <a:srgbClr val="000000"/>
                </a:solidFill>
              </a:rPr>
              <a:t>);</a:t>
            </a:r>
          </a:p>
          <a:p>
            <a:pPr eaLnBrk="1" hangingPunct="1">
              <a:spcBef>
                <a:spcPts val="200"/>
              </a:spcBef>
              <a:spcAft>
                <a:spcPts val="200"/>
              </a:spcAft>
              <a:buClrTx/>
              <a:buFontTx/>
              <a:buNone/>
            </a:pPr>
            <a:r>
              <a:rPr lang="en-US" sz="1400" dirty="0">
                <a:solidFill>
                  <a:srgbClr val="000000"/>
                </a:solidFill>
              </a:rPr>
              <a:t>   }</a:t>
            </a:r>
          </a:p>
          <a:p>
            <a:pPr eaLnBrk="1" hangingPunct="1">
              <a:spcBef>
                <a:spcPts val="200"/>
              </a:spcBef>
              <a:spcAft>
                <a:spcPts val="200"/>
              </a:spcAft>
              <a:buClrTx/>
              <a:buFontTx/>
              <a:buNone/>
            </a:pPr>
            <a:r>
              <a:rPr lang="en-US" sz="1400" dirty="0">
                <a:solidFill>
                  <a:srgbClr val="000000"/>
                </a:solidFill>
              </a:rPr>
              <a:t>   </a:t>
            </a:r>
            <a:r>
              <a:rPr lang="en-US" sz="1400" dirty="0" err="1">
                <a:solidFill>
                  <a:srgbClr val="000000"/>
                </a:solidFill>
              </a:rPr>
              <a:t>fclose</a:t>
            </a:r>
            <a:r>
              <a:rPr lang="en-US" sz="1400" dirty="0">
                <a:solidFill>
                  <a:srgbClr val="000000"/>
                </a:solidFill>
              </a:rPr>
              <a:t>(</a:t>
            </a:r>
            <a:r>
              <a:rPr lang="en-US" sz="1400" dirty="0" err="1">
                <a:solidFill>
                  <a:srgbClr val="000000"/>
                </a:solidFill>
              </a:rPr>
              <a:t>fpout</a:t>
            </a:r>
            <a:r>
              <a:rPr lang="en-US" sz="1400" dirty="0">
                <a:solidFill>
                  <a:srgbClr val="000000"/>
                </a:solidFill>
              </a:rPr>
              <a:t>);</a:t>
            </a:r>
          </a:p>
          <a:p>
            <a:pPr eaLnBrk="1" hangingPunct="1">
              <a:spcBef>
                <a:spcPts val="200"/>
              </a:spcBef>
              <a:spcAft>
                <a:spcPts val="200"/>
              </a:spcAft>
              <a:buClrTx/>
              <a:buFontTx/>
              <a:buNone/>
            </a:pPr>
            <a:r>
              <a:rPr lang="en-US" sz="1400" dirty="0">
                <a:solidFill>
                  <a:srgbClr val="000000"/>
                </a:solidFill>
              </a:rPr>
              <a:t>}</a:t>
            </a:r>
          </a:p>
          <a:p>
            <a:pPr eaLnBrk="1" hangingPunct="1">
              <a:spcBef>
                <a:spcPts val="200"/>
              </a:spcBef>
              <a:spcAft>
                <a:spcPts val="200"/>
              </a:spcAft>
              <a:buClrTx/>
              <a:buFontTx/>
              <a:buNone/>
            </a:pPr>
            <a:endParaRPr lang="en-US" sz="1400" dirty="0">
              <a:solidFill>
                <a:srgbClr val="000000"/>
              </a:solidFill>
            </a:endParaRPr>
          </a:p>
        </p:txBody>
      </p:sp>
      <p:sp>
        <p:nvSpPr>
          <p:cNvPr id="2" name="TextBox 1"/>
          <p:cNvSpPr txBox="1"/>
          <p:nvPr/>
        </p:nvSpPr>
        <p:spPr>
          <a:xfrm>
            <a:off x="5922303" y="3415816"/>
            <a:ext cx="2927851" cy="861774"/>
          </a:xfrm>
          <a:prstGeom prst="rect">
            <a:avLst/>
          </a:prstGeom>
          <a:noFill/>
          <a:ln>
            <a:solidFill>
              <a:srgbClr val="FF0000"/>
            </a:solidFill>
          </a:ln>
        </p:spPr>
        <p:txBody>
          <a:bodyPr wrap="square" rtlCol="0">
            <a:spAutoFit/>
          </a:bodyPr>
          <a:lstStyle/>
          <a:p>
            <a:pPr algn="just"/>
            <a:r>
              <a:rPr lang="en-US" sz="2500" dirty="0">
                <a:solidFill>
                  <a:srgbClr val="FF0000"/>
                </a:solidFill>
                <a:latin typeface="Calibri" pitchFamily="34" charset="0"/>
                <a:cs typeface="Calibri" pitchFamily="34" charset="0"/>
              </a:rPr>
              <a:t>So many open/close</a:t>
            </a:r>
          </a:p>
          <a:p>
            <a:pPr algn="just"/>
            <a:r>
              <a:rPr lang="en-US" sz="2500" dirty="0">
                <a:solidFill>
                  <a:srgbClr val="FF0000"/>
                </a:solidFill>
                <a:latin typeface="Calibri" pitchFamily="34" charset="0"/>
                <a:cs typeface="Calibri" pitchFamily="34" charset="0"/>
              </a:rPr>
              <a:t>Lot of dummy read</a:t>
            </a:r>
          </a:p>
        </p:txBody>
      </p:sp>
      <p:sp>
        <p:nvSpPr>
          <p:cNvPr id="3" name="Text Box 2">
            <a:extLst>
              <a:ext uri="{FF2B5EF4-FFF2-40B4-BE49-F238E27FC236}">
                <a16:creationId xmlns:a16="http://schemas.microsoft.com/office/drawing/2014/main" id="{2744F875-70FE-786F-5723-35BE0CF0173E}"/>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 v2</a:t>
            </a:r>
          </a:p>
        </p:txBody>
      </p:sp>
    </p:spTree>
    <p:extLst>
      <p:ext uri="{BB962C8B-B14F-4D97-AF65-F5344CB8AC3E}">
        <p14:creationId xmlns:p14="http://schemas.microsoft.com/office/powerpoint/2010/main" val="19604279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928A7F8-080B-440D-B248-210C72FC2397}" type="slidenum">
              <a:rPr lang="en-US" sz="1200">
                <a:solidFill>
                  <a:srgbClr val="000000"/>
                </a:solidFill>
                <a:latin typeface="Arial" charset="0"/>
                <a:ea typeface="MS PGothic" pitchFamily="34" charset="-128"/>
              </a:rPr>
              <a:pPr algn="r" eaLnBrk="1" hangingPunct="1">
                <a:buClrTx/>
                <a:buFontTx/>
                <a:buNone/>
              </a:pPr>
              <a:t>39</a:t>
            </a:fld>
            <a:endParaRPr lang="en-US" sz="1200">
              <a:solidFill>
                <a:srgbClr val="000000"/>
              </a:solidFill>
              <a:latin typeface="Arial" charset="0"/>
              <a:ea typeface="MS PGothic" pitchFamily="34" charset="-128"/>
            </a:endParaRPr>
          </a:p>
        </p:txBody>
      </p:sp>
      <p:sp>
        <p:nvSpPr>
          <p:cNvPr id="37891" name="Text Box 2"/>
          <p:cNvSpPr txBox="1">
            <a:spLocks noChangeArrowheads="1"/>
          </p:cNvSpPr>
          <p:nvPr/>
        </p:nvSpPr>
        <p:spPr bwMode="auto">
          <a:xfrm>
            <a:off x="457200" y="-369888"/>
            <a:ext cx="8229600" cy="131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Return value of fprintf</a:t>
            </a:r>
          </a:p>
        </p:txBody>
      </p:sp>
      <p:sp>
        <p:nvSpPr>
          <p:cNvPr id="37892" name="Text Box 3"/>
          <p:cNvSpPr txBox="1">
            <a:spLocks noChangeArrowheads="1"/>
          </p:cNvSpPr>
          <p:nvPr/>
        </p:nvSpPr>
        <p:spPr bwMode="auto">
          <a:xfrm>
            <a:off x="251520" y="1108075"/>
            <a:ext cx="8740080" cy="520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algn="just"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On success, the total number of characters written is returned.</a:t>
            </a:r>
          </a:p>
          <a:p>
            <a:pPr algn="just"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If a writing error occurs, the error indicator is set and a negative number is returned.</a:t>
            </a:r>
          </a:p>
          <a:p>
            <a:pPr lvl="1" algn="just"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You can check the success by calling </a:t>
            </a:r>
            <a:r>
              <a:rPr lang="en-US" sz="2800" dirty="0" err="1">
                <a:solidFill>
                  <a:srgbClr val="FF0000"/>
                </a:solidFill>
              </a:rPr>
              <a:t>ferror</a:t>
            </a:r>
            <a:r>
              <a:rPr lang="en-US" sz="2800" dirty="0">
                <a:solidFill>
                  <a:srgbClr val="FF0000"/>
                </a:solidFill>
              </a:rPr>
              <a:t>(FILE *)</a:t>
            </a:r>
            <a:r>
              <a:rPr lang="en-US" sz="2800" dirty="0">
                <a:solidFill>
                  <a:srgbClr val="000000"/>
                </a:solidFill>
                <a:latin typeface="Arial" charset="0"/>
                <a:cs typeface="Arial" charset="0"/>
              </a:rPr>
              <a:t> </a:t>
            </a:r>
            <a:r>
              <a:rPr lang="en-US" sz="2800" b="0" dirty="0">
                <a:solidFill>
                  <a:srgbClr val="000000"/>
                </a:solidFill>
                <a:latin typeface="Arial" charset="0"/>
                <a:cs typeface="Arial" charset="0"/>
              </a:rPr>
              <a:t>which return a value different from zero if the error indicator of the stream was set.</a:t>
            </a:r>
          </a:p>
        </p:txBody>
      </p:sp>
    </p:spTree>
    <p:extLst>
      <p:ext uri="{BB962C8B-B14F-4D97-AF65-F5344CB8AC3E}">
        <p14:creationId xmlns:p14="http://schemas.microsoft.com/office/powerpoint/2010/main" val="33833404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D483A1F-ECD7-4B88-A5BC-4B10BC5EB2CC}" type="slidenum">
              <a:rPr lang="en-US" sz="1200">
                <a:solidFill>
                  <a:srgbClr val="000000"/>
                </a:solidFill>
                <a:latin typeface="Arial" charset="0"/>
                <a:ea typeface="MS PGothic" pitchFamily="34" charset="-128"/>
              </a:rPr>
              <a:pPr algn="r" eaLnBrk="1" hangingPunct="1">
                <a:buClrTx/>
                <a:buFontTx/>
                <a:buNone/>
              </a:pPr>
              <a:t>4</a:t>
            </a:fld>
            <a:endParaRPr lang="en-US" sz="1200" dirty="0">
              <a:solidFill>
                <a:srgbClr val="000000"/>
              </a:solidFill>
              <a:latin typeface="Arial" charset="0"/>
              <a:ea typeface="MS PGothic" pitchFamily="34" charset="-128"/>
            </a:endParaRPr>
          </a:p>
        </p:txBody>
      </p:sp>
      <p:sp>
        <p:nvSpPr>
          <p:cNvPr id="6147"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Introduction</a:t>
            </a:r>
            <a:r>
              <a:rPr lang="en-US" sz="4000" dirty="0">
                <a:solidFill>
                  <a:srgbClr val="293A83"/>
                </a:solidFill>
                <a:latin typeface="Arial" charset="0"/>
                <a:cs typeface="Arial" charset="0"/>
              </a:rPr>
              <a:t> </a:t>
            </a:r>
          </a:p>
        </p:txBody>
      </p:sp>
      <p:sp>
        <p:nvSpPr>
          <p:cNvPr id="6148" name="Text Box 3"/>
          <p:cNvSpPr txBox="1">
            <a:spLocks noChangeArrowheads="1"/>
          </p:cNvSpPr>
          <p:nvPr/>
        </p:nvSpPr>
        <p:spPr bwMode="auto">
          <a:xfrm>
            <a:off x="457200" y="1108075"/>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Data storages of computers</a:t>
            </a:r>
          </a:p>
          <a:p>
            <a:pPr eaLnBrk="1" hangingPunct="1">
              <a:spcBef>
                <a:spcPts val="2000"/>
              </a:spcBef>
              <a:buClr>
                <a:srgbClr val="003399"/>
              </a:buClr>
              <a:buFont typeface="Wingdings" pitchFamily="2" charset="2"/>
              <a:buChar char=""/>
            </a:pPr>
            <a:r>
              <a:rPr lang="en-US" sz="3200" dirty="0">
                <a:solidFill>
                  <a:srgbClr val="000000"/>
                </a:solidFill>
                <a:latin typeface="Arial" charset="0"/>
                <a:cs typeface="Arial" charset="0"/>
              </a:rPr>
              <a:t>1.</a:t>
            </a:r>
            <a:r>
              <a:rPr lang="en-US" sz="3200" b="0" dirty="0">
                <a:solidFill>
                  <a:srgbClr val="000000"/>
                </a:solidFill>
                <a:latin typeface="Arial" charset="0"/>
                <a:cs typeface="Arial" charset="0"/>
              </a:rPr>
              <a:t> Main memory (RAM)</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It is </a:t>
            </a:r>
            <a:r>
              <a:rPr lang="en-US" sz="2800" b="0" dirty="0">
                <a:solidFill>
                  <a:srgbClr val="7030A0"/>
                </a:solidFill>
                <a:latin typeface="Arial" charset="0"/>
                <a:cs typeface="Arial" charset="0"/>
              </a:rPr>
              <a:t>volatile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Read / Write data using variables</a:t>
            </a:r>
          </a:p>
          <a:p>
            <a:pPr lvl="1" eaLnBrk="1" hangingPunct="1">
              <a:spcBef>
                <a:spcPts val="450"/>
              </a:spcBef>
              <a:buClr>
                <a:srgbClr val="006633"/>
              </a:buClr>
              <a:buSzPct val="85000"/>
              <a:buFont typeface="Wingdings" pitchFamily="2" charset="2"/>
              <a:buNone/>
            </a:pPr>
            <a:endParaRPr lang="en-US"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dirty="0">
                <a:solidFill>
                  <a:srgbClr val="000000"/>
                </a:solidFill>
                <a:latin typeface="Arial" charset="0"/>
                <a:cs typeface="Arial" charset="0"/>
              </a:rPr>
              <a:t>2.</a:t>
            </a:r>
            <a:r>
              <a:rPr lang="en-US" sz="3200" b="0" dirty="0">
                <a:solidFill>
                  <a:srgbClr val="000000"/>
                </a:solidFill>
                <a:latin typeface="Arial" charset="0"/>
                <a:cs typeface="Arial" charset="0"/>
              </a:rPr>
              <a:t> Secondary storage (Hard Disk)</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It is </a:t>
            </a:r>
            <a:r>
              <a:rPr lang="en-US" sz="2800" b="0" dirty="0">
                <a:solidFill>
                  <a:srgbClr val="CC0000"/>
                </a:solidFill>
                <a:latin typeface="Arial" charset="0"/>
                <a:cs typeface="Arial" charset="0"/>
              </a:rPr>
              <a:t>not</a:t>
            </a:r>
            <a:r>
              <a:rPr lang="en-US" sz="2800" b="0" dirty="0">
                <a:solidFill>
                  <a:srgbClr val="000000"/>
                </a:solidFill>
                <a:latin typeface="Arial" charset="0"/>
                <a:cs typeface="Arial" charset="0"/>
              </a:rPr>
              <a:t> volatile (non-volatile)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Read / Write data using </a:t>
            </a:r>
            <a:r>
              <a:rPr lang="en-US" sz="2800" b="0" dirty="0">
                <a:solidFill>
                  <a:srgbClr val="CC0000"/>
                </a:solidFill>
                <a:latin typeface="Arial" charset="0"/>
                <a:cs typeface="Arial" charset="0"/>
              </a:rPr>
              <a:t>files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928A7F8-080B-440D-B248-210C72FC2397}" type="slidenum">
              <a:rPr lang="en-US" sz="1200">
                <a:solidFill>
                  <a:srgbClr val="000000"/>
                </a:solidFill>
                <a:latin typeface="Arial" charset="0"/>
                <a:ea typeface="MS PGothic" pitchFamily="34" charset="-128"/>
              </a:rPr>
              <a:pPr algn="r" eaLnBrk="1" hangingPunct="1">
                <a:buClrTx/>
                <a:buFontTx/>
                <a:buNone/>
              </a:pPr>
              <a:t>40</a:t>
            </a:fld>
            <a:endParaRPr lang="en-US" sz="1200">
              <a:solidFill>
                <a:srgbClr val="000000"/>
              </a:solidFill>
              <a:latin typeface="Arial" charset="0"/>
              <a:ea typeface="MS PGothic" pitchFamily="34" charset="-128"/>
            </a:endParaRPr>
          </a:p>
        </p:txBody>
      </p:sp>
      <p:sp>
        <p:nvSpPr>
          <p:cNvPr id="37891" name="Text Box 2"/>
          <p:cNvSpPr txBox="1">
            <a:spLocks noChangeArrowheads="1"/>
          </p:cNvSpPr>
          <p:nvPr/>
        </p:nvSpPr>
        <p:spPr bwMode="auto">
          <a:xfrm>
            <a:off x="457200" y="-369888"/>
            <a:ext cx="8229600" cy="131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Return value of fscanf</a:t>
            </a:r>
          </a:p>
        </p:txBody>
      </p:sp>
      <p:sp>
        <p:nvSpPr>
          <p:cNvPr id="37892" name="Text Box 3"/>
          <p:cNvSpPr txBox="1">
            <a:spLocks noChangeArrowheads="1"/>
          </p:cNvSpPr>
          <p:nvPr/>
        </p:nvSpPr>
        <p:spPr bwMode="auto">
          <a:xfrm>
            <a:off x="457200" y="1108075"/>
            <a:ext cx="8534400" cy="520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On success, the function returns </a:t>
            </a:r>
            <a:r>
              <a:rPr lang="en-US" sz="3200" b="0" dirty="0">
                <a:solidFill>
                  <a:srgbClr val="FF0000"/>
                </a:solidFill>
                <a:latin typeface="Arial" charset="0"/>
                <a:cs typeface="Arial" charset="0"/>
              </a:rPr>
              <a:t>the number of items</a:t>
            </a:r>
            <a:r>
              <a:rPr lang="en-US" sz="3200" b="0" dirty="0">
                <a:solidFill>
                  <a:srgbClr val="000000"/>
                </a:solidFill>
                <a:latin typeface="Arial" charset="0"/>
                <a:cs typeface="Arial" charset="0"/>
              </a:rPr>
              <a:t> of the argument list successfully filled.</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This count can match the expected number of items or be less (even zero) due to a matching failure, a reading error, or the reach of the end-of-file.</a:t>
            </a:r>
            <a:endParaRPr lang="en-US" sz="3200" b="0" dirty="0">
              <a:solidFill>
                <a:srgbClr val="000000"/>
              </a:solidFill>
              <a:latin typeface="Arial" charset="0"/>
              <a:cs typeface="Arial" charset="0"/>
            </a:endParaRPr>
          </a:p>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If a reading error happens or the end-of-file is reached while reading, the proper indicator is set (</a:t>
            </a:r>
            <a:r>
              <a:rPr lang="en-US" sz="3200" dirty="0" err="1">
                <a:solidFill>
                  <a:srgbClr val="FF0000"/>
                </a:solidFill>
              </a:rPr>
              <a:t>feof</a:t>
            </a:r>
            <a:r>
              <a:rPr lang="en-US" sz="3200" b="0" dirty="0">
                <a:solidFill>
                  <a:srgbClr val="000000"/>
                </a:solidFill>
                <a:latin typeface="Arial" charset="0"/>
                <a:cs typeface="Arial" charset="0"/>
              </a:rPr>
              <a:t> or </a:t>
            </a:r>
            <a:r>
              <a:rPr lang="en-US" sz="3200" dirty="0" err="1">
                <a:solidFill>
                  <a:srgbClr val="FF0000"/>
                </a:solidFill>
              </a:rPr>
              <a:t>ferror</a:t>
            </a:r>
            <a:r>
              <a:rPr lang="en-US" sz="3200" b="0" dirty="0">
                <a:solidFill>
                  <a:srgbClr val="000000"/>
                </a:solidFill>
                <a:latin typeface="Arial" charset="0"/>
                <a:cs typeface="Arial" charset="0"/>
              </a:rPr>
              <a:t>).</a:t>
            </a:r>
            <a:endParaRPr lang="en-US" sz="2800" b="0" dirty="0">
              <a:solidFill>
                <a:srgbClr val="000000"/>
              </a:solidFill>
              <a:latin typeface="Arial" charset="0"/>
              <a:cs typeface="Arial" charset="0"/>
            </a:endParaRPr>
          </a:p>
        </p:txBody>
      </p:sp>
    </p:spTree>
    <p:extLst>
      <p:ext uri="{BB962C8B-B14F-4D97-AF65-F5344CB8AC3E}">
        <p14:creationId xmlns:p14="http://schemas.microsoft.com/office/powerpoint/2010/main" val="3153347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5FB4AAE3-159E-4129-9AA6-FBF925508E4F}" type="slidenum">
              <a:rPr lang="en-US" sz="1200">
                <a:solidFill>
                  <a:srgbClr val="000000"/>
                </a:solidFill>
                <a:latin typeface="Arial" charset="0"/>
                <a:ea typeface="MS PGothic" pitchFamily="34" charset="-128"/>
              </a:rPr>
              <a:pPr algn="r" eaLnBrk="1" hangingPunct="1">
                <a:buClrTx/>
                <a:buFontTx/>
                <a:buNone/>
              </a:pPr>
              <a:t>41</a:t>
            </a:fld>
            <a:endParaRPr lang="en-US" sz="1200">
              <a:solidFill>
                <a:srgbClr val="000000"/>
              </a:solidFill>
              <a:latin typeface="Arial" charset="0"/>
              <a:ea typeface="MS PGothic" pitchFamily="34" charset="-128"/>
            </a:endParaRPr>
          </a:p>
        </p:txBody>
      </p:sp>
      <p:sp>
        <p:nvSpPr>
          <p:cNvPr id="36867" name="Text Box 2"/>
          <p:cNvSpPr txBox="1">
            <a:spLocks noChangeArrowheads="1"/>
          </p:cNvSpPr>
          <p:nvPr/>
        </p:nvSpPr>
        <p:spPr bwMode="auto">
          <a:xfrm>
            <a:off x="446088" y="163513"/>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What We Will Learn</a:t>
            </a:r>
          </a:p>
        </p:txBody>
      </p:sp>
      <p:sp>
        <p:nvSpPr>
          <p:cNvPr id="36868" name="Text Box 3"/>
          <p:cNvSpPr txBox="1">
            <a:spLocks noChangeArrowheads="1"/>
          </p:cNvSpPr>
          <p:nvPr/>
        </p:nvSpPr>
        <p:spPr bwMode="auto">
          <a:xfrm>
            <a:off x="304800" y="1143000"/>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Introduction</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Text vs. Binary files</a:t>
            </a:r>
          </a:p>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Text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Open/Close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C2C2C2"/>
                </a:solidFill>
                <a:latin typeface="Arial" charset="0"/>
                <a:cs typeface="Arial" charset="0"/>
              </a:rPr>
              <a:t>Read/Write</a:t>
            </a:r>
          </a:p>
          <a:p>
            <a:pPr eaLnBrk="1" hangingPunct="1">
              <a:lnSpc>
                <a:spcPct val="90000"/>
              </a:lnSpc>
              <a:spcBef>
                <a:spcPts val="2000"/>
              </a:spcBef>
              <a:buClr>
                <a:srgbClr val="003399"/>
              </a:buClr>
              <a:buFont typeface="Wingdings" pitchFamily="2" charset="2"/>
              <a:buChar char=""/>
            </a:pPr>
            <a:r>
              <a:rPr lang="en-US" sz="3200" b="0" dirty="0">
                <a:solidFill>
                  <a:srgbClr val="000000"/>
                </a:solidFill>
                <a:latin typeface="Arial" charset="0"/>
                <a:cs typeface="Arial" charset="0"/>
              </a:rPr>
              <a:t>Binary File Operations</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Open/Close</a:t>
            </a:r>
          </a:p>
          <a:p>
            <a:pPr lvl="1" eaLnBrk="1" hangingPunct="1">
              <a:lnSpc>
                <a:spcPct val="90000"/>
              </a:lnSpc>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Read/Write</a:t>
            </a:r>
          </a:p>
          <a:p>
            <a:pPr eaLnBrk="1" hangingPunct="1">
              <a:lnSpc>
                <a:spcPct val="90000"/>
              </a:lnSpc>
              <a:spcBef>
                <a:spcPts val="2000"/>
              </a:spcBef>
              <a:buClr>
                <a:srgbClr val="003399"/>
              </a:buClr>
              <a:buFont typeface="Wingdings" pitchFamily="2" charset="2"/>
              <a:buChar char=""/>
            </a:pPr>
            <a:r>
              <a:rPr lang="en-US" sz="3200" b="0" dirty="0">
                <a:solidFill>
                  <a:srgbClr val="C2C2C2"/>
                </a:solidFill>
                <a:latin typeface="Arial" charset="0"/>
                <a:cs typeface="Arial" charset="0"/>
              </a:rPr>
              <a:t>Bugs and avoiding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928A7F8-080B-440D-B248-210C72FC2397}" type="slidenum">
              <a:rPr lang="en-US" sz="1200">
                <a:solidFill>
                  <a:srgbClr val="000000"/>
                </a:solidFill>
                <a:latin typeface="Arial" charset="0"/>
                <a:ea typeface="MS PGothic" pitchFamily="34" charset="-128"/>
              </a:rPr>
              <a:pPr algn="r" eaLnBrk="1" hangingPunct="1">
                <a:buClrTx/>
                <a:buFontTx/>
                <a:buNone/>
              </a:pPr>
              <a:t>42</a:t>
            </a:fld>
            <a:endParaRPr lang="en-US" sz="1200">
              <a:solidFill>
                <a:srgbClr val="000000"/>
              </a:solidFill>
              <a:latin typeface="Arial" charset="0"/>
              <a:ea typeface="MS PGothic" pitchFamily="34" charset="-128"/>
            </a:endParaRPr>
          </a:p>
        </p:txBody>
      </p:sp>
      <p:sp>
        <p:nvSpPr>
          <p:cNvPr id="37891" name="Text Box 2"/>
          <p:cNvSpPr txBox="1">
            <a:spLocks noChangeArrowheads="1"/>
          </p:cNvSpPr>
          <p:nvPr/>
        </p:nvSpPr>
        <p:spPr bwMode="auto">
          <a:xfrm>
            <a:off x="457200" y="-369888"/>
            <a:ext cx="8229600" cy="131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Binary Files: A Different File Format  </a:t>
            </a:r>
          </a:p>
        </p:txBody>
      </p:sp>
      <p:sp>
        <p:nvSpPr>
          <p:cNvPr id="37892" name="Text Box 3"/>
          <p:cNvSpPr txBox="1">
            <a:spLocks noChangeArrowheads="1"/>
          </p:cNvSpPr>
          <p:nvPr/>
        </p:nvSpPr>
        <p:spPr bwMode="auto">
          <a:xfrm>
            <a:off x="457200" y="1108075"/>
            <a:ext cx="8534400" cy="520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Data in binary files are </a:t>
            </a:r>
          </a:p>
          <a:p>
            <a:pPr lvl="1" eaLnBrk="1" hangingPunct="1">
              <a:spcBef>
                <a:spcPts val="700"/>
              </a:spcBef>
              <a:buClr>
                <a:srgbClr val="006633"/>
              </a:buClr>
              <a:buSzPct val="85000"/>
              <a:buFont typeface="Wingdings" pitchFamily="2" charset="2"/>
              <a:buChar char=""/>
            </a:pPr>
            <a:r>
              <a:rPr lang="en-US" sz="2800" b="0" dirty="0">
                <a:solidFill>
                  <a:srgbClr val="CC0000"/>
                </a:solidFill>
                <a:latin typeface="Arial" charset="0"/>
                <a:cs typeface="Arial" charset="0"/>
              </a:rPr>
              <a:t>Not</a:t>
            </a:r>
            <a:r>
              <a:rPr lang="en-US" sz="2800" b="0" dirty="0">
                <a:solidFill>
                  <a:srgbClr val="000000"/>
                </a:solidFill>
                <a:latin typeface="Arial" charset="0"/>
                <a:cs typeface="Arial" charset="0"/>
              </a:rPr>
              <a:t> encoded in </a:t>
            </a:r>
            <a:r>
              <a:rPr lang="en-US" sz="2800" dirty="0">
                <a:solidFill>
                  <a:srgbClr val="0070C0"/>
                </a:solidFill>
                <a:latin typeface="Arial" charset="0"/>
                <a:cs typeface="Arial" charset="0"/>
              </a:rPr>
              <a:t>ASCII</a:t>
            </a:r>
            <a:r>
              <a:rPr lang="en-US" sz="2800" b="0" dirty="0">
                <a:solidFill>
                  <a:srgbClr val="000000"/>
                </a:solidFill>
                <a:latin typeface="Arial" charset="0"/>
                <a:cs typeface="Arial" charset="0"/>
              </a:rPr>
              <a:t> format </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Encoded in binary format </a:t>
            </a:r>
          </a:p>
          <a:p>
            <a:pPr eaLnBrk="1" hangingPunct="1">
              <a:spcBef>
                <a:spcPts val="875"/>
              </a:spcBef>
              <a:buClr>
                <a:srgbClr val="003399"/>
              </a:buClr>
              <a:buFont typeface="Wingdings" pitchFamily="2" charset="2"/>
              <a:buNone/>
            </a:pPr>
            <a:endParaRPr lang="en-US" sz="14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We must use different functions to read/write from/to binary files</a:t>
            </a:r>
          </a:p>
          <a:p>
            <a:pPr lvl="1" eaLnBrk="1" hangingPunct="1">
              <a:spcBef>
                <a:spcPts val="2000"/>
              </a:spcBef>
              <a:buClr>
                <a:srgbClr val="003399"/>
              </a:buClr>
              <a:buFont typeface="Wingdings" pitchFamily="2" charset="2"/>
              <a:buChar char=""/>
            </a:pPr>
            <a:r>
              <a:rPr lang="en-US" sz="2800" b="0" dirty="0">
                <a:solidFill>
                  <a:srgbClr val="000000"/>
                </a:solidFill>
                <a:latin typeface="Arial" charset="0"/>
                <a:cs typeface="Arial" charset="0"/>
              </a:rPr>
              <a:t>Why?</a:t>
            </a:r>
          </a:p>
          <a:p>
            <a:pPr lvl="1" eaLnBrk="1" hangingPunct="1">
              <a:spcBef>
                <a:spcPts val="2000"/>
              </a:spcBef>
              <a:buClr>
                <a:srgbClr val="003399"/>
              </a:buClr>
              <a:buFont typeface="Wingdings" pitchFamily="2" charset="2"/>
              <a:buChar char=""/>
            </a:pPr>
            <a:r>
              <a:rPr lang="en-US" sz="2800" b="0" dirty="0">
                <a:solidFill>
                  <a:srgbClr val="000000"/>
                </a:solidFill>
                <a:latin typeface="Arial" charset="0"/>
                <a:cs typeface="Arial" charset="0"/>
              </a:rPr>
              <a:t>Because, data should not be converted to/from ASCII encoding in writing/reading the files</a:t>
            </a:r>
          </a:p>
          <a:p>
            <a:pPr eaLnBrk="1" hangingPunct="1">
              <a:spcBef>
                <a:spcPts val="2000"/>
              </a:spcBef>
              <a:buClr>
                <a:srgbClr val="003399"/>
              </a:buClr>
              <a:buFont typeface="Wingdings" pitchFamily="2" charset="2"/>
              <a:buNone/>
            </a:pPr>
            <a:endParaRPr lang="en-US" sz="3200" b="0" dirty="0">
              <a:solidFill>
                <a:srgbClr val="000000"/>
              </a:solidFill>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04800" y="163513"/>
            <a:ext cx="80660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No Conversion to ASCII </a:t>
            </a:r>
          </a:p>
        </p:txBody>
      </p:sp>
      <p:sp>
        <p:nvSpPr>
          <p:cNvPr id="38915" name="Text Box 2"/>
          <p:cNvSpPr txBox="1">
            <a:spLocks noChangeArrowheads="1"/>
          </p:cNvSpPr>
          <p:nvPr/>
        </p:nvSpPr>
        <p:spPr bwMode="auto">
          <a:xfrm>
            <a:off x="304800" y="980728"/>
            <a:ext cx="88392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marL="1020763" indent="-3492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1500"/>
              </a:spcBef>
              <a:buClr>
                <a:srgbClr val="003399"/>
              </a:buClr>
              <a:buFont typeface="Wingdings" pitchFamily="2" charset="2"/>
              <a:buChar char=""/>
            </a:pPr>
            <a:r>
              <a:rPr lang="en-US" sz="2400" b="0" dirty="0">
                <a:solidFill>
                  <a:srgbClr val="000000"/>
                </a:solidFill>
                <a:latin typeface="Arial" charset="0"/>
                <a:cs typeface="Arial" charset="0"/>
              </a:rPr>
              <a:t>In text files, everything is saved as ASCII codes</a:t>
            </a:r>
          </a:p>
          <a:p>
            <a:pPr lvl="1" eaLnBrk="1" hangingPunct="1">
              <a:spcBef>
                <a:spcPts val="500"/>
              </a:spcBef>
              <a:buClr>
                <a:srgbClr val="006633"/>
              </a:buClr>
              <a:buSzPct val="85000"/>
              <a:buFont typeface="Wingdings" pitchFamily="2" charset="2"/>
              <a:buChar char=""/>
            </a:pPr>
            <a:r>
              <a:rPr lang="en-US" sz="2000" dirty="0" err="1">
                <a:solidFill>
                  <a:srgbClr val="0070C0"/>
                </a:solidFill>
              </a:rPr>
              <a:t>fprintf</a:t>
            </a:r>
            <a:r>
              <a:rPr lang="en-US" sz="2000" dirty="0">
                <a:solidFill>
                  <a:srgbClr val="0070C0"/>
                </a:solidFill>
              </a:rPr>
              <a:t>(</a:t>
            </a:r>
            <a:r>
              <a:rPr lang="en-US" sz="2000" dirty="0" err="1">
                <a:solidFill>
                  <a:srgbClr val="0070C0"/>
                </a:solidFill>
              </a:rPr>
              <a:t>fp</a:t>
            </a:r>
            <a:r>
              <a:rPr lang="en-US" sz="2000" dirty="0">
                <a:solidFill>
                  <a:srgbClr val="0070C0"/>
                </a:solidFill>
              </a:rPr>
              <a:t>, “%d”, 10)</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Saves 2 bytes in the file: ASCII ‘1’ ASCII ‘0’</a:t>
            </a:r>
          </a:p>
          <a:p>
            <a:pPr lvl="2" eaLnBrk="1" hangingPunct="1">
              <a:spcBef>
                <a:spcPts val="450"/>
              </a:spcBef>
              <a:buClr>
                <a:srgbClr val="CC0000"/>
              </a:buClr>
              <a:buSzPct val="75000"/>
              <a:buFont typeface="Wingdings" pitchFamily="2" charset="2"/>
              <a:buChar char=""/>
            </a:pPr>
            <a:r>
              <a:rPr lang="en-US" b="0" dirty="0">
                <a:solidFill>
                  <a:srgbClr val="000000"/>
                </a:solidFill>
                <a:latin typeface="Arial" charset="0"/>
                <a:cs typeface="Arial" charset="0"/>
              </a:rPr>
              <a:t>00110001 00110000</a:t>
            </a:r>
          </a:p>
          <a:p>
            <a:pPr lvl="1" eaLnBrk="1" hangingPunct="1">
              <a:spcBef>
                <a:spcPts val="500"/>
              </a:spcBef>
              <a:buClr>
                <a:srgbClr val="006633"/>
              </a:buClr>
              <a:buSzPct val="85000"/>
              <a:buFont typeface="Wingdings" pitchFamily="2" charset="2"/>
              <a:buChar char=""/>
            </a:pPr>
            <a:r>
              <a:rPr lang="en-US" sz="2000" dirty="0" err="1">
                <a:solidFill>
                  <a:srgbClr val="0070C0"/>
                </a:solidFill>
              </a:rPr>
              <a:t>fscanf</a:t>
            </a:r>
            <a:r>
              <a:rPr lang="en-US" sz="2000" dirty="0">
                <a:solidFill>
                  <a:srgbClr val="0070C0"/>
                </a:solidFill>
              </a:rPr>
              <a:t>(</a:t>
            </a:r>
            <a:r>
              <a:rPr lang="en-US" sz="2000" dirty="0" err="1">
                <a:solidFill>
                  <a:srgbClr val="0070C0"/>
                </a:solidFill>
              </a:rPr>
              <a:t>fp</a:t>
            </a:r>
            <a:r>
              <a:rPr lang="en-US" sz="2000" dirty="0">
                <a:solidFill>
                  <a:srgbClr val="0070C0"/>
                </a:solidFill>
              </a:rPr>
              <a:t>, “%d”, &amp;</a:t>
            </a:r>
            <a:r>
              <a:rPr lang="en-US" sz="2000" dirty="0" err="1">
                <a:solidFill>
                  <a:srgbClr val="0070C0"/>
                </a:solidFill>
              </a:rPr>
              <a:t>i</a:t>
            </a:r>
            <a:r>
              <a:rPr lang="en-US" sz="2000" dirty="0">
                <a:solidFill>
                  <a:srgbClr val="0070C0"/>
                </a:solidFill>
              </a:rPr>
              <a:t>)</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Read 2 bytes from file (ASCII ‘1’ ASCII ‘0’) and convert it to base 2 which mean integer number 10</a:t>
            </a:r>
          </a:p>
          <a:p>
            <a:pPr eaLnBrk="1" hangingPunct="1">
              <a:spcBef>
                <a:spcPts val="1500"/>
              </a:spcBef>
              <a:buClr>
                <a:srgbClr val="003399"/>
              </a:buClr>
              <a:buFont typeface="Wingdings" pitchFamily="2" charset="2"/>
              <a:buChar char=""/>
            </a:pPr>
            <a:r>
              <a:rPr lang="en-US" sz="2400" b="0" dirty="0">
                <a:solidFill>
                  <a:srgbClr val="000000"/>
                </a:solidFill>
                <a:latin typeface="Arial" charset="0"/>
                <a:cs typeface="Arial" charset="0"/>
              </a:rPr>
              <a:t>In binary files, there is </a:t>
            </a:r>
            <a:r>
              <a:rPr lang="en-US" sz="2400" b="0" dirty="0">
                <a:solidFill>
                  <a:srgbClr val="FF0000"/>
                </a:solidFill>
                <a:latin typeface="Arial" charset="0"/>
                <a:cs typeface="Arial" charset="0"/>
              </a:rPr>
              <a:t>not</a:t>
            </a:r>
            <a:r>
              <a:rPr lang="en-US" sz="2400" b="0" dirty="0">
                <a:solidFill>
                  <a:srgbClr val="000000"/>
                </a:solidFill>
                <a:latin typeface="Arial" charset="0"/>
                <a:cs typeface="Arial" charset="0"/>
              </a:rPr>
              <a:t> any binary to text conversion, everything is read/write in binary format</a:t>
            </a:r>
          </a:p>
          <a:p>
            <a:pPr lvl="1" eaLnBrk="1" hangingPunct="1">
              <a:spcBef>
                <a:spcPts val="500"/>
              </a:spcBef>
              <a:buClr>
                <a:srgbClr val="006633"/>
              </a:buClr>
              <a:buSzPct val="85000"/>
              <a:buFont typeface="Wingdings" pitchFamily="2" charset="2"/>
              <a:buChar char=""/>
            </a:pPr>
            <a:r>
              <a:rPr lang="en-US" sz="2000" dirty="0" err="1">
                <a:solidFill>
                  <a:srgbClr val="0070C0"/>
                </a:solidFill>
              </a:rPr>
              <a:t>int</a:t>
            </a:r>
            <a:r>
              <a:rPr lang="en-US" sz="2000" dirty="0">
                <a:solidFill>
                  <a:srgbClr val="0070C0"/>
                </a:solidFill>
              </a:rPr>
              <a:t> </a:t>
            </a:r>
            <a:r>
              <a:rPr lang="en-US" sz="2000" dirty="0" err="1">
                <a:solidFill>
                  <a:srgbClr val="0070C0"/>
                </a:solidFill>
              </a:rPr>
              <a:t>i</a:t>
            </a:r>
            <a:r>
              <a:rPr lang="en-US" sz="2000" dirty="0">
                <a:solidFill>
                  <a:srgbClr val="0070C0"/>
                </a:solidFill>
              </a:rPr>
              <a:t> = 10; </a:t>
            </a:r>
            <a:r>
              <a:rPr lang="en-US" sz="2000" dirty="0" err="1">
                <a:solidFill>
                  <a:srgbClr val="0070C0"/>
                </a:solidFill>
              </a:rPr>
              <a:t>fwrite</a:t>
            </a:r>
            <a:r>
              <a:rPr lang="en-US" sz="2000" dirty="0">
                <a:solidFill>
                  <a:srgbClr val="0070C0"/>
                </a:solidFill>
              </a:rPr>
              <a:t>(&amp;</a:t>
            </a:r>
            <a:r>
              <a:rPr lang="en-US" sz="2000" dirty="0" err="1">
                <a:solidFill>
                  <a:srgbClr val="0070C0"/>
                </a:solidFill>
              </a:rPr>
              <a:t>i</a:t>
            </a:r>
            <a:r>
              <a:rPr lang="en-US" sz="2000" dirty="0">
                <a:solidFill>
                  <a:srgbClr val="0070C0"/>
                </a:solidFill>
              </a:rPr>
              <a:t>, </a:t>
            </a:r>
            <a:r>
              <a:rPr lang="en-US" sz="2000" dirty="0" err="1">
                <a:solidFill>
                  <a:srgbClr val="0070C0"/>
                </a:solidFill>
              </a:rPr>
              <a:t>sizeof</a:t>
            </a:r>
            <a:r>
              <a:rPr lang="en-US" sz="2000" dirty="0">
                <a:solidFill>
                  <a:srgbClr val="0070C0"/>
                </a:solidFill>
              </a:rPr>
              <a:t>(</a:t>
            </a:r>
            <a:r>
              <a:rPr lang="en-US" sz="2000" dirty="0" err="1">
                <a:solidFill>
                  <a:srgbClr val="0070C0"/>
                </a:solidFill>
              </a:rPr>
              <a:t>int</a:t>
            </a:r>
            <a:r>
              <a:rPr lang="en-US" sz="2000" dirty="0">
                <a:solidFill>
                  <a:srgbClr val="0070C0"/>
                </a:solidFill>
              </a:rPr>
              <a:t>), 1, </a:t>
            </a:r>
            <a:r>
              <a:rPr lang="en-US" sz="2000" dirty="0" err="1">
                <a:solidFill>
                  <a:srgbClr val="0070C0"/>
                </a:solidFill>
              </a:rPr>
              <a:t>fp</a:t>
            </a:r>
            <a:r>
              <a:rPr lang="en-US" sz="2000" dirty="0">
                <a:solidFill>
                  <a:srgbClr val="0070C0"/>
                </a:solidFill>
              </a:rPr>
              <a:t>)</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Saves 4 bytes in the file: The code of 10 in base 2:</a:t>
            </a:r>
          </a:p>
          <a:p>
            <a:pPr lvl="2" eaLnBrk="1" hangingPunct="1">
              <a:spcBef>
                <a:spcPts val="450"/>
              </a:spcBef>
              <a:buClr>
                <a:srgbClr val="CC0000"/>
              </a:buClr>
              <a:buSzPct val="75000"/>
              <a:buFont typeface="Wingdings" pitchFamily="2" charset="2"/>
              <a:buChar char=""/>
            </a:pPr>
            <a:r>
              <a:rPr lang="en-US" b="0" dirty="0">
                <a:solidFill>
                  <a:srgbClr val="000000"/>
                </a:solidFill>
                <a:latin typeface="Arial" charset="0"/>
                <a:cs typeface="Arial" charset="0"/>
              </a:rPr>
              <a:t>00000000 00000000 00000000 00001010</a:t>
            </a:r>
          </a:p>
          <a:p>
            <a:pPr lvl="1" eaLnBrk="1" hangingPunct="1">
              <a:spcBef>
                <a:spcPts val="500"/>
              </a:spcBef>
              <a:buClr>
                <a:srgbClr val="006633"/>
              </a:buClr>
              <a:buSzPct val="85000"/>
              <a:buFont typeface="Wingdings" pitchFamily="2" charset="2"/>
              <a:buChar char=""/>
            </a:pPr>
            <a:r>
              <a:rPr lang="en-US" sz="2000" dirty="0" err="1">
                <a:solidFill>
                  <a:srgbClr val="0070C0"/>
                </a:solidFill>
              </a:rPr>
              <a:t>fread</a:t>
            </a:r>
            <a:r>
              <a:rPr lang="en-US" sz="2000" dirty="0">
                <a:solidFill>
                  <a:srgbClr val="0070C0"/>
                </a:solidFill>
              </a:rPr>
              <a:t>(&amp;</a:t>
            </a:r>
            <a:r>
              <a:rPr lang="en-US" sz="2000" dirty="0" err="1">
                <a:solidFill>
                  <a:srgbClr val="0070C0"/>
                </a:solidFill>
              </a:rPr>
              <a:t>i</a:t>
            </a:r>
            <a:r>
              <a:rPr lang="en-US" sz="2000" dirty="0">
                <a:solidFill>
                  <a:srgbClr val="0070C0"/>
                </a:solidFill>
              </a:rPr>
              <a:t>, </a:t>
            </a:r>
            <a:r>
              <a:rPr lang="en-US" sz="2000" dirty="0" err="1">
                <a:solidFill>
                  <a:srgbClr val="0070C0"/>
                </a:solidFill>
              </a:rPr>
              <a:t>sizeof</a:t>
            </a:r>
            <a:r>
              <a:rPr lang="en-US" sz="2000" dirty="0">
                <a:solidFill>
                  <a:srgbClr val="0070C0"/>
                </a:solidFill>
              </a:rPr>
              <a:t>(</a:t>
            </a:r>
            <a:r>
              <a:rPr lang="en-US" sz="2000" dirty="0" err="1">
                <a:solidFill>
                  <a:srgbClr val="0070C0"/>
                </a:solidFill>
              </a:rPr>
              <a:t>int</a:t>
            </a:r>
            <a:r>
              <a:rPr lang="en-US" sz="2000" dirty="0">
                <a:solidFill>
                  <a:srgbClr val="0070C0"/>
                </a:solidFill>
              </a:rPr>
              <a:t>), 1, </a:t>
            </a:r>
            <a:r>
              <a:rPr lang="en-US" sz="2000" dirty="0" err="1">
                <a:solidFill>
                  <a:srgbClr val="0070C0"/>
                </a:solidFill>
              </a:rPr>
              <a:t>fp</a:t>
            </a:r>
            <a:r>
              <a:rPr lang="en-US" sz="2000" dirty="0">
                <a:solidFill>
                  <a:srgbClr val="0070C0"/>
                </a:solidFill>
              </a:rPr>
              <a:t>)</a:t>
            </a:r>
          </a:p>
          <a:p>
            <a:pPr lvl="1" eaLnBrk="1" hangingPunct="1">
              <a:spcBef>
                <a:spcPts val="500"/>
              </a:spcBef>
              <a:buClr>
                <a:srgbClr val="006633"/>
              </a:buClr>
              <a:buSzPct val="85000"/>
              <a:buFont typeface="Wingdings" pitchFamily="2" charset="2"/>
              <a:buChar char=""/>
            </a:pPr>
            <a:r>
              <a:rPr lang="en-US" sz="2000" b="0" dirty="0">
                <a:solidFill>
                  <a:srgbClr val="000000"/>
                </a:solidFill>
                <a:latin typeface="Arial" charset="0"/>
                <a:cs typeface="Arial" charset="0"/>
              </a:rPr>
              <a:t>Reads 4 bytes from file into </a:t>
            </a:r>
            <a:r>
              <a:rPr lang="en-US" sz="2000" b="0" dirty="0" err="1">
                <a:solidFill>
                  <a:srgbClr val="000000"/>
                </a:solidFill>
                <a:latin typeface="Arial" charset="0"/>
                <a:cs typeface="Arial" charset="0"/>
              </a:rPr>
              <a:t>i</a:t>
            </a:r>
            <a:r>
              <a:rPr lang="en-US" sz="2000" b="0" dirty="0">
                <a:solidFill>
                  <a:srgbClr val="000000"/>
                </a:solidFill>
                <a:latin typeface="Arial" charset="0"/>
                <a:cs typeface="Arial" charset="0"/>
              </a:rPr>
              <a:t> (without any conversion)</a:t>
            </a:r>
          </a:p>
        </p:txBody>
      </p:sp>
      <p:sp>
        <p:nvSpPr>
          <p:cNvPr id="38916" name="Text Box 3"/>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F31F3CD-7837-4DF2-A079-D66F35AB41DD}" type="slidenum">
              <a:rPr lang="en-US" sz="1200">
                <a:solidFill>
                  <a:srgbClr val="000000"/>
                </a:solidFill>
                <a:latin typeface="Arial" charset="0"/>
                <a:ea typeface="MS PGothic" pitchFamily="34" charset="-128"/>
              </a:rPr>
              <a:pPr algn="r" eaLnBrk="1" hangingPunct="1">
                <a:buClrTx/>
                <a:buFontTx/>
                <a:buNone/>
              </a:pPr>
              <a:t>43</a:t>
            </a:fld>
            <a:endParaRPr lang="en-US" sz="1200">
              <a:solidFill>
                <a:srgbClr val="000000"/>
              </a:solidFill>
              <a:latin typeface="Arial" charset="0"/>
              <a:ea typeface="MS PGothic" pitchFamily="34" charset="-128"/>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65310B6-3F83-4E5F-A7E8-2BCADF31AB06}" type="slidenum">
              <a:rPr lang="en-US" sz="1200">
                <a:solidFill>
                  <a:srgbClr val="000000"/>
                </a:solidFill>
                <a:latin typeface="Arial" charset="0"/>
                <a:ea typeface="MS PGothic" pitchFamily="34" charset="-128"/>
              </a:rPr>
              <a:pPr algn="r" eaLnBrk="1" hangingPunct="1">
                <a:buClrTx/>
                <a:buFontTx/>
                <a:buNone/>
              </a:pPr>
              <a:t>44</a:t>
            </a:fld>
            <a:endParaRPr lang="en-US" sz="1200">
              <a:solidFill>
                <a:srgbClr val="000000"/>
              </a:solidFill>
              <a:latin typeface="Arial" charset="0"/>
              <a:ea typeface="MS PGothic" pitchFamily="34" charset="-128"/>
            </a:endParaRPr>
          </a:p>
        </p:txBody>
      </p:sp>
      <p:sp>
        <p:nvSpPr>
          <p:cNvPr id="39939"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Writing to Binary Files </a:t>
            </a:r>
          </a:p>
        </p:txBody>
      </p:sp>
      <p:sp>
        <p:nvSpPr>
          <p:cNvPr id="39940" name="Text Box 3"/>
          <p:cNvSpPr txBox="1">
            <a:spLocks noChangeArrowheads="1"/>
          </p:cNvSpPr>
          <p:nvPr/>
        </p:nvSpPr>
        <p:spPr bwMode="auto">
          <a:xfrm>
            <a:off x="457200" y="1143000"/>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marL="668338" indent="-325438"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spcBef>
                <a:spcPts val="1625"/>
              </a:spcBef>
              <a:buClrTx/>
              <a:buFontTx/>
              <a:buNone/>
            </a:pPr>
            <a:r>
              <a:rPr lang="en-US" sz="2600" dirty="0" err="1">
                <a:solidFill>
                  <a:srgbClr val="000000"/>
                </a:solidFill>
              </a:rPr>
              <a:t>int</a:t>
            </a:r>
            <a:r>
              <a:rPr lang="en-US" sz="2600" dirty="0">
                <a:solidFill>
                  <a:srgbClr val="000000"/>
                </a:solidFill>
              </a:rPr>
              <a:t> </a:t>
            </a:r>
            <a:r>
              <a:rPr lang="en-US" sz="2600" dirty="0" err="1">
                <a:solidFill>
                  <a:srgbClr val="000000"/>
                </a:solidFill>
              </a:rPr>
              <a:t>fwrite</a:t>
            </a:r>
            <a:r>
              <a:rPr lang="en-US" sz="2600" dirty="0">
                <a:solidFill>
                  <a:srgbClr val="000000"/>
                </a:solidFill>
              </a:rPr>
              <a:t>(void *</a:t>
            </a:r>
            <a:r>
              <a:rPr lang="en-US" sz="2600" dirty="0" err="1">
                <a:solidFill>
                  <a:srgbClr val="000000"/>
                </a:solidFill>
              </a:rPr>
              <a:t>buf</a:t>
            </a:r>
            <a:r>
              <a:rPr lang="en-US" sz="2600" dirty="0">
                <a:solidFill>
                  <a:srgbClr val="000000"/>
                </a:solidFill>
              </a:rPr>
              <a:t>, </a:t>
            </a:r>
            <a:r>
              <a:rPr lang="en-US" sz="2600" dirty="0" err="1">
                <a:solidFill>
                  <a:srgbClr val="000000"/>
                </a:solidFill>
              </a:rPr>
              <a:t>int</a:t>
            </a:r>
            <a:r>
              <a:rPr lang="en-US" sz="2600" dirty="0">
                <a:solidFill>
                  <a:srgbClr val="000000"/>
                </a:solidFill>
              </a:rPr>
              <a:t> size, </a:t>
            </a:r>
            <a:r>
              <a:rPr lang="en-US" sz="2600" dirty="0" err="1">
                <a:solidFill>
                  <a:srgbClr val="000000"/>
                </a:solidFill>
              </a:rPr>
              <a:t>int</a:t>
            </a:r>
            <a:r>
              <a:rPr lang="en-US" sz="2600" dirty="0">
                <a:solidFill>
                  <a:srgbClr val="000000"/>
                </a:solidFill>
              </a:rPr>
              <a:t> </a:t>
            </a:r>
            <a:r>
              <a:rPr lang="en-US" sz="2600" dirty="0" err="1">
                <a:solidFill>
                  <a:srgbClr val="000000"/>
                </a:solidFill>
              </a:rPr>
              <a:t>num</a:t>
            </a:r>
            <a:r>
              <a:rPr lang="en-US" sz="2600" dirty="0">
                <a:solidFill>
                  <a:srgbClr val="000000"/>
                </a:solidFill>
              </a:rPr>
              <a:t>, FILE *</a:t>
            </a:r>
            <a:r>
              <a:rPr lang="en-US" sz="2600" dirty="0" err="1">
                <a:solidFill>
                  <a:srgbClr val="000000"/>
                </a:solidFill>
              </a:rPr>
              <a:t>fp</a:t>
            </a:r>
            <a:r>
              <a:rPr lang="en-US" sz="2600" dirty="0">
                <a:solidFill>
                  <a:srgbClr val="000000"/>
                </a:solidFill>
              </a:rPr>
              <a:t>)</a:t>
            </a:r>
          </a:p>
          <a:p>
            <a:pPr eaLnBrk="1" hangingPunct="1">
              <a:spcBef>
                <a:spcPts val="625"/>
              </a:spcBef>
              <a:buClr>
                <a:srgbClr val="003399"/>
              </a:buClr>
              <a:buFont typeface="Wingdings" pitchFamily="2" charset="2"/>
              <a:buNone/>
            </a:pPr>
            <a:endParaRPr lang="en-US" sz="10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Writes </a:t>
            </a:r>
            <a:r>
              <a:rPr lang="en-US" sz="3400" dirty="0">
                <a:solidFill>
                  <a:srgbClr val="CC0000"/>
                </a:solidFill>
              </a:rPr>
              <a:t>num</a:t>
            </a:r>
            <a:r>
              <a:rPr lang="en-US" sz="3200" b="0" dirty="0">
                <a:solidFill>
                  <a:srgbClr val="000000"/>
                </a:solidFill>
                <a:latin typeface="Arial" charset="0"/>
                <a:cs typeface="Arial" charset="0"/>
              </a:rPr>
              <a:t> objects from </a:t>
            </a:r>
            <a:r>
              <a:rPr lang="en-US" sz="3400" dirty="0" err="1">
                <a:solidFill>
                  <a:srgbClr val="CC0000"/>
                </a:solidFill>
              </a:rPr>
              <a:t>buf</a:t>
            </a:r>
            <a:r>
              <a:rPr lang="en-US" sz="3200" b="0" dirty="0">
                <a:solidFill>
                  <a:srgbClr val="000000"/>
                </a:solidFill>
                <a:latin typeface="Arial" charset="0"/>
                <a:cs typeface="Arial" charset="0"/>
              </a:rPr>
              <a:t> to </a:t>
            </a:r>
            <a:r>
              <a:rPr lang="en-US" sz="3400" dirty="0">
                <a:solidFill>
                  <a:srgbClr val="CC0000"/>
                </a:solidFill>
              </a:rPr>
              <a:t>fp</a:t>
            </a:r>
            <a:r>
              <a:rPr lang="en-US" sz="3200" b="0" dirty="0">
                <a:solidFill>
                  <a:srgbClr val="000000"/>
                </a:solidFill>
                <a:latin typeface="Arial" charset="0"/>
                <a:cs typeface="Arial" charset="0"/>
              </a:rPr>
              <a:t>. </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Size of each object is </a:t>
            </a:r>
            <a:r>
              <a:rPr lang="en-US" sz="3400" dirty="0">
                <a:solidFill>
                  <a:srgbClr val="CC0000"/>
                </a:solidFill>
              </a:rPr>
              <a:t>size</a:t>
            </a:r>
            <a:r>
              <a:rPr lang="en-US" sz="3200" b="0" dirty="0">
                <a:solidFill>
                  <a:srgbClr val="000000"/>
                </a:solidFill>
                <a:latin typeface="Arial" charset="0"/>
                <a:cs typeface="Arial" charset="0"/>
              </a:rPr>
              <a:t>. </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Returns the number of written objects.</a:t>
            </a:r>
            <a:endParaRPr lang="en-US" sz="10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If (</a:t>
            </a:r>
            <a:r>
              <a:rPr lang="en-US" sz="2600" dirty="0">
                <a:solidFill>
                  <a:srgbClr val="0070C0"/>
                </a:solidFill>
              </a:rPr>
              <a:t>return </a:t>
            </a:r>
            <a:r>
              <a:rPr lang="en-US" sz="2600" dirty="0" err="1">
                <a:solidFill>
                  <a:srgbClr val="0070C0"/>
                </a:solidFill>
              </a:rPr>
              <a:t>val</a:t>
            </a:r>
            <a:r>
              <a:rPr lang="en-US" sz="2600" dirty="0">
                <a:solidFill>
                  <a:srgbClr val="0070C0"/>
                </a:solidFill>
              </a:rPr>
              <a:t> &lt; </a:t>
            </a:r>
            <a:r>
              <a:rPr lang="en-US" sz="2600" dirty="0" err="1">
                <a:solidFill>
                  <a:srgbClr val="0070C0"/>
                </a:solidFill>
              </a:rPr>
              <a:t>num</a:t>
            </a:r>
            <a:r>
              <a:rPr lang="en-US" sz="3200" b="0" dirty="0">
                <a:solidFill>
                  <a:srgbClr val="000000"/>
                </a:solidFill>
                <a:latin typeface="Arial" charset="0"/>
                <a:cs typeface="Arial" charset="0"/>
              </a:rPr>
              <a:t>)</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There is an error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1AFF8143-E82A-4061-B489-F3A24E0839D5}" type="slidenum">
              <a:rPr lang="en-US" sz="1200">
                <a:solidFill>
                  <a:srgbClr val="000000"/>
                </a:solidFill>
                <a:latin typeface="Arial" charset="0"/>
                <a:ea typeface="MS PGothic" pitchFamily="34" charset="-128"/>
              </a:rPr>
              <a:pPr algn="r" eaLnBrk="1" hangingPunct="1">
                <a:buClrTx/>
                <a:buFontTx/>
                <a:buNone/>
              </a:pPr>
              <a:t>45</a:t>
            </a:fld>
            <a:endParaRPr lang="en-US" sz="1200">
              <a:solidFill>
                <a:srgbClr val="000000"/>
              </a:solidFill>
              <a:latin typeface="Arial" charset="0"/>
              <a:ea typeface="MS PGothic" pitchFamily="34" charset="-128"/>
            </a:endParaRPr>
          </a:p>
        </p:txBody>
      </p:sp>
      <p:sp>
        <p:nvSpPr>
          <p:cNvPr id="40963"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Reading from Binary Files </a:t>
            </a:r>
          </a:p>
        </p:txBody>
      </p:sp>
      <p:sp>
        <p:nvSpPr>
          <p:cNvPr id="40964" name="Text Box 3"/>
          <p:cNvSpPr txBox="1">
            <a:spLocks noChangeArrowheads="1"/>
          </p:cNvSpPr>
          <p:nvPr/>
        </p:nvSpPr>
        <p:spPr bwMode="auto">
          <a:xfrm>
            <a:off x="457200" y="1108075"/>
            <a:ext cx="8229600" cy="493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marL="668338" indent="-325438"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spcBef>
                <a:spcPts val="1625"/>
              </a:spcBef>
              <a:buClrTx/>
              <a:buFontTx/>
              <a:buNone/>
            </a:pPr>
            <a:r>
              <a:rPr lang="en-US" sz="2600" dirty="0" err="1">
                <a:solidFill>
                  <a:srgbClr val="000000"/>
                </a:solidFill>
              </a:rPr>
              <a:t>int</a:t>
            </a:r>
            <a:r>
              <a:rPr lang="en-US" sz="2600" dirty="0">
                <a:solidFill>
                  <a:srgbClr val="000000"/>
                </a:solidFill>
              </a:rPr>
              <a:t> </a:t>
            </a:r>
            <a:r>
              <a:rPr lang="en-US" sz="2600" dirty="0" err="1">
                <a:solidFill>
                  <a:srgbClr val="000000"/>
                </a:solidFill>
              </a:rPr>
              <a:t>fread</a:t>
            </a:r>
            <a:r>
              <a:rPr lang="en-US" sz="2600" dirty="0">
                <a:solidFill>
                  <a:srgbClr val="000000"/>
                </a:solidFill>
              </a:rPr>
              <a:t>(void *</a:t>
            </a:r>
            <a:r>
              <a:rPr lang="en-US" sz="2600" dirty="0" err="1">
                <a:solidFill>
                  <a:srgbClr val="000000"/>
                </a:solidFill>
              </a:rPr>
              <a:t>buf</a:t>
            </a:r>
            <a:r>
              <a:rPr lang="en-US" sz="2600" dirty="0">
                <a:solidFill>
                  <a:srgbClr val="000000"/>
                </a:solidFill>
              </a:rPr>
              <a:t>, </a:t>
            </a:r>
            <a:r>
              <a:rPr lang="en-US" sz="2600" dirty="0" err="1">
                <a:solidFill>
                  <a:srgbClr val="000000"/>
                </a:solidFill>
              </a:rPr>
              <a:t>int</a:t>
            </a:r>
            <a:r>
              <a:rPr lang="en-US" sz="2600" dirty="0">
                <a:solidFill>
                  <a:srgbClr val="000000"/>
                </a:solidFill>
              </a:rPr>
              <a:t> size, </a:t>
            </a:r>
            <a:r>
              <a:rPr lang="en-US" sz="2600" dirty="0" err="1">
                <a:solidFill>
                  <a:srgbClr val="000000"/>
                </a:solidFill>
              </a:rPr>
              <a:t>int</a:t>
            </a:r>
            <a:r>
              <a:rPr lang="en-US" sz="2600" dirty="0">
                <a:solidFill>
                  <a:srgbClr val="000000"/>
                </a:solidFill>
              </a:rPr>
              <a:t> </a:t>
            </a:r>
            <a:r>
              <a:rPr lang="en-US" sz="2600" dirty="0" err="1">
                <a:solidFill>
                  <a:srgbClr val="000000"/>
                </a:solidFill>
              </a:rPr>
              <a:t>num</a:t>
            </a:r>
            <a:r>
              <a:rPr lang="en-US" sz="2600" dirty="0">
                <a:solidFill>
                  <a:srgbClr val="000000"/>
                </a:solidFill>
              </a:rPr>
              <a:t>, FILE *</a:t>
            </a:r>
            <a:r>
              <a:rPr lang="en-US" sz="2600" dirty="0" err="1">
                <a:solidFill>
                  <a:srgbClr val="000000"/>
                </a:solidFill>
              </a:rPr>
              <a:t>fp</a:t>
            </a:r>
            <a:r>
              <a:rPr lang="en-US" sz="2600" dirty="0">
                <a:solidFill>
                  <a:srgbClr val="000000"/>
                </a:solidFill>
              </a:rPr>
              <a:t>)</a:t>
            </a:r>
          </a:p>
          <a:p>
            <a:pPr eaLnBrk="1" hangingPunct="1">
              <a:spcBef>
                <a:spcPts val="625"/>
              </a:spcBef>
              <a:buClr>
                <a:srgbClr val="003399"/>
              </a:buClr>
              <a:buFont typeface="Wingdings" pitchFamily="2" charset="2"/>
              <a:buNone/>
            </a:pPr>
            <a:endParaRPr lang="en-US" sz="10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Reads </a:t>
            </a:r>
            <a:r>
              <a:rPr lang="en-US" sz="3400" dirty="0" err="1">
                <a:solidFill>
                  <a:srgbClr val="CC0000"/>
                </a:solidFill>
              </a:rPr>
              <a:t>num</a:t>
            </a:r>
            <a:r>
              <a:rPr lang="en-US" sz="3200" b="0" dirty="0">
                <a:solidFill>
                  <a:srgbClr val="000000"/>
                </a:solidFill>
                <a:latin typeface="Arial" charset="0"/>
                <a:cs typeface="Arial" charset="0"/>
              </a:rPr>
              <a:t> objects from file </a:t>
            </a:r>
            <a:r>
              <a:rPr lang="en-US" sz="3400" dirty="0" err="1">
                <a:solidFill>
                  <a:srgbClr val="CC0000"/>
                </a:solidFill>
              </a:rPr>
              <a:t>fp</a:t>
            </a:r>
            <a:r>
              <a:rPr lang="en-US" sz="3200" b="0" dirty="0">
                <a:solidFill>
                  <a:srgbClr val="000000"/>
                </a:solidFill>
                <a:latin typeface="Arial" charset="0"/>
                <a:cs typeface="Arial" charset="0"/>
              </a:rPr>
              <a:t> to </a:t>
            </a:r>
            <a:r>
              <a:rPr lang="en-US" sz="3400" dirty="0" err="1">
                <a:solidFill>
                  <a:srgbClr val="CC0000"/>
                </a:solidFill>
              </a:rPr>
              <a:t>buf</a:t>
            </a:r>
            <a:r>
              <a:rPr lang="en-US" sz="3200" b="0" dirty="0">
                <a:solidFill>
                  <a:srgbClr val="000000"/>
                </a:solidFill>
                <a:latin typeface="Arial" charset="0"/>
                <a:cs typeface="Arial" charset="0"/>
              </a:rPr>
              <a:t>. Size of each object is </a:t>
            </a:r>
            <a:r>
              <a:rPr lang="en-US" sz="3400" dirty="0">
                <a:solidFill>
                  <a:srgbClr val="CC0000"/>
                </a:solidFill>
              </a:rPr>
              <a:t>size</a:t>
            </a:r>
            <a:r>
              <a:rPr lang="en-US" sz="3200" b="0" dirty="0">
                <a:solidFill>
                  <a:srgbClr val="000000"/>
                </a:solidFill>
                <a:latin typeface="Arial" charset="0"/>
                <a:cs typeface="Arial" charset="0"/>
              </a:rPr>
              <a:t>. </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Returns the number of read objects.</a:t>
            </a:r>
          </a:p>
          <a:p>
            <a:pPr eaLnBrk="1" hangingPunct="1">
              <a:spcBef>
                <a:spcPts val="625"/>
              </a:spcBef>
              <a:buClr>
                <a:srgbClr val="003399"/>
              </a:buClr>
              <a:buFont typeface="Wingdings" pitchFamily="2" charset="2"/>
              <a:buNone/>
            </a:pPr>
            <a:endParaRPr lang="en-US" sz="10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If (</a:t>
            </a:r>
            <a:r>
              <a:rPr lang="en-US" sz="3200" b="0" dirty="0">
                <a:solidFill>
                  <a:srgbClr val="0070C0"/>
                </a:solidFill>
                <a:latin typeface="Arial" charset="0"/>
                <a:cs typeface="Arial" charset="0"/>
              </a:rPr>
              <a:t>return </a:t>
            </a:r>
            <a:r>
              <a:rPr lang="en-US" sz="2600" dirty="0" err="1">
                <a:solidFill>
                  <a:srgbClr val="0070C0"/>
                </a:solidFill>
              </a:rPr>
              <a:t>val</a:t>
            </a:r>
            <a:r>
              <a:rPr lang="en-US" sz="2600" dirty="0">
                <a:solidFill>
                  <a:srgbClr val="0070C0"/>
                </a:solidFill>
              </a:rPr>
              <a:t> &lt; </a:t>
            </a:r>
            <a:r>
              <a:rPr lang="en-US" sz="2600" dirty="0" err="1">
                <a:solidFill>
                  <a:srgbClr val="0070C0"/>
                </a:solidFill>
              </a:rPr>
              <a:t>num</a:t>
            </a:r>
            <a:r>
              <a:rPr lang="en-US" sz="3200" b="0" dirty="0">
                <a:solidFill>
                  <a:srgbClr val="000000"/>
                </a:solidFill>
                <a:latin typeface="Arial" charset="0"/>
                <a:cs typeface="Arial" charset="0"/>
              </a:rPr>
              <a:t>)</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There is an error </a:t>
            </a:r>
          </a:p>
          <a:p>
            <a:pPr lvl="1" eaLnBrk="1" hangingPunct="1">
              <a:spcBef>
                <a:spcPts val="750"/>
              </a:spcBef>
              <a:buClr>
                <a:srgbClr val="006633"/>
              </a:buClr>
              <a:buSzPct val="85000"/>
              <a:buFont typeface="Wingdings" pitchFamily="2" charset="2"/>
              <a:buChar char=""/>
            </a:pPr>
            <a:r>
              <a:rPr lang="en-US" sz="2800" b="0" dirty="0">
                <a:solidFill>
                  <a:srgbClr val="000000"/>
                </a:solidFill>
                <a:latin typeface="Arial" charset="0"/>
                <a:cs typeface="Arial" charset="0"/>
              </a:rPr>
              <a:t>Or EOF </a:t>
            </a:r>
            <a:r>
              <a:rPr lang="en-US" sz="2800" b="0" dirty="0">
                <a:solidFill>
                  <a:srgbClr val="000000"/>
                </a:solidFill>
                <a:latin typeface="Wingdings" pitchFamily="2" charset="2"/>
                <a:cs typeface="Arial" charset="0"/>
              </a:rPr>
              <a:t></a:t>
            </a:r>
            <a:r>
              <a:rPr lang="en-US" sz="2800" b="0" dirty="0">
                <a:solidFill>
                  <a:srgbClr val="000000"/>
                </a:solidFill>
                <a:latin typeface="Arial" charset="0"/>
                <a:cs typeface="Arial" charset="0"/>
              </a:rPr>
              <a:t> Check with </a:t>
            </a:r>
            <a:r>
              <a:rPr lang="en-US" sz="3000" dirty="0" err="1">
                <a:solidFill>
                  <a:srgbClr val="CC0000"/>
                </a:solidFill>
              </a:rPr>
              <a:t>feof</a:t>
            </a:r>
            <a:endParaRPr lang="en-US" sz="3000" dirty="0">
              <a:solidFill>
                <a:srgbClr val="CC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741F0D-3E24-4926-B5AE-CD856A61CCE1}" type="slidenum">
              <a:rPr lang="en-US" sz="1200">
                <a:solidFill>
                  <a:srgbClr val="000000"/>
                </a:solidFill>
                <a:latin typeface="Arial" charset="0"/>
                <a:ea typeface="MS PGothic" pitchFamily="34" charset="-128"/>
              </a:rPr>
              <a:pPr algn="r" eaLnBrk="1" hangingPunct="1">
                <a:buClrTx/>
                <a:buFontTx/>
                <a:buNone/>
              </a:pPr>
              <a:t>46</a:t>
            </a:fld>
            <a:endParaRPr lang="en-US" sz="1200">
              <a:solidFill>
                <a:srgbClr val="000000"/>
              </a:solidFill>
              <a:latin typeface="Arial" charset="0"/>
              <a:ea typeface="MS PGothic" pitchFamily="34" charset="-128"/>
            </a:endParaRPr>
          </a:p>
        </p:txBody>
      </p:sp>
      <p:sp>
        <p:nvSpPr>
          <p:cNvPr id="41987"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dirty="0" err="1">
                <a:solidFill>
                  <a:srgbClr val="293A83"/>
                </a:solidFill>
              </a:rPr>
              <a:t>fread</a:t>
            </a:r>
            <a:r>
              <a:rPr lang="en-US" sz="4000" b="0" dirty="0">
                <a:solidFill>
                  <a:srgbClr val="293A83"/>
                </a:solidFill>
                <a:latin typeface="Arial" charset="0"/>
                <a:cs typeface="Arial" charset="0"/>
              </a:rPr>
              <a:t>: Examples</a:t>
            </a:r>
          </a:p>
        </p:txBody>
      </p:sp>
      <p:sp>
        <p:nvSpPr>
          <p:cNvPr id="41988" name="Text Box 3"/>
          <p:cNvSpPr txBox="1">
            <a:spLocks noChangeArrowheads="1"/>
          </p:cNvSpPr>
          <p:nvPr/>
        </p:nvSpPr>
        <p:spPr bwMode="auto">
          <a:xfrm>
            <a:off x="457200" y="1108075"/>
            <a:ext cx="843528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Reading 1 </a:t>
            </a:r>
            <a:r>
              <a:rPr lang="en-US" sz="3200" b="0" dirty="0" err="1">
                <a:solidFill>
                  <a:srgbClr val="000000"/>
                </a:solidFill>
                <a:latin typeface="Arial" charset="0"/>
                <a:cs typeface="Arial" charset="0"/>
              </a:rPr>
              <a:t>int</a:t>
            </a:r>
            <a:r>
              <a:rPr lang="en-US" sz="3200" b="0" dirty="0">
                <a:solidFill>
                  <a:srgbClr val="000000"/>
                </a:solidFill>
                <a:latin typeface="Arial" charset="0"/>
                <a:cs typeface="Arial" charset="0"/>
              </a:rPr>
              <a:t> from binary file </a:t>
            </a:r>
            <a:r>
              <a:rPr lang="en-US" sz="3200" b="0" dirty="0" err="1">
                <a:solidFill>
                  <a:srgbClr val="000000"/>
                </a:solidFill>
                <a:latin typeface="Arial" charset="0"/>
                <a:cs typeface="Arial" charset="0"/>
              </a:rPr>
              <a:t>fp</a:t>
            </a:r>
            <a:endParaRPr lang="en-US" sz="3200" b="0" dirty="0">
              <a:solidFill>
                <a:srgbClr val="000000"/>
              </a:solidFill>
              <a:latin typeface="Arial" charset="0"/>
              <a:cs typeface="Arial" charset="0"/>
            </a:endParaRPr>
          </a:p>
          <a:p>
            <a:pPr eaLnBrk="1" hangingPunct="1">
              <a:spcBef>
                <a:spcPts val="1750"/>
              </a:spcBef>
              <a:buClrTx/>
              <a:buFontTx/>
              <a:buNone/>
            </a:pPr>
            <a:r>
              <a:rPr lang="en-US" sz="2800" b="0" dirty="0">
                <a:solidFill>
                  <a:srgbClr val="000000"/>
                </a:solidFill>
              </a:rPr>
              <a:t>	</a:t>
            </a:r>
            <a:r>
              <a:rPr lang="en-US" sz="2800" dirty="0" err="1">
                <a:solidFill>
                  <a:srgbClr val="000000"/>
                </a:solidFill>
              </a:rPr>
              <a:t>int</a:t>
            </a:r>
            <a:r>
              <a:rPr lang="en-US" sz="2800" dirty="0">
                <a:solidFill>
                  <a:srgbClr val="000000"/>
                </a:solidFill>
              </a:rPr>
              <a:t> </a:t>
            </a:r>
            <a:r>
              <a:rPr lang="en-US" sz="2800" dirty="0" err="1">
                <a:solidFill>
                  <a:srgbClr val="000000"/>
                </a:solidFill>
              </a:rPr>
              <a:t>i</a:t>
            </a:r>
            <a:r>
              <a:rPr lang="en-US" sz="2800" dirty="0">
                <a:solidFill>
                  <a:srgbClr val="000000"/>
                </a:solidFill>
              </a:rPr>
              <a:t>;</a:t>
            </a:r>
          </a:p>
          <a:p>
            <a:pPr eaLnBrk="1" hangingPunct="1">
              <a:spcBef>
                <a:spcPts val="1750"/>
              </a:spcBef>
              <a:buClrTx/>
              <a:buFontTx/>
              <a:buNone/>
            </a:pPr>
            <a:r>
              <a:rPr lang="en-US" sz="2800" dirty="0">
                <a:solidFill>
                  <a:srgbClr val="000000"/>
                </a:solidFill>
              </a:rPr>
              <a:t>	</a:t>
            </a:r>
            <a:r>
              <a:rPr lang="en-US" sz="2800" dirty="0" err="1">
                <a:solidFill>
                  <a:srgbClr val="000000"/>
                </a:solidFill>
              </a:rPr>
              <a:t>fread</a:t>
            </a:r>
            <a:r>
              <a:rPr lang="en-US" sz="2800" dirty="0">
                <a:solidFill>
                  <a:srgbClr val="000000"/>
                </a:solidFill>
              </a:rPr>
              <a:t>(</a:t>
            </a:r>
            <a:r>
              <a:rPr lang="en-US" sz="2800" dirty="0">
                <a:solidFill>
                  <a:srgbClr val="CC0000"/>
                </a:solidFill>
              </a:rPr>
              <a:t>&amp;</a:t>
            </a:r>
            <a:r>
              <a:rPr lang="en-US" sz="2800" dirty="0" err="1">
                <a:solidFill>
                  <a:srgbClr val="000000"/>
                </a:solidFill>
              </a:rPr>
              <a:t>i</a:t>
            </a:r>
            <a:r>
              <a:rPr lang="en-US" sz="2800" dirty="0">
                <a:solidFill>
                  <a:srgbClr val="000000"/>
                </a:solidFill>
              </a:rPr>
              <a:t>, </a:t>
            </a:r>
            <a:r>
              <a:rPr lang="en-US" sz="2800" dirty="0" err="1">
                <a:solidFill>
                  <a:srgbClr val="000000"/>
                </a:solidFill>
              </a:rPr>
              <a:t>sizeof</a:t>
            </a:r>
            <a:r>
              <a:rPr lang="en-US" sz="2800" dirty="0">
                <a:solidFill>
                  <a:srgbClr val="000000"/>
                </a:solidFill>
              </a:rPr>
              <a:t>(</a:t>
            </a:r>
            <a:r>
              <a:rPr lang="en-US" sz="2800" dirty="0" err="1">
                <a:solidFill>
                  <a:srgbClr val="000000"/>
                </a:solidFill>
              </a:rPr>
              <a:t>int</a:t>
            </a:r>
            <a:r>
              <a:rPr lang="en-US" sz="2800" dirty="0">
                <a:solidFill>
                  <a:srgbClr val="000000"/>
                </a:solidFill>
              </a:rPr>
              <a:t>), 1, </a:t>
            </a:r>
            <a:r>
              <a:rPr lang="en-US" sz="2800" dirty="0" err="1">
                <a:solidFill>
                  <a:srgbClr val="000000"/>
                </a:solidFill>
              </a:rPr>
              <a:t>fp</a:t>
            </a:r>
            <a:r>
              <a:rPr lang="en-US" sz="2800" dirty="0">
                <a:solidFill>
                  <a:srgbClr val="000000"/>
                </a:solidFill>
              </a:rPr>
              <a:t>);</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This means</a:t>
            </a:r>
          </a:p>
          <a:p>
            <a:pPr lvl="1" eaLnBrk="1" hangingPunct="1">
              <a:spcBef>
                <a:spcPts val="750"/>
              </a:spcBef>
              <a:buClr>
                <a:srgbClr val="006633"/>
              </a:buClr>
              <a:buSzPct val="85000"/>
              <a:buFont typeface="Wingdings" pitchFamily="2" charset="2"/>
              <a:buChar char=""/>
            </a:pPr>
            <a:r>
              <a:rPr lang="en-US" sz="2800" b="0" dirty="0">
                <a:solidFill>
                  <a:srgbClr val="000000"/>
                </a:solidFill>
                <a:latin typeface="Arial" charset="0"/>
                <a:cs typeface="Arial" charset="0"/>
              </a:rPr>
              <a:t>Read </a:t>
            </a:r>
            <a:r>
              <a:rPr lang="en-US" sz="2800" b="0" dirty="0">
                <a:solidFill>
                  <a:srgbClr val="CC0000"/>
                </a:solidFill>
                <a:latin typeface="Arial" charset="0"/>
                <a:cs typeface="Arial" charset="0"/>
              </a:rPr>
              <a:t>1</a:t>
            </a:r>
            <a:r>
              <a:rPr lang="en-US" sz="2800" b="0" dirty="0">
                <a:solidFill>
                  <a:srgbClr val="000000"/>
                </a:solidFill>
                <a:latin typeface="Arial" charset="0"/>
                <a:cs typeface="Arial" charset="0"/>
              </a:rPr>
              <a:t> object from file </a:t>
            </a:r>
            <a:r>
              <a:rPr lang="en-US" sz="3000" dirty="0">
                <a:solidFill>
                  <a:srgbClr val="CC0000"/>
                </a:solidFill>
              </a:rPr>
              <a:t>fp</a:t>
            </a:r>
            <a:r>
              <a:rPr lang="en-US" sz="2800" b="0" dirty="0">
                <a:solidFill>
                  <a:srgbClr val="000000"/>
                </a:solidFill>
                <a:latin typeface="Arial" charset="0"/>
                <a:cs typeface="Arial" charset="0"/>
              </a:rPr>
              <a:t>. Save result in </a:t>
            </a:r>
            <a:r>
              <a:rPr lang="en-US" sz="3000" dirty="0">
                <a:solidFill>
                  <a:srgbClr val="CC0000"/>
                </a:solidFill>
              </a:rPr>
              <a:t>&amp;</a:t>
            </a:r>
            <a:r>
              <a:rPr lang="en-US" sz="3000" dirty="0" err="1">
                <a:solidFill>
                  <a:srgbClr val="CC0000"/>
                </a:solidFill>
              </a:rPr>
              <a:t>i</a:t>
            </a:r>
            <a:r>
              <a:rPr lang="en-US" sz="2800" b="0" dirty="0">
                <a:solidFill>
                  <a:srgbClr val="000000"/>
                </a:solidFill>
                <a:latin typeface="Arial" charset="0"/>
                <a:cs typeface="Arial" charset="0"/>
              </a:rPr>
              <a:t>. The size of the object is </a:t>
            </a:r>
            <a:r>
              <a:rPr lang="en-US" sz="3000" dirty="0" err="1">
                <a:solidFill>
                  <a:srgbClr val="CC0000"/>
                </a:solidFill>
              </a:rPr>
              <a:t>sizeof</a:t>
            </a:r>
            <a:r>
              <a:rPr lang="en-US" sz="3000" dirty="0">
                <a:solidFill>
                  <a:srgbClr val="CC0000"/>
                </a:solidFill>
              </a:rPr>
              <a:t>(</a:t>
            </a:r>
            <a:r>
              <a:rPr lang="en-US" sz="3000" dirty="0" err="1">
                <a:solidFill>
                  <a:srgbClr val="CC0000"/>
                </a:solidFill>
              </a:rPr>
              <a:t>int</a:t>
            </a:r>
            <a:r>
              <a:rPr lang="en-US" sz="3000" dirty="0">
                <a:solidFill>
                  <a:srgbClr val="CC0000"/>
                </a:solidFill>
              </a:rPr>
              <a:t>)</a:t>
            </a:r>
          </a:p>
          <a:p>
            <a:pPr eaLnBrk="1" hangingPunct="1">
              <a:spcBef>
                <a:spcPts val="1875"/>
              </a:spcBef>
              <a:buClr>
                <a:srgbClr val="003399"/>
              </a:buClr>
              <a:buFont typeface="Wingdings" pitchFamily="2" charset="2"/>
              <a:buChar char=""/>
            </a:pPr>
            <a:r>
              <a:rPr lang="en-US" sz="3200" b="0" dirty="0">
                <a:solidFill>
                  <a:srgbClr val="000000"/>
                </a:solidFill>
                <a:latin typeface="Arial" charset="0"/>
                <a:cs typeface="Arial" charset="0"/>
              </a:rPr>
              <a:t>It reads 4 bytes from file and saves in </a:t>
            </a:r>
            <a:r>
              <a:rPr lang="en-US" sz="3000" dirty="0">
                <a:solidFill>
                  <a:srgbClr val="CC0000"/>
                </a:solidFill>
              </a:rPr>
              <a:t>&amp;</a:t>
            </a:r>
            <a:r>
              <a:rPr lang="en-US" sz="3000" dirty="0" err="1">
                <a:solidFill>
                  <a:srgbClr val="CC0000"/>
                </a:solidFill>
              </a:rPr>
              <a:t>i</a:t>
            </a:r>
            <a:endParaRPr lang="en-US" sz="3000" dirty="0">
              <a:solidFill>
                <a:srgbClr val="CC0000"/>
              </a:solidFill>
            </a:endParaRP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We read an integer from file and save it in </a:t>
            </a:r>
            <a:r>
              <a:rPr lang="en-US" sz="2800" dirty="0" err="1">
                <a:solidFill>
                  <a:srgbClr val="000000"/>
                </a:solidFill>
              </a:rPr>
              <a:t>i</a:t>
            </a:r>
            <a:endParaRPr lang="en-US" sz="2800"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126A979-44D4-432D-9746-1F94261FD9CB}" type="slidenum">
              <a:rPr lang="en-US" sz="1200">
                <a:solidFill>
                  <a:srgbClr val="000000"/>
                </a:solidFill>
                <a:latin typeface="Arial" charset="0"/>
                <a:ea typeface="MS PGothic" pitchFamily="34" charset="-128"/>
              </a:rPr>
              <a:pPr algn="r" eaLnBrk="1" hangingPunct="1">
                <a:buClrTx/>
                <a:buFontTx/>
                <a:buNone/>
              </a:pPr>
              <a:t>47</a:t>
            </a:fld>
            <a:endParaRPr lang="en-US" sz="1200">
              <a:solidFill>
                <a:srgbClr val="000000"/>
              </a:solidFill>
              <a:latin typeface="Arial" charset="0"/>
              <a:ea typeface="MS PGothic" pitchFamily="34" charset="-128"/>
            </a:endParaRPr>
          </a:p>
        </p:txBody>
      </p:sp>
      <p:sp>
        <p:nvSpPr>
          <p:cNvPr id="4301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dirty="0" err="1">
                <a:solidFill>
                  <a:srgbClr val="293A83"/>
                </a:solidFill>
              </a:rPr>
              <a:t>fread</a:t>
            </a:r>
            <a:r>
              <a:rPr lang="en-US" sz="4000" b="0" dirty="0">
                <a:solidFill>
                  <a:srgbClr val="293A83"/>
                </a:solidFill>
                <a:latin typeface="Arial" charset="0"/>
                <a:cs typeface="Arial" charset="0"/>
              </a:rPr>
              <a:t>: Examples</a:t>
            </a:r>
          </a:p>
        </p:txBody>
      </p:sp>
      <p:sp>
        <p:nvSpPr>
          <p:cNvPr id="43012" name="Text Box 3"/>
          <p:cNvSpPr txBox="1">
            <a:spLocks noChangeArrowheads="1"/>
          </p:cNvSpPr>
          <p:nvPr/>
        </p:nvSpPr>
        <p:spPr bwMode="auto">
          <a:xfrm>
            <a:off x="457200" y="1108075"/>
            <a:ext cx="84582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1875"/>
              </a:spcBef>
              <a:buClr>
                <a:srgbClr val="003399"/>
              </a:buClr>
              <a:buFont typeface="Wingdings" pitchFamily="2" charset="2"/>
              <a:buChar char=""/>
            </a:pPr>
            <a:r>
              <a:rPr lang="en-US" sz="3000" b="0" dirty="0">
                <a:solidFill>
                  <a:srgbClr val="000000"/>
                </a:solidFill>
                <a:latin typeface="Arial" charset="0"/>
                <a:cs typeface="Arial" charset="0"/>
              </a:rPr>
              <a:t>Read five floats </a:t>
            </a:r>
          </a:p>
          <a:p>
            <a:pPr eaLnBrk="1" hangingPunct="1">
              <a:spcBef>
                <a:spcPts val="1625"/>
              </a:spcBef>
              <a:buClrTx/>
              <a:buFontTx/>
              <a:buNone/>
            </a:pPr>
            <a:r>
              <a:rPr lang="en-US" sz="2600" b="0" dirty="0">
                <a:solidFill>
                  <a:srgbClr val="000000"/>
                </a:solidFill>
              </a:rPr>
              <a:t>	</a:t>
            </a:r>
            <a:r>
              <a:rPr lang="en-US" sz="2600" dirty="0">
                <a:solidFill>
                  <a:srgbClr val="000000"/>
                </a:solidFill>
              </a:rPr>
              <a:t>float </a:t>
            </a:r>
            <a:r>
              <a:rPr lang="en-US" sz="2600" dirty="0" err="1">
                <a:solidFill>
                  <a:srgbClr val="000000"/>
                </a:solidFill>
              </a:rPr>
              <a:t>farr</a:t>
            </a:r>
            <a:r>
              <a:rPr lang="en-US" sz="2600" dirty="0">
                <a:solidFill>
                  <a:srgbClr val="000000"/>
                </a:solidFill>
              </a:rPr>
              <a:t>[5];</a:t>
            </a:r>
          </a:p>
          <a:p>
            <a:pPr eaLnBrk="1" hangingPunct="1">
              <a:spcBef>
                <a:spcPts val="1625"/>
              </a:spcBef>
              <a:buClrTx/>
              <a:buFontTx/>
              <a:buNone/>
            </a:pPr>
            <a:r>
              <a:rPr lang="en-US" sz="2600" dirty="0">
                <a:solidFill>
                  <a:srgbClr val="000000"/>
                </a:solidFill>
              </a:rPr>
              <a:t>	</a:t>
            </a:r>
            <a:r>
              <a:rPr lang="en-US" sz="2600" dirty="0" err="1">
                <a:solidFill>
                  <a:srgbClr val="000000"/>
                </a:solidFill>
              </a:rPr>
              <a:t>fread</a:t>
            </a:r>
            <a:r>
              <a:rPr lang="en-US" sz="2600" dirty="0">
                <a:solidFill>
                  <a:srgbClr val="000000"/>
                </a:solidFill>
              </a:rPr>
              <a:t>(</a:t>
            </a:r>
            <a:r>
              <a:rPr lang="en-US" sz="2600" dirty="0" err="1">
                <a:solidFill>
                  <a:srgbClr val="CC0000"/>
                </a:solidFill>
              </a:rPr>
              <a:t>farr</a:t>
            </a:r>
            <a:r>
              <a:rPr lang="en-US" sz="2600" dirty="0">
                <a:solidFill>
                  <a:srgbClr val="000000"/>
                </a:solidFill>
              </a:rPr>
              <a:t>, </a:t>
            </a:r>
            <a:r>
              <a:rPr lang="en-US" sz="2600" dirty="0" err="1">
                <a:solidFill>
                  <a:srgbClr val="000000"/>
                </a:solidFill>
              </a:rPr>
              <a:t>sizeof</a:t>
            </a:r>
            <a:r>
              <a:rPr lang="en-US" sz="2600" dirty="0">
                <a:solidFill>
                  <a:srgbClr val="000000"/>
                </a:solidFill>
              </a:rPr>
              <a:t>(float), 5, </a:t>
            </a:r>
            <a:r>
              <a:rPr lang="en-US" sz="2600" dirty="0" err="1">
                <a:solidFill>
                  <a:srgbClr val="000000"/>
                </a:solidFill>
              </a:rPr>
              <a:t>fp</a:t>
            </a:r>
            <a:r>
              <a:rPr lang="en-US" sz="2600" dirty="0">
                <a:solidFill>
                  <a:srgbClr val="000000"/>
                </a:solidFill>
              </a:rPr>
              <a:t>);</a:t>
            </a:r>
          </a:p>
          <a:p>
            <a:pPr eaLnBrk="1" hangingPunct="1">
              <a:spcBef>
                <a:spcPts val="1875"/>
              </a:spcBef>
              <a:buClr>
                <a:srgbClr val="003399"/>
              </a:buClr>
              <a:buFont typeface="Wingdings" pitchFamily="2" charset="2"/>
              <a:buChar char=""/>
            </a:pPr>
            <a:r>
              <a:rPr lang="en-US" sz="3000" b="0" dirty="0">
                <a:solidFill>
                  <a:srgbClr val="000000"/>
                </a:solidFill>
                <a:latin typeface="Arial" charset="0"/>
                <a:cs typeface="Arial" charset="0"/>
              </a:rPr>
              <a:t>This means</a:t>
            </a:r>
          </a:p>
          <a:p>
            <a:pPr lvl="1" eaLnBrk="1" hangingPunct="1">
              <a:spcBef>
                <a:spcPts val="650"/>
              </a:spcBef>
              <a:buClr>
                <a:srgbClr val="006633"/>
              </a:buClr>
              <a:buSzPct val="85000"/>
              <a:buFont typeface="Wingdings" pitchFamily="2" charset="2"/>
              <a:buChar char=""/>
            </a:pPr>
            <a:r>
              <a:rPr lang="en-US" sz="2600" b="0" dirty="0">
                <a:solidFill>
                  <a:srgbClr val="000000"/>
                </a:solidFill>
                <a:latin typeface="Arial" charset="0"/>
                <a:cs typeface="Arial" charset="0"/>
              </a:rPr>
              <a:t>Read </a:t>
            </a:r>
            <a:r>
              <a:rPr lang="en-US" sz="2600" b="0" dirty="0">
                <a:solidFill>
                  <a:srgbClr val="CC0000"/>
                </a:solidFill>
                <a:latin typeface="Arial" charset="0"/>
                <a:cs typeface="Arial" charset="0"/>
              </a:rPr>
              <a:t>5</a:t>
            </a:r>
            <a:r>
              <a:rPr lang="en-US" sz="2600" b="0" dirty="0">
                <a:solidFill>
                  <a:srgbClr val="000000"/>
                </a:solidFill>
                <a:latin typeface="Arial" charset="0"/>
                <a:cs typeface="Arial" charset="0"/>
              </a:rPr>
              <a:t> objects from file </a:t>
            </a:r>
            <a:r>
              <a:rPr lang="en-US" sz="2600" dirty="0">
                <a:solidFill>
                  <a:srgbClr val="CC0000"/>
                </a:solidFill>
              </a:rPr>
              <a:t>fp</a:t>
            </a:r>
            <a:r>
              <a:rPr lang="en-US" sz="2600" b="0" dirty="0">
                <a:solidFill>
                  <a:srgbClr val="000000"/>
                </a:solidFill>
                <a:latin typeface="Arial" charset="0"/>
                <a:cs typeface="Arial" charset="0"/>
              </a:rPr>
              <a:t>. Save result in </a:t>
            </a:r>
            <a:r>
              <a:rPr lang="en-US" sz="2600" dirty="0" err="1">
                <a:solidFill>
                  <a:srgbClr val="CC0000"/>
                </a:solidFill>
              </a:rPr>
              <a:t>farr</a:t>
            </a:r>
            <a:r>
              <a:rPr lang="en-US" sz="2600" b="0" dirty="0">
                <a:solidFill>
                  <a:srgbClr val="000000"/>
                </a:solidFill>
                <a:latin typeface="Arial" charset="0"/>
                <a:cs typeface="Arial" charset="0"/>
              </a:rPr>
              <a:t>. The size of each object is </a:t>
            </a:r>
            <a:r>
              <a:rPr lang="en-US" sz="2600" dirty="0" err="1">
                <a:solidFill>
                  <a:srgbClr val="CC0000"/>
                </a:solidFill>
              </a:rPr>
              <a:t>sizeof</a:t>
            </a:r>
            <a:r>
              <a:rPr lang="en-US" sz="2600" dirty="0">
                <a:solidFill>
                  <a:srgbClr val="CC0000"/>
                </a:solidFill>
              </a:rPr>
              <a:t>(float)</a:t>
            </a:r>
          </a:p>
          <a:p>
            <a:pPr eaLnBrk="1" hangingPunct="1">
              <a:spcBef>
                <a:spcPts val="1875"/>
              </a:spcBef>
              <a:buClr>
                <a:srgbClr val="003399"/>
              </a:buClr>
              <a:buFont typeface="Wingdings" pitchFamily="2" charset="2"/>
              <a:buChar char=""/>
            </a:pPr>
            <a:r>
              <a:rPr lang="en-US" sz="3000" b="0" dirty="0">
                <a:solidFill>
                  <a:srgbClr val="000000"/>
                </a:solidFill>
                <a:latin typeface="Arial" charset="0"/>
                <a:cs typeface="Arial" charset="0"/>
              </a:rPr>
              <a:t>It reads 20 bytes from file and saves in </a:t>
            </a:r>
            <a:r>
              <a:rPr lang="en-US" sz="3000" dirty="0" err="1">
                <a:solidFill>
                  <a:srgbClr val="000000"/>
                </a:solidFill>
              </a:rPr>
              <a:t>farr</a:t>
            </a:r>
            <a:endParaRPr lang="en-US" sz="3000" dirty="0">
              <a:solidFill>
                <a:srgbClr val="000000"/>
              </a:solidFill>
            </a:endParaRPr>
          </a:p>
          <a:p>
            <a:pPr lvl="1" eaLnBrk="1" hangingPunct="1">
              <a:spcBef>
                <a:spcPts val="650"/>
              </a:spcBef>
              <a:buClr>
                <a:srgbClr val="006633"/>
              </a:buClr>
              <a:buSzPct val="85000"/>
              <a:buFont typeface="Wingdings" pitchFamily="2" charset="2"/>
              <a:buChar char=""/>
            </a:pPr>
            <a:r>
              <a:rPr lang="en-US" sz="2600" b="0" dirty="0">
                <a:solidFill>
                  <a:srgbClr val="000000"/>
                </a:solidFill>
                <a:latin typeface="Arial" charset="0"/>
                <a:cs typeface="Arial" charset="0"/>
              </a:rPr>
              <a:t>We read 5 floats from file and save them in </a:t>
            </a:r>
            <a:r>
              <a:rPr lang="en-US" sz="2600" dirty="0" err="1">
                <a:solidFill>
                  <a:srgbClr val="000000"/>
                </a:solidFill>
              </a:rPr>
              <a:t>farr</a:t>
            </a:r>
            <a:endParaRPr lang="en-US" sz="2600" dirty="0">
              <a:solidFill>
                <a:srgbClr val="000000"/>
              </a:solidFill>
            </a:endParaRPr>
          </a:p>
          <a:p>
            <a:pPr lvl="1" eaLnBrk="1" hangingPunct="1">
              <a:spcBef>
                <a:spcPts val="650"/>
              </a:spcBef>
              <a:buClr>
                <a:srgbClr val="006633"/>
              </a:buClr>
              <a:buSzPct val="85000"/>
              <a:buFont typeface="Wingdings" pitchFamily="2" charset="2"/>
              <a:buNone/>
            </a:pPr>
            <a:endParaRPr lang="en-US" sz="2600" b="0"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6E745F2-82D6-4D71-8965-2E868F801021}" type="slidenum">
              <a:rPr lang="en-US" sz="1200">
                <a:solidFill>
                  <a:srgbClr val="000000"/>
                </a:solidFill>
                <a:latin typeface="Arial" charset="0"/>
                <a:ea typeface="MS PGothic" pitchFamily="34" charset="-128"/>
              </a:rPr>
              <a:pPr algn="r" eaLnBrk="1" hangingPunct="1">
                <a:buClrTx/>
                <a:buFontTx/>
                <a:buNone/>
              </a:pPr>
              <a:t>48</a:t>
            </a:fld>
            <a:endParaRPr lang="en-US" sz="1200">
              <a:solidFill>
                <a:srgbClr val="000000"/>
              </a:solidFill>
              <a:latin typeface="Arial" charset="0"/>
              <a:ea typeface="MS PGothic" pitchFamily="34" charset="-128"/>
            </a:endParaRPr>
          </a:p>
        </p:txBody>
      </p:sp>
      <p:sp>
        <p:nvSpPr>
          <p:cNvPr id="44035"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dirty="0" err="1">
                <a:solidFill>
                  <a:srgbClr val="293A83"/>
                </a:solidFill>
              </a:rPr>
              <a:t>fwrite</a:t>
            </a:r>
            <a:r>
              <a:rPr lang="en-US" sz="4000" b="0" dirty="0">
                <a:solidFill>
                  <a:srgbClr val="293A83"/>
                </a:solidFill>
                <a:latin typeface="Arial" charset="0"/>
                <a:cs typeface="Arial" charset="0"/>
              </a:rPr>
              <a:t>: Examples</a:t>
            </a:r>
          </a:p>
        </p:txBody>
      </p:sp>
      <p:sp>
        <p:nvSpPr>
          <p:cNvPr id="44036" name="Text Box 3"/>
          <p:cNvSpPr txBox="1">
            <a:spLocks noChangeArrowheads="1"/>
          </p:cNvSpPr>
          <p:nvPr/>
        </p:nvSpPr>
        <p:spPr bwMode="auto">
          <a:xfrm>
            <a:off x="457200" y="1066800"/>
            <a:ext cx="82296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Writing 1 char to binary file </a:t>
            </a:r>
            <a:r>
              <a:rPr lang="en-US" sz="3200" dirty="0" err="1">
                <a:solidFill>
                  <a:srgbClr val="000000"/>
                </a:solidFill>
              </a:rPr>
              <a:t>fp</a:t>
            </a:r>
            <a:endParaRPr lang="en-US" sz="3200" dirty="0">
              <a:solidFill>
                <a:srgbClr val="000000"/>
              </a:solidFill>
            </a:endParaRPr>
          </a:p>
          <a:p>
            <a:pPr eaLnBrk="1" hangingPunct="1">
              <a:spcBef>
                <a:spcPts val="1625"/>
              </a:spcBef>
              <a:buClrTx/>
              <a:buFontTx/>
              <a:buNone/>
            </a:pPr>
            <a:r>
              <a:rPr lang="en-US" sz="2600" dirty="0">
                <a:solidFill>
                  <a:srgbClr val="000000"/>
                </a:solidFill>
              </a:rPr>
              <a:t>	char c = 'A';</a:t>
            </a:r>
          </a:p>
          <a:p>
            <a:pPr eaLnBrk="1" hangingPunct="1">
              <a:spcBef>
                <a:spcPts val="1625"/>
              </a:spcBef>
              <a:buClrTx/>
              <a:buFontTx/>
              <a:buNone/>
            </a:pPr>
            <a:r>
              <a:rPr lang="en-US" sz="2600" dirty="0">
                <a:solidFill>
                  <a:srgbClr val="000000"/>
                </a:solidFill>
              </a:rPr>
              <a:t>	</a:t>
            </a:r>
            <a:r>
              <a:rPr lang="en-US" sz="2600" dirty="0" err="1">
                <a:solidFill>
                  <a:srgbClr val="000000"/>
                </a:solidFill>
              </a:rPr>
              <a:t>fwrite</a:t>
            </a:r>
            <a:r>
              <a:rPr lang="en-US" sz="2600" dirty="0">
                <a:solidFill>
                  <a:srgbClr val="000000"/>
                </a:solidFill>
              </a:rPr>
              <a:t>(</a:t>
            </a:r>
            <a:r>
              <a:rPr lang="en-US" sz="2600" dirty="0">
                <a:solidFill>
                  <a:srgbClr val="CC0000"/>
                </a:solidFill>
              </a:rPr>
              <a:t>&amp;</a:t>
            </a:r>
            <a:r>
              <a:rPr lang="en-US" sz="2600" dirty="0">
                <a:solidFill>
                  <a:srgbClr val="000000"/>
                </a:solidFill>
              </a:rPr>
              <a:t>c, </a:t>
            </a:r>
            <a:r>
              <a:rPr lang="en-US" sz="2600" dirty="0" err="1">
                <a:solidFill>
                  <a:srgbClr val="000000"/>
                </a:solidFill>
              </a:rPr>
              <a:t>sizeof</a:t>
            </a:r>
            <a:r>
              <a:rPr lang="en-US" sz="2600" dirty="0">
                <a:solidFill>
                  <a:srgbClr val="000000"/>
                </a:solidFill>
              </a:rPr>
              <a:t>(char), 1, </a:t>
            </a:r>
            <a:r>
              <a:rPr lang="en-US" sz="2600" dirty="0" err="1">
                <a:solidFill>
                  <a:srgbClr val="000000"/>
                </a:solidFill>
              </a:rPr>
              <a:t>fp</a:t>
            </a:r>
            <a:r>
              <a:rPr lang="en-US" sz="2600" dirty="0">
                <a:solidFill>
                  <a:srgbClr val="000000"/>
                </a:solidFill>
              </a:rPr>
              <a:t>);</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This means</a:t>
            </a:r>
          </a:p>
          <a:p>
            <a:pPr lvl="1" eaLnBrk="1" hangingPunct="1">
              <a:spcBef>
                <a:spcPts val="750"/>
              </a:spcBef>
              <a:buClr>
                <a:srgbClr val="006633"/>
              </a:buClr>
              <a:buSzPct val="85000"/>
              <a:buFont typeface="Wingdings" pitchFamily="2" charset="2"/>
              <a:buChar char=""/>
            </a:pPr>
            <a:r>
              <a:rPr lang="en-US" sz="2800" b="0" dirty="0">
                <a:solidFill>
                  <a:srgbClr val="000000"/>
                </a:solidFill>
                <a:latin typeface="Arial" charset="0"/>
                <a:cs typeface="Arial" charset="0"/>
              </a:rPr>
              <a:t>Write </a:t>
            </a:r>
            <a:r>
              <a:rPr lang="en-US" sz="2800" b="0" dirty="0">
                <a:solidFill>
                  <a:srgbClr val="CC0000"/>
                </a:solidFill>
                <a:latin typeface="Arial" charset="0"/>
                <a:cs typeface="Arial" charset="0"/>
              </a:rPr>
              <a:t>1</a:t>
            </a:r>
            <a:r>
              <a:rPr lang="en-US" sz="2800" b="0" dirty="0">
                <a:solidFill>
                  <a:srgbClr val="000000"/>
                </a:solidFill>
                <a:latin typeface="Arial" charset="0"/>
                <a:cs typeface="Arial" charset="0"/>
              </a:rPr>
              <a:t> object from </a:t>
            </a:r>
            <a:r>
              <a:rPr lang="en-US" sz="3000" dirty="0">
                <a:solidFill>
                  <a:srgbClr val="CC0000"/>
                </a:solidFill>
              </a:rPr>
              <a:t>&amp;c</a:t>
            </a:r>
            <a:r>
              <a:rPr lang="en-US" sz="2800" b="0" dirty="0">
                <a:solidFill>
                  <a:srgbClr val="000000"/>
                </a:solidFill>
                <a:latin typeface="Arial" charset="0"/>
                <a:cs typeface="Arial" charset="0"/>
              </a:rPr>
              <a:t> into file </a:t>
            </a:r>
            <a:r>
              <a:rPr lang="en-US" sz="3000" dirty="0">
                <a:solidFill>
                  <a:srgbClr val="CC0000"/>
                </a:solidFill>
              </a:rPr>
              <a:t>fp</a:t>
            </a:r>
            <a:r>
              <a:rPr lang="en-US" sz="2800" b="0" dirty="0">
                <a:solidFill>
                  <a:srgbClr val="000000"/>
                </a:solidFill>
                <a:latin typeface="Arial" charset="0"/>
                <a:cs typeface="Arial" charset="0"/>
              </a:rPr>
              <a:t>. Size of the object is </a:t>
            </a:r>
            <a:r>
              <a:rPr lang="en-US" sz="3000" dirty="0" err="1">
                <a:solidFill>
                  <a:srgbClr val="CC0000"/>
                </a:solidFill>
              </a:rPr>
              <a:t>sizeof</a:t>
            </a:r>
            <a:r>
              <a:rPr lang="en-US" sz="3000" dirty="0">
                <a:solidFill>
                  <a:srgbClr val="CC0000"/>
                </a:solidFill>
              </a:rPr>
              <a:t>(char)</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It writes 1 byte from address </a:t>
            </a:r>
            <a:r>
              <a:rPr lang="en-US" sz="3000" dirty="0">
                <a:solidFill>
                  <a:srgbClr val="CC0000"/>
                </a:solidFill>
              </a:rPr>
              <a:t>&amp;c</a:t>
            </a:r>
            <a:r>
              <a:rPr lang="en-US" sz="3200" b="0" dirty="0">
                <a:solidFill>
                  <a:srgbClr val="000000"/>
                </a:solidFill>
                <a:latin typeface="Arial" charset="0"/>
                <a:cs typeface="Arial" charset="0"/>
              </a:rPr>
              <a:t> and saves result in file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We write char </a:t>
            </a:r>
            <a:r>
              <a:rPr lang="en-US" sz="3200" dirty="0">
                <a:solidFill>
                  <a:srgbClr val="0070C0"/>
                </a:solidFill>
              </a:rPr>
              <a:t>c</a:t>
            </a:r>
            <a:r>
              <a:rPr lang="en-US" sz="2800" b="0" dirty="0">
                <a:solidFill>
                  <a:srgbClr val="000000"/>
                </a:solidFill>
                <a:latin typeface="Arial" charset="0"/>
                <a:cs typeface="Arial" charset="0"/>
              </a:rPr>
              <a:t> to the file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CCE75274-96AA-45B2-A388-EF89F7C69C0B}" type="slidenum">
              <a:rPr lang="en-US" sz="1200">
                <a:solidFill>
                  <a:srgbClr val="000000"/>
                </a:solidFill>
                <a:latin typeface="Arial" charset="0"/>
                <a:ea typeface="MS PGothic" pitchFamily="34" charset="-128"/>
              </a:rPr>
              <a:pPr algn="r" eaLnBrk="1" hangingPunct="1">
                <a:buClrTx/>
                <a:buFontTx/>
                <a:buNone/>
              </a:pPr>
              <a:t>49</a:t>
            </a:fld>
            <a:endParaRPr lang="en-US" sz="1200">
              <a:solidFill>
                <a:srgbClr val="000000"/>
              </a:solidFill>
              <a:latin typeface="Arial" charset="0"/>
              <a:ea typeface="MS PGothic" pitchFamily="34" charset="-128"/>
            </a:endParaRPr>
          </a:p>
        </p:txBody>
      </p:sp>
      <p:sp>
        <p:nvSpPr>
          <p:cNvPr id="45059"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dirty="0" err="1">
                <a:solidFill>
                  <a:srgbClr val="293A83"/>
                </a:solidFill>
              </a:rPr>
              <a:t>fwrite</a:t>
            </a:r>
            <a:r>
              <a:rPr lang="en-US" sz="4000" b="0" dirty="0">
                <a:solidFill>
                  <a:srgbClr val="293A83"/>
                </a:solidFill>
                <a:latin typeface="Arial" charset="0"/>
                <a:cs typeface="Arial" charset="0"/>
              </a:rPr>
              <a:t>: Examples</a:t>
            </a:r>
          </a:p>
        </p:txBody>
      </p:sp>
      <p:sp>
        <p:nvSpPr>
          <p:cNvPr id="45060" name="Text Box 3"/>
          <p:cNvSpPr txBox="1">
            <a:spLocks noChangeArrowheads="1"/>
          </p:cNvSpPr>
          <p:nvPr/>
        </p:nvSpPr>
        <p:spPr bwMode="auto">
          <a:xfrm>
            <a:off x="457200" y="1066800"/>
            <a:ext cx="86868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Writing 4 doubles to binary file </a:t>
            </a:r>
            <a:r>
              <a:rPr lang="en-US" sz="3200" dirty="0" err="1">
                <a:solidFill>
                  <a:srgbClr val="000000"/>
                </a:solidFill>
              </a:rPr>
              <a:t>fp</a:t>
            </a:r>
            <a:endParaRPr lang="en-US" sz="3200" dirty="0">
              <a:solidFill>
                <a:srgbClr val="000000"/>
              </a:solidFill>
            </a:endParaRPr>
          </a:p>
          <a:p>
            <a:pPr eaLnBrk="1" hangingPunct="1">
              <a:spcBef>
                <a:spcPts val="1625"/>
              </a:spcBef>
              <a:buClrTx/>
              <a:buFontTx/>
              <a:buNone/>
            </a:pPr>
            <a:r>
              <a:rPr lang="en-US" sz="2600" dirty="0">
                <a:solidFill>
                  <a:srgbClr val="000000"/>
                </a:solidFill>
              </a:rPr>
              <a:t>	double </a:t>
            </a:r>
            <a:r>
              <a:rPr lang="en-US" sz="2600" dirty="0" err="1">
                <a:solidFill>
                  <a:srgbClr val="000000"/>
                </a:solidFill>
              </a:rPr>
              <a:t>darr</a:t>
            </a:r>
            <a:r>
              <a:rPr lang="en-US" sz="2600" dirty="0">
                <a:solidFill>
                  <a:srgbClr val="000000"/>
                </a:solidFill>
              </a:rPr>
              <a:t>[4];</a:t>
            </a:r>
          </a:p>
          <a:p>
            <a:pPr eaLnBrk="1" hangingPunct="1">
              <a:spcBef>
                <a:spcPts val="1625"/>
              </a:spcBef>
              <a:buClrTx/>
              <a:buFontTx/>
              <a:buNone/>
            </a:pPr>
            <a:r>
              <a:rPr lang="en-US" sz="2600" dirty="0">
                <a:solidFill>
                  <a:srgbClr val="000000"/>
                </a:solidFill>
              </a:rPr>
              <a:t>	</a:t>
            </a:r>
            <a:r>
              <a:rPr lang="en-US" sz="2600" dirty="0" err="1">
                <a:solidFill>
                  <a:srgbClr val="000000"/>
                </a:solidFill>
              </a:rPr>
              <a:t>fwrite</a:t>
            </a:r>
            <a:r>
              <a:rPr lang="en-US" sz="2600" dirty="0">
                <a:solidFill>
                  <a:srgbClr val="000000"/>
                </a:solidFill>
              </a:rPr>
              <a:t>(</a:t>
            </a:r>
            <a:r>
              <a:rPr lang="en-US" sz="2600" dirty="0" err="1">
                <a:solidFill>
                  <a:srgbClr val="CC0000"/>
                </a:solidFill>
              </a:rPr>
              <a:t>darr</a:t>
            </a:r>
            <a:r>
              <a:rPr lang="en-US" sz="2600" dirty="0">
                <a:solidFill>
                  <a:srgbClr val="000000"/>
                </a:solidFill>
              </a:rPr>
              <a:t>, </a:t>
            </a:r>
            <a:r>
              <a:rPr lang="en-US" sz="2600" dirty="0" err="1">
                <a:solidFill>
                  <a:srgbClr val="000000"/>
                </a:solidFill>
              </a:rPr>
              <a:t>sizeof</a:t>
            </a:r>
            <a:r>
              <a:rPr lang="en-US" sz="2600" dirty="0">
                <a:solidFill>
                  <a:srgbClr val="000000"/>
                </a:solidFill>
              </a:rPr>
              <a:t>(double),4,fp);</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This means</a:t>
            </a:r>
          </a:p>
          <a:p>
            <a:pPr lvl="1" eaLnBrk="1" hangingPunct="1">
              <a:spcBef>
                <a:spcPts val="750"/>
              </a:spcBef>
              <a:buClr>
                <a:srgbClr val="006633"/>
              </a:buClr>
              <a:buSzPct val="85000"/>
              <a:buFont typeface="Wingdings" pitchFamily="2" charset="2"/>
              <a:buChar char=""/>
            </a:pPr>
            <a:r>
              <a:rPr lang="en-US" sz="2800" b="0" dirty="0">
                <a:solidFill>
                  <a:srgbClr val="000000"/>
                </a:solidFill>
                <a:latin typeface="Arial" charset="0"/>
                <a:cs typeface="Arial" charset="0"/>
              </a:rPr>
              <a:t>Write </a:t>
            </a:r>
            <a:r>
              <a:rPr lang="en-US" sz="2800" b="0" dirty="0">
                <a:solidFill>
                  <a:srgbClr val="CC0000"/>
                </a:solidFill>
                <a:latin typeface="Arial" charset="0"/>
                <a:cs typeface="Arial" charset="0"/>
              </a:rPr>
              <a:t>4</a:t>
            </a:r>
            <a:r>
              <a:rPr lang="en-US" sz="2800" b="0" dirty="0">
                <a:solidFill>
                  <a:srgbClr val="000000"/>
                </a:solidFill>
                <a:latin typeface="Arial" charset="0"/>
                <a:cs typeface="Arial" charset="0"/>
              </a:rPr>
              <a:t> object from </a:t>
            </a:r>
            <a:r>
              <a:rPr lang="en-US" sz="3000" dirty="0" err="1">
                <a:solidFill>
                  <a:srgbClr val="CC0000"/>
                </a:solidFill>
              </a:rPr>
              <a:t>darr</a:t>
            </a:r>
            <a:r>
              <a:rPr lang="en-US" sz="2800" b="0" dirty="0">
                <a:solidFill>
                  <a:srgbClr val="000000"/>
                </a:solidFill>
                <a:latin typeface="Arial" charset="0"/>
                <a:cs typeface="Arial" charset="0"/>
              </a:rPr>
              <a:t> into file </a:t>
            </a:r>
            <a:r>
              <a:rPr lang="en-US" sz="3000" dirty="0">
                <a:solidFill>
                  <a:srgbClr val="CC0000"/>
                </a:solidFill>
              </a:rPr>
              <a:t>fp</a:t>
            </a:r>
            <a:r>
              <a:rPr lang="en-US" sz="2800" b="0" dirty="0">
                <a:solidFill>
                  <a:srgbClr val="000000"/>
                </a:solidFill>
                <a:latin typeface="Arial" charset="0"/>
                <a:cs typeface="Arial" charset="0"/>
              </a:rPr>
              <a:t>. Size of the object is </a:t>
            </a:r>
            <a:r>
              <a:rPr lang="en-US" sz="3000" dirty="0" err="1">
                <a:solidFill>
                  <a:srgbClr val="CC0000"/>
                </a:solidFill>
              </a:rPr>
              <a:t>sizeof</a:t>
            </a:r>
            <a:r>
              <a:rPr lang="en-US" sz="3000" dirty="0">
                <a:solidFill>
                  <a:srgbClr val="CC0000"/>
                </a:solidFill>
              </a:rPr>
              <a:t>(double)</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It writes 32 bytes from address </a:t>
            </a:r>
            <a:r>
              <a:rPr lang="en-US" sz="3000" dirty="0" err="1">
                <a:solidFill>
                  <a:srgbClr val="CC0000"/>
                </a:solidFill>
              </a:rPr>
              <a:t>darr</a:t>
            </a:r>
            <a:r>
              <a:rPr lang="en-US" sz="3200" b="0" dirty="0">
                <a:solidFill>
                  <a:srgbClr val="000000"/>
                </a:solidFill>
                <a:latin typeface="Arial" charset="0"/>
                <a:cs typeface="Arial" charset="0"/>
              </a:rPr>
              <a:t> and saves result in file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We write the array of double to the file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52E93D8-F884-4D11-81F7-25354594F47F}" type="slidenum">
              <a:rPr lang="en-US" sz="1200">
                <a:solidFill>
                  <a:srgbClr val="000000"/>
                </a:solidFill>
                <a:latin typeface="Arial" charset="0"/>
                <a:ea typeface="MS PGothic" pitchFamily="34" charset="-128"/>
              </a:rPr>
              <a:pPr algn="r" eaLnBrk="1" hangingPunct="1">
                <a:buClrTx/>
                <a:buFontTx/>
                <a:buNone/>
              </a:pPr>
              <a:t>5</a:t>
            </a:fld>
            <a:endParaRPr lang="en-US" sz="1200" dirty="0">
              <a:solidFill>
                <a:srgbClr val="000000"/>
              </a:solidFill>
              <a:latin typeface="Arial" charset="0"/>
              <a:ea typeface="MS PGothic" pitchFamily="34" charset="-128"/>
            </a:endParaRPr>
          </a:p>
        </p:txBody>
      </p:sp>
      <p:sp>
        <p:nvSpPr>
          <p:cNvPr id="717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and Binary Files</a:t>
            </a:r>
          </a:p>
        </p:txBody>
      </p:sp>
      <p:sp>
        <p:nvSpPr>
          <p:cNvPr id="7172" name="Text Box 3"/>
          <p:cNvSpPr txBox="1">
            <a:spLocks noChangeArrowheads="1"/>
          </p:cNvSpPr>
          <p:nvPr/>
        </p:nvSpPr>
        <p:spPr bwMode="auto">
          <a:xfrm>
            <a:off x="457200" y="1108075"/>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1875"/>
              </a:spcBef>
              <a:buClr>
                <a:srgbClr val="003399"/>
              </a:buClr>
              <a:buFont typeface="Wingdings" pitchFamily="2" charset="2"/>
              <a:buChar char=""/>
            </a:pPr>
            <a:r>
              <a:rPr lang="en-US" sz="3000" b="0" dirty="0">
                <a:solidFill>
                  <a:srgbClr val="000000"/>
                </a:solidFill>
                <a:latin typeface="Arial" charset="0"/>
                <a:cs typeface="Arial" charset="0"/>
              </a:rPr>
              <a:t>How does computer store data?</a:t>
            </a:r>
          </a:p>
          <a:p>
            <a:pPr lvl="1" eaLnBrk="1" hangingPunct="1">
              <a:spcBef>
                <a:spcPts val="650"/>
              </a:spcBef>
              <a:buClr>
                <a:srgbClr val="006633"/>
              </a:buClr>
              <a:buSzPct val="85000"/>
              <a:buFont typeface="Wingdings" pitchFamily="2" charset="2"/>
              <a:buChar char=""/>
            </a:pPr>
            <a:r>
              <a:rPr lang="en-US" sz="2600" b="0" dirty="0">
                <a:solidFill>
                  <a:srgbClr val="000000"/>
                </a:solidFill>
                <a:latin typeface="Arial" charset="0"/>
                <a:cs typeface="Arial" charset="0"/>
              </a:rPr>
              <a:t>They are coded</a:t>
            </a:r>
          </a:p>
          <a:p>
            <a:pPr eaLnBrk="1" hangingPunct="1">
              <a:spcBef>
                <a:spcPts val="1875"/>
              </a:spcBef>
              <a:buClr>
                <a:srgbClr val="003399"/>
              </a:buClr>
              <a:buFont typeface="Wingdings" pitchFamily="2" charset="2"/>
              <a:buChar char=""/>
            </a:pPr>
            <a:r>
              <a:rPr lang="en-US" sz="3000" b="0" dirty="0">
                <a:solidFill>
                  <a:srgbClr val="000000"/>
                </a:solidFill>
                <a:latin typeface="Arial" charset="0"/>
                <a:cs typeface="Arial" charset="0"/>
              </a:rPr>
              <a:t>When data are stored in main memory</a:t>
            </a:r>
          </a:p>
          <a:p>
            <a:pPr lvl="1" eaLnBrk="1" hangingPunct="1">
              <a:spcBef>
                <a:spcPts val="650"/>
              </a:spcBef>
              <a:buClr>
                <a:srgbClr val="006633"/>
              </a:buClr>
              <a:buSzPct val="85000"/>
              <a:buFont typeface="Wingdings" pitchFamily="2" charset="2"/>
              <a:buChar char=""/>
            </a:pPr>
            <a:r>
              <a:rPr lang="en-US" sz="2600" b="0" dirty="0">
                <a:solidFill>
                  <a:srgbClr val="000000"/>
                </a:solidFill>
                <a:latin typeface="Arial" charset="0"/>
                <a:cs typeface="Arial" charset="0"/>
              </a:rPr>
              <a:t>It is variable</a:t>
            </a:r>
          </a:p>
          <a:p>
            <a:pPr lvl="1" eaLnBrk="1" hangingPunct="1">
              <a:spcBef>
                <a:spcPts val="650"/>
              </a:spcBef>
              <a:buClr>
                <a:srgbClr val="006633"/>
              </a:buClr>
              <a:buSzPct val="85000"/>
              <a:buFont typeface="Wingdings" pitchFamily="2" charset="2"/>
              <a:buChar char=""/>
            </a:pPr>
            <a:r>
              <a:rPr lang="en-US" sz="2600" b="0" dirty="0">
                <a:solidFill>
                  <a:srgbClr val="000000"/>
                </a:solidFill>
                <a:latin typeface="Arial" charset="0"/>
                <a:cs typeface="Arial" charset="0"/>
              </a:rPr>
              <a:t>Its coding is specified by the type: int, char, …</a:t>
            </a:r>
          </a:p>
          <a:p>
            <a:pPr eaLnBrk="1" hangingPunct="1">
              <a:spcBef>
                <a:spcPts val="1875"/>
              </a:spcBef>
              <a:buClr>
                <a:srgbClr val="003399"/>
              </a:buClr>
              <a:buFont typeface="Wingdings" pitchFamily="2" charset="2"/>
              <a:buChar char=""/>
            </a:pPr>
            <a:r>
              <a:rPr lang="en-US" sz="3000" b="0" dirty="0">
                <a:solidFill>
                  <a:srgbClr val="000000"/>
                </a:solidFill>
                <a:latin typeface="Arial" charset="0"/>
                <a:cs typeface="Arial" charset="0"/>
              </a:rPr>
              <a:t>When data are stored in secondary memory</a:t>
            </a:r>
          </a:p>
          <a:p>
            <a:pPr lvl="1" eaLnBrk="1" hangingPunct="1">
              <a:spcBef>
                <a:spcPts val="650"/>
              </a:spcBef>
              <a:buClr>
                <a:srgbClr val="006633"/>
              </a:buClr>
              <a:buSzPct val="85000"/>
              <a:buFont typeface="Wingdings" pitchFamily="2" charset="2"/>
              <a:buChar char=""/>
            </a:pPr>
            <a:r>
              <a:rPr lang="en-US" sz="2600" b="0" dirty="0">
                <a:solidFill>
                  <a:srgbClr val="000000"/>
                </a:solidFill>
                <a:latin typeface="Arial" charset="0"/>
                <a:cs typeface="Arial" charset="0"/>
              </a:rPr>
              <a:t>It is file </a:t>
            </a:r>
          </a:p>
          <a:p>
            <a:pPr lvl="1" eaLnBrk="1" hangingPunct="1">
              <a:spcBef>
                <a:spcPts val="650"/>
              </a:spcBef>
              <a:buClr>
                <a:srgbClr val="006633"/>
              </a:buClr>
              <a:buSzPct val="85000"/>
              <a:buFont typeface="Wingdings" pitchFamily="2" charset="2"/>
              <a:buChar char=""/>
            </a:pPr>
            <a:r>
              <a:rPr lang="en-US" sz="2600" b="0" dirty="0">
                <a:solidFill>
                  <a:srgbClr val="000000"/>
                </a:solidFill>
                <a:latin typeface="Arial" charset="0"/>
                <a:cs typeface="Arial" charset="0"/>
              </a:rPr>
              <a:t>Coding is specified by the file type: </a:t>
            </a:r>
            <a:r>
              <a:rPr lang="en-US" sz="2600" b="0" dirty="0">
                <a:solidFill>
                  <a:srgbClr val="CC0000"/>
                </a:solidFill>
                <a:latin typeface="Arial" charset="0"/>
                <a:cs typeface="Arial" charset="0"/>
              </a:rPr>
              <a:t>Text</a:t>
            </a:r>
            <a:r>
              <a:rPr lang="en-US" sz="2600" b="0" dirty="0">
                <a:solidFill>
                  <a:srgbClr val="000000"/>
                </a:solidFill>
                <a:latin typeface="Arial" charset="0"/>
                <a:cs typeface="Arial" charset="0"/>
              </a:rPr>
              <a:t>  or </a:t>
            </a:r>
            <a:r>
              <a:rPr lang="en-US" sz="2600" b="0" dirty="0">
                <a:solidFill>
                  <a:srgbClr val="CC0000"/>
                </a:solidFill>
                <a:latin typeface="Arial" charset="0"/>
                <a:cs typeface="Arial" charset="0"/>
              </a:rPr>
              <a:t>Binary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8FA034F1-4FCB-42A6-8CCE-7459CC045584}" type="slidenum">
              <a:rPr lang="en-US" sz="1200">
                <a:solidFill>
                  <a:srgbClr val="000000"/>
                </a:solidFill>
                <a:latin typeface="Arial" charset="0"/>
                <a:ea typeface="MS PGothic" pitchFamily="34" charset="-128"/>
              </a:rPr>
              <a:pPr algn="r" eaLnBrk="1" hangingPunct="1">
                <a:buClrTx/>
                <a:buFontTx/>
                <a:buNone/>
              </a:pPr>
              <a:t>50</a:t>
            </a:fld>
            <a:endParaRPr lang="en-US" sz="1200">
              <a:solidFill>
                <a:srgbClr val="000000"/>
              </a:solidFill>
              <a:latin typeface="Arial" charset="0"/>
              <a:ea typeface="MS PGothic" pitchFamily="34" charset="-128"/>
            </a:endParaRPr>
          </a:p>
        </p:txBody>
      </p:sp>
      <p:sp>
        <p:nvSpPr>
          <p:cNvPr id="48130" name="Text Box 2"/>
          <p:cNvSpPr txBox="1">
            <a:spLocks noChangeArrowheads="1"/>
          </p:cNvSpPr>
          <p:nvPr/>
        </p:nvSpPr>
        <p:spPr bwMode="auto">
          <a:xfrm>
            <a:off x="304800" y="1124744"/>
            <a:ext cx="8610600" cy="5184576"/>
          </a:xfrm>
          <a:prstGeom prst="rect">
            <a:avLst/>
          </a:prstGeom>
          <a:no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1600" dirty="0">
                <a:solidFill>
                  <a:srgbClr val="000000"/>
                </a:solidFill>
              </a:rPr>
              <a:t>#include &lt;</a:t>
            </a:r>
            <a:r>
              <a:rPr lang="en-US" sz="1600" dirty="0" err="1">
                <a:solidFill>
                  <a:srgbClr val="000000"/>
                </a:solidFill>
              </a:rPr>
              <a:t>stdio.h</a:t>
            </a:r>
            <a:r>
              <a:rPr lang="en-US" sz="1600" dirty="0">
                <a:solidFill>
                  <a:srgbClr val="000000"/>
                </a:solidFill>
              </a:rPr>
              <a:t>&gt;</a:t>
            </a:r>
          </a:p>
          <a:p>
            <a:pPr eaLnBrk="1" hangingPunct="1">
              <a:lnSpc>
                <a:spcPct val="80000"/>
              </a:lnSpc>
              <a:spcBef>
                <a:spcPts val="200"/>
              </a:spcBef>
              <a:spcAft>
                <a:spcPts val="200"/>
              </a:spcAft>
              <a:buClrTx/>
              <a:buFontTx/>
              <a:buNone/>
            </a:pPr>
            <a:r>
              <a:rPr lang="en-US" sz="1600" dirty="0" err="1">
                <a:solidFill>
                  <a:schemeClr val="accent1">
                    <a:lumMod val="50000"/>
                  </a:schemeClr>
                </a:solidFill>
              </a:rPr>
              <a:t>struct</a:t>
            </a:r>
            <a:r>
              <a:rPr lang="en-US" sz="1600" dirty="0">
                <a:solidFill>
                  <a:schemeClr val="accent1">
                    <a:lumMod val="50000"/>
                  </a:schemeClr>
                </a:solidFill>
              </a:rPr>
              <a:t> point{</a:t>
            </a:r>
          </a:p>
          <a:p>
            <a:pPr eaLnBrk="1" hangingPunct="1">
              <a:lnSpc>
                <a:spcPct val="80000"/>
              </a:lnSpc>
              <a:spcBef>
                <a:spcPts val="200"/>
              </a:spcBef>
              <a:spcAft>
                <a:spcPts val="200"/>
              </a:spcAft>
              <a:buClrTx/>
              <a:buFontTx/>
              <a:buNone/>
            </a:pPr>
            <a:r>
              <a:rPr lang="en-US" sz="1600" dirty="0">
                <a:solidFill>
                  <a:schemeClr val="accent1">
                    <a:lumMod val="50000"/>
                  </a:schemeClr>
                </a:solidFill>
              </a:rPr>
              <a:t>	</a:t>
            </a:r>
            <a:r>
              <a:rPr lang="en-US" sz="1600" dirty="0" err="1">
                <a:solidFill>
                  <a:schemeClr val="accent1">
                    <a:lumMod val="50000"/>
                  </a:schemeClr>
                </a:solidFill>
              </a:rPr>
              <a:t>int</a:t>
            </a:r>
            <a:r>
              <a:rPr lang="en-US" sz="1600" dirty="0">
                <a:solidFill>
                  <a:schemeClr val="accent1">
                    <a:lumMod val="50000"/>
                  </a:schemeClr>
                </a:solidFill>
              </a:rPr>
              <a:t> x, y;</a:t>
            </a:r>
          </a:p>
          <a:p>
            <a:pPr eaLnBrk="1" hangingPunct="1">
              <a:lnSpc>
                <a:spcPct val="80000"/>
              </a:lnSpc>
              <a:spcBef>
                <a:spcPts val="200"/>
              </a:spcBef>
              <a:spcAft>
                <a:spcPts val="200"/>
              </a:spcAft>
              <a:buClrTx/>
              <a:buFontTx/>
              <a:buNone/>
            </a:pPr>
            <a:r>
              <a:rPr lang="en-US" sz="1600" dirty="0">
                <a:solidFill>
                  <a:schemeClr val="accent1">
                    <a:lumMod val="50000"/>
                  </a:schemeClr>
                </a:solidFill>
              </a:rPr>
              <a:t>};</a:t>
            </a:r>
          </a:p>
          <a:p>
            <a:pPr eaLnBrk="1" hangingPunct="1">
              <a:lnSpc>
                <a:spcPct val="80000"/>
              </a:lnSpc>
              <a:spcBef>
                <a:spcPts val="200"/>
              </a:spcBef>
              <a:spcAft>
                <a:spcPts val="200"/>
              </a:spcAft>
              <a:buClrTx/>
              <a:buFontTx/>
              <a:buNone/>
            </a:pPr>
            <a:r>
              <a:rPr lang="en-US" sz="1600" dirty="0" err="1">
                <a:solidFill>
                  <a:srgbClr val="000000"/>
                </a:solidFill>
              </a:rPr>
              <a:t>int</a:t>
            </a:r>
            <a:r>
              <a:rPr lang="en-US" sz="1600" dirty="0">
                <a:solidFill>
                  <a:srgbClr val="000000"/>
                </a:solidFill>
              </a:rPr>
              <a:t> main(void){</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a:solidFill>
                  <a:srgbClr val="CC0000"/>
                </a:solidFill>
              </a:rPr>
              <a:t>FILE *</a:t>
            </a:r>
            <a:r>
              <a:rPr lang="en-US" sz="1600" dirty="0" err="1">
                <a:solidFill>
                  <a:srgbClr val="CC0000"/>
                </a:solidFill>
              </a:rPr>
              <a:t>fp</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struct</a:t>
            </a:r>
            <a:r>
              <a:rPr lang="en-US" sz="1600" dirty="0">
                <a:solidFill>
                  <a:srgbClr val="000000"/>
                </a:solidFill>
              </a:rPr>
              <a:t> point </a:t>
            </a:r>
            <a:r>
              <a:rPr lang="en-US" sz="1600" dirty="0">
                <a:solidFill>
                  <a:srgbClr val="CC0000"/>
                </a:solidFill>
              </a:rPr>
              <a:t>p</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int</a:t>
            </a:r>
            <a:r>
              <a:rPr lang="en-US" sz="1600" dirty="0">
                <a:solidFill>
                  <a:srgbClr val="000000"/>
                </a:solidFill>
              </a:rPr>
              <a:t> </a:t>
            </a:r>
            <a:r>
              <a:rPr lang="en-US" sz="1600" dirty="0" err="1">
                <a:solidFill>
                  <a:srgbClr val="000000"/>
                </a:solidFill>
              </a:rPr>
              <a:t>i</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70C0"/>
                </a:solidFill>
              </a:rPr>
              <a:t>fp</a:t>
            </a:r>
            <a:r>
              <a:rPr lang="en-US" sz="1600" dirty="0">
                <a:solidFill>
                  <a:srgbClr val="0070C0"/>
                </a:solidFill>
              </a:rPr>
              <a:t> = </a:t>
            </a:r>
            <a:r>
              <a:rPr lang="en-US" sz="1600" dirty="0" err="1">
                <a:solidFill>
                  <a:srgbClr val="0070C0"/>
                </a:solidFill>
              </a:rPr>
              <a:t>fopen</a:t>
            </a:r>
            <a:r>
              <a:rPr lang="en-US" sz="1600" dirty="0">
                <a:solidFill>
                  <a:srgbClr val="0070C0"/>
                </a:solidFill>
              </a:rPr>
              <a:t>("c:\\</a:t>
            </a:r>
            <a:r>
              <a:rPr lang="en-US" sz="1600" dirty="0" err="1">
                <a:solidFill>
                  <a:srgbClr val="0070C0"/>
                </a:solidFill>
              </a:rPr>
              <a:t>point.bin</a:t>
            </a:r>
            <a:r>
              <a:rPr lang="en-US" sz="1600" dirty="0">
                <a:solidFill>
                  <a:srgbClr val="0070C0"/>
                </a:solidFill>
              </a:rPr>
              <a:t>", "</a:t>
            </a:r>
            <a:r>
              <a:rPr lang="en-US" sz="1600" dirty="0" err="1">
                <a:solidFill>
                  <a:srgbClr val="FF0066"/>
                </a:solidFill>
              </a:rPr>
              <a:t>wb</a:t>
            </a:r>
            <a:r>
              <a:rPr lang="en-US" sz="1600" dirty="0">
                <a:solidFill>
                  <a:srgbClr val="0070C0"/>
                </a:solidFill>
              </a:rPr>
              <a:t>");</a:t>
            </a:r>
          </a:p>
          <a:p>
            <a:pPr eaLnBrk="1" hangingPunct="1">
              <a:lnSpc>
                <a:spcPct val="80000"/>
              </a:lnSpc>
              <a:spcBef>
                <a:spcPts val="200"/>
              </a:spcBef>
              <a:spcAft>
                <a:spcPts val="200"/>
              </a:spcAft>
              <a:buClrTx/>
              <a:buFontTx/>
              <a:buNone/>
            </a:pPr>
            <a:r>
              <a:rPr lang="en-US" sz="1600" dirty="0">
                <a:solidFill>
                  <a:srgbClr val="000000"/>
                </a:solidFill>
              </a:rPr>
              <a:t>	if(</a:t>
            </a:r>
            <a:r>
              <a:rPr lang="en-US" sz="1600" dirty="0" err="1">
                <a:solidFill>
                  <a:srgbClr val="000000"/>
                </a:solidFill>
              </a:rPr>
              <a:t>fp</a:t>
            </a:r>
            <a:r>
              <a:rPr lang="en-US" sz="1600" dirty="0">
                <a:solidFill>
                  <a:srgbClr val="000000"/>
                </a:solidFill>
              </a:rPr>
              <a:t> == NULL){</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printf</a:t>
            </a:r>
            <a:r>
              <a:rPr lang="en-US" sz="1600" dirty="0">
                <a:solidFill>
                  <a:srgbClr val="000000"/>
                </a:solidFill>
              </a:rPr>
              <a:t>("Cannot create file\n");</a:t>
            </a:r>
          </a:p>
          <a:p>
            <a:pPr eaLnBrk="1" hangingPunct="1">
              <a:lnSpc>
                <a:spcPct val="80000"/>
              </a:lnSpc>
              <a:spcBef>
                <a:spcPts val="200"/>
              </a:spcBef>
              <a:spcAft>
                <a:spcPts val="200"/>
              </a:spcAft>
              <a:buClrTx/>
              <a:buFontTx/>
              <a:buNone/>
            </a:pPr>
            <a:r>
              <a:rPr lang="en-US" sz="1600" dirty="0">
                <a:solidFill>
                  <a:srgbClr val="000000"/>
                </a:solidFill>
              </a:rPr>
              <a:t>		return -1;</a:t>
            </a:r>
          </a:p>
          <a:p>
            <a:pPr eaLnBrk="1" hangingPunct="1">
              <a:lnSpc>
                <a:spcPct val="80000"/>
              </a:lnSpc>
              <a:spcBef>
                <a:spcPts val="200"/>
              </a:spcBef>
              <a:spcAft>
                <a:spcPts val="200"/>
              </a:spcAft>
              <a:buClrTx/>
              <a:buFontTx/>
              <a:buNone/>
            </a:pPr>
            <a:r>
              <a:rPr lang="en-US" sz="1600" dirty="0">
                <a:solidFill>
                  <a:srgbClr val="000000"/>
                </a:solidFill>
              </a:rPr>
              <a:t>	}</a:t>
            </a:r>
          </a:p>
          <a:p>
            <a:pPr eaLnBrk="1" hangingPunct="1">
              <a:lnSpc>
                <a:spcPct val="80000"/>
              </a:lnSpc>
              <a:spcBef>
                <a:spcPts val="200"/>
              </a:spcBef>
              <a:spcAft>
                <a:spcPts val="200"/>
              </a:spcAft>
              <a:buClrTx/>
              <a:buFontTx/>
              <a:buNone/>
            </a:pPr>
            <a:r>
              <a:rPr lang="en-US" sz="1600" dirty="0">
                <a:solidFill>
                  <a:srgbClr val="000000"/>
                </a:solidFill>
              </a:rPr>
              <a:t>	for(</a:t>
            </a:r>
            <a:r>
              <a:rPr lang="en-US" sz="1600" dirty="0" err="1">
                <a:solidFill>
                  <a:srgbClr val="000000"/>
                </a:solidFill>
              </a:rPr>
              <a:t>i</a:t>
            </a:r>
            <a:r>
              <a:rPr lang="en-US" sz="1600" dirty="0">
                <a:solidFill>
                  <a:srgbClr val="000000"/>
                </a:solidFill>
              </a:rPr>
              <a:t> = 0; </a:t>
            </a:r>
            <a:r>
              <a:rPr lang="en-US" sz="1600" dirty="0" err="1">
                <a:solidFill>
                  <a:srgbClr val="000000"/>
                </a:solidFill>
              </a:rPr>
              <a:t>i</a:t>
            </a:r>
            <a:r>
              <a:rPr lang="en-US" sz="1600" dirty="0">
                <a:solidFill>
                  <a:srgbClr val="000000"/>
                </a:solidFill>
              </a:rPr>
              <a:t> &lt; 5; </a:t>
            </a:r>
            <a:r>
              <a:rPr lang="en-US" sz="1600" dirty="0" err="1">
                <a:solidFill>
                  <a:srgbClr val="000000"/>
                </a:solidFill>
              </a:rPr>
              <a:t>i</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printf</a:t>
            </a:r>
            <a:r>
              <a:rPr lang="en-US" sz="1600" dirty="0">
                <a:solidFill>
                  <a:srgbClr val="000000"/>
                </a:solidFill>
              </a:rPr>
              <a:t>("Enter X and Y: ");</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scanf</a:t>
            </a:r>
            <a:r>
              <a:rPr lang="en-US" sz="1600" dirty="0">
                <a:solidFill>
                  <a:srgbClr val="000000"/>
                </a:solidFill>
              </a:rPr>
              <a:t>("%d %d", &amp;</a:t>
            </a:r>
            <a:r>
              <a:rPr lang="en-US" sz="1600" dirty="0" err="1">
                <a:solidFill>
                  <a:srgbClr val="000000"/>
                </a:solidFill>
              </a:rPr>
              <a:t>p.x</a:t>
            </a:r>
            <a:r>
              <a:rPr lang="en-US" sz="1600" dirty="0">
                <a:solidFill>
                  <a:srgbClr val="000000"/>
                </a:solidFill>
              </a:rPr>
              <a:t>, &amp;</a:t>
            </a:r>
            <a:r>
              <a:rPr lang="en-US" sz="1600" dirty="0" err="1">
                <a:solidFill>
                  <a:srgbClr val="000000"/>
                </a:solidFill>
              </a:rPr>
              <a:t>p.y</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fwrite</a:t>
            </a:r>
            <a:r>
              <a:rPr lang="en-US" sz="1600" dirty="0">
                <a:solidFill>
                  <a:srgbClr val="000000"/>
                </a:solidFill>
              </a:rPr>
              <a:t>(</a:t>
            </a:r>
            <a:r>
              <a:rPr lang="en-US" sz="1600" dirty="0">
                <a:solidFill>
                  <a:srgbClr val="CC0000"/>
                </a:solidFill>
              </a:rPr>
              <a:t>&amp;p</a:t>
            </a:r>
            <a:r>
              <a:rPr lang="en-US" sz="1600" dirty="0">
                <a:solidFill>
                  <a:srgbClr val="000000"/>
                </a:solidFill>
              </a:rPr>
              <a:t>, </a:t>
            </a:r>
            <a:r>
              <a:rPr lang="en-US" sz="1600" dirty="0" err="1">
                <a:solidFill>
                  <a:srgbClr val="CC0000"/>
                </a:solidFill>
              </a:rPr>
              <a:t>sizeof</a:t>
            </a:r>
            <a:r>
              <a:rPr lang="en-US" sz="1600" dirty="0">
                <a:solidFill>
                  <a:srgbClr val="CC0000"/>
                </a:solidFill>
              </a:rPr>
              <a:t>(p)</a:t>
            </a:r>
            <a:r>
              <a:rPr lang="en-US" sz="1600" dirty="0">
                <a:solidFill>
                  <a:srgbClr val="000000"/>
                </a:solidFill>
              </a:rPr>
              <a:t>, 1, </a:t>
            </a:r>
            <a:r>
              <a:rPr lang="en-US" sz="1600" dirty="0" err="1">
                <a:solidFill>
                  <a:srgbClr val="000000"/>
                </a:solidFill>
              </a:rPr>
              <a:t>fp</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a:t>
            </a:r>
          </a:p>
          <a:p>
            <a:pPr eaLnBrk="1" hangingPunct="1">
              <a:lnSpc>
                <a:spcPct val="80000"/>
              </a:lnSpc>
              <a:spcBef>
                <a:spcPts val="200"/>
              </a:spcBef>
              <a:spcAft>
                <a:spcPts val="200"/>
              </a:spcAft>
              <a:buClrTx/>
              <a:buFontTx/>
              <a:buNone/>
            </a:pPr>
            <a:r>
              <a:rPr lang="en-US" sz="1600" dirty="0">
                <a:solidFill>
                  <a:srgbClr val="000000"/>
                </a:solidFill>
              </a:rPr>
              <a:t>	</a:t>
            </a:r>
            <a:r>
              <a:rPr lang="en-US" sz="1600" dirty="0" err="1">
                <a:solidFill>
                  <a:srgbClr val="000000"/>
                </a:solidFill>
              </a:rPr>
              <a:t>fclose</a:t>
            </a:r>
            <a:r>
              <a:rPr lang="en-US" sz="1600" dirty="0">
                <a:solidFill>
                  <a:srgbClr val="000000"/>
                </a:solidFill>
              </a:rPr>
              <a:t>(</a:t>
            </a:r>
            <a:r>
              <a:rPr lang="en-US" sz="1600" dirty="0" err="1">
                <a:solidFill>
                  <a:srgbClr val="000000"/>
                </a:solidFill>
              </a:rPr>
              <a:t>fp</a:t>
            </a:r>
            <a:r>
              <a:rPr lang="en-US" sz="1600" dirty="0">
                <a:solidFill>
                  <a:srgbClr val="000000"/>
                </a:solidFill>
              </a:rPr>
              <a:t>);</a:t>
            </a:r>
          </a:p>
          <a:p>
            <a:pPr eaLnBrk="1" hangingPunct="1">
              <a:lnSpc>
                <a:spcPct val="80000"/>
              </a:lnSpc>
              <a:spcBef>
                <a:spcPts val="200"/>
              </a:spcBef>
              <a:spcAft>
                <a:spcPts val="200"/>
              </a:spcAft>
              <a:buClrTx/>
              <a:buFontTx/>
              <a:buNone/>
            </a:pPr>
            <a:r>
              <a:rPr lang="en-US" sz="1600" dirty="0">
                <a:solidFill>
                  <a:srgbClr val="000000"/>
                </a:solidFill>
              </a:rPr>
              <a:t>	return 0;</a:t>
            </a:r>
          </a:p>
          <a:p>
            <a:pPr eaLnBrk="1" hangingPunct="1">
              <a:lnSpc>
                <a:spcPct val="80000"/>
              </a:lnSpc>
              <a:spcBef>
                <a:spcPts val="200"/>
              </a:spcBef>
              <a:spcAft>
                <a:spcPts val="200"/>
              </a:spcAft>
              <a:buClrTx/>
              <a:buFontTx/>
              <a:buNone/>
            </a:pPr>
            <a:r>
              <a:rPr lang="en-US" sz="1600" dirty="0">
                <a:solidFill>
                  <a:srgbClr val="000000"/>
                </a:solidFill>
              </a:rPr>
              <a:t>}</a:t>
            </a:r>
          </a:p>
          <a:p>
            <a:pPr eaLnBrk="1" hangingPunct="1">
              <a:lnSpc>
                <a:spcPct val="80000"/>
              </a:lnSpc>
              <a:spcBef>
                <a:spcPts val="200"/>
              </a:spcBef>
              <a:spcAft>
                <a:spcPts val="200"/>
              </a:spcAft>
              <a:buClrTx/>
              <a:buFontTx/>
              <a:buNone/>
            </a:pPr>
            <a:endParaRPr lang="en-US" sz="1600" dirty="0">
              <a:solidFill>
                <a:srgbClr val="000000"/>
              </a:solidFill>
            </a:endParaRPr>
          </a:p>
        </p:txBody>
      </p:sp>
      <p:sp>
        <p:nvSpPr>
          <p:cNvPr id="46084" name="Text Box 3"/>
          <p:cNvSpPr txBox="1">
            <a:spLocks noChangeArrowheads="1"/>
          </p:cNvSpPr>
          <p:nvPr/>
        </p:nvSpPr>
        <p:spPr bwMode="auto">
          <a:xfrm>
            <a:off x="5207496" y="1340768"/>
            <a:ext cx="3479304" cy="956288"/>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ar-SA" dirty="0"/>
              <a:t>برنامه‌اي كه</a:t>
            </a:r>
            <a:r>
              <a:rPr lang="fa-IR" dirty="0"/>
              <a:t> </a:t>
            </a:r>
            <a:r>
              <a:rPr lang="en-US" dirty="0"/>
              <a:t>x</a:t>
            </a:r>
            <a:r>
              <a:rPr lang="fa-IR" dirty="0"/>
              <a:t> و </a:t>
            </a:r>
            <a:r>
              <a:rPr lang="en-US" dirty="0"/>
              <a:t>y</a:t>
            </a:r>
            <a:r>
              <a:rPr lang="fa-IR" dirty="0"/>
              <a:t> برای 5 </a:t>
            </a:r>
            <a:r>
              <a:rPr lang="ar-SA" dirty="0"/>
              <a:t>نقطه را از كاربر مي‌گيرد و آنها را در يك فايل باينري ذخيره مي‌كند</a:t>
            </a:r>
            <a:r>
              <a:rPr lang="en-US" dirty="0"/>
              <a:t>.</a:t>
            </a:r>
          </a:p>
        </p:txBody>
      </p:sp>
      <p:sp>
        <p:nvSpPr>
          <p:cNvPr id="2" name="Text Box 2">
            <a:extLst>
              <a:ext uri="{FF2B5EF4-FFF2-40B4-BE49-F238E27FC236}">
                <a16:creationId xmlns:a16="http://schemas.microsoft.com/office/drawing/2014/main" id="{FB662D84-4975-0826-07D3-BDD1EEF7B1FA}"/>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Working with binary files: Example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48130">
                                            <p:txEl>
                                              <p:pRg st="0" end="0"/>
                                            </p:txEl>
                                          </p:spTgt>
                                        </p:tgtEl>
                                        <p:attrNameLst>
                                          <p:attrName>style.visibility</p:attrName>
                                        </p:attrNameLst>
                                      </p:cBhvr>
                                      <p:to>
                                        <p:strVal val="visible"/>
                                      </p:to>
                                    </p:set>
                                    <p:animEffect transition="in" filter="blinds(horizontal)">
                                      <p:cBhvr additive="repl">
                                        <p:cTn id="7" dur="500"/>
                                        <p:tgtEl>
                                          <p:spTgt spid="48130">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48130">
                                            <p:txEl>
                                              <p:pRg st="1" end="1"/>
                                            </p:txEl>
                                          </p:spTgt>
                                        </p:tgtEl>
                                        <p:attrNameLst>
                                          <p:attrName>style.visibility</p:attrName>
                                        </p:attrNameLst>
                                      </p:cBhvr>
                                      <p:to>
                                        <p:strVal val="visible"/>
                                      </p:to>
                                    </p:set>
                                    <p:animEffect transition="in" filter="blinds(horizontal)">
                                      <p:cBhvr additive="repl">
                                        <p:cTn id="10" dur="500"/>
                                        <p:tgtEl>
                                          <p:spTgt spid="48130">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48130">
                                            <p:txEl>
                                              <p:pRg st="2" end="2"/>
                                            </p:txEl>
                                          </p:spTgt>
                                        </p:tgtEl>
                                        <p:attrNameLst>
                                          <p:attrName>style.visibility</p:attrName>
                                        </p:attrNameLst>
                                      </p:cBhvr>
                                      <p:to>
                                        <p:strVal val="visible"/>
                                      </p:to>
                                    </p:set>
                                    <p:animEffect transition="in" filter="blinds(horizontal)">
                                      <p:cBhvr additive="repl">
                                        <p:cTn id="13" dur="500"/>
                                        <p:tgtEl>
                                          <p:spTgt spid="48130">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48130">
                                            <p:txEl>
                                              <p:pRg st="3" end="3"/>
                                            </p:txEl>
                                          </p:spTgt>
                                        </p:tgtEl>
                                        <p:attrNameLst>
                                          <p:attrName>style.visibility</p:attrName>
                                        </p:attrNameLst>
                                      </p:cBhvr>
                                      <p:to>
                                        <p:strVal val="visible"/>
                                      </p:to>
                                    </p:set>
                                    <p:animEffect transition="in" filter="blinds(horizontal)">
                                      <p:cBhvr additive="repl">
                                        <p:cTn id="16" dur="500"/>
                                        <p:tgtEl>
                                          <p:spTgt spid="48130">
                                            <p:txEl>
                                              <p:pRg st="3" end="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48130">
                                            <p:txEl>
                                              <p:pRg st="4" end="4"/>
                                            </p:txEl>
                                          </p:spTgt>
                                        </p:tgtEl>
                                        <p:attrNameLst>
                                          <p:attrName>style.visibility</p:attrName>
                                        </p:attrNameLst>
                                      </p:cBhvr>
                                      <p:to>
                                        <p:strVal val="visible"/>
                                      </p:to>
                                    </p:set>
                                    <p:animEffect transition="in" filter="blinds(horizontal)">
                                      <p:cBhvr additive="repl">
                                        <p:cTn id="19" dur="500"/>
                                        <p:tgtEl>
                                          <p:spTgt spid="48130">
                                            <p:txEl>
                                              <p:pRg st="4" end="4"/>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48130">
                                            <p:txEl>
                                              <p:pRg st="5" end="5"/>
                                            </p:txEl>
                                          </p:spTgt>
                                        </p:tgtEl>
                                        <p:attrNameLst>
                                          <p:attrName>style.visibility</p:attrName>
                                        </p:attrNameLst>
                                      </p:cBhvr>
                                      <p:to>
                                        <p:strVal val="visible"/>
                                      </p:to>
                                    </p:set>
                                    <p:animEffect transition="in" filter="blinds(horizontal)">
                                      <p:cBhvr additive="repl">
                                        <p:cTn id="22" dur="500"/>
                                        <p:tgtEl>
                                          <p:spTgt spid="48130">
                                            <p:txEl>
                                              <p:pRg st="5" end="5"/>
                                            </p:txEl>
                                          </p:spTgt>
                                        </p:tgtEl>
                                      </p:cBhvr>
                                    </p:animEffect>
                                  </p:childTnLst>
                                </p:cTn>
                              </p:par>
                              <p:par>
                                <p:cTn id="23" presetID="3" presetClass="entr" presetSubtype="10" fill="hold" nodeType="withEffect">
                                  <p:stCondLst>
                                    <p:cond delay="0"/>
                                  </p:stCondLst>
                                  <p:childTnLst>
                                    <p:set>
                                      <p:cBhvr additive="repl">
                                        <p:cTn id="24" dur="1" fill="hold">
                                          <p:stCondLst>
                                            <p:cond delay="0"/>
                                          </p:stCondLst>
                                        </p:cTn>
                                        <p:tgtEl>
                                          <p:spTgt spid="48130">
                                            <p:txEl>
                                              <p:pRg st="6" end="6"/>
                                            </p:txEl>
                                          </p:spTgt>
                                        </p:tgtEl>
                                        <p:attrNameLst>
                                          <p:attrName>style.visibility</p:attrName>
                                        </p:attrNameLst>
                                      </p:cBhvr>
                                      <p:to>
                                        <p:strVal val="visible"/>
                                      </p:to>
                                    </p:set>
                                    <p:animEffect transition="in" filter="blinds(horizontal)">
                                      <p:cBhvr additive="repl">
                                        <p:cTn id="25" dur="500"/>
                                        <p:tgtEl>
                                          <p:spTgt spid="48130">
                                            <p:txEl>
                                              <p:pRg st="6" end="6"/>
                                            </p:txEl>
                                          </p:spTgt>
                                        </p:tgtEl>
                                      </p:cBhvr>
                                    </p:animEffect>
                                  </p:childTnLst>
                                </p:cTn>
                              </p:par>
                              <p:par>
                                <p:cTn id="26" presetID="3" presetClass="entr" presetSubtype="10" fill="hold" nodeType="withEffect">
                                  <p:stCondLst>
                                    <p:cond delay="0"/>
                                  </p:stCondLst>
                                  <p:childTnLst>
                                    <p:set>
                                      <p:cBhvr additive="repl">
                                        <p:cTn id="27" dur="1" fill="hold">
                                          <p:stCondLst>
                                            <p:cond delay="0"/>
                                          </p:stCondLst>
                                        </p:cTn>
                                        <p:tgtEl>
                                          <p:spTgt spid="48130">
                                            <p:txEl>
                                              <p:pRg st="7" end="7"/>
                                            </p:txEl>
                                          </p:spTgt>
                                        </p:tgtEl>
                                        <p:attrNameLst>
                                          <p:attrName>style.visibility</p:attrName>
                                        </p:attrNameLst>
                                      </p:cBhvr>
                                      <p:to>
                                        <p:strVal val="visible"/>
                                      </p:to>
                                    </p:set>
                                    <p:animEffect transition="in" filter="blinds(horizontal)">
                                      <p:cBhvr additive="repl">
                                        <p:cTn id="28" dur="500"/>
                                        <p:tgtEl>
                                          <p:spTgt spid="48130">
                                            <p:txEl>
                                              <p:pRg st="7" end="7"/>
                                            </p:txEl>
                                          </p:spTgt>
                                        </p:tgtEl>
                                      </p:cBhvr>
                                    </p:animEffect>
                                  </p:childTnLst>
                                </p:cTn>
                              </p:par>
                              <p:par>
                                <p:cTn id="29" presetID="3" presetClass="entr" presetSubtype="10" fill="hold" nodeType="withEffect">
                                  <p:stCondLst>
                                    <p:cond delay="0"/>
                                  </p:stCondLst>
                                  <p:childTnLst>
                                    <p:set>
                                      <p:cBhvr additive="repl">
                                        <p:cTn id="30" dur="1" fill="hold">
                                          <p:stCondLst>
                                            <p:cond delay="0"/>
                                          </p:stCondLst>
                                        </p:cTn>
                                        <p:tgtEl>
                                          <p:spTgt spid="48130">
                                            <p:txEl>
                                              <p:pRg st="8" end="8"/>
                                            </p:txEl>
                                          </p:spTgt>
                                        </p:tgtEl>
                                        <p:attrNameLst>
                                          <p:attrName>style.visibility</p:attrName>
                                        </p:attrNameLst>
                                      </p:cBhvr>
                                      <p:to>
                                        <p:strVal val="visible"/>
                                      </p:to>
                                    </p:set>
                                    <p:animEffect transition="in" filter="blinds(horizontal)">
                                      <p:cBhvr additive="repl">
                                        <p:cTn id="31" dur="500"/>
                                        <p:tgtEl>
                                          <p:spTgt spid="48130">
                                            <p:txEl>
                                              <p:pRg st="8" end="8"/>
                                            </p:txEl>
                                          </p:spTgt>
                                        </p:tgtEl>
                                      </p:cBhvr>
                                    </p:animEffect>
                                  </p:childTnLst>
                                </p:cTn>
                              </p:par>
                              <p:par>
                                <p:cTn id="32" presetID="3" presetClass="entr" presetSubtype="10" fill="hold" nodeType="withEffect">
                                  <p:stCondLst>
                                    <p:cond delay="0"/>
                                  </p:stCondLst>
                                  <p:childTnLst>
                                    <p:set>
                                      <p:cBhvr additive="repl">
                                        <p:cTn id="33" dur="1" fill="hold">
                                          <p:stCondLst>
                                            <p:cond delay="0"/>
                                          </p:stCondLst>
                                        </p:cTn>
                                        <p:tgtEl>
                                          <p:spTgt spid="48130">
                                            <p:txEl>
                                              <p:pRg st="9" end="9"/>
                                            </p:txEl>
                                          </p:spTgt>
                                        </p:tgtEl>
                                        <p:attrNameLst>
                                          <p:attrName>style.visibility</p:attrName>
                                        </p:attrNameLst>
                                      </p:cBhvr>
                                      <p:to>
                                        <p:strVal val="visible"/>
                                      </p:to>
                                    </p:set>
                                    <p:animEffect transition="in" filter="blinds(horizontal)">
                                      <p:cBhvr additive="repl">
                                        <p:cTn id="34" dur="500"/>
                                        <p:tgtEl>
                                          <p:spTgt spid="48130">
                                            <p:txEl>
                                              <p:pRg st="9" end="9"/>
                                            </p:txEl>
                                          </p:spTgt>
                                        </p:tgtEl>
                                      </p:cBhvr>
                                    </p:animEffect>
                                  </p:childTnLst>
                                </p:cTn>
                              </p:par>
                              <p:par>
                                <p:cTn id="35" presetID="3" presetClass="entr" presetSubtype="10" fill="hold" nodeType="withEffect">
                                  <p:stCondLst>
                                    <p:cond delay="0"/>
                                  </p:stCondLst>
                                  <p:childTnLst>
                                    <p:set>
                                      <p:cBhvr additive="repl">
                                        <p:cTn id="36" dur="1" fill="hold">
                                          <p:stCondLst>
                                            <p:cond delay="0"/>
                                          </p:stCondLst>
                                        </p:cTn>
                                        <p:tgtEl>
                                          <p:spTgt spid="48130">
                                            <p:txEl>
                                              <p:pRg st="10" end="10"/>
                                            </p:txEl>
                                          </p:spTgt>
                                        </p:tgtEl>
                                        <p:attrNameLst>
                                          <p:attrName>style.visibility</p:attrName>
                                        </p:attrNameLst>
                                      </p:cBhvr>
                                      <p:to>
                                        <p:strVal val="visible"/>
                                      </p:to>
                                    </p:set>
                                    <p:animEffect transition="in" filter="blinds(horizontal)">
                                      <p:cBhvr additive="repl">
                                        <p:cTn id="37" dur="500"/>
                                        <p:tgtEl>
                                          <p:spTgt spid="48130">
                                            <p:txEl>
                                              <p:pRg st="10" end="10"/>
                                            </p:txEl>
                                          </p:spTgt>
                                        </p:tgtEl>
                                      </p:cBhvr>
                                    </p:animEffect>
                                  </p:childTnLst>
                                </p:cTn>
                              </p:par>
                              <p:par>
                                <p:cTn id="38" presetID="3" presetClass="entr" presetSubtype="10" fill="hold" nodeType="withEffect">
                                  <p:stCondLst>
                                    <p:cond delay="0"/>
                                  </p:stCondLst>
                                  <p:childTnLst>
                                    <p:set>
                                      <p:cBhvr additive="repl">
                                        <p:cTn id="39" dur="1" fill="hold">
                                          <p:stCondLst>
                                            <p:cond delay="0"/>
                                          </p:stCondLst>
                                        </p:cTn>
                                        <p:tgtEl>
                                          <p:spTgt spid="48130">
                                            <p:txEl>
                                              <p:pRg st="11" end="11"/>
                                            </p:txEl>
                                          </p:spTgt>
                                        </p:tgtEl>
                                        <p:attrNameLst>
                                          <p:attrName>style.visibility</p:attrName>
                                        </p:attrNameLst>
                                      </p:cBhvr>
                                      <p:to>
                                        <p:strVal val="visible"/>
                                      </p:to>
                                    </p:set>
                                    <p:animEffect transition="in" filter="blinds(horizontal)">
                                      <p:cBhvr additive="repl">
                                        <p:cTn id="40" dur="500"/>
                                        <p:tgtEl>
                                          <p:spTgt spid="48130">
                                            <p:txEl>
                                              <p:pRg st="11" end="11"/>
                                            </p:txEl>
                                          </p:spTgt>
                                        </p:tgtEl>
                                      </p:cBhvr>
                                    </p:animEffect>
                                  </p:childTnLst>
                                </p:cTn>
                              </p:par>
                              <p:par>
                                <p:cTn id="41" presetID="3" presetClass="entr" presetSubtype="10" fill="hold" nodeType="withEffect">
                                  <p:stCondLst>
                                    <p:cond delay="0"/>
                                  </p:stCondLst>
                                  <p:childTnLst>
                                    <p:set>
                                      <p:cBhvr additive="repl">
                                        <p:cTn id="42" dur="1" fill="hold">
                                          <p:stCondLst>
                                            <p:cond delay="0"/>
                                          </p:stCondLst>
                                        </p:cTn>
                                        <p:tgtEl>
                                          <p:spTgt spid="48130">
                                            <p:txEl>
                                              <p:pRg st="12" end="12"/>
                                            </p:txEl>
                                          </p:spTgt>
                                        </p:tgtEl>
                                        <p:attrNameLst>
                                          <p:attrName>style.visibility</p:attrName>
                                        </p:attrNameLst>
                                      </p:cBhvr>
                                      <p:to>
                                        <p:strVal val="visible"/>
                                      </p:to>
                                    </p:set>
                                    <p:animEffect transition="in" filter="blinds(horizontal)">
                                      <p:cBhvr additive="repl">
                                        <p:cTn id="43" dur="500"/>
                                        <p:tgtEl>
                                          <p:spTgt spid="48130">
                                            <p:txEl>
                                              <p:pRg st="12" end="12"/>
                                            </p:txEl>
                                          </p:spTgt>
                                        </p:tgtEl>
                                      </p:cBhvr>
                                    </p:animEffect>
                                  </p:childTnLst>
                                </p:cTn>
                              </p:par>
                              <p:par>
                                <p:cTn id="44" presetID="3" presetClass="entr" presetSubtype="10" fill="hold" nodeType="withEffect">
                                  <p:stCondLst>
                                    <p:cond delay="0"/>
                                  </p:stCondLst>
                                  <p:childTnLst>
                                    <p:set>
                                      <p:cBhvr additive="repl">
                                        <p:cTn id="45" dur="1" fill="hold">
                                          <p:stCondLst>
                                            <p:cond delay="0"/>
                                          </p:stCondLst>
                                        </p:cTn>
                                        <p:tgtEl>
                                          <p:spTgt spid="48130">
                                            <p:txEl>
                                              <p:pRg st="13" end="13"/>
                                            </p:txEl>
                                          </p:spTgt>
                                        </p:tgtEl>
                                        <p:attrNameLst>
                                          <p:attrName>style.visibility</p:attrName>
                                        </p:attrNameLst>
                                      </p:cBhvr>
                                      <p:to>
                                        <p:strVal val="visible"/>
                                      </p:to>
                                    </p:set>
                                    <p:animEffect transition="in" filter="blinds(horizontal)">
                                      <p:cBhvr additive="repl">
                                        <p:cTn id="46" dur="500"/>
                                        <p:tgtEl>
                                          <p:spTgt spid="48130">
                                            <p:txEl>
                                              <p:pRg st="13" end="13"/>
                                            </p:txEl>
                                          </p:spTgt>
                                        </p:tgtEl>
                                      </p:cBhvr>
                                    </p:animEffect>
                                  </p:childTnLst>
                                </p:cTn>
                              </p:par>
                              <p:par>
                                <p:cTn id="47" presetID="3" presetClass="entr" presetSubtype="10" fill="hold" nodeType="withEffect">
                                  <p:stCondLst>
                                    <p:cond delay="0"/>
                                  </p:stCondLst>
                                  <p:childTnLst>
                                    <p:set>
                                      <p:cBhvr additive="repl">
                                        <p:cTn id="48" dur="1" fill="hold">
                                          <p:stCondLst>
                                            <p:cond delay="0"/>
                                          </p:stCondLst>
                                        </p:cTn>
                                        <p:tgtEl>
                                          <p:spTgt spid="48130">
                                            <p:txEl>
                                              <p:pRg st="14" end="14"/>
                                            </p:txEl>
                                          </p:spTgt>
                                        </p:tgtEl>
                                        <p:attrNameLst>
                                          <p:attrName>style.visibility</p:attrName>
                                        </p:attrNameLst>
                                      </p:cBhvr>
                                      <p:to>
                                        <p:strVal val="visible"/>
                                      </p:to>
                                    </p:set>
                                    <p:animEffect transition="in" filter="blinds(horizontal)">
                                      <p:cBhvr additive="repl">
                                        <p:cTn id="49" dur="500"/>
                                        <p:tgtEl>
                                          <p:spTgt spid="48130">
                                            <p:txEl>
                                              <p:pRg st="14" end="14"/>
                                            </p:txEl>
                                          </p:spTgt>
                                        </p:tgtEl>
                                      </p:cBhvr>
                                    </p:animEffect>
                                  </p:childTnLst>
                                </p:cTn>
                              </p:par>
                              <p:par>
                                <p:cTn id="50" presetID="3" presetClass="entr" presetSubtype="10" fill="hold" nodeType="withEffect">
                                  <p:stCondLst>
                                    <p:cond delay="0"/>
                                  </p:stCondLst>
                                  <p:childTnLst>
                                    <p:set>
                                      <p:cBhvr additive="repl">
                                        <p:cTn id="51" dur="1" fill="hold">
                                          <p:stCondLst>
                                            <p:cond delay="0"/>
                                          </p:stCondLst>
                                        </p:cTn>
                                        <p:tgtEl>
                                          <p:spTgt spid="48130">
                                            <p:txEl>
                                              <p:pRg st="15" end="15"/>
                                            </p:txEl>
                                          </p:spTgt>
                                        </p:tgtEl>
                                        <p:attrNameLst>
                                          <p:attrName>style.visibility</p:attrName>
                                        </p:attrNameLst>
                                      </p:cBhvr>
                                      <p:to>
                                        <p:strVal val="visible"/>
                                      </p:to>
                                    </p:set>
                                    <p:animEffect transition="in" filter="blinds(horizontal)">
                                      <p:cBhvr additive="repl">
                                        <p:cTn id="52" dur="500"/>
                                        <p:tgtEl>
                                          <p:spTgt spid="48130">
                                            <p:txEl>
                                              <p:pRg st="15" end="15"/>
                                            </p:txEl>
                                          </p:spTgt>
                                        </p:tgtEl>
                                      </p:cBhvr>
                                    </p:animEffect>
                                  </p:childTnLst>
                                </p:cTn>
                              </p:par>
                              <p:par>
                                <p:cTn id="53" presetID="3" presetClass="entr" presetSubtype="10" fill="hold" nodeType="withEffect">
                                  <p:stCondLst>
                                    <p:cond delay="0"/>
                                  </p:stCondLst>
                                  <p:childTnLst>
                                    <p:set>
                                      <p:cBhvr additive="repl">
                                        <p:cTn id="54" dur="1" fill="hold">
                                          <p:stCondLst>
                                            <p:cond delay="0"/>
                                          </p:stCondLst>
                                        </p:cTn>
                                        <p:tgtEl>
                                          <p:spTgt spid="48130">
                                            <p:txEl>
                                              <p:pRg st="16" end="16"/>
                                            </p:txEl>
                                          </p:spTgt>
                                        </p:tgtEl>
                                        <p:attrNameLst>
                                          <p:attrName>style.visibility</p:attrName>
                                        </p:attrNameLst>
                                      </p:cBhvr>
                                      <p:to>
                                        <p:strVal val="visible"/>
                                      </p:to>
                                    </p:set>
                                    <p:animEffect transition="in" filter="blinds(horizontal)">
                                      <p:cBhvr additive="repl">
                                        <p:cTn id="55" dur="500"/>
                                        <p:tgtEl>
                                          <p:spTgt spid="48130">
                                            <p:txEl>
                                              <p:pRg st="16" end="16"/>
                                            </p:txEl>
                                          </p:spTgt>
                                        </p:tgtEl>
                                      </p:cBhvr>
                                    </p:animEffect>
                                  </p:childTnLst>
                                </p:cTn>
                              </p:par>
                              <p:par>
                                <p:cTn id="56" presetID="3" presetClass="entr" presetSubtype="10" fill="hold" nodeType="withEffect">
                                  <p:stCondLst>
                                    <p:cond delay="0"/>
                                  </p:stCondLst>
                                  <p:childTnLst>
                                    <p:set>
                                      <p:cBhvr additive="repl">
                                        <p:cTn id="57" dur="1" fill="hold">
                                          <p:stCondLst>
                                            <p:cond delay="0"/>
                                          </p:stCondLst>
                                        </p:cTn>
                                        <p:tgtEl>
                                          <p:spTgt spid="48130">
                                            <p:txEl>
                                              <p:pRg st="17" end="17"/>
                                            </p:txEl>
                                          </p:spTgt>
                                        </p:tgtEl>
                                        <p:attrNameLst>
                                          <p:attrName>style.visibility</p:attrName>
                                        </p:attrNameLst>
                                      </p:cBhvr>
                                      <p:to>
                                        <p:strVal val="visible"/>
                                      </p:to>
                                    </p:set>
                                    <p:animEffect transition="in" filter="blinds(horizontal)">
                                      <p:cBhvr additive="repl">
                                        <p:cTn id="58" dur="500"/>
                                        <p:tgtEl>
                                          <p:spTgt spid="48130">
                                            <p:txEl>
                                              <p:pRg st="17" end="17"/>
                                            </p:txEl>
                                          </p:spTgt>
                                        </p:tgtEl>
                                      </p:cBhvr>
                                    </p:animEffect>
                                  </p:childTnLst>
                                </p:cTn>
                              </p:par>
                              <p:par>
                                <p:cTn id="59" presetID="3" presetClass="entr" presetSubtype="10" fill="hold" nodeType="withEffect">
                                  <p:stCondLst>
                                    <p:cond delay="0"/>
                                  </p:stCondLst>
                                  <p:childTnLst>
                                    <p:set>
                                      <p:cBhvr additive="repl">
                                        <p:cTn id="60" dur="1" fill="hold">
                                          <p:stCondLst>
                                            <p:cond delay="0"/>
                                          </p:stCondLst>
                                        </p:cTn>
                                        <p:tgtEl>
                                          <p:spTgt spid="48130">
                                            <p:txEl>
                                              <p:pRg st="18" end="18"/>
                                            </p:txEl>
                                          </p:spTgt>
                                        </p:tgtEl>
                                        <p:attrNameLst>
                                          <p:attrName>style.visibility</p:attrName>
                                        </p:attrNameLst>
                                      </p:cBhvr>
                                      <p:to>
                                        <p:strVal val="visible"/>
                                      </p:to>
                                    </p:set>
                                    <p:animEffect transition="in" filter="blinds(horizontal)">
                                      <p:cBhvr additive="repl">
                                        <p:cTn id="61" dur="500"/>
                                        <p:tgtEl>
                                          <p:spTgt spid="48130">
                                            <p:txEl>
                                              <p:pRg st="18" end="18"/>
                                            </p:txEl>
                                          </p:spTgt>
                                        </p:tgtEl>
                                      </p:cBhvr>
                                    </p:animEffect>
                                  </p:childTnLst>
                                </p:cTn>
                              </p:par>
                              <p:par>
                                <p:cTn id="62" presetID="3" presetClass="entr" presetSubtype="10" fill="hold" nodeType="withEffect">
                                  <p:stCondLst>
                                    <p:cond delay="0"/>
                                  </p:stCondLst>
                                  <p:childTnLst>
                                    <p:set>
                                      <p:cBhvr additive="repl">
                                        <p:cTn id="63" dur="1" fill="hold">
                                          <p:stCondLst>
                                            <p:cond delay="0"/>
                                          </p:stCondLst>
                                        </p:cTn>
                                        <p:tgtEl>
                                          <p:spTgt spid="48130">
                                            <p:txEl>
                                              <p:pRg st="19" end="19"/>
                                            </p:txEl>
                                          </p:spTgt>
                                        </p:tgtEl>
                                        <p:attrNameLst>
                                          <p:attrName>style.visibility</p:attrName>
                                        </p:attrNameLst>
                                      </p:cBhvr>
                                      <p:to>
                                        <p:strVal val="visible"/>
                                      </p:to>
                                    </p:set>
                                    <p:animEffect transition="in" filter="blinds(horizontal)">
                                      <p:cBhvr additive="repl">
                                        <p:cTn id="64" dur="500"/>
                                        <p:tgtEl>
                                          <p:spTgt spid="48130">
                                            <p:txEl>
                                              <p:pRg st="19" end="19"/>
                                            </p:txEl>
                                          </p:spTgt>
                                        </p:tgtEl>
                                      </p:cBhvr>
                                    </p:animEffect>
                                  </p:childTnLst>
                                </p:cTn>
                              </p:par>
                              <p:par>
                                <p:cTn id="65" presetID="3" presetClass="entr" presetSubtype="10" fill="hold" nodeType="withEffect">
                                  <p:stCondLst>
                                    <p:cond delay="0"/>
                                  </p:stCondLst>
                                  <p:childTnLst>
                                    <p:set>
                                      <p:cBhvr additive="repl">
                                        <p:cTn id="66" dur="1" fill="hold">
                                          <p:stCondLst>
                                            <p:cond delay="0"/>
                                          </p:stCondLst>
                                        </p:cTn>
                                        <p:tgtEl>
                                          <p:spTgt spid="48130">
                                            <p:txEl>
                                              <p:pRg st="20" end="20"/>
                                            </p:txEl>
                                          </p:spTgt>
                                        </p:tgtEl>
                                        <p:attrNameLst>
                                          <p:attrName>style.visibility</p:attrName>
                                        </p:attrNameLst>
                                      </p:cBhvr>
                                      <p:to>
                                        <p:strVal val="visible"/>
                                      </p:to>
                                    </p:set>
                                    <p:animEffect transition="in" filter="blinds(horizontal)">
                                      <p:cBhvr additive="repl">
                                        <p:cTn id="67" dur="500"/>
                                        <p:tgtEl>
                                          <p:spTgt spid="48130">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76536A4B-D793-4407-A46E-29F472D856F7}" type="slidenum">
              <a:rPr lang="en-US" sz="1200">
                <a:solidFill>
                  <a:srgbClr val="000000"/>
                </a:solidFill>
                <a:latin typeface="Arial" charset="0"/>
                <a:ea typeface="MS PGothic" pitchFamily="34" charset="-128"/>
              </a:rPr>
              <a:pPr algn="r" eaLnBrk="1" hangingPunct="1">
                <a:buClrTx/>
                <a:buFontTx/>
                <a:buNone/>
              </a:pPr>
              <a:t>51</a:t>
            </a:fld>
            <a:endParaRPr lang="en-US" sz="1200">
              <a:solidFill>
                <a:srgbClr val="000000"/>
              </a:solidFill>
              <a:latin typeface="Arial" charset="0"/>
              <a:ea typeface="MS PGothic" pitchFamily="34" charset="-128"/>
            </a:endParaRPr>
          </a:p>
        </p:txBody>
      </p:sp>
      <p:sp>
        <p:nvSpPr>
          <p:cNvPr id="49154" name="Text Box 2"/>
          <p:cNvSpPr txBox="1">
            <a:spLocks noChangeArrowheads="1"/>
          </p:cNvSpPr>
          <p:nvPr/>
        </p:nvSpPr>
        <p:spPr bwMode="auto">
          <a:xfrm>
            <a:off x="304800" y="1052737"/>
            <a:ext cx="8610600" cy="5424264"/>
          </a:xfrm>
          <a:prstGeom prst="rect">
            <a:avLst/>
          </a:prstGeom>
          <a:noFill/>
          <a:ln w="9360">
            <a:no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1700" dirty="0">
                <a:solidFill>
                  <a:srgbClr val="000000"/>
                </a:solidFill>
              </a:rPr>
              <a:t>#include &lt;</a:t>
            </a:r>
            <a:r>
              <a:rPr lang="en-US" sz="1700" dirty="0" err="1">
                <a:solidFill>
                  <a:srgbClr val="000000"/>
                </a:solidFill>
              </a:rPr>
              <a:t>stdio.h</a:t>
            </a:r>
            <a:r>
              <a:rPr lang="en-US" sz="1700" dirty="0">
                <a:solidFill>
                  <a:srgbClr val="000000"/>
                </a:solidFill>
              </a:rPr>
              <a:t>&gt;</a:t>
            </a:r>
          </a:p>
          <a:p>
            <a:pPr eaLnBrk="1" hangingPunct="1">
              <a:lnSpc>
                <a:spcPct val="80000"/>
              </a:lnSpc>
              <a:spcBef>
                <a:spcPts val="200"/>
              </a:spcBef>
              <a:spcAft>
                <a:spcPts val="200"/>
              </a:spcAft>
              <a:buClrTx/>
              <a:buFontTx/>
              <a:buNone/>
            </a:pPr>
            <a:r>
              <a:rPr lang="en-US" sz="1700" dirty="0" err="1">
                <a:solidFill>
                  <a:schemeClr val="accent1">
                    <a:lumMod val="50000"/>
                  </a:schemeClr>
                </a:solidFill>
              </a:rPr>
              <a:t>struct</a:t>
            </a:r>
            <a:r>
              <a:rPr lang="en-US" sz="1700" dirty="0">
                <a:solidFill>
                  <a:schemeClr val="accent1">
                    <a:lumMod val="50000"/>
                  </a:schemeClr>
                </a:solidFill>
              </a:rPr>
              <a:t> point{</a:t>
            </a:r>
          </a:p>
          <a:p>
            <a:pPr eaLnBrk="1" hangingPunct="1">
              <a:lnSpc>
                <a:spcPct val="80000"/>
              </a:lnSpc>
              <a:spcBef>
                <a:spcPts val="200"/>
              </a:spcBef>
              <a:spcAft>
                <a:spcPts val="200"/>
              </a:spcAft>
              <a:buClrTx/>
              <a:buFontTx/>
              <a:buNone/>
            </a:pPr>
            <a:r>
              <a:rPr lang="en-US" sz="1700" dirty="0">
                <a:solidFill>
                  <a:schemeClr val="accent1">
                    <a:lumMod val="50000"/>
                  </a:schemeClr>
                </a:solidFill>
              </a:rPr>
              <a:t>	</a:t>
            </a:r>
            <a:r>
              <a:rPr lang="en-US" sz="1700" dirty="0" err="1">
                <a:solidFill>
                  <a:schemeClr val="accent1">
                    <a:lumMod val="50000"/>
                  </a:schemeClr>
                </a:solidFill>
              </a:rPr>
              <a:t>int</a:t>
            </a:r>
            <a:r>
              <a:rPr lang="en-US" sz="1700" dirty="0">
                <a:solidFill>
                  <a:schemeClr val="accent1">
                    <a:lumMod val="50000"/>
                  </a:schemeClr>
                </a:solidFill>
              </a:rPr>
              <a:t> x, y;</a:t>
            </a:r>
          </a:p>
          <a:p>
            <a:pPr eaLnBrk="1" hangingPunct="1">
              <a:lnSpc>
                <a:spcPct val="80000"/>
              </a:lnSpc>
              <a:spcBef>
                <a:spcPts val="200"/>
              </a:spcBef>
              <a:spcAft>
                <a:spcPts val="200"/>
              </a:spcAft>
              <a:buClrTx/>
              <a:buFontTx/>
              <a:buNone/>
            </a:pPr>
            <a:r>
              <a:rPr lang="en-US" sz="1700" dirty="0">
                <a:solidFill>
                  <a:schemeClr val="accent1">
                    <a:lumMod val="50000"/>
                  </a:schemeClr>
                </a:solidFill>
              </a:rPr>
              <a:t>};</a:t>
            </a:r>
          </a:p>
          <a:p>
            <a:pPr eaLnBrk="1" hangingPunct="1">
              <a:lnSpc>
                <a:spcPct val="80000"/>
              </a:lnSpc>
              <a:spcBef>
                <a:spcPts val="200"/>
              </a:spcBef>
              <a:spcAft>
                <a:spcPts val="200"/>
              </a:spcAft>
              <a:buClrTx/>
              <a:buFontTx/>
              <a:buNone/>
            </a:pPr>
            <a:r>
              <a:rPr lang="en-US" sz="1700" dirty="0" err="1">
                <a:solidFill>
                  <a:srgbClr val="000000"/>
                </a:solidFill>
              </a:rPr>
              <a:t>int</a:t>
            </a:r>
            <a:r>
              <a:rPr lang="en-US" sz="1700" dirty="0">
                <a:solidFill>
                  <a:srgbClr val="000000"/>
                </a:solidFill>
              </a:rPr>
              <a:t> main(void){</a:t>
            </a:r>
          </a:p>
          <a:p>
            <a:pPr eaLnBrk="1" hangingPunct="1">
              <a:lnSpc>
                <a:spcPct val="80000"/>
              </a:lnSpc>
              <a:spcBef>
                <a:spcPts val="200"/>
              </a:spcBef>
              <a:spcAft>
                <a:spcPts val="200"/>
              </a:spcAft>
              <a:buClrTx/>
              <a:buFontTx/>
              <a:buNone/>
            </a:pPr>
            <a:r>
              <a:rPr lang="en-US" sz="1700" dirty="0">
                <a:solidFill>
                  <a:srgbClr val="000000"/>
                </a:solidFill>
              </a:rPr>
              <a:t>	FILE *</a:t>
            </a:r>
            <a:r>
              <a:rPr lang="en-US" sz="1700" dirty="0" err="1">
                <a:solidFill>
                  <a:srgbClr val="000000"/>
                </a:solidFill>
              </a:rPr>
              <a:t>fp</a:t>
            </a:r>
            <a:r>
              <a:rPr lang="en-US" sz="1700" dirty="0">
                <a:solidFill>
                  <a:srgbClr val="000000"/>
                </a:solidFill>
              </a:rPr>
              <a:t>;</a:t>
            </a:r>
          </a:p>
          <a:p>
            <a:pPr eaLnBrk="1" hangingPunct="1">
              <a:lnSpc>
                <a:spcPct val="80000"/>
              </a:lnSpc>
              <a:spcBef>
                <a:spcPts val="200"/>
              </a:spcBef>
              <a:spcAft>
                <a:spcPts val="200"/>
              </a:spcAft>
              <a:buClrTx/>
              <a:buFontTx/>
              <a:buNone/>
            </a:pPr>
            <a:r>
              <a:rPr lang="en-US" sz="1700" dirty="0">
                <a:solidFill>
                  <a:srgbClr val="000000"/>
                </a:solidFill>
              </a:rPr>
              <a:t>	</a:t>
            </a:r>
            <a:r>
              <a:rPr lang="en-US" sz="1700" dirty="0" err="1">
                <a:solidFill>
                  <a:srgbClr val="000000"/>
                </a:solidFill>
              </a:rPr>
              <a:t>struct</a:t>
            </a:r>
            <a:r>
              <a:rPr lang="en-US" sz="1700" dirty="0">
                <a:solidFill>
                  <a:srgbClr val="000000"/>
                </a:solidFill>
              </a:rPr>
              <a:t> point p;</a:t>
            </a:r>
          </a:p>
          <a:p>
            <a:pPr eaLnBrk="1" hangingPunct="1">
              <a:lnSpc>
                <a:spcPct val="80000"/>
              </a:lnSpc>
              <a:spcBef>
                <a:spcPts val="200"/>
              </a:spcBef>
              <a:spcAft>
                <a:spcPts val="200"/>
              </a:spcAft>
              <a:buClrTx/>
              <a:buFontTx/>
              <a:buNone/>
            </a:pPr>
            <a:r>
              <a:rPr lang="en-US" sz="1700" dirty="0">
                <a:solidFill>
                  <a:srgbClr val="000000"/>
                </a:solidFill>
              </a:rPr>
              <a:t>	</a:t>
            </a:r>
            <a:r>
              <a:rPr lang="en-US" sz="1700" dirty="0" err="1">
                <a:solidFill>
                  <a:srgbClr val="000000"/>
                </a:solidFill>
              </a:rPr>
              <a:t>int</a:t>
            </a:r>
            <a:r>
              <a:rPr lang="en-US" sz="1700" dirty="0">
                <a:solidFill>
                  <a:srgbClr val="000000"/>
                </a:solidFill>
              </a:rPr>
              <a:t> </a:t>
            </a:r>
            <a:r>
              <a:rPr lang="en-US" sz="1700" dirty="0" err="1">
                <a:solidFill>
                  <a:srgbClr val="000000"/>
                </a:solidFill>
              </a:rPr>
              <a:t>i</a:t>
            </a:r>
            <a:r>
              <a:rPr lang="en-US" sz="1700" dirty="0">
                <a:solidFill>
                  <a:srgbClr val="000000"/>
                </a:solidFill>
              </a:rPr>
              <a:t>;</a:t>
            </a:r>
          </a:p>
          <a:p>
            <a:pPr eaLnBrk="1" hangingPunct="1">
              <a:lnSpc>
                <a:spcPct val="80000"/>
              </a:lnSpc>
              <a:spcBef>
                <a:spcPts val="200"/>
              </a:spcBef>
              <a:spcAft>
                <a:spcPts val="200"/>
              </a:spcAft>
              <a:buClrTx/>
              <a:buFontTx/>
              <a:buNone/>
            </a:pPr>
            <a:r>
              <a:rPr lang="en-US" sz="1700" dirty="0">
                <a:solidFill>
                  <a:srgbClr val="000000"/>
                </a:solidFill>
              </a:rPr>
              <a:t>	</a:t>
            </a:r>
            <a:r>
              <a:rPr lang="en-US" sz="1700" dirty="0" err="1">
                <a:solidFill>
                  <a:srgbClr val="0070C0"/>
                </a:solidFill>
              </a:rPr>
              <a:t>fp</a:t>
            </a:r>
            <a:r>
              <a:rPr lang="en-US" sz="1700" dirty="0">
                <a:solidFill>
                  <a:srgbClr val="0070C0"/>
                </a:solidFill>
              </a:rPr>
              <a:t> = </a:t>
            </a:r>
            <a:r>
              <a:rPr lang="en-US" sz="1700" dirty="0" err="1">
                <a:solidFill>
                  <a:srgbClr val="0070C0"/>
                </a:solidFill>
              </a:rPr>
              <a:t>fopen</a:t>
            </a:r>
            <a:r>
              <a:rPr lang="en-US" sz="1700" dirty="0">
                <a:solidFill>
                  <a:srgbClr val="0070C0"/>
                </a:solidFill>
              </a:rPr>
              <a:t>("c:\\</a:t>
            </a:r>
            <a:r>
              <a:rPr lang="en-US" sz="1700" dirty="0" err="1">
                <a:solidFill>
                  <a:srgbClr val="0070C0"/>
                </a:solidFill>
              </a:rPr>
              <a:t>point.bin</a:t>
            </a:r>
            <a:r>
              <a:rPr lang="en-US" sz="1700" dirty="0">
                <a:solidFill>
                  <a:srgbClr val="0070C0"/>
                </a:solidFill>
              </a:rPr>
              <a:t>", "</a:t>
            </a:r>
            <a:r>
              <a:rPr lang="en-US" sz="1700" dirty="0" err="1">
                <a:solidFill>
                  <a:srgbClr val="FF0066"/>
                </a:solidFill>
              </a:rPr>
              <a:t>rb</a:t>
            </a:r>
            <a:r>
              <a:rPr lang="en-US" sz="1700" dirty="0">
                <a:solidFill>
                  <a:srgbClr val="0070C0"/>
                </a:solidFill>
              </a:rPr>
              <a:t>");</a:t>
            </a:r>
          </a:p>
          <a:p>
            <a:pPr eaLnBrk="1" hangingPunct="1">
              <a:lnSpc>
                <a:spcPct val="80000"/>
              </a:lnSpc>
              <a:spcBef>
                <a:spcPts val="200"/>
              </a:spcBef>
              <a:spcAft>
                <a:spcPts val="200"/>
              </a:spcAft>
              <a:buClrTx/>
              <a:buFontTx/>
              <a:buNone/>
            </a:pPr>
            <a:r>
              <a:rPr lang="en-US" sz="1700" dirty="0">
                <a:solidFill>
                  <a:srgbClr val="000000"/>
                </a:solidFill>
              </a:rPr>
              <a:t>	if(</a:t>
            </a:r>
            <a:r>
              <a:rPr lang="en-US" sz="1700" dirty="0" err="1">
                <a:solidFill>
                  <a:srgbClr val="000000"/>
                </a:solidFill>
              </a:rPr>
              <a:t>fp</a:t>
            </a:r>
            <a:r>
              <a:rPr lang="en-US" sz="1700" dirty="0">
                <a:solidFill>
                  <a:srgbClr val="000000"/>
                </a:solidFill>
              </a:rPr>
              <a:t> == NULL){</a:t>
            </a:r>
          </a:p>
          <a:p>
            <a:pPr eaLnBrk="1" hangingPunct="1">
              <a:lnSpc>
                <a:spcPct val="80000"/>
              </a:lnSpc>
              <a:spcBef>
                <a:spcPts val="200"/>
              </a:spcBef>
              <a:spcAft>
                <a:spcPts val="200"/>
              </a:spcAft>
              <a:buClrTx/>
              <a:buFontTx/>
              <a:buNone/>
            </a:pPr>
            <a:r>
              <a:rPr lang="en-US" sz="1700" dirty="0">
                <a:solidFill>
                  <a:srgbClr val="000000"/>
                </a:solidFill>
              </a:rPr>
              <a:t>		</a:t>
            </a:r>
            <a:r>
              <a:rPr lang="en-US" sz="1700" dirty="0" err="1">
                <a:solidFill>
                  <a:srgbClr val="000000"/>
                </a:solidFill>
              </a:rPr>
              <a:t>printf</a:t>
            </a:r>
            <a:r>
              <a:rPr lang="en-US" sz="1700" dirty="0">
                <a:solidFill>
                  <a:srgbClr val="000000"/>
                </a:solidFill>
              </a:rPr>
              <a:t>("Cannot read from file\n");</a:t>
            </a:r>
          </a:p>
          <a:p>
            <a:pPr eaLnBrk="1" hangingPunct="1">
              <a:lnSpc>
                <a:spcPct val="80000"/>
              </a:lnSpc>
              <a:spcBef>
                <a:spcPts val="200"/>
              </a:spcBef>
              <a:spcAft>
                <a:spcPts val="200"/>
              </a:spcAft>
              <a:buClrTx/>
              <a:buFontTx/>
              <a:buNone/>
            </a:pPr>
            <a:r>
              <a:rPr lang="en-US" sz="1700" dirty="0">
                <a:solidFill>
                  <a:srgbClr val="000000"/>
                </a:solidFill>
              </a:rPr>
              <a:t>		return -1;</a:t>
            </a:r>
          </a:p>
          <a:p>
            <a:pPr eaLnBrk="1" hangingPunct="1">
              <a:lnSpc>
                <a:spcPct val="80000"/>
              </a:lnSpc>
              <a:spcBef>
                <a:spcPts val="200"/>
              </a:spcBef>
              <a:spcAft>
                <a:spcPts val="200"/>
              </a:spcAft>
              <a:buClrTx/>
              <a:buFontTx/>
              <a:buNone/>
            </a:pPr>
            <a:r>
              <a:rPr lang="en-US" sz="1700" dirty="0">
                <a:solidFill>
                  <a:srgbClr val="000000"/>
                </a:solidFill>
              </a:rPr>
              <a:t>	}</a:t>
            </a:r>
          </a:p>
          <a:p>
            <a:pPr eaLnBrk="1" hangingPunct="1">
              <a:lnSpc>
                <a:spcPct val="80000"/>
              </a:lnSpc>
              <a:spcBef>
                <a:spcPts val="200"/>
              </a:spcBef>
              <a:spcAft>
                <a:spcPts val="200"/>
              </a:spcAft>
              <a:buClrTx/>
              <a:buFontTx/>
              <a:buNone/>
            </a:pPr>
            <a:r>
              <a:rPr lang="en-US" sz="1700" dirty="0">
                <a:solidFill>
                  <a:srgbClr val="000000"/>
                </a:solidFill>
              </a:rPr>
              <a:t>	while(1){</a:t>
            </a:r>
          </a:p>
          <a:p>
            <a:pPr eaLnBrk="1" hangingPunct="1">
              <a:lnSpc>
                <a:spcPct val="80000"/>
              </a:lnSpc>
              <a:spcBef>
                <a:spcPts val="200"/>
              </a:spcBef>
              <a:spcAft>
                <a:spcPts val="200"/>
              </a:spcAft>
              <a:buClrTx/>
              <a:buFontTx/>
              <a:buNone/>
            </a:pPr>
            <a:r>
              <a:rPr lang="en-US" sz="1700" dirty="0">
                <a:solidFill>
                  <a:srgbClr val="000000"/>
                </a:solidFill>
              </a:rPr>
              <a:t>		if(</a:t>
            </a:r>
            <a:r>
              <a:rPr lang="en-US" sz="1700" dirty="0" err="1">
                <a:solidFill>
                  <a:srgbClr val="000000"/>
                </a:solidFill>
              </a:rPr>
              <a:t>fread</a:t>
            </a:r>
            <a:r>
              <a:rPr lang="en-US" sz="1700" dirty="0">
                <a:solidFill>
                  <a:srgbClr val="000000"/>
                </a:solidFill>
              </a:rPr>
              <a:t>(</a:t>
            </a:r>
            <a:r>
              <a:rPr lang="en-US" sz="1700" dirty="0">
                <a:solidFill>
                  <a:srgbClr val="CC0000"/>
                </a:solidFill>
              </a:rPr>
              <a:t>&amp;p</a:t>
            </a:r>
            <a:r>
              <a:rPr lang="en-US" sz="1700" dirty="0">
                <a:solidFill>
                  <a:srgbClr val="000000"/>
                </a:solidFill>
              </a:rPr>
              <a:t>, </a:t>
            </a:r>
            <a:r>
              <a:rPr lang="en-US" sz="1700" dirty="0" err="1">
                <a:solidFill>
                  <a:srgbClr val="CC0000"/>
                </a:solidFill>
              </a:rPr>
              <a:t>sizeof</a:t>
            </a:r>
            <a:r>
              <a:rPr lang="en-US" sz="1700" dirty="0">
                <a:solidFill>
                  <a:srgbClr val="CC0000"/>
                </a:solidFill>
              </a:rPr>
              <a:t>(p)</a:t>
            </a:r>
            <a:r>
              <a:rPr lang="en-US" sz="1700" dirty="0">
                <a:solidFill>
                  <a:srgbClr val="000000"/>
                </a:solidFill>
              </a:rPr>
              <a:t>, 1, </a:t>
            </a:r>
            <a:r>
              <a:rPr lang="en-US" sz="1700" dirty="0" err="1">
                <a:solidFill>
                  <a:srgbClr val="000000"/>
                </a:solidFill>
              </a:rPr>
              <a:t>fp</a:t>
            </a:r>
            <a:r>
              <a:rPr lang="en-US" sz="1700" dirty="0">
                <a:solidFill>
                  <a:srgbClr val="000000"/>
                </a:solidFill>
              </a:rPr>
              <a:t>) &lt; 1)</a:t>
            </a:r>
          </a:p>
          <a:p>
            <a:pPr eaLnBrk="1" hangingPunct="1">
              <a:lnSpc>
                <a:spcPct val="80000"/>
              </a:lnSpc>
              <a:spcBef>
                <a:spcPts val="200"/>
              </a:spcBef>
              <a:spcAft>
                <a:spcPts val="200"/>
              </a:spcAft>
              <a:buClrTx/>
              <a:buFontTx/>
              <a:buNone/>
            </a:pPr>
            <a:r>
              <a:rPr lang="en-US" sz="1700" dirty="0">
                <a:solidFill>
                  <a:srgbClr val="000000"/>
                </a:solidFill>
              </a:rPr>
              <a:t>			break;</a:t>
            </a:r>
          </a:p>
          <a:p>
            <a:pPr eaLnBrk="1" hangingPunct="1">
              <a:lnSpc>
                <a:spcPct val="80000"/>
              </a:lnSpc>
              <a:spcBef>
                <a:spcPts val="200"/>
              </a:spcBef>
              <a:spcAft>
                <a:spcPts val="200"/>
              </a:spcAft>
              <a:buClrTx/>
              <a:buFontTx/>
              <a:buNone/>
            </a:pPr>
            <a:r>
              <a:rPr lang="en-US" sz="1700" dirty="0">
                <a:solidFill>
                  <a:srgbClr val="000000"/>
                </a:solidFill>
              </a:rPr>
              <a:t>		</a:t>
            </a:r>
            <a:r>
              <a:rPr lang="en-US" sz="1700" dirty="0" err="1">
                <a:solidFill>
                  <a:srgbClr val="000000"/>
                </a:solidFill>
              </a:rPr>
              <a:t>printf</a:t>
            </a:r>
            <a:r>
              <a:rPr lang="en-US" sz="1700" dirty="0">
                <a:solidFill>
                  <a:srgbClr val="000000"/>
                </a:solidFill>
              </a:rPr>
              <a:t>("X = %d, and Y = %d\n", </a:t>
            </a:r>
            <a:r>
              <a:rPr lang="en-US" sz="1700" dirty="0" err="1">
                <a:solidFill>
                  <a:srgbClr val="000000"/>
                </a:solidFill>
              </a:rPr>
              <a:t>p.x</a:t>
            </a:r>
            <a:r>
              <a:rPr lang="en-US" sz="1700" dirty="0">
                <a:solidFill>
                  <a:srgbClr val="000000"/>
                </a:solidFill>
              </a:rPr>
              <a:t>, </a:t>
            </a:r>
            <a:r>
              <a:rPr lang="en-US" sz="1700" dirty="0" err="1">
                <a:solidFill>
                  <a:srgbClr val="000000"/>
                </a:solidFill>
              </a:rPr>
              <a:t>p.y</a:t>
            </a:r>
            <a:r>
              <a:rPr lang="en-US" sz="1700" dirty="0">
                <a:solidFill>
                  <a:srgbClr val="000000"/>
                </a:solidFill>
              </a:rPr>
              <a:t>);</a:t>
            </a:r>
          </a:p>
          <a:p>
            <a:pPr eaLnBrk="1" hangingPunct="1">
              <a:lnSpc>
                <a:spcPct val="80000"/>
              </a:lnSpc>
              <a:spcBef>
                <a:spcPts val="200"/>
              </a:spcBef>
              <a:spcAft>
                <a:spcPts val="200"/>
              </a:spcAft>
              <a:buClrTx/>
              <a:buFontTx/>
              <a:buNone/>
            </a:pPr>
            <a:r>
              <a:rPr lang="en-US" sz="1700" dirty="0">
                <a:solidFill>
                  <a:srgbClr val="000000"/>
                </a:solidFill>
              </a:rPr>
              <a:t>	}</a:t>
            </a:r>
          </a:p>
          <a:p>
            <a:pPr eaLnBrk="1" hangingPunct="1">
              <a:lnSpc>
                <a:spcPct val="80000"/>
              </a:lnSpc>
              <a:spcBef>
                <a:spcPts val="200"/>
              </a:spcBef>
              <a:spcAft>
                <a:spcPts val="200"/>
              </a:spcAft>
              <a:buClrTx/>
              <a:buFontTx/>
              <a:buNone/>
            </a:pPr>
            <a:r>
              <a:rPr lang="en-US" sz="1700" dirty="0">
                <a:solidFill>
                  <a:srgbClr val="000000"/>
                </a:solidFill>
              </a:rPr>
              <a:t>	</a:t>
            </a:r>
            <a:r>
              <a:rPr lang="en-US" sz="1700" dirty="0" err="1">
                <a:solidFill>
                  <a:srgbClr val="000000"/>
                </a:solidFill>
              </a:rPr>
              <a:t>fclose</a:t>
            </a:r>
            <a:r>
              <a:rPr lang="en-US" sz="1700" dirty="0">
                <a:solidFill>
                  <a:srgbClr val="000000"/>
                </a:solidFill>
              </a:rPr>
              <a:t>(</a:t>
            </a:r>
            <a:r>
              <a:rPr lang="en-US" sz="1700" dirty="0" err="1">
                <a:solidFill>
                  <a:srgbClr val="000000"/>
                </a:solidFill>
              </a:rPr>
              <a:t>fp</a:t>
            </a:r>
            <a:r>
              <a:rPr lang="en-US" sz="1700" dirty="0">
                <a:solidFill>
                  <a:srgbClr val="000000"/>
                </a:solidFill>
              </a:rPr>
              <a:t>);</a:t>
            </a:r>
          </a:p>
          <a:p>
            <a:pPr eaLnBrk="1" hangingPunct="1">
              <a:lnSpc>
                <a:spcPct val="80000"/>
              </a:lnSpc>
              <a:spcBef>
                <a:spcPts val="200"/>
              </a:spcBef>
              <a:spcAft>
                <a:spcPts val="200"/>
              </a:spcAft>
              <a:buClrTx/>
              <a:buFontTx/>
              <a:buNone/>
            </a:pPr>
            <a:r>
              <a:rPr lang="en-US" sz="1700" dirty="0">
                <a:solidFill>
                  <a:srgbClr val="000000"/>
                </a:solidFill>
              </a:rPr>
              <a:t>	return 0;</a:t>
            </a:r>
          </a:p>
          <a:p>
            <a:pPr eaLnBrk="1" hangingPunct="1">
              <a:lnSpc>
                <a:spcPct val="80000"/>
              </a:lnSpc>
              <a:spcBef>
                <a:spcPts val="200"/>
              </a:spcBef>
              <a:spcAft>
                <a:spcPts val="200"/>
              </a:spcAft>
              <a:buClrTx/>
              <a:buFontTx/>
              <a:buNone/>
            </a:pPr>
            <a:r>
              <a:rPr lang="en-US" sz="1700" dirty="0">
                <a:solidFill>
                  <a:srgbClr val="000000"/>
                </a:solidFill>
              </a:rPr>
              <a:t>}</a:t>
            </a:r>
          </a:p>
          <a:p>
            <a:pPr eaLnBrk="1" hangingPunct="1">
              <a:lnSpc>
                <a:spcPct val="80000"/>
              </a:lnSpc>
              <a:spcBef>
                <a:spcPts val="200"/>
              </a:spcBef>
              <a:spcAft>
                <a:spcPts val="200"/>
              </a:spcAft>
              <a:buClrTx/>
              <a:buFontTx/>
              <a:buNone/>
            </a:pPr>
            <a:endParaRPr lang="en-US" sz="1700" dirty="0">
              <a:solidFill>
                <a:srgbClr val="000000"/>
              </a:solidFill>
            </a:endParaRPr>
          </a:p>
        </p:txBody>
      </p:sp>
      <p:sp>
        <p:nvSpPr>
          <p:cNvPr id="47108" name="Text Box 3"/>
          <p:cNvSpPr txBox="1">
            <a:spLocks noChangeArrowheads="1"/>
          </p:cNvSpPr>
          <p:nvPr/>
        </p:nvSpPr>
        <p:spPr bwMode="auto">
          <a:xfrm>
            <a:off x="5436096" y="1196752"/>
            <a:ext cx="3335288" cy="956288"/>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ar-SA" dirty="0"/>
              <a:t>برنامه‌اي كه اطلاعات نقطه‌هاي كه با مثال قبلي در فايل ذخيره شده است را خوانده و نمايش مي‌دهد</a:t>
            </a:r>
            <a:r>
              <a:rPr lang="fa-IR" dirty="0"/>
              <a:t>.</a:t>
            </a:r>
            <a:endParaRPr lang="en-US" dirty="0"/>
          </a:p>
        </p:txBody>
      </p:sp>
      <p:sp>
        <p:nvSpPr>
          <p:cNvPr id="2" name="Text Box 2">
            <a:extLst>
              <a:ext uri="{FF2B5EF4-FFF2-40B4-BE49-F238E27FC236}">
                <a16:creationId xmlns:a16="http://schemas.microsoft.com/office/drawing/2014/main" id="{6E17FFBE-DE96-71F4-AA8A-867604117C14}"/>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Working with binary files: Example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additive="repl">
                                        <p:cTn id="7" dur="500"/>
                                        <p:tgtEl>
                                          <p:spTgt spid="49154">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49154">
                                            <p:txEl>
                                              <p:pRg st="1" end="1"/>
                                            </p:txEl>
                                          </p:spTgt>
                                        </p:tgtEl>
                                        <p:attrNameLst>
                                          <p:attrName>style.visibility</p:attrName>
                                        </p:attrNameLst>
                                      </p:cBhvr>
                                      <p:to>
                                        <p:strVal val="visible"/>
                                      </p:to>
                                    </p:set>
                                    <p:animEffect transition="in" filter="blinds(horizontal)">
                                      <p:cBhvr additive="repl">
                                        <p:cTn id="10" dur="500"/>
                                        <p:tgtEl>
                                          <p:spTgt spid="49154">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49154">
                                            <p:txEl>
                                              <p:pRg st="2" end="2"/>
                                            </p:txEl>
                                          </p:spTgt>
                                        </p:tgtEl>
                                        <p:attrNameLst>
                                          <p:attrName>style.visibility</p:attrName>
                                        </p:attrNameLst>
                                      </p:cBhvr>
                                      <p:to>
                                        <p:strVal val="visible"/>
                                      </p:to>
                                    </p:set>
                                    <p:animEffect transition="in" filter="blinds(horizontal)">
                                      <p:cBhvr additive="repl">
                                        <p:cTn id="13" dur="500"/>
                                        <p:tgtEl>
                                          <p:spTgt spid="49154">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49154">
                                            <p:txEl>
                                              <p:pRg st="3" end="3"/>
                                            </p:txEl>
                                          </p:spTgt>
                                        </p:tgtEl>
                                        <p:attrNameLst>
                                          <p:attrName>style.visibility</p:attrName>
                                        </p:attrNameLst>
                                      </p:cBhvr>
                                      <p:to>
                                        <p:strVal val="visible"/>
                                      </p:to>
                                    </p:set>
                                    <p:animEffect transition="in" filter="blinds(horizontal)">
                                      <p:cBhvr additive="repl">
                                        <p:cTn id="16" dur="500"/>
                                        <p:tgtEl>
                                          <p:spTgt spid="49154">
                                            <p:txEl>
                                              <p:pRg st="3" end="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49154">
                                            <p:txEl>
                                              <p:pRg st="4" end="4"/>
                                            </p:txEl>
                                          </p:spTgt>
                                        </p:tgtEl>
                                        <p:attrNameLst>
                                          <p:attrName>style.visibility</p:attrName>
                                        </p:attrNameLst>
                                      </p:cBhvr>
                                      <p:to>
                                        <p:strVal val="visible"/>
                                      </p:to>
                                    </p:set>
                                    <p:animEffect transition="in" filter="blinds(horizontal)">
                                      <p:cBhvr additive="repl">
                                        <p:cTn id="19" dur="500"/>
                                        <p:tgtEl>
                                          <p:spTgt spid="49154">
                                            <p:txEl>
                                              <p:pRg st="4" end="4"/>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49154">
                                            <p:txEl>
                                              <p:pRg st="5" end="5"/>
                                            </p:txEl>
                                          </p:spTgt>
                                        </p:tgtEl>
                                        <p:attrNameLst>
                                          <p:attrName>style.visibility</p:attrName>
                                        </p:attrNameLst>
                                      </p:cBhvr>
                                      <p:to>
                                        <p:strVal val="visible"/>
                                      </p:to>
                                    </p:set>
                                    <p:animEffect transition="in" filter="blinds(horizontal)">
                                      <p:cBhvr additive="repl">
                                        <p:cTn id="22" dur="500"/>
                                        <p:tgtEl>
                                          <p:spTgt spid="49154">
                                            <p:txEl>
                                              <p:pRg st="5" end="5"/>
                                            </p:txEl>
                                          </p:spTgt>
                                        </p:tgtEl>
                                      </p:cBhvr>
                                    </p:animEffect>
                                  </p:childTnLst>
                                </p:cTn>
                              </p:par>
                              <p:par>
                                <p:cTn id="23" presetID="3" presetClass="entr" presetSubtype="10" fill="hold" nodeType="withEffect">
                                  <p:stCondLst>
                                    <p:cond delay="0"/>
                                  </p:stCondLst>
                                  <p:childTnLst>
                                    <p:set>
                                      <p:cBhvr additive="repl">
                                        <p:cTn id="24" dur="1" fill="hold">
                                          <p:stCondLst>
                                            <p:cond delay="0"/>
                                          </p:stCondLst>
                                        </p:cTn>
                                        <p:tgtEl>
                                          <p:spTgt spid="49154">
                                            <p:txEl>
                                              <p:pRg st="6" end="6"/>
                                            </p:txEl>
                                          </p:spTgt>
                                        </p:tgtEl>
                                        <p:attrNameLst>
                                          <p:attrName>style.visibility</p:attrName>
                                        </p:attrNameLst>
                                      </p:cBhvr>
                                      <p:to>
                                        <p:strVal val="visible"/>
                                      </p:to>
                                    </p:set>
                                    <p:animEffect transition="in" filter="blinds(horizontal)">
                                      <p:cBhvr additive="repl">
                                        <p:cTn id="25" dur="500"/>
                                        <p:tgtEl>
                                          <p:spTgt spid="49154">
                                            <p:txEl>
                                              <p:pRg st="6" end="6"/>
                                            </p:txEl>
                                          </p:spTgt>
                                        </p:tgtEl>
                                      </p:cBhvr>
                                    </p:animEffect>
                                  </p:childTnLst>
                                </p:cTn>
                              </p:par>
                              <p:par>
                                <p:cTn id="26" presetID="3" presetClass="entr" presetSubtype="10" fill="hold" nodeType="withEffect">
                                  <p:stCondLst>
                                    <p:cond delay="0"/>
                                  </p:stCondLst>
                                  <p:childTnLst>
                                    <p:set>
                                      <p:cBhvr additive="repl">
                                        <p:cTn id="27" dur="1" fill="hold">
                                          <p:stCondLst>
                                            <p:cond delay="0"/>
                                          </p:stCondLst>
                                        </p:cTn>
                                        <p:tgtEl>
                                          <p:spTgt spid="49154">
                                            <p:txEl>
                                              <p:pRg st="7" end="7"/>
                                            </p:txEl>
                                          </p:spTgt>
                                        </p:tgtEl>
                                        <p:attrNameLst>
                                          <p:attrName>style.visibility</p:attrName>
                                        </p:attrNameLst>
                                      </p:cBhvr>
                                      <p:to>
                                        <p:strVal val="visible"/>
                                      </p:to>
                                    </p:set>
                                    <p:animEffect transition="in" filter="blinds(horizontal)">
                                      <p:cBhvr additive="repl">
                                        <p:cTn id="28" dur="500"/>
                                        <p:tgtEl>
                                          <p:spTgt spid="49154">
                                            <p:txEl>
                                              <p:pRg st="7" end="7"/>
                                            </p:txEl>
                                          </p:spTgt>
                                        </p:tgtEl>
                                      </p:cBhvr>
                                    </p:animEffect>
                                  </p:childTnLst>
                                </p:cTn>
                              </p:par>
                              <p:par>
                                <p:cTn id="29" presetID="3" presetClass="entr" presetSubtype="10" fill="hold" nodeType="withEffect">
                                  <p:stCondLst>
                                    <p:cond delay="0"/>
                                  </p:stCondLst>
                                  <p:childTnLst>
                                    <p:set>
                                      <p:cBhvr additive="repl">
                                        <p:cTn id="30" dur="1" fill="hold">
                                          <p:stCondLst>
                                            <p:cond delay="0"/>
                                          </p:stCondLst>
                                        </p:cTn>
                                        <p:tgtEl>
                                          <p:spTgt spid="49154">
                                            <p:txEl>
                                              <p:pRg st="8" end="8"/>
                                            </p:txEl>
                                          </p:spTgt>
                                        </p:tgtEl>
                                        <p:attrNameLst>
                                          <p:attrName>style.visibility</p:attrName>
                                        </p:attrNameLst>
                                      </p:cBhvr>
                                      <p:to>
                                        <p:strVal val="visible"/>
                                      </p:to>
                                    </p:set>
                                    <p:animEffect transition="in" filter="blinds(horizontal)">
                                      <p:cBhvr additive="repl">
                                        <p:cTn id="31" dur="500"/>
                                        <p:tgtEl>
                                          <p:spTgt spid="49154">
                                            <p:txEl>
                                              <p:pRg st="8" end="8"/>
                                            </p:txEl>
                                          </p:spTgt>
                                        </p:tgtEl>
                                      </p:cBhvr>
                                    </p:animEffect>
                                  </p:childTnLst>
                                </p:cTn>
                              </p:par>
                              <p:par>
                                <p:cTn id="32" presetID="3" presetClass="entr" presetSubtype="10" fill="hold" nodeType="withEffect">
                                  <p:stCondLst>
                                    <p:cond delay="0"/>
                                  </p:stCondLst>
                                  <p:childTnLst>
                                    <p:set>
                                      <p:cBhvr additive="repl">
                                        <p:cTn id="33" dur="1" fill="hold">
                                          <p:stCondLst>
                                            <p:cond delay="0"/>
                                          </p:stCondLst>
                                        </p:cTn>
                                        <p:tgtEl>
                                          <p:spTgt spid="49154">
                                            <p:txEl>
                                              <p:pRg st="9" end="9"/>
                                            </p:txEl>
                                          </p:spTgt>
                                        </p:tgtEl>
                                        <p:attrNameLst>
                                          <p:attrName>style.visibility</p:attrName>
                                        </p:attrNameLst>
                                      </p:cBhvr>
                                      <p:to>
                                        <p:strVal val="visible"/>
                                      </p:to>
                                    </p:set>
                                    <p:animEffect transition="in" filter="blinds(horizontal)">
                                      <p:cBhvr additive="repl">
                                        <p:cTn id="34" dur="500"/>
                                        <p:tgtEl>
                                          <p:spTgt spid="49154">
                                            <p:txEl>
                                              <p:pRg st="9" end="9"/>
                                            </p:txEl>
                                          </p:spTgt>
                                        </p:tgtEl>
                                      </p:cBhvr>
                                    </p:animEffect>
                                  </p:childTnLst>
                                </p:cTn>
                              </p:par>
                              <p:par>
                                <p:cTn id="35" presetID="3" presetClass="entr" presetSubtype="10" fill="hold" nodeType="withEffect">
                                  <p:stCondLst>
                                    <p:cond delay="0"/>
                                  </p:stCondLst>
                                  <p:childTnLst>
                                    <p:set>
                                      <p:cBhvr additive="repl">
                                        <p:cTn id="36" dur="1" fill="hold">
                                          <p:stCondLst>
                                            <p:cond delay="0"/>
                                          </p:stCondLst>
                                        </p:cTn>
                                        <p:tgtEl>
                                          <p:spTgt spid="49154">
                                            <p:txEl>
                                              <p:pRg st="10" end="10"/>
                                            </p:txEl>
                                          </p:spTgt>
                                        </p:tgtEl>
                                        <p:attrNameLst>
                                          <p:attrName>style.visibility</p:attrName>
                                        </p:attrNameLst>
                                      </p:cBhvr>
                                      <p:to>
                                        <p:strVal val="visible"/>
                                      </p:to>
                                    </p:set>
                                    <p:animEffect transition="in" filter="blinds(horizontal)">
                                      <p:cBhvr additive="repl">
                                        <p:cTn id="37" dur="500"/>
                                        <p:tgtEl>
                                          <p:spTgt spid="49154">
                                            <p:txEl>
                                              <p:pRg st="10" end="10"/>
                                            </p:txEl>
                                          </p:spTgt>
                                        </p:tgtEl>
                                      </p:cBhvr>
                                    </p:animEffect>
                                  </p:childTnLst>
                                </p:cTn>
                              </p:par>
                              <p:par>
                                <p:cTn id="38" presetID="3" presetClass="entr" presetSubtype="10" fill="hold" nodeType="withEffect">
                                  <p:stCondLst>
                                    <p:cond delay="0"/>
                                  </p:stCondLst>
                                  <p:childTnLst>
                                    <p:set>
                                      <p:cBhvr additive="repl">
                                        <p:cTn id="39" dur="1" fill="hold">
                                          <p:stCondLst>
                                            <p:cond delay="0"/>
                                          </p:stCondLst>
                                        </p:cTn>
                                        <p:tgtEl>
                                          <p:spTgt spid="49154">
                                            <p:txEl>
                                              <p:pRg st="11" end="11"/>
                                            </p:txEl>
                                          </p:spTgt>
                                        </p:tgtEl>
                                        <p:attrNameLst>
                                          <p:attrName>style.visibility</p:attrName>
                                        </p:attrNameLst>
                                      </p:cBhvr>
                                      <p:to>
                                        <p:strVal val="visible"/>
                                      </p:to>
                                    </p:set>
                                    <p:animEffect transition="in" filter="blinds(horizontal)">
                                      <p:cBhvr additive="repl">
                                        <p:cTn id="40" dur="500"/>
                                        <p:tgtEl>
                                          <p:spTgt spid="49154">
                                            <p:txEl>
                                              <p:pRg st="11" end="11"/>
                                            </p:txEl>
                                          </p:spTgt>
                                        </p:tgtEl>
                                      </p:cBhvr>
                                    </p:animEffect>
                                  </p:childTnLst>
                                </p:cTn>
                              </p:par>
                              <p:par>
                                <p:cTn id="41" presetID="3" presetClass="entr" presetSubtype="10" fill="hold" nodeType="withEffect">
                                  <p:stCondLst>
                                    <p:cond delay="0"/>
                                  </p:stCondLst>
                                  <p:childTnLst>
                                    <p:set>
                                      <p:cBhvr additive="repl">
                                        <p:cTn id="42" dur="1" fill="hold">
                                          <p:stCondLst>
                                            <p:cond delay="0"/>
                                          </p:stCondLst>
                                        </p:cTn>
                                        <p:tgtEl>
                                          <p:spTgt spid="49154">
                                            <p:txEl>
                                              <p:pRg st="12" end="12"/>
                                            </p:txEl>
                                          </p:spTgt>
                                        </p:tgtEl>
                                        <p:attrNameLst>
                                          <p:attrName>style.visibility</p:attrName>
                                        </p:attrNameLst>
                                      </p:cBhvr>
                                      <p:to>
                                        <p:strVal val="visible"/>
                                      </p:to>
                                    </p:set>
                                    <p:animEffect transition="in" filter="blinds(horizontal)">
                                      <p:cBhvr additive="repl">
                                        <p:cTn id="43" dur="500"/>
                                        <p:tgtEl>
                                          <p:spTgt spid="49154">
                                            <p:txEl>
                                              <p:pRg st="12" end="12"/>
                                            </p:txEl>
                                          </p:spTgt>
                                        </p:tgtEl>
                                      </p:cBhvr>
                                    </p:animEffect>
                                  </p:childTnLst>
                                </p:cTn>
                              </p:par>
                              <p:par>
                                <p:cTn id="44" presetID="3" presetClass="entr" presetSubtype="10" fill="hold" nodeType="withEffect">
                                  <p:stCondLst>
                                    <p:cond delay="0"/>
                                  </p:stCondLst>
                                  <p:childTnLst>
                                    <p:set>
                                      <p:cBhvr additive="repl">
                                        <p:cTn id="45" dur="1" fill="hold">
                                          <p:stCondLst>
                                            <p:cond delay="0"/>
                                          </p:stCondLst>
                                        </p:cTn>
                                        <p:tgtEl>
                                          <p:spTgt spid="49154">
                                            <p:txEl>
                                              <p:pRg st="13" end="13"/>
                                            </p:txEl>
                                          </p:spTgt>
                                        </p:tgtEl>
                                        <p:attrNameLst>
                                          <p:attrName>style.visibility</p:attrName>
                                        </p:attrNameLst>
                                      </p:cBhvr>
                                      <p:to>
                                        <p:strVal val="visible"/>
                                      </p:to>
                                    </p:set>
                                    <p:animEffect transition="in" filter="blinds(horizontal)">
                                      <p:cBhvr additive="repl">
                                        <p:cTn id="46" dur="500"/>
                                        <p:tgtEl>
                                          <p:spTgt spid="49154">
                                            <p:txEl>
                                              <p:pRg st="13" end="13"/>
                                            </p:txEl>
                                          </p:spTgt>
                                        </p:tgtEl>
                                      </p:cBhvr>
                                    </p:animEffect>
                                  </p:childTnLst>
                                </p:cTn>
                              </p:par>
                              <p:par>
                                <p:cTn id="47" presetID="3" presetClass="entr" presetSubtype="10" fill="hold" nodeType="withEffect">
                                  <p:stCondLst>
                                    <p:cond delay="0"/>
                                  </p:stCondLst>
                                  <p:childTnLst>
                                    <p:set>
                                      <p:cBhvr additive="repl">
                                        <p:cTn id="48" dur="1" fill="hold">
                                          <p:stCondLst>
                                            <p:cond delay="0"/>
                                          </p:stCondLst>
                                        </p:cTn>
                                        <p:tgtEl>
                                          <p:spTgt spid="49154">
                                            <p:txEl>
                                              <p:pRg st="14" end="14"/>
                                            </p:txEl>
                                          </p:spTgt>
                                        </p:tgtEl>
                                        <p:attrNameLst>
                                          <p:attrName>style.visibility</p:attrName>
                                        </p:attrNameLst>
                                      </p:cBhvr>
                                      <p:to>
                                        <p:strVal val="visible"/>
                                      </p:to>
                                    </p:set>
                                    <p:animEffect transition="in" filter="blinds(horizontal)">
                                      <p:cBhvr additive="repl">
                                        <p:cTn id="49" dur="500"/>
                                        <p:tgtEl>
                                          <p:spTgt spid="49154">
                                            <p:txEl>
                                              <p:pRg st="14" end="14"/>
                                            </p:txEl>
                                          </p:spTgt>
                                        </p:tgtEl>
                                      </p:cBhvr>
                                    </p:animEffect>
                                  </p:childTnLst>
                                </p:cTn>
                              </p:par>
                              <p:par>
                                <p:cTn id="50" presetID="3" presetClass="entr" presetSubtype="10" fill="hold" nodeType="withEffect">
                                  <p:stCondLst>
                                    <p:cond delay="0"/>
                                  </p:stCondLst>
                                  <p:childTnLst>
                                    <p:set>
                                      <p:cBhvr additive="repl">
                                        <p:cTn id="51" dur="1" fill="hold">
                                          <p:stCondLst>
                                            <p:cond delay="0"/>
                                          </p:stCondLst>
                                        </p:cTn>
                                        <p:tgtEl>
                                          <p:spTgt spid="49154">
                                            <p:txEl>
                                              <p:pRg st="15" end="15"/>
                                            </p:txEl>
                                          </p:spTgt>
                                        </p:tgtEl>
                                        <p:attrNameLst>
                                          <p:attrName>style.visibility</p:attrName>
                                        </p:attrNameLst>
                                      </p:cBhvr>
                                      <p:to>
                                        <p:strVal val="visible"/>
                                      </p:to>
                                    </p:set>
                                    <p:animEffect transition="in" filter="blinds(horizontal)">
                                      <p:cBhvr additive="repl">
                                        <p:cTn id="52" dur="500"/>
                                        <p:tgtEl>
                                          <p:spTgt spid="49154">
                                            <p:txEl>
                                              <p:pRg st="15" end="15"/>
                                            </p:txEl>
                                          </p:spTgt>
                                        </p:tgtEl>
                                      </p:cBhvr>
                                    </p:animEffect>
                                  </p:childTnLst>
                                </p:cTn>
                              </p:par>
                              <p:par>
                                <p:cTn id="53" presetID="3" presetClass="entr" presetSubtype="10" fill="hold" nodeType="withEffect">
                                  <p:stCondLst>
                                    <p:cond delay="0"/>
                                  </p:stCondLst>
                                  <p:childTnLst>
                                    <p:set>
                                      <p:cBhvr additive="repl">
                                        <p:cTn id="54" dur="1" fill="hold">
                                          <p:stCondLst>
                                            <p:cond delay="0"/>
                                          </p:stCondLst>
                                        </p:cTn>
                                        <p:tgtEl>
                                          <p:spTgt spid="49154">
                                            <p:txEl>
                                              <p:pRg st="16" end="16"/>
                                            </p:txEl>
                                          </p:spTgt>
                                        </p:tgtEl>
                                        <p:attrNameLst>
                                          <p:attrName>style.visibility</p:attrName>
                                        </p:attrNameLst>
                                      </p:cBhvr>
                                      <p:to>
                                        <p:strVal val="visible"/>
                                      </p:to>
                                    </p:set>
                                    <p:animEffect transition="in" filter="blinds(horizontal)">
                                      <p:cBhvr additive="repl">
                                        <p:cTn id="55" dur="500"/>
                                        <p:tgtEl>
                                          <p:spTgt spid="49154">
                                            <p:txEl>
                                              <p:pRg st="16" end="16"/>
                                            </p:txEl>
                                          </p:spTgt>
                                        </p:tgtEl>
                                      </p:cBhvr>
                                    </p:animEffect>
                                  </p:childTnLst>
                                </p:cTn>
                              </p:par>
                              <p:par>
                                <p:cTn id="56" presetID="3" presetClass="entr" presetSubtype="10" fill="hold" nodeType="withEffect">
                                  <p:stCondLst>
                                    <p:cond delay="0"/>
                                  </p:stCondLst>
                                  <p:childTnLst>
                                    <p:set>
                                      <p:cBhvr additive="repl">
                                        <p:cTn id="57" dur="1" fill="hold">
                                          <p:stCondLst>
                                            <p:cond delay="0"/>
                                          </p:stCondLst>
                                        </p:cTn>
                                        <p:tgtEl>
                                          <p:spTgt spid="49154">
                                            <p:txEl>
                                              <p:pRg st="17" end="17"/>
                                            </p:txEl>
                                          </p:spTgt>
                                        </p:tgtEl>
                                        <p:attrNameLst>
                                          <p:attrName>style.visibility</p:attrName>
                                        </p:attrNameLst>
                                      </p:cBhvr>
                                      <p:to>
                                        <p:strVal val="visible"/>
                                      </p:to>
                                    </p:set>
                                    <p:animEffect transition="in" filter="blinds(horizontal)">
                                      <p:cBhvr additive="repl">
                                        <p:cTn id="58" dur="500"/>
                                        <p:tgtEl>
                                          <p:spTgt spid="49154">
                                            <p:txEl>
                                              <p:pRg st="17" end="17"/>
                                            </p:txEl>
                                          </p:spTgt>
                                        </p:tgtEl>
                                      </p:cBhvr>
                                    </p:animEffect>
                                  </p:childTnLst>
                                </p:cTn>
                              </p:par>
                              <p:par>
                                <p:cTn id="59" presetID="3" presetClass="entr" presetSubtype="10" fill="hold" nodeType="withEffect">
                                  <p:stCondLst>
                                    <p:cond delay="0"/>
                                  </p:stCondLst>
                                  <p:childTnLst>
                                    <p:set>
                                      <p:cBhvr additive="repl">
                                        <p:cTn id="60" dur="1" fill="hold">
                                          <p:stCondLst>
                                            <p:cond delay="0"/>
                                          </p:stCondLst>
                                        </p:cTn>
                                        <p:tgtEl>
                                          <p:spTgt spid="49154">
                                            <p:txEl>
                                              <p:pRg st="18" end="18"/>
                                            </p:txEl>
                                          </p:spTgt>
                                        </p:tgtEl>
                                        <p:attrNameLst>
                                          <p:attrName>style.visibility</p:attrName>
                                        </p:attrNameLst>
                                      </p:cBhvr>
                                      <p:to>
                                        <p:strVal val="visible"/>
                                      </p:to>
                                    </p:set>
                                    <p:animEffect transition="in" filter="blinds(horizontal)">
                                      <p:cBhvr additive="repl">
                                        <p:cTn id="61" dur="500"/>
                                        <p:tgtEl>
                                          <p:spTgt spid="49154">
                                            <p:txEl>
                                              <p:pRg st="18" end="18"/>
                                            </p:txEl>
                                          </p:spTgt>
                                        </p:tgtEl>
                                      </p:cBhvr>
                                    </p:animEffect>
                                  </p:childTnLst>
                                </p:cTn>
                              </p:par>
                              <p:par>
                                <p:cTn id="62" presetID="3" presetClass="entr" presetSubtype="10" fill="hold" nodeType="withEffect">
                                  <p:stCondLst>
                                    <p:cond delay="0"/>
                                  </p:stCondLst>
                                  <p:childTnLst>
                                    <p:set>
                                      <p:cBhvr additive="repl">
                                        <p:cTn id="63" dur="1" fill="hold">
                                          <p:stCondLst>
                                            <p:cond delay="0"/>
                                          </p:stCondLst>
                                        </p:cTn>
                                        <p:tgtEl>
                                          <p:spTgt spid="49154">
                                            <p:txEl>
                                              <p:pRg st="19" end="19"/>
                                            </p:txEl>
                                          </p:spTgt>
                                        </p:tgtEl>
                                        <p:attrNameLst>
                                          <p:attrName>style.visibility</p:attrName>
                                        </p:attrNameLst>
                                      </p:cBhvr>
                                      <p:to>
                                        <p:strVal val="visible"/>
                                      </p:to>
                                    </p:set>
                                    <p:animEffect transition="in" filter="blinds(horizontal)">
                                      <p:cBhvr additive="repl">
                                        <p:cTn id="64" dur="500"/>
                                        <p:tgtEl>
                                          <p:spTgt spid="49154">
                                            <p:txEl>
                                              <p:pRg st="19" end="19"/>
                                            </p:txEl>
                                          </p:spTgt>
                                        </p:tgtEl>
                                      </p:cBhvr>
                                    </p:animEffect>
                                  </p:childTnLst>
                                </p:cTn>
                              </p:par>
                              <p:par>
                                <p:cTn id="65" presetID="3" presetClass="entr" presetSubtype="10" fill="hold" nodeType="withEffect">
                                  <p:stCondLst>
                                    <p:cond delay="0"/>
                                  </p:stCondLst>
                                  <p:childTnLst>
                                    <p:set>
                                      <p:cBhvr additive="repl">
                                        <p:cTn id="66" dur="1" fill="hold">
                                          <p:stCondLst>
                                            <p:cond delay="0"/>
                                          </p:stCondLst>
                                        </p:cTn>
                                        <p:tgtEl>
                                          <p:spTgt spid="49154">
                                            <p:txEl>
                                              <p:pRg st="20" end="20"/>
                                            </p:txEl>
                                          </p:spTgt>
                                        </p:tgtEl>
                                        <p:attrNameLst>
                                          <p:attrName>style.visibility</p:attrName>
                                        </p:attrNameLst>
                                      </p:cBhvr>
                                      <p:to>
                                        <p:strVal val="visible"/>
                                      </p:to>
                                    </p:set>
                                    <p:animEffect transition="in" filter="blinds(horizontal)">
                                      <p:cBhvr additive="repl">
                                        <p:cTn id="67" dur="500"/>
                                        <p:tgtEl>
                                          <p:spTgt spid="4915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98859B0-4E11-43A7-834D-0D701E5A0E4D}" type="slidenum">
              <a:rPr lang="en-US" sz="1200">
                <a:solidFill>
                  <a:srgbClr val="000000"/>
                </a:solidFill>
                <a:latin typeface="Arial" charset="0"/>
                <a:ea typeface="MS PGothic" pitchFamily="34" charset="-128"/>
              </a:rPr>
              <a:pPr algn="r" eaLnBrk="1" hangingPunct="1">
                <a:buClrTx/>
                <a:buFontTx/>
                <a:buNone/>
              </a:pPr>
              <a:t>52</a:t>
            </a:fld>
            <a:endParaRPr lang="en-US" sz="1200">
              <a:solidFill>
                <a:srgbClr val="000000"/>
              </a:solidFill>
              <a:latin typeface="Arial" charset="0"/>
              <a:ea typeface="MS PGothic" pitchFamily="34" charset="-128"/>
            </a:endParaRPr>
          </a:p>
        </p:txBody>
      </p:sp>
      <p:sp>
        <p:nvSpPr>
          <p:cNvPr id="4813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Sequential and Random Accesses </a:t>
            </a:r>
          </a:p>
        </p:txBody>
      </p:sp>
      <p:sp>
        <p:nvSpPr>
          <p:cNvPr id="50179" name="Text Box 3"/>
          <p:cNvSpPr txBox="1">
            <a:spLocks noChangeArrowheads="1"/>
          </p:cNvSpPr>
          <p:nvPr/>
        </p:nvSpPr>
        <p:spPr bwMode="auto">
          <a:xfrm>
            <a:off x="323528" y="1207294"/>
            <a:ext cx="86868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1875"/>
              </a:spcBef>
              <a:buClr>
                <a:srgbClr val="003399"/>
              </a:buClr>
              <a:buFont typeface="Wingdings" pitchFamily="2" charset="2"/>
              <a:buChar char=""/>
            </a:pPr>
            <a:r>
              <a:rPr lang="en-US" sz="3200" b="0" dirty="0">
                <a:solidFill>
                  <a:srgbClr val="000000"/>
                </a:solidFill>
                <a:latin typeface="Arial" charset="0"/>
                <a:cs typeface="Arial" charset="0"/>
              </a:rPr>
              <a:t>The access to file is </a:t>
            </a:r>
            <a:r>
              <a:rPr lang="en-US" sz="3200" dirty="0">
                <a:solidFill>
                  <a:srgbClr val="000000"/>
                </a:solidFill>
                <a:latin typeface="Arial" charset="0"/>
                <a:cs typeface="Arial" charset="0"/>
              </a:rPr>
              <a:t>Sequential</a:t>
            </a:r>
            <a:r>
              <a:rPr lang="en-US" sz="3200" b="0" dirty="0">
                <a:solidFill>
                  <a:srgbClr val="000000"/>
                </a:solidFill>
                <a:latin typeface="Arial" charset="0"/>
                <a:cs typeface="Arial" charset="0"/>
              </a:rPr>
              <a:t> if </a:t>
            </a:r>
          </a:p>
          <a:p>
            <a:pPr lvl="1" eaLnBrk="1" hangingPunct="1">
              <a:spcBef>
                <a:spcPts val="650"/>
              </a:spcBef>
              <a:buClr>
                <a:srgbClr val="006633"/>
              </a:buClr>
              <a:buSzPct val="85000"/>
              <a:buFont typeface="Wingdings" pitchFamily="2" charset="2"/>
              <a:buChar char=""/>
            </a:pPr>
            <a:r>
              <a:rPr lang="en-US" sz="2800" b="0" dirty="0">
                <a:solidFill>
                  <a:srgbClr val="000000"/>
                </a:solidFill>
                <a:latin typeface="Arial" charset="0"/>
                <a:cs typeface="Arial" charset="0"/>
              </a:rPr>
              <a:t>If we </a:t>
            </a:r>
            <a:r>
              <a:rPr lang="en-US" sz="2800" b="0" dirty="0">
                <a:solidFill>
                  <a:srgbClr val="CC0000"/>
                </a:solidFill>
                <a:latin typeface="Arial" charset="0"/>
                <a:cs typeface="Arial" charset="0"/>
              </a:rPr>
              <a:t>do not move</a:t>
            </a:r>
            <a:r>
              <a:rPr lang="en-US" sz="2800" b="0" dirty="0">
                <a:solidFill>
                  <a:srgbClr val="000000"/>
                </a:solidFill>
                <a:latin typeface="Arial" charset="0"/>
                <a:cs typeface="Arial" charset="0"/>
              </a:rPr>
              <a:t> the FPP manually</a:t>
            </a:r>
          </a:p>
          <a:p>
            <a:pPr lvl="1" eaLnBrk="1" hangingPunct="1">
              <a:spcBef>
                <a:spcPts val="650"/>
              </a:spcBef>
              <a:buClr>
                <a:srgbClr val="006633"/>
              </a:buClr>
              <a:buSzPct val="85000"/>
              <a:buFont typeface="Wingdings" pitchFamily="2" charset="2"/>
              <a:buChar char=""/>
            </a:pPr>
            <a:r>
              <a:rPr lang="en-US" sz="2800" b="0" dirty="0">
                <a:solidFill>
                  <a:schemeClr val="accent1">
                    <a:lumMod val="50000"/>
                  </a:schemeClr>
                </a:solidFill>
                <a:latin typeface="Arial" charset="0"/>
                <a:cs typeface="Arial" charset="0"/>
              </a:rPr>
              <a:t>FPP advances through read and write</a:t>
            </a:r>
          </a:p>
          <a:p>
            <a:pPr eaLnBrk="1" hangingPunct="1">
              <a:spcBef>
                <a:spcPts val="1875"/>
              </a:spcBef>
              <a:buClr>
                <a:srgbClr val="003399"/>
              </a:buClr>
              <a:buFont typeface="Wingdings" pitchFamily="2" charset="2"/>
              <a:buChar char=""/>
            </a:pPr>
            <a:r>
              <a:rPr lang="en-US" sz="3200" b="0" dirty="0">
                <a:solidFill>
                  <a:srgbClr val="000000"/>
                </a:solidFill>
                <a:latin typeface="Arial" charset="0"/>
                <a:cs typeface="Arial" charset="0"/>
              </a:rPr>
              <a:t>The access to file is </a:t>
            </a:r>
            <a:r>
              <a:rPr lang="en-US" sz="3200" dirty="0">
                <a:solidFill>
                  <a:srgbClr val="000000"/>
                </a:solidFill>
                <a:latin typeface="Arial" charset="0"/>
                <a:cs typeface="Arial" charset="0"/>
              </a:rPr>
              <a:t>Random</a:t>
            </a:r>
          </a:p>
          <a:p>
            <a:pPr lvl="1" eaLnBrk="1" hangingPunct="1">
              <a:spcBef>
                <a:spcPts val="650"/>
              </a:spcBef>
              <a:buClr>
                <a:srgbClr val="006633"/>
              </a:buClr>
              <a:buSzPct val="85000"/>
              <a:buFont typeface="Wingdings" pitchFamily="2" charset="2"/>
              <a:buChar char=""/>
            </a:pPr>
            <a:r>
              <a:rPr lang="en-US" sz="2800" b="0" dirty="0">
                <a:solidFill>
                  <a:srgbClr val="000000"/>
                </a:solidFill>
                <a:latin typeface="Arial" charset="0"/>
                <a:cs typeface="Arial" charset="0"/>
              </a:rPr>
              <a:t>FPP advances through read and write </a:t>
            </a:r>
          </a:p>
          <a:p>
            <a:pPr lvl="1" eaLnBrk="1" hangingPunct="1">
              <a:spcBef>
                <a:spcPts val="650"/>
              </a:spcBef>
              <a:buClr>
                <a:srgbClr val="006633"/>
              </a:buClr>
              <a:buSzPct val="85000"/>
              <a:buFont typeface="Wingdings" pitchFamily="2" charset="2"/>
              <a:buChar char=""/>
            </a:pPr>
            <a:r>
              <a:rPr lang="en-US" sz="2800" b="0" dirty="0">
                <a:solidFill>
                  <a:srgbClr val="CC0000"/>
                </a:solidFill>
                <a:latin typeface="Arial" charset="0"/>
                <a:cs typeface="Arial" charset="0"/>
              </a:rPr>
              <a:t>We</a:t>
            </a:r>
            <a:r>
              <a:rPr lang="en-US" sz="2800" b="0" i="1" dirty="0">
                <a:solidFill>
                  <a:srgbClr val="CC0000"/>
                </a:solidFill>
                <a:latin typeface="Arial" charset="0"/>
                <a:cs typeface="Arial" charset="0"/>
              </a:rPr>
              <a:t> can also </a:t>
            </a:r>
            <a:r>
              <a:rPr lang="en-US" sz="2800" b="0" dirty="0">
                <a:solidFill>
                  <a:srgbClr val="CC0000"/>
                </a:solidFill>
                <a:latin typeface="Arial" charset="0"/>
                <a:cs typeface="Arial" charset="0"/>
              </a:rPr>
              <a:t>move the FPP manually</a:t>
            </a:r>
          </a:p>
          <a:p>
            <a:pPr eaLnBrk="1" hangingPunct="1">
              <a:spcBef>
                <a:spcPts val="1875"/>
              </a:spcBef>
              <a:buClr>
                <a:srgbClr val="003399"/>
              </a:buClr>
              <a:buFont typeface="Wingdings" pitchFamily="2" charset="2"/>
              <a:buChar char=""/>
            </a:pPr>
            <a:r>
              <a:rPr lang="en-US" sz="3200" b="0" dirty="0">
                <a:solidFill>
                  <a:srgbClr val="000000"/>
                </a:solidFill>
                <a:latin typeface="Arial" charset="0"/>
                <a:cs typeface="Arial" charset="0"/>
              </a:rPr>
              <a:t>File processing can uses </a:t>
            </a:r>
            <a:r>
              <a:rPr lang="en-US" sz="3200" b="0" i="1" dirty="0">
                <a:solidFill>
                  <a:srgbClr val="000000"/>
                </a:solidFill>
                <a:latin typeface="Arial" charset="0"/>
                <a:cs typeface="Arial" charset="0"/>
              </a:rPr>
              <a:t>Random</a:t>
            </a:r>
            <a:r>
              <a:rPr lang="en-US" sz="3200" b="0" dirty="0">
                <a:solidFill>
                  <a:srgbClr val="000000"/>
                </a:solidFill>
                <a:latin typeface="Arial" charset="0"/>
                <a:cs typeface="Arial" charset="0"/>
              </a:rPr>
              <a:t> access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0179">
                                            <p:txEl>
                                              <p:pRg st="0" end="0"/>
                                            </p:txEl>
                                          </p:spTgt>
                                        </p:tgtEl>
                                        <p:attrNameLst>
                                          <p:attrName>style.visibility</p:attrName>
                                        </p:attrNameLst>
                                      </p:cBhvr>
                                      <p:to>
                                        <p:strVal val="visible"/>
                                      </p:to>
                                    </p:set>
                                    <p:animEffect transition="in" filter="checkerboard(across)">
                                      <p:cBhvr additive="repl">
                                        <p:cTn id="7" dur="500"/>
                                        <p:tgtEl>
                                          <p:spTgt spid="50179">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50179">
                                            <p:txEl>
                                              <p:pRg st="1" end="1"/>
                                            </p:txEl>
                                          </p:spTgt>
                                        </p:tgtEl>
                                        <p:attrNameLst>
                                          <p:attrName>style.visibility</p:attrName>
                                        </p:attrNameLst>
                                      </p:cBhvr>
                                      <p:to>
                                        <p:strVal val="visible"/>
                                      </p:to>
                                    </p:set>
                                    <p:animEffect transition="in" filter="checkerboard(across)">
                                      <p:cBhvr additive="repl">
                                        <p:cTn id="10" dur="500"/>
                                        <p:tgtEl>
                                          <p:spTgt spid="50179">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50179">
                                            <p:txEl>
                                              <p:pRg st="2" end="2"/>
                                            </p:txEl>
                                          </p:spTgt>
                                        </p:tgtEl>
                                        <p:attrNameLst>
                                          <p:attrName>style.visibility</p:attrName>
                                        </p:attrNameLst>
                                      </p:cBhvr>
                                      <p:to>
                                        <p:strVal val="visible"/>
                                      </p:to>
                                    </p:set>
                                    <p:animEffect transition="in" filter="checkerboard(across)">
                                      <p:cBhvr additive="repl">
                                        <p:cTn id="13" dur="500"/>
                                        <p:tgtEl>
                                          <p:spTgt spid="501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50179">
                                            <p:txEl>
                                              <p:pRg st="3" end="3"/>
                                            </p:txEl>
                                          </p:spTgt>
                                        </p:tgtEl>
                                        <p:attrNameLst>
                                          <p:attrName>style.visibility</p:attrName>
                                        </p:attrNameLst>
                                      </p:cBhvr>
                                      <p:to>
                                        <p:strVal val="visible"/>
                                      </p:to>
                                    </p:set>
                                    <p:animEffect transition="in" filter="checkerboard(across)">
                                      <p:cBhvr additive="repl">
                                        <p:cTn id="18" dur="500"/>
                                        <p:tgtEl>
                                          <p:spTgt spid="50179">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50179">
                                            <p:txEl>
                                              <p:pRg st="4" end="4"/>
                                            </p:txEl>
                                          </p:spTgt>
                                        </p:tgtEl>
                                        <p:attrNameLst>
                                          <p:attrName>style.visibility</p:attrName>
                                        </p:attrNameLst>
                                      </p:cBhvr>
                                      <p:to>
                                        <p:strVal val="visible"/>
                                      </p:to>
                                    </p:set>
                                    <p:animEffect transition="in" filter="checkerboard(across)">
                                      <p:cBhvr additive="repl">
                                        <p:cTn id="21" dur="500"/>
                                        <p:tgtEl>
                                          <p:spTgt spid="50179">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50179">
                                            <p:txEl>
                                              <p:pRg st="5" end="5"/>
                                            </p:txEl>
                                          </p:spTgt>
                                        </p:tgtEl>
                                        <p:attrNameLst>
                                          <p:attrName>style.visibility</p:attrName>
                                        </p:attrNameLst>
                                      </p:cBhvr>
                                      <p:to>
                                        <p:strVal val="visible"/>
                                      </p:to>
                                    </p:set>
                                    <p:animEffect transition="in" filter="checkerboard(across)">
                                      <p:cBhvr additive="repl">
                                        <p:cTn id="24" dur="500"/>
                                        <p:tgtEl>
                                          <p:spTgt spid="50179">
                                            <p:txEl>
                                              <p:pRg st="5" end="5"/>
                                            </p:txEl>
                                          </p:spTgt>
                                        </p:tgtEl>
                                      </p:cBhvr>
                                    </p:animEffect>
                                  </p:childTnLst>
                                </p:cTn>
                              </p:par>
                              <p:par>
                                <p:cTn id="25" presetID="5" presetClass="entr" presetSubtype="10" fill="hold" nodeType="withEffect">
                                  <p:stCondLst>
                                    <p:cond delay="0"/>
                                  </p:stCondLst>
                                  <p:childTnLst>
                                    <p:set>
                                      <p:cBhvr additive="repl">
                                        <p:cTn id="26" dur="1" fill="hold">
                                          <p:stCondLst>
                                            <p:cond delay="0"/>
                                          </p:stCondLst>
                                        </p:cTn>
                                        <p:tgtEl>
                                          <p:spTgt spid="50179">
                                            <p:txEl>
                                              <p:pRg st="6" end="6"/>
                                            </p:txEl>
                                          </p:spTgt>
                                        </p:tgtEl>
                                        <p:attrNameLst>
                                          <p:attrName>style.visibility</p:attrName>
                                        </p:attrNameLst>
                                      </p:cBhvr>
                                      <p:to>
                                        <p:strVal val="visible"/>
                                      </p:to>
                                    </p:set>
                                    <p:animEffect transition="in" filter="checkerboard(across)">
                                      <p:cBhvr additive="repl">
                                        <p:cTn id="27" dur="500"/>
                                        <p:tgtEl>
                                          <p:spTgt spid="50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5E6FF50-8AD8-4297-A1A1-8CB60DE2F911}" type="slidenum">
              <a:rPr lang="en-US" sz="1200">
                <a:solidFill>
                  <a:srgbClr val="000000"/>
                </a:solidFill>
                <a:latin typeface="Arial" charset="0"/>
                <a:ea typeface="MS PGothic" pitchFamily="34" charset="-128"/>
              </a:rPr>
              <a:pPr algn="r" eaLnBrk="1" hangingPunct="1">
                <a:buClrTx/>
                <a:buFontTx/>
                <a:buNone/>
              </a:pPr>
              <a:t>53</a:t>
            </a:fld>
            <a:endParaRPr lang="en-US" sz="1200">
              <a:solidFill>
                <a:srgbClr val="000000"/>
              </a:solidFill>
              <a:latin typeface="Arial" charset="0"/>
              <a:ea typeface="MS PGothic" pitchFamily="34" charset="-128"/>
            </a:endParaRPr>
          </a:p>
        </p:txBody>
      </p:sp>
      <p:sp>
        <p:nvSpPr>
          <p:cNvPr id="53251"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Moving FPP, Why?</a:t>
            </a:r>
          </a:p>
        </p:txBody>
      </p:sp>
      <p:sp>
        <p:nvSpPr>
          <p:cNvPr id="53252" name="Text Box 3"/>
          <p:cNvSpPr txBox="1">
            <a:spLocks noChangeArrowheads="1"/>
          </p:cNvSpPr>
          <p:nvPr/>
        </p:nvSpPr>
        <p:spPr bwMode="auto">
          <a:xfrm>
            <a:off x="179512" y="1108075"/>
            <a:ext cx="8964488"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marL="1020763" indent="-3492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To access randomly</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Consider </a:t>
            </a:r>
            <a:r>
              <a:rPr lang="en-US" sz="3200" dirty="0">
                <a:solidFill>
                  <a:schemeClr val="accent1">
                    <a:lumMod val="50000"/>
                  </a:schemeClr>
                </a:solidFill>
                <a:latin typeface="Arial" charset="0"/>
                <a:cs typeface="Arial" charset="0"/>
              </a:rPr>
              <a:t>very large file </a:t>
            </a:r>
          </a:p>
          <a:p>
            <a:pPr lvl="1" eaLnBrk="1" hangingPunct="1">
              <a:spcBef>
                <a:spcPts val="2000"/>
              </a:spcBef>
              <a:buClr>
                <a:srgbClr val="003399"/>
              </a:buClr>
              <a:buFont typeface="Wingdings" pitchFamily="2" charset="2"/>
              <a:buChar char=""/>
            </a:pPr>
            <a:r>
              <a:rPr lang="en-US" sz="2800" b="0" i="1" dirty="0">
                <a:solidFill>
                  <a:srgbClr val="000000"/>
                </a:solidFill>
                <a:latin typeface="Arial" charset="0"/>
                <a:cs typeface="Arial" charset="0"/>
              </a:rPr>
              <a:t>E.g., </a:t>
            </a:r>
            <a:r>
              <a:rPr lang="en-US" sz="2800" b="0" dirty="0">
                <a:solidFill>
                  <a:srgbClr val="000000"/>
                </a:solidFill>
                <a:latin typeface="Arial" charset="0"/>
                <a:cs typeface="Arial" charset="0"/>
              </a:rPr>
              <a:t>information about all students in the university</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Change the name of 5000</a:t>
            </a:r>
            <a:r>
              <a:rPr lang="en-US" sz="3200" b="0" baseline="30000" dirty="0">
                <a:solidFill>
                  <a:srgbClr val="000000"/>
                </a:solidFill>
                <a:latin typeface="Arial" charset="0"/>
                <a:cs typeface="Arial" charset="0"/>
              </a:rPr>
              <a:t>th</a:t>
            </a:r>
            <a:r>
              <a:rPr lang="en-US" sz="3200" b="0" dirty="0">
                <a:solidFill>
                  <a:srgbClr val="000000"/>
                </a:solidFill>
                <a:latin typeface="Arial" charset="0"/>
                <a:cs typeface="Arial" charset="0"/>
              </a:rPr>
              <a:t> student</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If it is saved in text file</a:t>
            </a:r>
          </a:p>
          <a:p>
            <a:pPr lvl="2" eaLnBrk="1" hangingPunct="1">
              <a:spcBef>
                <a:spcPts val="650"/>
              </a:spcBef>
              <a:buClr>
                <a:srgbClr val="CC0000"/>
              </a:buClr>
              <a:buSzPct val="75000"/>
              <a:buFont typeface="Wingdings" pitchFamily="2" charset="2"/>
              <a:buChar char=""/>
            </a:pPr>
            <a:r>
              <a:rPr lang="en-US" sz="2600" b="0" dirty="0">
                <a:solidFill>
                  <a:srgbClr val="000000"/>
                </a:solidFill>
                <a:latin typeface="Arial" charset="0"/>
                <a:cs typeface="Arial" charset="0"/>
              </a:rPr>
              <a:t>Read 4999 lines, skip them and change the 5000</a:t>
            </a:r>
            <a:r>
              <a:rPr lang="en-US" sz="2600" b="0" baseline="30000" dirty="0">
                <a:solidFill>
                  <a:srgbClr val="000000"/>
                </a:solidFill>
                <a:latin typeface="Arial" charset="0"/>
                <a:cs typeface="Arial" charset="0"/>
              </a:rPr>
              <a:t>th</a:t>
            </a:r>
            <a:r>
              <a:rPr lang="en-US" sz="2600" b="0" dirty="0">
                <a:solidFill>
                  <a:srgbClr val="000000"/>
                </a:solidFill>
                <a:latin typeface="Arial" charset="0"/>
                <a:cs typeface="Arial" charset="0"/>
              </a:rPr>
              <a:t> </a:t>
            </a:r>
          </a:p>
          <a:p>
            <a:pPr lvl="2" eaLnBrk="1" hangingPunct="1">
              <a:spcBef>
                <a:spcPts val="225"/>
              </a:spcBef>
              <a:buClr>
                <a:srgbClr val="CC0000"/>
              </a:buClr>
              <a:buSzPct val="75000"/>
              <a:buFont typeface="Wingdings" pitchFamily="2" charset="2"/>
              <a:buNone/>
            </a:pPr>
            <a:endParaRPr lang="en-US" sz="900" b="0" dirty="0">
              <a:solidFill>
                <a:srgbClr val="000000"/>
              </a:solidFill>
              <a:latin typeface="Arial" charset="0"/>
              <a:cs typeface="Arial" charset="0"/>
            </a:endParaRP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If it is saved in binary file and each object has the </a:t>
            </a:r>
            <a:r>
              <a:rPr lang="en-US" sz="2800" b="0" dirty="0">
                <a:solidFill>
                  <a:srgbClr val="CC0000"/>
                </a:solidFill>
                <a:latin typeface="Arial" charset="0"/>
                <a:cs typeface="Arial" charset="0"/>
              </a:rPr>
              <a:t>same size</a:t>
            </a:r>
          </a:p>
          <a:p>
            <a:pPr lvl="2" eaLnBrk="1" hangingPunct="1">
              <a:spcBef>
                <a:spcPts val="650"/>
              </a:spcBef>
              <a:buClr>
                <a:srgbClr val="CC0000"/>
              </a:buClr>
              <a:buSzPct val="75000"/>
              <a:buFont typeface="Wingdings" pitchFamily="2" charset="2"/>
              <a:buChar char=""/>
            </a:pPr>
            <a:r>
              <a:rPr lang="en-US" sz="2600" b="0" dirty="0">
                <a:solidFill>
                  <a:srgbClr val="000000"/>
                </a:solidFill>
                <a:latin typeface="Arial" charset="0"/>
                <a:cs typeface="Arial" charset="0"/>
              </a:rPr>
              <a:t>Jump to the 5000</a:t>
            </a:r>
            <a:r>
              <a:rPr lang="en-US" sz="2600" b="0" baseline="30000" dirty="0">
                <a:solidFill>
                  <a:srgbClr val="000000"/>
                </a:solidFill>
                <a:latin typeface="Arial" charset="0"/>
                <a:cs typeface="Arial" charset="0"/>
              </a:rPr>
              <a:t>th</a:t>
            </a:r>
            <a:r>
              <a:rPr lang="en-US" sz="2600" b="0" dirty="0">
                <a:solidFill>
                  <a:srgbClr val="000000"/>
                </a:solidFill>
                <a:latin typeface="Arial" charset="0"/>
                <a:cs typeface="Arial" charset="0"/>
              </a:rPr>
              <a:t> object by </a:t>
            </a:r>
            <a:r>
              <a:rPr lang="en-US" sz="2600" dirty="0" err="1">
                <a:solidFill>
                  <a:srgbClr val="000000"/>
                </a:solidFill>
              </a:rPr>
              <a:t>fseek</a:t>
            </a:r>
            <a:endParaRPr lang="en-US" sz="2600" dirty="0">
              <a:solidFill>
                <a:srgbClr val="000000"/>
              </a:solidFill>
            </a:endParaRPr>
          </a:p>
        </p:txBody>
      </p:sp>
    </p:spTree>
    <p:extLst>
      <p:ext uri="{BB962C8B-B14F-4D97-AF65-F5344CB8AC3E}">
        <p14:creationId xmlns:p14="http://schemas.microsoft.com/office/powerpoint/2010/main" val="38388101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49F3A7B2-4F00-4C6E-8C94-E8B9406F318E}" type="slidenum">
              <a:rPr lang="en-US" sz="1200">
                <a:solidFill>
                  <a:srgbClr val="000000"/>
                </a:solidFill>
                <a:latin typeface="Arial" charset="0"/>
                <a:ea typeface="MS PGothic" pitchFamily="34" charset="-128"/>
              </a:rPr>
              <a:pPr algn="r" eaLnBrk="1" hangingPunct="1">
                <a:buClrTx/>
                <a:buFontTx/>
                <a:buNone/>
              </a:pPr>
              <a:t>54</a:t>
            </a:fld>
            <a:endParaRPr lang="en-US" sz="1200">
              <a:solidFill>
                <a:srgbClr val="000000"/>
              </a:solidFill>
              <a:latin typeface="Arial" charset="0"/>
              <a:ea typeface="MS PGothic" pitchFamily="34" charset="-128"/>
            </a:endParaRPr>
          </a:p>
        </p:txBody>
      </p:sp>
      <p:sp>
        <p:nvSpPr>
          <p:cNvPr id="49155"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Moving FPP</a:t>
            </a:r>
          </a:p>
        </p:txBody>
      </p:sp>
      <p:sp>
        <p:nvSpPr>
          <p:cNvPr id="49156" name="Text Box 3"/>
          <p:cNvSpPr txBox="1">
            <a:spLocks noChangeArrowheads="1"/>
          </p:cNvSpPr>
          <p:nvPr/>
        </p:nvSpPr>
        <p:spPr bwMode="auto">
          <a:xfrm>
            <a:off x="179512" y="1108075"/>
            <a:ext cx="8784976"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marL="668338" indent="-325438"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algn="ctr" eaLnBrk="1" hangingPunct="1">
              <a:spcBef>
                <a:spcPts val="1750"/>
              </a:spcBef>
              <a:buClrTx/>
              <a:buFontTx/>
              <a:buNone/>
            </a:pPr>
            <a:r>
              <a:rPr lang="en-US" sz="2400" dirty="0" err="1">
                <a:solidFill>
                  <a:srgbClr val="000000"/>
                </a:solidFill>
              </a:rPr>
              <a:t>int</a:t>
            </a:r>
            <a:r>
              <a:rPr lang="en-US" sz="2400" dirty="0">
                <a:solidFill>
                  <a:srgbClr val="000000"/>
                </a:solidFill>
              </a:rPr>
              <a:t> </a:t>
            </a:r>
            <a:r>
              <a:rPr lang="en-US" sz="2400" dirty="0" err="1">
                <a:solidFill>
                  <a:srgbClr val="000000"/>
                </a:solidFill>
              </a:rPr>
              <a:t>fseek</a:t>
            </a:r>
            <a:r>
              <a:rPr lang="en-US" sz="2400" dirty="0">
                <a:solidFill>
                  <a:srgbClr val="000000"/>
                </a:solidFill>
              </a:rPr>
              <a:t>(FILE *</a:t>
            </a:r>
            <a:r>
              <a:rPr lang="en-US" sz="2400" dirty="0" err="1">
                <a:solidFill>
                  <a:srgbClr val="000000"/>
                </a:solidFill>
              </a:rPr>
              <a:t>fp</a:t>
            </a:r>
            <a:r>
              <a:rPr lang="en-US" sz="2400" dirty="0">
                <a:solidFill>
                  <a:srgbClr val="000000"/>
                </a:solidFill>
              </a:rPr>
              <a:t>, long offset, </a:t>
            </a:r>
            <a:r>
              <a:rPr lang="en-US" sz="2400" dirty="0" err="1">
                <a:solidFill>
                  <a:srgbClr val="000000"/>
                </a:solidFill>
              </a:rPr>
              <a:t>int</a:t>
            </a:r>
            <a:r>
              <a:rPr lang="en-US" sz="2400" dirty="0">
                <a:solidFill>
                  <a:srgbClr val="000000"/>
                </a:solidFill>
              </a:rPr>
              <a:t> org)</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Set FPP in the </a:t>
            </a:r>
            <a:r>
              <a:rPr lang="en-US" sz="3200" dirty="0">
                <a:solidFill>
                  <a:srgbClr val="CC0000"/>
                </a:solidFill>
              </a:rPr>
              <a:t>offset</a:t>
            </a:r>
            <a:r>
              <a:rPr lang="en-US" sz="3200" b="0" dirty="0">
                <a:solidFill>
                  <a:srgbClr val="000000"/>
                </a:solidFill>
                <a:latin typeface="Arial" charset="0"/>
                <a:cs typeface="Arial" charset="0"/>
              </a:rPr>
              <a:t> respect to </a:t>
            </a:r>
            <a:r>
              <a:rPr lang="en-US" sz="3200" dirty="0">
                <a:solidFill>
                  <a:srgbClr val="CC0000"/>
                </a:solidFill>
              </a:rPr>
              <a:t>org</a:t>
            </a:r>
          </a:p>
          <a:p>
            <a:pPr eaLnBrk="1" hangingPunct="1">
              <a:spcBef>
                <a:spcPts val="2000"/>
              </a:spcBef>
              <a:buClr>
                <a:srgbClr val="003399"/>
              </a:buClr>
              <a:buFont typeface="Wingdings" pitchFamily="2" charset="2"/>
              <a:buChar char=""/>
            </a:pPr>
            <a:r>
              <a:rPr lang="en-US" sz="2400" dirty="0">
                <a:solidFill>
                  <a:srgbClr val="000000"/>
                </a:solidFill>
              </a:rPr>
              <a:t>org</a:t>
            </a:r>
            <a:r>
              <a:rPr lang="en-US" sz="3200" b="0" dirty="0">
                <a:solidFill>
                  <a:srgbClr val="000000"/>
                </a:solidFill>
                <a:latin typeface="Arial" charset="0"/>
                <a:cs typeface="Arial" charset="0"/>
              </a:rPr>
              <a:t>:</a:t>
            </a:r>
          </a:p>
          <a:p>
            <a:pPr lvl="1" eaLnBrk="1" hangingPunct="1">
              <a:spcBef>
                <a:spcPts val="700"/>
              </a:spcBef>
              <a:buClr>
                <a:srgbClr val="006633"/>
              </a:buClr>
              <a:buSzPct val="85000"/>
              <a:buFont typeface="Wingdings" pitchFamily="2" charset="2"/>
              <a:buChar char=""/>
            </a:pPr>
            <a:r>
              <a:rPr lang="en-US" sz="2800" dirty="0">
                <a:solidFill>
                  <a:srgbClr val="CC0000"/>
                </a:solidFill>
              </a:rPr>
              <a:t>SEEK_SET</a:t>
            </a:r>
            <a:r>
              <a:rPr lang="en-US" sz="2800" b="0" dirty="0">
                <a:solidFill>
                  <a:srgbClr val="000000"/>
                </a:solidFill>
                <a:latin typeface="Arial" charset="0"/>
                <a:cs typeface="Arial" charset="0"/>
              </a:rPr>
              <a:t>: start of file</a:t>
            </a:r>
          </a:p>
          <a:p>
            <a:pPr lvl="1" eaLnBrk="1" hangingPunct="1">
              <a:spcBef>
                <a:spcPts val="700"/>
              </a:spcBef>
              <a:buClr>
                <a:srgbClr val="006633"/>
              </a:buClr>
              <a:buSzPct val="85000"/>
              <a:buFont typeface="Wingdings" pitchFamily="2" charset="2"/>
              <a:buChar char=""/>
            </a:pPr>
            <a:r>
              <a:rPr lang="en-US" sz="2800" dirty="0">
                <a:solidFill>
                  <a:srgbClr val="CC0000"/>
                </a:solidFill>
              </a:rPr>
              <a:t>SEEK_CUR</a:t>
            </a:r>
            <a:r>
              <a:rPr lang="en-US" sz="2800" b="0" dirty="0">
                <a:solidFill>
                  <a:srgbClr val="000000"/>
                </a:solidFill>
                <a:latin typeface="Arial" charset="0"/>
                <a:cs typeface="Arial" charset="0"/>
              </a:rPr>
              <a:t>: current FPP</a:t>
            </a:r>
          </a:p>
          <a:p>
            <a:pPr lvl="1" eaLnBrk="1" hangingPunct="1">
              <a:spcBef>
                <a:spcPts val="700"/>
              </a:spcBef>
              <a:buClr>
                <a:srgbClr val="006633"/>
              </a:buClr>
              <a:buSzPct val="85000"/>
              <a:buFont typeface="Wingdings" pitchFamily="2" charset="2"/>
              <a:buChar char=""/>
            </a:pPr>
            <a:r>
              <a:rPr lang="en-US" sz="2800" dirty="0">
                <a:solidFill>
                  <a:srgbClr val="CC0000"/>
                </a:solidFill>
              </a:rPr>
              <a:t>SEEK_END</a:t>
            </a:r>
            <a:r>
              <a:rPr lang="en-US" sz="2800" b="0" dirty="0">
                <a:solidFill>
                  <a:srgbClr val="000000"/>
                </a:solidFill>
                <a:latin typeface="Arial" charset="0"/>
                <a:cs typeface="Arial" charset="0"/>
              </a:rPr>
              <a:t>: End of file</a:t>
            </a:r>
            <a:endParaRPr lang="en-US" sz="16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Returns </a:t>
            </a:r>
            <a:r>
              <a:rPr lang="en-US" sz="3200" b="0" i="1" dirty="0">
                <a:solidFill>
                  <a:srgbClr val="000000"/>
                </a:solidFill>
                <a:latin typeface="Arial" charset="0"/>
                <a:cs typeface="Arial" charset="0"/>
              </a:rPr>
              <a:t>nonzero</a:t>
            </a:r>
            <a:r>
              <a:rPr lang="en-US" sz="3200" b="0" dirty="0">
                <a:solidFill>
                  <a:srgbClr val="000000"/>
                </a:solidFill>
                <a:latin typeface="Arial" charset="0"/>
                <a:cs typeface="Arial" charset="0"/>
              </a:rPr>
              <a:t> if it is unsuccessful, otherwise returns zero.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41742C8-4F43-4610-B044-0E22493CFC55}" type="slidenum">
              <a:rPr lang="en-US" sz="1200">
                <a:solidFill>
                  <a:srgbClr val="000000"/>
                </a:solidFill>
                <a:latin typeface="Arial" charset="0"/>
                <a:ea typeface="MS PGothic" pitchFamily="34" charset="-128"/>
              </a:rPr>
              <a:pPr algn="r" eaLnBrk="1" hangingPunct="1">
                <a:buClrTx/>
                <a:buFontTx/>
                <a:buNone/>
              </a:pPr>
              <a:t>55</a:t>
            </a:fld>
            <a:endParaRPr lang="en-US" sz="1200">
              <a:solidFill>
                <a:srgbClr val="000000"/>
              </a:solidFill>
              <a:latin typeface="Arial" charset="0"/>
              <a:ea typeface="MS PGothic" pitchFamily="34" charset="-128"/>
            </a:endParaRPr>
          </a:p>
        </p:txBody>
      </p:sp>
      <p:sp>
        <p:nvSpPr>
          <p:cNvPr id="52226" name="Text Box 2"/>
          <p:cNvSpPr txBox="1">
            <a:spLocks noChangeArrowheads="1"/>
          </p:cNvSpPr>
          <p:nvPr/>
        </p:nvSpPr>
        <p:spPr bwMode="auto">
          <a:xfrm>
            <a:off x="304800" y="1052736"/>
            <a:ext cx="8610600" cy="5157564"/>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90000"/>
              </a:lnSpc>
              <a:spcBef>
                <a:spcPts val="200"/>
              </a:spcBef>
              <a:spcAft>
                <a:spcPts val="200"/>
              </a:spcAft>
              <a:buClrTx/>
              <a:buFontTx/>
              <a:buNone/>
            </a:pPr>
            <a:r>
              <a:rPr lang="en-US" sz="2200" dirty="0" err="1">
                <a:solidFill>
                  <a:srgbClr val="000000"/>
                </a:solidFill>
              </a:rPr>
              <a:t>fp</a:t>
            </a:r>
            <a:r>
              <a:rPr lang="en-US" sz="2200" dirty="0">
                <a:solidFill>
                  <a:srgbClr val="000000"/>
                </a:solidFill>
              </a:rPr>
              <a:t> = </a:t>
            </a:r>
            <a:r>
              <a:rPr lang="en-US" sz="2200" dirty="0" err="1">
                <a:solidFill>
                  <a:srgbClr val="000000"/>
                </a:solidFill>
              </a:rPr>
              <a:t>fopen</a:t>
            </a:r>
            <a:r>
              <a:rPr lang="en-US" sz="2200" dirty="0">
                <a:solidFill>
                  <a:srgbClr val="000000"/>
                </a:solidFill>
              </a:rPr>
              <a:t>("</a:t>
            </a:r>
            <a:r>
              <a:rPr lang="en-US" sz="2200" dirty="0" err="1">
                <a:solidFill>
                  <a:srgbClr val="000000"/>
                </a:solidFill>
              </a:rPr>
              <a:t>point.bin</a:t>
            </a:r>
            <a:r>
              <a:rPr lang="en-US" sz="2200" dirty="0">
                <a:solidFill>
                  <a:srgbClr val="000000"/>
                </a:solidFill>
              </a:rPr>
              <a:t>", "</a:t>
            </a:r>
            <a:r>
              <a:rPr lang="en-US" sz="2200" dirty="0" err="1">
                <a:solidFill>
                  <a:srgbClr val="000000"/>
                </a:solidFill>
              </a:rPr>
              <a:t>rb</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 </a:t>
            </a:r>
            <a:r>
              <a:rPr lang="en-US" sz="2200" dirty="0" err="1">
                <a:solidFill>
                  <a:srgbClr val="000000"/>
                </a:solidFill>
              </a:rPr>
              <a:t>fp</a:t>
            </a:r>
            <a:r>
              <a:rPr lang="en-US" sz="2200" dirty="0">
                <a:solidFill>
                  <a:srgbClr val="000000"/>
                </a:solidFill>
              </a:rPr>
              <a:t>);</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fseek</a:t>
            </a:r>
            <a:r>
              <a:rPr lang="en-US" sz="2200" dirty="0">
                <a:solidFill>
                  <a:srgbClr val="000000"/>
                </a:solidFill>
              </a:rPr>
              <a:t>(</a:t>
            </a:r>
            <a:r>
              <a:rPr lang="en-US" sz="2200" dirty="0" err="1">
                <a:solidFill>
                  <a:srgbClr val="000000"/>
                </a:solidFill>
              </a:rPr>
              <a:t>fp</a:t>
            </a:r>
            <a:r>
              <a:rPr lang="en-US" sz="2200" dirty="0">
                <a:solidFill>
                  <a:srgbClr val="000000"/>
                </a:solidFill>
              </a:rPr>
              <a:t>, 2 * </a:t>
            </a:r>
            <a:r>
              <a:rPr lang="en-US" sz="2200" dirty="0" err="1">
                <a:solidFill>
                  <a:srgbClr val="000000"/>
                </a:solidFill>
              </a:rPr>
              <a:t>sizeof</a:t>
            </a:r>
            <a:r>
              <a:rPr lang="en-US" sz="2200" dirty="0">
                <a:solidFill>
                  <a:srgbClr val="000000"/>
                </a:solidFill>
              </a:rPr>
              <a:t>(p), SEEK_SET);</a:t>
            </a: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 </a:t>
            </a:r>
            <a:r>
              <a:rPr lang="en-US" sz="2200" dirty="0" err="1">
                <a:solidFill>
                  <a:srgbClr val="000000"/>
                </a:solidFill>
              </a:rPr>
              <a:t>fp</a:t>
            </a:r>
            <a:r>
              <a:rPr lang="en-US" sz="2200" dirty="0">
                <a:solidFill>
                  <a:srgbClr val="000000"/>
                </a:solidFill>
              </a:rPr>
              <a:t>);</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fseek</a:t>
            </a:r>
            <a:r>
              <a:rPr lang="en-US" sz="2200" dirty="0">
                <a:solidFill>
                  <a:srgbClr val="000000"/>
                </a:solidFill>
              </a:rPr>
              <a:t>(</a:t>
            </a:r>
            <a:r>
              <a:rPr lang="en-US" sz="2200" dirty="0" err="1">
                <a:solidFill>
                  <a:srgbClr val="000000"/>
                </a:solidFill>
              </a:rPr>
              <a:t>fp</a:t>
            </a:r>
            <a:r>
              <a:rPr lang="en-US" sz="2200" dirty="0">
                <a:solidFill>
                  <a:srgbClr val="000000"/>
                </a:solidFill>
              </a:rPr>
              <a:t>, -3 * </a:t>
            </a:r>
            <a:r>
              <a:rPr lang="en-US" sz="2200" dirty="0" err="1">
                <a:solidFill>
                  <a:srgbClr val="000000"/>
                </a:solidFill>
              </a:rPr>
              <a:t>sizeof</a:t>
            </a:r>
            <a:r>
              <a:rPr lang="en-US" sz="2200" dirty="0">
                <a:solidFill>
                  <a:srgbClr val="000000"/>
                </a:solidFill>
              </a:rPr>
              <a:t>(p), SEEK_END);</a:t>
            </a: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1,fp);</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fseek</a:t>
            </a:r>
            <a:r>
              <a:rPr lang="en-US" sz="2200" dirty="0">
                <a:solidFill>
                  <a:srgbClr val="000000"/>
                </a:solidFill>
              </a:rPr>
              <a:t>(</a:t>
            </a:r>
            <a:r>
              <a:rPr lang="en-US" sz="2200" dirty="0" err="1">
                <a:solidFill>
                  <a:srgbClr val="000000"/>
                </a:solidFill>
              </a:rPr>
              <a:t>fp</a:t>
            </a:r>
            <a:r>
              <a:rPr lang="en-US" sz="2200" dirty="0">
                <a:solidFill>
                  <a:srgbClr val="000000"/>
                </a:solidFill>
              </a:rPr>
              <a:t>, 1 * </a:t>
            </a:r>
            <a:r>
              <a:rPr lang="en-US" sz="2200" dirty="0" err="1">
                <a:solidFill>
                  <a:srgbClr val="000000"/>
                </a:solidFill>
              </a:rPr>
              <a:t>sizeof</a:t>
            </a:r>
            <a:r>
              <a:rPr lang="en-US" sz="2200" dirty="0">
                <a:solidFill>
                  <a:srgbClr val="000000"/>
                </a:solidFill>
              </a:rPr>
              <a:t>(p), SEEK_CUR);</a:t>
            </a: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 </a:t>
            </a:r>
            <a:r>
              <a:rPr lang="en-US" sz="2200" dirty="0" err="1">
                <a:solidFill>
                  <a:srgbClr val="000000"/>
                </a:solidFill>
              </a:rPr>
              <a:t>fp</a:t>
            </a:r>
            <a:r>
              <a:rPr lang="en-US" sz="2200" dirty="0">
                <a:solidFill>
                  <a:srgbClr val="000000"/>
                </a:solidFill>
              </a:rPr>
              <a:t>);</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p:txBody>
      </p:sp>
      <p:sp>
        <p:nvSpPr>
          <p:cNvPr id="50180" name="Text Box 3"/>
          <p:cNvSpPr txBox="1">
            <a:spLocks noChangeArrowheads="1"/>
          </p:cNvSpPr>
          <p:nvPr/>
        </p:nvSpPr>
        <p:spPr bwMode="auto">
          <a:xfrm>
            <a:off x="1638675" y="167219"/>
            <a:ext cx="5942849" cy="648512"/>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pPr algn="ctr"/>
            <a:r>
              <a:rPr lang="ar-SA" dirty="0"/>
              <a:t>فرض كنيد در يك فايل باينري</a:t>
            </a:r>
            <a:r>
              <a:rPr lang="fa-IR" dirty="0"/>
              <a:t>،</a:t>
            </a:r>
            <a:r>
              <a:rPr lang="ar-SA" dirty="0"/>
              <a:t> اطلاعات نقاط زير به</a:t>
            </a:r>
            <a:r>
              <a:rPr lang="fa-IR" dirty="0"/>
              <a:t>‌</a:t>
            </a:r>
            <a:r>
              <a:rPr lang="ar-SA" dirty="0"/>
              <a:t>ترتيب نوشته شده است</a:t>
            </a:r>
            <a:r>
              <a:rPr lang="fa-IR" dirty="0"/>
              <a:t>: </a:t>
            </a:r>
            <a:r>
              <a:rPr lang="hi-IN" dirty="0"/>
              <a:t> </a:t>
            </a:r>
            <a:r>
              <a:rPr lang="en-US" dirty="0"/>
              <a:t>(1,1)(2,2)(3,3)(4,4)(5,5)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additive="repl">
                                        <p:cTn id="7" dur="500"/>
                                        <p:tgtEl>
                                          <p:spTgt spid="52226">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52226">
                                            <p:txEl>
                                              <p:pRg st="2" end="2"/>
                                            </p:txEl>
                                          </p:spTgt>
                                        </p:tgtEl>
                                        <p:attrNameLst>
                                          <p:attrName>style.visibility</p:attrName>
                                        </p:attrNameLst>
                                      </p:cBhvr>
                                      <p:to>
                                        <p:strVal val="visible"/>
                                      </p:to>
                                    </p:set>
                                    <p:animEffect transition="in" filter="blinds(horizontal)">
                                      <p:cBhvr additive="repl">
                                        <p:cTn id="10" dur="500"/>
                                        <p:tgtEl>
                                          <p:spTgt spid="52226">
                                            <p:txEl>
                                              <p:pRg st="2" end="2"/>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52226">
                                            <p:txEl>
                                              <p:pRg st="3" end="3"/>
                                            </p:txEl>
                                          </p:spTgt>
                                        </p:tgtEl>
                                        <p:attrNameLst>
                                          <p:attrName>style.visibility</p:attrName>
                                        </p:attrNameLst>
                                      </p:cBhvr>
                                      <p:to>
                                        <p:strVal val="visible"/>
                                      </p:to>
                                    </p:set>
                                    <p:animEffect transition="in" filter="blinds(horizontal)">
                                      <p:cBhvr additive="repl">
                                        <p:cTn id="13" dur="500"/>
                                        <p:tgtEl>
                                          <p:spTgt spid="52226">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additive="repl">
                                        <p:cTn id="17" dur="1" fill="hold">
                                          <p:stCondLst>
                                            <p:cond delay="0"/>
                                          </p:stCondLst>
                                        </p:cTn>
                                        <p:tgtEl>
                                          <p:spTgt spid="52226">
                                            <p:txEl>
                                              <p:pRg st="5" end="5"/>
                                            </p:txEl>
                                          </p:spTgt>
                                        </p:tgtEl>
                                        <p:attrNameLst>
                                          <p:attrName>style.visibility</p:attrName>
                                        </p:attrNameLst>
                                      </p:cBhvr>
                                      <p:to>
                                        <p:strVal val="visible"/>
                                      </p:to>
                                    </p:set>
                                    <p:animEffect transition="in" filter="blinds(horizontal)">
                                      <p:cBhvr additive="repl">
                                        <p:cTn id="18" dur="500"/>
                                        <p:tgtEl>
                                          <p:spTgt spid="52226">
                                            <p:txEl>
                                              <p:pRg st="5" end="5"/>
                                            </p:txEl>
                                          </p:spTgt>
                                        </p:tgtEl>
                                      </p:cBhvr>
                                    </p:animEffect>
                                  </p:childTnLst>
                                </p:cTn>
                              </p:par>
                              <p:par>
                                <p:cTn id="19" presetID="3" presetClass="entr" presetSubtype="10" fill="hold" nodeType="withEffect">
                                  <p:stCondLst>
                                    <p:cond delay="0"/>
                                  </p:stCondLst>
                                  <p:childTnLst>
                                    <p:set>
                                      <p:cBhvr additive="repl">
                                        <p:cTn id="20" dur="1" fill="hold">
                                          <p:stCondLst>
                                            <p:cond delay="0"/>
                                          </p:stCondLst>
                                        </p:cTn>
                                        <p:tgtEl>
                                          <p:spTgt spid="52226">
                                            <p:txEl>
                                              <p:pRg st="6" end="6"/>
                                            </p:txEl>
                                          </p:spTgt>
                                        </p:tgtEl>
                                        <p:attrNameLst>
                                          <p:attrName>style.visibility</p:attrName>
                                        </p:attrNameLst>
                                      </p:cBhvr>
                                      <p:to>
                                        <p:strVal val="visible"/>
                                      </p:to>
                                    </p:set>
                                    <p:animEffect transition="in" filter="blinds(horizontal)">
                                      <p:cBhvr additive="repl">
                                        <p:cTn id="21" dur="500"/>
                                        <p:tgtEl>
                                          <p:spTgt spid="52226">
                                            <p:txEl>
                                              <p:pRg st="6" end="6"/>
                                            </p:txEl>
                                          </p:spTgt>
                                        </p:tgtEl>
                                      </p:cBhvr>
                                    </p:animEffect>
                                  </p:childTnLst>
                                </p:cTn>
                              </p:par>
                              <p:par>
                                <p:cTn id="22" presetID="3" presetClass="entr" presetSubtype="10" fill="hold" nodeType="withEffect">
                                  <p:stCondLst>
                                    <p:cond delay="0"/>
                                  </p:stCondLst>
                                  <p:childTnLst>
                                    <p:set>
                                      <p:cBhvr additive="repl">
                                        <p:cTn id="23" dur="1" fill="hold">
                                          <p:stCondLst>
                                            <p:cond delay="0"/>
                                          </p:stCondLst>
                                        </p:cTn>
                                        <p:tgtEl>
                                          <p:spTgt spid="52226">
                                            <p:txEl>
                                              <p:pRg st="7" end="7"/>
                                            </p:txEl>
                                          </p:spTgt>
                                        </p:tgtEl>
                                        <p:attrNameLst>
                                          <p:attrName>style.visibility</p:attrName>
                                        </p:attrNameLst>
                                      </p:cBhvr>
                                      <p:to>
                                        <p:strVal val="visible"/>
                                      </p:to>
                                    </p:set>
                                    <p:animEffect transition="in" filter="blinds(horizontal)">
                                      <p:cBhvr additive="repl">
                                        <p:cTn id="24" dur="500"/>
                                        <p:tgtEl>
                                          <p:spTgt spid="52226">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additive="repl">
                                        <p:cTn id="28" dur="1" fill="hold">
                                          <p:stCondLst>
                                            <p:cond delay="0"/>
                                          </p:stCondLst>
                                        </p:cTn>
                                        <p:tgtEl>
                                          <p:spTgt spid="52226">
                                            <p:txEl>
                                              <p:pRg st="9" end="9"/>
                                            </p:txEl>
                                          </p:spTgt>
                                        </p:tgtEl>
                                        <p:attrNameLst>
                                          <p:attrName>style.visibility</p:attrName>
                                        </p:attrNameLst>
                                      </p:cBhvr>
                                      <p:to>
                                        <p:strVal val="visible"/>
                                      </p:to>
                                    </p:set>
                                    <p:animEffect transition="in" filter="blinds(horizontal)">
                                      <p:cBhvr additive="repl">
                                        <p:cTn id="29" dur="500"/>
                                        <p:tgtEl>
                                          <p:spTgt spid="52226">
                                            <p:txEl>
                                              <p:pRg st="9" end="9"/>
                                            </p:txEl>
                                          </p:spTgt>
                                        </p:tgtEl>
                                      </p:cBhvr>
                                    </p:animEffect>
                                  </p:childTnLst>
                                </p:cTn>
                              </p:par>
                              <p:par>
                                <p:cTn id="30" presetID="3" presetClass="entr" presetSubtype="10" fill="hold" nodeType="withEffect">
                                  <p:stCondLst>
                                    <p:cond delay="0"/>
                                  </p:stCondLst>
                                  <p:childTnLst>
                                    <p:set>
                                      <p:cBhvr additive="repl">
                                        <p:cTn id="31" dur="1" fill="hold">
                                          <p:stCondLst>
                                            <p:cond delay="0"/>
                                          </p:stCondLst>
                                        </p:cTn>
                                        <p:tgtEl>
                                          <p:spTgt spid="52226">
                                            <p:txEl>
                                              <p:pRg st="10" end="10"/>
                                            </p:txEl>
                                          </p:spTgt>
                                        </p:tgtEl>
                                        <p:attrNameLst>
                                          <p:attrName>style.visibility</p:attrName>
                                        </p:attrNameLst>
                                      </p:cBhvr>
                                      <p:to>
                                        <p:strVal val="visible"/>
                                      </p:to>
                                    </p:set>
                                    <p:animEffect transition="in" filter="blinds(horizontal)">
                                      <p:cBhvr additive="repl">
                                        <p:cTn id="32" dur="500"/>
                                        <p:tgtEl>
                                          <p:spTgt spid="52226">
                                            <p:txEl>
                                              <p:pRg st="10" end="10"/>
                                            </p:txEl>
                                          </p:spTgt>
                                        </p:tgtEl>
                                      </p:cBhvr>
                                    </p:animEffect>
                                  </p:childTnLst>
                                </p:cTn>
                              </p:par>
                              <p:par>
                                <p:cTn id="33" presetID="3" presetClass="entr" presetSubtype="10" fill="hold" nodeType="withEffect">
                                  <p:stCondLst>
                                    <p:cond delay="0"/>
                                  </p:stCondLst>
                                  <p:childTnLst>
                                    <p:set>
                                      <p:cBhvr additive="repl">
                                        <p:cTn id="34" dur="1" fill="hold">
                                          <p:stCondLst>
                                            <p:cond delay="0"/>
                                          </p:stCondLst>
                                        </p:cTn>
                                        <p:tgtEl>
                                          <p:spTgt spid="52226">
                                            <p:txEl>
                                              <p:pRg st="11" end="11"/>
                                            </p:txEl>
                                          </p:spTgt>
                                        </p:tgtEl>
                                        <p:attrNameLst>
                                          <p:attrName>style.visibility</p:attrName>
                                        </p:attrNameLst>
                                      </p:cBhvr>
                                      <p:to>
                                        <p:strVal val="visible"/>
                                      </p:to>
                                    </p:set>
                                    <p:animEffect transition="in" filter="blinds(horizontal)">
                                      <p:cBhvr additive="repl">
                                        <p:cTn id="35" dur="500"/>
                                        <p:tgtEl>
                                          <p:spTgt spid="52226">
                                            <p:txEl>
                                              <p:pRg st="11" end="1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additive="repl">
                                        <p:cTn id="39" dur="1" fill="hold">
                                          <p:stCondLst>
                                            <p:cond delay="0"/>
                                          </p:stCondLst>
                                        </p:cTn>
                                        <p:tgtEl>
                                          <p:spTgt spid="52226">
                                            <p:txEl>
                                              <p:pRg st="13" end="13"/>
                                            </p:txEl>
                                          </p:spTgt>
                                        </p:tgtEl>
                                        <p:attrNameLst>
                                          <p:attrName>style.visibility</p:attrName>
                                        </p:attrNameLst>
                                      </p:cBhvr>
                                      <p:to>
                                        <p:strVal val="visible"/>
                                      </p:to>
                                    </p:set>
                                    <p:animEffect transition="in" filter="blinds(horizontal)">
                                      <p:cBhvr additive="repl">
                                        <p:cTn id="40" dur="500"/>
                                        <p:tgtEl>
                                          <p:spTgt spid="52226">
                                            <p:txEl>
                                              <p:pRg st="13" end="13"/>
                                            </p:txEl>
                                          </p:spTgt>
                                        </p:tgtEl>
                                      </p:cBhvr>
                                    </p:animEffect>
                                  </p:childTnLst>
                                </p:cTn>
                              </p:par>
                              <p:par>
                                <p:cTn id="41" presetID="3" presetClass="entr" presetSubtype="10" fill="hold" nodeType="withEffect">
                                  <p:stCondLst>
                                    <p:cond delay="0"/>
                                  </p:stCondLst>
                                  <p:childTnLst>
                                    <p:set>
                                      <p:cBhvr additive="repl">
                                        <p:cTn id="42" dur="1" fill="hold">
                                          <p:stCondLst>
                                            <p:cond delay="0"/>
                                          </p:stCondLst>
                                        </p:cTn>
                                        <p:tgtEl>
                                          <p:spTgt spid="52226">
                                            <p:txEl>
                                              <p:pRg st="14" end="14"/>
                                            </p:txEl>
                                          </p:spTgt>
                                        </p:tgtEl>
                                        <p:attrNameLst>
                                          <p:attrName>style.visibility</p:attrName>
                                        </p:attrNameLst>
                                      </p:cBhvr>
                                      <p:to>
                                        <p:strVal val="visible"/>
                                      </p:to>
                                    </p:set>
                                    <p:animEffect transition="in" filter="blinds(horizontal)">
                                      <p:cBhvr additive="repl">
                                        <p:cTn id="43" dur="500"/>
                                        <p:tgtEl>
                                          <p:spTgt spid="52226">
                                            <p:txEl>
                                              <p:pRg st="14" end="14"/>
                                            </p:txEl>
                                          </p:spTgt>
                                        </p:tgtEl>
                                      </p:cBhvr>
                                    </p:animEffect>
                                  </p:childTnLst>
                                </p:cTn>
                              </p:par>
                              <p:par>
                                <p:cTn id="44" presetID="3" presetClass="entr" presetSubtype="10" fill="hold" nodeType="withEffect">
                                  <p:stCondLst>
                                    <p:cond delay="0"/>
                                  </p:stCondLst>
                                  <p:childTnLst>
                                    <p:set>
                                      <p:cBhvr additive="repl">
                                        <p:cTn id="45" dur="1" fill="hold">
                                          <p:stCondLst>
                                            <p:cond delay="0"/>
                                          </p:stCondLst>
                                        </p:cTn>
                                        <p:tgtEl>
                                          <p:spTgt spid="52226">
                                            <p:txEl>
                                              <p:pRg st="15" end="15"/>
                                            </p:txEl>
                                          </p:spTgt>
                                        </p:tgtEl>
                                        <p:attrNameLst>
                                          <p:attrName>style.visibility</p:attrName>
                                        </p:attrNameLst>
                                      </p:cBhvr>
                                      <p:to>
                                        <p:strVal val="visible"/>
                                      </p:to>
                                    </p:set>
                                    <p:animEffect transition="in" filter="blinds(horizontal)">
                                      <p:cBhvr additive="repl">
                                        <p:cTn id="46" dur="500"/>
                                        <p:tgtEl>
                                          <p:spTgt spid="5222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641742C8-4F43-4610-B044-0E22493CFC55}" type="slidenum">
              <a:rPr lang="en-US" sz="1200">
                <a:solidFill>
                  <a:srgbClr val="000000"/>
                </a:solidFill>
                <a:latin typeface="Arial" charset="0"/>
                <a:ea typeface="MS PGothic" pitchFamily="34" charset="-128"/>
              </a:rPr>
              <a:pPr algn="r" eaLnBrk="1" hangingPunct="1">
                <a:buClrTx/>
                <a:buFontTx/>
                <a:buNone/>
              </a:pPr>
              <a:t>56</a:t>
            </a:fld>
            <a:endParaRPr lang="en-US" sz="1200">
              <a:solidFill>
                <a:srgbClr val="000000"/>
              </a:solidFill>
              <a:latin typeface="Arial" charset="0"/>
              <a:ea typeface="MS PGothic" pitchFamily="34" charset="-128"/>
            </a:endParaRPr>
          </a:p>
        </p:txBody>
      </p:sp>
      <p:sp>
        <p:nvSpPr>
          <p:cNvPr id="52226" name="Text Box 2"/>
          <p:cNvSpPr txBox="1">
            <a:spLocks noChangeArrowheads="1"/>
          </p:cNvSpPr>
          <p:nvPr/>
        </p:nvSpPr>
        <p:spPr bwMode="auto">
          <a:xfrm>
            <a:off x="304800" y="1052736"/>
            <a:ext cx="8610600" cy="5157564"/>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90000"/>
              </a:lnSpc>
              <a:spcBef>
                <a:spcPts val="200"/>
              </a:spcBef>
              <a:spcAft>
                <a:spcPts val="200"/>
              </a:spcAft>
              <a:buClrTx/>
              <a:buFontTx/>
              <a:buNone/>
            </a:pPr>
            <a:r>
              <a:rPr lang="en-US" sz="2200" dirty="0" err="1">
                <a:solidFill>
                  <a:srgbClr val="000000"/>
                </a:solidFill>
              </a:rPr>
              <a:t>fp</a:t>
            </a:r>
            <a:r>
              <a:rPr lang="en-US" sz="2200" dirty="0">
                <a:solidFill>
                  <a:srgbClr val="000000"/>
                </a:solidFill>
              </a:rPr>
              <a:t> = </a:t>
            </a:r>
            <a:r>
              <a:rPr lang="en-US" sz="2200" dirty="0" err="1">
                <a:solidFill>
                  <a:srgbClr val="000000"/>
                </a:solidFill>
              </a:rPr>
              <a:t>fopen</a:t>
            </a:r>
            <a:r>
              <a:rPr lang="en-US" sz="2200" dirty="0">
                <a:solidFill>
                  <a:srgbClr val="000000"/>
                </a:solidFill>
              </a:rPr>
              <a:t>("</a:t>
            </a:r>
            <a:r>
              <a:rPr lang="en-US" sz="2200" dirty="0" err="1">
                <a:solidFill>
                  <a:srgbClr val="000000"/>
                </a:solidFill>
              </a:rPr>
              <a:t>point.bin</a:t>
            </a:r>
            <a:r>
              <a:rPr lang="en-US" sz="2200" dirty="0">
                <a:solidFill>
                  <a:srgbClr val="000000"/>
                </a:solidFill>
              </a:rPr>
              <a:t>", "</a:t>
            </a:r>
            <a:r>
              <a:rPr lang="en-US" sz="2200" dirty="0" err="1">
                <a:solidFill>
                  <a:srgbClr val="000000"/>
                </a:solidFill>
              </a:rPr>
              <a:t>rb</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 </a:t>
            </a:r>
            <a:r>
              <a:rPr lang="en-US" sz="2200" dirty="0" err="1">
                <a:solidFill>
                  <a:srgbClr val="000000"/>
                </a:solidFill>
              </a:rPr>
              <a:t>fp</a:t>
            </a:r>
            <a:r>
              <a:rPr lang="en-US" sz="2200" dirty="0">
                <a:solidFill>
                  <a:srgbClr val="000000"/>
                </a:solidFill>
              </a:rPr>
              <a:t>);</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fseek</a:t>
            </a:r>
            <a:r>
              <a:rPr lang="en-US" sz="2200" dirty="0">
                <a:solidFill>
                  <a:srgbClr val="000000"/>
                </a:solidFill>
              </a:rPr>
              <a:t>(</a:t>
            </a:r>
            <a:r>
              <a:rPr lang="en-US" sz="2200" dirty="0" err="1">
                <a:solidFill>
                  <a:srgbClr val="000000"/>
                </a:solidFill>
              </a:rPr>
              <a:t>fp</a:t>
            </a:r>
            <a:r>
              <a:rPr lang="en-US" sz="2200" dirty="0">
                <a:solidFill>
                  <a:srgbClr val="000000"/>
                </a:solidFill>
              </a:rPr>
              <a:t>, 2 * </a:t>
            </a:r>
            <a:r>
              <a:rPr lang="en-US" sz="2200" dirty="0" err="1">
                <a:solidFill>
                  <a:srgbClr val="000000"/>
                </a:solidFill>
              </a:rPr>
              <a:t>sizeof</a:t>
            </a:r>
            <a:r>
              <a:rPr lang="en-US" sz="2200" dirty="0">
                <a:solidFill>
                  <a:srgbClr val="000000"/>
                </a:solidFill>
              </a:rPr>
              <a:t>(p), SEEK_SET);</a:t>
            </a: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 </a:t>
            </a:r>
            <a:r>
              <a:rPr lang="en-US" sz="2200" dirty="0" err="1">
                <a:solidFill>
                  <a:srgbClr val="000000"/>
                </a:solidFill>
              </a:rPr>
              <a:t>fp</a:t>
            </a:r>
            <a:r>
              <a:rPr lang="en-US" sz="2200" dirty="0">
                <a:solidFill>
                  <a:srgbClr val="000000"/>
                </a:solidFill>
              </a:rPr>
              <a:t>);</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fseek</a:t>
            </a:r>
            <a:r>
              <a:rPr lang="en-US" sz="2200" dirty="0">
                <a:solidFill>
                  <a:srgbClr val="000000"/>
                </a:solidFill>
              </a:rPr>
              <a:t>(</a:t>
            </a:r>
            <a:r>
              <a:rPr lang="en-US" sz="2200" dirty="0" err="1">
                <a:solidFill>
                  <a:srgbClr val="000000"/>
                </a:solidFill>
              </a:rPr>
              <a:t>fp</a:t>
            </a:r>
            <a:r>
              <a:rPr lang="en-US" sz="2200" dirty="0">
                <a:solidFill>
                  <a:srgbClr val="000000"/>
                </a:solidFill>
              </a:rPr>
              <a:t>, </a:t>
            </a:r>
            <a:r>
              <a:rPr lang="en-US" sz="2200" dirty="0">
                <a:solidFill>
                  <a:srgbClr val="0070C0"/>
                </a:solidFill>
              </a:rPr>
              <a:t>-3</a:t>
            </a:r>
            <a:r>
              <a:rPr lang="en-US" sz="2200" dirty="0">
                <a:solidFill>
                  <a:srgbClr val="000000"/>
                </a:solidFill>
              </a:rPr>
              <a:t> * </a:t>
            </a:r>
            <a:r>
              <a:rPr lang="en-US" sz="2200" dirty="0" err="1">
                <a:solidFill>
                  <a:srgbClr val="000000"/>
                </a:solidFill>
              </a:rPr>
              <a:t>sizeof</a:t>
            </a:r>
            <a:r>
              <a:rPr lang="en-US" sz="2200" dirty="0">
                <a:solidFill>
                  <a:srgbClr val="000000"/>
                </a:solidFill>
              </a:rPr>
              <a:t>(p), SEEK_END);</a:t>
            </a: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1,fp);</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a:p>
            <a:pPr eaLnBrk="1" hangingPunct="1">
              <a:lnSpc>
                <a:spcPct val="90000"/>
              </a:lnSpc>
              <a:spcBef>
                <a:spcPts val="200"/>
              </a:spcBef>
              <a:spcAft>
                <a:spcPts val="200"/>
              </a:spcAft>
              <a:buClrTx/>
              <a:buFontTx/>
              <a:buNone/>
            </a:pPr>
            <a:endParaRPr lang="en-US" sz="1000" dirty="0">
              <a:solidFill>
                <a:srgbClr val="000000"/>
              </a:solidFill>
            </a:endParaRPr>
          </a:p>
          <a:p>
            <a:pPr eaLnBrk="1" hangingPunct="1">
              <a:lnSpc>
                <a:spcPct val="90000"/>
              </a:lnSpc>
              <a:spcBef>
                <a:spcPts val="200"/>
              </a:spcBef>
              <a:spcAft>
                <a:spcPts val="200"/>
              </a:spcAft>
              <a:buClrTx/>
              <a:buFontTx/>
              <a:buNone/>
            </a:pPr>
            <a:r>
              <a:rPr lang="en-US" sz="2200" dirty="0" err="1">
                <a:solidFill>
                  <a:srgbClr val="000000"/>
                </a:solidFill>
              </a:rPr>
              <a:t>fseek</a:t>
            </a:r>
            <a:r>
              <a:rPr lang="en-US" sz="2200" dirty="0">
                <a:solidFill>
                  <a:srgbClr val="000000"/>
                </a:solidFill>
              </a:rPr>
              <a:t>(</a:t>
            </a:r>
            <a:r>
              <a:rPr lang="en-US" sz="2200" dirty="0" err="1">
                <a:solidFill>
                  <a:srgbClr val="000000"/>
                </a:solidFill>
              </a:rPr>
              <a:t>fp</a:t>
            </a:r>
            <a:r>
              <a:rPr lang="en-US" sz="2200" dirty="0">
                <a:solidFill>
                  <a:srgbClr val="000000"/>
                </a:solidFill>
              </a:rPr>
              <a:t>, 1 * </a:t>
            </a:r>
            <a:r>
              <a:rPr lang="en-US" sz="2200" dirty="0" err="1">
                <a:solidFill>
                  <a:srgbClr val="000000"/>
                </a:solidFill>
              </a:rPr>
              <a:t>sizeof</a:t>
            </a:r>
            <a:r>
              <a:rPr lang="en-US" sz="2200" dirty="0">
                <a:solidFill>
                  <a:srgbClr val="000000"/>
                </a:solidFill>
              </a:rPr>
              <a:t>(p), SEEK_CUR);</a:t>
            </a:r>
          </a:p>
          <a:p>
            <a:pPr eaLnBrk="1" hangingPunct="1">
              <a:lnSpc>
                <a:spcPct val="90000"/>
              </a:lnSpc>
              <a:spcBef>
                <a:spcPts val="200"/>
              </a:spcBef>
              <a:spcAft>
                <a:spcPts val="200"/>
              </a:spcAft>
              <a:buClrTx/>
              <a:buFontTx/>
              <a:buNone/>
            </a:pPr>
            <a:r>
              <a:rPr lang="en-US" sz="2200" dirty="0" err="1">
                <a:solidFill>
                  <a:srgbClr val="000000"/>
                </a:solidFill>
              </a:rPr>
              <a:t>fread</a:t>
            </a:r>
            <a:r>
              <a:rPr lang="en-US" sz="2200" dirty="0">
                <a:solidFill>
                  <a:srgbClr val="000000"/>
                </a:solidFill>
              </a:rPr>
              <a:t>(&amp;p, </a:t>
            </a:r>
            <a:r>
              <a:rPr lang="en-US" sz="2200" dirty="0" err="1">
                <a:solidFill>
                  <a:srgbClr val="000000"/>
                </a:solidFill>
              </a:rPr>
              <a:t>sizeof</a:t>
            </a:r>
            <a:r>
              <a:rPr lang="en-US" sz="2200" dirty="0">
                <a:solidFill>
                  <a:srgbClr val="000000"/>
                </a:solidFill>
              </a:rPr>
              <a:t>(p), 1, </a:t>
            </a:r>
            <a:r>
              <a:rPr lang="en-US" sz="2200" dirty="0" err="1">
                <a:solidFill>
                  <a:srgbClr val="000000"/>
                </a:solidFill>
              </a:rPr>
              <a:t>fp</a:t>
            </a:r>
            <a:r>
              <a:rPr lang="en-US" sz="2200" dirty="0">
                <a:solidFill>
                  <a:srgbClr val="000000"/>
                </a:solidFill>
              </a:rPr>
              <a:t>);</a:t>
            </a:r>
          </a:p>
          <a:p>
            <a:pPr eaLnBrk="1" hangingPunct="1">
              <a:lnSpc>
                <a:spcPct val="90000"/>
              </a:lnSpc>
              <a:spcBef>
                <a:spcPts val="200"/>
              </a:spcBef>
              <a:spcAft>
                <a:spcPts val="200"/>
              </a:spcAft>
              <a:buClrTx/>
              <a:buFontTx/>
              <a:buNone/>
            </a:pPr>
            <a:r>
              <a:rPr lang="en-US" sz="2200" dirty="0" err="1">
                <a:solidFill>
                  <a:srgbClr val="000000"/>
                </a:solidFill>
              </a:rPr>
              <a:t>printf</a:t>
            </a:r>
            <a:r>
              <a:rPr lang="en-US" sz="2200" dirty="0">
                <a:solidFill>
                  <a:srgbClr val="000000"/>
                </a:solidFill>
              </a:rPr>
              <a:t>("%d %d\n", </a:t>
            </a:r>
            <a:r>
              <a:rPr lang="en-US" sz="2200" dirty="0" err="1">
                <a:solidFill>
                  <a:srgbClr val="000000"/>
                </a:solidFill>
              </a:rPr>
              <a:t>p.x</a:t>
            </a:r>
            <a:r>
              <a:rPr lang="en-US" sz="2200" dirty="0">
                <a:solidFill>
                  <a:srgbClr val="000000"/>
                </a:solidFill>
              </a:rPr>
              <a:t>, </a:t>
            </a:r>
            <a:r>
              <a:rPr lang="en-US" sz="2200" dirty="0" err="1">
                <a:solidFill>
                  <a:srgbClr val="000000"/>
                </a:solidFill>
              </a:rPr>
              <a:t>p.y</a:t>
            </a:r>
            <a:r>
              <a:rPr lang="en-US" sz="2200" dirty="0">
                <a:solidFill>
                  <a:srgbClr val="000000"/>
                </a:solidFill>
              </a:rPr>
              <a:t>);</a:t>
            </a:r>
          </a:p>
        </p:txBody>
      </p:sp>
      <p:sp>
        <p:nvSpPr>
          <p:cNvPr id="50180" name="Text Box 3"/>
          <p:cNvSpPr txBox="1">
            <a:spLocks noChangeArrowheads="1"/>
          </p:cNvSpPr>
          <p:nvPr/>
        </p:nvSpPr>
        <p:spPr bwMode="auto">
          <a:xfrm>
            <a:off x="1638675" y="181964"/>
            <a:ext cx="5942849" cy="648512"/>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pPr algn="ctr"/>
            <a:r>
              <a:rPr lang="ar-SA" dirty="0"/>
              <a:t>فرض كنيد در يك فايل باينري</a:t>
            </a:r>
            <a:r>
              <a:rPr lang="fa-IR" dirty="0"/>
              <a:t>،</a:t>
            </a:r>
            <a:r>
              <a:rPr lang="ar-SA" dirty="0"/>
              <a:t> اطلاعات نقاط زير به</a:t>
            </a:r>
            <a:r>
              <a:rPr lang="fa-IR" dirty="0"/>
              <a:t>‌</a:t>
            </a:r>
            <a:r>
              <a:rPr lang="ar-SA" dirty="0"/>
              <a:t>ترتيب نوشته شده است</a:t>
            </a:r>
            <a:r>
              <a:rPr lang="fa-IR" dirty="0"/>
              <a:t>: </a:t>
            </a:r>
            <a:r>
              <a:rPr lang="hi-IN" dirty="0"/>
              <a:t> </a:t>
            </a:r>
            <a:r>
              <a:rPr lang="en-US" dirty="0"/>
              <a:t>(1,1)(2,2)(3,3)(4,4)(5,5)</a:t>
            </a:r>
          </a:p>
        </p:txBody>
      </p:sp>
      <p:sp>
        <p:nvSpPr>
          <p:cNvPr id="52228" name="Text Box 4"/>
          <p:cNvSpPr txBox="1">
            <a:spLocks noChangeArrowheads="1"/>
          </p:cNvSpPr>
          <p:nvPr/>
        </p:nvSpPr>
        <p:spPr bwMode="auto">
          <a:xfrm>
            <a:off x="4943425" y="1900839"/>
            <a:ext cx="171142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spcBef>
                <a:spcPts val="1250"/>
              </a:spcBef>
              <a:buClrTx/>
              <a:buFontTx/>
              <a:buNone/>
            </a:pPr>
            <a:r>
              <a:rPr lang="en-US" sz="2000" dirty="0">
                <a:solidFill>
                  <a:srgbClr val="00B050"/>
                </a:solidFill>
              </a:rPr>
              <a:t>  // 1 1</a:t>
            </a:r>
          </a:p>
        </p:txBody>
      </p:sp>
      <p:sp>
        <p:nvSpPr>
          <p:cNvPr id="52229" name="Text Box 5"/>
          <p:cNvSpPr txBox="1">
            <a:spLocks noChangeArrowheads="1"/>
          </p:cNvSpPr>
          <p:nvPr/>
        </p:nvSpPr>
        <p:spPr bwMode="auto">
          <a:xfrm>
            <a:off x="4970487" y="3108650"/>
            <a:ext cx="181598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defPPr>
              <a:defRPr lang="en-GB"/>
            </a:defPPr>
            <a:lvl1pPr eaLnBrk="1" hangingPunct="1">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B050"/>
                </a:solidFill>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en-US" dirty="0"/>
              <a:t>  // 3 3</a:t>
            </a:r>
          </a:p>
        </p:txBody>
      </p:sp>
      <p:sp>
        <p:nvSpPr>
          <p:cNvPr id="52230" name="Text Box 6"/>
          <p:cNvSpPr txBox="1">
            <a:spLocks noChangeArrowheads="1"/>
          </p:cNvSpPr>
          <p:nvPr/>
        </p:nvSpPr>
        <p:spPr bwMode="auto">
          <a:xfrm>
            <a:off x="5004048" y="4417218"/>
            <a:ext cx="2360476"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defPPr>
              <a:defRPr lang="en-GB"/>
            </a:defPPr>
            <a:lvl1pPr eaLnBrk="1" hangingPunct="1">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B050"/>
                </a:solidFill>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en-US" dirty="0"/>
              <a:t>  // 3 3</a:t>
            </a:r>
          </a:p>
        </p:txBody>
      </p:sp>
      <p:sp>
        <p:nvSpPr>
          <p:cNvPr id="52231" name="Text Box 7"/>
          <p:cNvSpPr txBox="1">
            <a:spLocks noChangeArrowheads="1"/>
          </p:cNvSpPr>
          <p:nvPr/>
        </p:nvSpPr>
        <p:spPr bwMode="auto">
          <a:xfrm>
            <a:off x="5132276" y="5740214"/>
            <a:ext cx="223224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spcBef>
                <a:spcPts val="1250"/>
              </a:spcBef>
              <a:buClrTx/>
              <a:buFontTx/>
              <a:buNone/>
            </a:pPr>
            <a:r>
              <a:rPr lang="en-US" sz="2000" dirty="0">
                <a:solidFill>
                  <a:srgbClr val="00B050"/>
                </a:solidFill>
              </a:rPr>
              <a:t>  // 5 5</a:t>
            </a:r>
          </a:p>
        </p:txBody>
      </p:sp>
    </p:spTree>
    <p:extLst>
      <p:ext uri="{BB962C8B-B14F-4D97-AF65-F5344CB8AC3E}">
        <p14:creationId xmlns:p14="http://schemas.microsoft.com/office/powerpoint/2010/main" val="42023193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additive="repl">
                                        <p:cTn id="7" dur="500"/>
                                        <p:tgtEl>
                                          <p:spTgt spid="52226">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52226">
                                            <p:txEl>
                                              <p:pRg st="2" end="2"/>
                                            </p:txEl>
                                          </p:spTgt>
                                        </p:tgtEl>
                                        <p:attrNameLst>
                                          <p:attrName>style.visibility</p:attrName>
                                        </p:attrNameLst>
                                      </p:cBhvr>
                                      <p:to>
                                        <p:strVal val="visible"/>
                                      </p:to>
                                    </p:set>
                                    <p:animEffect transition="in" filter="blinds(horizontal)">
                                      <p:cBhvr additive="repl">
                                        <p:cTn id="10" dur="500"/>
                                        <p:tgtEl>
                                          <p:spTgt spid="52226">
                                            <p:txEl>
                                              <p:pRg st="2" end="2"/>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52226">
                                            <p:txEl>
                                              <p:pRg st="3" end="3"/>
                                            </p:txEl>
                                          </p:spTgt>
                                        </p:tgtEl>
                                        <p:attrNameLst>
                                          <p:attrName>style.visibility</p:attrName>
                                        </p:attrNameLst>
                                      </p:cBhvr>
                                      <p:to>
                                        <p:strVal val="visible"/>
                                      </p:to>
                                    </p:set>
                                    <p:animEffect transition="in" filter="blinds(horizontal)">
                                      <p:cBhvr additive="repl">
                                        <p:cTn id="13" dur="500"/>
                                        <p:tgtEl>
                                          <p:spTgt spid="52226">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additive="repl">
                                        <p:cTn id="17" dur="1" fill="hold">
                                          <p:stCondLst>
                                            <p:cond delay="0"/>
                                          </p:stCondLst>
                                        </p:cTn>
                                        <p:tgtEl>
                                          <p:spTgt spid="52228"/>
                                        </p:tgtEl>
                                        <p:attrNameLst>
                                          <p:attrName>style.visibility</p:attrName>
                                        </p:attrNameLst>
                                      </p:cBhvr>
                                      <p:to>
                                        <p:strVal val="visible"/>
                                      </p:to>
                                    </p:set>
                                    <p:animEffect transition="in" filter="blinds(horizontal)">
                                      <p:cBhvr additive="repl">
                                        <p:cTn id="18" dur="500"/>
                                        <p:tgtEl>
                                          <p:spTgt spid="522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additive="repl">
                                        <p:cTn id="22" dur="1" fill="hold">
                                          <p:stCondLst>
                                            <p:cond delay="0"/>
                                          </p:stCondLst>
                                        </p:cTn>
                                        <p:tgtEl>
                                          <p:spTgt spid="52226">
                                            <p:txEl>
                                              <p:pRg st="5" end="5"/>
                                            </p:txEl>
                                          </p:spTgt>
                                        </p:tgtEl>
                                        <p:attrNameLst>
                                          <p:attrName>style.visibility</p:attrName>
                                        </p:attrNameLst>
                                      </p:cBhvr>
                                      <p:to>
                                        <p:strVal val="visible"/>
                                      </p:to>
                                    </p:set>
                                    <p:animEffect transition="in" filter="blinds(horizontal)">
                                      <p:cBhvr additive="repl">
                                        <p:cTn id="23" dur="500"/>
                                        <p:tgtEl>
                                          <p:spTgt spid="52226">
                                            <p:txEl>
                                              <p:pRg st="5" end="5"/>
                                            </p:txEl>
                                          </p:spTgt>
                                        </p:tgtEl>
                                      </p:cBhvr>
                                    </p:animEffect>
                                  </p:childTnLst>
                                </p:cTn>
                              </p:par>
                              <p:par>
                                <p:cTn id="24" presetID="3" presetClass="entr" presetSubtype="10" fill="hold" nodeType="withEffect">
                                  <p:stCondLst>
                                    <p:cond delay="0"/>
                                  </p:stCondLst>
                                  <p:childTnLst>
                                    <p:set>
                                      <p:cBhvr additive="repl">
                                        <p:cTn id="25" dur="1" fill="hold">
                                          <p:stCondLst>
                                            <p:cond delay="0"/>
                                          </p:stCondLst>
                                        </p:cTn>
                                        <p:tgtEl>
                                          <p:spTgt spid="52226">
                                            <p:txEl>
                                              <p:pRg st="6" end="6"/>
                                            </p:txEl>
                                          </p:spTgt>
                                        </p:tgtEl>
                                        <p:attrNameLst>
                                          <p:attrName>style.visibility</p:attrName>
                                        </p:attrNameLst>
                                      </p:cBhvr>
                                      <p:to>
                                        <p:strVal val="visible"/>
                                      </p:to>
                                    </p:set>
                                    <p:animEffect transition="in" filter="blinds(horizontal)">
                                      <p:cBhvr additive="repl">
                                        <p:cTn id="26" dur="500"/>
                                        <p:tgtEl>
                                          <p:spTgt spid="52226">
                                            <p:txEl>
                                              <p:pRg st="6" end="6"/>
                                            </p:txEl>
                                          </p:spTgt>
                                        </p:tgtEl>
                                      </p:cBhvr>
                                    </p:animEffect>
                                  </p:childTnLst>
                                </p:cTn>
                              </p:par>
                              <p:par>
                                <p:cTn id="27" presetID="3" presetClass="entr" presetSubtype="10" fill="hold" nodeType="withEffect">
                                  <p:stCondLst>
                                    <p:cond delay="0"/>
                                  </p:stCondLst>
                                  <p:childTnLst>
                                    <p:set>
                                      <p:cBhvr additive="repl">
                                        <p:cTn id="28" dur="1" fill="hold">
                                          <p:stCondLst>
                                            <p:cond delay="0"/>
                                          </p:stCondLst>
                                        </p:cTn>
                                        <p:tgtEl>
                                          <p:spTgt spid="52226">
                                            <p:txEl>
                                              <p:pRg st="7" end="7"/>
                                            </p:txEl>
                                          </p:spTgt>
                                        </p:tgtEl>
                                        <p:attrNameLst>
                                          <p:attrName>style.visibility</p:attrName>
                                        </p:attrNameLst>
                                      </p:cBhvr>
                                      <p:to>
                                        <p:strVal val="visible"/>
                                      </p:to>
                                    </p:set>
                                    <p:animEffect transition="in" filter="blinds(horizontal)">
                                      <p:cBhvr additive="repl">
                                        <p:cTn id="29" dur="500"/>
                                        <p:tgtEl>
                                          <p:spTgt spid="52226">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additive="repl">
                                        <p:cTn id="33" dur="1" fill="hold">
                                          <p:stCondLst>
                                            <p:cond delay="0"/>
                                          </p:stCondLst>
                                        </p:cTn>
                                        <p:tgtEl>
                                          <p:spTgt spid="52229"/>
                                        </p:tgtEl>
                                        <p:attrNameLst>
                                          <p:attrName>style.visibility</p:attrName>
                                        </p:attrNameLst>
                                      </p:cBhvr>
                                      <p:to>
                                        <p:strVal val="visible"/>
                                      </p:to>
                                    </p:set>
                                    <p:animEffect transition="in" filter="blinds(horizontal)">
                                      <p:cBhvr additive="repl">
                                        <p:cTn id="34" dur="500"/>
                                        <p:tgtEl>
                                          <p:spTgt spid="522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additive="repl">
                                        <p:cTn id="38" dur="1" fill="hold">
                                          <p:stCondLst>
                                            <p:cond delay="0"/>
                                          </p:stCondLst>
                                        </p:cTn>
                                        <p:tgtEl>
                                          <p:spTgt spid="52226">
                                            <p:txEl>
                                              <p:pRg st="9" end="9"/>
                                            </p:txEl>
                                          </p:spTgt>
                                        </p:tgtEl>
                                        <p:attrNameLst>
                                          <p:attrName>style.visibility</p:attrName>
                                        </p:attrNameLst>
                                      </p:cBhvr>
                                      <p:to>
                                        <p:strVal val="visible"/>
                                      </p:to>
                                    </p:set>
                                    <p:animEffect transition="in" filter="blinds(horizontal)">
                                      <p:cBhvr additive="repl">
                                        <p:cTn id="39" dur="500"/>
                                        <p:tgtEl>
                                          <p:spTgt spid="52226">
                                            <p:txEl>
                                              <p:pRg st="9" end="9"/>
                                            </p:txEl>
                                          </p:spTgt>
                                        </p:tgtEl>
                                      </p:cBhvr>
                                    </p:animEffect>
                                  </p:childTnLst>
                                </p:cTn>
                              </p:par>
                              <p:par>
                                <p:cTn id="40" presetID="3" presetClass="entr" presetSubtype="10" fill="hold" nodeType="withEffect">
                                  <p:stCondLst>
                                    <p:cond delay="0"/>
                                  </p:stCondLst>
                                  <p:childTnLst>
                                    <p:set>
                                      <p:cBhvr additive="repl">
                                        <p:cTn id="41" dur="1" fill="hold">
                                          <p:stCondLst>
                                            <p:cond delay="0"/>
                                          </p:stCondLst>
                                        </p:cTn>
                                        <p:tgtEl>
                                          <p:spTgt spid="52226">
                                            <p:txEl>
                                              <p:pRg st="10" end="10"/>
                                            </p:txEl>
                                          </p:spTgt>
                                        </p:tgtEl>
                                        <p:attrNameLst>
                                          <p:attrName>style.visibility</p:attrName>
                                        </p:attrNameLst>
                                      </p:cBhvr>
                                      <p:to>
                                        <p:strVal val="visible"/>
                                      </p:to>
                                    </p:set>
                                    <p:animEffect transition="in" filter="blinds(horizontal)">
                                      <p:cBhvr additive="repl">
                                        <p:cTn id="42" dur="500"/>
                                        <p:tgtEl>
                                          <p:spTgt spid="52226">
                                            <p:txEl>
                                              <p:pRg st="10" end="10"/>
                                            </p:txEl>
                                          </p:spTgt>
                                        </p:tgtEl>
                                      </p:cBhvr>
                                    </p:animEffect>
                                  </p:childTnLst>
                                </p:cTn>
                              </p:par>
                              <p:par>
                                <p:cTn id="43" presetID="3" presetClass="entr" presetSubtype="10" fill="hold" nodeType="withEffect">
                                  <p:stCondLst>
                                    <p:cond delay="0"/>
                                  </p:stCondLst>
                                  <p:childTnLst>
                                    <p:set>
                                      <p:cBhvr additive="repl">
                                        <p:cTn id="44" dur="1" fill="hold">
                                          <p:stCondLst>
                                            <p:cond delay="0"/>
                                          </p:stCondLst>
                                        </p:cTn>
                                        <p:tgtEl>
                                          <p:spTgt spid="52226">
                                            <p:txEl>
                                              <p:pRg st="11" end="11"/>
                                            </p:txEl>
                                          </p:spTgt>
                                        </p:tgtEl>
                                        <p:attrNameLst>
                                          <p:attrName>style.visibility</p:attrName>
                                        </p:attrNameLst>
                                      </p:cBhvr>
                                      <p:to>
                                        <p:strVal val="visible"/>
                                      </p:to>
                                    </p:set>
                                    <p:animEffect transition="in" filter="blinds(horizontal)">
                                      <p:cBhvr additive="repl">
                                        <p:cTn id="45" dur="500"/>
                                        <p:tgtEl>
                                          <p:spTgt spid="52226">
                                            <p:txEl>
                                              <p:pRg st="11" end="1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additive="repl">
                                        <p:cTn id="49" dur="1" fill="hold">
                                          <p:stCondLst>
                                            <p:cond delay="0"/>
                                          </p:stCondLst>
                                        </p:cTn>
                                        <p:tgtEl>
                                          <p:spTgt spid="52230"/>
                                        </p:tgtEl>
                                        <p:attrNameLst>
                                          <p:attrName>style.visibility</p:attrName>
                                        </p:attrNameLst>
                                      </p:cBhvr>
                                      <p:to>
                                        <p:strVal val="visible"/>
                                      </p:to>
                                    </p:set>
                                    <p:animEffect transition="in" filter="blinds(horizontal)">
                                      <p:cBhvr additive="repl">
                                        <p:cTn id="50" dur="500"/>
                                        <p:tgtEl>
                                          <p:spTgt spid="522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additive="repl">
                                        <p:cTn id="54" dur="1" fill="hold">
                                          <p:stCondLst>
                                            <p:cond delay="0"/>
                                          </p:stCondLst>
                                        </p:cTn>
                                        <p:tgtEl>
                                          <p:spTgt spid="52226">
                                            <p:txEl>
                                              <p:pRg st="13" end="13"/>
                                            </p:txEl>
                                          </p:spTgt>
                                        </p:tgtEl>
                                        <p:attrNameLst>
                                          <p:attrName>style.visibility</p:attrName>
                                        </p:attrNameLst>
                                      </p:cBhvr>
                                      <p:to>
                                        <p:strVal val="visible"/>
                                      </p:to>
                                    </p:set>
                                    <p:animEffect transition="in" filter="blinds(horizontal)">
                                      <p:cBhvr additive="repl">
                                        <p:cTn id="55" dur="500"/>
                                        <p:tgtEl>
                                          <p:spTgt spid="52226">
                                            <p:txEl>
                                              <p:pRg st="13" end="13"/>
                                            </p:txEl>
                                          </p:spTgt>
                                        </p:tgtEl>
                                      </p:cBhvr>
                                    </p:animEffect>
                                  </p:childTnLst>
                                </p:cTn>
                              </p:par>
                              <p:par>
                                <p:cTn id="56" presetID="3" presetClass="entr" presetSubtype="10" fill="hold" nodeType="withEffect">
                                  <p:stCondLst>
                                    <p:cond delay="0"/>
                                  </p:stCondLst>
                                  <p:childTnLst>
                                    <p:set>
                                      <p:cBhvr additive="repl">
                                        <p:cTn id="57" dur="1" fill="hold">
                                          <p:stCondLst>
                                            <p:cond delay="0"/>
                                          </p:stCondLst>
                                        </p:cTn>
                                        <p:tgtEl>
                                          <p:spTgt spid="52226">
                                            <p:txEl>
                                              <p:pRg st="14" end="14"/>
                                            </p:txEl>
                                          </p:spTgt>
                                        </p:tgtEl>
                                        <p:attrNameLst>
                                          <p:attrName>style.visibility</p:attrName>
                                        </p:attrNameLst>
                                      </p:cBhvr>
                                      <p:to>
                                        <p:strVal val="visible"/>
                                      </p:to>
                                    </p:set>
                                    <p:animEffect transition="in" filter="blinds(horizontal)">
                                      <p:cBhvr additive="repl">
                                        <p:cTn id="58" dur="500"/>
                                        <p:tgtEl>
                                          <p:spTgt spid="52226">
                                            <p:txEl>
                                              <p:pRg st="14" end="14"/>
                                            </p:txEl>
                                          </p:spTgt>
                                        </p:tgtEl>
                                      </p:cBhvr>
                                    </p:animEffect>
                                  </p:childTnLst>
                                </p:cTn>
                              </p:par>
                              <p:par>
                                <p:cTn id="59" presetID="3" presetClass="entr" presetSubtype="10" fill="hold" nodeType="withEffect">
                                  <p:stCondLst>
                                    <p:cond delay="0"/>
                                  </p:stCondLst>
                                  <p:childTnLst>
                                    <p:set>
                                      <p:cBhvr additive="repl">
                                        <p:cTn id="60" dur="1" fill="hold">
                                          <p:stCondLst>
                                            <p:cond delay="0"/>
                                          </p:stCondLst>
                                        </p:cTn>
                                        <p:tgtEl>
                                          <p:spTgt spid="52226">
                                            <p:txEl>
                                              <p:pRg st="15" end="15"/>
                                            </p:txEl>
                                          </p:spTgt>
                                        </p:tgtEl>
                                        <p:attrNameLst>
                                          <p:attrName>style.visibility</p:attrName>
                                        </p:attrNameLst>
                                      </p:cBhvr>
                                      <p:to>
                                        <p:strVal val="visible"/>
                                      </p:to>
                                    </p:set>
                                    <p:animEffect transition="in" filter="blinds(horizontal)">
                                      <p:cBhvr additive="repl">
                                        <p:cTn id="61" dur="500"/>
                                        <p:tgtEl>
                                          <p:spTgt spid="52226">
                                            <p:txEl>
                                              <p:pRg st="15" end="15"/>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additive="repl">
                                        <p:cTn id="65" dur="1" fill="hold">
                                          <p:stCondLst>
                                            <p:cond delay="0"/>
                                          </p:stCondLst>
                                        </p:cTn>
                                        <p:tgtEl>
                                          <p:spTgt spid="52231"/>
                                        </p:tgtEl>
                                        <p:attrNameLst>
                                          <p:attrName>style.visibility</p:attrName>
                                        </p:attrNameLst>
                                      </p:cBhvr>
                                      <p:to>
                                        <p:strVal val="visible"/>
                                      </p:to>
                                    </p:set>
                                    <p:animEffect transition="in" filter="blinds(horizontal)">
                                      <p:cBhvr additive="repl">
                                        <p:cTn id="66"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B7626542-0D9E-4856-952F-D5828E3E7F21}" type="slidenum">
              <a:rPr lang="en-US" sz="1200">
                <a:solidFill>
                  <a:srgbClr val="000000"/>
                </a:solidFill>
                <a:latin typeface="Arial" charset="0"/>
                <a:ea typeface="MS PGothic" pitchFamily="34" charset="-128"/>
              </a:rPr>
              <a:pPr algn="r" eaLnBrk="1" hangingPunct="1">
                <a:buClrTx/>
                <a:buFontTx/>
                <a:buNone/>
              </a:pPr>
              <a:t>57</a:t>
            </a:fld>
            <a:endParaRPr lang="en-US" sz="1200">
              <a:solidFill>
                <a:srgbClr val="000000"/>
              </a:solidFill>
              <a:latin typeface="Arial" charset="0"/>
              <a:ea typeface="MS PGothic" pitchFamily="34" charset="-128"/>
            </a:endParaRPr>
          </a:p>
        </p:txBody>
      </p:sp>
      <p:sp>
        <p:nvSpPr>
          <p:cNvPr id="51203"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Other FPP related functions</a:t>
            </a:r>
          </a:p>
        </p:txBody>
      </p:sp>
      <p:sp>
        <p:nvSpPr>
          <p:cNvPr id="51204" name="Text Box 3"/>
          <p:cNvSpPr txBox="1">
            <a:spLocks noChangeArrowheads="1"/>
          </p:cNvSpPr>
          <p:nvPr/>
        </p:nvSpPr>
        <p:spPr bwMode="auto">
          <a:xfrm>
            <a:off x="457200" y="1108075"/>
            <a:ext cx="82296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Find out where is the FPP</a:t>
            </a:r>
          </a:p>
          <a:p>
            <a:pPr eaLnBrk="1" hangingPunct="1">
              <a:spcBef>
                <a:spcPts val="438"/>
              </a:spcBef>
              <a:buClrTx/>
              <a:buFontTx/>
              <a:buNone/>
            </a:pPr>
            <a:endParaRPr lang="en-US" sz="700" b="0" dirty="0">
              <a:solidFill>
                <a:srgbClr val="000000"/>
              </a:solidFill>
            </a:endParaRPr>
          </a:p>
          <a:p>
            <a:pPr eaLnBrk="1" hangingPunct="1">
              <a:spcBef>
                <a:spcPts val="2000"/>
              </a:spcBef>
              <a:buClrTx/>
              <a:buFontTx/>
              <a:buNone/>
            </a:pPr>
            <a:r>
              <a:rPr lang="en-US" sz="2800" dirty="0">
                <a:solidFill>
                  <a:srgbClr val="000000"/>
                </a:solidFill>
              </a:rPr>
              <a:t>	</a:t>
            </a:r>
            <a:r>
              <a:rPr lang="en-US" sz="3200" dirty="0" err="1">
                <a:solidFill>
                  <a:srgbClr val="000000"/>
                </a:solidFill>
              </a:rPr>
              <a:t>int</a:t>
            </a:r>
            <a:r>
              <a:rPr lang="en-US" sz="3200" dirty="0">
                <a:solidFill>
                  <a:srgbClr val="000000"/>
                </a:solidFill>
              </a:rPr>
              <a:t> </a:t>
            </a:r>
            <a:r>
              <a:rPr lang="en-US" sz="3200" dirty="0" err="1">
                <a:solidFill>
                  <a:srgbClr val="000000"/>
                </a:solidFill>
              </a:rPr>
              <a:t>ftell</a:t>
            </a:r>
            <a:r>
              <a:rPr lang="en-US" sz="3200" dirty="0">
                <a:solidFill>
                  <a:srgbClr val="000000"/>
                </a:solidFill>
              </a:rPr>
              <a:t>(FILE *</a:t>
            </a:r>
            <a:r>
              <a:rPr lang="en-US" sz="3200" dirty="0" err="1">
                <a:solidFill>
                  <a:srgbClr val="000000"/>
                </a:solidFill>
              </a:rPr>
              <a:t>fp</a:t>
            </a:r>
            <a:r>
              <a:rPr lang="en-US" sz="3200" dirty="0">
                <a:solidFill>
                  <a:srgbClr val="000000"/>
                </a:solidFill>
              </a:rPr>
              <a:t>)</a:t>
            </a:r>
          </a:p>
          <a:p>
            <a:pPr eaLnBrk="1" hangingPunct="1">
              <a:spcBef>
                <a:spcPts val="688"/>
              </a:spcBef>
              <a:buClrTx/>
              <a:buFontTx/>
              <a:buNone/>
            </a:pPr>
            <a:endParaRPr lang="en-US" sz="11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dirty="0" err="1">
                <a:solidFill>
                  <a:srgbClr val="000000"/>
                </a:solidFill>
              </a:rPr>
              <a:t>ftell</a:t>
            </a:r>
            <a:r>
              <a:rPr lang="en-US" sz="3200" b="0" dirty="0">
                <a:solidFill>
                  <a:srgbClr val="000000"/>
                </a:solidFill>
                <a:latin typeface="Arial" charset="0"/>
                <a:cs typeface="Arial" charset="0"/>
              </a:rPr>
              <a:t> returns the current FPP</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With respect to SEEK_SET</a:t>
            </a:r>
          </a:p>
          <a:p>
            <a:pPr eaLnBrk="1" hangingPunct="1">
              <a:spcBef>
                <a:spcPts val="875"/>
              </a:spcBef>
              <a:buClr>
                <a:srgbClr val="003399"/>
              </a:buClr>
              <a:buFont typeface="Wingdings" pitchFamily="2" charset="2"/>
              <a:buNone/>
            </a:pPr>
            <a:endParaRPr lang="en-US" sz="14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Reset the FPP to the start of file </a:t>
            </a:r>
          </a:p>
          <a:p>
            <a:pPr eaLnBrk="1" hangingPunct="1">
              <a:spcBef>
                <a:spcPts val="750"/>
              </a:spcBef>
              <a:buClrTx/>
              <a:buFontTx/>
              <a:buNone/>
            </a:pPr>
            <a:r>
              <a:rPr lang="en-US" sz="1200" b="0" dirty="0">
                <a:solidFill>
                  <a:srgbClr val="000000"/>
                </a:solidFill>
              </a:rPr>
              <a:t>	</a:t>
            </a:r>
          </a:p>
          <a:p>
            <a:pPr eaLnBrk="1" hangingPunct="1">
              <a:spcBef>
                <a:spcPts val="2000"/>
              </a:spcBef>
              <a:buClrTx/>
              <a:buFontTx/>
              <a:buNone/>
            </a:pPr>
            <a:r>
              <a:rPr lang="en-US" sz="2800" dirty="0">
                <a:solidFill>
                  <a:srgbClr val="000000"/>
                </a:solidFill>
              </a:rPr>
              <a:t>	</a:t>
            </a:r>
            <a:r>
              <a:rPr lang="en-US" sz="3200" dirty="0">
                <a:solidFill>
                  <a:srgbClr val="000000"/>
                </a:solidFill>
              </a:rPr>
              <a:t>void rewind(FILE *</a:t>
            </a:r>
            <a:r>
              <a:rPr lang="en-US" sz="3200" dirty="0" err="1">
                <a:solidFill>
                  <a:srgbClr val="000000"/>
                </a:solidFill>
              </a:rPr>
              <a:t>fp</a:t>
            </a:r>
            <a:r>
              <a:rPr lang="en-US" sz="3200" dirty="0">
                <a:solidFill>
                  <a:srgbClr val="00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034D06C6-3CBF-4938-B819-6754CA4186B1}" type="slidenum">
              <a:rPr lang="en-US" sz="1200">
                <a:solidFill>
                  <a:srgbClr val="000000"/>
                </a:solidFill>
                <a:latin typeface="Arial" charset="0"/>
                <a:ea typeface="MS PGothic" pitchFamily="34" charset="-128"/>
              </a:rPr>
              <a:pPr algn="r" eaLnBrk="1" hangingPunct="1">
                <a:buClrTx/>
                <a:buFontTx/>
                <a:buNone/>
              </a:pPr>
              <a:t>58</a:t>
            </a:fld>
            <a:endParaRPr lang="en-US" sz="1200">
              <a:solidFill>
                <a:srgbClr val="000000"/>
              </a:solidFill>
              <a:latin typeface="Arial" charset="0"/>
              <a:ea typeface="MS PGothic" pitchFamily="34" charset="-128"/>
            </a:endParaRPr>
          </a:p>
        </p:txBody>
      </p:sp>
      <p:sp>
        <p:nvSpPr>
          <p:cNvPr id="54275" name="Text Box 2"/>
          <p:cNvSpPr txBox="1">
            <a:spLocks noChangeArrowheads="1"/>
          </p:cNvSpPr>
          <p:nvPr/>
        </p:nvSpPr>
        <p:spPr bwMode="auto">
          <a:xfrm>
            <a:off x="292100" y="1124744"/>
            <a:ext cx="8699500" cy="5184576"/>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200"/>
              </a:spcAft>
              <a:buClrTx/>
              <a:buFontTx/>
              <a:buNone/>
            </a:pPr>
            <a:r>
              <a:rPr lang="en-US" sz="1500" dirty="0">
                <a:solidFill>
                  <a:srgbClr val="000000"/>
                </a:solidFill>
              </a:rPr>
              <a:t>#include &lt;</a:t>
            </a:r>
            <a:r>
              <a:rPr lang="en-US" sz="1500" dirty="0" err="1">
                <a:solidFill>
                  <a:srgbClr val="000000"/>
                </a:solidFill>
              </a:rPr>
              <a:t>stdio.h</a:t>
            </a:r>
            <a:r>
              <a:rPr lang="en-US" sz="1500" dirty="0">
                <a:solidFill>
                  <a:srgbClr val="000000"/>
                </a:solidFill>
              </a:rPr>
              <a:t>&gt;</a:t>
            </a:r>
          </a:p>
          <a:p>
            <a:pPr eaLnBrk="1" hangingPunct="1">
              <a:lnSpc>
                <a:spcPct val="80000"/>
              </a:lnSpc>
              <a:spcBef>
                <a:spcPts val="200"/>
              </a:spcBef>
              <a:spcAft>
                <a:spcPts val="200"/>
              </a:spcAft>
              <a:buClrTx/>
              <a:buFontTx/>
              <a:buNone/>
            </a:pPr>
            <a:r>
              <a:rPr lang="en-US" sz="1500" dirty="0" err="1">
                <a:solidFill>
                  <a:schemeClr val="accent1">
                    <a:lumMod val="50000"/>
                  </a:schemeClr>
                </a:solidFill>
              </a:rPr>
              <a:t>struct</a:t>
            </a:r>
            <a:r>
              <a:rPr lang="en-US" sz="1500" dirty="0">
                <a:solidFill>
                  <a:schemeClr val="accent1">
                    <a:lumMod val="50000"/>
                  </a:schemeClr>
                </a:solidFill>
              </a:rPr>
              <a:t> point{</a:t>
            </a:r>
          </a:p>
          <a:p>
            <a:pPr eaLnBrk="1" hangingPunct="1">
              <a:lnSpc>
                <a:spcPct val="80000"/>
              </a:lnSpc>
              <a:spcBef>
                <a:spcPts val="200"/>
              </a:spcBef>
              <a:spcAft>
                <a:spcPts val="200"/>
              </a:spcAft>
              <a:buClrTx/>
              <a:buFontTx/>
              <a:buNone/>
            </a:pPr>
            <a:r>
              <a:rPr lang="en-US" sz="1500" dirty="0">
                <a:solidFill>
                  <a:schemeClr val="accent1">
                    <a:lumMod val="50000"/>
                  </a:schemeClr>
                </a:solidFill>
              </a:rPr>
              <a:t>	</a:t>
            </a:r>
            <a:r>
              <a:rPr lang="en-US" sz="1500" dirty="0" err="1">
                <a:solidFill>
                  <a:schemeClr val="accent1">
                    <a:lumMod val="50000"/>
                  </a:schemeClr>
                </a:solidFill>
              </a:rPr>
              <a:t>int</a:t>
            </a:r>
            <a:r>
              <a:rPr lang="en-US" sz="1500" dirty="0">
                <a:solidFill>
                  <a:schemeClr val="accent1">
                    <a:lumMod val="50000"/>
                  </a:schemeClr>
                </a:solidFill>
              </a:rPr>
              <a:t> x, y;</a:t>
            </a:r>
          </a:p>
          <a:p>
            <a:pPr eaLnBrk="1" hangingPunct="1">
              <a:lnSpc>
                <a:spcPct val="80000"/>
              </a:lnSpc>
              <a:spcBef>
                <a:spcPts val="200"/>
              </a:spcBef>
              <a:spcAft>
                <a:spcPts val="200"/>
              </a:spcAft>
              <a:buClrTx/>
              <a:buFontTx/>
              <a:buNone/>
            </a:pPr>
            <a:r>
              <a:rPr lang="en-US" sz="1500" dirty="0">
                <a:solidFill>
                  <a:schemeClr val="accent1">
                    <a:lumMod val="50000"/>
                  </a:schemeClr>
                </a:solidFill>
              </a:rPr>
              <a:t>};</a:t>
            </a:r>
          </a:p>
          <a:p>
            <a:pPr eaLnBrk="1" hangingPunct="1">
              <a:lnSpc>
                <a:spcPct val="80000"/>
              </a:lnSpc>
              <a:spcBef>
                <a:spcPts val="200"/>
              </a:spcBef>
              <a:spcAft>
                <a:spcPts val="200"/>
              </a:spcAft>
              <a:buClrTx/>
              <a:buFontTx/>
              <a:buNone/>
            </a:pPr>
            <a:r>
              <a:rPr lang="en-US" sz="1500" dirty="0" err="1">
                <a:solidFill>
                  <a:srgbClr val="000000"/>
                </a:solidFill>
              </a:rPr>
              <a:t>int</a:t>
            </a:r>
            <a:r>
              <a:rPr lang="en-US" sz="1500" dirty="0">
                <a:solidFill>
                  <a:srgbClr val="000000"/>
                </a:solidFill>
              </a:rPr>
              <a:t> main(void){</a:t>
            </a:r>
          </a:p>
          <a:p>
            <a:pPr eaLnBrk="1" hangingPunct="1">
              <a:lnSpc>
                <a:spcPct val="80000"/>
              </a:lnSpc>
              <a:spcBef>
                <a:spcPts val="200"/>
              </a:spcBef>
              <a:spcAft>
                <a:spcPts val="200"/>
              </a:spcAft>
              <a:buClrTx/>
              <a:buFontTx/>
              <a:buNone/>
            </a:pPr>
            <a:r>
              <a:rPr lang="en-US" sz="1500" dirty="0">
                <a:solidFill>
                  <a:srgbClr val="000000"/>
                </a:solidFill>
              </a:rPr>
              <a:t>	FILE *</a:t>
            </a:r>
            <a:r>
              <a:rPr lang="en-US" sz="1500" dirty="0" err="1">
                <a:solidFill>
                  <a:srgbClr val="000000"/>
                </a:solidFill>
              </a:rPr>
              <a:t>fp</a:t>
            </a:r>
            <a:r>
              <a:rPr lang="en-US" sz="1500" dirty="0">
                <a:solidFill>
                  <a:srgbClr val="000000"/>
                </a:solidFill>
              </a:rPr>
              <a:t>;</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struct</a:t>
            </a:r>
            <a:r>
              <a:rPr lang="en-US" sz="1500" dirty="0">
                <a:solidFill>
                  <a:srgbClr val="000000"/>
                </a:solidFill>
              </a:rPr>
              <a:t> point p;</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int</a:t>
            </a:r>
            <a:r>
              <a:rPr lang="en-US" sz="1500" dirty="0">
                <a:solidFill>
                  <a:srgbClr val="000000"/>
                </a:solidFill>
              </a:rPr>
              <a:t> </a:t>
            </a:r>
            <a:r>
              <a:rPr lang="en-US" sz="1500" dirty="0" err="1">
                <a:solidFill>
                  <a:srgbClr val="000000"/>
                </a:solidFill>
              </a:rPr>
              <a:t>num</a:t>
            </a:r>
            <a:r>
              <a:rPr lang="en-US" sz="1500" dirty="0">
                <a:solidFill>
                  <a:srgbClr val="000000"/>
                </a:solidFill>
              </a:rPr>
              <a:t>;</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fp</a:t>
            </a:r>
            <a:r>
              <a:rPr lang="en-US" sz="1500" dirty="0">
                <a:solidFill>
                  <a:srgbClr val="000000"/>
                </a:solidFill>
              </a:rPr>
              <a:t> = </a:t>
            </a:r>
            <a:r>
              <a:rPr lang="en-US" sz="1500" dirty="0" err="1">
                <a:solidFill>
                  <a:srgbClr val="000000"/>
                </a:solidFill>
              </a:rPr>
              <a:t>fopen</a:t>
            </a:r>
            <a:r>
              <a:rPr lang="en-US" sz="1500" dirty="0">
                <a:solidFill>
                  <a:srgbClr val="000000"/>
                </a:solidFill>
              </a:rPr>
              <a:t>("</a:t>
            </a:r>
            <a:r>
              <a:rPr lang="en-US" sz="1500" dirty="0" err="1">
                <a:solidFill>
                  <a:srgbClr val="000000"/>
                </a:solidFill>
              </a:rPr>
              <a:t>point.bin</a:t>
            </a:r>
            <a:r>
              <a:rPr lang="en-US" sz="1500" dirty="0">
                <a:solidFill>
                  <a:srgbClr val="000000"/>
                </a:solidFill>
              </a:rPr>
              <a:t>", "</a:t>
            </a:r>
            <a:r>
              <a:rPr lang="en-US" sz="1500" dirty="0" err="1">
                <a:solidFill>
                  <a:srgbClr val="CC0000"/>
                </a:solidFill>
              </a:rPr>
              <a:t>rb</a:t>
            </a:r>
            <a:r>
              <a:rPr lang="en-US" sz="1500" dirty="0">
                <a:solidFill>
                  <a:srgbClr val="CC0000"/>
                </a:solidFill>
              </a:rPr>
              <a:t>+</a:t>
            </a:r>
            <a:r>
              <a:rPr lang="en-US" sz="1500" dirty="0">
                <a:solidFill>
                  <a:srgbClr val="000000"/>
                </a:solidFill>
              </a:rPr>
              <a:t>");</a:t>
            </a:r>
          </a:p>
          <a:p>
            <a:pPr eaLnBrk="1" hangingPunct="1">
              <a:lnSpc>
                <a:spcPct val="80000"/>
              </a:lnSpc>
              <a:spcBef>
                <a:spcPts val="200"/>
              </a:spcBef>
              <a:spcAft>
                <a:spcPts val="200"/>
              </a:spcAft>
              <a:buClrTx/>
              <a:buFontTx/>
              <a:buNone/>
            </a:pPr>
            <a:r>
              <a:rPr lang="en-US" sz="1500" dirty="0">
                <a:solidFill>
                  <a:srgbClr val="000000"/>
                </a:solidFill>
              </a:rPr>
              <a:t>	if(</a:t>
            </a:r>
            <a:r>
              <a:rPr lang="en-US" sz="1500" dirty="0" err="1">
                <a:solidFill>
                  <a:srgbClr val="000000"/>
                </a:solidFill>
              </a:rPr>
              <a:t>fp</a:t>
            </a:r>
            <a:r>
              <a:rPr lang="en-US" sz="1500" dirty="0">
                <a:solidFill>
                  <a:srgbClr val="000000"/>
                </a:solidFill>
              </a:rPr>
              <a:t> == NULL){</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printf</a:t>
            </a:r>
            <a:r>
              <a:rPr lang="en-US" sz="1500" dirty="0">
                <a:solidFill>
                  <a:srgbClr val="000000"/>
                </a:solidFill>
              </a:rPr>
              <a:t>("Cannot read from file\n");</a:t>
            </a:r>
          </a:p>
          <a:p>
            <a:pPr eaLnBrk="1" hangingPunct="1">
              <a:lnSpc>
                <a:spcPct val="80000"/>
              </a:lnSpc>
              <a:spcBef>
                <a:spcPts val="200"/>
              </a:spcBef>
              <a:spcAft>
                <a:spcPts val="200"/>
              </a:spcAft>
              <a:buClrTx/>
              <a:buFontTx/>
              <a:buNone/>
            </a:pPr>
            <a:r>
              <a:rPr lang="en-US" sz="1500" dirty="0">
                <a:solidFill>
                  <a:srgbClr val="000000"/>
                </a:solidFill>
              </a:rPr>
              <a:t>		return -1;</a:t>
            </a:r>
          </a:p>
          <a:p>
            <a:pPr eaLnBrk="1" hangingPunct="1">
              <a:lnSpc>
                <a:spcPct val="80000"/>
              </a:lnSpc>
              <a:spcBef>
                <a:spcPts val="200"/>
              </a:spcBef>
              <a:spcAft>
                <a:spcPts val="200"/>
              </a:spcAft>
              <a:buClrTx/>
              <a:buFontTx/>
              <a:buNone/>
            </a:pPr>
            <a:r>
              <a:rPr lang="en-US" sz="1500" dirty="0">
                <a:solidFill>
                  <a:srgbClr val="000000"/>
                </a:solidFill>
              </a:rPr>
              <a:t>	}</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printf</a:t>
            </a:r>
            <a:r>
              <a:rPr lang="en-US" sz="1500" dirty="0">
                <a:solidFill>
                  <a:srgbClr val="000000"/>
                </a:solidFill>
              </a:rPr>
              <a:t>("Enter the number of points: ");</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scanf</a:t>
            </a:r>
            <a:r>
              <a:rPr lang="en-US" sz="1500" dirty="0">
                <a:solidFill>
                  <a:srgbClr val="000000"/>
                </a:solidFill>
              </a:rPr>
              <a:t>("%d", &amp;</a:t>
            </a:r>
            <a:r>
              <a:rPr lang="en-US" sz="1500" dirty="0" err="1">
                <a:solidFill>
                  <a:srgbClr val="000000"/>
                </a:solidFill>
              </a:rPr>
              <a:t>num</a:t>
            </a:r>
            <a:r>
              <a:rPr lang="en-US" sz="1500" dirty="0">
                <a:solidFill>
                  <a:srgbClr val="000000"/>
                </a:solidFill>
              </a:rPr>
              <a:t>);</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printf</a:t>
            </a:r>
            <a:r>
              <a:rPr lang="en-US" sz="1500" dirty="0">
                <a:solidFill>
                  <a:srgbClr val="000000"/>
                </a:solidFill>
              </a:rPr>
              <a:t>("Enter new X and Y: ");</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scanf</a:t>
            </a:r>
            <a:r>
              <a:rPr lang="en-US" sz="1500" dirty="0">
                <a:solidFill>
                  <a:srgbClr val="000000"/>
                </a:solidFill>
              </a:rPr>
              <a:t>("%d %d", &amp;(</a:t>
            </a:r>
            <a:r>
              <a:rPr lang="en-US" sz="1500" dirty="0" err="1">
                <a:solidFill>
                  <a:srgbClr val="000000"/>
                </a:solidFill>
              </a:rPr>
              <a:t>p.x</a:t>
            </a:r>
            <a:r>
              <a:rPr lang="en-US" sz="1500" dirty="0">
                <a:solidFill>
                  <a:srgbClr val="000000"/>
                </a:solidFill>
              </a:rPr>
              <a:t>), &amp;(</a:t>
            </a:r>
            <a:r>
              <a:rPr lang="en-US" sz="1500" dirty="0" err="1">
                <a:solidFill>
                  <a:srgbClr val="000000"/>
                </a:solidFill>
              </a:rPr>
              <a:t>p.y</a:t>
            </a:r>
            <a:r>
              <a:rPr lang="en-US" sz="1500" dirty="0">
                <a:solidFill>
                  <a:srgbClr val="000000"/>
                </a:solidFill>
              </a:rPr>
              <a:t>));</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000000"/>
                </a:solidFill>
              </a:rPr>
              <a:t>fseek</a:t>
            </a:r>
            <a:r>
              <a:rPr lang="en-US" sz="1500" dirty="0">
                <a:solidFill>
                  <a:srgbClr val="000000"/>
                </a:solidFill>
              </a:rPr>
              <a:t>(</a:t>
            </a:r>
            <a:r>
              <a:rPr lang="en-US" sz="1500" dirty="0" err="1">
                <a:solidFill>
                  <a:srgbClr val="000000"/>
                </a:solidFill>
              </a:rPr>
              <a:t>fp</a:t>
            </a:r>
            <a:r>
              <a:rPr lang="en-US" sz="1500" dirty="0">
                <a:solidFill>
                  <a:srgbClr val="000000"/>
                </a:solidFill>
              </a:rPr>
              <a:t>, (</a:t>
            </a:r>
            <a:r>
              <a:rPr lang="en-US" sz="1500" dirty="0" err="1">
                <a:solidFill>
                  <a:srgbClr val="CC0000"/>
                </a:solidFill>
              </a:rPr>
              <a:t>num</a:t>
            </a:r>
            <a:r>
              <a:rPr lang="en-US" sz="1500" dirty="0">
                <a:solidFill>
                  <a:srgbClr val="CC0000"/>
                </a:solidFill>
              </a:rPr>
              <a:t> – 1) * </a:t>
            </a:r>
            <a:r>
              <a:rPr lang="en-US" sz="1500" dirty="0" err="1">
                <a:solidFill>
                  <a:srgbClr val="CC0000"/>
                </a:solidFill>
              </a:rPr>
              <a:t>sizeof</a:t>
            </a:r>
            <a:r>
              <a:rPr lang="en-US" sz="1500" dirty="0">
                <a:solidFill>
                  <a:srgbClr val="CC0000"/>
                </a:solidFill>
              </a:rPr>
              <a:t>(p)</a:t>
            </a:r>
            <a:r>
              <a:rPr lang="en-US" sz="1500" dirty="0">
                <a:solidFill>
                  <a:srgbClr val="000000"/>
                </a:solidFill>
              </a:rPr>
              <a:t> , SEEK_SET);</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CC0000"/>
                </a:solidFill>
              </a:rPr>
              <a:t>fwrite</a:t>
            </a:r>
            <a:r>
              <a:rPr lang="en-US" sz="1500" dirty="0">
                <a:solidFill>
                  <a:srgbClr val="CC0000"/>
                </a:solidFill>
              </a:rPr>
              <a:t>(&amp;p, </a:t>
            </a:r>
            <a:r>
              <a:rPr lang="en-US" sz="1500" dirty="0" err="1">
                <a:solidFill>
                  <a:srgbClr val="CC0000"/>
                </a:solidFill>
              </a:rPr>
              <a:t>sizeof</a:t>
            </a:r>
            <a:r>
              <a:rPr lang="en-US" sz="1500" dirty="0">
                <a:solidFill>
                  <a:srgbClr val="CC0000"/>
                </a:solidFill>
              </a:rPr>
              <a:t>(p), 1, </a:t>
            </a:r>
            <a:r>
              <a:rPr lang="en-US" sz="1500" dirty="0" err="1">
                <a:solidFill>
                  <a:srgbClr val="CC0000"/>
                </a:solidFill>
              </a:rPr>
              <a:t>fp</a:t>
            </a:r>
            <a:r>
              <a:rPr lang="en-US" sz="1500" dirty="0">
                <a:solidFill>
                  <a:srgbClr val="CC0000"/>
                </a:solidFill>
              </a:rPr>
              <a:t>);</a:t>
            </a:r>
          </a:p>
          <a:p>
            <a:pPr eaLnBrk="1" hangingPunct="1">
              <a:lnSpc>
                <a:spcPct val="80000"/>
              </a:lnSpc>
              <a:spcBef>
                <a:spcPts val="200"/>
              </a:spcBef>
              <a:spcAft>
                <a:spcPts val="200"/>
              </a:spcAft>
              <a:buClrTx/>
              <a:buFontTx/>
              <a:buNone/>
            </a:pPr>
            <a:r>
              <a:rPr lang="en-US" sz="1500" dirty="0">
                <a:solidFill>
                  <a:srgbClr val="000000"/>
                </a:solidFill>
              </a:rPr>
              <a:t>	</a:t>
            </a:r>
            <a:r>
              <a:rPr lang="en-US" sz="1500" dirty="0" err="1">
                <a:solidFill>
                  <a:srgbClr val="CC0000"/>
                </a:solidFill>
              </a:rPr>
              <a:t>fclose</a:t>
            </a:r>
            <a:r>
              <a:rPr lang="en-US" sz="1500" dirty="0">
                <a:solidFill>
                  <a:srgbClr val="CC0000"/>
                </a:solidFill>
              </a:rPr>
              <a:t>(</a:t>
            </a:r>
            <a:r>
              <a:rPr lang="en-US" sz="1500" dirty="0" err="1">
                <a:solidFill>
                  <a:srgbClr val="CC0000"/>
                </a:solidFill>
              </a:rPr>
              <a:t>fp</a:t>
            </a:r>
            <a:r>
              <a:rPr lang="en-US" sz="1500" dirty="0">
                <a:solidFill>
                  <a:srgbClr val="CC0000"/>
                </a:solidFill>
              </a:rPr>
              <a:t>);</a:t>
            </a:r>
          </a:p>
          <a:p>
            <a:pPr eaLnBrk="1" hangingPunct="1">
              <a:lnSpc>
                <a:spcPct val="80000"/>
              </a:lnSpc>
              <a:spcBef>
                <a:spcPts val="200"/>
              </a:spcBef>
              <a:spcAft>
                <a:spcPts val="200"/>
              </a:spcAft>
              <a:buClrTx/>
              <a:buFontTx/>
              <a:buNone/>
            </a:pPr>
            <a:r>
              <a:rPr lang="en-US" sz="1500" dirty="0">
                <a:solidFill>
                  <a:srgbClr val="000000"/>
                </a:solidFill>
              </a:rPr>
              <a:t>	return 0;</a:t>
            </a:r>
          </a:p>
          <a:p>
            <a:pPr eaLnBrk="1" hangingPunct="1">
              <a:lnSpc>
                <a:spcPct val="80000"/>
              </a:lnSpc>
              <a:spcBef>
                <a:spcPts val="200"/>
              </a:spcBef>
              <a:spcAft>
                <a:spcPts val="200"/>
              </a:spcAft>
              <a:buClrTx/>
              <a:buFontTx/>
              <a:buNone/>
            </a:pPr>
            <a:r>
              <a:rPr lang="en-US" sz="1500" dirty="0">
                <a:solidFill>
                  <a:srgbClr val="000000"/>
                </a:solidFill>
              </a:rPr>
              <a:t>}</a:t>
            </a:r>
          </a:p>
        </p:txBody>
      </p:sp>
      <p:sp>
        <p:nvSpPr>
          <p:cNvPr id="54276" name="Text Box 3"/>
          <p:cNvSpPr txBox="1">
            <a:spLocks noChangeArrowheads="1"/>
          </p:cNvSpPr>
          <p:nvPr/>
        </p:nvSpPr>
        <p:spPr bwMode="auto">
          <a:xfrm>
            <a:off x="5152256" y="1196752"/>
            <a:ext cx="3839344" cy="956288"/>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ctr"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pPr algn="just"/>
            <a:r>
              <a:rPr lang="ar-SA" dirty="0"/>
              <a:t>برنامه‌اي كه شماره يك نقطه و</a:t>
            </a:r>
            <a:r>
              <a:rPr lang="hi-IN" dirty="0"/>
              <a:t> </a:t>
            </a:r>
            <a:r>
              <a:rPr lang="en-US" dirty="0"/>
              <a:t>X </a:t>
            </a:r>
            <a:r>
              <a:rPr lang="ar-SA" dirty="0"/>
              <a:t>و</a:t>
            </a:r>
            <a:r>
              <a:rPr lang="en-US" dirty="0"/>
              <a:t>Y </a:t>
            </a:r>
            <a:r>
              <a:rPr lang="fa-IR" dirty="0"/>
              <a:t> </a:t>
            </a:r>
            <a:r>
              <a:rPr lang="ar-SA" dirty="0"/>
              <a:t>جديد را از كاربر مي‌گيرد و مختصات نقطه تعيين شده را در فايل عوض مي‌كند</a:t>
            </a:r>
            <a:endParaRPr lang="en-US" dirty="0"/>
          </a:p>
        </p:txBody>
      </p:sp>
      <p:sp>
        <p:nvSpPr>
          <p:cNvPr id="2" name="Text Box 2">
            <a:extLst>
              <a:ext uri="{FF2B5EF4-FFF2-40B4-BE49-F238E27FC236}">
                <a16:creationId xmlns:a16="http://schemas.microsoft.com/office/drawing/2014/main" id="{2DC15006-57D4-EE2C-DEDC-DF64C0623E0B}"/>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Other FPP related functions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84D88EF2-E54F-4106-9D82-6FFE7AF196DB}" type="slidenum">
              <a:rPr lang="en-US" sz="1200">
                <a:solidFill>
                  <a:srgbClr val="000000"/>
                </a:solidFill>
                <a:latin typeface="Arial" charset="0"/>
                <a:ea typeface="MS PGothic" pitchFamily="34" charset="-128"/>
              </a:rPr>
              <a:pPr algn="r" eaLnBrk="1" hangingPunct="1">
                <a:buClrTx/>
                <a:buFontTx/>
                <a:buNone/>
              </a:pPr>
              <a:t>59</a:t>
            </a:fld>
            <a:endParaRPr lang="en-US" sz="1200">
              <a:solidFill>
                <a:srgbClr val="000000"/>
              </a:solidFill>
              <a:latin typeface="Arial" charset="0"/>
              <a:ea typeface="MS PGothic" pitchFamily="34" charset="-128"/>
            </a:endParaRPr>
          </a:p>
        </p:txBody>
      </p:sp>
      <p:sp>
        <p:nvSpPr>
          <p:cNvPr id="52227"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dirty="0" err="1">
                <a:solidFill>
                  <a:srgbClr val="293A83"/>
                </a:solidFill>
              </a:rPr>
              <a:t>fseek</a:t>
            </a:r>
            <a:r>
              <a:rPr lang="en-US" sz="4000" b="0" dirty="0">
                <a:solidFill>
                  <a:srgbClr val="293A83"/>
                </a:solidFill>
                <a:latin typeface="Arial" charset="0"/>
                <a:cs typeface="Arial" charset="0"/>
              </a:rPr>
              <a:t> in Text files </a:t>
            </a:r>
          </a:p>
        </p:txBody>
      </p:sp>
      <p:sp>
        <p:nvSpPr>
          <p:cNvPr id="52228" name="Text Box 3"/>
          <p:cNvSpPr txBox="1">
            <a:spLocks noChangeArrowheads="1"/>
          </p:cNvSpPr>
          <p:nvPr/>
        </p:nvSpPr>
        <p:spPr bwMode="auto">
          <a:xfrm>
            <a:off x="457200" y="1108075"/>
            <a:ext cx="82296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marL="1020763" indent="-3492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250"/>
              </a:spcBef>
              <a:buClr>
                <a:srgbClr val="003399"/>
              </a:buClr>
              <a:buFont typeface="Wingdings" pitchFamily="2" charset="2"/>
              <a:buChar char=""/>
            </a:pPr>
            <a:r>
              <a:rPr lang="en-US" sz="3600" b="0" dirty="0">
                <a:solidFill>
                  <a:srgbClr val="000000"/>
                </a:solidFill>
                <a:latin typeface="Arial" charset="0"/>
                <a:cs typeface="Arial" charset="0"/>
              </a:rPr>
              <a:t>Not very useful</a:t>
            </a:r>
          </a:p>
          <a:p>
            <a:pPr eaLnBrk="1" hangingPunct="1">
              <a:spcBef>
                <a:spcPts val="2250"/>
              </a:spcBef>
              <a:buClr>
                <a:srgbClr val="003399"/>
              </a:buClr>
              <a:buFont typeface="Wingdings" pitchFamily="2" charset="2"/>
              <a:buChar char=""/>
            </a:pPr>
            <a:r>
              <a:rPr lang="en-US" sz="3600" b="0" dirty="0">
                <a:solidFill>
                  <a:srgbClr val="000000"/>
                </a:solidFill>
                <a:latin typeface="Arial" charset="0"/>
                <a:cs typeface="Arial" charset="0"/>
              </a:rPr>
              <a:t>Offset counts the number of characters including ‘\n’</a:t>
            </a:r>
          </a:p>
          <a:p>
            <a:pPr eaLnBrk="1" hangingPunct="1">
              <a:spcBef>
                <a:spcPts val="2250"/>
              </a:spcBef>
              <a:buClr>
                <a:srgbClr val="003399"/>
              </a:buClr>
              <a:buFont typeface="Wingdings" pitchFamily="2" charset="2"/>
              <a:buChar char=""/>
            </a:pPr>
            <a:r>
              <a:rPr lang="en-US" sz="3600" b="0" dirty="0">
                <a:solidFill>
                  <a:srgbClr val="000000"/>
                </a:solidFill>
                <a:latin typeface="Arial" charset="0"/>
                <a:cs typeface="Arial" charset="0"/>
              </a:rPr>
              <a:t>Typical useful versions</a:t>
            </a:r>
          </a:p>
          <a:p>
            <a:pPr lvl="1" eaLnBrk="1" hangingPunct="1">
              <a:spcBef>
                <a:spcPts val="750"/>
              </a:spcBef>
              <a:buClr>
                <a:srgbClr val="006633"/>
              </a:buClr>
              <a:buSzPct val="85000"/>
              <a:buFont typeface="Wingdings" pitchFamily="2" charset="2"/>
              <a:buChar char=""/>
            </a:pPr>
            <a:r>
              <a:rPr lang="en-US" sz="3000" dirty="0" err="1">
                <a:solidFill>
                  <a:srgbClr val="000000"/>
                </a:solidFill>
              </a:rPr>
              <a:t>fseek</a:t>
            </a:r>
            <a:r>
              <a:rPr lang="en-US" sz="3000" dirty="0">
                <a:solidFill>
                  <a:srgbClr val="000000"/>
                </a:solidFill>
              </a:rPr>
              <a:t>(</a:t>
            </a:r>
            <a:r>
              <a:rPr lang="en-US" sz="3000" dirty="0" err="1">
                <a:solidFill>
                  <a:srgbClr val="000000"/>
                </a:solidFill>
              </a:rPr>
              <a:t>fp</a:t>
            </a:r>
            <a:r>
              <a:rPr lang="en-US" sz="3000" dirty="0">
                <a:solidFill>
                  <a:srgbClr val="000000"/>
                </a:solidFill>
              </a:rPr>
              <a:t>, 0, SEEK_SET)</a:t>
            </a:r>
          </a:p>
          <a:p>
            <a:pPr lvl="2" eaLnBrk="1" hangingPunct="1">
              <a:spcBef>
                <a:spcPts val="750"/>
              </a:spcBef>
              <a:buClr>
                <a:srgbClr val="CC0000"/>
              </a:buClr>
              <a:buSzPct val="75000"/>
              <a:buFont typeface="Wingdings" pitchFamily="2" charset="2"/>
              <a:buChar char=""/>
            </a:pPr>
            <a:r>
              <a:rPr lang="en-US" sz="3000" b="0" dirty="0">
                <a:solidFill>
                  <a:srgbClr val="000000"/>
                </a:solidFill>
                <a:latin typeface="Arial" charset="0"/>
                <a:cs typeface="Arial" charset="0"/>
              </a:rPr>
              <a:t>Go to the start of file</a:t>
            </a:r>
          </a:p>
          <a:p>
            <a:pPr lvl="1" eaLnBrk="1" hangingPunct="1">
              <a:spcBef>
                <a:spcPts val="750"/>
              </a:spcBef>
              <a:buClr>
                <a:srgbClr val="006633"/>
              </a:buClr>
              <a:buSzPct val="85000"/>
              <a:buFont typeface="Wingdings" pitchFamily="2" charset="2"/>
              <a:buChar char=""/>
            </a:pPr>
            <a:r>
              <a:rPr lang="en-US" sz="3000" dirty="0" err="1">
                <a:solidFill>
                  <a:srgbClr val="000000"/>
                </a:solidFill>
              </a:rPr>
              <a:t>fseek</a:t>
            </a:r>
            <a:r>
              <a:rPr lang="en-US" sz="3000" dirty="0">
                <a:solidFill>
                  <a:srgbClr val="000000"/>
                </a:solidFill>
              </a:rPr>
              <a:t>(</a:t>
            </a:r>
            <a:r>
              <a:rPr lang="en-US" sz="3000" dirty="0" err="1">
                <a:solidFill>
                  <a:srgbClr val="000000"/>
                </a:solidFill>
              </a:rPr>
              <a:t>fp</a:t>
            </a:r>
            <a:r>
              <a:rPr lang="en-US" sz="3000" dirty="0">
                <a:solidFill>
                  <a:srgbClr val="000000"/>
                </a:solidFill>
              </a:rPr>
              <a:t>, 0, SEEK_END)</a:t>
            </a:r>
          </a:p>
          <a:p>
            <a:pPr lvl="2" eaLnBrk="1" hangingPunct="1">
              <a:spcBef>
                <a:spcPts val="750"/>
              </a:spcBef>
              <a:buClr>
                <a:srgbClr val="CC0000"/>
              </a:buClr>
              <a:buSzPct val="75000"/>
              <a:buFont typeface="Wingdings" pitchFamily="2" charset="2"/>
              <a:buChar char=""/>
            </a:pPr>
            <a:r>
              <a:rPr lang="en-US" sz="3000" b="0" dirty="0">
                <a:solidFill>
                  <a:srgbClr val="000000"/>
                </a:solidFill>
                <a:latin typeface="Arial" charset="0"/>
                <a:cs typeface="Arial" charset="0"/>
              </a:rPr>
              <a:t>Go to the end of file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91C2F86F-02A5-46FC-ADAE-B4295C37C78E}" type="slidenum">
              <a:rPr lang="en-US" sz="1200">
                <a:solidFill>
                  <a:srgbClr val="000000"/>
                </a:solidFill>
                <a:latin typeface="Arial" charset="0"/>
                <a:ea typeface="MS PGothic" pitchFamily="34" charset="-128"/>
              </a:rPr>
              <a:pPr algn="r" eaLnBrk="1" hangingPunct="1">
                <a:buClrTx/>
                <a:buFontTx/>
                <a:buNone/>
              </a:pPr>
              <a:t>6</a:t>
            </a:fld>
            <a:endParaRPr lang="en-US" sz="1200">
              <a:solidFill>
                <a:srgbClr val="000000"/>
              </a:solidFill>
              <a:latin typeface="Arial" charset="0"/>
              <a:ea typeface="MS PGothic" pitchFamily="34" charset="-128"/>
            </a:endParaRPr>
          </a:p>
        </p:txBody>
      </p:sp>
      <p:sp>
        <p:nvSpPr>
          <p:cNvPr id="8195"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Text Files </a:t>
            </a:r>
          </a:p>
        </p:txBody>
      </p:sp>
      <p:sp>
        <p:nvSpPr>
          <p:cNvPr id="8196" name="Text Box 3"/>
          <p:cNvSpPr txBox="1">
            <a:spLocks noChangeArrowheads="1"/>
          </p:cNvSpPr>
          <p:nvPr/>
        </p:nvSpPr>
        <p:spPr bwMode="auto">
          <a:xfrm>
            <a:off x="488436" y="1108571"/>
            <a:ext cx="8476051" cy="520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ASCII encoding </a:t>
            </a:r>
          </a:p>
          <a:p>
            <a:pPr lvl="1" eaLnBrk="1" hangingPunct="1">
              <a:spcBef>
                <a:spcPts val="2000"/>
              </a:spcBef>
              <a:buClr>
                <a:srgbClr val="003399"/>
              </a:buClr>
              <a:buFont typeface="Wingdings" pitchFamily="2" charset="2"/>
              <a:buChar char=""/>
            </a:pPr>
            <a:r>
              <a:rPr lang="en-US" sz="2400" b="0" dirty="0">
                <a:solidFill>
                  <a:srgbClr val="000000"/>
                </a:solidFill>
                <a:latin typeface="Arial" charset="0"/>
                <a:cs typeface="Arial" charset="0"/>
              </a:rPr>
              <a:t>American Standard Code for Information Interchange</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Each line is a string </a:t>
            </a: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Each line is terminated by </a:t>
            </a:r>
            <a:r>
              <a:rPr lang="en-US" sz="3200" dirty="0">
                <a:solidFill>
                  <a:srgbClr val="000000"/>
                </a:solidFill>
              </a:rPr>
              <a:t>\n</a:t>
            </a:r>
            <a:r>
              <a:rPr lang="en-US" sz="3200" b="0" dirty="0">
                <a:solidFill>
                  <a:srgbClr val="000000"/>
                </a:solidFill>
                <a:latin typeface="Arial" charset="0"/>
                <a:cs typeface="Arial" charset="0"/>
              </a:rPr>
              <a:t> </a:t>
            </a:r>
          </a:p>
          <a:p>
            <a:pPr eaLnBrk="1" hangingPunct="1">
              <a:spcBef>
                <a:spcPts val="2000"/>
              </a:spcBef>
              <a:buClr>
                <a:srgbClr val="003399"/>
              </a:buClr>
              <a:buFont typeface="Wingdings" pitchFamily="2" charset="2"/>
              <a:buChar char=""/>
            </a:pPr>
            <a:r>
              <a:rPr lang="en-US" sz="3200" b="0" dirty="0">
                <a:solidFill>
                  <a:srgbClr val="7030A0"/>
                </a:solidFill>
                <a:latin typeface="Arial" charset="0"/>
                <a:cs typeface="Arial" charset="0"/>
              </a:rPr>
              <a:t>Human-readable</a:t>
            </a:r>
            <a:r>
              <a:rPr lang="en-US" sz="3200" b="0" dirty="0">
                <a:solidFill>
                  <a:srgbClr val="000000"/>
                </a:solidFill>
                <a:latin typeface="Arial" charset="0"/>
                <a:cs typeface="Arial" charset="0"/>
              </a:rPr>
              <a:t> files </a:t>
            </a:r>
          </a:p>
          <a:p>
            <a:pPr marL="742950" lvl="1" indent="-285750" eaLnBrk="1" hangingPunct="1">
              <a:spcBef>
                <a:spcPts val="700"/>
              </a:spcBef>
              <a:buClr>
                <a:srgbClr val="006633"/>
              </a:buClr>
              <a:buSzPct val="85000"/>
              <a:buFont typeface="Wingdings" pitchFamily="2" charset="2"/>
              <a:buChar char=""/>
              <a:tabLst/>
            </a:pPr>
            <a:r>
              <a:rPr lang="en-US" sz="2800" b="0" dirty="0">
                <a:solidFill>
                  <a:srgbClr val="000000"/>
                </a:solidFill>
                <a:latin typeface="Arial" charset="0"/>
                <a:cs typeface="Arial" charset="0"/>
              </a:rPr>
              <a:t>Editable by a text editor (</a:t>
            </a:r>
            <a:r>
              <a:rPr lang="en-US" sz="2800" b="0" i="1" dirty="0">
                <a:solidFill>
                  <a:srgbClr val="000000"/>
                </a:solidFill>
                <a:latin typeface="Arial" charset="0"/>
                <a:cs typeface="Arial" charset="0"/>
              </a:rPr>
              <a:t>e.g.</a:t>
            </a:r>
            <a:r>
              <a:rPr lang="en-US" sz="2800" b="0" dirty="0">
                <a:solidFill>
                  <a:srgbClr val="000000"/>
                </a:solidFill>
                <a:latin typeface="Arial" charset="0"/>
                <a:cs typeface="Arial" charset="0"/>
              </a:rPr>
              <a:t> </a:t>
            </a:r>
            <a:r>
              <a:rPr lang="en-US" sz="2800" b="0" dirty="0">
                <a:solidFill>
                  <a:srgbClr val="FF0066"/>
                </a:solidFill>
                <a:latin typeface="Arial" charset="0"/>
                <a:cs typeface="Arial" charset="0"/>
                <a:hlinkClick r:id="rId3">
                  <a:extLst>
                    <a:ext uri="{A12FA001-AC4F-418D-AE19-62706E023703}">
                      <ahyp:hlinkClr xmlns:ahyp="http://schemas.microsoft.com/office/drawing/2018/hyperlinkcolor" val="tx"/>
                    </a:ext>
                  </a:extLst>
                </a:hlinkClick>
              </a:rPr>
              <a:t>Notepad++</a:t>
            </a:r>
            <a:r>
              <a:rPr lang="en-US" sz="2800" b="0" dirty="0">
                <a:solidFill>
                  <a:srgbClr val="000000"/>
                </a:solidFill>
                <a:latin typeface="Arial" charset="0"/>
                <a:cs typeface="Arial" charset="0"/>
              </a:rPr>
              <a:t>)</a:t>
            </a:r>
            <a:endParaRPr lang="en-US" sz="32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Examples: </a:t>
            </a:r>
            <a:r>
              <a:rPr lang="en-US" sz="2800" b="0" dirty="0">
                <a:solidFill>
                  <a:srgbClr val="000000"/>
                </a:solidFill>
                <a:latin typeface="Arial" charset="0"/>
                <a:cs typeface="Arial" charset="0"/>
              </a:rPr>
              <a:t>C source files (</a:t>
            </a:r>
            <a:r>
              <a:rPr lang="en-US" sz="2800" dirty="0">
                <a:solidFill>
                  <a:srgbClr val="7030A0"/>
                </a:solidFill>
              </a:rPr>
              <a:t>.c</a:t>
            </a:r>
            <a:r>
              <a:rPr lang="en-US" sz="2800" b="0" dirty="0">
                <a:solidFill>
                  <a:srgbClr val="000000"/>
                </a:solidFill>
                <a:latin typeface="Arial" charset="0"/>
                <a:cs typeface="Arial" charset="0"/>
              </a:rPr>
              <a:t>) , Every </a:t>
            </a:r>
            <a:r>
              <a:rPr lang="en-US" sz="2800" dirty="0">
                <a:solidFill>
                  <a:srgbClr val="7030A0"/>
                </a:solidFill>
              </a:rPr>
              <a:t>.txt </a:t>
            </a:r>
            <a:r>
              <a:rPr lang="en-US" sz="2800" b="0" dirty="0">
                <a:solidFill>
                  <a:srgbClr val="000000"/>
                </a:solidFill>
                <a:latin typeface="Arial" charset="0"/>
                <a:cs typeface="Arial" charset="0"/>
              </a:rPr>
              <a:t>files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60</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268760"/>
            <a:ext cx="8610600" cy="4824536"/>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1250"/>
              </a:spcBef>
              <a:buClrTx/>
              <a:buFontTx/>
              <a:buNone/>
            </a:pPr>
            <a:r>
              <a:rPr lang="en-US" sz="2000" dirty="0">
                <a:solidFill>
                  <a:srgbClr val="000000"/>
                </a:solidFill>
              </a:rPr>
              <a:t>File 1:</a:t>
            </a:r>
          </a:p>
          <a:p>
            <a:pPr eaLnBrk="1" hangingPunct="1">
              <a:lnSpc>
                <a:spcPct val="80000"/>
              </a:lnSpc>
              <a:spcBef>
                <a:spcPts val="1250"/>
              </a:spcBef>
              <a:buClrTx/>
              <a:buFontTx/>
              <a:buNone/>
            </a:pPr>
            <a:r>
              <a:rPr lang="en-US" sz="2000" dirty="0">
                <a:solidFill>
                  <a:srgbClr val="FF0000"/>
                </a:solidFill>
              </a:rPr>
              <a:t>3 30</a:t>
            </a:r>
          </a:p>
          <a:p>
            <a:pPr eaLnBrk="1" hangingPunct="1">
              <a:lnSpc>
                <a:spcPct val="80000"/>
              </a:lnSpc>
              <a:spcBef>
                <a:spcPts val="1250"/>
              </a:spcBef>
              <a:buClrTx/>
              <a:buFontTx/>
              <a:buNone/>
            </a:pPr>
            <a:r>
              <a:rPr lang="en-US" sz="2000" b="0" dirty="0">
                <a:solidFill>
                  <a:srgbClr val="000000"/>
                </a:solidFill>
              </a:rPr>
              <a:t>1 2 3 4 5 6 7</a:t>
            </a:r>
          </a:p>
          <a:p>
            <a:pPr eaLnBrk="1" hangingPunct="1">
              <a:lnSpc>
                <a:spcPct val="80000"/>
              </a:lnSpc>
              <a:spcBef>
                <a:spcPts val="1250"/>
              </a:spcBef>
              <a:buClrTx/>
              <a:buFontTx/>
              <a:buNone/>
            </a:pPr>
            <a:r>
              <a:rPr lang="en-US" sz="2000" b="0" dirty="0">
                <a:solidFill>
                  <a:srgbClr val="000000"/>
                </a:solidFill>
              </a:rPr>
              <a:t>12 34 56 78 90</a:t>
            </a:r>
          </a:p>
          <a:p>
            <a:pPr eaLnBrk="1" hangingPunct="1">
              <a:lnSpc>
                <a:spcPct val="80000"/>
              </a:lnSpc>
              <a:spcBef>
                <a:spcPts val="1250"/>
              </a:spcBef>
              <a:buClrTx/>
              <a:buFontTx/>
              <a:buNone/>
            </a:pPr>
            <a:r>
              <a:rPr lang="en-US" sz="2000" b="0" dirty="0">
                <a:solidFill>
                  <a:srgbClr val="000000"/>
                </a:solidFill>
              </a:rPr>
              <a:t>123 456</a:t>
            </a:r>
          </a:p>
          <a:p>
            <a:pPr eaLnBrk="1" hangingPunct="1">
              <a:lnSpc>
                <a:spcPct val="80000"/>
              </a:lnSpc>
              <a:spcBef>
                <a:spcPts val="1250"/>
              </a:spcBef>
              <a:buClrTx/>
              <a:buFontTx/>
              <a:buNone/>
            </a:pPr>
            <a:endParaRPr lang="en-US" sz="2000" b="0" dirty="0">
              <a:solidFill>
                <a:srgbClr val="000000"/>
              </a:solidFill>
            </a:endParaRPr>
          </a:p>
          <a:p>
            <a:pPr eaLnBrk="1" hangingPunct="1">
              <a:lnSpc>
                <a:spcPct val="80000"/>
              </a:lnSpc>
              <a:spcBef>
                <a:spcPts val="1250"/>
              </a:spcBef>
              <a:buClrTx/>
              <a:buFontTx/>
              <a:buNone/>
            </a:pPr>
            <a:endParaRPr lang="en-US" sz="2000" b="0" dirty="0">
              <a:solidFill>
                <a:srgbClr val="000000"/>
              </a:solidFill>
            </a:endParaRPr>
          </a:p>
          <a:p>
            <a:pPr eaLnBrk="1" hangingPunct="1">
              <a:lnSpc>
                <a:spcPct val="80000"/>
              </a:lnSpc>
              <a:spcBef>
                <a:spcPts val="1250"/>
              </a:spcBef>
              <a:buClrTx/>
              <a:buFontTx/>
              <a:buNone/>
            </a:pPr>
            <a:r>
              <a:rPr lang="en-US" sz="2000" dirty="0">
                <a:solidFill>
                  <a:srgbClr val="000000"/>
                </a:solidFill>
              </a:rPr>
              <a:t>File 2:</a:t>
            </a:r>
          </a:p>
          <a:p>
            <a:pPr eaLnBrk="1" hangingPunct="1">
              <a:lnSpc>
                <a:spcPct val="80000"/>
              </a:lnSpc>
              <a:spcBef>
                <a:spcPts val="1250"/>
              </a:spcBef>
              <a:buClrTx/>
              <a:buFontTx/>
              <a:buNone/>
            </a:pPr>
            <a:r>
              <a:rPr lang="en-US" sz="2000" b="0" dirty="0">
                <a:solidFill>
                  <a:srgbClr val="000000"/>
                </a:solidFill>
              </a:rPr>
              <a:t>654 321</a:t>
            </a:r>
          </a:p>
          <a:p>
            <a:pPr eaLnBrk="1" hangingPunct="1">
              <a:lnSpc>
                <a:spcPct val="80000"/>
              </a:lnSpc>
              <a:spcBef>
                <a:spcPts val="1250"/>
              </a:spcBef>
              <a:buClrTx/>
              <a:buFontTx/>
              <a:buNone/>
            </a:pPr>
            <a:r>
              <a:rPr lang="en-US" sz="2000" b="0" dirty="0">
                <a:solidFill>
                  <a:srgbClr val="000000"/>
                </a:solidFill>
              </a:rPr>
              <a:t>09 87 65 43 21</a:t>
            </a:r>
          </a:p>
          <a:p>
            <a:pPr eaLnBrk="1" hangingPunct="1">
              <a:lnSpc>
                <a:spcPct val="80000"/>
              </a:lnSpc>
              <a:spcBef>
                <a:spcPts val="1250"/>
              </a:spcBef>
              <a:buClrTx/>
              <a:buFontTx/>
              <a:buNone/>
            </a:pPr>
            <a:r>
              <a:rPr lang="en-US" sz="2000" b="0" dirty="0">
                <a:solidFill>
                  <a:srgbClr val="000000"/>
                </a:solidFill>
              </a:rPr>
              <a:t>7 6 5 4 3 2 1</a:t>
            </a:r>
          </a:p>
        </p:txBody>
      </p:sp>
      <p:sp>
        <p:nvSpPr>
          <p:cNvPr id="5" name="Text Box 3"/>
          <p:cNvSpPr txBox="1">
            <a:spLocks noChangeArrowheads="1"/>
          </p:cNvSpPr>
          <p:nvPr/>
        </p:nvSpPr>
        <p:spPr bwMode="auto">
          <a:xfrm>
            <a:off x="5383510" y="1340768"/>
            <a:ext cx="3429000" cy="1407694"/>
          </a:xfrm>
          <a:prstGeom prst="rect">
            <a:avLst/>
          </a:prstGeom>
          <a:solidFill>
            <a:schemeClr val="accent1">
              <a:lumMod val="20000"/>
              <a:lumOff val="80000"/>
            </a:schemeClr>
          </a:solidFill>
          <a:ln w="9360">
            <a:solidFill>
              <a:schemeClr val="bg1"/>
            </a:solidFill>
            <a:miter lim="800000"/>
            <a:headEnd/>
            <a:tailEnd/>
          </a:ln>
        </p:spPr>
        <p:txBody>
          <a:bodyPr wrap="square" lIns="90000" tIns="46800" rIns="90000" bIns="46800">
            <a:spAutoFit/>
          </a:bodyPr>
          <a:lstStyle>
            <a:defPPr>
              <a:defRPr lang="en-GB"/>
            </a:defPPr>
            <a:lvl1pPr algn="just" rtl="1" eaLnBrk="1" hangingPunct="1">
              <a:spcBef>
                <a:spcPts val="156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0">
                <a:solidFill>
                  <a:srgbClr val="000000"/>
                </a:solidFill>
                <a:latin typeface="Tahoma" pitchFamily="34" charset="0"/>
                <a:cs typeface="B Nazanin" panose="00000400000000000000" pitchFamily="2" charset="-7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lvl9pPr>
          </a:lstStyle>
          <a:p>
            <a:r>
              <a:rPr lang="fa-IR" dirty="0"/>
              <a:t>تابعي كه دو </a:t>
            </a:r>
            <a:r>
              <a:rPr lang="en-US" dirty="0"/>
              <a:t>File Handler</a:t>
            </a:r>
            <a:r>
              <a:rPr lang="fa-IR" dirty="0"/>
              <a:t> را بگيرد و فايل اول را به صورت برعكس در فايل دوم بنويسيد.</a:t>
            </a:r>
          </a:p>
          <a:p>
            <a:r>
              <a:rPr lang="fa-IR" dirty="0"/>
              <a:t>تعداد خط‌ها و حداكثر طول هر خط در ابتدای فايل اول مشخص شده است.</a:t>
            </a:r>
          </a:p>
        </p:txBody>
      </p:sp>
      <p:sp>
        <p:nvSpPr>
          <p:cNvPr id="2" name="Text Box 2">
            <a:extLst>
              <a:ext uri="{FF2B5EF4-FFF2-40B4-BE49-F238E27FC236}">
                <a16:creationId xmlns:a16="http://schemas.microsoft.com/office/drawing/2014/main" id="{F0EE1D49-B7E7-27D7-32F3-0E5CD11207A9}"/>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(revisit)</a:t>
            </a:r>
          </a:p>
        </p:txBody>
      </p:sp>
    </p:spTree>
    <p:extLst>
      <p:ext uri="{BB962C8B-B14F-4D97-AF65-F5344CB8AC3E}">
        <p14:creationId xmlns:p14="http://schemas.microsoft.com/office/powerpoint/2010/main" val="4181965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61</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196752"/>
            <a:ext cx="8610600" cy="5040560"/>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500"/>
              </a:spcBef>
              <a:spcAft>
                <a:spcPts val="500"/>
              </a:spcAft>
              <a:buClrTx/>
              <a:buFontTx/>
              <a:buNone/>
            </a:pPr>
            <a:endParaRPr lang="en-US" sz="2200" dirty="0">
              <a:solidFill>
                <a:srgbClr val="000000"/>
              </a:solidFill>
            </a:endParaRPr>
          </a:p>
          <a:p>
            <a:pPr eaLnBrk="1" hangingPunct="1">
              <a:lnSpc>
                <a:spcPct val="80000"/>
              </a:lnSpc>
              <a:spcBef>
                <a:spcPts val="500"/>
              </a:spcBef>
              <a:spcAft>
                <a:spcPts val="500"/>
              </a:spcAft>
              <a:buClrTx/>
              <a:buFontTx/>
              <a:buNone/>
            </a:pPr>
            <a:r>
              <a:rPr lang="en-US" sz="2200" dirty="0">
                <a:solidFill>
                  <a:srgbClr val="000000"/>
                </a:solidFill>
              </a:rPr>
              <a:t>void </a:t>
            </a:r>
            <a:r>
              <a:rPr lang="en-US" sz="2200" dirty="0">
                <a:solidFill>
                  <a:srgbClr val="C00000"/>
                </a:solidFill>
              </a:rPr>
              <a:t>reverse_copy3</a:t>
            </a:r>
            <a:r>
              <a:rPr lang="en-US" sz="2200" dirty="0">
                <a:solidFill>
                  <a:srgbClr val="000000"/>
                </a:solidFill>
              </a:rPr>
              <a:t>(FILE *</a:t>
            </a:r>
            <a:r>
              <a:rPr lang="en-US" sz="2200" dirty="0" err="1">
                <a:solidFill>
                  <a:srgbClr val="000000"/>
                </a:solidFill>
              </a:rPr>
              <a:t>fpin</a:t>
            </a:r>
            <a:r>
              <a:rPr lang="en-US" sz="2200" dirty="0">
                <a:solidFill>
                  <a:srgbClr val="000000"/>
                </a:solidFill>
              </a:rPr>
              <a:t>, FILE *</a:t>
            </a:r>
            <a:r>
              <a:rPr lang="en-US" sz="2200" dirty="0" err="1">
                <a:solidFill>
                  <a:srgbClr val="000000"/>
                </a:solidFill>
              </a:rPr>
              <a:t>fpout</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a:t>
            </a:r>
            <a:r>
              <a:rPr lang="en-US" sz="2200" dirty="0" err="1">
                <a:solidFill>
                  <a:srgbClr val="000000"/>
                </a:solidFill>
              </a:rPr>
              <a:t>int</a:t>
            </a:r>
            <a:r>
              <a:rPr lang="en-US" sz="2200" dirty="0">
                <a:solidFill>
                  <a:srgbClr val="000000"/>
                </a:solidFill>
              </a:rPr>
              <a:t> lines, </a:t>
            </a:r>
            <a:r>
              <a:rPr lang="en-US" sz="2200" dirty="0" err="1">
                <a:solidFill>
                  <a:srgbClr val="000000"/>
                </a:solidFill>
              </a:rPr>
              <a:t>max_len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a:t>
            </a:r>
            <a:r>
              <a:rPr lang="en-US" sz="2200" dirty="0" err="1">
                <a:solidFill>
                  <a:srgbClr val="000000"/>
                </a:solidFill>
              </a:rPr>
              <a:t>fscanf</a:t>
            </a:r>
            <a:r>
              <a:rPr lang="en-US" sz="2200" dirty="0">
                <a:solidFill>
                  <a:srgbClr val="000000"/>
                </a:solidFill>
              </a:rPr>
              <a:t>(</a:t>
            </a:r>
            <a:r>
              <a:rPr lang="en-US" sz="2200" dirty="0" err="1">
                <a:solidFill>
                  <a:srgbClr val="000000"/>
                </a:solidFill>
              </a:rPr>
              <a:t>fpin</a:t>
            </a:r>
            <a:r>
              <a:rPr lang="en-US" sz="2200" dirty="0">
                <a:solidFill>
                  <a:srgbClr val="000000"/>
                </a:solidFill>
              </a:rPr>
              <a:t>, "%d %d\n", &amp;lines, &amp;</a:t>
            </a:r>
            <a:r>
              <a:rPr lang="en-US" sz="2200" dirty="0" err="1">
                <a:solidFill>
                  <a:srgbClr val="000000"/>
                </a:solidFill>
              </a:rPr>
              <a:t>max_len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do{</a:t>
            </a:r>
          </a:p>
          <a:p>
            <a:pPr eaLnBrk="1" hangingPunct="1">
              <a:lnSpc>
                <a:spcPct val="80000"/>
              </a:lnSpc>
              <a:spcBef>
                <a:spcPts val="500"/>
              </a:spcBef>
              <a:spcAft>
                <a:spcPts val="500"/>
              </a:spcAft>
              <a:buClrTx/>
              <a:buFontTx/>
              <a:buNone/>
            </a:pPr>
            <a:r>
              <a:rPr lang="en-US" sz="2200" dirty="0">
                <a:solidFill>
                  <a:srgbClr val="000000"/>
                </a:solidFill>
              </a:rPr>
              <a:t>        char c = </a:t>
            </a:r>
            <a:r>
              <a:rPr lang="en-US" sz="2200" dirty="0" err="1">
                <a:solidFill>
                  <a:srgbClr val="000000"/>
                </a:solidFill>
              </a:rPr>
              <a:t>fgetc</a:t>
            </a:r>
            <a:r>
              <a:rPr lang="en-US" sz="2200" dirty="0">
                <a:solidFill>
                  <a:srgbClr val="000000"/>
                </a:solidFill>
              </a:rPr>
              <a:t>(</a:t>
            </a:r>
            <a:r>
              <a:rPr lang="en-US" sz="2200" dirty="0" err="1">
                <a:solidFill>
                  <a:srgbClr val="000000"/>
                </a:solidFill>
              </a:rPr>
              <a:t>fpin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rewind(</a:t>
            </a:r>
            <a:r>
              <a:rPr lang="en-US" sz="2200" dirty="0" err="1">
                <a:solidFill>
                  <a:srgbClr val="000000"/>
                </a:solidFill>
              </a:rPr>
              <a:t>fpout</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a:t>
            </a:r>
            <a:r>
              <a:rPr lang="en-US" sz="2200" dirty="0" err="1">
                <a:solidFill>
                  <a:srgbClr val="000000"/>
                </a:solidFill>
              </a:rPr>
              <a:t>fputc</a:t>
            </a:r>
            <a:r>
              <a:rPr lang="en-US" sz="2200" dirty="0">
                <a:solidFill>
                  <a:srgbClr val="000000"/>
                </a:solidFill>
              </a:rPr>
              <a:t>(c, </a:t>
            </a:r>
            <a:r>
              <a:rPr lang="en-US" sz="2200" dirty="0" err="1">
                <a:solidFill>
                  <a:srgbClr val="000000"/>
                </a:solidFill>
              </a:rPr>
              <a:t>fpout</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}while(!</a:t>
            </a:r>
            <a:r>
              <a:rPr lang="en-US" sz="2200" dirty="0" err="1">
                <a:solidFill>
                  <a:srgbClr val="000000"/>
                </a:solidFill>
              </a:rPr>
              <a:t>feof</a:t>
            </a:r>
            <a:r>
              <a:rPr lang="en-US" sz="2200" dirty="0">
                <a:solidFill>
                  <a:srgbClr val="000000"/>
                </a:solidFill>
              </a:rPr>
              <a:t>(</a:t>
            </a:r>
            <a:r>
              <a:rPr lang="en-US" sz="2200" dirty="0" err="1">
                <a:solidFill>
                  <a:srgbClr val="000000"/>
                </a:solidFill>
              </a:rPr>
              <a:t>fpin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a:t>
            </a:r>
          </a:p>
          <a:p>
            <a:pPr eaLnBrk="1" hangingPunct="1">
              <a:lnSpc>
                <a:spcPct val="80000"/>
              </a:lnSpc>
              <a:spcBef>
                <a:spcPts val="500"/>
              </a:spcBef>
              <a:spcAft>
                <a:spcPts val="500"/>
              </a:spcAft>
              <a:buClrTx/>
              <a:buFontTx/>
              <a:buNone/>
            </a:pPr>
            <a:endParaRPr lang="en-US" sz="2200" dirty="0">
              <a:solidFill>
                <a:srgbClr val="000000"/>
              </a:solidFill>
            </a:endParaRPr>
          </a:p>
        </p:txBody>
      </p:sp>
      <p:sp>
        <p:nvSpPr>
          <p:cNvPr id="2" name="TextBox 1"/>
          <p:cNvSpPr txBox="1"/>
          <p:nvPr/>
        </p:nvSpPr>
        <p:spPr>
          <a:xfrm>
            <a:off x="4915272" y="5085184"/>
            <a:ext cx="3761184" cy="477054"/>
          </a:xfrm>
          <a:prstGeom prst="rect">
            <a:avLst/>
          </a:prstGeom>
          <a:noFill/>
          <a:ln>
            <a:solidFill>
              <a:srgbClr val="FF0000"/>
            </a:solidFill>
          </a:ln>
        </p:spPr>
        <p:txBody>
          <a:bodyPr wrap="square" rtlCol="0">
            <a:spAutoFit/>
          </a:bodyPr>
          <a:lstStyle/>
          <a:p>
            <a:r>
              <a:rPr lang="en-US" sz="2500" dirty="0">
                <a:solidFill>
                  <a:srgbClr val="FF0000"/>
                </a:solidFill>
                <a:latin typeface="Calibri" pitchFamily="34" charset="0"/>
                <a:cs typeface="Calibri" pitchFamily="34" charset="0"/>
              </a:rPr>
              <a:t>This is a wrong version!!!</a:t>
            </a:r>
          </a:p>
        </p:txBody>
      </p:sp>
      <p:sp>
        <p:nvSpPr>
          <p:cNvPr id="3" name="Text Box 2">
            <a:extLst>
              <a:ext uri="{FF2B5EF4-FFF2-40B4-BE49-F238E27FC236}">
                <a16:creationId xmlns:a16="http://schemas.microsoft.com/office/drawing/2014/main" id="{2452677F-C326-25EF-9EF8-3E11153A1C6E}"/>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 v3</a:t>
            </a:r>
          </a:p>
        </p:txBody>
      </p:sp>
    </p:spTree>
    <p:extLst>
      <p:ext uri="{BB962C8B-B14F-4D97-AF65-F5344CB8AC3E}">
        <p14:creationId xmlns:p14="http://schemas.microsoft.com/office/powerpoint/2010/main" val="20545394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62</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196752"/>
            <a:ext cx="8610600" cy="5040560"/>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500"/>
              </a:spcBef>
              <a:spcAft>
                <a:spcPts val="500"/>
              </a:spcAft>
              <a:buClrTx/>
              <a:buFontTx/>
              <a:buNone/>
            </a:pPr>
            <a:endParaRPr lang="en-US" sz="2200" dirty="0">
              <a:solidFill>
                <a:srgbClr val="000000"/>
              </a:solidFill>
            </a:endParaRPr>
          </a:p>
          <a:p>
            <a:pPr eaLnBrk="1" hangingPunct="1">
              <a:lnSpc>
                <a:spcPct val="80000"/>
              </a:lnSpc>
              <a:spcBef>
                <a:spcPts val="500"/>
              </a:spcBef>
              <a:spcAft>
                <a:spcPts val="500"/>
              </a:spcAft>
              <a:buClrTx/>
              <a:buFontTx/>
              <a:buNone/>
            </a:pPr>
            <a:r>
              <a:rPr lang="en-US" sz="2200" dirty="0">
                <a:solidFill>
                  <a:srgbClr val="000000"/>
                </a:solidFill>
              </a:rPr>
              <a:t>void </a:t>
            </a:r>
            <a:r>
              <a:rPr lang="en-US" sz="2200" dirty="0">
                <a:solidFill>
                  <a:srgbClr val="C00000"/>
                </a:solidFill>
              </a:rPr>
              <a:t>reverse_copy3</a:t>
            </a:r>
            <a:r>
              <a:rPr lang="en-US" sz="2200" dirty="0">
                <a:solidFill>
                  <a:srgbClr val="000000"/>
                </a:solidFill>
              </a:rPr>
              <a:t>(FILE *</a:t>
            </a:r>
            <a:r>
              <a:rPr lang="en-US" sz="2200" dirty="0" err="1">
                <a:solidFill>
                  <a:srgbClr val="000000"/>
                </a:solidFill>
              </a:rPr>
              <a:t>fpin</a:t>
            </a:r>
            <a:r>
              <a:rPr lang="en-US" sz="2200" dirty="0">
                <a:solidFill>
                  <a:srgbClr val="000000"/>
                </a:solidFill>
              </a:rPr>
              <a:t>, FILE *</a:t>
            </a:r>
            <a:r>
              <a:rPr lang="en-US" sz="2200" dirty="0" err="1">
                <a:solidFill>
                  <a:srgbClr val="000000"/>
                </a:solidFill>
              </a:rPr>
              <a:t>fpout</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a:t>
            </a:r>
            <a:r>
              <a:rPr lang="en-US" sz="2200" dirty="0" err="1">
                <a:solidFill>
                  <a:srgbClr val="000000"/>
                </a:solidFill>
              </a:rPr>
              <a:t>int</a:t>
            </a:r>
            <a:r>
              <a:rPr lang="en-US" sz="2200" dirty="0">
                <a:solidFill>
                  <a:srgbClr val="000000"/>
                </a:solidFill>
              </a:rPr>
              <a:t> lines, </a:t>
            </a:r>
            <a:r>
              <a:rPr lang="en-US" sz="2200" dirty="0" err="1">
                <a:solidFill>
                  <a:srgbClr val="000000"/>
                </a:solidFill>
              </a:rPr>
              <a:t>max_len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a:t>
            </a:r>
            <a:r>
              <a:rPr lang="en-US" sz="2200" dirty="0" err="1">
                <a:solidFill>
                  <a:srgbClr val="000000"/>
                </a:solidFill>
              </a:rPr>
              <a:t>fscanf</a:t>
            </a:r>
            <a:r>
              <a:rPr lang="en-US" sz="2200" dirty="0">
                <a:solidFill>
                  <a:srgbClr val="000000"/>
                </a:solidFill>
              </a:rPr>
              <a:t>(</a:t>
            </a:r>
            <a:r>
              <a:rPr lang="en-US" sz="2200" dirty="0" err="1">
                <a:solidFill>
                  <a:srgbClr val="000000"/>
                </a:solidFill>
              </a:rPr>
              <a:t>fpin</a:t>
            </a:r>
            <a:r>
              <a:rPr lang="en-US" sz="2200" dirty="0">
                <a:solidFill>
                  <a:srgbClr val="000000"/>
                </a:solidFill>
              </a:rPr>
              <a:t>, "%d %d\n", &amp;lines, &amp;</a:t>
            </a:r>
            <a:r>
              <a:rPr lang="en-US" sz="2200" dirty="0" err="1">
                <a:solidFill>
                  <a:srgbClr val="000000"/>
                </a:solidFill>
              </a:rPr>
              <a:t>max_len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do{</a:t>
            </a:r>
          </a:p>
          <a:p>
            <a:pPr eaLnBrk="1" hangingPunct="1">
              <a:lnSpc>
                <a:spcPct val="80000"/>
              </a:lnSpc>
              <a:spcBef>
                <a:spcPts val="500"/>
              </a:spcBef>
              <a:spcAft>
                <a:spcPts val="500"/>
              </a:spcAft>
              <a:buClrTx/>
              <a:buFontTx/>
              <a:buNone/>
            </a:pPr>
            <a:r>
              <a:rPr lang="en-US" sz="2200" dirty="0">
                <a:solidFill>
                  <a:srgbClr val="000000"/>
                </a:solidFill>
              </a:rPr>
              <a:t>        char c = </a:t>
            </a:r>
            <a:r>
              <a:rPr lang="en-US" sz="2200" dirty="0" err="1">
                <a:solidFill>
                  <a:srgbClr val="000000"/>
                </a:solidFill>
              </a:rPr>
              <a:t>fgetc</a:t>
            </a:r>
            <a:r>
              <a:rPr lang="en-US" sz="2200" dirty="0">
                <a:solidFill>
                  <a:srgbClr val="000000"/>
                </a:solidFill>
              </a:rPr>
              <a:t>(</a:t>
            </a:r>
            <a:r>
              <a:rPr lang="en-US" sz="2200" dirty="0" err="1">
                <a:solidFill>
                  <a:srgbClr val="000000"/>
                </a:solidFill>
              </a:rPr>
              <a:t>fpin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rewind(</a:t>
            </a:r>
            <a:r>
              <a:rPr lang="en-US" sz="2200" dirty="0" err="1">
                <a:solidFill>
                  <a:srgbClr val="000000"/>
                </a:solidFill>
              </a:rPr>
              <a:t>fpout</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a:t>
            </a:r>
            <a:r>
              <a:rPr lang="en-US" sz="2200" dirty="0" err="1">
                <a:solidFill>
                  <a:srgbClr val="000000"/>
                </a:solidFill>
              </a:rPr>
              <a:t>fputc</a:t>
            </a:r>
            <a:r>
              <a:rPr lang="en-US" sz="2200" dirty="0">
                <a:solidFill>
                  <a:srgbClr val="000000"/>
                </a:solidFill>
              </a:rPr>
              <a:t>(c, </a:t>
            </a:r>
            <a:r>
              <a:rPr lang="en-US" sz="2200" dirty="0" err="1">
                <a:solidFill>
                  <a:srgbClr val="000000"/>
                </a:solidFill>
              </a:rPr>
              <a:t>fpout</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     }while(!</a:t>
            </a:r>
            <a:r>
              <a:rPr lang="en-US" sz="2200" dirty="0" err="1">
                <a:solidFill>
                  <a:srgbClr val="000000"/>
                </a:solidFill>
              </a:rPr>
              <a:t>feof</a:t>
            </a:r>
            <a:r>
              <a:rPr lang="en-US" sz="2200" dirty="0">
                <a:solidFill>
                  <a:srgbClr val="000000"/>
                </a:solidFill>
              </a:rPr>
              <a:t>(</a:t>
            </a:r>
            <a:r>
              <a:rPr lang="en-US" sz="2200" dirty="0" err="1">
                <a:solidFill>
                  <a:srgbClr val="000000"/>
                </a:solidFill>
              </a:rPr>
              <a:t>fpin</a:t>
            </a:r>
            <a:r>
              <a:rPr lang="en-US" sz="2200" dirty="0">
                <a:solidFill>
                  <a:srgbClr val="000000"/>
                </a:solidFill>
              </a:rPr>
              <a:t>));</a:t>
            </a:r>
          </a:p>
          <a:p>
            <a:pPr eaLnBrk="1" hangingPunct="1">
              <a:lnSpc>
                <a:spcPct val="80000"/>
              </a:lnSpc>
              <a:spcBef>
                <a:spcPts val="500"/>
              </a:spcBef>
              <a:spcAft>
                <a:spcPts val="500"/>
              </a:spcAft>
              <a:buClrTx/>
              <a:buFontTx/>
              <a:buNone/>
            </a:pPr>
            <a:r>
              <a:rPr lang="en-US" sz="2200" dirty="0">
                <a:solidFill>
                  <a:srgbClr val="000000"/>
                </a:solidFill>
              </a:rPr>
              <a:t>}</a:t>
            </a:r>
          </a:p>
          <a:p>
            <a:pPr eaLnBrk="1" hangingPunct="1">
              <a:lnSpc>
                <a:spcPct val="80000"/>
              </a:lnSpc>
              <a:spcBef>
                <a:spcPts val="500"/>
              </a:spcBef>
              <a:spcAft>
                <a:spcPts val="500"/>
              </a:spcAft>
              <a:buClrTx/>
              <a:buFontTx/>
              <a:buNone/>
            </a:pPr>
            <a:endParaRPr lang="en-US" sz="2200" dirty="0">
              <a:solidFill>
                <a:srgbClr val="000000"/>
              </a:solidFill>
            </a:endParaRPr>
          </a:p>
        </p:txBody>
      </p:sp>
      <p:sp>
        <p:nvSpPr>
          <p:cNvPr id="3" name="Text Box 2">
            <a:extLst>
              <a:ext uri="{FF2B5EF4-FFF2-40B4-BE49-F238E27FC236}">
                <a16:creationId xmlns:a16="http://schemas.microsoft.com/office/drawing/2014/main" id="{2452677F-C326-25EF-9EF8-3E11153A1C6E}"/>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 v3</a:t>
            </a:r>
          </a:p>
        </p:txBody>
      </p:sp>
      <p:sp>
        <p:nvSpPr>
          <p:cNvPr id="5" name="TextBox 4">
            <a:extLst>
              <a:ext uri="{FF2B5EF4-FFF2-40B4-BE49-F238E27FC236}">
                <a16:creationId xmlns:a16="http://schemas.microsoft.com/office/drawing/2014/main" id="{9ADF86CF-53BB-0BA6-2D96-8EC8EA94B649}"/>
              </a:ext>
            </a:extLst>
          </p:cNvPr>
          <p:cNvSpPr txBox="1"/>
          <p:nvPr/>
        </p:nvSpPr>
        <p:spPr>
          <a:xfrm>
            <a:off x="228600" y="5036983"/>
            <a:ext cx="8610600" cy="1200329"/>
          </a:xfrm>
          <a:prstGeom prst="rect">
            <a:avLst/>
          </a:prstGeom>
          <a:noFill/>
        </p:spPr>
        <p:txBody>
          <a:bodyPr wrap="square">
            <a:spAutoFit/>
          </a:bodyPr>
          <a:lstStyle/>
          <a:p>
            <a:pPr algn="just"/>
            <a:r>
              <a:rPr lang="en-US" sz="2400" dirty="0">
                <a:solidFill>
                  <a:srgbClr val="FF0000"/>
                </a:solidFill>
                <a:latin typeface="Calibri" pitchFamily="34" charset="0"/>
                <a:cs typeface="Calibri" pitchFamily="34" charset="0"/>
              </a:rPr>
              <a:t>The rewind function is called inside the loop, which means the output file's pointer is set to the start before each character is written, overwriting the previous character.</a:t>
            </a:r>
          </a:p>
        </p:txBody>
      </p:sp>
    </p:spTree>
    <p:extLst>
      <p:ext uri="{BB962C8B-B14F-4D97-AF65-F5344CB8AC3E}">
        <p14:creationId xmlns:p14="http://schemas.microsoft.com/office/powerpoint/2010/main" val="115428899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63</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124744"/>
            <a:ext cx="8610600" cy="5184576"/>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300"/>
              </a:spcBef>
              <a:spcAft>
                <a:spcPts val="400"/>
              </a:spcAft>
              <a:buClrTx/>
              <a:buFontTx/>
              <a:buNone/>
            </a:pPr>
            <a:r>
              <a:rPr lang="en-US" sz="2000" dirty="0">
                <a:solidFill>
                  <a:srgbClr val="000000"/>
                </a:solidFill>
              </a:rPr>
              <a:t>void </a:t>
            </a:r>
            <a:r>
              <a:rPr lang="en-US" sz="2000" dirty="0">
                <a:solidFill>
                  <a:srgbClr val="C00000"/>
                </a:solidFill>
              </a:rPr>
              <a:t>reverse_copy4</a:t>
            </a:r>
            <a:r>
              <a:rPr lang="en-US" sz="2000" dirty="0">
                <a:solidFill>
                  <a:srgbClr val="000000"/>
                </a:solidFill>
              </a:rPr>
              <a:t>(FILE *</a:t>
            </a:r>
            <a:r>
              <a:rPr lang="en-US" sz="2000" dirty="0" err="1">
                <a:solidFill>
                  <a:srgbClr val="000000"/>
                </a:solidFill>
              </a:rPr>
              <a:t>fpin</a:t>
            </a:r>
            <a:r>
              <a:rPr lang="en-US" sz="2000" dirty="0">
                <a:solidFill>
                  <a:srgbClr val="000000"/>
                </a:solidFill>
              </a:rPr>
              <a:t>, FILE *</a:t>
            </a:r>
            <a:r>
              <a:rPr lang="en-US" sz="2000" dirty="0" err="1">
                <a:solidFill>
                  <a:srgbClr val="000000"/>
                </a:solidFill>
              </a:rPr>
              <a:t>fpout</a:t>
            </a:r>
            <a:r>
              <a:rPr lang="en-US" sz="2000" dirty="0">
                <a:solidFill>
                  <a:srgbClr val="000000"/>
                </a:solidFill>
              </a:rPr>
              <a:t>){</a:t>
            </a:r>
          </a:p>
          <a:p>
            <a:pPr eaLnBrk="1" hangingPunct="1">
              <a:lnSpc>
                <a:spcPct val="80000"/>
              </a:lnSpc>
              <a:spcBef>
                <a:spcPts val="300"/>
              </a:spcBef>
              <a:spcAft>
                <a:spcPts val="400"/>
              </a:spcAft>
              <a:buClrTx/>
              <a:buFontTx/>
              <a:buNone/>
            </a:pPr>
            <a:r>
              <a:rPr lang="en-US" sz="2000" dirty="0">
                <a:solidFill>
                  <a:srgbClr val="000000"/>
                </a:solidFill>
              </a:rPr>
              <a:t>     </a:t>
            </a:r>
            <a:r>
              <a:rPr lang="en-US" sz="2000" dirty="0" err="1">
                <a:solidFill>
                  <a:srgbClr val="000000"/>
                </a:solidFill>
              </a:rPr>
              <a:t>int</a:t>
            </a:r>
            <a:r>
              <a:rPr lang="en-US" sz="2000" dirty="0">
                <a:solidFill>
                  <a:srgbClr val="000000"/>
                </a:solidFill>
              </a:rPr>
              <a:t> lines, </a:t>
            </a:r>
            <a:r>
              <a:rPr lang="en-US" sz="2000" dirty="0" err="1">
                <a:solidFill>
                  <a:srgbClr val="000000"/>
                </a:solidFill>
              </a:rPr>
              <a:t>max_len</a:t>
            </a:r>
            <a:r>
              <a:rPr lang="en-US" sz="2000" dirty="0">
                <a:solidFill>
                  <a:srgbClr val="000000"/>
                </a:solidFill>
              </a:rPr>
              <a:t>, </a:t>
            </a:r>
            <a:r>
              <a:rPr lang="en-US" sz="2000" dirty="0" err="1">
                <a:solidFill>
                  <a:srgbClr val="000000"/>
                </a:solidFill>
              </a:rPr>
              <a:t>i</a:t>
            </a:r>
            <a:r>
              <a:rPr lang="en-US" sz="2000" dirty="0">
                <a:solidFill>
                  <a:srgbClr val="000000"/>
                </a:solidFill>
              </a:rPr>
              <a:t>, j, k;</a:t>
            </a:r>
          </a:p>
          <a:p>
            <a:pPr eaLnBrk="1" hangingPunct="1">
              <a:lnSpc>
                <a:spcPct val="80000"/>
              </a:lnSpc>
              <a:spcBef>
                <a:spcPts val="300"/>
              </a:spcBef>
              <a:spcAft>
                <a:spcPts val="400"/>
              </a:spcAft>
              <a:buClrTx/>
              <a:buFontTx/>
              <a:buNone/>
            </a:pPr>
            <a:r>
              <a:rPr lang="en-US" sz="2000" dirty="0">
                <a:solidFill>
                  <a:srgbClr val="000000"/>
                </a:solidFill>
              </a:rPr>
              <a:t>     </a:t>
            </a:r>
            <a:r>
              <a:rPr lang="en-US" sz="2000" dirty="0" err="1">
                <a:solidFill>
                  <a:srgbClr val="000000"/>
                </a:solidFill>
              </a:rPr>
              <a:t>fscanf</a:t>
            </a:r>
            <a:r>
              <a:rPr lang="en-US" sz="2000" dirty="0">
                <a:solidFill>
                  <a:srgbClr val="000000"/>
                </a:solidFill>
              </a:rPr>
              <a:t>(</a:t>
            </a:r>
            <a:r>
              <a:rPr lang="en-US" sz="2000" dirty="0" err="1">
                <a:solidFill>
                  <a:srgbClr val="000000"/>
                </a:solidFill>
              </a:rPr>
              <a:t>fpin</a:t>
            </a:r>
            <a:r>
              <a:rPr lang="en-US" sz="2000" dirty="0">
                <a:solidFill>
                  <a:srgbClr val="000000"/>
                </a:solidFill>
              </a:rPr>
              <a:t>, "%d %d\n", &amp;lines, &amp;</a:t>
            </a:r>
            <a:r>
              <a:rPr lang="en-US" sz="2000" dirty="0" err="1">
                <a:solidFill>
                  <a:srgbClr val="000000"/>
                </a:solidFill>
              </a:rPr>
              <a:t>max_len</a:t>
            </a:r>
            <a:r>
              <a:rPr lang="en-US" sz="2000" dirty="0">
                <a:solidFill>
                  <a:srgbClr val="000000"/>
                </a:solidFill>
              </a:rPr>
              <a:t>);</a:t>
            </a:r>
          </a:p>
          <a:p>
            <a:pPr eaLnBrk="1" hangingPunct="1">
              <a:lnSpc>
                <a:spcPct val="80000"/>
              </a:lnSpc>
              <a:spcBef>
                <a:spcPts val="300"/>
              </a:spcBef>
              <a:spcAft>
                <a:spcPts val="400"/>
              </a:spcAft>
              <a:buClrTx/>
              <a:buFontTx/>
              <a:buNone/>
            </a:pPr>
            <a:r>
              <a:rPr lang="en-US" sz="2000" dirty="0">
                <a:solidFill>
                  <a:srgbClr val="000000"/>
                </a:solidFill>
              </a:rPr>
              <a:t>     char </a:t>
            </a:r>
            <a:r>
              <a:rPr lang="en-US" sz="2000" dirty="0" err="1">
                <a:solidFill>
                  <a:srgbClr val="000000"/>
                </a:solidFill>
              </a:rPr>
              <a:t>arr</a:t>
            </a:r>
            <a:r>
              <a:rPr lang="en-US" sz="2000" dirty="0">
                <a:solidFill>
                  <a:srgbClr val="000000"/>
                </a:solidFill>
              </a:rPr>
              <a:t>[</a:t>
            </a:r>
            <a:r>
              <a:rPr lang="en-US" sz="2000" dirty="0" err="1">
                <a:solidFill>
                  <a:srgbClr val="000000"/>
                </a:solidFill>
              </a:rPr>
              <a:t>max_len</a:t>
            </a:r>
            <a:r>
              <a:rPr lang="en-US" sz="2000" dirty="0">
                <a:solidFill>
                  <a:srgbClr val="000000"/>
                </a:solidFill>
              </a:rPr>
              <a:t>];</a:t>
            </a:r>
          </a:p>
          <a:p>
            <a:pPr eaLnBrk="1" hangingPunct="1">
              <a:lnSpc>
                <a:spcPct val="80000"/>
              </a:lnSpc>
              <a:spcBef>
                <a:spcPts val="300"/>
              </a:spcBef>
              <a:spcAft>
                <a:spcPts val="400"/>
              </a:spcAft>
              <a:buClrTx/>
              <a:buFontTx/>
              <a:buNone/>
            </a:pPr>
            <a:endParaRPr lang="en-US" sz="2000" dirty="0">
              <a:solidFill>
                <a:srgbClr val="000000"/>
              </a:solidFill>
            </a:endParaRPr>
          </a:p>
          <a:p>
            <a:pPr eaLnBrk="1" hangingPunct="1">
              <a:lnSpc>
                <a:spcPct val="80000"/>
              </a:lnSpc>
              <a:spcBef>
                <a:spcPts val="300"/>
              </a:spcBef>
              <a:spcAft>
                <a:spcPts val="400"/>
              </a:spcAft>
              <a:buClrTx/>
              <a:buFontTx/>
              <a:buNone/>
            </a:pPr>
            <a:r>
              <a:rPr lang="en-US" sz="2000" dirty="0">
                <a:solidFill>
                  <a:srgbClr val="000000"/>
                </a:solidFill>
              </a:rPr>
              <a:t>     for(</a:t>
            </a:r>
            <a:r>
              <a:rPr lang="en-US" sz="2000" dirty="0" err="1">
                <a:solidFill>
                  <a:srgbClr val="000000"/>
                </a:solidFill>
              </a:rPr>
              <a:t>i</a:t>
            </a:r>
            <a:r>
              <a:rPr lang="en-US" sz="2000" dirty="0">
                <a:solidFill>
                  <a:srgbClr val="000000"/>
                </a:solidFill>
              </a:rPr>
              <a:t> = 0; </a:t>
            </a:r>
            <a:r>
              <a:rPr lang="en-US" sz="2000" dirty="0" err="1">
                <a:solidFill>
                  <a:srgbClr val="000000"/>
                </a:solidFill>
              </a:rPr>
              <a:t>i</a:t>
            </a:r>
            <a:r>
              <a:rPr lang="en-US" sz="2000" dirty="0">
                <a:solidFill>
                  <a:srgbClr val="000000"/>
                </a:solidFill>
              </a:rPr>
              <a:t> &lt; lines; </a:t>
            </a:r>
            <a:r>
              <a:rPr lang="en-US" sz="2000" dirty="0" err="1">
                <a:solidFill>
                  <a:srgbClr val="000000"/>
                </a:solidFill>
              </a:rPr>
              <a:t>i</a:t>
            </a:r>
            <a:r>
              <a:rPr lang="en-US" sz="2000" dirty="0">
                <a:solidFill>
                  <a:srgbClr val="000000"/>
                </a:solidFill>
              </a:rPr>
              <a:t>++){</a:t>
            </a:r>
          </a:p>
          <a:p>
            <a:pPr eaLnBrk="1" hangingPunct="1">
              <a:lnSpc>
                <a:spcPct val="80000"/>
              </a:lnSpc>
              <a:spcBef>
                <a:spcPts val="300"/>
              </a:spcBef>
              <a:spcAft>
                <a:spcPts val="400"/>
              </a:spcAft>
              <a:buClrTx/>
              <a:buFontTx/>
              <a:buNone/>
            </a:pPr>
            <a:r>
              <a:rPr lang="en-US" sz="2000" dirty="0">
                <a:solidFill>
                  <a:srgbClr val="000000"/>
                </a:solidFill>
              </a:rPr>
              <a:t>           </a:t>
            </a:r>
            <a:r>
              <a:rPr lang="en-US" sz="2000" dirty="0" err="1">
                <a:solidFill>
                  <a:srgbClr val="1D1DFF"/>
                </a:solidFill>
              </a:rPr>
              <a:t>fseek</a:t>
            </a:r>
            <a:r>
              <a:rPr lang="en-US" sz="2000" dirty="0">
                <a:solidFill>
                  <a:srgbClr val="1D1DFF"/>
                </a:solidFill>
              </a:rPr>
              <a:t>(</a:t>
            </a:r>
            <a:r>
              <a:rPr lang="en-US" sz="2000" dirty="0" err="1">
                <a:solidFill>
                  <a:srgbClr val="1D1DFF"/>
                </a:solidFill>
              </a:rPr>
              <a:t>fpin</a:t>
            </a:r>
            <a:r>
              <a:rPr lang="en-US" sz="2000" dirty="0">
                <a:solidFill>
                  <a:srgbClr val="1D1DFF"/>
                </a:solidFill>
              </a:rPr>
              <a:t>, 0, SEEK_SET);</a:t>
            </a:r>
          </a:p>
          <a:p>
            <a:pPr eaLnBrk="1" hangingPunct="1">
              <a:lnSpc>
                <a:spcPct val="80000"/>
              </a:lnSpc>
              <a:spcBef>
                <a:spcPts val="300"/>
              </a:spcBef>
              <a:spcAft>
                <a:spcPts val="400"/>
              </a:spcAft>
              <a:buClrTx/>
              <a:buFontTx/>
              <a:buNone/>
            </a:pPr>
            <a:r>
              <a:rPr lang="en-US" sz="2000" dirty="0">
                <a:solidFill>
                  <a:srgbClr val="000000"/>
                </a:solidFill>
              </a:rPr>
              <a:t>           </a:t>
            </a:r>
            <a:r>
              <a:rPr lang="en-US" sz="2000" dirty="0" err="1">
                <a:solidFill>
                  <a:srgbClr val="000000"/>
                </a:solidFill>
              </a:rPr>
              <a:t>fscanf</a:t>
            </a:r>
            <a:r>
              <a:rPr lang="en-US" sz="2000" dirty="0">
                <a:solidFill>
                  <a:srgbClr val="000000"/>
                </a:solidFill>
              </a:rPr>
              <a:t>(</a:t>
            </a:r>
            <a:r>
              <a:rPr lang="en-US" sz="2000" dirty="0" err="1">
                <a:solidFill>
                  <a:srgbClr val="000000"/>
                </a:solidFill>
              </a:rPr>
              <a:t>fpin</a:t>
            </a:r>
            <a:r>
              <a:rPr lang="en-US" sz="2000" dirty="0">
                <a:solidFill>
                  <a:srgbClr val="000000"/>
                </a:solidFill>
              </a:rPr>
              <a:t>, "%d %d\n", &amp;lines, &amp;</a:t>
            </a:r>
            <a:r>
              <a:rPr lang="en-US" sz="2000" dirty="0" err="1">
                <a:solidFill>
                  <a:srgbClr val="000000"/>
                </a:solidFill>
              </a:rPr>
              <a:t>max_len</a:t>
            </a:r>
            <a:r>
              <a:rPr lang="en-US" sz="2000" dirty="0">
                <a:solidFill>
                  <a:srgbClr val="000000"/>
                </a:solidFill>
              </a:rPr>
              <a:t>);</a:t>
            </a:r>
          </a:p>
          <a:p>
            <a:pPr eaLnBrk="1" hangingPunct="1">
              <a:lnSpc>
                <a:spcPct val="80000"/>
              </a:lnSpc>
              <a:spcBef>
                <a:spcPts val="300"/>
              </a:spcBef>
              <a:spcAft>
                <a:spcPts val="400"/>
              </a:spcAft>
              <a:buClrTx/>
              <a:buFontTx/>
              <a:buNone/>
            </a:pPr>
            <a:r>
              <a:rPr lang="en-US" sz="2000" dirty="0">
                <a:solidFill>
                  <a:srgbClr val="000000"/>
                </a:solidFill>
              </a:rPr>
              <a:t>           for(j = 0; j &lt; lines - </a:t>
            </a:r>
            <a:r>
              <a:rPr lang="en-US" sz="2000" dirty="0" err="1">
                <a:solidFill>
                  <a:srgbClr val="000000"/>
                </a:solidFill>
              </a:rPr>
              <a:t>i</a:t>
            </a:r>
            <a:r>
              <a:rPr lang="en-US" sz="2000" dirty="0">
                <a:solidFill>
                  <a:srgbClr val="000000"/>
                </a:solidFill>
              </a:rPr>
              <a:t>; j++)</a:t>
            </a:r>
          </a:p>
          <a:p>
            <a:pPr eaLnBrk="1" hangingPunct="1">
              <a:lnSpc>
                <a:spcPct val="80000"/>
              </a:lnSpc>
              <a:spcBef>
                <a:spcPts val="300"/>
              </a:spcBef>
              <a:spcAft>
                <a:spcPts val="400"/>
              </a:spcAft>
              <a:buClrTx/>
              <a:buFontTx/>
              <a:buNone/>
            </a:pPr>
            <a:r>
              <a:rPr lang="en-US" sz="2000" dirty="0">
                <a:solidFill>
                  <a:srgbClr val="000000"/>
                </a:solidFill>
              </a:rPr>
              <a:t>                 </a:t>
            </a:r>
            <a:r>
              <a:rPr lang="en-US" sz="2000" dirty="0" err="1">
                <a:solidFill>
                  <a:srgbClr val="000000"/>
                </a:solidFill>
              </a:rPr>
              <a:t>fgets</a:t>
            </a:r>
            <a:r>
              <a:rPr lang="en-US" sz="2000" dirty="0">
                <a:solidFill>
                  <a:srgbClr val="000000"/>
                </a:solidFill>
              </a:rPr>
              <a:t>(</a:t>
            </a:r>
            <a:r>
              <a:rPr lang="en-US" sz="2000" dirty="0" err="1">
                <a:solidFill>
                  <a:srgbClr val="000000"/>
                </a:solidFill>
              </a:rPr>
              <a:t>arr</a:t>
            </a:r>
            <a:r>
              <a:rPr lang="en-US" sz="2000" dirty="0">
                <a:solidFill>
                  <a:srgbClr val="000000"/>
                </a:solidFill>
              </a:rPr>
              <a:t>, </a:t>
            </a:r>
            <a:r>
              <a:rPr lang="en-US" sz="2000" dirty="0" err="1">
                <a:solidFill>
                  <a:srgbClr val="000000"/>
                </a:solidFill>
              </a:rPr>
              <a:t>max_len</a:t>
            </a:r>
            <a:r>
              <a:rPr lang="en-US" sz="2000" dirty="0">
                <a:solidFill>
                  <a:srgbClr val="000000"/>
                </a:solidFill>
              </a:rPr>
              <a:t>, </a:t>
            </a:r>
            <a:r>
              <a:rPr lang="en-US" sz="2000" dirty="0" err="1">
                <a:solidFill>
                  <a:srgbClr val="000000"/>
                </a:solidFill>
              </a:rPr>
              <a:t>fpin</a:t>
            </a:r>
            <a:r>
              <a:rPr lang="en-US" sz="2000" dirty="0">
                <a:solidFill>
                  <a:srgbClr val="000000"/>
                </a:solidFill>
              </a:rPr>
              <a:t>);</a:t>
            </a:r>
          </a:p>
          <a:p>
            <a:pPr eaLnBrk="1" hangingPunct="1">
              <a:lnSpc>
                <a:spcPct val="80000"/>
              </a:lnSpc>
              <a:spcBef>
                <a:spcPts val="300"/>
              </a:spcBef>
              <a:spcAft>
                <a:spcPts val="400"/>
              </a:spcAft>
              <a:buClrTx/>
              <a:buFontTx/>
              <a:buNone/>
            </a:pPr>
            <a:r>
              <a:rPr lang="en-US" sz="2000" dirty="0">
                <a:solidFill>
                  <a:srgbClr val="000000"/>
                </a:solidFill>
              </a:rPr>
              <a:t>           for(k = </a:t>
            </a:r>
            <a:r>
              <a:rPr lang="en-US" sz="2000" dirty="0" err="1">
                <a:solidFill>
                  <a:srgbClr val="000000"/>
                </a:solidFill>
              </a:rPr>
              <a:t>strlen</a:t>
            </a:r>
            <a:r>
              <a:rPr lang="en-US" sz="2000" dirty="0">
                <a:solidFill>
                  <a:srgbClr val="000000"/>
                </a:solidFill>
              </a:rPr>
              <a:t>(</a:t>
            </a:r>
            <a:r>
              <a:rPr lang="en-US" sz="2000" dirty="0" err="1">
                <a:solidFill>
                  <a:srgbClr val="000000"/>
                </a:solidFill>
              </a:rPr>
              <a:t>arr</a:t>
            </a:r>
            <a:r>
              <a:rPr lang="en-US" sz="2000" dirty="0">
                <a:solidFill>
                  <a:srgbClr val="000000"/>
                </a:solidFill>
              </a:rPr>
              <a:t>) - 1; k &gt;= 0; k--)</a:t>
            </a:r>
          </a:p>
          <a:p>
            <a:pPr eaLnBrk="1" hangingPunct="1">
              <a:lnSpc>
                <a:spcPct val="80000"/>
              </a:lnSpc>
              <a:spcBef>
                <a:spcPts val="300"/>
              </a:spcBef>
              <a:spcAft>
                <a:spcPts val="400"/>
              </a:spcAft>
              <a:buClrTx/>
              <a:buFontTx/>
              <a:buNone/>
            </a:pPr>
            <a:r>
              <a:rPr lang="en-US" sz="2000" dirty="0">
                <a:solidFill>
                  <a:srgbClr val="000000"/>
                </a:solidFill>
              </a:rPr>
              <a:t>                 </a:t>
            </a:r>
            <a:r>
              <a:rPr lang="en-US" sz="2000" dirty="0" err="1">
                <a:solidFill>
                  <a:srgbClr val="000000"/>
                </a:solidFill>
              </a:rPr>
              <a:t>fputc</a:t>
            </a:r>
            <a:r>
              <a:rPr lang="en-US" sz="2000" dirty="0">
                <a:solidFill>
                  <a:srgbClr val="000000"/>
                </a:solidFill>
              </a:rPr>
              <a:t>(</a:t>
            </a:r>
            <a:r>
              <a:rPr lang="en-US" sz="2000" dirty="0" err="1">
                <a:solidFill>
                  <a:srgbClr val="000000"/>
                </a:solidFill>
              </a:rPr>
              <a:t>arr</a:t>
            </a:r>
            <a:r>
              <a:rPr lang="en-US" sz="2000" dirty="0">
                <a:solidFill>
                  <a:srgbClr val="000000"/>
                </a:solidFill>
              </a:rPr>
              <a:t>[k],</a:t>
            </a:r>
            <a:r>
              <a:rPr lang="en-US" sz="2000" dirty="0" err="1">
                <a:solidFill>
                  <a:srgbClr val="000000"/>
                </a:solidFill>
              </a:rPr>
              <a:t>fpout</a:t>
            </a:r>
            <a:r>
              <a:rPr lang="en-US" sz="2000" dirty="0">
                <a:solidFill>
                  <a:srgbClr val="000000"/>
                </a:solidFill>
              </a:rPr>
              <a:t>);</a:t>
            </a:r>
          </a:p>
          <a:p>
            <a:pPr eaLnBrk="1" hangingPunct="1">
              <a:lnSpc>
                <a:spcPct val="80000"/>
              </a:lnSpc>
              <a:spcBef>
                <a:spcPts val="300"/>
              </a:spcBef>
              <a:spcAft>
                <a:spcPts val="400"/>
              </a:spcAft>
              <a:buClrTx/>
              <a:buFontTx/>
              <a:buNone/>
            </a:pPr>
            <a:r>
              <a:rPr lang="en-US" sz="2000" dirty="0">
                <a:solidFill>
                  <a:srgbClr val="000000"/>
                </a:solidFill>
              </a:rPr>
              <a:t>     }</a:t>
            </a:r>
          </a:p>
          <a:p>
            <a:pPr eaLnBrk="1" hangingPunct="1">
              <a:lnSpc>
                <a:spcPct val="80000"/>
              </a:lnSpc>
              <a:spcBef>
                <a:spcPts val="300"/>
              </a:spcBef>
              <a:spcAft>
                <a:spcPts val="400"/>
              </a:spcAft>
              <a:buClrTx/>
              <a:buFontTx/>
              <a:buNone/>
            </a:pPr>
            <a:r>
              <a:rPr lang="en-US" sz="2000" dirty="0">
                <a:solidFill>
                  <a:srgbClr val="000000"/>
                </a:solidFill>
              </a:rPr>
              <a:t>}</a:t>
            </a:r>
          </a:p>
          <a:p>
            <a:pPr eaLnBrk="1" hangingPunct="1">
              <a:lnSpc>
                <a:spcPct val="80000"/>
              </a:lnSpc>
              <a:spcBef>
                <a:spcPts val="300"/>
              </a:spcBef>
              <a:spcAft>
                <a:spcPts val="400"/>
              </a:spcAft>
              <a:buClrTx/>
              <a:buFontTx/>
              <a:buNone/>
            </a:pPr>
            <a:endParaRPr lang="en-US" sz="2000" dirty="0">
              <a:solidFill>
                <a:srgbClr val="000000"/>
              </a:solidFill>
            </a:endParaRPr>
          </a:p>
        </p:txBody>
      </p:sp>
      <p:sp>
        <p:nvSpPr>
          <p:cNvPr id="2" name="TextBox 1"/>
          <p:cNvSpPr txBox="1"/>
          <p:nvPr/>
        </p:nvSpPr>
        <p:spPr>
          <a:xfrm>
            <a:off x="2483768" y="5445224"/>
            <a:ext cx="5849416" cy="477054"/>
          </a:xfrm>
          <a:prstGeom prst="rect">
            <a:avLst/>
          </a:prstGeom>
          <a:noFill/>
          <a:ln>
            <a:solidFill>
              <a:srgbClr val="FF0000"/>
            </a:solidFill>
          </a:ln>
        </p:spPr>
        <p:txBody>
          <a:bodyPr wrap="square" rtlCol="0">
            <a:spAutoFit/>
          </a:bodyPr>
          <a:lstStyle/>
          <a:p>
            <a:r>
              <a:rPr lang="en-US" sz="2500" dirty="0">
                <a:solidFill>
                  <a:srgbClr val="FF0000"/>
                </a:solidFill>
                <a:latin typeface="Calibri" pitchFamily="34" charset="0"/>
                <a:cs typeface="Calibri" pitchFamily="34" charset="0"/>
              </a:rPr>
              <a:t>High overhead, a lot of reading to seek!!</a:t>
            </a:r>
          </a:p>
        </p:txBody>
      </p:sp>
      <p:sp>
        <p:nvSpPr>
          <p:cNvPr id="3" name="Text Box 2">
            <a:extLst>
              <a:ext uri="{FF2B5EF4-FFF2-40B4-BE49-F238E27FC236}">
                <a16:creationId xmlns:a16="http://schemas.microsoft.com/office/drawing/2014/main" id="{B5C64910-4D75-0C22-2488-6A9A5A7BF696}"/>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 v4</a:t>
            </a:r>
          </a:p>
        </p:txBody>
      </p:sp>
    </p:spTree>
    <p:extLst>
      <p:ext uri="{BB962C8B-B14F-4D97-AF65-F5344CB8AC3E}">
        <p14:creationId xmlns:p14="http://schemas.microsoft.com/office/powerpoint/2010/main" val="35214982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64</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66700" y="1268759"/>
            <a:ext cx="8610600" cy="4966231"/>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200"/>
              </a:spcBef>
              <a:spcAft>
                <a:spcPts val="400"/>
              </a:spcAft>
              <a:buClrTx/>
              <a:buFontTx/>
              <a:buNone/>
            </a:pPr>
            <a:r>
              <a:rPr lang="en-US" sz="1600" dirty="0">
                <a:solidFill>
                  <a:srgbClr val="000000"/>
                </a:solidFill>
              </a:rPr>
              <a:t>void </a:t>
            </a:r>
            <a:r>
              <a:rPr lang="en-US" sz="1600" dirty="0">
                <a:solidFill>
                  <a:srgbClr val="C00000"/>
                </a:solidFill>
              </a:rPr>
              <a:t>reverse_copy5</a:t>
            </a:r>
            <a:r>
              <a:rPr lang="en-US" sz="1600" dirty="0">
                <a:solidFill>
                  <a:srgbClr val="000000"/>
                </a:solidFill>
              </a:rPr>
              <a:t>(FILE *</a:t>
            </a:r>
            <a:r>
              <a:rPr lang="en-US" sz="1600" dirty="0" err="1">
                <a:solidFill>
                  <a:srgbClr val="000000"/>
                </a:solidFill>
              </a:rPr>
              <a:t>fpin</a:t>
            </a:r>
            <a:r>
              <a:rPr lang="en-US" sz="1600" dirty="0">
                <a:solidFill>
                  <a:srgbClr val="000000"/>
                </a:solidFill>
              </a:rPr>
              <a:t>, FILE *</a:t>
            </a:r>
            <a:r>
              <a:rPr lang="en-US" sz="1600" dirty="0" err="1">
                <a:solidFill>
                  <a:srgbClr val="000000"/>
                </a:solidFill>
              </a:rPr>
              <a:t>fpout</a:t>
            </a:r>
            <a:r>
              <a:rPr lang="en-US" sz="1600" dirty="0">
                <a:solidFill>
                  <a:srgbClr val="000000"/>
                </a:solidFill>
              </a:rPr>
              <a:t>){</a:t>
            </a:r>
          </a:p>
          <a:p>
            <a:pPr eaLnBrk="1" hangingPunct="1">
              <a:lnSpc>
                <a:spcPct val="80000"/>
              </a:lnSpc>
              <a:spcBef>
                <a:spcPts val="200"/>
              </a:spcBef>
              <a:spcAft>
                <a:spcPts val="400"/>
              </a:spcAft>
              <a:buClrTx/>
              <a:buFontTx/>
              <a:buNone/>
            </a:pPr>
            <a:r>
              <a:rPr lang="en-US" sz="1600" dirty="0">
                <a:solidFill>
                  <a:srgbClr val="000000"/>
                </a:solidFill>
              </a:rPr>
              <a:t>     </a:t>
            </a:r>
            <a:r>
              <a:rPr lang="en-US" sz="1600" dirty="0" err="1">
                <a:solidFill>
                  <a:srgbClr val="000000"/>
                </a:solidFill>
              </a:rPr>
              <a:t>int</a:t>
            </a:r>
            <a:r>
              <a:rPr lang="en-US" sz="1600" dirty="0">
                <a:solidFill>
                  <a:srgbClr val="000000"/>
                </a:solidFill>
              </a:rPr>
              <a:t> lines, </a:t>
            </a:r>
            <a:r>
              <a:rPr lang="en-US" sz="1600" dirty="0" err="1">
                <a:solidFill>
                  <a:srgbClr val="000000"/>
                </a:solidFill>
              </a:rPr>
              <a:t>max_len</a:t>
            </a:r>
            <a:r>
              <a:rPr lang="en-US" sz="1600" dirty="0">
                <a:solidFill>
                  <a:srgbClr val="000000"/>
                </a:solidFill>
              </a:rPr>
              <a:t>, </a:t>
            </a:r>
            <a:r>
              <a:rPr lang="en-US" sz="1600" dirty="0" err="1">
                <a:solidFill>
                  <a:srgbClr val="000000"/>
                </a:solidFill>
              </a:rPr>
              <a:t>i</a:t>
            </a:r>
            <a:r>
              <a:rPr lang="en-US" sz="1600" dirty="0">
                <a:solidFill>
                  <a:srgbClr val="000000"/>
                </a:solidFill>
              </a:rPr>
              <a:t>, j;</a:t>
            </a:r>
          </a:p>
          <a:p>
            <a:pPr eaLnBrk="1" hangingPunct="1">
              <a:lnSpc>
                <a:spcPct val="80000"/>
              </a:lnSpc>
              <a:spcBef>
                <a:spcPts val="200"/>
              </a:spcBef>
              <a:spcAft>
                <a:spcPts val="400"/>
              </a:spcAft>
              <a:buClrTx/>
              <a:buFontTx/>
              <a:buNone/>
            </a:pPr>
            <a:r>
              <a:rPr lang="en-US" sz="1600" dirty="0">
                <a:solidFill>
                  <a:srgbClr val="000000"/>
                </a:solidFill>
              </a:rPr>
              <a:t>     </a:t>
            </a:r>
            <a:r>
              <a:rPr lang="en-US" sz="1600" dirty="0" err="1">
                <a:solidFill>
                  <a:srgbClr val="000000"/>
                </a:solidFill>
              </a:rPr>
              <a:t>fscanf</a:t>
            </a:r>
            <a:r>
              <a:rPr lang="en-US" sz="1600" dirty="0">
                <a:solidFill>
                  <a:srgbClr val="000000"/>
                </a:solidFill>
              </a:rPr>
              <a:t>(</a:t>
            </a:r>
            <a:r>
              <a:rPr lang="en-US" sz="1600" dirty="0" err="1">
                <a:solidFill>
                  <a:srgbClr val="000000"/>
                </a:solidFill>
              </a:rPr>
              <a:t>fpin</a:t>
            </a:r>
            <a:r>
              <a:rPr lang="en-US" sz="1600" dirty="0">
                <a:solidFill>
                  <a:srgbClr val="000000"/>
                </a:solidFill>
              </a:rPr>
              <a:t>, "%d %d\n", &amp;lines, &amp;</a:t>
            </a:r>
            <a:r>
              <a:rPr lang="en-US" sz="1600" dirty="0" err="1">
                <a:solidFill>
                  <a:srgbClr val="000000"/>
                </a:solidFill>
              </a:rPr>
              <a:t>max_len</a:t>
            </a:r>
            <a:r>
              <a:rPr lang="en-US" sz="1600" dirty="0">
                <a:solidFill>
                  <a:srgbClr val="000000"/>
                </a:solidFill>
              </a:rPr>
              <a:t>);</a:t>
            </a:r>
          </a:p>
          <a:p>
            <a:pPr eaLnBrk="1" hangingPunct="1">
              <a:lnSpc>
                <a:spcPct val="80000"/>
              </a:lnSpc>
              <a:spcBef>
                <a:spcPts val="200"/>
              </a:spcBef>
              <a:spcAft>
                <a:spcPts val="400"/>
              </a:spcAft>
              <a:buClrTx/>
              <a:buFontTx/>
              <a:buNone/>
            </a:pPr>
            <a:r>
              <a:rPr lang="en-US" sz="1600" dirty="0">
                <a:solidFill>
                  <a:srgbClr val="000000"/>
                </a:solidFill>
              </a:rPr>
              <a:t>     </a:t>
            </a:r>
            <a:r>
              <a:rPr lang="en-US" sz="1600" dirty="0" err="1">
                <a:solidFill>
                  <a:srgbClr val="000000"/>
                </a:solidFill>
              </a:rPr>
              <a:t>i</a:t>
            </a:r>
            <a:r>
              <a:rPr lang="en-US" sz="1600" dirty="0">
                <a:solidFill>
                  <a:srgbClr val="000000"/>
                </a:solidFill>
              </a:rPr>
              <a:t> = 1;  j = 1;</a:t>
            </a:r>
          </a:p>
          <a:p>
            <a:pPr eaLnBrk="1" hangingPunct="1">
              <a:lnSpc>
                <a:spcPct val="80000"/>
              </a:lnSpc>
              <a:spcBef>
                <a:spcPts val="200"/>
              </a:spcBef>
              <a:spcAft>
                <a:spcPts val="400"/>
              </a:spcAft>
              <a:buClrTx/>
              <a:buFontTx/>
              <a:buNone/>
            </a:pPr>
            <a:r>
              <a:rPr lang="en-US" sz="1600" dirty="0">
                <a:solidFill>
                  <a:srgbClr val="000000"/>
                </a:solidFill>
              </a:rPr>
              <a:t>     while(1){</a:t>
            </a:r>
          </a:p>
          <a:p>
            <a:pPr eaLnBrk="1" hangingPunct="1">
              <a:lnSpc>
                <a:spcPct val="80000"/>
              </a:lnSpc>
              <a:spcBef>
                <a:spcPts val="200"/>
              </a:spcBef>
              <a:spcAft>
                <a:spcPts val="400"/>
              </a:spcAft>
              <a:buClrTx/>
              <a:buFontTx/>
              <a:buNone/>
            </a:pPr>
            <a:r>
              <a:rPr lang="en-US" sz="1600" dirty="0">
                <a:solidFill>
                  <a:srgbClr val="000000"/>
                </a:solidFill>
              </a:rPr>
              <a:t>        </a:t>
            </a:r>
            <a:r>
              <a:rPr lang="en-US" sz="1600" dirty="0" err="1">
                <a:solidFill>
                  <a:srgbClr val="000000"/>
                </a:solidFill>
              </a:rPr>
              <a:t>fseek</a:t>
            </a:r>
            <a:r>
              <a:rPr lang="en-US" sz="1600" dirty="0">
                <a:solidFill>
                  <a:srgbClr val="000000"/>
                </a:solidFill>
              </a:rPr>
              <a:t>(</a:t>
            </a:r>
            <a:r>
              <a:rPr lang="en-US" sz="1600" dirty="0" err="1">
                <a:solidFill>
                  <a:srgbClr val="000000"/>
                </a:solidFill>
              </a:rPr>
              <a:t>fpin</a:t>
            </a:r>
            <a:r>
              <a:rPr lang="en-US" sz="1600" dirty="0">
                <a:solidFill>
                  <a:srgbClr val="000000"/>
                </a:solidFill>
              </a:rPr>
              <a:t>, -1 * </a:t>
            </a:r>
            <a:r>
              <a:rPr lang="en-US" sz="1600" dirty="0" err="1">
                <a:solidFill>
                  <a:srgbClr val="000000"/>
                </a:solidFill>
              </a:rPr>
              <a:t>i</a:t>
            </a:r>
            <a:r>
              <a:rPr lang="en-US" sz="1600" dirty="0">
                <a:solidFill>
                  <a:srgbClr val="000000"/>
                </a:solidFill>
              </a:rPr>
              <a:t>, SEEK_END);</a:t>
            </a:r>
          </a:p>
          <a:p>
            <a:pPr eaLnBrk="1" hangingPunct="1">
              <a:lnSpc>
                <a:spcPct val="80000"/>
              </a:lnSpc>
              <a:spcBef>
                <a:spcPts val="200"/>
              </a:spcBef>
              <a:spcAft>
                <a:spcPts val="400"/>
              </a:spcAft>
              <a:buClrTx/>
              <a:buFontTx/>
              <a:buNone/>
            </a:pPr>
            <a:r>
              <a:rPr lang="en-US" sz="1600" dirty="0">
                <a:solidFill>
                  <a:srgbClr val="000000"/>
                </a:solidFill>
              </a:rPr>
              <a:t>        char c = </a:t>
            </a:r>
            <a:r>
              <a:rPr lang="en-US" sz="1600" dirty="0" err="1">
                <a:solidFill>
                  <a:srgbClr val="000000"/>
                </a:solidFill>
              </a:rPr>
              <a:t>fgetc</a:t>
            </a:r>
            <a:r>
              <a:rPr lang="en-US" sz="1600" dirty="0">
                <a:solidFill>
                  <a:srgbClr val="000000"/>
                </a:solidFill>
              </a:rPr>
              <a:t>(</a:t>
            </a:r>
            <a:r>
              <a:rPr lang="en-US" sz="1600" dirty="0" err="1">
                <a:solidFill>
                  <a:srgbClr val="000000"/>
                </a:solidFill>
              </a:rPr>
              <a:t>fpin</a:t>
            </a:r>
            <a:r>
              <a:rPr lang="en-US" sz="1600" dirty="0">
                <a:solidFill>
                  <a:srgbClr val="000000"/>
                </a:solidFill>
              </a:rPr>
              <a:t>);</a:t>
            </a:r>
          </a:p>
          <a:p>
            <a:pPr eaLnBrk="1" hangingPunct="1">
              <a:lnSpc>
                <a:spcPct val="80000"/>
              </a:lnSpc>
              <a:spcBef>
                <a:spcPts val="200"/>
              </a:spcBef>
              <a:spcAft>
                <a:spcPts val="400"/>
              </a:spcAft>
              <a:buClrTx/>
              <a:buFontTx/>
              <a:buNone/>
            </a:pPr>
            <a:r>
              <a:rPr lang="en-US" sz="1600" dirty="0">
                <a:solidFill>
                  <a:srgbClr val="000000"/>
                </a:solidFill>
              </a:rPr>
              <a:t>        </a:t>
            </a:r>
            <a:r>
              <a:rPr lang="en-US" sz="1600" dirty="0" err="1">
                <a:solidFill>
                  <a:srgbClr val="000000"/>
                </a:solidFill>
              </a:rPr>
              <a:t>i</a:t>
            </a:r>
            <a:r>
              <a:rPr lang="en-US" sz="1600" dirty="0">
                <a:solidFill>
                  <a:srgbClr val="000000"/>
                </a:solidFill>
              </a:rPr>
              <a:t>++;</a:t>
            </a:r>
          </a:p>
          <a:p>
            <a:pPr eaLnBrk="1" hangingPunct="1">
              <a:lnSpc>
                <a:spcPct val="80000"/>
              </a:lnSpc>
              <a:spcBef>
                <a:spcPts val="200"/>
              </a:spcBef>
              <a:spcAft>
                <a:spcPts val="400"/>
              </a:spcAft>
              <a:buClrTx/>
              <a:buFontTx/>
              <a:buNone/>
            </a:pPr>
            <a:r>
              <a:rPr lang="en-US" sz="1600" dirty="0">
                <a:solidFill>
                  <a:srgbClr val="000000"/>
                </a:solidFill>
              </a:rPr>
              <a:t>        </a:t>
            </a:r>
            <a:r>
              <a:rPr lang="en-US" sz="1600" dirty="0" err="1">
                <a:solidFill>
                  <a:srgbClr val="000000"/>
                </a:solidFill>
              </a:rPr>
              <a:t>fputc</a:t>
            </a:r>
            <a:r>
              <a:rPr lang="en-US" sz="1600" dirty="0">
                <a:solidFill>
                  <a:srgbClr val="000000"/>
                </a:solidFill>
              </a:rPr>
              <a:t>(c, </a:t>
            </a:r>
            <a:r>
              <a:rPr lang="en-US" sz="1600" dirty="0" err="1">
                <a:solidFill>
                  <a:srgbClr val="000000"/>
                </a:solidFill>
              </a:rPr>
              <a:t>fpout</a:t>
            </a:r>
            <a:r>
              <a:rPr lang="en-US" sz="1600" dirty="0">
                <a:solidFill>
                  <a:srgbClr val="000000"/>
                </a:solidFill>
              </a:rPr>
              <a:t>);</a:t>
            </a:r>
          </a:p>
          <a:p>
            <a:pPr eaLnBrk="1" hangingPunct="1">
              <a:lnSpc>
                <a:spcPct val="80000"/>
              </a:lnSpc>
              <a:spcBef>
                <a:spcPts val="200"/>
              </a:spcBef>
              <a:spcAft>
                <a:spcPts val="400"/>
              </a:spcAft>
              <a:buClrTx/>
              <a:buFontTx/>
              <a:buNone/>
            </a:pPr>
            <a:r>
              <a:rPr lang="en-US" sz="1600" dirty="0">
                <a:solidFill>
                  <a:srgbClr val="000000"/>
                </a:solidFill>
              </a:rPr>
              <a:t>        if(c == '\n'){</a:t>
            </a:r>
          </a:p>
          <a:p>
            <a:pPr eaLnBrk="1" hangingPunct="1">
              <a:lnSpc>
                <a:spcPct val="80000"/>
              </a:lnSpc>
              <a:spcBef>
                <a:spcPts val="200"/>
              </a:spcBef>
              <a:spcAft>
                <a:spcPts val="400"/>
              </a:spcAft>
              <a:buClrTx/>
              <a:buFontTx/>
              <a:buNone/>
            </a:pPr>
            <a:r>
              <a:rPr lang="en-US" sz="1600" dirty="0">
                <a:solidFill>
                  <a:srgbClr val="000000"/>
                </a:solidFill>
              </a:rPr>
              <a:t>           </a:t>
            </a:r>
            <a:r>
              <a:rPr lang="en-US" sz="1600" dirty="0" err="1">
                <a:solidFill>
                  <a:srgbClr val="000000"/>
                </a:solidFill>
              </a:rPr>
              <a:t>i</a:t>
            </a:r>
            <a:r>
              <a:rPr lang="en-US" sz="1600" dirty="0">
                <a:solidFill>
                  <a:srgbClr val="000000"/>
                </a:solidFill>
              </a:rPr>
              <a:t>++; //this is due to Windows, \n is saved as "\r\n" !!!</a:t>
            </a:r>
          </a:p>
          <a:p>
            <a:pPr eaLnBrk="1" hangingPunct="1">
              <a:lnSpc>
                <a:spcPct val="80000"/>
              </a:lnSpc>
              <a:spcBef>
                <a:spcPts val="200"/>
              </a:spcBef>
              <a:spcAft>
                <a:spcPts val="400"/>
              </a:spcAft>
              <a:buClrTx/>
              <a:buFontTx/>
              <a:buNone/>
            </a:pPr>
            <a:r>
              <a:rPr lang="en-US" sz="1600" dirty="0">
                <a:solidFill>
                  <a:srgbClr val="000000"/>
                </a:solidFill>
              </a:rPr>
              <a:t>           j++;</a:t>
            </a:r>
          </a:p>
          <a:p>
            <a:pPr eaLnBrk="1" hangingPunct="1">
              <a:lnSpc>
                <a:spcPct val="80000"/>
              </a:lnSpc>
              <a:spcBef>
                <a:spcPts val="200"/>
              </a:spcBef>
              <a:spcAft>
                <a:spcPts val="400"/>
              </a:spcAft>
              <a:buClrTx/>
              <a:buFontTx/>
              <a:buNone/>
            </a:pPr>
            <a:r>
              <a:rPr lang="en-US" sz="1600" dirty="0">
                <a:solidFill>
                  <a:srgbClr val="000000"/>
                </a:solidFill>
              </a:rPr>
              <a:t>        }</a:t>
            </a:r>
          </a:p>
          <a:p>
            <a:pPr eaLnBrk="1" hangingPunct="1">
              <a:lnSpc>
                <a:spcPct val="80000"/>
              </a:lnSpc>
              <a:spcBef>
                <a:spcPts val="200"/>
              </a:spcBef>
              <a:spcAft>
                <a:spcPts val="400"/>
              </a:spcAft>
              <a:buClrTx/>
              <a:buFontTx/>
              <a:buNone/>
            </a:pPr>
            <a:r>
              <a:rPr lang="en-US" sz="1600" dirty="0">
                <a:solidFill>
                  <a:srgbClr val="000000"/>
                </a:solidFill>
              </a:rPr>
              <a:t>        if(j &gt; lines)</a:t>
            </a:r>
          </a:p>
          <a:p>
            <a:pPr eaLnBrk="1" hangingPunct="1">
              <a:lnSpc>
                <a:spcPct val="80000"/>
              </a:lnSpc>
              <a:spcBef>
                <a:spcPts val="200"/>
              </a:spcBef>
              <a:spcAft>
                <a:spcPts val="400"/>
              </a:spcAft>
              <a:buClrTx/>
              <a:buFontTx/>
              <a:buNone/>
            </a:pPr>
            <a:r>
              <a:rPr lang="en-US" sz="1600" dirty="0">
                <a:solidFill>
                  <a:srgbClr val="000000"/>
                </a:solidFill>
              </a:rPr>
              <a:t>             break;</a:t>
            </a:r>
          </a:p>
          <a:p>
            <a:pPr eaLnBrk="1" hangingPunct="1">
              <a:lnSpc>
                <a:spcPct val="80000"/>
              </a:lnSpc>
              <a:spcBef>
                <a:spcPts val="200"/>
              </a:spcBef>
              <a:spcAft>
                <a:spcPts val="400"/>
              </a:spcAft>
              <a:buClrTx/>
              <a:buFontTx/>
              <a:buNone/>
            </a:pPr>
            <a:r>
              <a:rPr lang="en-US" sz="1600" dirty="0">
                <a:solidFill>
                  <a:srgbClr val="000000"/>
                </a:solidFill>
              </a:rPr>
              <a:t>     }</a:t>
            </a:r>
          </a:p>
          <a:p>
            <a:pPr eaLnBrk="1" hangingPunct="1">
              <a:lnSpc>
                <a:spcPct val="80000"/>
              </a:lnSpc>
              <a:spcBef>
                <a:spcPts val="200"/>
              </a:spcBef>
              <a:spcAft>
                <a:spcPts val="400"/>
              </a:spcAft>
              <a:buClrTx/>
              <a:buFontTx/>
              <a:buNone/>
            </a:pPr>
            <a:r>
              <a:rPr lang="en-US" sz="1600" dirty="0">
                <a:solidFill>
                  <a:srgbClr val="000000"/>
                </a:solidFill>
              </a:rPr>
              <a:t>}</a:t>
            </a:r>
          </a:p>
          <a:p>
            <a:pPr eaLnBrk="1" hangingPunct="1">
              <a:lnSpc>
                <a:spcPct val="80000"/>
              </a:lnSpc>
              <a:spcBef>
                <a:spcPts val="200"/>
              </a:spcBef>
              <a:spcAft>
                <a:spcPts val="400"/>
              </a:spcAft>
              <a:buClrTx/>
              <a:buFontTx/>
              <a:buNone/>
            </a:pPr>
            <a:endParaRPr lang="en-US" sz="1600" dirty="0">
              <a:solidFill>
                <a:srgbClr val="000000"/>
              </a:solidFill>
            </a:endParaRPr>
          </a:p>
        </p:txBody>
      </p:sp>
      <p:sp>
        <p:nvSpPr>
          <p:cNvPr id="2" name="TextBox 1"/>
          <p:cNvSpPr txBox="1"/>
          <p:nvPr/>
        </p:nvSpPr>
        <p:spPr>
          <a:xfrm>
            <a:off x="2771800" y="5301208"/>
            <a:ext cx="5849416" cy="861774"/>
          </a:xfrm>
          <a:prstGeom prst="rect">
            <a:avLst/>
          </a:prstGeom>
          <a:noFill/>
          <a:ln>
            <a:solidFill>
              <a:srgbClr val="FF0000"/>
            </a:solidFill>
          </a:ln>
        </p:spPr>
        <p:txBody>
          <a:bodyPr wrap="square" rtlCol="0">
            <a:spAutoFit/>
          </a:bodyPr>
          <a:lstStyle/>
          <a:p>
            <a:r>
              <a:rPr lang="en-US" sz="2500" dirty="0">
                <a:solidFill>
                  <a:srgbClr val="FF0000"/>
                </a:solidFill>
                <a:latin typeface="Calibri" pitchFamily="34" charset="0"/>
                <a:cs typeface="Calibri" pitchFamily="34" charset="0"/>
              </a:rPr>
              <a:t>Good, but we have to seek from end for each read </a:t>
            </a:r>
            <a:r>
              <a:rPr lang="en-US" sz="2500" dirty="0">
                <a:solidFill>
                  <a:srgbClr val="FF0000"/>
                </a:solidFill>
                <a:latin typeface="Calibri" pitchFamily="34" charset="0"/>
                <a:cs typeface="Calibri" pitchFamily="34" charset="0"/>
                <a:sym typeface="Wingdings" pitchFamily="2" charset="2"/>
              </a:rPr>
              <a:t> High overhead</a:t>
            </a:r>
            <a:endParaRPr lang="en-US" sz="2500" dirty="0">
              <a:solidFill>
                <a:srgbClr val="FF0000"/>
              </a:solidFill>
              <a:latin typeface="Calibri" pitchFamily="34" charset="0"/>
              <a:cs typeface="Calibri" pitchFamily="34" charset="0"/>
            </a:endParaRPr>
          </a:p>
        </p:txBody>
      </p:sp>
      <p:sp>
        <p:nvSpPr>
          <p:cNvPr id="3" name="Text Box 2">
            <a:extLst>
              <a:ext uri="{FF2B5EF4-FFF2-40B4-BE49-F238E27FC236}">
                <a16:creationId xmlns:a16="http://schemas.microsoft.com/office/drawing/2014/main" id="{B7269C4A-7DF4-283C-72FC-117801E8DF13}"/>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 v5</a:t>
            </a:r>
          </a:p>
        </p:txBody>
      </p:sp>
    </p:spTree>
    <p:extLst>
      <p:ext uri="{BB962C8B-B14F-4D97-AF65-F5344CB8AC3E}">
        <p14:creationId xmlns:p14="http://schemas.microsoft.com/office/powerpoint/2010/main" val="35946994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F5B2B46-558F-422E-BA8D-BAAFDBEF1E0E}" type="slidenum">
              <a:rPr lang="en-US" sz="1200">
                <a:solidFill>
                  <a:srgbClr val="000000"/>
                </a:solidFill>
                <a:latin typeface="Arial" charset="0"/>
                <a:ea typeface="MS PGothic" pitchFamily="34" charset="-128"/>
              </a:rPr>
              <a:pPr algn="r" eaLnBrk="1" hangingPunct="1">
                <a:buClrTx/>
                <a:buFontTx/>
                <a:buNone/>
              </a:pPr>
              <a:t>65</a:t>
            </a:fld>
            <a:endParaRPr lang="en-US" sz="1200">
              <a:solidFill>
                <a:srgbClr val="000000"/>
              </a:solidFill>
              <a:latin typeface="Arial" charset="0"/>
              <a:ea typeface="MS PGothic" pitchFamily="34" charset="-128"/>
            </a:endParaRPr>
          </a:p>
        </p:txBody>
      </p:sp>
      <p:sp>
        <p:nvSpPr>
          <p:cNvPr id="34819" name="Text Box 2"/>
          <p:cNvSpPr txBox="1">
            <a:spLocks noChangeArrowheads="1"/>
          </p:cNvSpPr>
          <p:nvPr/>
        </p:nvSpPr>
        <p:spPr bwMode="auto">
          <a:xfrm>
            <a:off x="228600" y="1124744"/>
            <a:ext cx="8610600" cy="5112568"/>
          </a:xfrm>
          <a:prstGeom prst="rect">
            <a:avLst/>
          </a:prstGeom>
          <a:solidFill>
            <a:srgbClr val="FFFFFF"/>
          </a:solidFill>
          <a:ln w="9360">
            <a:solidFill>
              <a:srgbClr val="FFFFFF"/>
            </a:solidFill>
            <a:miter lim="800000"/>
            <a:headEnd/>
            <a:tailEnd/>
          </a:ln>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b="1">
                <a:solidFill>
                  <a:schemeClr val="bg1"/>
                </a:solidFill>
                <a:latin typeface="Courier New" pitchFamily="49" charset="0"/>
                <a:cs typeface="Courier New" pitchFamily="49" charset="0"/>
              </a:defRPr>
            </a:lvl9pPr>
          </a:lstStyle>
          <a:p>
            <a:pPr eaLnBrk="1" hangingPunct="1">
              <a:lnSpc>
                <a:spcPct val="80000"/>
              </a:lnSpc>
              <a:spcBef>
                <a:spcPts val="400"/>
              </a:spcBef>
              <a:spcAft>
                <a:spcPts val="400"/>
              </a:spcAft>
              <a:buClrTx/>
              <a:buFontTx/>
              <a:buNone/>
            </a:pPr>
            <a:r>
              <a:rPr lang="en-US" sz="1600" dirty="0">
                <a:solidFill>
                  <a:srgbClr val="000000"/>
                </a:solidFill>
              </a:rPr>
              <a:t>void </a:t>
            </a:r>
            <a:r>
              <a:rPr lang="en-US" sz="1600" dirty="0">
                <a:solidFill>
                  <a:srgbClr val="C00000"/>
                </a:solidFill>
              </a:rPr>
              <a:t>reverse_copy6</a:t>
            </a:r>
            <a:r>
              <a:rPr lang="en-US" sz="1600" dirty="0">
                <a:solidFill>
                  <a:srgbClr val="000000"/>
                </a:solidFill>
              </a:rPr>
              <a:t>(FILE *</a:t>
            </a:r>
            <a:r>
              <a:rPr lang="en-US" sz="1600" dirty="0" err="1">
                <a:solidFill>
                  <a:srgbClr val="000000"/>
                </a:solidFill>
              </a:rPr>
              <a:t>fpin</a:t>
            </a:r>
            <a:r>
              <a:rPr lang="en-US" sz="1600" dirty="0">
                <a:solidFill>
                  <a:srgbClr val="000000"/>
                </a:solidFill>
              </a:rPr>
              <a:t>, FILE *</a:t>
            </a:r>
            <a:r>
              <a:rPr lang="en-US" sz="1600" dirty="0" err="1">
                <a:solidFill>
                  <a:srgbClr val="000000"/>
                </a:solidFill>
              </a:rPr>
              <a:t>fpout</a:t>
            </a:r>
            <a:r>
              <a:rPr lang="en-US" sz="1600" dirty="0">
                <a:solidFill>
                  <a:srgbClr val="000000"/>
                </a:solidFill>
              </a:rPr>
              <a:t>){</a:t>
            </a:r>
          </a:p>
          <a:p>
            <a:pPr eaLnBrk="1" hangingPunct="1">
              <a:lnSpc>
                <a:spcPct val="80000"/>
              </a:lnSpc>
              <a:spcBef>
                <a:spcPts val="400"/>
              </a:spcBef>
              <a:spcAft>
                <a:spcPts val="400"/>
              </a:spcAft>
              <a:buClrTx/>
              <a:buFontTx/>
              <a:buNone/>
            </a:pPr>
            <a:r>
              <a:rPr lang="en-US" sz="1600" dirty="0">
                <a:solidFill>
                  <a:srgbClr val="000000"/>
                </a:solidFill>
              </a:rPr>
              <a:t>     </a:t>
            </a:r>
            <a:r>
              <a:rPr lang="en-US" sz="1600" dirty="0" err="1">
                <a:solidFill>
                  <a:srgbClr val="000000"/>
                </a:solidFill>
              </a:rPr>
              <a:t>int</a:t>
            </a:r>
            <a:r>
              <a:rPr lang="en-US" sz="1600" dirty="0">
                <a:solidFill>
                  <a:srgbClr val="000000"/>
                </a:solidFill>
              </a:rPr>
              <a:t> lines, </a:t>
            </a:r>
            <a:r>
              <a:rPr lang="en-US" sz="1600" dirty="0" err="1">
                <a:solidFill>
                  <a:srgbClr val="000000"/>
                </a:solidFill>
              </a:rPr>
              <a:t>max_len</a:t>
            </a:r>
            <a:r>
              <a:rPr lang="en-US" sz="1600" dirty="0">
                <a:solidFill>
                  <a:srgbClr val="000000"/>
                </a:solidFill>
              </a:rPr>
              <a:t>, </a:t>
            </a:r>
            <a:r>
              <a:rPr lang="en-US" sz="1600" dirty="0" err="1">
                <a:solidFill>
                  <a:srgbClr val="000000"/>
                </a:solidFill>
              </a:rPr>
              <a:t>i</a:t>
            </a:r>
            <a:r>
              <a:rPr lang="en-US" sz="1600" dirty="0">
                <a:solidFill>
                  <a:srgbClr val="000000"/>
                </a:solidFill>
              </a:rPr>
              <a:t>, j;</a:t>
            </a:r>
          </a:p>
          <a:p>
            <a:pPr eaLnBrk="1" hangingPunct="1">
              <a:lnSpc>
                <a:spcPct val="80000"/>
              </a:lnSpc>
              <a:spcBef>
                <a:spcPts val="400"/>
              </a:spcBef>
              <a:spcAft>
                <a:spcPts val="400"/>
              </a:spcAft>
              <a:buClrTx/>
              <a:buFontTx/>
              <a:buNone/>
            </a:pPr>
            <a:r>
              <a:rPr lang="en-US" sz="1600" dirty="0">
                <a:solidFill>
                  <a:srgbClr val="000000"/>
                </a:solidFill>
              </a:rPr>
              <a:t>     </a:t>
            </a:r>
            <a:r>
              <a:rPr lang="en-US" sz="1600" dirty="0" err="1">
                <a:solidFill>
                  <a:srgbClr val="000000"/>
                </a:solidFill>
              </a:rPr>
              <a:t>fscanf</a:t>
            </a:r>
            <a:r>
              <a:rPr lang="en-US" sz="1600" dirty="0">
                <a:solidFill>
                  <a:srgbClr val="000000"/>
                </a:solidFill>
              </a:rPr>
              <a:t>(</a:t>
            </a:r>
            <a:r>
              <a:rPr lang="en-US" sz="1600" dirty="0" err="1">
                <a:solidFill>
                  <a:srgbClr val="000000"/>
                </a:solidFill>
              </a:rPr>
              <a:t>fpin</a:t>
            </a:r>
            <a:r>
              <a:rPr lang="en-US" sz="1600" dirty="0">
                <a:solidFill>
                  <a:srgbClr val="000000"/>
                </a:solidFill>
              </a:rPr>
              <a:t>, "%d %d\n", &amp;lines, &amp;</a:t>
            </a:r>
            <a:r>
              <a:rPr lang="en-US" sz="1600" dirty="0" err="1">
                <a:solidFill>
                  <a:srgbClr val="000000"/>
                </a:solidFill>
              </a:rPr>
              <a:t>max_len</a:t>
            </a:r>
            <a:r>
              <a:rPr lang="en-US" sz="1600" dirty="0">
                <a:solidFill>
                  <a:srgbClr val="000000"/>
                </a:solidFill>
              </a:rPr>
              <a:t>);</a:t>
            </a:r>
          </a:p>
          <a:p>
            <a:pPr eaLnBrk="1" hangingPunct="1">
              <a:lnSpc>
                <a:spcPct val="80000"/>
              </a:lnSpc>
              <a:spcBef>
                <a:spcPts val="400"/>
              </a:spcBef>
              <a:spcAft>
                <a:spcPts val="400"/>
              </a:spcAft>
              <a:buClrTx/>
              <a:buFontTx/>
              <a:buNone/>
            </a:pPr>
            <a:r>
              <a:rPr lang="en-US" sz="1600" dirty="0">
                <a:solidFill>
                  <a:srgbClr val="000000"/>
                </a:solidFill>
              </a:rPr>
              <a:t>     j = 1;</a:t>
            </a:r>
          </a:p>
          <a:p>
            <a:pPr eaLnBrk="1" hangingPunct="1">
              <a:lnSpc>
                <a:spcPct val="80000"/>
              </a:lnSpc>
              <a:spcBef>
                <a:spcPts val="400"/>
              </a:spcBef>
              <a:spcAft>
                <a:spcPts val="400"/>
              </a:spcAft>
              <a:buClrTx/>
              <a:buFontTx/>
              <a:buNone/>
            </a:pPr>
            <a:r>
              <a:rPr lang="en-US" sz="1600" dirty="0">
                <a:solidFill>
                  <a:srgbClr val="000000"/>
                </a:solidFill>
              </a:rPr>
              <a:t>     </a:t>
            </a:r>
            <a:r>
              <a:rPr lang="en-US" sz="1600" dirty="0" err="1">
                <a:solidFill>
                  <a:srgbClr val="000000"/>
                </a:solidFill>
              </a:rPr>
              <a:t>fseek</a:t>
            </a:r>
            <a:r>
              <a:rPr lang="en-US" sz="1600" dirty="0">
                <a:solidFill>
                  <a:srgbClr val="000000"/>
                </a:solidFill>
              </a:rPr>
              <a:t>(</a:t>
            </a:r>
            <a:r>
              <a:rPr lang="en-US" sz="1600" dirty="0" err="1">
                <a:solidFill>
                  <a:srgbClr val="000000"/>
                </a:solidFill>
              </a:rPr>
              <a:t>fpin</a:t>
            </a:r>
            <a:r>
              <a:rPr lang="en-US" sz="1600" dirty="0">
                <a:solidFill>
                  <a:srgbClr val="000000"/>
                </a:solidFill>
              </a:rPr>
              <a:t>, -1, SEEK_END);</a:t>
            </a:r>
          </a:p>
          <a:p>
            <a:pPr eaLnBrk="1" hangingPunct="1">
              <a:lnSpc>
                <a:spcPct val="80000"/>
              </a:lnSpc>
              <a:spcBef>
                <a:spcPts val="400"/>
              </a:spcBef>
              <a:spcAft>
                <a:spcPts val="400"/>
              </a:spcAft>
              <a:buClrTx/>
              <a:buFontTx/>
              <a:buNone/>
            </a:pPr>
            <a:r>
              <a:rPr lang="en-US" sz="1600" dirty="0">
                <a:solidFill>
                  <a:srgbClr val="000000"/>
                </a:solidFill>
              </a:rPr>
              <a:t>     while(1){</a:t>
            </a:r>
          </a:p>
          <a:p>
            <a:pPr eaLnBrk="1" hangingPunct="1">
              <a:lnSpc>
                <a:spcPct val="80000"/>
              </a:lnSpc>
              <a:spcBef>
                <a:spcPts val="400"/>
              </a:spcBef>
              <a:spcAft>
                <a:spcPts val="400"/>
              </a:spcAft>
              <a:buClrTx/>
              <a:buFontTx/>
              <a:buNone/>
            </a:pPr>
            <a:r>
              <a:rPr lang="en-US" sz="1600" dirty="0">
                <a:solidFill>
                  <a:srgbClr val="000000"/>
                </a:solidFill>
              </a:rPr>
              <a:t>        char c = </a:t>
            </a:r>
            <a:r>
              <a:rPr lang="en-US" sz="1600" dirty="0" err="1">
                <a:solidFill>
                  <a:srgbClr val="000000"/>
                </a:solidFill>
              </a:rPr>
              <a:t>fgetc</a:t>
            </a:r>
            <a:r>
              <a:rPr lang="en-US" sz="1600" dirty="0">
                <a:solidFill>
                  <a:srgbClr val="000000"/>
                </a:solidFill>
              </a:rPr>
              <a:t>(</a:t>
            </a:r>
            <a:r>
              <a:rPr lang="en-US" sz="1600" dirty="0" err="1">
                <a:solidFill>
                  <a:srgbClr val="000000"/>
                </a:solidFill>
              </a:rPr>
              <a:t>fpin</a:t>
            </a:r>
            <a:r>
              <a:rPr lang="en-US" sz="1600" dirty="0">
                <a:solidFill>
                  <a:srgbClr val="000000"/>
                </a:solidFill>
              </a:rPr>
              <a:t>);</a:t>
            </a:r>
          </a:p>
          <a:p>
            <a:pPr eaLnBrk="1" hangingPunct="1">
              <a:lnSpc>
                <a:spcPct val="80000"/>
              </a:lnSpc>
              <a:spcBef>
                <a:spcPts val="400"/>
              </a:spcBef>
              <a:spcAft>
                <a:spcPts val="400"/>
              </a:spcAft>
              <a:buClrTx/>
              <a:buFontTx/>
              <a:buNone/>
            </a:pPr>
            <a:r>
              <a:rPr lang="en-US" sz="1600" dirty="0">
                <a:solidFill>
                  <a:srgbClr val="000000"/>
                </a:solidFill>
              </a:rPr>
              <a:t>		</a:t>
            </a:r>
            <a:r>
              <a:rPr lang="en-US" sz="1600" dirty="0" err="1">
                <a:solidFill>
                  <a:srgbClr val="000000"/>
                </a:solidFill>
              </a:rPr>
              <a:t>fputc</a:t>
            </a:r>
            <a:r>
              <a:rPr lang="en-US" sz="1600" dirty="0">
                <a:solidFill>
                  <a:srgbClr val="000000"/>
                </a:solidFill>
              </a:rPr>
              <a:t>(c, </a:t>
            </a:r>
            <a:r>
              <a:rPr lang="en-US" sz="1600" dirty="0" err="1">
                <a:solidFill>
                  <a:srgbClr val="000000"/>
                </a:solidFill>
              </a:rPr>
              <a:t>fpout</a:t>
            </a:r>
            <a:r>
              <a:rPr lang="en-US" sz="1600" dirty="0">
                <a:solidFill>
                  <a:srgbClr val="000000"/>
                </a:solidFill>
              </a:rPr>
              <a:t>);</a:t>
            </a:r>
          </a:p>
          <a:p>
            <a:pPr eaLnBrk="1" hangingPunct="1">
              <a:lnSpc>
                <a:spcPct val="80000"/>
              </a:lnSpc>
              <a:spcBef>
                <a:spcPts val="400"/>
              </a:spcBef>
              <a:spcAft>
                <a:spcPts val="400"/>
              </a:spcAft>
              <a:buClrTx/>
              <a:buFontTx/>
              <a:buNone/>
            </a:pPr>
            <a:r>
              <a:rPr lang="en-US" sz="1600" dirty="0">
                <a:solidFill>
                  <a:srgbClr val="000000"/>
                </a:solidFill>
              </a:rPr>
              <a:t>        </a:t>
            </a:r>
            <a:r>
              <a:rPr lang="en-US" sz="1600" dirty="0" err="1">
                <a:solidFill>
                  <a:srgbClr val="000000"/>
                </a:solidFill>
              </a:rPr>
              <a:t>i</a:t>
            </a:r>
            <a:r>
              <a:rPr lang="en-US" sz="1600" dirty="0">
                <a:solidFill>
                  <a:srgbClr val="000000"/>
                </a:solidFill>
              </a:rPr>
              <a:t> = 2;</a:t>
            </a:r>
          </a:p>
          <a:p>
            <a:pPr eaLnBrk="1" hangingPunct="1">
              <a:lnSpc>
                <a:spcPct val="80000"/>
              </a:lnSpc>
              <a:spcBef>
                <a:spcPts val="400"/>
              </a:spcBef>
              <a:spcAft>
                <a:spcPts val="400"/>
              </a:spcAft>
              <a:buClrTx/>
              <a:buFontTx/>
              <a:buNone/>
            </a:pPr>
            <a:r>
              <a:rPr lang="en-US" sz="1600" dirty="0">
                <a:solidFill>
                  <a:srgbClr val="000000"/>
                </a:solidFill>
              </a:rPr>
              <a:t>        if(c == '\n'){</a:t>
            </a:r>
          </a:p>
          <a:p>
            <a:pPr eaLnBrk="1" hangingPunct="1">
              <a:lnSpc>
                <a:spcPct val="80000"/>
              </a:lnSpc>
              <a:spcBef>
                <a:spcPts val="400"/>
              </a:spcBef>
              <a:spcAft>
                <a:spcPts val="400"/>
              </a:spcAft>
              <a:buClrTx/>
              <a:buFontTx/>
              <a:buNone/>
            </a:pPr>
            <a:r>
              <a:rPr lang="en-US" sz="1600" dirty="0">
                <a:solidFill>
                  <a:srgbClr val="000000"/>
                </a:solidFill>
              </a:rPr>
              <a:t>           </a:t>
            </a:r>
            <a:r>
              <a:rPr lang="en-US" sz="1600" dirty="0" err="1">
                <a:solidFill>
                  <a:srgbClr val="000000"/>
                </a:solidFill>
              </a:rPr>
              <a:t>i</a:t>
            </a:r>
            <a:r>
              <a:rPr lang="en-US" sz="1600" dirty="0">
                <a:solidFill>
                  <a:srgbClr val="000000"/>
                </a:solidFill>
              </a:rPr>
              <a:t>++; // This is due to Windows</a:t>
            </a:r>
          </a:p>
          <a:p>
            <a:pPr eaLnBrk="1" hangingPunct="1">
              <a:lnSpc>
                <a:spcPct val="80000"/>
              </a:lnSpc>
              <a:spcBef>
                <a:spcPts val="400"/>
              </a:spcBef>
              <a:spcAft>
                <a:spcPts val="400"/>
              </a:spcAft>
              <a:buClrTx/>
              <a:buFontTx/>
              <a:buNone/>
            </a:pPr>
            <a:r>
              <a:rPr lang="en-US" sz="1600" dirty="0">
                <a:solidFill>
                  <a:srgbClr val="000000"/>
                </a:solidFill>
              </a:rPr>
              <a:t>           j++;</a:t>
            </a:r>
          </a:p>
          <a:p>
            <a:pPr eaLnBrk="1" hangingPunct="1">
              <a:lnSpc>
                <a:spcPct val="80000"/>
              </a:lnSpc>
              <a:spcBef>
                <a:spcPts val="400"/>
              </a:spcBef>
              <a:spcAft>
                <a:spcPts val="400"/>
              </a:spcAft>
              <a:buClrTx/>
              <a:buFontTx/>
              <a:buNone/>
            </a:pPr>
            <a:r>
              <a:rPr lang="en-US" sz="1600" dirty="0">
                <a:solidFill>
                  <a:srgbClr val="000000"/>
                </a:solidFill>
              </a:rPr>
              <a:t>        }</a:t>
            </a:r>
          </a:p>
          <a:p>
            <a:pPr eaLnBrk="1" hangingPunct="1">
              <a:lnSpc>
                <a:spcPct val="80000"/>
              </a:lnSpc>
              <a:spcBef>
                <a:spcPts val="400"/>
              </a:spcBef>
              <a:spcAft>
                <a:spcPts val="400"/>
              </a:spcAft>
              <a:buClrTx/>
              <a:buFontTx/>
              <a:buNone/>
            </a:pPr>
            <a:r>
              <a:rPr lang="en-US" sz="1600" dirty="0">
                <a:solidFill>
                  <a:srgbClr val="000000"/>
                </a:solidFill>
              </a:rPr>
              <a:t>        </a:t>
            </a:r>
            <a:r>
              <a:rPr lang="en-US" sz="1600" dirty="0" err="1">
                <a:solidFill>
                  <a:srgbClr val="000000"/>
                </a:solidFill>
              </a:rPr>
              <a:t>fseek</a:t>
            </a:r>
            <a:r>
              <a:rPr lang="en-US" sz="1600" dirty="0">
                <a:solidFill>
                  <a:srgbClr val="000000"/>
                </a:solidFill>
              </a:rPr>
              <a:t>(</a:t>
            </a:r>
            <a:r>
              <a:rPr lang="en-US" sz="1600" dirty="0" err="1">
                <a:solidFill>
                  <a:srgbClr val="000000"/>
                </a:solidFill>
              </a:rPr>
              <a:t>fpin</a:t>
            </a:r>
            <a:r>
              <a:rPr lang="en-US" sz="1600" dirty="0">
                <a:solidFill>
                  <a:srgbClr val="000000"/>
                </a:solidFill>
              </a:rPr>
              <a:t>, -1 * </a:t>
            </a:r>
            <a:r>
              <a:rPr lang="en-US" sz="1600" dirty="0" err="1">
                <a:solidFill>
                  <a:srgbClr val="000000"/>
                </a:solidFill>
              </a:rPr>
              <a:t>i</a:t>
            </a:r>
            <a:r>
              <a:rPr lang="en-US" sz="1600" dirty="0">
                <a:solidFill>
                  <a:srgbClr val="000000"/>
                </a:solidFill>
              </a:rPr>
              <a:t>, SEEK_CUR);</a:t>
            </a:r>
          </a:p>
          <a:p>
            <a:pPr eaLnBrk="1" hangingPunct="1">
              <a:lnSpc>
                <a:spcPct val="80000"/>
              </a:lnSpc>
              <a:spcBef>
                <a:spcPts val="400"/>
              </a:spcBef>
              <a:spcAft>
                <a:spcPts val="400"/>
              </a:spcAft>
              <a:buClrTx/>
              <a:buFontTx/>
              <a:buNone/>
            </a:pPr>
            <a:r>
              <a:rPr lang="en-US" sz="1600" dirty="0">
                <a:solidFill>
                  <a:srgbClr val="000000"/>
                </a:solidFill>
              </a:rPr>
              <a:t>        if(j &gt; lines)</a:t>
            </a:r>
          </a:p>
          <a:p>
            <a:pPr eaLnBrk="1" hangingPunct="1">
              <a:lnSpc>
                <a:spcPct val="80000"/>
              </a:lnSpc>
              <a:spcBef>
                <a:spcPts val="400"/>
              </a:spcBef>
              <a:spcAft>
                <a:spcPts val="400"/>
              </a:spcAft>
              <a:buClrTx/>
              <a:buFontTx/>
              <a:buNone/>
            </a:pPr>
            <a:r>
              <a:rPr lang="en-US" sz="1600" dirty="0">
                <a:solidFill>
                  <a:srgbClr val="000000"/>
                </a:solidFill>
              </a:rPr>
              <a:t>             break;</a:t>
            </a:r>
          </a:p>
          <a:p>
            <a:pPr eaLnBrk="1" hangingPunct="1">
              <a:lnSpc>
                <a:spcPct val="80000"/>
              </a:lnSpc>
              <a:spcBef>
                <a:spcPts val="400"/>
              </a:spcBef>
              <a:spcAft>
                <a:spcPts val="400"/>
              </a:spcAft>
              <a:buClrTx/>
              <a:buFontTx/>
              <a:buNone/>
            </a:pPr>
            <a:r>
              <a:rPr lang="en-US" sz="1600" dirty="0">
                <a:solidFill>
                  <a:srgbClr val="000000"/>
                </a:solidFill>
              </a:rPr>
              <a:t>     }</a:t>
            </a:r>
          </a:p>
          <a:p>
            <a:pPr eaLnBrk="1" hangingPunct="1">
              <a:lnSpc>
                <a:spcPct val="80000"/>
              </a:lnSpc>
              <a:spcBef>
                <a:spcPts val="400"/>
              </a:spcBef>
              <a:spcAft>
                <a:spcPts val="400"/>
              </a:spcAft>
              <a:buClrTx/>
              <a:buFontTx/>
              <a:buNone/>
            </a:pPr>
            <a:r>
              <a:rPr lang="en-US" sz="1600" dirty="0">
                <a:solidFill>
                  <a:srgbClr val="000000"/>
                </a:solidFill>
              </a:rPr>
              <a:t>}</a:t>
            </a:r>
          </a:p>
          <a:p>
            <a:pPr eaLnBrk="1" hangingPunct="1">
              <a:lnSpc>
                <a:spcPct val="80000"/>
              </a:lnSpc>
              <a:spcBef>
                <a:spcPts val="400"/>
              </a:spcBef>
              <a:spcAft>
                <a:spcPts val="400"/>
              </a:spcAft>
              <a:buClrTx/>
              <a:buFontTx/>
              <a:buNone/>
            </a:pPr>
            <a:endParaRPr lang="en-US" sz="1600" dirty="0">
              <a:solidFill>
                <a:srgbClr val="000000"/>
              </a:solidFill>
            </a:endParaRPr>
          </a:p>
        </p:txBody>
      </p:sp>
      <p:sp>
        <p:nvSpPr>
          <p:cNvPr id="2" name="TextBox 1"/>
          <p:cNvSpPr txBox="1"/>
          <p:nvPr/>
        </p:nvSpPr>
        <p:spPr>
          <a:xfrm>
            <a:off x="6156176" y="5256202"/>
            <a:ext cx="2321024" cy="477054"/>
          </a:xfrm>
          <a:prstGeom prst="rect">
            <a:avLst/>
          </a:prstGeom>
          <a:solidFill>
            <a:schemeClr val="accent1">
              <a:lumMod val="20000"/>
              <a:lumOff val="80000"/>
            </a:schemeClr>
          </a:solidFill>
          <a:ln>
            <a:solidFill>
              <a:srgbClr val="00B050"/>
            </a:solidFill>
          </a:ln>
        </p:spPr>
        <p:txBody>
          <a:bodyPr wrap="square" rtlCol="0">
            <a:spAutoFit/>
          </a:bodyPr>
          <a:lstStyle/>
          <a:p>
            <a:r>
              <a:rPr lang="en-US" sz="2500" dirty="0">
                <a:solidFill>
                  <a:schemeClr val="accent1">
                    <a:lumMod val="50000"/>
                  </a:schemeClr>
                </a:solidFill>
                <a:latin typeface="Calibri" pitchFamily="34" charset="0"/>
                <a:cs typeface="Calibri" pitchFamily="34" charset="0"/>
              </a:rPr>
              <a:t>Good enough </a:t>
            </a:r>
            <a:r>
              <a:rPr lang="en-US" sz="2500" dirty="0">
                <a:solidFill>
                  <a:schemeClr val="accent1">
                    <a:lumMod val="50000"/>
                  </a:schemeClr>
                </a:solidFill>
                <a:latin typeface="Calibri" pitchFamily="34" charset="0"/>
                <a:cs typeface="Calibri" pitchFamily="34" charset="0"/>
                <a:sym typeface="Wingdings" pitchFamily="2" charset="2"/>
              </a:rPr>
              <a:t></a:t>
            </a:r>
            <a:endParaRPr lang="en-US" sz="2500" dirty="0">
              <a:solidFill>
                <a:schemeClr val="accent1">
                  <a:lumMod val="50000"/>
                </a:schemeClr>
              </a:solidFill>
              <a:latin typeface="Calibri" pitchFamily="34" charset="0"/>
              <a:cs typeface="Calibri" pitchFamily="34" charset="0"/>
            </a:endParaRPr>
          </a:p>
        </p:txBody>
      </p:sp>
      <p:sp>
        <p:nvSpPr>
          <p:cNvPr id="3" name="Text Box 2">
            <a:extLst>
              <a:ext uri="{FF2B5EF4-FFF2-40B4-BE49-F238E27FC236}">
                <a16:creationId xmlns:a16="http://schemas.microsoft.com/office/drawing/2014/main" id="{33A07B55-F768-CE41-D550-31926A34B936}"/>
              </a:ext>
            </a:extLst>
          </p:cNvPr>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3800" b="0" dirty="0">
                <a:solidFill>
                  <a:srgbClr val="293A83"/>
                </a:solidFill>
                <a:latin typeface="Arial" charset="0"/>
                <a:cs typeface="Arial" charset="0"/>
              </a:rPr>
              <a:t>Example: Reverse copy files – v6</a:t>
            </a:r>
          </a:p>
        </p:txBody>
      </p:sp>
    </p:spTree>
    <p:extLst>
      <p:ext uri="{BB962C8B-B14F-4D97-AF65-F5344CB8AC3E}">
        <p14:creationId xmlns:p14="http://schemas.microsoft.com/office/powerpoint/2010/main" val="11711714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F15A7509-9924-42ED-BF50-48655A7056B1}" type="slidenum">
              <a:rPr lang="en-US" sz="1200">
                <a:solidFill>
                  <a:srgbClr val="000000"/>
                </a:solidFill>
                <a:latin typeface="Arial" charset="0"/>
                <a:ea typeface="MS PGothic" pitchFamily="34" charset="-128"/>
              </a:rPr>
              <a:pPr algn="r" eaLnBrk="1" hangingPunct="1">
                <a:buClrTx/>
                <a:buFontTx/>
                <a:buNone/>
              </a:pPr>
              <a:t>66</a:t>
            </a:fld>
            <a:endParaRPr lang="en-US" sz="1200">
              <a:solidFill>
                <a:srgbClr val="000000"/>
              </a:solidFill>
              <a:latin typeface="Arial" charset="0"/>
              <a:ea typeface="MS PGothic" pitchFamily="34" charset="-128"/>
            </a:endParaRPr>
          </a:p>
        </p:txBody>
      </p:sp>
      <p:sp>
        <p:nvSpPr>
          <p:cNvPr id="55299"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Common Bugs and Avoiding Them </a:t>
            </a:r>
          </a:p>
        </p:txBody>
      </p:sp>
      <p:sp>
        <p:nvSpPr>
          <p:cNvPr id="55300" name="Text Box 3"/>
          <p:cNvSpPr txBox="1">
            <a:spLocks noChangeArrowheads="1"/>
          </p:cNvSpPr>
          <p:nvPr/>
        </p:nvSpPr>
        <p:spPr bwMode="auto">
          <a:xfrm>
            <a:off x="457200" y="1108075"/>
            <a:ext cx="86868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1750"/>
              </a:spcBef>
              <a:spcAft>
                <a:spcPts val="350"/>
              </a:spcAft>
              <a:buClr>
                <a:srgbClr val="003399"/>
              </a:buClr>
              <a:buFont typeface="Wingdings" pitchFamily="2" charset="2"/>
              <a:buChar char=""/>
            </a:pPr>
            <a:r>
              <a:rPr lang="en-US" sz="2800" b="0" dirty="0">
                <a:solidFill>
                  <a:srgbClr val="000000"/>
                </a:solidFill>
                <a:latin typeface="Arial" charset="0"/>
                <a:cs typeface="Arial" charset="0"/>
              </a:rPr>
              <a:t>Take care about mode in </a:t>
            </a:r>
            <a:r>
              <a:rPr lang="en-US" sz="2800" dirty="0" err="1">
                <a:solidFill>
                  <a:srgbClr val="000000"/>
                </a:solidFill>
              </a:rPr>
              <a:t>fopen</a:t>
            </a:r>
            <a:endParaRPr lang="en-US" sz="2800" dirty="0">
              <a:solidFill>
                <a:srgbClr val="000000"/>
              </a:solidFill>
            </a:endParaRPr>
          </a:p>
          <a:p>
            <a:pPr lvl="1" eaLnBrk="1" hangingPunct="1">
              <a:spcAft>
                <a:spcPts val="300"/>
              </a:spcAft>
              <a:buClr>
                <a:srgbClr val="006633"/>
              </a:buClr>
              <a:buSzPct val="85000"/>
              <a:buFont typeface="Wingdings" pitchFamily="2" charset="2"/>
              <a:buChar char=""/>
            </a:pPr>
            <a:r>
              <a:rPr lang="en-US" sz="2400" dirty="0">
                <a:solidFill>
                  <a:srgbClr val="000000"/>
                </a:solidFill>
                <a:latin typeface="Arial" charset="0"/>
                <a:cs typeface="Arial" charset="0"/>
              </a:rPr>
              <a:t>w </a:t>
            </a:r>
            <a:r>
              <a:rPr lang="en-US" sz="2400" b="0" dirty="0">
                <a:solidFill>
                  <a:srgbClr val="000000"/>
                </a:solidFill>
                <a:latin typeface="Arial" charset="0"/>
                <a:cs typeface="Arial" charset="0"/>
              </a:rPr>
              <a:t>and</a:t>
            </a:r>
            <a:r>
              <a:rPr lang="en-US" sz="2400" dirty="0">
                <a:solidFill>
                  <a:srgbClr val="000000"/>
                </a:solidFill>
                <a:latin typeface="Arial" charset="0"/>
                <a:cs typeface="Arial" charset="0"/>
              </a:rPr>
              <a:t> w+</a:t>
            </a:r>
            <a:r>
              <a:rPr lang="en-US" sz="2400" b="0" dirty="0">
                <a:solidFill>
                  <a:srgbClr val="000000"/>
                </a:solidFill>
                <a:latin typeface="Arial" charset="0"/>
                <a:cs typeface="Arial" charset="0"/>
              </a:rPr>
              <a:t>: all data in file will be lost</a:t>
            </a:r>
          </a:p>
          <a:p>
            <a:pPr lvl="1" eaLnBrk="1" hangingPunct="1">
              <a:spcAft>
                <a:spcPts val="900"/>
              </a:spcAft>
              <a:buClr>
                <a:srgbClr val="006633"/>
              </a:buClr>
              <a:buSzPct val="85000"/>
              <a:buFont typeface="Wingdings" pitchFamily="2" charset="2"/>
              <a:buChar char=""/>
            </a:pPr>
            <a:r>
              <a:rPr lang="en-US" sz="2400" dirty="0">
                <a:solidFill>
                  <a:srgbClr val="000000"/>
                </a:solidFill>
                <a:latin typeface="Arial" charset="0"/>
                <a:cs typeface="Arial" charset="0"/>
              </a:rPr>
              <a:t>r</a:t>
            </a:r>
            <a:r>
              <a:rPr lang="en-US" sz="2400" b="0" dirty="0">
                <a:solidFill>
                  <a:srgbClr val="000000"/>
                </a:solidFill>
                <a:latin typeface="Arial" charset="0"/>
                <a:cs typeface="Arial" charset="0"/>
              </a:rPr>
              <a:t>: you cannot write. </a:t>
            </a:r>
            <a:r>
              <a:rPr lang="en-US" sz="2400" dirty="0">
                <a:solidFill>
                  <a:srgbClr val="000000"/>
                </a:solidFill>
              </a:rPr>
              <a:t>fprintf</a:t>
            </a:r>
            <a:r>
              <a:rPr lang="en-US" sz="2400" b="0" dirty="0">
                <a:solidFill>
                  <a:srgbClr val="000000"/>
                </a:solidFill>
                <a:latin typeface="Arial" charset="0"/>
                <a:cs typeface="Arial" charset="0"/>
              </a:rPr>
              <a:t> does </a:t>
            </a:r>
            <a:r>
              <a:rPr lang="en-US" sz="2400" b="0" dirty="0">
                <a:solidFill>
                  <a:srgbClr val="CC0000"/>
                </a:solidFill>
                <a:latin typeface="Arial" charset="0"/>
                <a:cs typeface="Arial" charset="0"/>
              </a:rPr>
              <a:t>not</a:t>
            </a:r>
            <a:r>
              <a:rPr lang="en-US" sz="2400" b="0" dirty="0">
                <a:solidFill>
                  <a:srgbClr val="000000"/>
                </a:solidFill>
                <a:latin typeface="Arial" charset="0"/>
                <a:cs typeface="Arial" charset="0"/>
              </a:rPr>
              <a:t> do any thing</a:t>
            </a:r>
          </a:p>
          <a:p>
            <a:pPr eaLnBrk="1" hangingPunct="1">
              <a:spcBef>
                <a:spcPts val="1750"/>
              </a:spcBef>
              <a:spcAft>
                <a:spcPts val="350"/>
              </a:spcAft>
              <a:buClr>
                <a:srgbClr val="003399"/>
              </a:buClr>
              <a:buFont typeface="Wingdings" pitchFamily="2" charset="2"/>
              <a:buChar char=""/>
            </a:pPr>
            <a:r>
              <a:rPr lang="en-US" sz="2800" b="0" dirty="0">
                <a:solidFill>
                  <a:srgbClr val="000000"/>
                </a:solidFill>
                <a:latin typeface="Arial" charset="0"/>
                <a:cs typeface="Arial" charset="0"/>
              </a:rPr>
              <a:t>Take care about text or binary</a:t>
            </a:r>
          </a:p>
          <a:p>
            <a:pPr lvl="1" eaLnBrk="1" hangingPunct="1">
              <a:spcAft>
                <a:spcPts val="900"/>
              </a:spcAft>
              <a:buClr>
                <a:srgbClr val="006633"/>
              </a:buClr>
              <a:buSzPct val="85000"/>
              <a:buFont typeface="Wingdings" pitchFamily="2" charset="2"/>
              <a:buChar char=""/>
            </a:pPr>
            <a:r>
              <a:rPr lang="en-US" sz="2400" b="0" dirty="0" err="1">
                <a:solidFill>
                  <a:srgbClr val="000000"/>
                </a:solidFill>
                <a:latin typeface="Arial" charset="0"/>
                <a:cs typeface="Arial" charset="0"/>
              </a:rPr>
              <a:t>fscanf</a:t>
            </a:r>
            <a:r>
              <a:rPr lang="en-US" sz="2400" b="0" dirty="0">
                <a:solidFill>
                  <a:srgbClr val="000000"/>
                </a:solidFill>
                <a:latin typeface="Arial" charset="0"/>
                <a:cs typeface="Arial" charset="0"/>
              </a:rPr>
              <a:t>/</a:t>
            </a:r>
            <a:r>
              <a:rPr lang="en-US" sz="2400" b="0" dirty="0" err="1">
                <a:solidFill>
                  <a:srgbClr val="000000"/>
                </a:solidFill>
                <a:latin typeface="Arial" charset="0"/>
                <a:cs typeface="Arial" charset="0"/>
              </a:rPr>
              <a:t>fprintf</a:t>
            </a:r>
            <a:r>
              <a:rPr lang="en-US" sz="2400" b="0" dirty="0">
                <a:solidFill>
                  <a:srgbClr val="000000"/>
                </a:solidFill>
                <a:latin typeface="Arial" charset="0"/>
                <a:cs typeface="Arial" charset="0"/>
              </a:rPr>
              <a:t> don’t do meaningful job in binary files</a:t>
            </a:r>
          </a:p>
          <a:p>
            <a:pPr eaLnBrk="1" hangingPunct="1">
              <a:spcBef>
                <a:spcPts val="1688"/>
              </a:spcBef>
              <a:spcAft>
                <a:spcPts val="1013"/>
              </a:spcAft>
              <a:buClr>
                <a:srgbClr val="003399"/>
              </a:buClr>
              <a:buFont typeface="Wingdings" pitchFamily="2" charset="2"/>
              <a:buChar char=""/>
            </a:pPr>
            <a:r>
              <a:rPr lang="en-US" sz="2800" b="0" dirty="0">
                <a:solidFill>
                  <a:srgbClr val="000000"/>
                </a:solidFill>
                <a:latin typeface="Arial" charset="0"/>
                <a:cs typeface="Arial" charset="0"/>
              </a:rPr>
              <a:t>Check the successful open: </a:t>
            </a:r>
            <a:r>
              <a:rPr lang="en-US" sz="2700" dirty="0" err="1">
                <a:solidFill>
                  <a:srgbClr val="000000"/>
                </a:solidFill>
              </a:rPr>
              <a:t>fp</a:t>
            </a:r>
            <a:r>
              <a:rPr lang="en-US" sz="2700" dirty="0">
                <a:solidFill>
                  <a:srgbClr val="000000"/>
                </a:solidFill>
              </a:rPr>
              <a:t> != NULL</a:t>
            </a:r>
          </a:p>
          <a:p>
            <a:pPr eaLnBrk="1" hangingPunct="1">
              <a:spcBef>
                <a:spcPts val="1750"/>
              </a:spcBef>
              <a:spcAft>
                <a:spcPts val="1050"/>
              </a:spcAft>
              <a:buClr>
                <a:srgbClr val="003399"/>
              </a:buClr>
              <a:buFont typeface="Wingdings" pitchFamily="2" charset="2"/>
              <a:buChar char=""/>
            </a:pPr>
            <a:r>
              <a:rPr lang="en-US" sz="2800" b="0" dirty="0">
                <a:solidFill>
                  <a:srgbClr val="000000"/>
                </a:solidFill>
                <a:latin typeface="Arial" charset="0"/>
                <a:cs typeface="Arial" charset="0"/>
              </a:rPr>
              <a:t>Check EOF as much as possible.</a:t>
            </a:r>
          </a:p>
          <a:p>
            <a:pPr eaLnBrk="1" hangingPunct="1">
              <a:spcBef>
                <a:spcPts val="1750"/>
              </a:spcBef>
              <a:spcAft>
                <a:spcPts val="1050"/>
              </a:spcAft>
              <a:buClr>
                <a:srgbClr val="003399"/>
              </a:buClr>
              <a:buFont typeface="Wingdings" pitchFamily="2" charset="2"/>
              <a:buChar char=""/>
            </a:pPr>
            <a:r>
              <a:rPr lang="en-US" sz="2800" b="0" dirty="0">
                <a:solidFill>
                  <a:srgbClr val="000000"/>
                </a:solidFill>
                <a:latin typeface="Arial" charset="0"/>
                <a:cs typeface="Arial" charset="0"/>
              </a:rPr>
              <a:t>Close the open files.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4000" b="0" i="0" u="none" strike="noStrike" kern="0" cap="none" spc="0" normalizeH="0" baseline="0" noProof="0">
                <a:ln>
                  <a:noFill/>
                </a:ln>
                <a:solidFill>
                  <a:srgbClr val="293A83"/>
                </a:solidFill>
                <a:effectLst/>
                <a:uLnTx/>
                <a:uFillTx/>
                <a:latin typeface="Arial" charset="0"/>
                <a:cs typeface="Arial" charset="0"/>
              </a:rPr>
              <a:t>Reference </a:t>
            </a:r>
          </a:p>
        </p:txBody>
      </p:sp>
      <p:sp>
        <p:nvSpPr>
          <p:cNvPr id="32771"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marR="0" lvl="0" indent="-342900" defTabSz="914400" eaLnBrk="0" fontAlgn="auto" latinLnBrk="0" hangingPunct="0">
              <a:lnSpc>
                <a:spcPct val="100000"/>
              </a:lnSpc>
              <a:spcBef>
                <a:spcPts val="1200"/>
              </a:spcBef>
              <a:spcAft>
                <a:spcPts val="0"/>
              </a:spcAft>
              <a:buClr>
                <a:srgbClr val="003399"/>
              </a:buClr>
              <a:buSzTx/>
              <a:buFont typeface="Wingdings" pitchFamily="2" charset="2"/>
              <a:buChar char="Ø"/>
              <a:tabLst/>
              <a:defRPr/>
            </a:pPr>
            <a:r>
              <a:rPr kumimoji="0" lang="en-US" sz="3200" b="0" i="0" u="none" strike="noStrike" kern="0" cap="none" spc="0" normalizeH="0" baseline="0" noProof="0" dirty="0">
                <a:ln>
                  <a:noFill/>
                </a:ln>
                <a:solidFill>
                  <a:srgbClr val="CC0000"/>
                </a:solidFill>
                <a:effectLst/>
                <a:uLnTx/>
                <a:uFillTx/>
                <a:latin typeface="+mj-lt"/>
                <a:cs typeface="Arial" charset="0"/>
              </a:rPr>
              <a:t>Reading Assignment</a:t>
            </a:r>
            <a:r>
              <a:rPr kumimoji="0" lang="en-US" sz="3200" b="0" i="0" u="none" strike="noStrike" kern="0" cap="none" spc="0" normalizeH="0" baseline="0" noProof="0" dirty="0">
                <a:ln>
                  <a:noFill/>
                </a:ln>
                <a:solidFill>
                  <a:srgbClr val="000000"/>
                </a:solidFill>
                <a:effectLst/>
                <a:uLnTx/>
                <a:uFillTx/>
                <a:latin typeface="+mj-lt"/>
                <a:cs typeface="Arial" charset="0"/>
              </a:rPr>
              <a:t>: </a:t>
            </a:r>
            <a:r>
              <a:rPr kumimoji="0" lang="en-US" sz="3200" b="0" i="0" u="none" strike="noStrike" kern="0" cap="none" spc="0" normalizeH="0" baseline="0" noProof="0">
                <a:ln>
                  <a:noFill/>
                </a:ln>
                <a:solidFill>
                  <a:srgbClr val="000000"/>
                </a:solidFill>
                <a:effectLst/>
                <a:uLnTx/>
                <a:uFillTx/>
                <a:latin typeface="+mj-lt"/>
                <a:cs typeface="Arial" charset="0"/>
              </a:rPr>
              <a:t>Chapter 11 </a:t>
            </a:r>
            <a:r>
              <a:rPr kumimoji="0" lang="en-US" sz="3200" b="0" i="0" u="none" strike="noStrike" kern="0" cap="none" spc="0" normalizeH="0" baseline="0" noProof="0" dirty="0">
                <a:ln>
                  <a:noFill/>
                </a:ln>
                <a:solidFill>
                  <a:srgbClr val="000000"/>
                </a:solidFill>
                <a:effectLst/>
                <a:uLnTx/>
                <a:uFillTx/>
                <a:latin typeface="+mj-lt"/>
                <a:cs typeface="Arial" charset="0"/>
              </a:rPr>
              <a:t>of “C How to </a:t>
            </a:r>
            <a:r>
              <a:rPr kumimoji="0" lang="en-US" sz="3200" b="0" i="0" u="none" strike="noStrike" kern="0" cap="none" spc="0" normalizeH="0" baseline="0" noProof="0">
                <a:ln>
                  <a:noFill/>
                </a:ln>
                <a:solidFill>
                  <a:srgbClr val="000000"/>
                </a:solidFill>
                <a:effectLst/>
                <a:uLnTx/>
                <a:uFillTx/>
                <a:latin typeface="+mj-lt"/>
                <a:cs typeface="Arial" charset="0"/>
              </a:rPr>
              <a:t>Program”</a:t>
            </a:r>
            <a:endParaRPr kumimoji="0" lang="en-US" sz="3200" b="0" i="0" u="none" strike="noStrike" kern="0" cap="none" spc="0" normalizeH="0" baseline="0" noProof="0" dirty="0">
              <a:ln>
                <a:noFill/>
              </a:ln>
              <a:solidFill>
                <a:srgbClr val="000000"/>
              </a:solidFill>
              <a:effectLst/>
              <a:uLnTx/>
              <a:uFillTx/>
              <a:latin typeface="+mj-lt"/>
              <a:cs typeface="Arial" charset="0"/>
            </a:endParaRPr>
          </a:p>
        </p:txBody>
      </p:sp>
      <p:sp>
        <p:nvSpPr>
          <p:cNvPr id="32772"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49242773-A0CF-44AA-A06F-737BBBA1D179}" type="slidenum">
              <a:rPr kumimoji="0" lang="en-US" sz="1200" b="0" i="0" u="none" strike="noStrike" kern="0" cap="none" spc="0" normalizeH="0" baseline="0" noProof="0">
                <a:ln>
                  <a:noFill/>
                </a:ln>
                <a:solidFill>
                  <a:srgbClr val="000000"/>
                </a:solidFill>
                <a:effectLst/>
                <a:uLnTx/>
                <a:uFillTx/>
                <a:latin typeface="Arial" charset="0"/>
                <a:ea typeface="MS PGothic" pitchFamily="32" charset="-128"/>
                <a:cs typeface="Arial" charset="0"/>
              </a:rPr>
              <a:pPr marL="0" marR="0" lvl="0" indent="0" algn="r" defTabSz="914400" eaLnBrk="1" fontAlgn="auto" latinLnBrk="0" hangingPunct="1">
                <a:lnSpc>
                  <a:spcPct val="100000"/>
                </a:lnSpc>
                <a:spcBef>
                  <a:spcPts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67</a:t>
            </a:fld>
            <a:endParaRPr kumimoji="0" lang="en-US" sz="1200" b="0" i="0" u="none" strike="noStrike" kern="0" cap="none" spc="0" normalizeH="0" baseline="0" noProof="0">
              <a:ln>
                <a:noFill/>
              </a:ln>
              <a:solidFill>
                <a:srgbClr val="000000"/>
              </a:solidFill>
              <a:effectLst/>
              <a:uLnTx/>
              <a:uFillTx/>
              <a:latin typeface="Arial" charset="0"/>
              <a:ea typeface="MS PGothic" pitchFamily="32" charset="-128"/>
              <a:cs typeface="Arial" charset="0"/>
            </a:endParaRPr>
          </a:p>
        </p:txBody>
      </p:sp>
    </p:spTree>
    <p:extLst>
      <p:ext uri="{BB962C8B-B14F-4D97-AF65-F5344CB8AC3E}">
        <p14:creationId xmlns:p14="http://schemas.microsoft.com/office/powerpoint/2010/main" val="24698100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A838B3E4-6CBE-4B3C-A5BB-008B9ACA1E98}" type="slidenum">
              <a:rPr lang="en-US" sz="1200">
                <a:solidFill>
                  <a:srgbClr val="000000"/>
                </a:solidFill>
                <a:latin typeface="Arial" charset="0"/>
                <a:ea typeface="MS PGothic" pitchFamily="34" charset="-128"/>
              </a:rPr>
              <a:pPr algn="r" eaLnBrk="1" hangingPunct="1">
                <a:buClrTx/>
                <a:buFontTx/>
                <a:buNone/>
              </a:pPr>
              <a:t>7</a:t>
            </a:fld>
            <a:endParaRPr lang="en-US" sz="1200">
              <a:solidFill>
                <a:srgbClr val="000000"/>
              </a:solidFill>
              <a:latin typeface="Arial" charset="0"/>
              <a:ea typeface="MS PGothic" pitchFamily="34" charset="-128"/>
            </a:endParaRPr>
          </a:p>
        </p:txBody>
      </p:sp>
      <p:sp>
        <p:nvSpPr>
          <p:cNvPr id="9219"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Binary Files</a:t>
            </a:r>
          </a:p>
        </p:txBody>
      </p:sp>
      <p:sp>
        <p:nvSpPr>
          <p:cNvPr id="9220" name="Text Box 3"/>
          <p:cNvSpPr txBox="1">
            <a:spLocks noChangeArrowheads="1"/>
          </p:cNvSpPr>
          <p:nvPr/>
        </p:nvSpPr>
        <p:spPr bwMode="auto">
          <a:xfrm>
            <a:off x="107504" y="1052736"/>
            <a:ext cx="9036496"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Binary encoding </a:t>
            </a:r>
          </a:p>
          <a:p>
            <a:pPr marL="742950" lvl="1" indent="-285750" eaLnBrk="1" hangingPunct="1">
              <a:spcBef>
                <a:spcPts val="700"/>
              </a:spcBef>
              <a:buClr>
                <a:srgbClr val="006633"/>
              </a:buClr>
              <a:buSzPct val="85000"/>
              <a:buFont typeface="Wingdings" pitchFamily="2" charset="2"/>
              <a:buChar char=""/>
              <a:tabLst/>
            </a:pPr>
            <a:r>
              <a:rPr lang="en-US" sz="2800" b="0" dirty="0">
                <a:solidFill>
                  <a:srgbClr val="000000"/>
                </a:solidFill>
                <a:latin typeface="Arial" charset="0"/>
                <a:cs typeface="Arial" charset="0"/>
              </a:rPr>
              <a:t>int, double, float, struct, … are directly (as </a:t>
            </a:r>
            <a:r>
              <a:rPr lang="en-US" sz="2800" dirty="0">
                <a:solidFill>
                  <a:srgbClr val="000000"/>
                </a:solidFill>
                <a:latin typeface="Arial" charset="0"/>
                <a:cs typeface="Arial" charset="0"/>
              </a:rPr>
              <a:t>0</a:t>
            </a:r>
            <a:r>
              <a:rPr lang="en-US" sz="2800" b="0" dirty="0">
                <a:solidFill>
                  <a:srgbClr val="000000"/>
                </a:solidFill>
                <a:latin typeface="Arial" charset="0"/>
                <a:cs typeface="Arial" charset="0"/>
              </a:rPr>
              <a:t>, </a:t>
            </a:r>
            <a:r>
              <a:rPr lang="en-US" sz="2800" dirty="0">
                <a:solidFill>
                  <a:srgbClr val="000000"/>
                </a:solidFill>
                <a:latin typeface="Arial" charset="0"/>
                <a:cs typeface="Arial" charset="0"/>
              </a:rPr>
              <a:t>1</a:t>
            </a:r>
            <a:r>
              <a:rPr lang="en-US" sz="2800" b="0" dirty="0">
                <a:solidFill>
                  <a:srgbClr val="000000"/>
                </a:solidFill>
                <a:latin typeface="Arial" charset="0"/>
                <a:cs typeface="Arial" charset="0"/>
              </a:rPr>
              <a:t>) stored in the file.</a:t>
            </a:r>
            <a:endParaRPr lang="en-US" sz="320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Human unreadable files</a:t>
            </a:r>
          </a:p>
          <a:p>
            <a:pPr marL="742950" lvl="1" indent="-285750" eaLnBrk="1" hangingPunct="1">
              <a:spcBef>
                <a:spcPts val="700"/>
              </a:spcBef>
              <a:buClr>
                <a:srgbClr val="006633"/>
              </a:buClr>
              <a:buSzPct val="85000"/>
              <a:buFont typeface="Wingdings" pitchFamily="2" charset="2"/>
              <a:buChar char=""/>
              <a:tabLst/>
            </a:pPr>
            <a:r>
              <a:rPr lang="en-US" sz="2800" b="0" dirty="0">
                <a:solidFill>
                  <a:srgbClr val="000000"/>
                </a:solidFill>
                <a:latin typeface="Arial" charset="0"/>
                <a:cs typeface="Arial" charset="0"/>
              </a:rPr>
              <a:t>Is </a:t>
            </a:r>
            <a:r>
              <a:rPr lang="en-US" sz="2800" b="0" dirty="0">
                <a:solidFill>
                  <a:srgbClr val="FF0000"/>
                </a:solidFill>
                <a:latin typeface="Arial" charset="0"/>
                <a:cs typeface="Arial" charset="0"/>
              </a:rPr>
              <a:t>not editable </a:t>
            </a:r>
            <a:r>
              <a:rPr lang="en-US" sz="2800" b="0" dirty="0">
                <a:solidFill>
                  <a:srgbClr val="000000"/>
                </a:solidFill>
                <a:latin typeface="Arial" charset="0"/>
                <a:cs typeface="Arial" charset="0"/>
              </a:rPr>
              <a:t>by </a:t>
            </a:r>
            <a:r>
              <a:rPr lang="en-US" sz="2800" b="0" dirty="0">
                <a:solidFill>
                  <a:srgbClr val="7030A0"/>
                </a:solidFill>
                <a:latin typeface="Arial" charset="0"/>
                <a:cs typeface="Arial" charset="0"/>
              </a:rPr>
              <a:t>text editor</a:t>
            </a:r>
          </a:p>
          <a:p>
            <a:pPr marL="742950" lvl="1" indent="-285750" eaLnBrk="1" hangingPunct="1">
              <a:spcBef>
                <a:spcPts val="700"/>
              </a:spcBef>
              <a:buClr>
                <a:srgbClr val="006633"/>
              </a:buClr>
              <a:buSzPct val="85000"/>
              <a:buFont typeface="Wingdings" pitchFamily="2" charset="2"/>
              <a:buChar char=""/>
              <a:tabLst/>
            </a:pPr>
            <a:r>
              <a:rPr lang="en-US" sz="2400" b="0" dirty="0">
                <a:solidFill>
                  <a:srgbClr val="000000"/>
                </a:solidFill>
                <a:latin typeface="Arial" charset="0"/>
                <a:cs typeface="Arial" charset="0"/>
              </a:rPr>
              <a:t>Needs </a:t>
            </a:r>
            <a:r>
              <a:rPr lang="en-US" sz="2400" b="0" dirty="0">
                <a:solidFill>
                  <a:srgbClr val="FF0000"/>
                </a:solidFill>
                <a:latin typeface="Arial" charset="0"/>
                <a:cs typeface="Arial" charset="0"/>
              </a:rPr>
              <a:t>special editor (</a:t>
            </a:r>
            <a:r>
              <a:rPr lang="en-US" sz="2400" b="0" dirty="0">
                <a:solidFill>
                  <a:srgbClr val="FF0066"/>
                </a:solidFill>
                <a:latin typeface="Arial" charset="0"/>
                <a:cs typeface="Arial" charset="0"/>
                <a:hlinkClick r:id="rId3">
                  <a:extLst>
                    <a:ext uri="{A12FA001-AC4F-418D-AE19-62706E023703}">
                      <ahyp:hlinkClr xmlns:ahyp="http://schemas.microsoft.com/office/drawing/2018/hyperlinkcolor" val="tx"/>
                    </a:ext>
                  </a:extLst>
                </a:hlinkClick>
              </a:rPr>
              <a:t>HxD</a:t>
            </a:r>
            <a:r>
              <a:rPr lang="en-US" sz="2400" b="0" dirty="0">
                <a:solidFill>
                  <a:srgbClr val="FF0000"/>
                </a:solidFill>
                <a:latin typeface="Arial" charset="0"/>
                <a:cs typeface="Arial" charset="0"/>
              </a:rPr>
              <a:t>) </a:t>
            </a:r>
            <a:r>
              <a:rPr lang="en-US" sz="2400" b="0" dirty="0">
                <a:solidFill>
                  <a:srgbClr val="000000"/>
                </a:solidFill>
                <a:latin typeface="Arial" charset="0"/>
                <a:cs typeface="Arial" charset="0"/>
              </a:rPr>
              <a:t>which understands the file</a:t>
            </a:r>
            <a:endParaRPr lang="en-US" sz="32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Examples</a:t>
            </a:r>
          </a:p>
          <a:p>
            <a:pPr lvl="1" eaLnBrk="1" hangingPunct="1">
              <a:spcBef>
                <a:spcPts val="200"/>
              </a:spcBef>
              <a:buClr>
                <a:srgbClr val="006633"/>
              </a:buClr>
              <a:buSzPct val="85000"/>
              <a:buFont typeface="Wingdings" pitchFamily="2" charset="2"/>
              <a:buChar char=""/>
            </a:pPr>
            <a:r>
              <a:rPr lang="en-US" sz="2800" dirty="0">
                <a:solidFill>
                  <a:srgbClr val="000000"/>
                </a:solidFill>
              </a:rPr>
              <a:t>.exe </a:t>
            </a:r>
            <a:r>
              <a:rPr lang="en-US" sz="2800" b="0" dirty="0">
                <a:solidFill>
                  <a:srgbClr val="000000"/>
                </a:solidFill>
                <a:latin typeface="Arial" charset="0"/>
                <a:cs typeface="Arial" charset="0"/>
              </a:rPr>
              <a:t>files </a:t>
            </a:r>
          </a:p>
          <a:p>
            <a:pPr lvl="1" eaLnBrk="1" hangingPunct="1">
              <a:spcBef>
                <a:spcPts val="200"/>
              </a:spcBef>
              <a:buClr>
                <a:srgbClr val="006633"/>
              </a:buClr>
              <a:buSzPct val="85000"/>
              <a:buFont typeface="Wingdings" pitchFamily="2" charset="2"/>
              <a:buChar char=""/>
            </a:pPr>
            <a:r>
              <a:rPr lang="en-US" sz="2800" b="0" dirty="0">
                <a:solidFill>
                  <a:srgbClr val="000000"/>
                </a:solidFill>
                <a:latin typeface="Arial" charset="0"/>
                <a:cs typeface="Arial" charset="0"/>
              </a:rPr>
              <a:t>Media files, such as </a:t>
            </a:r>
            <a:r>
              <a:rPr lang="en-US" sz="2800" dirty="0">
                <a:solidFill>
                  <a:srgbClr val="000000"/>
                </a:solidFill>
              </a:rPr>
              <a:t>.mp3</a:t>
            </a:r>
            <a:r>
              <a:rPr lang="en-US" sz="2800" b="0" dirty="0">
                <a:solidFill>
                  <a:srgbClr val="000000"/>
                </a:solidFill>
                <a:latin typeface="Arial" charset="0"/>
                <a:cs typeface="Arial" charset="0"/>
              </a:rPr>
              <a:t>,</a:t>
            </a:r>
            <a:r>
              <a:rPr lang="en-US" sz="2800" dirty="0">
                <a:solidFill>
                  <a:srgbClr val="000000"/>
                </a:solidFill>
              </a:rPr>
              <a:t> .</a:t>
            </a:r>
            <a:r>
              <a:rPr lang="en-US" sz="2800" dirty="0" err="1">
                <a:solidFill>
                  <a:srgbClr val="000000"/>
                </a:solidFill>
              </a:rPr>
              <a:t>mkv</a:t>
            </a:r>
            <a:endParaRPr lang="en-US" sz="2800" dirty="0">
              <a:solidFill>
                <a:srgbClr val="000000"/>
              </a:solidFill>
            </a:endParaRPr>
          </a:p>
          <a:p>
            <a:pPr lvl="1" eaLnBrk="1" hangingPunct="1">
              <a:spcBef>
                <a:spcPts val="200"/>
              </a:spcBef>
              <a:buClr>
                <a:srgbClr val="006633"/>
              </a:buClr>
              <a:buSzPct val="85000"/>
              <a:buFont typeface="Wingdings" pitchFamily="2" charset="2"/>
              <a:buChar char=""/>
            </a:pPr>
            <a:r>
              <a:rPr lang="en-US" sz="2800" b="0" dirty="0">
                <a:solidFill>
                  <a:srgbClr val="000000"/>
                </a:solidFill>
                <a:latin typeface="Arial" charset="0"/>
                <a:cs typeface="Arial" charset="0"/>
              </a:rPr>
              <a:t>Image files, such as </a:t>
            </a:r>
            <a:r>
              <a:rPr lang="en-US" sz="2800" dirty="0">
                <a:solidFill>
                  <a:srgbClr val="000000"/>
                </a:solidFill>
              </a:rPr>
              <a:t>.bmp</a:t>
            </a:r>
            <a:r>
              <a:rPr lang="en-US" sz="2800" b="0" dirty="0">
                <a:solidFill>
                  <a:srgbClr val="000000"/>
                </a:solidFill>
                <a:latin typeface="Arial" charset="0"/>
                <a:cs typeface="Arial" charset="0"/>
              </a:rPr>
              <a:t>, </a:t>
            </a:r>
            <a:r>
              <a:rPr lang="en-US" sz="2800" dirty="0">
                <a:solidFill>
                  <a:srgbClr val="000000"/>
                </a:solidFill>
              </a:rPr>
              <a:t>.jpg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F6BD4C7E-CB50-4F34-9C50-8AE64188D9D9}" type="slidenum">
              <a:rPr lang="en-US" sz="1200">
                <a:solidFill>
                  <a:srgbClr val="000000"/>
                </a:solidFill>
                <a:latin typeface="Arial" charset="0"/>
                <a:ea typeface="MS PGothic" pitchFamily="34" charset="-128"/>
              </a:rPr>
              <a:pPr algn="r" eaLnBrk="1" hangingPunct="1">
                <a:buClrTx/>
                <a:buFontTx/>
                <a:buNone/>
              </a:pPr>
              <a:t>8</a:t>
            </a:fld>
            <a:endParaRPr lang="en-US" sz="1200">
              <a:solidFill>
                <a:srgbClr val="000000"/>
              </a:solidFill>
              <a:latin typeface="Arial" charset="0"/>
              <a:ea typeface="MS PGothic" pitchFamily="34" charset="-128"/>
            </a:endParaRPr>
          </a:p>
        </p:txBody>
      </p:sp>
      <p:sp>
        <p:nvSpPr>
          <p:cNvPr id="10243"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Working with Files </a:t>
            </a:r>
          </a:p>
        </p:txBody>
      </p:sp>
      <p:sp>
        <p:nvSpPr>
          <p:cNvPr id="10244" name="Text Box 3"/>
          <p:cNvSpPr txBox="1">
            <a:spLocks noChangeArrowheads="1"/>
          </p:cNvSpPr>
          <p:nvPr/>
        </p:nvSpPr>
        <p:spPr bwMode="auto">
          <a:xfrm>
            <a:off x="457200" y="1143000"/>
            <a:ext cx="82296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Until now</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We read/write data from/to terminal (console) </a:t>
            </a:r>
          </a:p>
          <a:p>
            <a:pPr lvl="1" eaLnBrk="1" hangingPunct="1">
              <a:spcBef>
                <a:spcPts val="700"/>
              </a:spcBef>
              <a:buClr>
                <a:srgbClr val="006633"/>
              </a:buClr>
              <a:buSzPct val="85000"/>
              <a:buFont typeface="Wingdings" pitchFamily="2" charset="2"/>
              <a:buNone/>
            </a:pPr>
            <a:endParaRPr lang="en-US" sz="2800" b="0" dirty="0">
              <a:solidFill>
                <a:srgbClr val="000000"/>
              </a:solidFill>
              <a:latin typeface="Arial" charset="0"/>
              <a:cs typeface="Arial" charset="0"/>
            </a:endParaRPr>
          </a:p>
          <a:p>
            <a:pPr eaLnBrk="1" hangingPunct="1">
              <a:spcBef>
                <a:spcPts val="2000"/>
              </a:spcBef>
              <a:buClr>
                <a:srgbClr val="003399"/>
              </a:buClr>
              <a:buFont typeface="Wingdings" pitchFamily="2" charset="2"/>
              <a:buChar char=""/>
            </a:pPr>
            <a:r>
              <a:rPr lang="en-US" sz="3200" b="0" dirty="0">
                <a:solidFill>
                  <a:srgbClr val="000000"/>
                </a:solidFill>
                <a:latin typeface="Arial" charset="0"/>
                <a:cs typeface="Arial" charset="0"/>
              </a:rPr>
              <a:t>In C</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We can read data from a file</a:t>
            </a:r>
          </a:p>
          <a:p>
            <a:pPr lvl="1" eaLnBrk="1" hangingPunct="1">
              <a:spcBef>
                <a:spcPts val="400"/>
              </a:spcBef>
              <a:buClr>
                <a:srgbClr val="006633"/>
              </a:buClr>
              <a:buSzPct val="85000"/>
              <a:buFont typeface="Wingdings" pitchFamily="2" charset="2"/>
              <a:buNone/>
            </a:pPr>
            <a:endParaRPr lang="en-US" sz="1600" b="0" dirty="0">
              <a:solidFill>
                <a:srgbClr val="000000"/>
              </a:solidFill>
              <a:latin typeface="Arial" charset="0"/>
              <a:cs typeface="Arial" charset="0"/>
            </a:endParaRP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We can write data to a file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3962400" y="6477000"/>
            <a:ext cx="60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algn="r" eaLnBrk="1" hangingPunct="1">
              <a:buClrTx/>
              <a:buFontTx/>
              <a:buNone/>
            </a:pPr>
            <a:fld id="{ED7C5350-8E2C-42CC-931A-9ADD1876697F}" type="slidenum">
              <a:rPr lang="en-US" sz="1200">
                <a:solidFill>
                  <a:srgbClr val="000000"/>
                </a:solidFill>
                <a:latin typeface="Arial" charset="0"/>
                <a:ea typeface="MS PGothic" pitchFamily="34" charset="-128"/>
              </a:rPr>
              <a:pPr algn="r" eaLnBrk="1" hangingPunct="1">
                <a:buClrTx/>
                <a:buFontTx/>
                <a:buNone/>
              </a:pPr>
              <a:t>9</a:t>
            </a:fld>
            <a:endParaRPr lang="en-US" sz="1200">
              <a:solidFill>
                <a:srgbClr val="000000"/>
              </a:solidFill>
              <a:latin typeface="Arial" charset="0"/>
              <a:ea typeface="MS PGothic" pitchFamily="34" charset="-128"/>
            </a:endParaRPr>
          </a:p>
        </p:txBody>
      </p:sp>
      <p:sp>
        <p:nvSpPr>
          <p:cNvPr id="11267" name="Text Box 2"/>
          <p:cNvSpPr txBox="1">
            <a:spLocks noChangeArrowheads="1"/>
          </p:cNvSpPr>
          <p:nvPr/>
        </p:nvSpPr>
        <p:spPr bwMode="auto">
          <a:xfrm>
            <a:off x="457200" y="152400"/>
            <a:ext cx="82296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Courier New" pitchFamily="49" charset="0"/>
                <a:cs typeface="Courier New" pitchFamily="49" charset="0"/>
              </a:defRPr>
            </a:lvl9pPr>
          </a:lstStyle>
          <a:p>
            <a:pPr eaLnBrk="1" hangingPunct="1">
              <a:buClrTx/>
              <a:buFontTx/>
              <a:buNone/>
            </a:pPr>
            <a:r>
              <a:rPr lang="en-US" sz="4000" b="0" dirty="0">
                <a:solidFill>
                  <a:srgbClr val="293A83"/>
                </a:solidFill>
                <a:latin typeface="Arial" charset="0"/>
                <a:cs typeface="Arial" charset="0"/>
              </a:rPr>
              <a:t>Working with Files </a:t>
            </a:r>
          </a:p>
        </p:txBody>
      </p:sp>
      <p:sp>
        <p:nvSpPr>
          <p:cNvPr id="11268" name="Text Box 3"/>
          <p:cNvSpPr txBox="1">
            <a:spLocks noChangeArrowheads="1"/>
          </p:cNvSpPr>
          <p:nvPr/>
        </p:nvSpPr>
        <p:spPr bwMode="auto">
          <a:xfrm>
            <a:off x="457200" y="1108075"/>
            <a:ext cx="8229600"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1pPr>
            <a:lvl2pPr marL="668338" indent="-325438"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b="1">
                <a:solidFill>
                  <a:schemeClr val="bg1"/>
                </a:solidFill>
                <a:latin typeface="Courier New" pitchFamily="49" charset="0"/>
                <a:cs typeface="Courier New" pitchFamily="49" charset="0"/>
              </a:defRPr>
            </a:lvl9pPr>
          </a:lstStyle>
          <a:p>
            <a:pPr eaLnBrk="1" hangingPunct="1">
              <a:spcBef>
                <a:spcPts val="1000"/>
              </a:spcBef>
              <a:buClr>
                <a:srgbClr val="003399"/>
              </a:buClr>
              <a:buFont typeface="Wingdings" pitchFamily="2" charset="2"/>
              <a:buChar char=""/>
            </a:pPr>
            <a:r>
              <a:rPr lang="en-US" sz="3200" b="0" dirty="0">
                <a:solidFill>
                  <a:srgbClr val="000000"/>
                </a:solidFill>
                <a:latin typeface="Arial" charset="0"/>
                <a:cs typeface="Arial" charset="0"/>
              </a:rPr>
              <a:t>Main steps in working with files</a:t>
            </a:r>
          </a:p>
          <a:p>
            <a:pPr eaLnBrk="1" hangingPunct="1">
              <a:spcBef>
                <a:spcPts val="800"/>
              </a:spcBef>
              <a:buClr>
                <a:srgbClr val="003399"/>
              </a:buClr>
              <a:buFont typeface="Wingdings" pitchFamily="2" charset="2"/>
              <a:buChar char=""/>
            </a:pPr>
            <a:r>
              <a:rPr lang="en-US" sz="3200" b="0" dirty="0">
                <a:solidFill>
                  <a:srgbClr val="000000"/>
                </a:solidFill>
                <a:latin typeface="Arial" charset="0"/>
                <a:cs typeface="Arial" charset="0"/>
              </a:rPr>
              <a:t>1) Open file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Get a file handler from Operating System</a:t>
            </a:r>
          </a:p>
          <a:p>
            <a:pPr eaLnBrk="1" hangingPunct="1">
              <a:spcBef>
                <a:spcPts val="800"/>
              </a:spcBef>
              <a:buClr>
                <a:srgbClr val="003399"/>
              </a:buClr>
              <a:buFont typeface="Wingdings" pitchFamily="2" charset="2"/>
              <a:buChar char=""/>
            </a:pPr>
            <a:r>
              <a:rPr lang="en-US" sz="3200" b="0" dirty="0">
                <a:solidFill>
                  <a:srgbClr val="000000"/>
                </a:solidFill>
                <a:latin typeface="Arial" charset="0"/>
                <a:cs typeface="Arial" charset="0"/>
              </a:rPr>
              <a:t>2) Read/Write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Use the handler </a:t>
            </a:r>
          </a:p>
          <a:p>
            <a:pPr eaLnBrk="1" hangingPunct="1">
              <a:spcBef>
                <a:spcPts val="800"/>
              </a:spcBef>
              <a:buClr>
                <a:srgbClr val="003399"/>
              </a:buClr>
              <a:buFont typeface="Wingdings" pitchFamily="2" charset="2"/>
              <a:buChar char=""/>
            </a:pPr>
            <a:r>
              <a:rPr lang="en-US" sz="3200" b="0" dirty="0">
                <a:solidFill>
                  <a:srgbClr val="000000"/>
                </a:solidFill>
                <a:latin typeface="Arial" charset="0"/>
                <a:cs typeface="Arial" charset="0"/>
              </a:rPr>
              <a:t>3) Close file</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Free the handler </a:t>
            </a:r>
          </a:p>
          <a:p>
            <a:pPr eaLnBrk="1" hangingPunct="1">
              <a:spcBef>
                <a:spcPts val="800"/>
              </a:spcBef>
              <a:buClr>
                <a:srgbClr val="003399"/>
              </a:buClr>
              <a:buFont typeface="Wingdings" pitchFamily="2" charset="2"/>
              <a:buChar char=""/>
            </a:pPr>
            <a:r>
              <a:rPr lang="en-US" sz="3200" b="0" dirty="0">
                <a:solidFill>
                  <a:srgbClr val="000000"/>
                </a:solidFill>
                <a:latin typeface="Arial" charset="0"/>
                <a:cs typeface="Arial" charset="0"/>
              </a:rPr>
              <a:t>4) Other operations</a:t>
            </a:r>
          </a:p>
          <a:p>
            <a:pPr lvl="1" eaLnBrk="1" hangingPunct="1">
              <a:spcBef>
                <a:spcPts val="700"/>
              </a:spcBef>
              <a:buClr>
                <a:srgbClr val="006633"/>
              </a:buClr>
              <a:buSzPct val="85000"/>
              <a:buFont typeface="Wingdings" pitchFamily="2" charset="2"/>
              <a:buChar char=""/>
            </a:pPr>
            <a:r>
              <a:rPr lang="en-US" sz="2800" b="0" dirty="0">
                <a:solidFill>
                  <a:srgbClr val="000000"/>
                </a:solidFill>
                <a:latin typeface="Arial" charset="0"/>
                <a:cs typeface="Arial" charset="0"/>
              </a:rPr>
              <a:t>Check end of file, skip in file,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61b8316fa65942bf89a9a9b9b4c99f9ba03cc9a"/>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1" i="0" u="none" strike="noStrike" cap="none" normalizeH="0" baseline="0" smtClean="0">
            <a:ln>
              <a:noFill/>
            </a:ln>
            <a:solidFill>
              <a:schemeClr val="bg1"/>
            </a:solidFill>
            <a:effectLst/>
            <a:latin typeface="Courier New" pitchFamily="49" charset="0"/>
            <a:cs typeface="Courier New" pitchFamily="49"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1" i="0" u="none" strike="noStrike" cap="none" normalizeH="0" baseline="0" smtClean="0">
            <a:ln>
              <a:noFill/>
            </a:ln>
            <a:solidFill>
              <a:schemeClr val="bg1"/>
            </a:solidFill>
            <a:effectLst/>
            <a:latin typeface="Courier New" pitchFamily="49" charset="0"/>
            <a:cs typeface="Courier New" pitchFamily="49"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12085</TotalTime>
  <Words>7435</Words>
  <Application>Microsoft Office PowerPoint</Application>
  <PresentationFormat>On-screen Show (4:3)</PresentationFormat>
  <Paragraphs>1135</Paragraphs>
  <Slides>67</Slides>
  <Notes>67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67</vt:i4>
      </vt:variant>
    </vt:vector>
  </HeadingPairs>
  <TitlesOfParts>
    <vt:vector size="77" baseType="lpstr">
      <vt:lpstr>Arial</vt:lpstr>
      <vt:lpstr>Arial</vt:lpstr>
      <vt:lpstr>Calibri</vt:lpstr>
      <vt:lpstr>Courier New</vt:lpstr>
      <vt:lpstr>Tahoma</vt:lpstr>
      <vt:lpstr>Times New Roman</vt:lpstr>
      <vt:lpstr>Wingdings</vt:lpstr>
      <vt:lpstr>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Bahador</dc:creator>
  <cp:lastModifiedBy>Morteza Zakeri</cp:lastModifiedBy>
  <cp:revision>1407</cp:revision>
  <cp:lastPrinted>1601-01-01T00:00:00Z</cp:lastPrinted>
  <dcterms:created xsi:type="dcterms:W3CDTF">2007-10-07T13:27:00Z</dcterms:created>
  <dcterms:modified xsi:type="dcterms:W3CDTF">2024-05-01T13:17:58Z</dcterms:modified>
</cp:coreProperties>
</file>