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  <p:sldMasterId id="2147483781" r:id="rId2"/>
  </p:sldMasterIdLst>
  <p:notesMasterIdLst>
    <p:notesMasterId r:id="rId85"/>
  </p:notesMasterIdLst>
  <p:handoutMasterIdLst>
    <p:handoutMasterId r:id="rId86"/>
  </p:handoutMasterIdLst>
  <p:sldIdLst>
    <p:sldId id="377" r:id="rId3"/>
    <p:sldId id="354" r:id="rId4"/>
    <p:sldId id="406" r:id="rId5"/>
    <p:sldId id="259" r:id="rId6"/>
    <p:sldId id="414" r:id="rId7"/>
    <p:sldId id="265" r:id="rId8"/>
    <p:sldId id="341" r:id="rId9"/>
    <p:sldId id="333" r:id="rId10"/>
    <p:sldId id="415" r:id="rId11"/>
    <p:sldId id="264" r:id="rId12"/>
    <p:sldId id="407" r:id="rId13"/>
    <p:sldId id="416" r:id="rId14"/>
    <p:sldId id="267" r:id="rId15"/>
    <p:sldId id="314" r:id="rId16"/>
    <p:sldId id="337" r:id="rId17"/>
    <p:sldId id="280" r:id="rId18"/>
    <p:sldId id="351" r:id="rId19"/>
    <p:sldId id="268" r:id="rId20"/>
    <p:sldId id="344" r:id="rId21"/>
    <p:sldId id="345" r:id="rId22"/>
    <p:sldId id="346" r:id="rId23"/>
    <p:sldId id="380" r:id="rId24"/>
    <p:sldId id="381" r:id="rId25"/>
    <p:sldId id="417" r:id="rId26"/>
    <p:sldId id="277" r:id="rId27"/>
    <p:sldId id="335" r:id="rId28"/>
    <p:sldId id="349" r:id="rId29"/>
    <p:sldId id="281" r:id="rId30"/>
    <p:sldId id="282" r:id="rId31"/>
    <p:sldId id="350" r:id="rId32"/>
    <p:sldId id="340" r:id="rId33"/>
    <p:sldId id="343" r:id="rId34"/>
    <p:sldId id="408" r:id="rId35"/>
    <p:sldId id="352" r:id="rId36"/>
    <p:sldId id="409" r:id="rId37"/>
    <p:sldId id="418" r:id="rId38"/>
    <p:sldId id="283" r:id="rId39"/>
    <p:sldId id="356" r:id="rId40"/>
    <p:sldId id="357" r:id="rId41"/>
    <p:sldId id="358" r:id="rId42"/>
    <p:sldId id="359" r:id="rId43"/>
    <p:sldId id="410" r:id="rId44"/>
    <p:sldId id="360" r:id="rId45"/>
    <p:sldId id="419" r:id="rId46"/>
    <p:sldId id="400" r:id="rId47"/>
    <p:sldId id="361" r:id="rId48"/>
    <p:sldId id="362" r:id="rId49"/>
    <p:sldId id="363" r:id="rId50"/>
    <p:sldId id="364" r:id="rId51"/>
    <p:sldId id="365" r:id="rId52"/>
    <p:sldId id="366" r:id="rId53"/>
    <p:sldId id="369" r:id="rId54"/>
    <p:sldId id="370" r:id="rId55"/>
    <p:sldId id="372" r:id="rId56"/>
    <p:sldId id="374" r:id="rId57"/>
    <p:sldId id="375" r:id="rId58"/>
    <p:sldId id="420" r:id="rId59"/>
    <p:sldId id="376" r:id="rId60"/>
    <p:sldId id="401" r:id="rId61"/>
    <p:sldId id="402" r:id="rId62"/>
    <p:sldId id="411" r:id="rId63"/>
    <p:sldId id="403" r:id="rId64"/>
    <p:sldId id="412" r:id="rId65"/>
    <p:sldId id="404" r:id="rId66"/>
    <p:sldId id="421" r:id="rId67"/>
    <p:sldId id="405" r:id="rId68"/>
    <p:sldId id="382" r:id="rId69"/>
    <p:sldId id="383" r:id="rId70"/>
    <p:sldId id="384" r:id="rId71"/>
    <p:sldId id="385" r:id="rId72"/>
    <p:sldId id="413" r:id="rId73"/>
    <p:sldId id="386" r:id="rId74"/>
    <p:sldId id="387" r:id="rId75"/>
    <p:sldId id="388" r:id="rId76"/>
    <p:sldId id="389" r:id="rId77"/>
    <p:sldId id="390" r:id="rId78"/>
    <p:sldId id="394" r:id="rId79"/>
    <p:sldId id="395" r:id="rId80"/>
    <p:sldId id="396" r:id="rId81"/>
    <p:sldId id="397" r:id="rId82"/>
    <p:sldId id="398" r:id="rId83"/>
    <p:sldId id="347" r:id="rId84"/>
  </p:sldIdLst>
  <p:sldSz cx="9144000" cy="6858000" type="screen4x3"/>
  <p:notesSz cx="7099300" cy="10234613"/>
  <p:custDataLst>
    <p:tags r:id="rId87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urier New" pitchFamily="49" charset="0"/>
        <a:ea typeface="+mn-ea"/>
        <a:cs typeface="Courier New" pitchFamily="49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399"/>
    <a:srgbClr val="006600"/>
    <a:srgbClr val="CC0000"/>
    <a:srgbClr val="C2C2C2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02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gs" Target="tags/tag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svg"/><Relationship Id="rId1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144F35-B152-44E7-904C-12643CD5406C}" type="doc">
      <dgm:prSet loTypeId="urn:microsoft.com/office/officeart/2005/8/layout/radial2" loCatId="relationship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3DE6639-B0BA-4258-8745-56176ED5B246}">
      <dgm:prSet phldrT="[Text]" custT="1"/>
      <dgm:spPr/>
      <dgm:t>
        <a:bodyPr/>
        <a:lstStyle/>
        <a:p>
          <a:r>
            <a:rPr lang="en-US" sz="1400" dirty="0"/>
            <a:t>Encapsulation</a:t>
          </a:r>
        </a:p>
      </dgm:t>
    </dgm:pt>
    <dgm:pt modelId="{EAADB667-4C13-4E64-B4AA-852E372379E8}" type="parTrans" cxnId="{F311DDC3-CF4C-409D-8738-BB33F315047C}">
      <dgm:prSet custT="1"/>
      <dgm:spPr/>
      <dgm:t>
        <a:bodyPr/>
        <a:lstStyle/>
        <a:p>
          <a:endParaRPr lang="en-US" sz="600"/>
        </a:p>
      </dgm:t>
    </dgm:pt>
    <dgm:pt modelId="{7138569F-DFC4-4A69-B70C-4E66D06757DC}" type="sibTrans" cxnId="{F311DDC3-CF4C-409D-8738-BB33F315047C}">
      <dgm:prSet/>
      <dgm:spPr/>
      <dgm:t>
        <a:bodyPr/>
        <a:lstStyle/>
        <a:p>
          <a:endParaRPr lang="en-US" sz="2000"/>
        </a:p>
      </dgm:t>
    </dgm:pt>
    <dgm:pt modelId="{038CB38A-57B4-48B8-8375-70AB2A633403}">
      <dgm:prSet phldrT="[Text]" custT="1"/>
      <dgm:spPr/>
      <dgm:t>
        <a:bodyPr/>
        <a:lstStyle/>
        <a:p>
          <a:r>
            <a:rPr lang="en-US" sz="1400" dirty="0"/>
            <a:t>Inheritance</a:t>
          </a:r>
        </a:p>
      </dgm:t>
    </dgm:pt>
    <dgm:pt modelId="{0E2F3A96-F57B-4811-889A-2ADCEED4A5BF}" type="parTrans" cxnId="{635BB313-7D72-45F1-ADB3-0FA3485F6E68}">
      <dgm:prSet custT="1"/>
      <dgm:spPr/>
      <dgm:t>
        <a:bodyPr/>
        <a:lstStyle/>
        <a:p>
          <a:endParaRPr lang="en-US" sz="600"/>
        </a:p>
      </dgm:t>
    </dgm:pt>
    <dgm:pt modelId="{66FFD3A3-45A5-4112-8F74-7B96FF97C0EF}" type="sibTrans" cxnId="{635BB313-7D72-45F1-ADB3-0FA3485F6E68}">
      <dgm:prSet/>
      <dgm:spPr/>
      <dgm:t>
        <a:bodyPr/>
        <a:lstStyle/>
        <a:p>
          <a:endParaRPr lang="en-US" sz="2000"/>
        </a:p>
      </dgm:t>
    </dgm:pt>
    <dgm:pt modelId="{62F09054-C326-486D-A1CF-7A38576B447F}">
      <dgm:prSet phldrT="[Text]" custT="1"/>
      <dgm:spPr/>
      <dgm:t>
        <a:bodyPr/>
        <a:lstStyle/>
        <a:p>
          <a:r>
            <a:rPr lang="en-US" sz="1400" dirty="0"/>
            <a:t>Abstraction</a:t>
          </a:r>
        </a:p>
      </dgm:t>
    </dgm:pt>
    <dgm:pt modelId="{F9EB825B-EAB9-48AE-AF2E-24F685DEBA8C}" type="parTrans" cxnId="{B708BA6C-29C9-448A-A0E3-EDDC11594589}">
      <dgm:prSet custT="1"/>
      <dgm:spPr/>
      <dgm:t>
        <a:bodyPr/>
        <a:lstStyle/>
        <a:p>
          <a:endParaRPr lang="en-US" sz="600"/>
        </a:p>
      </dgm:t>
    </dgm:pt>
    <dgm:pt modelId="{03651C53-362D-4CFD-898E-E5D96F36F24E}" type="sibTrans" cxnId="{B708BA6C-29C9-448A-A0E3-EDDC11594589}">
      <dgm:prSet/>
      <dgm:spPr/>
      <dgm:t>
        <a:bodyPr/>
        <a:lstStyle/>
        <a:p>
          <a:endParaRPr lang="en-US" sz="2000"/>
        </a:p>
      </dgm:t>
    </dgm:pt>
    <dgm:pt modelId="{05A6CD22-0F5E-46CE-A75E-522C8B61B9B8}">
      <dgm:prSet phldrT="[Text]" custT="1"/>
      <dgm:spPr/>
      <dgm:t>
        <a:bodyPr/>
        <a:lstStyle/>
        <a:p>
          <a:r>
            <a:rPr lang="en-US" sz="1400" dirty="0"/>
            <a:t>Polymorphism</a:t>
          </a:r>
        </a:p>
      </dgm:t>
    </dgm:pt>
    <dgm:pt modelId="{F3CD667B-0751-4E1B-8447-38F82447687F}" type="parTrans" cxnId="{9EF80B5C-B36C-4568-AAB7-3319AD6B617E}">
      <dgm:prSet/>
      <dgm:spPr/>
      <dgm:t>
        <a:bodyPr/>
        <a:lstStyle/>
        <a:p>
          <a:endParaRPr lang="en-US"/>
        </a:p>
      </dgm:t>
    </dgm:pt>
    <dgm:pt modelId="{219866D6-E8C8-4809-AA2A-B67005536CCB}" type="sibTrans" cxnId="{9EF80B5C-B36C-4568-AAB7-3319AD6B617E}">
      <dgm:prSet/>
      <dgm:spPr/>
      <dgm:t>
        <a:bodyPr/>
        <a:lstStyle/>
        <a:p>
          <a:endParaRPr lang="en-US"/>
        </a:p>
      </dgm:t>
    </dgm:pt>
    <dgm:pt modelId="{8C1E2D99-C503-4BE6-BD6C-0D3876CF312C}" type="pres">
      <dgm:prSet presAssocID="{BA144F35-B152-44E7-904C-12643CD5406C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BDD9AC2D-1670-43EF-9A9D-98FE09D5F69F}" type="pres">
      <dgm:prSet presAssocID="{BA144F35-B152-44E7-904C-12643CD5406C}" presName="cycle" presStyleCnt="0"/>
      <dgm:spPr/>
    </dgm:pt>
    <dgm:pt modelId="{00DC85C1-A8F3-4F64-8F7D-B7FD734A32C2}" type="pres">
      <dgm:prSet presAssocID="{BA144F35-B152-44E7-904C-12643CD5406C}" presName="centerShape" presStyleCnt="0"/>
      <dgm:spPr/>
    </dgm:pt>
    <dgm:pt modelId="{0FD98733-A528-48D0-B391-4F25600FBBDD}" type="pres">
      <dgm:prSet presAssocID="{BA144F35-B152-44E7-904C-12643CD5406C}" presName="connSite" presStyleLbl="node1" presStyleIdx="0" presStyleCnt="5"/>
      <dgm:spPr/>
    </dgm:pt>
    <dgm:pt modelId="{626AC5F8-1751-45AE-A46B-61F4C2A3FA55}" type="pres">
      <dgm:prSet presAssocID="{BA144F35-B152-44E7-904C-12643CD5406C}" presName="visible" presStyleLbl="node1" presStyleIdx="0" presStyleCnt="5" custLinFactNeighborX="-199" custLinFactNeighborY="1355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65A818E5-3FA4-4AA2-A22D-D06DFC11336B}" type="pres">
      <dgm:prSet presAssocID="{F3CD667B-0751-4E1B-8447-38F82447687F}" presName="Name25" presStyleLbl="parChTrans1D1" presStyleIdx="0" presStyleCnt="4"/>
      <dgm:spPr/>
    </dgm:pt>
    <dgm:pt modelId="{31E92B50-34AC-4B61-B3F9-E7D694D84509}" type="pres">
      <dgm:prSet presAssocID="{05A6CD22-0F5E-46CE-A75E-522C8B61B9B8}" presName="node" presStyleCnt="0"/>
      <dgm:spPr/>
    </dgm:pt>
    <dgm:pt modelId="{AA230576-5446-4C74-895F-344FAB82D8E0}" type="pres">
      <dgm:prSet presAssocID="{05A6CD22-0F5E-46CE-A75E-522C8B61B9B8}" presName="parentNode" presStyleLbl="node1" presStyleIdx="1" presStyleCnt="5" custScaleX="204256" custLinFactNeighborX="-80490" custLinFactNeighborY="-10270">
        <dgm:presLayoutVars>
          <dgm:chMax val="1"/>
          <dgm:bulletEnabled val="1"/>
        </dgm:presLayoutVars>
      </dgm:prSet>
      <dgm:spPr/>
    </dgm:pt>
    <dgm:pt modelId="{482A6B54-F5DD-4832-A01B-4F657A0DFCBC}" type="pres">
      <dgm:prSet presAssocID="{05A6CD22-0F5E-46CE-A75E-522C8B61B9B8}" presName="childNode" presStyleLbl="revTx" presStyleIdx="0" presStyleCnt="0">
        <dgm:presLayoutVars>
          <dgm:bulletEnabled val="1"/>
        </dgm:presLayoutVars>
      </dgm:prSet>
      <dgm:spPr/>
    </dgm:pt>
    <dgm:pt modelId="{B4147F3A-66B6-4D0B-8A95-165B6EF2B133}" type="pres">
      <dgm:prSet presAssocID="{EAADB667-4C13-4E64-B4AA-852E372379E8}" presName="Name25" presStyleLbl="parChTrans1D1" presStyleIdx="1" presStyleCnt="4"/>
      <dgm:spPr/>
    </dgm:pt>
    <dgm:pt modelId="{4ABD8831-EDE3-4E0F-BC36-5B17127F2F3F}" type="pres">
      <dgm:prSet presAssocID="{53DE6639-B0BA-4258-8745-56176ED5B246}" presName="node" presStyleCnt="0"/>
      <dgm:spPr/>
    </dgm:pt>
    <dgm:pt modelId="{773F0FAD-C1D7-4419-A3C1-E0C84466ECA6}" type="pres">
      <dgm:prSet presAssocID="{53DE6639-B0BA-4258-8745-56176ED5B246}" presName="parentNode" presStyleLbl="node1" presStyleIdx="2" presStyleCnt="5" custScaleX="194115" custLinFactNeighborX="2704" custLinFactNeighborY="-16492">
        <dgm:presLayoutVars>
          <dgm:chMax val="1"/>
          <dgm:bulletEnabled val="1"/>
        </dgm:presLayoutVars>
      </dgm:prSet>
      <dgm:spPr/>
    </dgm:pt>
    <dgm:pt modelId="{296AEC9D-A2BE-4937-8462-A602310EDF84}" type="pres">
      <dgm:prSet presAssocID="{53DE6639-B0BA-4258-8745-56176ED5B246}" presName="childNode" presStyleLbl="revTx" presStyleIdx="0" presStyleCnt="0">
        <dgm:presLayoutVars>
          <dgm:bulletEnabled val="1"/>
        </dgm:presLayoutVars>
      </dgm:prSet>
      <dgm:spPr/>
    </dgm:pt>
    <dgm:pt modelId="{9BF5DA43-3A26-400D-8DF6-5DD80E20F755}" type="pres">
      <dgm:prSet presAssocID="{0E2F3A96-F57B-4811-889A-2ADCEED4A5BF}" presName="Name25" presStyleLbl="parChTrans1D1" presStyleIdx="2" presStyleCnt="4"/>
      <dgm:spPr/>
    </dgm:pt>
    <dgm:pt modelId="{07A7C1E2-E68A-43B9-A253-157F6D223D54}" type="pres">
      <dgm:prSet presAssocID="{038CB38A-57B4-48B8-8375-70AB2A633403}" presName="node" presStyleCnt="0"/>
      <dgm:spPr/>
    </dgm:pt>
    <dgm:pt modelId="{3B9DDE1C-D057-4922-8278-16DD8872700E}" type="pres">
      <dgm:prSet presAssocID="{038CB38A-57B4-48B8-8375-70AB2A633403}" presName="parentNode" presStyleLbl="node1" presStyleIdx="3" presStyleCnt="5" custScaleX="161531" custLinFactNeighborX="21010" custLinFactNeighborY="-8743">
        <dgm:presLayoutVars>
          <dgm:chMax val="1"/>
          <dgm:bulletEnabled val="1"/>
        </dgm:presLayoutVars>
      </dgm:prSet>
      <dgm:spPr/>
    </dgm:pt>
    <dgm:pt modelId="{4A9846BB-74A7-437A-908C-621A7DDBDA9A}" type="pres">
      <dgm:prSet presAssocID="{038CB38A-57B4-48B8-8375-70AB2A633403}" presName="childNode" presStyleLbl="revTx" presStyleIdx="0" presStyleCnt="0">
        <dgm:presLayoutVars>
          <dgm:bulletEnabled val="1"/>
        </dgm:presLayoutVars>
      </dgm:prSet>
      <dgm:spPr/>
    </dgm:pt>
    <dgm:pt modelId="{513FABCF-2227-44D4-A351-B1E03F824D88}" type="pres">
      <dgm:prSet presAssocID="{F9EB825B-EAB9-48AE-AF2E-24F685DEBA8C}" presName="Name25" presStyleLbl="parChTrans1D1" presStyleIdx="3" presStyleCnt="4"/>
      <dgm:spPr/>
    </dgm:pt>
    <dgm:pt modelId="{FC45E550-9C96-4683-91D0-CA3BB49EFB95}" type="pres">
      <dgm:prSet presAssocID="{62F09054-C326-486D-A1CF-7A38576B447F}" presName="node" presStyleCnt="0"/>
      <dgm:spPr/>
    </dgm:pt>
    <dgm:pt modelId="{CC13ED6D-E7B7-4FD2-A18A-C93A3AF0E806}" type="pres">
      <dgm:prSet presAssocID="{62F09054-C326-486D-A1CF-7A38576B447F}" presName="parentNode" presStyleLbl="node1" presStyleIdx="4" presStyleCnt="5" custScaleX="179221" custLinFactNeighborX="13936" custLinFactNeighborY="3753">
        <dgm:presLayoutVars>
          <dgm:chMax val="1"/>
          <dgm:bulletEnabled val="1"/>
        </dgm:presLayoutVars>
      </dgm:prSet>
      <dgm:spPr/>
    </dgm:pt>
    <dgm:pt modelId="{AF26CFD2-1DC4-41BD-8BB5-A913197CCD82}" type="pres">
      <dgm:prSet presAssocID="{62F09054-C326-486D-A1CF-7A38576B447F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F43A830D-A372-47F6-8CBA-85A23D3A3676}" type="presOf" srcId="{53DE6639-B0BA-4258-8745-56176ED5B246}" destId="{773F0FAD-C1D7-4419-A3C1-E0C84466ECA6}" srcOrd="0" destOrd="0" presId="urn:microsoft.com/office/officeart/2005/8/layout/radial2"/>
    <dgm:cxn modelId="{635BB313-7D72-45F1-ADB3-0FA3485F6E68}" srcId="{BA144F35-B152-44E7-904C-12643CD5406C}" destId="{038CB38A-57B4-48B8-8375-70AB2A633403}" srcOrd="2" destOrd="0" parTransId="{0E2F3A96-F57B-4811-889A-2ADCEED4A5BF}" sibTransId="{66FFD3A3-45A5-4112-8F74-7B96FF97C0EF}"/>
    <dgm:cxn modelId="{130B151E-D13E-45F9-8CB0-B416EB347A8A}" type="presOf" srcId="{038CB38A-57B4-48B8-8375-70AB2A633403}" destId="{3B9DDE1C-D057-4922-8278-16DD8872700E}" srcOrd="0" destOrd="0" presId="urn:microsoft.com/office/officeart/2005/8/layout/radial2"/>
    <dgm:cxn modelId="{36C9C622-E18A-41C7-9E55-EDF9DC2A9F76}" type="presOf" srcId="{05A6CD22-0F5E-46CE-A75E-522C8B61B9B8}" destId="{AA230576-5446-4C74-895F-344FAB82D8E0}" srcOrd="0" destOrd="0" presId="urn:microsoft.com/office/officeart/2005/8/layout/radial2"/>
    <dgm:cxn modelId="{9EF80B5C-B36C-4568-AAB7-3319AD6B617E}" srcId="{BA144F35-B152-44E7-904C-12643CD5406C}" destId="{05A6CD22-0F5E-46CE-A75E-522C8B61B9B8}" srcOrd="0" destOrd="0" parTransId="{F3CD667B-0751-4E1B-8447-38F82447687F}" sibTransId="{219866D6-E8C8-4809-AA2A-B67005536CCB}"/>
    <dgm:cxn modelId="{B708BA6C-29C9-448A-A0E3-EDDC11594589}" srcId="{BA144F35-B152-44E7-904C-12643CD5406C}" destId="{62F09054-C326-486D-A1CF-7A38576B447F}" srcOrd="3" destOrd="0" parTransId="{F9EB825B-EAB9-48AE-AF2E-24F685DEBA8C}" sibTransId="{03651C53-362D-4CFD-898E-E5D96F36F24E}"/>
    <dgm:cxn modelId="{46E455A6-2457-4A50-909A-F8E5A61F8236}" type="presOf" srcId="{0E2F3A96-F57B-4811-889A-2ADCEED4A5BF}" destId="{9BF5DA43-3A26-400D-8DF6-5DD80E20F755}" srcOrd="0" destOrd="0" presId="urn:microsoft.com/office/officeart/2005/8/layout/radial2"/>
    <dgm:cxn modelId="{8E098EAC-1ED7-49B5-A104-C6612E45B4B8}" type="presOf" srcId="{F3CD667B-0751-4E1B-8447-38F82447687F}" destId="{65A818E5-3FA4-4AA2-A22D-D06DFC11336B}" srcOrd="0" destOrd="0" presId="urn:microsoft.com/office/officeart/2005/8/layout/radial2"/>
    <dgm:cxn modelId="{91AF73B6-37F5-414F-A56A-B9F1BB884F3B}" type="presOf" srcId="{F9EB825B-EAB9-48AE-AF2E-24F685DEBA8C}" destId="{513FABCF-2227-44D4-A351-B1E03F824D88}" srcOrd="0" destOrd="0" presId="urn:microsoft.com/office/officeart/2005/8/layout/radial2"/>
    <dgm:cxn modelId="{0D6452B8-DFA0-4B06-9EAC-1D9191863237}" type="presOf" srcId="{62F09054-C326-486D-A1CF-7A38576B447F}" destId="{CC13ED6D-E7B7-4FD2-A18A-C93A3AF0E806}" srcOrd="0" destOrd="0" presId="urn:microsoft.com/office/officeart/2005/8/layout/radial2"/>
    <dgm:cxn modelId="{F311DDC3-CF4C-409D-8738-BB33F315047C}" srcId="{BA144F35-B152-44E7-904C-12643CD5406C}" destId="{53DE6639-B0BA-4258-8745-56176ED5B246}" srcOrd="1" destOrd="0" parTransId="{EAADB667-4C13-4E64-B4AA-852E372379E8}" sibTransId="{7138569F-DFC4-4A69-B70C-4E66D06757DC}"/>
    <dgm:cxn modelId="{66A49DDA-0775-4C6D-A71E-C07A1D27320F}" type="presOf" srcId="{BA144F35-B152-44E7-904C-12643CD5406C}" destId="{8C1E2D99-C503-4BE6-BD6C-0D3876CF312C}" srcOrd="0" destOrd="0" presId="urn:microsoft.com/office/officeart/2005/8/layout/radial2"/>
    <dgm:cxn modelId="{B0BBCCE4-CD2C-417B-8C35-499724C205A3}" type="presOf" srcId="{EAADB667-4C13-4E64-B4AA-852E372379E8}" destId="{B4147F3A-66B6-4D0B-8A95-165B6EF2B133}" srcOrd="0" destOrd="0" presId="urn:microsoft.com/office/officeart/2005/8/layout/radial2"/>
    <dgm:cxn modelId="{68706D70-239E-4F7A-9F8B-E31A1D24B5A5}" type="presParOf" srcId="{8C1E2D99-C503-4BE6-BD6C-0D3876CF312C}" destId="{BDD9AC2D-1670-43EF-9A9D-98FE09D5F69F}" srcOrd="0" destOrd="0" presId="urn:microsoft.com/office/officeart/2005/8/layout/radial2"/>
    <dgm:cxn modelId="{7E338FAB-2C0A-4FF7-B2C3-A1187DAC1E34}" type="presParOf" srcId="{BDD9AC2D-1670-43EF-9A9D-98FE09D5F69F}" destId="{00DC85C1-A8F3-4F64-8F7D-B7FD734A32C2}" srcOrd="0" destOrd="0" presId="urn:microsoft.com/office/officeart/2005/8/layout/radial2"/>
    <dgm:cxn modelId="{F2242AF9-E7BE-4570-8A7B-9664C7C5B7C9}" type="presParOf" srcId="{00DC85C1-A8F3-4F64-8F7D-B7FD734A32C2}" destId="{0FD98733-A528-48D0-B391-4F25600FBBDD}" srcOrd="0" destOrd="0" presId="urn:microsoft.com/office/officeart/2005/8/layout/radial2"/>
    <dgm:cxn modelId="{2A93631B-17E7-4C1C-887F-C6B1ED31D349}" type="presParOf" srcId="{00DC85C1-A8F3-4F64-8F7D-B7FD734A32C2}" destId="{626AC5F8-1751-45AE-A46B-61F4C2A3FA55}" srcOrd="1" destOrd="0" presId="urn:microsoft.com/office/officeart/2005/8/layout/radial2"/>
    <dgm:cxn modelId="{BC2EF7D4-0F01-484A-876C-0EEEA67E8243}" type="presParOf" srcId="{BDD9AC2D-1670-43EF-9A9D-98FE09D5F69F}" destId="{65A818E5-3FA4-4AA2-A22D-D06DFC11336B}" srcOrd="1" destOrd="0" presId="urn:microsoft.com/office/officeart/2005/8/layout/radial2"/>
    <dgm:cxn modelId="{E61FC7DB-61DF-4BB2-AEA1-7730D888EAD6}" type="presParOf" srcId="{BDD9AC2D-1670-43EF-9A9D-98FE09D5F69F}" destId="{31E92B50-34AC-4B61-B3F9-E7D694D84509}" srcOrd="2" destOrd="0" presId="urn:microsoft.com/office/officeart/2005/8/layout/radial2"/>
    <dgm:cxn modelId="{4334A15B-6FF9-484E-8C30-4088122D16C2}" type="presParOf" srcId="{31E92B50-34AC-4B61-B3F9-E7D694D84509}" destId="{AA230576-5446-4C74-895F-344FAB82D8E0}" srcOrd="0" destOrd="0" presId="urn:microsoft.com/office/officeart/2005/8/layout/radial2"/>
    <dgm:cxn modelId="{7F532F13-B78C-4B85-95E8-29C4E2E08530}" type="presParOf" srcId="{31E92B50-34AC-4B61-B3F9-E7D694D84509}" destId="{482A6B54-F5DD-4832-A01B-4F657A0DFCBC}" srcOrd="1" destOrd="0" presId="urn:microsoft.com/office/officeart/2005/8/layout/radial2"/>
    <dgm:cxn modelId="{BB4A7B73-0B4C-4F9C-AB41-6A565FC59C1D}" type="presParOf" srcId="{BDD9AC2D-1670-43EF-9A9D-98FE09D5F69F}" destId="{B4147F3A-66B6-4D0B-8A95-165B6EF2B133}" srcOrd="3" destOrd="0" presId="urn:microsoft.com/office/officeart/2005/8/layout/radial2"/>
    <dgm:cxn modelId="{0F147E11-CDB8-4347-94CD-E5C6A5D7F22A}" type="presParOf" srcId="{BDD9AC2D-1670-43EF-9A9D-98FE09D5F69F}" destId="{4ABD8831-EDE3-4E0F-BC36-5B17127F2F3F}" srcOrd="4" destOrd="0" presId="urn:microsoft.com/office/officeart/2005/8/layout/radial2"/>
    <dgm:cxn modelId="{D45C1D5F-FFEE-48BA-9776-C5DED3B85270}" type="presParOf" srcId="{4ABD8831-EDE3-4E0F-BC36-5B17127F2F3F}" destId="{773F0FAD-C1D7-4419-A3C1-E0C84466ECA6}" srcOrd="0" destOrd="0" presId="urn:microsoft.com/office/officeart/2005/8/layout/radial2"/>
    <dgm:cxn modelId="{A4D5AE18-AEBA-4916-9396-57DE074B1B43}" type="presParOf" srcId="{4ABD8831-EDE3-4E0F-BC36-5B17127F2F3F}" destId="{296AEC9D-A2BE-4937-8462-A602310EDF84}" srcOrd="1" destOrd="0" presId="urn:microsoft.com/office/officeart/2005/8/layout/radial2"/>
    <dgm:cxn modelId="{ACD88F23-06E6-4418-B27D-B686805245D8}" type="presParOf" srcId="{BDD9AC2D-1670-43EF-9A9D-98FE09D5F69F}" destId="{9BF5DA43-3A26-400D-8DF6-5DD80E20F755}" srcOrd="5" destOrd="0" presId="urn:microsoft.com/office/officeart/2005/8/layout/radial2"/>
    <dgm:cxn modelId="{D6782762-BDBA-4E3A-9CAD-646A24398E1A}" type="presParOf" srcId="{BDD9AC2D-1670-43EF-9A9D-98FE09D5F69F}" destId="{07A7C1E2-E68A-43B9-A253-157F6D223D54}" srcOrd="6" destOrd="0" presId="urn:microsoft.com/office/officeart/2005/8/layout/radial2"/>
    <dgm:cxn modelId="{13393182-85A5-4D65-B771-2AF0CBC6801B}" type="presParOf" srcId="{07A7C1E2-E68A-43B9-A253-157F6D223D54}" destId="{3B9DDE1C-D057-4922-8278-16DD8872700E}" srcOrd="0" destOrd="0" presId="urn:microsoft.com/office/officeart/2005/8/layout/radial2"/>
    <dgm:cxn modelId="{567CBC2C-A6A8-47D8-BF73-AE32793EBF64}" type="presParOf" srcId="{07A7C1E2-E68A-43B9-A253-157F6D223D54}" destId="{4A9846BB-74A7-437A-908C-621A7DDBDA9A}" srcOrd="1" destOrd="0" presId="urn:microsoft.com/office/officeart/2005/8/layout/radial2"/>
    <dgm:cxn modelId="{FDD58410-C869-49D2-B2FD-EAC8A7393962}" type="presParOf" srcId="{BDD9AC2D-1670-43EF-9A9D-98FE09D5F69F}" destId="{513FABCF-2227-44D4-A351-B1E03F824D88}" srcOrd="7" destOrd="0" presId="urn:microsoft.com/office/officeart/2005/8/layout/radial2"/>
    <dgm:cxn modelId="{3E43F20D-A8F1-49E0-A4F4-2C46AD398017}" type="presParOf" srcId="{BDD9AC2D-1670-43EF-9A9D-98FE09D5F69F}" destId="{FC45E550-9C96-4683-91D0-CA3BB49EFB95}" srcOrd="8" destOrd="0" presId="urn:microsoft.com/office/officeart/2005/8/layout/radial2"/>
    <dgm:cxn modelId="{D855DC6B-A152-4183-8B8B-D053E1CA045B}" type="presParOf" srcId="{FC45E550-9C96-4683-91D0-CA3BB49EFB95}" destId="{CC13ED6D-E7B7-4FD2-A18A-C93A3AF0E806}" srcOrd="0" destOrd="0" presId="urn:microsoft.com/office/officeart/2005/8/layout/radial2"/>
    <dgm:cxn modelId="{3A4C7222-1391-4A65-988C-74045B6C8130}" type="presParOf" srcId="{FC45E550-9C96-4683-91D0-CA3BB49EFB95}" destId="{AF26CFD2-1DC4-41BD-8BB5-A913197CCD82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3FABCF-2227-44D4-A351-B1E03F824D88}">
      <dsp:nvSpPr>
        <dsp:cNvPr id="0" name=""/>
        <dsp:cNvSpPr/>
      </dsp:nvSpPr>
      <dsp:spPr>
        <a:xfrm rot="3642530">
          <a:off x="560868" y="2905055"/>
          <a:ext cx="752295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752295" y="3287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F5DA43-3A26-400D-8DF6-5DD80E20F755}">
      <dsp:nvSpPr>
        <dsp:cNvPr id="0" name=""/>
        <dsp:cNvSpPr/>
      </dsp:nvSpPr>
      <dsp:spPr>
        <a:xfrm rot="1063812">
          <a:off x="965457" y="2296367"/>
          <a:ext cx="420818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420818" y="3287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147F3A-66B6-4D0B-8A95-165B6EF2B133}">
      <dsp:nvSpPr>
        <dsp:cNvPr id="0" name=""/>
        <dsp:cNvSpPr/>
      </dsp:nvSpPr>
      <dsp:spPr>
        <a:xfrm rot="19923940">
          <a:off x="959474" y="1737363"/>
          <a:ext cx="274240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274240" y="3287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818E5-3FA4-4AA2-A22D-D06DFC11336B}">
      <dsp:nvSpPr>
        <dsp:cNvPr id="0" name=""/>
        <dsp:cNvSpPr/>
      </dsp:nvSpPr>
      <dsp:spPr>
        <a:xfrm rot="17061806">
          <a:off x="328274" y="1215430"/>
          <a:ext cx="718730" cy="65742"/>
        </a:xfrm>
        <a:custGeom>
          <a:avLst/>
          <a:gdLst/>
          <a:ahLst/>
          <a:cxnLst/>
          <a:rect l="0" t="0" r="0" b="0"/>
          <a:pathLst>
            <a:path>
              <a:moveTo>
                <a:pt x="0" y="32871"/>
              </a:moveTo>
              <a:lnTo>
                <a:pt x="718730" y="32871"/>
              </a:lnTo>
            </a:path>
          </a:pathLst>
        </a:custGeom>
        <a:noFill/>
        <a:ln w="254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AC5F8-1751-45AE-A46B-61F4C2A3FA55}">
      <dsp:nvSpPr>
        <dsp:cNvPr id="0" name=""/>
        <dsp:cNvSpPr/>
      </dsp:nvSpPr>
      <dsp:spPr>
        <a:xfrm>
          <a:off x="-255151" y="1575470"/>
          <a:ext cx="1447767" cy="1447767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230576-5446-4C74-895F-344FAB82D8E0}">
      <dsp:nvSpPr>
        <dsp:cNvPr id="0" name=""/>
        <dsp:cNvSpPr/>
      </dsp:nvSpPr>
      <dsp:spPr>
        <a:xfrm>
          <a:off x="0" y="34882"/>
          <a:ext cx="1774291" cy="868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Polymorphism</a:t>
          </a:r>
        </a:p>
      </dsp:txBody>
      <dsp:txXfrm>
        <a:off x="259839" y="162094"/>
        <a:ext cx="1254613" cy="614236"/>
      </dsp:txXfrm>
    </dsp:sp>
    <dsp:sp modelId="{773F0FAD-C1D7-4419-A3C1-E0C84466ECA6}">
      <dsp:nvSpPr>
        <dsp:cNvPr id="0" name=""/>
        <dsp:cNvSpPr/>
      </dsp:nvSpPr>
      <dsp:spPr>
        <a:xfrm>
          <a:off x="962138" y="960152"/>
          <a:ext cx="1686200" cy="868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Encapsulation</a:t>
          </a:r>
        </a:p>
      </dsp:txBody>
      <dsp:txXfrm>
        <a:off x="1209076" y="1087364"/>
        <a:ext cx="1192324" cy="614236"/>
      </dsp:txXfrm>
    </dsp:sp>
    <dsp:sp modelId="{3B9DDE1C-D057-4922-8278-16DD8872700E}">
      <dsp:nvSpPr>
        <dsp:cNvPr id="0" name=""/>
        <dsp:cNvSpPr/>
      </dsp:nvSpPr>
      <dsp:spPr>
        <a:xfrm>
          <a:off x="1298058" y="2158285"/>
          <a:ext cx="1403156" cy="868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Inheritance</a:t>
          </a:r>
        </a:p>
      </dsp:txBody>
      <dsp:txXfrm>
        <a:off x="1503545" y="2285497"/>
        <a:ext cx="992182" cy="614236"/>
      </dsp:txXfrm>
    </dsp:sp>
    <dsp:sp modelId="{CC13ED6D-E7B7-4FD2-A18A-C93A3AF0E806}">
      <dsp:nvSpPr>
        <dsp:cNvPr id="0" name=""/>
        <dsp:cNvSpPr/>
      </dsp:nvSpPr>
      <dsp:spPr>
        <a:xfrm>
          <a:off x="575158" y="3246151"/>
          <a:ext cx="1556822" cy="86866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Abstraction</a:t>
          </a:r>
        </a:p>
      </dsp:txBody>
      <dsp:txXfrm>
        <a:off x="803149" y="3373363"/>
        <a:ext cx="1100840" cy="6142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0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871A044-A286-4A40-AE6E-B87FFF05D0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143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00" tIns="47750" rIns="95500" bIns="47750" numCol="1" anchor="b" anchorCtr="0" compatLnSpc="1">
            <a:prstTxWarp prst="textNoShape">
              <a:avLst/>
            </a:prstTxWarp>
          </a:bodyPr>
          <a:lstStyle>
            <a:lvl1pPr algn="r">
              <a:defRPr sz="1300" b="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B507EF0-D7B5-4663-95C4-354D69B47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3272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1BCB1475-D0C9-4A2E-AF6B-6105CB2C9FD6}" type="slidenum"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cs typeface="Arial" charset="0"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82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cs typeface="Arial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86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7F144D-AB87-4665-B439-48FF711D84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4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835047-F664-4848-A94C-9EB1971F97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72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889ACC-4723-4528-9267-506052042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67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72144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670206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544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7711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9885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1211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935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9397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127E-C4A5-4EBF-83B2-19E20B489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71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799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5333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1120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107A8-E2A6-4DDE-8AE9-7D710B2844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DE3870-C9F8-4D71-8645-54A1B4C44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8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6152F-60B9-4612-B680-3DA6D48F7E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786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D0368B-1BE2-48B2-BC71-FB78339607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FBDF1-5A24-4353-9400-DEC29DA931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89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9FF41-F858-4356-97D6-1B40C5B13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2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CE322-E0ED-4913-9509-9722F3C684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6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8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4858893 w 1000"/>
              <a:gd name="T3" fmla="*/ 0 h 1000"/>
              <a:gd name="T4" fmla="*/ 4858893 w 1000"/>
              <a:gd name="T5" fmla="*/ 76200 h 1000"/>
              <a:gd name="T6" fmla="*/ 0 w 1000"/>
              <a:gd name="T7" fmla="*/ 76200 h 1000"/>
              <a:gd name="T8" fmla="*/ 0 w 1000"/>
              <a:gd name="T9" fmla="*/ 0 h 1000"/>
              <a:gd name="T10" fmla="*/ 83058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9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6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8E0838C-3BF6-400C-9F2F-05AC2A44E7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9387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en-US" b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92389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plusplus.com/doc/tutorial/variables" TargetMode="External"/><Relationship Id="rId2" Type="http://schemas.openxmlformats.org/officeDocument/2006/relationships/hyperlink" Target="http://www.cplusplus.com/doc/tutorial/variable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reference/cstdin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www.stroustrup.com/hopl2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ointers-vs-references-cpp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3schools.com/cpp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0" y="1052736"/>
            <a:ext cx="9144000" cy="138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8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Introduction to C++ and Object-Oriented Programming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b="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b="0" i="1" kern="0" dirty="0">
                <a:solidFill>
                  <a:srgbClr val="000000"/>
                </a:solidFill>
                <a:latin typeface="Arial"/>
                <a:cs typeface="Arial"/>
              </a:rPr>
              <a:t>Brian Gregor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Computer Engineering 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13209"/>
            <a:ext cx="3600400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Despite its many competitors C++ has remained popular for </a:t>
            </a:r>
            <a:r>
              <a:rPr lang="en-US" sz="2400" dirty="0">
                <a:solidFill>
                  <a:srgbClr val="FF3399"/>
                </a:solidFill>
              </a:rPr>
              <a:t>~30 years</a:t>
            </a:r>
            <a:r>
              <a:rPr lang="en-US" sz="2400" dirty="0"/>
              <a:t> and will continue to be so in the foreseeable future.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Why?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Complex problems and programs can be effectively implemented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OOP works in the real world!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No other language quite matches C++’s combination of performance, expressiveness, and ability to </a:t>
            </a:r>
            <a:r>
              <a:rPr lang="en-US" sz="2400" dirty="0"/>
              <a:t>handle</a:t>
            </a:r>
            <a:r>
              <a:rPr lang="en-US" sz="2000" dirty="0"/>
              <a:t> complex programs.</a:t>
            </a:r>
          </a:p>
          <a:p>
            <a:pPr marL="514350" lvl="1" indent="-171450" algn="just">
              <a:buFont typeface="Arial" panose="020B0604020202020204" pitchFamily="34" charset="0"/>
              <a:buChar char="•"/>
            </a:pP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DE3104-3191-46B1-AFEF-4ECD102C319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89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3788C6-79C3-4C45-A4F0-871D43DAD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choose C++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6832E5A-A374-4B6A-AC13-925395208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Choose C++ when: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Program </a:t>
            </a:r>
            <a:r>
              <a:rPr lang="en-US" sz="2000" b="1" dirty="0">
                <a:solidFill>
                  <a:srgbClr val="FF3399"/>
                </a:solidFill>
              </a:rPr>
              <a:t>performance matters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000" dirty="0"/>
              <a:t>Dealing with large amounts of data, multiple CPUs, complex algorithms, etc.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Programmer </a:t>
            </a:r>
            <a:r>
              <a:rPr lang="en-US" sz="2000" b="1" dirty="0"/>
              <a:t>productivity</a:t>
            </a:r>
            <a:r>
              <a:rPr lang="en-US" sz="2000" dirty="0"/>
              <a:t> is less important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000" dirty="0"/>
              <a:t>It is faster to produce working code in </a:t>
            </a:r>
            <a:r>
              <a:rPr lang="en-US" sz="2000" b="1" dirty="0">
                <a:solidFill>
                  <a:srgbClr val="7030A0"/>
                </a:solidFill>
              </a:rPr>
              <a:t>Python</a:t>
            </a:r>
            <a:r>
              <a:rPr lang="en-US" sz="2000" dirty="0"/>
              <a:t>, R, </a:t>
            </a:r>
            <a:r>
              <a:rPr lang="en-US" sz="2000" dirty="0" err="1"/>
              <a:t>Matlab</a:t>
            </a:r>
            <a:r>
              <a:rPr lang="en-US" sz="2000" dirty="0"/>
              <a:t> or other scripting languages!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The programming language itself can help organize your code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000" i="1" dirty="0"/>
              <a:t>Ex</a:t>
            </a:r>
            <a:r>
              <a:rPr lang="en-US" sz="2000" dirty="0"/>
              <a:t>. In C++ your objects can closely model elements of your problem.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Access to libraries </a:t>
            </a:r>
          </a:p>
          <a:p>
            <a:pPr lvl="2" algn="just">
              <a:buFont typeface="Arial" panose="020B0604020202020204" pitchFamily="34" charset="0"/>
              <a:buChar char="•"/>
            </a:pPr>
            <a:r>
              <a:rPr lang="en-US" sz="2000" i="1" dirty="0"/>
              <a:t>Ex.</a:t>
            </a:r>
            <a:r>
              <a:rPr lang="en-US" sz="2000" dirty="0"/>
              <a:t> Nvidia’s CUDA Thrust library for GPUs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Your group uses it already!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A4D04-1CAA-4BD0-9441-0CF0BBCB29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First C++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55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1"/>
            <a:ext cx="8305800" cy="728338"/>
          </a:xfrm>
        </p:spPr>
        <p:txBody>
          <a:bodyPr/>
          <a:lstStyle/>
          <a:p>
            <a:r>
              <a:rPr lang="en-US" sz="3600" b="0" dirty="0"/>
              <a:t>Hello, World! explained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1" y="1483412"/>
            <a:ext cx="5345017" cy="2935810"/>
          </a:xfrm>
          <a:prstGeom prst="rect">
            <a:avLst/>
          </a:prstGeom>
        </p:spPr>
      </p:pic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5802218" y="1809210"/>
            <a:ext cx="3189382" cy="3677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2400" b="0" kern="0" dirty="0"/>
              <a:t>The </a:t>
            </a:r>
            <a:r>
              <a:rPr lang="en-US" sz="2400" b="0" i="1" kern="0" dirty="0"/>
              <a:t>main</a:t>
            </a:r>
            <a:r>
              <a:rPr lang="en-US" sz="2400" b="0" kern="0" dirty="0"/>
              <a:t> routine – the start of every C++ program!  </a:t>
            </a:r>
          </a:p>
          <a:p>
            <a:pPr marL="0" indent="0" algn="just">
              <a:buNone/>
            </a:pPr>
            <a:r>
              <a:rPr lang="en-US" sz="2400" b="0" kern="0" dirty="0"/>
              <a:t>It returns an integer value to the operating system and (in this case) takes no arguments: </a:t>
            </a:r>
            <a:r>
              <a:rPr lang="en-US" sz="2400" b="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</p:txBody>
      </p:sp>
      <p:cxnSp>
        <p:nvCxnSpPr>
          <p:cNvPr id="18" name="Straight Arrow Connector 17"/>
          <p:cNvCxnSpPr>
            <a:cxnSpLocks/>
            <a:stCxn id="16" idx="1"/>
          </p:cNvCxnSpPr>
          <p:nvPr/>
        </p:nvCxnSpPr>
        <p:spPr bwMode="auto">
          <a:xfrm flipH="1" flipV="1">
            <a:off x="2743200" y="3048000"/>
            <a:ext cx="3059018" cy="5998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4"/>
          <p:cNvSpPr txBox="1">
            <a:spLocks/>
          </p:cNvSpPr>
          <p:nvPr/>
        </p:nvSpPr>
        <p:spPr bwMode="auto">
          <a:xfrm>
            <a:off x="457201" y="4745020"/>
            <a:ext cx="5181599" cy="1350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b="0" kern="0" dirty="0"/>
              <a:t>The return statement returns an integer value to the operating system after completion. </a:t>
            </a:r>
          </a:p>
          <a:p>
            <a:pPr marL="0" indent="0">
              <a:buNone/>
            </a:pPr>
            <a:r>
              <a:rPr lang="en-US" sz="1800" b="0" kern="0" dirty="0"/>
              <a:t>0 means “no error”. </a:t>
            </a:r>
          </a:p>
          <a:p>
            <a:pPr marL="0" indent="0">
              <a:buNone/>
            </a:pPr>
            <a:r>
              <a:rPr lang="en-US" sz="1800" b="0" kern="0" dirty="0">
                <a:solidFill>
                  <a:srgbClr val="FF0000"/>
                </a:solidFill>
              </a:rPr>
              <a:t>C++ programs must return an integer value.</a:t>
            </a:r>
          </a:p>
        </p:txBody>
      </p:sp>
      <p:cxnSp>
        <p:nvCxnSpPr>
          <p:cNvPr id="23" name="Straight Arrow Connector 22"/>
          <p:cNvCxnSpPr>
            <a:stCxn id="22" idx="0"/>
          </p:cNvCxnSpPr>
          <p:nvPr/>
        </p:nvCxnSpPr>
        <p:spPr bwMode="auto">
          <a:xfrm flipH="1" flipV="1">
            <a:off x="1911929" y="3932962"/>
            <a:ext cx="1136072" cy="8120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4B396D-C93E-4B05-B872-EB701963A5B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5F9FF41-F858-4356-97D6-1B40C5B13B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41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230311" y="1002991"/>
            <a:ext cx="3864112" cy="864273"/>
          </a:xfrm>
          <a:noFill/>
        </p:spPr>
        <p:txBody>
          <a:bodyPr anchor="ctr"/>
          <a:lstStyle/>
          <a:p>
            <a:pPr marL="0" indent="0"/>
            <a:r>
              <a:rPr lang="en-US" sz="1800" dirty="0"/>
              <a:t>loads a </a:t>
            </a:r>
            <a:r>
              <a:rPr lang="en-US" sz="1800" b="1" i="1" dirty="0"/>
              <a:t>header</a:t>
            </a:r>
            <a:r>
              <a:rPr lang="en-US" sz="1800" dirty="0"/>
              <a:t> file containing function and class definitions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643" y="1317706"/>
            <a:ext cx="4903423" cy="2693259"/>
          </a:xfrm>
          <a:prstGeom prst="rect">
            <a:avLst/>
          </a:prstGeom>
        </p:spPr>
      </p:pic>
      <p:cxnSp>
        <p:nvCxnSpPr>
          <p:cNvPr id="7" name="Straight Arrow Connector 6"/>
          <p:cNvCxnSpPr>
            <a:cxnSpLocks/>
            <a:stCxn id="5" idx="1"/>
          </p:cNvCxnSpPr>
          <p:nvPr/>
        </p:nvCxnSpPr>
        <p:spPr bwMode="auto">
          <a:xfrm flipH="1">
            <a:off x="3200400" y="1435128"/>
            <a:ext cx="2029911" cy="4321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5246522" y="1963887"/>
            <a:ext cx="3761290" cy="197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800" b="0" kern="0" dirty="0"/>
              <a:t>Loads a </a:t>
            </a:r>
            <a:r>
              <a:rPr lang="en-US" sz="1800" i="1" kern="0" dirty="0"/>
              <a:t>namespace</a:t>
            </a:r>
            <a:r>
              <a:rPr lang="en-US" sz="1800" b="0" kern="0" dirty="0"/>
              <a:t> called </a:t>
            </a:r>
            <a:r>
              <a:rPr lang="en-US" sz="1800" b="0" i="1" kern="0" dirty="0">
                <a:solidFill>
                  <a:srgbClr val="7030A0"/>
                </a:solidFill>
              </a:rPr>
              <a:t>std</a:t>
            </a:r>
            <a:r>
              <a:rPr lang="en-US" sz="1800" b="0" kern="0" dirty="0">
                <a:solidFill>
                  <a:srgbClr val="7030A0"/>
                </a:solidFill>
              </a:rPr>
              <a:t>.</a:t>
            </a:r>
            <a:r>
              <a:rPr lang="en-US" sz="1800" b="0" kern="0" dirty="0"/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kern="0" dirty="0"/>
              <a:t>Namespaces are used to separate sections of code for programmer convenience.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0" kern="0" dirty="0"/>
              <a:t>To save typing we’ll always use this line in this tutorial. 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3250657" y="2260873"/>
            <a:ext cx="1979653" cy="4765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Content Placeholder 4"/>
          <p:cNvSpPr txBox="1">
            <a:spLocks/>
          </p:cNvSpPr>
          <p:nvPr/>
        </p:nvSpPr>
        <p:spPr bwMode="auto">
          <a:xfrm>
            <a:off x="369503" y="3924063"/>
            <a:ext cx="8638309" cy="2300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800" b="0" i="1" kern="0" dirty="0" err="1">
                <a:solidFill>
                  <a:srgbClr val="7030A0"/>
                </a:solidFill>
              </a:rPr>
              <a:t>cout</a:t>
            </a:r>
            <a:r>
              <a:rPr lang="en-US" sz="1800" b="0" i="1" kern="0" dirty="0"/>
              <a:t> </a:t>
            </a:r>
            <a:r>
              <a:rPr lang="en-US" sz="1800" b="0" kern="0" dirty="0"/>
              <a:t>is the </a:t>
            </a:r>
            <a:r>
              <a:rPr lang="en-US" sz="1800" b="0" i="1" kern="0" dirty="0"/>
              <a:t>object</a:t>
            </a:r>
            <a:r>
              <a:rPr lang="en-US" sz="1800" b="0" kern="0" dirty="0"/>
              <a:t> that writes to the </a:t>
            </a:r>
            <a:r>
              <a:rPr lang="en-US" sz="1800" b="0" kern="0" dirty="0" err="1"/>
              <a:t>stdout</a:t>
            </a:r>
            <a:r>
              <a:rPr lang="en-US" sz="1800" b="0" kern="0" dirty="0"/>
              <a:t> device, </a:t>
            </a:r>
            <a:r>
              <a:rPr lang="en-US" sz="1800" b="0" i="1" kern="0" dirty="0"/>
              <a:t>i.e.,</a:t>
            </a:r>
            <a:r>
              <a:rPr lang="en-US" sz="1800" b="0" kern="0" dirty="0"/>
              <a:t> the </a:t>
            </a:r>
            <a:r>
              <a:rPr lang="en-US" sz="1800" b="0" kern="0" dirty="0">
                <a:solidFill>
                  <a:srgbClr val="7030A0"/>
                </a:solidFill>
              </a:rPr>
              <a:t>console window</a:t>
            </a:r>
            <a:r>
              <a:rPr lang="en-US" sz="1800" b="0" kern="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/>
              <a:t>It is part of the C++ standard library.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/>
              <a:t>Without the “using namespace </a:t>
            </a:r>
            <a:r>
              <a:rPr lang="en-US" sz="1800" b="0" kern="0" dirty="0" err="1"/>
              <a:t>std</a:t>
            </a:r>
            <a:r>
              <a:rPr lang="en-US" sz="1800" b="0" kern="0" dirty="0"/>
              <a:t>;” line this would have been called as </a:t>
            </a:r>
            <a:r>
              <a:rPr lang="en-US" sz="1800" b="0" i="1" kern="0" dirty="0" err="1">
                <a:solidFill>
                  <a:srgbClr val="7030A0"/>
                </a:solidFill>
              </a:rPr>
              <a:t>std</a:t>
            </a:r>
            <a:r>
              <a:rPr lang="en-US" sz="1800" b="0" i="1" kern="0" dirty="0">
                <a:solidFill>
                  <a:srgbClr val="7030A0"/>
                </a:solidFill>
              </a:rPr>
              <a:t>::</a:t>
            </a:r>
            <a:r>
              <a:rPr lang="en-US" sz="1800" b="0" i="1" kern="0" dirty="0" err="1">
                <a:solidFill>
                  <a:srgbClr val="7030A0"/>
                </a:solidFill>
              </a:rPr>
              <a:t>cout</a:t>
            </a:r>
            <a:r>
              <a:rPr lang="en-US" sz="1800" b="0" kern="0" dirty="0"/>
              <a:t>. It is defined in the </a:t>
            </a:r>
            <a:r>
              <a:rPr lang="en-US" sz="1800" b="0" i="1" kern="0" dirty="0" err="1">
                <a:solidFill>
                  <a:srgbClr val="7030A0"/>
                </a:solidFill>
              </a:rPr>
              <a:t>iostream</a:t>
            </a:r>
            <a:r>
              <a:rPr lang="en-US" sz="1800" b="0" kern="0" dirty="0"/>
              <a:t> header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kern="0" dirty="0">
                <a:solidFill>
                  <a:srgbClr val="7030A0"/>
                </a:solidFill>
              </a:rPr>
              <a:t>&lt;&lt;</a:t>
            </a:r>
            <a:r>
              <a:rPr lang="en-US" sz="1800" b="0" kern="0" dirty="0"/>
              <a:t> is the C++ </a:t>
            </a:r>
            <a:r>
              <a:rPr lang="en-US" sz="1800" b="0" i="1" kern="0" dirty="0"/>
              <a:t>insertion operator</a:t>
            </a:r>
            <a:r>
              <a:rPr lang="en-US" sz="1800" b="0" kern="0" dirty="0"/>
              <a:t>.  It is used to pass characters from  the right to the object on the left.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0" i="1" kern="0" dirty="0" err="1">
                <a:solidFill>
                  <a:srgbClr val="7030A0"/>
                </a:solidFill>
              </a:rPr>
              <a:t>endl</a:t>
            </a:r>
            <a:r>
              <a:rPr lang="en-US" sz="1800" b="0" kern="0" dirty="0"/>
              <a:t> is the C++ newline character.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 bwMode="auto">
          <a:xfrm flipH="1" flipV="1">
            <a:off x="2514600" y="3113342"/>
            <a:ext cx="838200" cy="6456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A475-778D-4639-839A-98E015DC178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5F9FF41-F858-4356-97D6-1B40C5B13B6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2C4EFC-FE6F-42DD-8EB5-C834248A219A}"/>
              </a:ext>
            </a:extLst>
          </p:cNvPr>
          <p:cNvSpPr txBox="1">
            <a:spLocks/>
          </p:cNvSpPr>
          <p:nvPr/>
        </p:nvSpPr>
        <p:spPr bwMode="auto">
          <a:xfrm>
            <a:off x="304800" y="152401"/>
            <a:ext cx="8305800" cy="72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 b="1">
                <a:solidFill>
                  <a:srgbClr val="293A8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5pPr>
            <a:lvl6pPr marL="25146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6pPr>
            <a:lvl7pPr marL="29718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7pPr>
            <a:lvl8pPr marL="34290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8pPr>
            <a:lvl9pPr marL="3886200" indent="-228600"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4000">
                <a:solidFill>
                  <a:srgbClr val="293A83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3600" b="0" kern="0"/>
              <a:t>Hello, World! explained</a:t>
            </a:r>
            <a:endParaRPr lang="en-US" sz="3600" b="0" kern="0" dirty="0"/>
          </a:p>
        </p:txBody>
      </p:sp>
    </p:spTree>
    <p:extLst>
      <p:ext uri="{BB962C8B-B14F-4D97-AF65-F5344CB8AC3E}">
        <p14:creationId xmlns:p14="http://schemas.microsoft.com/office/powerpoint/2010/main" val="417374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522" y="249523"/>
            <a:ext cx="7184229" cy="638424"/>
          </a:xfrm>
          <a:prstGeom prst="rect">
            <a:avLst/>
          </a:prstGeom>
        </p:spPr>
        <p:txBody>
          <a:bodyPr vert="horz" wrap="square" lIns="0" tIns="22650" rIns="0" bIns="0" numCol="1" rtlCol="0" anchor="b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178"/>
              </a:spcBef>
            </a:pPr>
            <a:r>
              <a:rPr lang="en-US" dirty="0"/>
              <a:t>C++ </a:t>
            </a:r>
            <a:r>
              <a:rPr dirty="0"/>
              <a:t>Reserved</a:t>
            </a:r>
            <a:r>
              <a:rPr spc="-129" dirty="0"/>
              <a:t> </a:t>
            </a:r>
            <a:r>
              <a:rPr spc="-20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84857" y="990600"/>
            <a:ext cx="1632076" cy="5134186"/>
          </a:xfrm>
          <a:prstGeom prst="rect">
            <a:avLst/>
          </a:prstGeom>
        </p:spPr>
        <p:txBody>
          <a:bodyPr vert="horz" wrap="square" lIns="0" tIns="59142" rIns="0" bIns="0" rtlCol="0">
            <a:spAutoFit/>
          </a:bodyPr>
          <a:lstStyle/>
          <a:p>
            <a:pPr marL="25168" marR="273068">
              <a:lnSpc>
                <a:spcPts val="1821"/>
              </a:lnSpc>
              <a:spcBef>
                <a:spcPts val="466"/>
              </a:spcBef>
            </a:pPr>
            <a:r>
              <a:rPr sz="1400" spc="-20" dirty="0">
                <a:latin typeface="Courier New"/>
                <a:cs typeface="Courier New"/>
              </a:rPr>
              <a:t>constexpr constinit const_cast continue decltype default delete</a:t>
            </a:r>
            <a:endParaRPr sz="1400" dirty="0">
              <a:latin typeface="Courier New"/>
              <a:cs typeface="Courier New"/>
            </a:endParaRPr>
          </a:p>
          <a:p>
            <a:pPr marL="25168" marR="800329">
              <a:lnSpc>
                <a:spcPts val="1821"/>
              </a:lnSpc>
              <a:spcBef>
                <a:spcPts val="20"/>
              </a:spcBef>
            </a:pPr>
            <a:r>
              <a:rPr sz="1400" spc="-50" dirty="0">
                <a:latin typeface="Courier New"/>
                <a:cs typeface="Courier New"/>
              </a:rPr>
              <a:t>do </a:t>
            </a:r>
            <a:r>
              <a:rPr sz="1400" spc="-20" dirty="0">
                <a:latin typeface="Courier New"/>
                <a:cs typeface="Courier New"/>
              </a:rPr>
              <a:t>double</a:t>
            </a:r>
            <a:endParaRPr sz="1400" dirty="0">
              <a:latin typeface="Courier New"/>
              <a:cs typeface="Courier New"/>
            </a:endParaRPr>
          </a:p>
          <a:p>
            <a:pPr marL="25168" marR="10067">
              <a:lnSpc>
                <a:spcPts val="1821"/>
              </a:lnSpc>
            </a:pPr>
            <a:r>
              <a:rPr sz="1400" spc="-20" dirty="0">
                <a:latin typeface="Courier New"/>
                <a:cs typeface="Courier New"/>
              </a:rPr>
              <a:t>dynamic_cast </a:t>
            </a:r>
            <a:r>
              <a:rPr sz="1400" spc="-40" dirty="0">
                <a:latin typeface="Courier New"/>
                <a:cs typeface="Courier New"/>
              </a:rPr>
              <a:t>else</a:t>
            </a:r>
            <a:endParaRPr sz="1400" dirty="0">
              <a:latin typeface="Courier New"/>
              <a:cs typeface="Courier New"/>
            </a:endParaRPr>
          </a:p>
          <a:p>
            <a:pPr marL="25168" marR="536070">
              <a:lnSpc>
                <a:spcPts val="1821"/>
              </a:lnSpc>
              <a:spcBef>
                <a:spcPts val="10"/>
              </a:spcBef>
            </a:pPr>
            <a:r>
              <a:rPr sz="1400" spc="-40" dirty="0">
                <a:latin typeface="Courier New"/>
                <a:cs typeface="Courier New"/>
              </a:rPr>
              <a:t>enum </a:t>
            </a:r>
            <a:r>
              <a:rPr sz="1400" spc="-20" dirty="0">
                <a:latin typeface="Courier New"/>
                <a:cs typeface="Courier New"/>
              </a:rPr>
              <a:t>explicit export extern false float </a:t>
            </a:r>
            <a:r>
              <a:rPr sz="1400" spc="-50" dirty="0">
                <a:latin typeface="Courier New"/>
                <a:cs typeface="Courier New"/>
              </a:rPr>
              <a:t>for </a:t>
            </a:r>
            <a:r>
              <a:rPr sz="1400" spc="-20" dirty="0">
                <a:latin typeface="Courier New"/>
                <a:cs typeface="Courier New"/>
              </a:rPr>
              <a:t>friend </a:t>
            </a:r>
            <a:r>
              <a:rPr sz="1400" spc="-40" dirty="0">
                <a:latin typeface="Courier New"/>
                <a:cs typeface="Courier New"/>
              </a:rPr>
              <a:t>goto</a:t>
            </a:r>
            <a:endParaRPr sz="1400" dirty="0">
              <a:latin typeface="Courier New"/>
              <a:cs typeface="Courier New"/>
            </a:endParaRPr>
          </a:p>
          <a:p>
            <a:pPr marL="25168" marR="800329">
              <a:lnSpc>
                <a:spcPts val="1821"/>
              </a:lnSpc>
              <a:spcBef>
                <a:spcPts val="20"/>
              </a:spcBef>
            </a:pPr>
            <a:r>
              <a:rPr sz="1400" spc="-50" dirty="0">
                <a:latin typeface="Courier New"/>
                <a:cs typeface="Courier New"/>
              </a:rPr>
              <a:t>if </a:t>
            </a:r>
            <a:r>
              <a:rPr sz="1400" spc="-20" dirty="0">
                <a:latin typeface="Courier New"/>
                <a:cs typeface="Courier New"/>
              </a:rPr>
              <a:t>inline </a:t>
            </a:r>
            <a:r>
              <a:rPr sz="1400" spc="-50" dirty="0">
                <a:latin typeface="Courier New"/>
                <a:cs typeface="Courier New"/>
              </a:rPr>
              <a:t>int </a:t>
            </a:r>
            <a:r>
              <a:rPr sz="1400" spc="-40" dirty="0">
                <a:latin typeface="Courier New"/>
                <a:cs typeface="Courier New"/>
              </a:rPr>
              <a:t>long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12616" y="972596"/>
            <a:ext cx="2159326" cy="5134186"/>
          </a:xfrm>
          <a:prstGeom prst="rect">
            <a:avLst/>
          </a:prstGeom>
        </p:spPr>
        <p:txBody>
          <a:bodyPr vert="horz" wrap="square" lIns="0" tIns="59142" rIns="0" bIns="0" rtlCol="0">
            <a:spAutoFit/>
          </a:bodyPr>
          <a:lstStyle/>
          <a:p>
            <a:pPr marL="25168" marR="932457">
              <a:lnSpc>
                <a:spcPts val="1821"/>
              </a:lnSpc>
              <a:spcBef>
                <a:spcPts val="466"/>
              </a:spcBef>
            </a:pPr>
            <a:r>
              <a:rPr sz="1400" spc="-20" dirty="0">
                <a:latin typeface="Courier New"/>
                <a:cs typeface="Courier New"/>
              </a:rPr>
              <a:t>mutable namespace </a:t>
            </a:r>
            <a:r>
              <a:rPr sz="1400" spc="-50" dirty="0">
                <a:latin typeface="Courier New"/>
                <a:cs typeface="Courier New"/>
              </a:rPr>
              <a:t>new </a:t>
            </a:r>
            <a:r>
              <a:rPr sz="1400" spc="-20" dirty="0">
                <a:latin typeface="Courier New"/>
                <a:cs typeface="Courier New"/>
              </a:rPr>
              <a:t>noexcept </a:t>
            </a:r>
            <a:r>
              <a:rPr sz="1400" spc="-50" dirty="0">
                <a:latin typeface="Courier New"/>
                <a:cs typeface="Courier New"/>
              </a:rPr>
              <a:t>not </a:t>
            </a:r>
            <a:r>
              <a:rPr sz="1400" spc="-20" dirty="0">
                <a:latin typeface="Courier New"/>
                <a:cs typeface="Courier New"/>
              </a:rPr>
              <a:t>not_eq nullptr operator </a:t>
            </a:r>
            <a:r>
              <a:rPr sz="1400" spc="-50" dirty="0">
                <a:latin typeface="Courier New"/>
                <a:cs typeface="Courier New"/>
              </a:rPr>
              <a:t>or</a:t>
            </a:r>
            <a:endParaRPr sz="1400" dirty="0">
              <a:latin typeface="Courier New"/>
              <a:cs typeface="Courier New"/>
            </a:endParaRPr>
          </a:p>
          <a:p>
            <a:pPr marL="25168" marR="932457">
              <a:lnSpc>
                <a:spcPts val="1821"/>
              </a:lnSpc>
              <a:spcBef>
                <a:spcPts val="20"/>
              </a:spcBef>
            </a:pPr>
            <a:r>
              <a:rPr sz="1400" spc="-20" dirty="0">
                <a:latin typeface="Courier New"/>
                <a:cs typeface="Courier New"/>
              </a:rPr>
              <a:t>or_eq private protected public register</a:t>
            </a:r>
            <a:endParaRPr sz="1400" dirty="0">
              <a:latin typeface="Courier New"/>
              <a:cs typeface="Courier New"/>
            </a:endParaRPr>
          </a:p>
          <a:p>
            <a:pPr marL="25168" marR="10067">
              <a:lnSpc>
                <a:spcPts val="1821"/>
              </a:lnSpc>
              <a:spcBef>
                <a:spcPts val="20"/>
              </a:spcBef>
            </a:pPr>
            <a:r>
              <a:rPr sz="1400" spc="-20" dirty="0">
                <a:latin typeface="Courier New"/>
                <a:cs typeface="Courier New"/>
              </a:rPr>
              <a:t>reinterpret_cast requires</a:t>
            </a:r>
            <a:endParaRPr sz="1400" dirty="0">
              <a:latin typeface="Courier New"/>
              <a:cs typeface="Courier New"/>
            </a:endParaRPr>
          </a:p>
          <a:p>
            <a:pPr marL="25168" marR="1327590">
              <a:lnSpc>
                <a:spcPts val="1821"/>
              </a:lnSpc>
            </a:pPr>
            <a:r>
              <a:rPr sz="1400" spc="-20" dirty="0">
                <a:latin typeface="Courier New"/>
                <a:cs typeface="Courier New"/>
              </a:rPr>
              <a:t>return short signed sizeof static</a:t>
            </a:r>
            <a:endParaRPr sz="1400" dirty="0">
              <a:latin typeface="Courier New"/>
              <a:cs typeface="Courier New"/>
            </a:endParaRPr>
          </a:p>
          <a:p>
            <a:pPr marL="25168" marR="405198">
              <a:lnSpc>
                <a:spcPts val="1821"/>
              </a:lnSpc>
              <a:spcBef>
                <a:spcPts val="20"/>
              </a:spcBef>
            </a:pPr>
            <a:r>
              <a:rPr sz="1400" spc="-20" dirty="0">
                <a:latin typeface="Courier New"/>
                <a:cs typeface="Courier New"/>
              </a:rPr>
              <a:t>static_assert static_cast struct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71942" y="964047"/>
            <a:ext cx="1732744" cy="4903353"/>
          </a:xfrm>
          <a:prstGeom prst="rect">
            <a:avLst/>
          </a:prstGeom>
        </p:spPr>
        <p:txBody>
          <a:bodyPr vert="horz" wrap="square" lIns="0" tIns="59142" rIns="0" bIns="0" rtlCol="0">
            <a:spAutoFit/>
          </a:bodyPr>
          <a:lstStyle/>
          <a:p>
            <a:pPr marL="75503" marR="60402">
              <a:lnSpc>
                <a:spcPts val="1821"/>
              </a:lnSpc>
              <a:spcBef>
                <a:spcPts val="466"/>
              </a:spcBef>
            </a:pPr>
            <a:r>
              <a:rPr sz="1400" spc="-20" dirty="0">
                <a:latin typeface="Courier New"/>
                <a:cs typeface="Courier New"/>
              </a:rPr>
              <a:t>switch template</a:t>
            </a:r>
            <a:r>
              <a:rPr sz="1400" spc="991" dirty="0">
                <a:latin typeface="Courier New"/>
                <a:cs typeface="Courier New"/>
              </a:rPr>
              <a:t> </a:t>
            </a:r>
            <a:r>
              <a:rPr sz="1400" spc="-40" dirty="0">
                <a:latin typeface="Courier New"/>
                <a:cs typeface="Courier New"/>
              </a:rPr>
              <a:t>this </a:t>
            </a:r>
            <a:r>
              <a:rPr sz="1400" spc="-20" dirty="0">
                <a:latin typeface="Courier New"/>
                <a:cs typeface="Courier New"/>
              </a:rPr>
              <a:t>thread_local throw</a:t>
            </a:r>
            <a:endParaRPr sz="1400" dirty="0">
              <a:latin typeface="Courier New"/>
              <a:cs typeface="Courier New"/>
            </a:endParaRPr>
          </a:p>
          <a:p>
            <a:pPr marL="75503" marR="718535">
              <a:lnSpc>
                <a:spcPts val="1821"/>
              </a:lnSpc>
              <a:spcBef>
                <a:spcPts val="10"/>
              </a:spcBef>
            </a:pPr>
            <a:r>
              <a:rPr sz="1400" spc="-40" dirty="0">
                <a:latin typeface="Courier New"/>
                <a:cs typeface="Courier New"/>
              </a:rPr>
              <a:t>true </a:t>
            </a:r>
            <a:r>
              <a:rPr sz="1400" spc="-50" dirty="0">
                <a:latin typeface="Courier New"/>
                <a:cs typeface="Courier New"/>
              </a:rPr>
              <a:t>try </a:t>
            </a:r>
            <a:r>
              <a:rPr sz="1400" spc="-20" dirty="0">
                <a:latin typeface="Courier New"/>
                <a:cs typeface="Courier New"/>
              </a:rPr>
              <a:t>typedef typeid</a:t>
            </a:r>
            <a:endParaRPr sz="1400" dirty="0">
              <a:latin typeface="Courier New"/>
              <a:cs typeface="Courier New"/>
            </a:endParaRPr>
          </a:p>
          <a:p>
            <a:pPr marL="75503" marR="507125">
              <a:lnSpc>
                <a:spcPts val="1821"/>
              </a:lnSpc>
              <a:spcBef>
                <a:spcPts val="10"/>
              </a:spcBef>
            </a:pPr>
            <a:r>
              <a:rPr sz="1400" spc="-20" dirty="0">
                <a:latin typeface="Courier New"/>
                <a:cs typeface="Courier New"/>
              </a:rPr>
              <a:t>typename union unsigned using virtual </a:t>
            </a:r>
            <a:r>
              <a:rPr sz="1400" spc="-40" dirty="0">
                <a:latin typeface="Courier New"/>
                <a:cs typeface="Courier New"/>
              </a:rPr>
              <a:t>void </a:t>
            </a:r>
            <a:r>
              <a:rPr sz="1400" spc="-20" dirty="0">
                <a:latin typeface="Courier New"/>
                <a:cs typeface="Courier New"/>
              </a:rPr>
              <a:t>volatile wchar_t while</a:t>
            </a:r>
            <a:r>
              <a:rPr sz="1400" spc="991" dirty="0">
                <a:latin typeface="Courier New"/>
                <a:cs typeface="Courier New"/>
              </a:rPr>
              <a:t> </a:t>
            </a:r>
            <a:r>
              <a:rPr sz="1400" spc="-50" dirty="0">
                <a:latin typeface="Courier New"/>
                <a:cs typeface="Courier New"/>
              </a:rPr>
              <a:t>xor </a:t>
            </a:r>
            <a:r>
              <a:rPr sz="1400" spc="-20" dirty="0" err="1">
                <a:latin typeface="Courier New"/>
                <a:cs typeface="Courier New"/>
              </a:rPr>
              <a:t>xor_eq</a:t>
            </a:r>
            <a:r>
              <a:rPr sz="1400" spc="-20" dirty="0">
                <a:latin typeface="Courier New"/>
                <a:cs typeface="Courier New"/>
              </a:rPr>
              <a:t> final</a:t>
            </a:r>
            <a:r>
              <a:rPr lang="en-US" sz="1400" spc="-30" baseline="27777" dirty="0">
                <a:latin typeface="Cambria"/>
                <a:cs typeface="Cambria"/>
              </a:rPr>
              <a:t>*</a:t>
            </a:r>
            <a:r>
              <a:rPr sz="1400" spc="1486" baseline="27777" dirty="0">
                <a:latin typeface="Cambria"/>
                <a:cs typeface="Cambria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import</a:t>
            </a:r>
            <a:r>
              <a:rPr lang="en-US" sz="1400" spc="-30" baseline="27777" dirty="0">
                <a:latin typeface="Cambria"/>
                <a:cs typeface="Cambria"/>
              </a:rPr>
              <a:t>*</a:t>
            </a:r>
            <a:r>
              <a:rPr sz="1400" spc="1486" baseline="27777" dirty="0">
                <a:latin typeface="Cambria"/>
                <a:cs typeface="Cambria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module</a:t>
            </a:r>
            <a:r>
              <a:rPr lang="en-US" sz="1400" spc="-30" baseline="27777" dirty="0">
                <a:latin typeface="Cambria"/>
                <a:cs typeface="Cambria"/>
              </a:rPr>
              <a:t>*</a:t>
            </a:r>
            <a:r>
              <a:rPr sz="1400" spc="1486" baseline="27777" dirty="0">
                <a:latin typeface="Cambria"/>
                <a:cs typeface="Cambria"/>
              </a:rPr>
              <a:t> </a:t>
            </a:r>
            <a:r>
              <a:rPr sz="1400" spc="-20" dirty="0">
                <a:latin typeface="Courier New"/>
                <a:cs typeface="Courier New"/>
              </a:rPr>
              <a:t>override</a:t>
            </a:r>
            <a:r>
              <a:rPr lang="en-US" sz="1400" spc="-30" baseline="27777" dirty="0">
                <a:latin typeface="Cambria"/>
                <a:cs typeface="Cambria"/>
              </a:rPr>
              <a:t>*</a:t>
            </a:r>
            <a:endParaRPr sz="1400" baseline="27777" dirty="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636" y="990600"/>
            <a:ext cx="1337625" cy="5372712"/>
          </a:xfrm>
          <a:prstGeom prst="rect">
            <a:avLst/>
          </a:prstGeom>
        </p:spPr>
        <p:txBody>
          <a:bodyPr vert="horz" wrap="square" lIns="0" tIns="59142" rIns="0" bIns="0" rtlCol="0">
            <a:spAutoFit/>
          </a:bodyPr>
          <a:lstStyle/>
          <a:p>
            <a:pPr marL="75503" marR="323404">
              <a:lnSpc>
                <a:spcPts val="1821"/>
              </a:lnSpc>
              <a:spcBef>
                <a:spcPts val="466"/>
              </a:spcBef>
            </a:pPr>
            <a:r>
              <a:rPr sz="1400" spc="-20" dirty="0">
                <a:latin typeface="Courier New"/>
                <a:cs typeface="Courier New"/>
              </a:rPr>
              <a:t>alignas alignof </a:t>
            </a:r>
            <a:r>
              <a:rPr sz="1400" spc="-50" dirty="0">
                <a:latin typeface="Courier New"/>
                <a:cs typeface="Courier New"/>
              </a:rPr>
              <a:t>and </a:t>
            </a:r>
            <a:r>
              <a:rPr sz="1400" spc="-20" dirty="0">
                <a:latin typeface="Courier New"/>
                <a:cs typeface="Courier New"/>
              </a:rPr>
              <a:t>and_eq </a:t>
            </a:r>
            <a:r>
              <a:rPr sz="1400" spc="-50" dirty="0">
                <a:latin typeface="Courier New"/>
                <a:cs typeface="Courier New"/>
              </a:rPr>
              <a:t>asm </a:t>
            </a:r>
            <a:r>
              <a:rPr sz="1400" spc="-40" dirty="0">
                <a:latin typeface="Courier New"/>
                <a:cs typeface="Courier New"/>
              </a:rPr>
              <a:t>auto </a:t>
            </a:r>
            <a:r>
              <a:rPr sz="1400" spc="-20" dirty="0">
                <a:latin typeface="Courier New"/>
                <a:cs typeface="Courier New"/>
              </a:rPr>
              <a:t>bitand bitor </a:t>
            </a:r>
            <a:r>
              <a:rPr sz="1400" spc="-40" dirty="0">
                <a:latin typeface="Courier New"/>
                <a:cs typeface="Courier New"/>
              </a:rPr>
              <a:t>bool </a:t>
            </a:r>
            <a:r>
              <a:rPr sz="1400" spc="-20" dirty="0">
                <a:latin typeface="Courier New"/>
                <a:cs typeface="Courier New"/>
              </a:rPr>
              <a:t>break </a:t>
            </a:r>
            <a:r>
              <a:rPr sz="1400" spc="-40" dirty="0">
                <a:latin typeface="Courier New"/>
                <a:cs typeface="Courier New"/>
              </a:rPr>
              <a:t>case </a:t>
            </a:r>
            <a:r>
              <a:rPr sz="1400" spc="-20" dirty="0">
                <a:latin typeface="Courier New"/>
                <a:cs typeface="Courier New"/>
              </a:rPr>
              <a:t>catch </a:t>
            </a:r>
            <a:r>
              <a:rPr sz="1400" spc="-40" dirty="0">
                <a:latin typeface="Courier New"/>
                <a:cs typeface="Courier New"/>
              </a:rPr>
              <a:t>char </a:t>
            </a:r>
            <a:r>
              <a:rPr sz="1400" spc="-20" dirty="0">
                <a:latin typeface="Courier New"/>
                <a:cs typeface="Courier New"/>
              </a:rPr>
              <a:t>char8_t</a:t>
            </a:r>
            <a:endParaRPr sz="1400" dirty="0">
              <a:latin typeface="Courier New"/>
              <a:cs typeface="Courier New"/>
            </a:endParaRPr>
          </a:p>
          <a:p>
            <a:pPr marL="75503" marR="60402">
              <a:lnSpc>
                <a:spcPts val="1821"/>
              </a:lnSpc>
              <a:spcBef>
                <a:spcPts val="40"/>
              </a:spcBef>
            </a:pPr>
            <a:r>
              <a:rPr sz="1400" spc="-20" dirty="0">
                <a:latin typeface="Courier New"/>
                <a:cs typeface="Courier New"/>
              </a:rPr>
              <a:t>char16_t char32_t class co_await co_return co_yield compl concept const </a:t>
            </a:r>
            <a:r>
              <a:rPr sz="1400" spc="-20" dirty="0" err="1">
                <a:latin typeface="Courier New"/>
                <a:cs typeface="Courier New"/>
              </a:rPr>
              <a:t>consteval</a:t>
            </a:r>
            <a:endParaRPr sz="1400" dirty="0">
              <a:latin typeface="Courier New"/>
              <a:cs typeface="Courier New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D8EBD8-4420-43FD-B9D3-352E6DFC9606}"/>
              </a:ext>
            </a:extLst>
          </p:cNvPr>
          <p:cNvSpPr txBox="1"/>
          <p:nvPr/>
        </p:nvSpPr>
        <p:spPr>
          <a:xfrm>
            <a:off x="5486400" y="5867400"/>
            <a:ext cx="2209800" cy="30777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75503" algn="ctr">
              <a:spcBef>
                <a:spcPts val="1040"/>
              </a:spcBef>
            </a:pPr>
            <a:r>
              <a:rPr lang="en-US" b="0" baseline="20833" dirty="0">
                <a:solidFill>
                  <a:srgbClr val="7030A0"/>
                </a:solidFill>
                <a:latin typeface="+mn-lt"/>
                <a:cs typeface="Cambria"/>
              </a:rPr>
              <a:t>∗</a:t>
            </a:r>
            <a:r>
              <a:rPr lang="en-US" sz="1400" b="0" baseline="20833" dirty="0">
                <a:solidFill>
                  <a:srgbClr val="7030A0"/>
                </a:solidFill>
                <a:latin typeface="+mn-lt"/>
                <a:cs typeface="Cambria"/>
              </a:rPr>
              <a:t> </a:t>
            </a:r>
            <a:r>
              <a:rPr lang="en-US" sz="1400" b="0" dirty="0">
                <a:solidFill>
                  <a:srgbClr val="7030A0"/>
                </a:solidFill>
                <a:latin typeface="+mn-lt"/>
                <a:cs typeface="Arial"/>
              </a:rPr>
              <a:t>Note:</a:t>
            </a:r>
            <a:r>
              <a:rPr lang="en-US" sz="1400" b="0" spc="248" dirty="0">
                <a:solidFill>
                  <a:srgbClr val="7030A0"/>
                </a:solidFill>
                <a:latin typeface="+mn-lt"/>
                <a:cs typeface="Arial"/>
              </a:rPr>
              <a:t> </a:t>
            </a:r>
            <a:r>
              <a:rPr lang="en-US" sz="1400" b="0" dirty="0">
                <a:solidFill>
                  <a:srgbClr val="7030A0"/>
                </a:solidFill>
                <a:latin typeface="+mn-lt"/>
                <a:cs typeface="Arial"/>
              </a:rPr>
              <a:t>context</a:t>
            </a:r>
            <a:r>
              <a:rPr lang="en-US" sz="1400" b="0" spc="168" dirty="0">
                <a:solidFill>
                  <a:srgbClr val="7030A0"/>
                </a:solidFill>
                <a:latin typeface="+mn-lt"/>
                <a:cs typeface="Arial"/>
              </a:rPr>
              <a:t> </a:t>
            </a:r>
            <a:r>
              <a:rPr lang="en-US" sz="1400" b="0" spc="-20" dirty="0">
                <a:solidFill>
                  <a:srgbClr val="7030A0"/>
                </a:solidFill>
                <a:latin typeface="+mn-lt"/>
                <a:cs typeface="Arial"/>
              </a:rPr>
              <a:t>sensitive</a:t>
            </a:r>
            <a:endParaRPr lang="en-US" sz="1400" b="0" dirty="0">
              <a:solidFill>
                <a:srgbClr val="7030A0"/>
              </a:solidFill>
              <a:latin typeface="+mn-lt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150813"/>
            <a:ext cx="8763000" cy="758825"/>
          </a:xfrm>
        </p:spPr>
        <p:txBody>
          <a:bodyPr/>
          <a:lstStyle/>
          <a:p>
            <a:r>
              <a:rPr lang="en-US" sz="3200" dirty="0"/>
              <a:t>Behind the Scenes: The Compilation Process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444" y="1235890"/>
            <a:ext cx="8615431" cy="470771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48C6FD-185C-4376-B2D2-34616A506FB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0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25" y="1219200"/>
            <a:ext cx="3993575" cy="4672826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C++ (along with C) uses </a:t>
            </a:r>
            <a:r>
              <a:rPr lang="en-US" sz="1800" i="1" dirty="0"/>
              <a:t>header files</a:t>
            </a:r>
            <a:r>
              <a:rPr lang="en-US" sz="1800" dirty="0"/>
              <a:t> as to hold definitions for the compiler to use while compiling.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A source file (file.cpp) contains the code that is compiled into an object file (</a:t>
            </a:r>
            <a:r>
              <a:rPr lang="en-US" sz="1800" dirty="0" err="1"/>
              <a:t>file.o</a:t>
            </a:r>
            <a:r>
              <a:rPr lang="en-US" sz="1800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header (</a:t>
            </a:r>
            <a:r>
              <a:rPr lang="en-US" sz="1800" dirty="0" err="1"/>
              <a:t>file.h</a:t>
            </a:r>
            <a:r>
              <a:rPr lang="en-US" sz="1800" dirty="0"/>
              <a:t>) is used to tell the compiler what to expect when it assembles the program in the linking stage from the object files.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Source files and header files can refer to any number of other header files.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4495799" y="2687235"/>
            <a:ext cx="4470715" cy="28007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std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"Hello"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"world!"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'h'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>
            <a:off x="6553200" y="2267573"/>
            <a:ext cx="8363" cy="37206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4568825" y="1414923"/>
            <a:ext cx="4346575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b="0" dirty="0">
                <a:latin typeface="+mn-lt"/>
              </a:rPr>
              <a:t>C++ language headers aren’t referred to with the </a:t>
            </a:r>
            <a:r>
              <a:rPr lang="en-US" sz="1600" dirty="0">
                <a:latin typeface="+mn-lt"/>
              </a:rPr>
              <a:t>.h</a:t>
            </a:r>
            <a:r>
              <a:rPr lang="en-US" sz="1600" b="0" dirty="0">
                <a:latin typeface="+mn-lt"/>
              </a:rPr>
              <a:t> suffix.  &lt;</a:t>
            </a:r>
            <a:r>
              <a:rPr lang="en-US" sz="1600" b="0" dirty="0" err="1">
                <a:latin typeface="+mn-lt"/>
              </a:rPr>
              <a:t>iostream</a:t>
            </a:r>
            <a:r>
              <a:rPr lang="en-US" sz="1600" b="0" dirty="0">
                <a:latin typeface="+mn-lt"/>
              </a:rPr>
              <a:t>&gt; provides definitions for I/O functions, including the </a:t>
            </a:r>
            <a:r>
              <a:rPr lang="en-US" sz="1600" b="0" i="1" dirty="0" err="1">
                <a:latin typeface="+mn-lt"/>
              </a:rPr>
              <a:t>cout</a:t>
            </a:r>
            <a:r>
              <a:rPr lang="en-US" sz="1600" b="0" dirty="0">
                <a:latin typeface="+mn-lt"/>
              </a:rPr>
              <a:t> function.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B1369-9BEB-4A22-B277-E6DBA3B730E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0813"/>
            <a:ext cx="8074025" cy="758825"/>
          </a:xfrm>
        </p:spPr>
        <p:txBody>
          <a:bodyPr/>
          <a:lstStyle/>
          <a:p>
            <a:r>
              <a:rPr lang="en-US" dirty="0"/>
              <a:t>Slight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219200"/>
            <a:ext cx="4419600" cy="46728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Let’s put the message into some variables of type </a:t>
            </a:r>
            <a:r>
              <a:rPr lang="en-US" sz="1800" i="1" dirty="0"/>
              <a:t>string</a:t>
            </a:r>
            <a:r>
              <a:rPr lang="en-US" sz="1800" dirty="0"/>
              <a:t> and print some numbers.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Things to note: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Strings can be concatenated with a + operator.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No messing with null terminators or </a:t>
            </a:r>
            <a:r>
              <a:rPr lang="en-US" sz="1600" i="1" dirty="0" err="1"/>
              <a:t>strcat</a:t>
            </a:r>
            <a:r>
              <a:rPr lang="en-US" sz="1600" i="1" dirty="0"/>
              <a:t>()</a:t>
            </a:r>
            <a:r>
              <a:rPr lang="en-US" sz="1600" dirty="0"/>
              <a:t> as in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Some string notes: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Access a string character by brackets or function: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 err="1"/>
              <a:t>msg</a:t>
            </a:r>
            <a:r>
              <a:rPr lang="en-US" sz="1600" dirty="0"/>
              <a:t>[0] </a:t>
            </a:r>
            <a:r>
              <a:rPr lang="en-US" sz="1600" dirty="0">
                <a:sym typeface="Wingdings" panose="05000000000000000000" pitchFamily="2" charset="2"/>
              </a:rPr>
              <a:t> “H”  or msg.at(0)  “H”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600" dirty="0"/>
              <a:t>C++ strings are </a:t>
            </a:r>
            <a:r>
              <a:rPr lang="en-US" sz="1600" i="1" dirty="0">
                <a:solidFill>
                  <a:srgbClr val="7030A0"/>
                </a:solidFill>
              </a:rPr>
              <a:t>mutable</a:t>
            </a:r>
            <a:r>
              <a:rPr lang="en-US" sz="1600" dirty="0"/>
              <a:t> – they can be changed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419601" y="2195396"/>
            <a:ext cx="4573438" cy="35394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"Hello"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"world!"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'h'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V="1">
            <a:off x="3352800" y="4648200"/>
            <a:ext cx="1066801" cy="2286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1600200"/>
            <a:ext cx="839638" cy="83963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42F057-FB52-4301-A84A-E91C21A76D5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5029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i="1" dirty="0"/>
              <a:t>string</a:t>
            </a:r>
            <a:r>
              <a:rPr lang="en-US" sz="2000" dirty="0"/>
              <a:t> is not a basic type (more on those later), it is a </a:t>
            </a:r>
            <a:r>
              <a:rPr lang="en-US" sz="2000" b="1" dirty="0">
                <a:solidFill>
                  <a:srgbClr val="7030A0"/>
                </a:solidFill>
              </a:rPr>
              <a:t>class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2000" dirty="0"/>
              <a:t>creates an </a:t>
            </a:r>
            <a:r>
              <a:rPr lang="en-US" sz="2000" i="1" dirty="0"/>
              <a:t>instance</a:t>
            </a:r>
            <a:r>
              <a:rPr lang="en-US" sz="2000" dirty="0"/>
              <a:t> of a string called “hello”.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2000" dirty="0">
                <a:solidFill>
                  <a:srgbClr val="7030A0"/>
                </a:solidFill>
              </a:rPr>
              <a:t>is an object.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Remember that a class defines some data and a set of functions (methods) that operate on that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8825" y="1828800"/>
            <a:ext cx="4498975" cy="357020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"Hello"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"world!"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'h'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4C81D-8456-4479-8436-E5BE0EC078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Definition of object-oriented programming (OOP)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First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67F7A8-8937-4EBC-92B6-19DDD8BBC0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3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3810000" cy="4800600"/>
          </a:xfrm>
        </p:spPr>
        <p:txBody>
          <a:bodyPr anchor="ctr"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Update the code as you see here.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After the last character is entered, </a:t>
            </a:r>
            <a:r>
              <a:rPr lang="en-US" sz="2000" b="1" dirty="0">
                <a:solidFill>
                  <a:srgbClr val="7030A0"/>
                </a:solidFill>
              </a:rPr>
              <a:t>IDE </a:t>
            </a:r>
            <a:r>
              <a:rPr lang="en-US" sz="2000" dirty="0"/>
              <a:t>will display some info about the string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If you click or type something else just delete and re-type the last character.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Ctrl-space will force the list to appear.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419600" y="1797893"/>
            <a:ext cx="4648200" cy="427809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&lt;iostream&gt;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"Hello"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"world!"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 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'h'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msg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msg </a:t>
            </a:r>
            <a:endParaRPr lang="en-US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/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 bwMode="auto">
          <a:xfrm>
            <a:off x="4228356" y="4419600"/>
            <a:ext cx="458790" cy="47950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8334F-0A6E-4264-A7C0-AA5691A584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9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6" y="1447800"/>
            <a:ext cx="8679963" cy="4224237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8" idx="1"/>
          </p:cNvCxnSpPr>
          <p:nvPr/>
        </p:nvCxnSpPr>
        <p:spPr bwMode="auto">
          <a:xfrm flipH="1">
            <a:off x="2385976" y="3148703"/>
            <a:ext cx="1045424" cy="51611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4"/>
          <p:cNvSpPr txBox="1">
            <a:spLocks/>
          </p:cNvSpPr>
          <p:nvPr/>
        </p:nvSpPr>
        <p:spPr bwMode="auto">
          <a:xfrm>
            <a:off x="3431400" y="2868405"/>
            <a:ext cx="1369200" cy="56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List of other string objects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7719433" y="3282641"/>
            <a:ext cx="485078" cy="76943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4"/>
          <p:cNvSpPr txBox="1">
            <a:spLocks/>
          </p:cNvSpPr>
          <p:nvPr/>
        </p:nvSpPr>
        <p:spPr bwMode="auto">
          <a:xfrm>
            <a:off x="7067085" y="2209800"/>
            <a:ext cx="1397828" cy="129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400" kern="0" dirty="0"/>
              <a:t>Shows this function (main) and the type of </a:t>
            </a:r>
            <a:r>
              <a:rPr lang="en-US" sz="1400" kern="0" dirty="0" err="1"/>
              <a:t>msg</a:t>
            </a:r>
            <a:r>
              <a:rPr lang="en-US" sz="1400" kern="0" dirty="0"/>
              <a:t> (string)</a:t>
            </a:r>
          </a:p>
        </p:txBody>
      </p:sp>
      <p:sp>
        <p:nvSpPr>
          <p:cNvPr id="16" name="Content Placeholder 4"/>
          <p:cNvSpPr txBox="1">
            <a:spLocks/>
          </p:cNvSpPr>
          <p:nvPr/>
        </p:nvSpPr>
        <p:spPr bwMode="auto">
          <a:xfrm>
            <a:off x="5193679" y="2722046"/>
            <a:ext cx="1237787" cy="56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List of string methods</a:t>
            </a:r>
          </a:p>
        </p:txBody>
      </p:sp>
      <p:cxnSp>
        <p:nvCxnSpPr>
          <p:cNvPr id="17" name="Straight Arrow Connector 16"/>
          <p:cNvCxnSpPr/>
          <p:nvPr/>
        </p:nvCxnSpPr>
        <p:spPr bwMode="auto">
          <a:xfrm flipH="1">
            <a:off x="5193679" y="3282640"/>
            <a:ext cx="359626" cy="91997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813110" y="5717542"/>
            <a:ext cx="7391400" cy="414482"/>
          </a:xfrm>
        </p:spPr>
        <p:txBody>
          <a:bodyPr/>
          <a:lstStyle/>
          <a:p>
            <a:r>
              <a:rPr lang="en-US" sz="1800" dirty="0"/>
              <a:t>Next: let’s find the size() method without scrolling for it.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7051F-54C6-4C2D-8A1E-15D606A8CAA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66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2" y="1941706"/>
            <a:ext cx="7924800" cy="3073120"/>
          </a:xfrm>
          <a:prstGeom prst="rect">
            <a:avLst/>
          </a:prstGeom>
        </p:spPr>
      </p:pic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2464420" y="1295401"/>
            <a:ext cx="6450980" cy="2115766"/>
          </a:xfrm>
          <a:solidFill>
            <a:schemeClr val="accent1">
              <a:lumMod val="20000"/>
              <a:lumOff val="80000"/>
            </a:schemeClr>
          </a:solidFill>
          <a:ln>
            <a:solidFill>
              <a:srgbClr val="C2C2C2"/>
            </a:solidFill>
          </a:ln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Start typing “</a:t>
            </a:r>
            <a:r>
              <a:rPr lang="en-US" sz="1600" dirty="0" err="1"/>
              <a:t>msg.size</a:t>
            </a:r>
            <a:r>
              <a:rPr lang="en-US" sz="1600" dirty="0"/>
              <a:t>()” until it appears in the list.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Once it’s highlighted (or you scroll to it) press the Tab key to auto-enter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On the right you can click “Open declaration” to see how the C++ compiler defines size(). This will open </a:t>
            </a:r>
            <a:r>
              <a:rPr lang="en-US" sz="1600" i="1" dirty="0" err="1"/>
              <a:t>basic_string.h</a:t>
            </a:r>
            <a:r>
              <a:rPr lang="en-US" sz="1600" dirty="0"/>
              <a:t>, a built-in file.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0F06E-C306-457A-8850-14DE64DC5AB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1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709" y="1208444"/>
            <a:ext cx="4212163" cy="4582756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Tweak the code to print the number of characters in the string, build, and run 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From the point of view of main(), the </a:t>
            </a:r>
            <a:r>
              <a:rPr lang="en-US" sz="2000" i="1" dirty="0" err="1"/>
              <a:t>msg</a:t>
            </a:r>
            <a:r>
              <a:rPr lang="en-US" sz="2000" dirty="0"/>
              <a:t> object has hidden away its means of tracking and retrieving the number of characters stored.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Note: while the string class has a </a:t>
            </a:r>
            <a:r>
              <a:rPr lang="en-US" sz="2000" b="1" dirty="0"/>
              <a:t>huge</a:t>
            </a:r>
            <a:r>
              <a:rPr lang="en-US" sz="2000" dirty="0"/>
              <a:t> number of methods your typical C++ class has far fewer!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7448" y="1208444"/>
            <a:ext cx="4492844" cy="375487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iostream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"Hello"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"world!"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"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world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'h'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msg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cout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msg.size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7" name="Straight Arrow Connector 6"/>
          <p:cNvCxnSpPr>
            <a:cxnSpLocks/>
            <a:stCxn id="4" idx="2"/>
          </p:cNvCxnSpPr>
          <p:nvPr/>
        </p:nvCxnSpPr>
        <p:spPr bwMode="auto">
          <a:xfrm flipH="1" flipV="1">
            <a:off x="5562600" y="4267202"/>
            <a:ext cx="1141270" cy="6961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86554" y="4923570"/>
            <a:ext cx="4264834" cy="1248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sz="2000" b="0" kern="0" dirty="0"/>
              <a:t>Note that </a:t>
            </a:r>
            <a:r>
              <a:rPr lang="en-US" sz="2000" b="0" i="1" kern="0" dirty="0" err="1"/>
              <a:t>cout</a:t>
            </a:r>
            <a:r>
              <a:rPr lang="en-US" sz="2000" b="0" kern="0" dirty="0"/>
              <a:t> prints integers without any modification! </a:t>
            </a:r>
          </a:p>
          <a:p>
            <a:pPr algn="just"/>
            <a:endParaRPr lang="en-US" sz="2000" b="0" kern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7BC3D-771E-4EFA-8006-873B4006EF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C++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35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13088"/>
            <a:ext cx="8763000" cy="521151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C++ syntax is very similar to </a:t>
            </a:r>
            <a:r>
              <a:rPr lang="en-US" sz="1800" b="1" dirty="0"/>
              <a:t>C</a:t>
            </a:r>
            <a:r>
              <a:rPr lang="en-US" sz="1800" dirty="0"/>
              <a:t>, Java, or C#.  Here’s a few things up front and we’ll cover more as we go along.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Curly braces are used to denote a </a:t>
            </a:r>
            <a:r>
              <a:rPr lang="en-US" sz="1800" b="1" dirty="0"/>
              <a:t>code block </a:t>
            </a:r>
            <a:r>
              <a:rPr lang="en-US" sz="1800" dirty="0"/>
              <a:t>(like the main() function):  </a:t>
            </a:r>
          </a:p>
          <a:p>
            <a:pPr marL="2657475" lvl="8" indent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 some code …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Statements end with a semicolon:                      </a:t>
            </a:r>
          </a:p>
          <a:p>
            <a:pPr marL="2828925" lvl="8" indent="-171450"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Comments are marked for a single line with a  </a:t>
            </a:r>
            <a:r>
              <a:rPr lang="en-US" sz="1800" b="1" dirty="0"/>
              <a:t>//</a:t>
            </a:r>
            <a:r>
              <a:rPr lang="en-US" sz="1800" dirty="0"/>
              <a:t> or for </a:t>
            </a:r>
            <a:r>
              <a:rPr lang="en-US" sz="1800" dirty="0" err="1"/>
              <a:t>multilines</a:t>
            </a:r>
            <a:r>
              <a:rPr lang="en-US" sz="1800" dirty="0"/>
              <a:t> with a pair of </a:t>
            </a:r>
            <a:r>
              <a:rPr lang="en-US" sz="1800" b="1" dirty="0"/>
              <a:t>/*</a:t>
            </a:r>
            <a:r>
              <a:rPr lang="en-US" sz="1800" dirty="0"/>
              <a:t> and </a:t>
            </a:r>
            <a:r>
              <a:rPr lang="en-US" sz="1800" b="1" dirty="0"/>
              <a:t>*/</a:t>
            </a:r>
            <a:r>
              <a:rPr lang="en-US" sz="1800" dirty="0"/>
              <a:t> :</a:t>
            </a:r>
          </a:p>
          <a:p>
            <a:pPr marL="2828925" lvl="8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6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Variables can be declared at any time in a code block: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324600" y="4648200"/>
            <a:ext cx="2435395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my_function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3276600" y="3338005"/>
            <a:ext cx="2003087" cy="58477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1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3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762000" y="4835149"/>
            <a:ext cx="4190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// this is a comment.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/* everything in here </a:t>
            </a:r>
          </a:p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highlight>
                  <a:srgbClr val="FFFFFF"/>
                </a:highlight>
              </a:rPr>
              <a:t>         is a comment */</a:t>
            </a:r>
            <a:endParaRPr lang="en-US" sz="1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F5D8BB-8994-4A2C-B8C7-673E401B007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475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1244586"/>
            <a:ext cx="8305800" cy="5003813"/>
          </a:xfr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Functions are sections of code that are called from other code.  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Functions always have a return argument type, a function name, and then a list of arguments separated by commas: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A </a:t>
            </a:r>
            <a:r>
              <a:rPr lang="en-US" sz="1800" i="1" dirty="0"/>
              <a:t>void</a:t>
            </a:r>
            <a:r>
              <a:rPr lang="en-US" sz="1800" dirty="0"/>
              <a:t> type means the function does not return a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 marL="0" indent="0"/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Variables are declared with a type and a name: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cs typeface="Courier New" panose="02070309020205020404" pitchFamily="49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5526734" y="3022575"/>
            <a:ext cx="3312466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x,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z = x + y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7" name="Rectangle 6"/>
          <p:cNvSpPr/>
          <p:nvPr/>
        </p:nvSpPr>
        <p:spPr>
          <a:xfrm>
            <a:off x="604736" y="3020351"/>
            <a:ext cx="468853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No arguments? Still need ():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my_function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/* do something...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	   but a void value means the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	   return statement can be skipped.*/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6806" y="4432517"/>
            <a:ext cx="3358594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Specify the type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= 100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vector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string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vec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Sometimes types can be inferred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auto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F23FF-D6A8-4B5F-826E-E659EC5E0BA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614084-DB40-4156-A03D-97A98DD08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Basic Syntax</a:t>
            </a:r>
          </a:p>
        </p:txBody>
      </p:sp>
    </p:spTree>
    <p:extLst>
      <p:ext uri="{BB962C8B-B14F-4D97-AF65-F5344CB8AC3E}">
        <p14:creationId xmlns:p14="http://schemas.microsoft.com/office/powerpoint/2010/main" val="1906165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04800" y="1211133"/>
            <a:ext cx="8534400" cy="4884867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A sampling of arithmetic operators: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Arithmetic: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  -  *  /  %  ++  --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Logical: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&amp;&amp; </a:t>
            </a:r>
            <a:r>
              <a:rPr lang="en-US" sz="2000" dirty="0"/>
              <a:t>(AND)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sz="2000" dirty="0">
                <a:cs typeface="+mj-cs"/>
              </a:rPr>
              <a:t>(OR</a:t>
            </a:r>
            <a:r>
              <a:rPr lang="en-US" sz="2000" dirty="0"/>
              <a:t>)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! </a:t>
            </a:r>
            <a:r>
              <a:rPr lang="en-US" sz="2000" dirty="0"/>
              <a:t>(NOT)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dirty="0"/>
              <a:t>Comparison:  ==    &gt;    &lt;   &gt;=    &lt;=    !=  </a:t>
            </a:r>
            <a:endParaRPr lang="en-US" sz="24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Sometimes these can have special meanings beyond arithmetic, for example the “+” is used to </a:t>
            </a:r>
            <a:r>
              <a:rPr lang="en-US" sz="2000" b="1" dirty="0"/>
              <a:t>concatenate strings</a:t>
            </a:r>
            <a:r>
              <a:rPr lang="en-US" sz="2000" dirty="0"/>
              <a:t>.</a:t>
            </a:r>
            <a:endParaRPr lang="en-US" sz="36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What happens when a </a:t>
            </a:r>
            <a:r>
              <a:rPr lang="en-US" sz="2400" b="1" dirty="0">
                <a:solidFill>
                  <a:srgbClr val="CC0000"/>
                </a:solidFill>
              </a:rPr>
              <a:t>syntax error </a:t>
            </a:r>
            <a:r>
              <a:rPr lang="en-US" sz="2400" dirty="0"/>
              <a:t>is made?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compiler will complain and refuse to compile the file.  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000" dirty="0"/>
              <a:t>The error message </a:t>
            </a:r>
            <a:r>
              <a:rPr lang="en-US" sz="2000" i="1" dirty="0"/>
              <a:t>usually</a:t>
            </a:r>
            <a:r>
              <a:rPr lang="en-US" sz="2000" dirty="0"/>
              <a:t> directs you to the error but sometimes the error occurs before the compiler discovers syntax errors so you hunt a little bit.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200" dirty="0">
              <a:cs typeface="Courier New" panose="02070309020205020404" pitchFamily="49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B9D1A3-A0A2-49F3-8B87-EC2E65C5BB4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8BBD85C-75A0-4604-B241-51A1B9694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Basic Syntax</a:t>
            </a:r>
          </a:p>
        </p:txBody>
      </p:sp>
    </p:spTree>
    <p:extLst>
      <p:ext uri="{BB962C8B-B14F-4D97-AF65-F5344CB8AC3E}">
        <p14:creationId xmlns:p14="http://schemas.microsoft.com/office/powerpoint/2010/main" val="1856292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Built-in (</a:t>
            </a:r>
            <a:r>
              <a:rPr lang="en-US" sz="3200" i="1" dirty="0"/>
              <a:t>aka</a:t>
            </a:r>
            <a:r>
              <a:rPr lang="en-US" sz="3200" dirty="0"/>
              <a:t> </a:t>
            </a:r>
            <a:r>
              <a:rPr lang="en-US" sz="3200" b="1" dirty="0"/>
              <a:t>primitive</a:t>
            </a:r>
            <a:r>
              <a:rPr lang="en-US" sz="3200" dirty="0"/>
              <a:t> or intrinsic)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81579"/>
            <a:ext cx="8763000" cy="239982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“primitive” or “intrinsic” means these types are not objects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Here are the most commonly used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Note: The exact bit ranges here are </a:t>
            </a:r>
            <a:r>
              <a:rPr lang="en-US" sz="1800" b="1" dirty="0"/>
              <a:t>platform and compiler dependent</a:t>
            </a:r>
            <a:r>
              <a:rPr lang="en-US" sz="1800" dirty="0"/>
              <a:t>!</a:t>
            </a:r>
            <a:r>
              <a:rPr lang="en-US" sz="1800" b="1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Typical usage with PCs, Macs, Linux, etc. use these values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Variations from this table are found in specialized applications like embedded system processors.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56104"/>
              </p:ext>
            </p:extLst>
          </p:nvPr>
        </p:nvGraphicFramePr>
        <p:xfrm>
          <a:off x="457200" y="3636219"/>
          <a:ext cx="4499262" cy="2040204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499754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499754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499754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340034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char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unsigned char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8-bit</a:t>
                      </a:r>
                      <a:r>
                        <a:rPr lang="en-US" sz="1400" baseline="0" dirty="0"/>
                        <a:t> integer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short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unsigned short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16-bit</a:t>
                      </a:r>
                      <a:r>
                        <a:rPr lang="en-US" sz="1400" baseline="0" dirty="0"/>
                        <a:t> integer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int</a:t>
                      </a:r>
                      <a:endParaRPr lang="en-US" sz="1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unsigned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int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32-bit integer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unsigned 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64-bit integer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340034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bool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or false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15895314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6844"/>
              </p:ext>
            </p:extLst>
          </p:nvPr>
        </p:nvGraphicFramePr>
        <p:xfrm>
          <a:off x="5105400" y="3636219"/>
          <a:ext cx="3730338" cy="204020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64226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866112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354401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544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float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32-bit floating point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544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double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64-bit floating point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54401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long long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128-bit integer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  <a:tr h="62259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long double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128-bit</a:t>
                      </a:r>
                      <a:r>
                        <a:rPr lang="en-US" sz="1400" baseline="0" dirty="0"/>
                        <a:t> floating point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286201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609600" y="5867400"/>
            <a:ext cx="78503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33CC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http://www.cplusplus.com/doc/tutorial/variables</a:t>
            </a:r>
            <a:r>
              <a:rPr lang="en-US" b="0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970504-E224-44AC-A93B-62BA74856C3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03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be sure of integer sizes?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In the same spirit as using </a:t>
            </a:r>
            <a:r>
              <a:rPr lang="en-US" sz="1800" i="1" dirty="0"/>
              <a:t>integer(kind=8)</a:t>
            </a:r>
            <a:r>
              <a:rPr lang="en-US" sz="1800" dirty="0"/>
              <a:t> type notation in Fortran, there are type definitions that exactly specify exactly the bits used.  These were added in </a:t>
            </a:r>
            <a:r>
              <a:rPr lang="en-US" sz="1800" b="1" dirty="0"/>
              <a:t>C++11.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These can be useful if you are planning to port code across CPU architectures (ex. Intel 64-bit CPUs to a 32-bit ARM on an embedded board) or when doing particular types of integer math.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For a full list and description see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</a:rPr>
              <a:t>: 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>
                <a:solidFill>
                  <a:schemeClr val="accent6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http://www.cplusplus.com/reference/cstdint/</a:t>
            </a:r>
            <a:endParaRPr lang="en-US" sz="1600" i="1" dirty="0">
              <a:solidFill>
                <a:schemeClr val="accent6">
                  <a:lumMod val="50000"/>
                </a:schemeClr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345559"/>
              </p:ext>
            </p:extLst>
          </p:nvPr>
        </p:nvGraphicFramePr>
        <p:xfrm>
          <a:off x="2428824" y="4379670"/>
          <a:ext cx="4794487" cy="1941755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596889">
                  <a:extLst>
                    <a:ext uri="{9D8B030D-6E8A-4147-A177-3AD203B41FA5}">
                      <a16:colId xmlns:a16="http://schemas.microsoft.com/office/drawing/2014/main" val="2394804568"/>
                    </a:ext>
                  </a:extLst>
                </a:gridCol>
                <a:gridCol w="1598799">
                  <a:extLst>
                    <a:ext uri="{9D8B030D-6E8A-4147-A177-3AD203B41FA5}">
                      <a16:colId xmlns:a16="http://schemas.microsoft.com/office/drawing/2014/main" val="952064724"/>
                    </a:ext>
                  </a:extLst>
                </a:gridCol>
                <a:gridCol w="1598799">
                  <a:extLst>
                    <a:ext uri="{9D8B030D-6E8A-4147-A177-3AD203B41FA5}">
                      <a16:colId xmlns:a16="http://schemas.microsoft.com/office/drawing/2014/main" val="1283060211"/>
                    </a:ext>
                  </a:extLst>
                </a:gridCol>
              </a:tblGrid>
              <a:tr h="388351"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Value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89303715"/>
                  </a:ext>
                </a:extLst>
              </a:tr>
              <a:tr h="388351">
                <a:tc>
                  <a:txBody>
                    <a:bodyPr/>
                    <a:lstStyle/>
                    <a:p>
                      <a:r>
                        <a:rPr lang="en-US" sz="1400" dirty="0"/>
                        <a:t>int8_t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uint8_t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8-bit</a:t>
                      </a:r>
                      <a:r>
                        <a:rPr lang="en-US" sz="1400" baseline="0" dirty="0"/>
                        <a:t> integer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587536761"/>
                  </a:ext>
                </a:extLst>
              </a:tr>
              <a:tr h="388351">
                <a:tc>
                  <a:txBody>
                    <a:bodyPr/>
                    <a:lstStyle/>
                    <a:p>
                      <a:r>
                        <a:rPr lang="en-US" sz="1400" dirty="0"/>
                        <a:t>int16_t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uint16_t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16-bit</a:t>
                      </a:r>
                      <a:r>
                        <a:rPr lang="en-US" sz="1400" baseline="0" dirty="0"/>
                        <a:t> integer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74075264"/>
                  </a:ext>
                </a:extLst>
              </a:tr>
              <a:tr h="388351">
                <a:tc>
                  <a:txBody>
                    <a:bodyPr/>
                    <a:lstStyle/>
                    <a:p>
                      <a:r>
                        <a:rPr lang="en-US" sz="1400" dirty="0"/>
                        <a:t>int32_t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uint32_t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32-bit</a:t>
                      </a:r>
                      <a:r>
                        <a:rPr lang="en-US" sz="1400" baseline="0" dirty="0"/>
                        <a:t> integer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051912982"/>
                  </a:ext>
                </a:extLst>
              </a:tr>
              <a:tr h="388351">
                <a:tc>
                  <a:txBody>
                    <a:bodyPr/>
                    <a:lstStyle/>
                    <a:p>
                      <a:r>
                        <a:rPr lang="en-US" sz="1400" dirty="0"/>
                        <a:t>int64_t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uint64_t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64-bit</a:t>
                      </a:r>
                      <a:r>
                        <a:rPr lang="en-US" sz="1400" baseline="0" dirty="0"/>
                        <a:t> integer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444849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56385" y="4010338"/>
            <a:ext cx="4766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#include &lt;</a:t>
            </a:r>
            <a:r>
              <a:rPr lang="en-US" dirty="0" err="1">
                <a:latin typeface="+mn-lt"/>
              </a:rPr>
              <a:t>cstdint</a:t>
            </a:r>
            <a:r>
              <a:rPr lang="en-US" dirty="0">
                <a:latin typeface="+mn-lt"/>
              </a:rPr>
              <a:t>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DC5B9-ED07-48E6-88B0-100C7417165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60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58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Pointer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588890"/>
            <a:ext cx="8618964" cy="1441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Variable and object values are stored in particular locations in the computer’s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Reference and pointer variables </a:t>
            </a:r>
            <a:r>
              <a:rPr lang="en-US" sz="1600" b="1" dirty="0"/>
              <a:t>store the memory location of other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Pointers are found in C. References are a C++ variation that makes pointers easier and safer to use.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654" y="2309632"/>
            <a:ext cx="40205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hello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"Hello"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*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&amp;hello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&amp;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hello_ref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hello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</p:txBody>
      </p:sp>
      <p:cxnSp>
        <p:nvCxnSpPr>
          <p:cNvPr id="8" name="Straight Arrow Connector 7"/>
          <p:cNvCxnSpPr>
            <a:cxnSpLocks/>
            <a:stCxn id="10" idx="1"/>
          </p:cNvCxnSpPr>
          <p:nvPr/>
        </p:nvCxnSpPr>
        <p:spPr bwMode="auto">
          <a:xfrm flipH="1">
            <a:off x="1905000" y="1957364"/>
            <a:ext cx="1792085" cy="4123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Content Placeholder 4"/>
          <p:cNvSpPr txBox="1">
            <a:spLocks/>
          </p:cNvSpPr>
          <p:nvPr/>
        </p:nvSpPr>
        <p:spPr bwMode="auto">
          <a:xfrm>
            <a:off x="3697085" y="1545050"/>
            <a:ext cx="2529320" cy="824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sz="1350" kern="0" dirty="0"/>
              <a:t>The object </a:t>
            </a:r>
            <a:r>
              <a:rPr lang="en-US" sz="1350" i="1" kern="0" dirty="0"/>
              <a:t>hello</a:t>
            </a:r>
            <a:r>
              <a:rPr lang="en-US" sz="1350" kern="0" dirty="0"/>
              <a:t> occupies some computer memory.</a:t>
            </a:r>
            <a:endParaRPr lang="en-US" sz="1350" i="1" kern="0" dirty="0"/>
          </a:p>
        </p:txBody>
      </p:sp>
      <p:sp>
        <p:nvSpPr>
          <p:cNvPr id="11" name="Content Placeholder 4"/>
          <p:cNvSpPr txBox="1">
            <a:spLocks/>
          </p:cNvSpPr>
          <p:nvPr/>
        </p:nvSpPr>
        <p:spPr bwMode="auto">
          <a:xfrm>
            <a:off x="4800600" y="2369679"/>
            <a:ext cx="4249072" cy="11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sz="1350" kern="0" dirty="0"/>
              <a:t>The asterisk indicates that </a:t>
            </a:r>
            <a:r>
              <a:rPr lang="en-US" sz="1350" i="1" kern="0" dirty="0" err="1"/>
              <a:t>hello_ptr</a:t>
            </a:r>
            <a:r>
              <a:rPr lang="en-US" sz="1350" kern="0" dirty="0"/>
              <a:t> is a pointer to a string. </a:t>
            </a:r>
            <a:r>
              <a:rPr lang="en-US" sz="1350" i="1" kern="0" dirty="0" err="1"/>
              <a:t>hello_ptr</a:t>
            </a:r>
            <a:r>
              <a:rPr lang="en-US" sz="1350" kern="0" dirty="0"/>
              <a:t> variable is assigned the memory address of object </a:t>
            </a:r>
            <a:r>
              <a:rPr lang="en-US" sz="1350" i="1" kern="0" dirty="0"/>
              <a:t>hello</a:t>
            </a:r>
            <a:r>
              <a:rPr lang="en-US" sz="1350" kern="0" dirty="0"/>
              <a:t> which is accessed with the “&amp;” syntax.  </a:t>
            </a:r>
            <a:endParaRPr lang="en-US" sz="1350" i="1" kern="0" dirty="0"/>
          </a:p>
        </p:txBody>
      </p:sp>
      <p:cxnSp>
        <p:nvCxnSpPr>
          <p:cNvPr id="12" name="Straight Arrow Connector 11"/>
          <p:cNvCxnSpPr>
            <a:cxnSpLocks/>
            <a:stCxn id="11" idx="1"/>
          </p:cNvCxnSpPr>
          <p:nvPr/>
        </p:nvCxnSpPr>
        <p:spPr bwMode="auto">
          <a:xfrm flipH="1">
            <a:off x="3697085" y="2936481"/>
            <a:ext cx="110351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Content Placeholder 4"/>
          <p:cNvSpPr txBox="1">
            <a:spLocks/>
          </p:cNvSpPr>
          <p:nvPr/>
        </p:nvSpPr>
        <p:spPr bwMode="auto">
          <a:xfrm>
            <a:off x="3379125" y="3682509"/>
            <a:ext cx="5383874" cy="788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sz="1350" kern="0" dirty="0"/>
              <a:t>The &amp; here indicates that </a:t>
            </a:r>
            <a:r>
              <a:rPr lang="en-US" sz="1350" i="1" kern="0" dirty="0" err="1"/>
              <a:t>hello_ref</a:t>
            </a:r>
            <a:r>
              <a:rPr lang="en-US" sz="1350" kern="0" dirty="0"/>
              <a:t> is a reference to a string. The </a:t>
            </a:r>
            <a:r>
              <a:rPr lang="en-US" sz="1350" i="1" kern="0" dirty="0" err="1"/>
              <a:t>hello_ref</a:t>
            </a:r>
            <a:r>
              <a:rPr lang="en-US" sz="1350" kern="0" dirty="0"/>
              <a:t> variable is assigned the memory address of object </a:t>
            </a:r>
            <a:r>
              <a:rPr lang="en-US" sz="1350" i="1" kern="0" dirty="0"/>
              <a:t>hello</a:t>
            </a:r>
            <a:r>
              <a:rPr lang="en-US" sz="1350" kern="0" dirty="0"/>
              <a:t> automatically.</a:t>
            </a:r>
            <a:endParaRPr lang="en-US" sz="1350" i="1" kern="0" dirty="0"/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 flipV="1">
            <a:off x="2514600" y="3503283"/>
            <a:ext cx="864525" cy="17922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F1C80-B721-47F3-BCC5-72530708CB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80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C++ is strongly typed. It will auto-convert a variable of one type to another in a limited fashion: if it will not change the value.</a:t>
            </a:r>
          </a:p>
          <a:p>
            <a:pPr marL="0" indent="0"/>
            <a:endParaRPr lang="en-US" sz="2000" dirty="0"/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Conversions that don’t change value: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 increasing precision (float </a:t>
            </a:r>
            <a:r>
              <a:rPr lang="en-US" sz="1600" dirty="0">
                <a:sym typeface="Wingdings" panose="05000000000000000000" pitchFamily="2" charset="2"/>
              </a:rPr>
              <a:t> double) or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integer  floating point of at least the same precision.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C++ allows for C-style type casting with the syntax: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(new type) expression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But since we’re doing C++ we’ll look at the </a:t>
            </a:r>
            <a:r>
              <a:rPr lang="en-US" sz="2000" b="1" dirty="0">
                <a:sym typeface="Wingdings" panose="05000000000000000000" pitchFamily="2" charset="2"/>
              </a:rPr>
              <a:t>4</a:t>
            </a:r>
            <a:r>
              <a:rPr lang="en-US" sz="2000" dirty="0">
                <a:sym typeface="Wingdings" panose="05000000000000000000" pitchFamily="2" charset="2"/>
              </a:rPr>
              <a:t> ways of doing this in C++ next...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2597641" y="1981200"/>
            <a:ext cx="3335941" cy="92333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80"/>
                </a:solidFill>
                <a:highlight>
                  <a:srgbClr val="FFFFFF"/>
                </a:highlight>
              </a:rPr>
              <a:t>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// OK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short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// NO!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679306" y="5152717"/>
            <a:ext cx="3629811" cy="8309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y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s-E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z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/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y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s-E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7EF9-8115-48D5-AA3E-7D563C681C5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4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05" y="173104"/>
            <a:ext cx="7924800" cy="734093"/>
          </a:xfrm>
        </p:spPr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28" y="1219200"/>
            <a:ext cx="8448472" cy="5029200"/>
          </a:xfrm>
        </p:spPr>
        <p:txBody>
          <a:bodyPr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marL="51435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This is exactly equivalent to the C style cast.  </a:t>
            </a:r>
          </a:p>
          <a:p>
            <a:pPr marL="51435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This identifies a cast </a:t>
            </a:r>
            <a:r>
              <a:rPr lang="en-US" sz="2000" b="1" dirty="0"/>
              <a:t>at compile time</a:t>
            </a:r>
            <a:r>
              <a:rPr lang="en-US" sz="2000" dirty="0"/>
              <a:t>.</a:t>
            </a:r>
          </a:p>
          <a:p>
            <a:pPr marL="51435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This will allow casts that reduce precision (ex. double </a:t>
            </a:r>
            <a:r>
              <a:rPr lang="en-US" sz="2000" dirty="0">
                <a:sym typeface="Wingdings" panose="05000000000000000000" pitchFamily="2" charset="2"/>
              </a:rPr>
              <a:t> float)</a:t>
            </a:r>
          </a:p>
          <a:p>
            <a:pPr marL="51435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~99% of all your casts in C++ will be of this type.</a:t>
            </a:r>
            <a:endParaRPr lang="en-US" sz="2800" dirty="0"/>
          </a:p>
          <a:p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524000" y="3810000"/>
            <a:ext cx="510540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double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d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80"/>
                </a:solidFill>
                <a:highlight>
                  <a:srgbClr val="FFFFFF"/>
                </a:highlight>
              </a:rPr>
              <a:t>1234.56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f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static_cast</a:t>
            </a:r>
            <a:r>
              <a:rPr lang="en-US" dirty="0">
                <a:highlight>
                  <a:srgbClr val="FFFFFF"/>
                </a:highlight>
              </a:rPr>
              <a:t>&lt;float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&gt;(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// same as</a:t>
            </a:r>
          </a:p>
          <a:p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g 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s-ES" dirty="0" err="1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s-ES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d</a:t>
            </a:r>
            <a:r>
              <a:rPr lang="en-US" dirty="0">
                <a:solidFill>
                  <a:srgbClr val="FF0000"/>
                </a:solidFill>
              </a:rPr>
              <a:t> 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B99C-79B4-4C0F-A585-FDDFBCD91E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32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05" y="173104"/>
            <a:ext cx="7924800" cy="734093"/>
          </a:xfrm>
        </p:spPr>
        <p:txBody>
          <a:bodyPr/>
          <a:lstStyle/>
          <a:p>
            <a:r>
              <a:rPr lang="en-US" dirty="0"/>
              <a:t>Type 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728" y="1295400"/>
            <a:ext cx="8448472" cy="4953000"/>
          </a:xfrm>
        </p:spPr>
        <p:txBody>
          <a:bodyPr/>
          <a:lstStyle/>
          <a:p>
            <a:pPr algn="just"/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expression)</a:t>
            </a:r>
          </a:p>
          <a:p>
            <a:pPr marL="51435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Special version where type casting is performed at runtime, only works on reference or  pointer type variables.</a:t>
            </a:r>
          </a:p>
          <a:p>
            <a:pPr marL="514350" indent="-45720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Usually handled automatically by the compiler where needed, rarely done by the programmer.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BB99C-79B4-4C0F-A585-FDDFBCD91ED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44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Brace 3"/>
          <p:cNvSpPr/>
          <p:nvPr/>
        </p:nvSpPr>
        <p:spPr bwMode="auto">
          <a:xfrm rot="5400000">
            <a:off x="3955210" y="3211810"/>
            <a:ext cx="554477" cy="2605133"/>
          </a:xfrm>
          <a:prstGeom prst="rightBrace">
            <a:avLst>
              <a:gd name="adj1" fmla="val 8333"/>
              <a:gd name="adj2" fmla="val 4968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80" y="53591"/>
            <a:ext cx="8485819" cy="856984"/>
          </a:xfrm>
        </p:spPr>
        <p:txBody>
          <a:bodyPr/>
          <a:lstStyle/>
          <a:p>
            <a:r>
              <a:rPr lang="en-US" dirty="0"/>
              <a:t>Type Casting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0343" y="1582456"/>
            <a:ext cx="7158747" cy="2914650"/>
          </a:xfrm>
        </p:spPr>
        <p:txBody>
          <a:bodyPr/>
          <a:lstStyle/>
          <a:p>
            <a:pPr algn="just"/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const_cast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marL="51435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Variables labeled as </a:t>
            </a:r>
            <a:r>
              <a:rPr lang="en-US" sz="1800" i="1" dirty="0" err="1"/>
              <a:t>const</a:t>
            </a:r>
            <a:r>
              <a:rPr lang="en-US" sz="1800" dirty="0"/>
              <a:t> can’t have their value changed.</a:t>
            </a:r>
          </a:p>
          <a:p>
            <a:pPr marL="514350" indent="-457200" algn="just">
              <a:buFont typeface="Arial" panose="020B0604020202020204" pitchFamily="34" charset="0"/>
              <a:buChar char="•"/>
            </a:pPr>
            <a:r>
              <a:rPr lang="en-US" sz="1800" dirty="0" err="1"/>
              <a:t>const_cast</a:t>
            </a:r>
            <a:r>
              <a:rPr lang="en-US" sz="1800" dirty="0"/>
              <a:t> lets the programmer remove or add </a:t>
            </a:r>
            <a:r>
              <a:rPr lang="en-US" sz="1800" i="1" dirty="0" err="1"/>
              <a:t>const</a:t>
            </a:r>
            <a:r>
              <a:rPr lang="en-US" sz="1800" dirty="0"/>
              <a:t> to reference or  pointer type variables. </a:t>
            </a:r>
          </a:p>
          <a:p>
            <a:pPr marL="514350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If you need to do this, you probably want to re-think your code.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0868" y="4886645"/>
            <a:ext cx="726316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latin typeface="+mn-lt"/>
              </a:rPr>
              <a:t>“unsafe”: the compiler will not protect you here!</a:t>
            </a:r>
          </a:p>
          <a:p>
            <a:pPr algn="ctr"/>
            <a:r>
              <a:rPr lang="en-US" dirty="0">
                <a:latin typeface="+mn-lt"/>
              </a:rPr>
              <a:t> </a:t>
            </a:r>
          </a:p>
          <a:p>
            <a:pPr algn="ctr"/>
            <a:r>
              <a:rPr lang="en-US" dirty="0">
                <a:latin typeface="+mn-lt"/>
              </a:rPr>
              <a:t>The programmer must make sure everything is correct!</a:t>
            </a:r>
          </a:p>
        </p:txBody>
      </p:sp>
      <p:pic>
        <p:nvPicPr>
          <p:cNvPr id="1026" name="Picture 2" descr="https://metvnetwork.s3.amazonaws.com/flbo2-1459186591-770-blog-Robot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02" r="12343"/>
          <a:stretch/>
        </p:blipFill>
        <p:spPr bwMode="auto">
          <a:xfrm>
            <a:off x="7399090" y="1151512"/>
            <a:ext cx="1543298" cy="2277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loud 5"/>
          <p:cNvSpPr/>
          <p:nvPr/>
        </p:nvSpPr>
        <p:spPr bwMode="auto">
          <a:xfrm>
            <a:off x="5638800" y="1137478"/>
            <a:ext cx="2228473" cy="856984"/>
          </a:xfrm>
          <a:prstGeom prst="clou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400" dirty="0">
                <a:ea typeface="Osaka" pitchFamily="-64" charset="-128"/>
              </a:rPr>
              <a:t>Danger</a:t>
            </a:r>
            <a:r>
              <a:rPr lang="en-US" sz="1100" dirty="0">
                <a:ea typeface="Osaka" pitchFamily="-64" charset="-128"/>
              </a:rPr>
              <a:t>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87F58D-7090-4AEA-91F1-CCAAF80F89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3849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380" y="53591"/>
            <a:ext cx="8485819" cy="856984"/>
          </a:xfrm>
        </p:spPr>
        <p:txBody>
          <a:bodyPr/>
          <a:lstStyle/>
          <a:p>
            <a:r>
              <a:rPr lang="en-US" dirty="0"/>
              <a:t>Type Casting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26" y="1219200"/>
            <a:ext cx="8379974" cy="4876800"/>
          </a:xfrm>
        </p:spPr>
        <p:txBody>
          <a:bodyPr/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&lt;new type&gt;( expression )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000" dirty="0"/>
              <a:t>Takes the bits in the expression and re-uses them </a:t>
            </a:r>
            <a:r>
              <a:rPr lang="en-US" sz="2000" b="1" dirty="0"/>
              <a:t>unconverted</a:t>
            </a:r>
            <a:r>
              <a:rPr lang="en-US" sz="2000" dirty="0"/>
              <a:t> as a new type. 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000" dirty="0"/>
              <a:t>Also only works on reference or pointer type variables.</a:t>
            </a:r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sz="2000" dirty="0"/>
              <a:t>Sometimes useful when reading in binary files and extracting parameters.</a:t>
            </a:r>
          </a:p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87F58D-7090-4AEA-91F1-CCAAF80F89F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192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C++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868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19200"/>
            <a:ext cx="3927697" cy="5029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4 function calls are listed.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1</a:t>
            </a:r>
            <a:r>
              <a:rPr lang="en-US" sz="1800" baseline="30000" dirty="0"/>
              <a:t>st</a:t>
            </a:r>
            <a:r>
              <a:rPr lang="en-US" sz="1800" dirty="0"/>
              <a:t> and 2</a:t>
            </a:r>
            <a:r>
              <a:rPr lang="en-US" sz="1800" baseline="30000" dirty="0"/>
              <a:t>nd</a:t>
            </a:r>
            <a:r>
              <a:rPr lang="en-US" sz="1800" dirty="0"/>
              <a:t> functions are identical in their behavior.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/>
              <a:t>The values of L and W are sent to the function, multiplied, and the product is returned.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RectangleArea2 uses </a:t>
            </a:r>
            <a:r>
              <a:rPr lang="en-US" sz="1800" i="1" dirty="0" err="1"/>
              <a:t>const</a:t>
            </a:r>
            <a:r>
              <a:rPr lang="en-US" sz="1800" dirty="0"/>
              <a:t> arguments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/>
              <a:t>The compiler </a:t>
            </a:r>
            <a:r>
              <a:rPr lang="en-US" sz="1400" b="1" dirty="0"/>
              <a:t>will not</a:t>
            </a:r>
            <a:r>
              <a:rPr lang="en-US" sz="1400" dirty="0"/>
              <a:t> let you modify their values in the function.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400" dirty="0"/>
              <a:t>Try it!  Uncomment the line and see what happens when you recompile.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3</a:t>
            </a:r>
            <a:r>
              <a:rPr lang="en-US" sz="1800" baseline="30000" dirty="0"/>
              <a:t>rd</a:t>
            </a:r>
            <a:r>
              <a:rPr lang="en-US" sz="1800" dirty="0"/>
              <a:t> and 4</a:t>
            </a:r>
            <a:r>
              <a:rPr lang="en-US" sz="1800" baseline="30000" dirty="0"/>
              <a:t>th</a:t>
            </a:r>
            <a:r>
              <a:rPr lang="en-US" sz="1800" dirty="0"/>
              <a:t> versions pass the arguments by </a:t>
            </a:r>
            <a:r>
              <a:rPr lang="en-US" sz="1800" i="1" dirty="0"/>
              <a:t>reference</a:t>
            </a:r>
            <a:r>
              <a:rPr lang="en-US" sz="1800" dirty="0"/>
              <a:t> with an added </a:t>
            </a:r>
            <a:r>
              <a:rPr lang="en-US" sz="1800" i="1" dirty="0"/>
              <a:t>&amp;</a:t>
            </a:r>
            <a:r>
              <a:rPr lang="en-US" sz="1800" dirty="0"/>
              <a:t> </a:t>
            </a:r>
          </a:p>
          <a:p>
            <a:pPr lvl="1" algn="just">
              <a:buFont typeface="Arial" panose="020B0604020202020204" pitchFamily="34" charset="0"/>
              <a:buChar char="•"/>
            </a:pPr>
            <a:endParaRPr lang="en-US" sz="11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4114799" y="1918454"/>
            <a:ext cx="4846189" cy="3985706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endParaRPr lang="en-US" sz="11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RectangleArea1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RectangleArea2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US" sz="1100" dirty="0">
                <a:solidFill>
                  <a:srgbClr val="C0C0C0"/>
                </a:solidFill>
                <a:highlight>
                  <a:srgbClr val="FFFFFF"/>
                </a:highlight>
              </a:rPr>
              <a:t>    // L=2.0 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RectangleArea3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RectangleArea4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area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100" dirty="0"/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H="1">
            <a:off x="6305840" y="1655565"/>
            <a:ext cx="206953" cy="426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Rectangle 9"/>
          <p:cNvSpPr/>
          <p:nvPr/>
        </p:nvSpPr>
        <p:spPr>
          <a:xfrm>
            <a:off x="6507974" y="1308389"/>
            <a:ext cx="23797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/>
              <a:t>The function arguments L and W are sent as type </a:t>
            </a:r>
            <a:r>
              <a:rPr lang="en-US" sz="1200" i="1" kern="0" dirty="0"/>
              <a:t>float</a:t>
            </a:r>
            <a:r>
              <a:rPr lang="en-US" sz="1200" kern="0" dirty="0"/>
              <a:t>.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83565" y="2391188"/>
            <a:ext cx="19511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kern="0" dirty="0"/>
              <a:t>Product is computed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 bwMode="auto">
          <a:xfrm flipH="1" flipV="1">
            <a:off x="5214327" y="2458375"/>
            <a:ext cx="681597" cy="13849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4264413" y="1428750"/>
            <a:ext cx="169449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kern="0" dirty="0"/>
              <a:t>The return type is </a:t>
            </a:r>
            <a:r>
              <a:rPr lang="en-US" sz="1200" i="1" kern="0" dirty="0"/>
              <a:t>float</a:t>
            </a:r>
            <a:r>
              <a:rPr lang="en-US" sz="1200" kern="0" dirty="0"/>
              <a:t>.</a:t>
            </a:r>
          </a:p>
        </p:txBody>
      </p:sp>
      <p:cxnSp>
        <p:nvCxnSpPr>
          <p:cNvPr id="19" name="Straight Arrow Connector 18"/>
          <p:cNvCxnSpPr>
            <a:stCxn id="18" idx="2"/>
          </p:cNvCxnSpPr>
          <p:nvPr/>
        </p:nvCxnSpPr>
        <p:spPr bwMode="auto">
          <a:xfrm flipH="1">
            <a:off x="4466064" y="1890415"/>
            <a:ext cx="645598" cy="17304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5517848"/>
            <a:ext cx="401055" cy="401055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D1D38-AFEE-4F2C-82D2-0ACF89F656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436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458" y="3735988"/>
            <a:ext cx="8305800" cy="2489974"/>
          </a:xfrm>
        </p:spPr>
        <p:txBody>
          <a:bodyPr anchor="ctr"/>
          <a:lstStyle/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C++ defaults to </a:t>
            </a:r>
            <a:r>
              <a:rPr lang="en-US" sz="1800" b="1" i="1" dirty="0">
                <a:solidFill>
                  <a:schemeClr val="accent6">
                    <a:lumMod val="50000"/>
                  </a:schemeClr>
                </a:solidFill>
              </a:rPr>
              <a:t>pass by value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1800" dirty="0"/>
              <a:t>behavior when calling a function.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function arguments are </a:t>
            </a:r>
            <a:r>
              <a:rPr lang="en-US" sz="1800" b="1" dirty="0"/>
              <a:t>copied</a:t>
            </a:r>
            <a:r>
              <a:rPr lang="en-US" sz="1800" dirty="0"/>
              <a:t> when used in the function.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Changing the value of L or W in the RectangleArea1 function does </a:t>
            </a:r>
            <a:r>
              <a:rPr lang="en-US" sz="1800" b="1" dirty="0"/>
              <a:t>not</a:t>
            </a:r>
            <a:r>
              <a:rPr lang="en-US" sz="1800" dirty="0"/>
              <a:t> effect their original values in the </a:t>
            </a:r>
            <a:r>
              <a:rPr lang="en-US" sz="1800" i="1" dirty="0"/>
              <a:t>main() </a:t>
            </a:r>
            <a:r>
              <a:rPr lang="en-US" sz="1800" dirty="0"/>
              <a:t>function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When passing objects as function arguments it is important to be aware that potentially large data structures are automatically copied!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1205017" y="1600200"/>
            <a:ext cx="2280425" cy="172774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2000" b="0" dirty="0">
                <a:ea typeface="Osaka" pitchFamily="-64" charset="-128"/>
              </a:rPr>
              <a:t>main()</a:t>
            </a:r>
          </a:p>
          <a:p>
            <a:pPr defTabSz="685800" eaLnBrk="0" hangingPunct="0"/>
            <a:endParaRPr lang="en-US" sz="2000" dirty="0">
              <a:ea typeface="Osaka" pitchFamily="-64" charset="-128"/>
            </a:endParaRPr>
          </a:p>
          <a:p>
            <a:pPr defTabSz="685800" eaLnBrk="0" hangingPunct="0"/>
            <a:endParaRPr lang="en-US" sz="2000" dirty="0">
              <a:ea typeface="Osaka" pitchFamily="-6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134534" y="2447326"/>
            <a:ext cx="865829" cy="4415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200" b="0" dirty="0">
                <a:ea typeface="Osaka" pitchFamily="-64" charset="-128"/>
              </a:rPr>
              <a:t>float L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2134534" y="2826119"/>
            <a:ext cx="865829" cy="4415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200" b="0" dirty="0">
                <a:ea typeface="Osaka" pitchFamily="-64" charset="-128"/>
              </a:rPr>
              <a:t>float W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733800" y="1600200"/>
            <a:ext cx="5029200" cy="172774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2000" b="0" dirty="0">
                <a:ea typeface="Osaka" pitchFamily="-64" charset="-128"/>
              </a:rPr>
              <a:t>RectangleArea1(float L, float W)</a:t>
            </a:r>
          </a:p>
          <a:p>
            <a:pPr defTabSz="685800" eaLnBrk="0" hangingPunct="0"/>
            <a:endParaRPr lang="en-US" sz="2000" dirty="0">
              <a:ea typeface="Osaka" pitchFamily="-64" charset="-128"/>
            </a:endParaRPr>
          </a:p>
          <a:p>
            <a:pPr defTabSz="685800" eaLnBrk="0" hangingPunct="0"/>
            <a:endParaRPr lang="en-US" sz="2000" dirty="0">
              <a:ea typeface="Osaka" pitchFamily="-6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5667148" y="2447326"/>
            <a:ext cx="865829" cy="4415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200" b="0" dirty="0">
                <a:ea typeface="Osaka" pitchFamily="-64" charset="-128"/>
              </a:rPr>
              <a:t>float L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5667148" y="2826118"/>
            <a:ext cx="865829" cy="441535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200" b="0" dirty="0">
                <a:ea typeface="Osaka" pitchFamily="-64" charset="-128"/>
              </a:rPr>
              <a:t>float W</a:t>
            </a:r>
          </a:p>
        </p:txBody>
      </p:sp>
      <p:cxnSp>
        <p:nvCxnSpPr>
          <p:cNvPr id="11" name="Straight Arrow Connector 10"/>
          <p:cNvCxnSpPr>
            <a:cxnSpLocks/>
            <a:stCxn id="5" idx="3"/>
            <a:endCxn id="8" idx="1"/>
          </p:cNvCxnSpPr>
          <p:nvPr/>
        </p:nvCxnSpPr>
        <p:spPr bwMode="auto">
          <a:xfrm>
            <a:off x="3000363" y="2668094"/>
            <a:ext cx="266678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976471" y="2360316"/>
            <a:ext cx="87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copy</a:t>
            </a:r>
          </a:p>
        </p:txBody>
      </p:sp>
      <p:cxnSp>
        <p:nvCxnSpPr>
          <p:cNvPr id="13" name="Straight Arrow Connector 12"/>
          <p:cNvCxnSpPr>
            <a:cxnSpLocks/>
            <a:stCxn id="6" idx="3"/>
            <a:endCxn id="9" idx="1"/>
          </p:cNvCxnSpPr>
          <p:nvPr/>
        </p:nvCxnSpPr>
        <p:spPr bwMode="auto">
          <a:xfrm flipV="1">
            <a:off x="3000363" y="3046886"/>
            <a:ext cx="2666785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953909" y="2710869"/>
            <a:ext cx="876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copy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7D5C791-1DD1-47DC-9910-9B9F4D23A02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63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-2511" y="2412057"/>
            <a:ext cx="8991600" cy="3897006"/>
          </a:xfrm>
        </p:spPr>
        <p:txBody>
          <a:bodyPr numCol="1"/>
          <a:lstStyle/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i="1" dirty="0"/>
              <a:t>Pass by reference</a:t>
            </a:r>
            <a:r>
              <a:rPr lang="en-US" sz="1800" dirty="0"/>
              <a:t> behavior is triggered when the </a:t>
            </a:r>
            <a:r>
              <a:rPr lang="en-US" sz="2400" dirty="0">
                <a:solidFill>
                  <a:srgbClr val="7030A0"/>
                </a:solidFill>
              </a:rPr>
              <a:t>&amp;</a:t>
            </a:r>
            <a:r>
              <a:rPr lang="en-US" sz="1800" dirty="0"/>
              <a:t> character is used to modify the type of the argument.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This is the type of behavior you see in Fortran, </a:t>
            </a:r>
            <a:r>
              <a:rPr lang="en-US" sz="1800" dirty="0" err="1"/>
              <a:t>Matlab</a:t>
            </a:r>
            <a:r>
              <a:rPr lang="en-US" sz="1800" dirty="0"/>
              <a:t>, Python, and others. 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Pass by reference function arguments are </a:t>
            </a:r>
            <a:r>
              <a:rPr lang="en-US" sz="1800" b="1" dirty="0"/>
              <a:t>NOT</a:t>
            </a:r>
            <a:r>
              <a:rPr lang="en-US" sz="1800" dirty="0"/>
              <a:t> copied. Instead the compiler sends a </a:t>
            </a:r>
            <a:r>
              <a:rPr lang="en-US" sz="1800" i="1" dirty="0"/>
              <a:t>pointer</a:t>
            </a:r>
            <a:r>
              <a:rPr lang="en-US" sz="1800" dirty="0"/>
              <a:t> to the function that references the memory location of the original variable.  The syntax of using the argument in the function does not change.  </a:t>
            </a:r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Pass by reference arguments almost always act just like a pass by value argument when writing code </a:t>
            </a:r>
            <a:r>
              <a:rPr lang="en-US" sz="1600" b="1" dirty="0">
                <a:solidFill>
                  <a:srgbClr val="FF0000"/>
                </a:solidFill>
              </a:rPr>
              <a:t>EXCEPT</a:t>
            </a:r>
            <a:r>
              <a:rPr lang="en-US" sz="1800" dirty="0"/>
              <a:t> that changing their value changes the value of the original variable!!</a:t>
            </a:r>
            <a:endParaRPr lang="en-US" sz="1100" dirty="0"/>
          </a:p>
          <a:p>
            <a:pPr algn="just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i="1" dirty="0" err="1"/>
              <a:t>const</a:t>
            </a:r>
            <a:r>
              <a:rPr lang="en-US" sz="1800" dirty="0"/>
              <a:t> modifier can be used to prevent changes to the original variable in main(). </a:t>
            </a:r>
          </a:p>
          <a:p>
            <a:pPr marL="285750" indent="-285750" algn="just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1208591" y="1295400"/>
            <a:ext cx="1563959" cy="8781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050" b="0" dirty="0">
                <a:ea typeface="Osaka" pitchFamily="-64" charset="-128"/>
              </a:rPr>
              <a:t>main()</a:t>
            </a:r>
          </a:p>
          <a:p>
            <a:pPr defTabSz="685800" eaLnBrk="0" hangingPunct="0"/>
            <a:endParaRPr lang="en-US" sz="1050" dirty="0">
              <a:ea typeface="Osaka" pitchFamily="-64" charset="-128"/>
            </a:endParaRPr>
          </a:p>
          <a:p>
            <a:pPr defTabSz="685800" eaLnBrk="0" hangingPunct="0"/>
            <a:endParaRPr lang="en-US" sz="1050" dirty="0">
              <a:ea typeface="Osaka" pitchFamily="-6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1693669" y="1510060"/>
            <a:ext cx="593802" cy="22441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788" b="0" dirty="0">
                <a:ea typeface="Osaka" pitchFamily="-64" charset="-128"/>
              </a:rPr>
              <a:t>float L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1693669" y="1888853"/>
            <a:ext cx="593802" cy="224419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788" b="0" dirty="0">
                <a:ea typeface="Osaka" pitchFamily="-64" charset="-128"/>
              </a:rPr>
              <a:t>float W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300266" y="1295400"/>
            <a:ext cx="4078559" cy="87815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050" b="0" dirty="0">
                <a:ea typeface="Osaka" pitchFamily="-64" charset="-128"/>
              </a:rPr>
              <a:t>RectangleArea3(</a:t>
            </a:r>
            <a:r>
              <a:rPr lang="en-US" sz="1050" b="0" dirty="0" err="1">
                <a:ea typeface="Osaka" pitchFamily="-64" charset="-128"/>
              </a:rPr>
              <a:t>const</a:t>
            </a:r>
            <a:r>
              <a:rPr lang="en-US" sz="1050" b="0" dirty="0">
                <a:ea typeface="Osaka" pitchFamily="-64" charset="-128"/>
              </a:rPr>
              <a:t> float&amp; L, </a:t>
            </a:r>
            <a:r>
              <a:rPr lang="en-US" sz="1050" b="0" dirty="0" err="1">
                <a:ea typeface="Osaka" pitchFamily="-64" charset="-128"/>
              </a:rPr>
              <a:t>const</a:t>
            </a:r>
            <a:r>
              <a:rPr lang="en-US" sz="1050" b="0" dirty="0">
                <a:ea typeface="Osaka" pitchFamily="-64" charset="-128"/>
              </a:rPr>
              <a:t> float&amp; W)</a:t>
            </a:r>
          </a:p>
          <a:p>
            <a:pPr defTabSz="685800" eaLnBrk="0" hangingPunct="0"/>
            <a:endParaRPr lang="en-US" sz="1050" dirty="0">
              <a:ea typeface="Osaka" pitchFamily="-64" charset="-128"/>
            </a:endParaRPr>
          </a:p>
          <a:p>
            <a:pPr defTabSz="685800" eaLnBrk="0" hangingPunct="0"/>
            <a:endParaRPr lang="en-US" sz="1050" dirty="0">
              <a:ea typeface="Osaka" pitchFamily="-64" charset="-128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5226283" y="1510060"/>
            <a:ext cx="593802" cy="224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788" b="0" dirty="0">
                <a:ea typeface="Osaka" pitchFamily="-64" charset="-128"/>
              </a:rPr>
              <a:t>float L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226283" y="1888852"/>
            <a:ext cx="593802" cy="2244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788" b="0" dirty="0">
                <a:ea typeface="Osaka" pitchFamily="-64" charset="-128"/>
              </a:rPr>
              <a:t>float W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>
            <a:off x="2287472" y="1622269"/>
            <a:ext cx="28835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3312138" y="1426062"/>
            <a:ext cx="66396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latin typeface="+mn-lt"/>
              </a:rPr>
              <a:t>reference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2287472" y="2005621"/>
            <a:ext cx="288352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4" name="TextBox 13"/>
          <p:cNvSpPr txBox="1"/>
          <p:nvPr/>
        </p:nvSpPr>
        <p:spPr>
          <a:xfrm>
            <a:off x="3312138" y="1809414"/>
            <a:ext cx="663964" cy="219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25" dirty="0">
                <a:latin typeface="+mn-lt"/>
              </a:rPr>
              <a:t>reference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DB5BFB4-8EB2-4F37-966C-031AE0F42E5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4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Very brief history of 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304800" y="5372070"/>
            <a:ext cx="670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For details more check out   </a:t>
            </a:r>
            <a:r>
              <a:rPr lang="en-US" dirty="0">
                <a:solidFill>
                  <a:srgbClr val="0070C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History of C++: 1979−1991</a:t>
            </a:r>
            <a:endParaRPr lang="en-US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026" name="Picture 2" descr="http://whosays8isenough.org/wp-content/uploads/2012/01/2012-8-jan-8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" t="3623" r="2487" b="12530"/>
          <a:stretch/>
        </p:blipFill>
        <p:spPr bwMode="auto">
          <a:xfrm>
            <a:off x="7110886" y="2514600"/>
            <a:ext cx="1848822" cy="121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91379" y="3547191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n-lt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 rot="981852">
            <a:off x="7932748" y="2913010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B97E3E"/>
                </a:solidFill>
                <a:latin typeface="+mn-lt"/>
              </a:rPr>
              <a:t>Simula</a:t>
            </a:r>
            <a:r>
              <a:rPr lang="en-US" sz="900" dirty="0">
                <a:solidFill>
                  <a:srgbClr val="B97E3E"/>
                </a:solidFill>
                <a:latin typeface="+mn-lt"/>
              </a:rPr>
              <a:t> 67</a:t>
            </a:r>
          </a:p>
        </p:txBody>
      </p:sp>
      <p:pic>
        <p:nvPicPr>
          <p:cNvPr id="1030" name="Picture 6" descr="http://www.cestlavegan.com/wp-content/uploads/2011/04/Peanut-Butter-Cup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886" y="4638897"/>
            <a:ext cx="1767537" cy="843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7828872" y="5708773"/>
            <a:ext cx="5116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latin typeface="+mn-lt"/>
              </a:rPr>
              <a:t>C++</a:t>
            </a:r>
          </a:p>
        </p:txBody>
      </p:sp>
      <p:sp>
        <p:nvSpPr>
          <p:cNvPr id="19" name="Right Arrow 18"/>
          <p:cNvSpPr/>
          <p:nvPr/>
        </p:nvSpPr>
        <p:spPr bwMode="auto">
          <a:xfrm rot="5400000">
            <a:off x="7712902" y="4071242"/>
            <a:ext cx="644789" cy="22671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>
              <a:latin typeface="Times" pitchFamily="-64" charset="0"/>
              <a:ea typeface="Osaka" pitchFamily="-6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391378"/>
            <a:ext cx="6706541" cy="369236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-124691" y="7325453"/>
            <a:ext cx="4572000" cy="7848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sz="900" dirty="0"/>
              <a:t>Quote: “C++ was designed to provide </a:t>
            </a:r>
            <a:r>
              <a:rPr lang="en-US" sz="900" dirty="0" err="1"/>
              <a:t>Simula’s</a:t>
            </a:r>
            <a:r>
              <a:rPr lang="en-US" sz="900" dirty="0"/>
              <a:t> facilities for program organization together with C’s efficiency  and  flexibility  for  systems  programming.   It  was  intended  to  deliver  that  to  real  projects within half a year of the idea.  It succeeded.”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B9798-C68A-46F1-9205-8188A8FAA16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873924-CEB8-4A1F-97B2-96FE9809EA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55" y="1089892"/>
            <a:ext cx="1307736" cy="130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9676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25" y="2709934"/>
            <a:ext cx="8763000" cy="3311335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RectangleArea4</a:t>
            </a:r>
            <a:r>
              <a:rPr lang="en-US" sz="2400" dirty="0"/>
              <a:t> the pass by reference behavior is used as a way to return the result without the function returning a value.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The value of the </a:t>
            </a:r>
            <a:r>
              <a:rPr lang="en-US" sz="2400" i="1" dirty="0"/>
              <a:t>area</a:t>
            </a:r>
            <a:r>
              <a:rPr lang="en-US" sz="2400" dirty="0"/>
              <a:t> argument is modified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400" dirty="0"/>
              <a:t>routine by the function.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This can be a useful way for a function to return multiple values in the calling routine.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2995" y="1661402"/>
            <a:ext cx="8486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RectangleArea4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W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area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W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403142" y="1103431"/>
            <a:ext cx="355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+mn-lt"/>
              </a:rPr>
              <a:t>void</a:t>
            </a:r>
            <a:r>
              <a:rPr lang="en-US" dirty="0">
                <a:latin typeface="+mn-lt"/>
              </a:rPr>
              <a:t> does not return a value.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295400" y="1441985"/>
            <a:ext cx="0" cy="25391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7D2FC-5490-473D-82F6-06283FC9C47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226B710-7B02-4A4E-B3F4-DAD2B54DD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Pass by Reference</a:t>
            </a:r>
          </a:p>
        </p:txBody>
      </p:sp>
    </p:spTree>
    <p:extLst>
      <p:ext uri="{BB962C8B-B14F-4D97-AF65-F5344CB8AC3E}">
        <p14:creationId xmlns:p14="http://schemas.microsoft.com/office/powerpoint/2010/main" val="5306014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0292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In C++ arguments to functions can be objects …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which can contain any quantity of data you’ve defined!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i="1" dirty="0"/>
              <a:t>Example:</a:t>
            </a:r>
            <a:r>
              <a:rPr lang="en-US" sz="2400" dirty="0"/>
              <a:t>  Consider a </a:t>
            </a:r>
            <a:r>
              <a:rPr lang="en-US" sz="2400" b="1" dirty="0"/>
              <a:t>string variable </a:t>
            </a:r>
            <a:r>
              <a:rPr lang="en-US" sz="2400" dirty="0"/>
              <a:t>containing 1 million characters (approx. 1 MB of RAM). 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Pass by value requires a copy – 1 MB. 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Pass by reference requires </a:t>
            </a:r>
            <a:r>
              <a:rPr lang="en-US" sz="2400" b="1" dirty="0"/>
              <a:t>8 bytes</a:t>
            </a:r>
            <a:r>
              <a:rPr lang="en-US" sz="2400" dirty="0"/>
              <a:t>!</a:t>
            </a:r>
          </a:p>
          <a:p>
            <a:pPr marL="571500" indent="-457200" algn="just">
              <a:buFont typeface="Arial" panose="020B0604020202020204" pitchFamily="34" charset="0"/>
              <a:buChar char="•"/>
            </a:pPr>
            <a:endParaRPr lang="en-US" sz="3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01818-C123-4B1C-A10C-D9C1C539C9E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C75139-ED7E-49D7-B733-2AEF6162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sz="4000" dirty="0"/>
              <a:t>Passing objects </a:t>
            </a:r>
            <a:r>
              <a:rPr lang="en-US" dirty="0"/>
              <a:t>to Functions</a:t>
            </a:r>
          </a:p>
        </p:txBody>
      </p:sp>
    </p:spTree>
    <p:extLst>
      <p:ext uri="{BB962C8B-B14F-4D97-AF65-F5344CB8AC3E}">
        <p14:creationId xmlns:p14="http://schemas.microsoft.com/office/powerpoint/2010/main" val="31757827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17C75-25E5-487E-B476-2873425DE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Passing objects </a:t>
            </a:r>
            <a:r>
              <a:rPr lang="en-US" dirty="0"/>
              <a:t>to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B597-4CB2-4AAF-9501-4263FB92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Pass by value could potentially mean the accidental copying of large amounts of memory which can greatly impact program memory usage and performance.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When passing by reference, use the </a:t>
            </a:r>
            <a:r>
              <a:rPr lang="en-US" sz="2400" b="1" i="1" dirty="0"/>
              <a:t>const</a:t>
            </a:r>
            <a:r>
              <a:rPr lang="en-US" sz="2400" b="1" dirty="0"/>
              <a:t> </a:t>
            </a:r>
            <a:r>
              <a:rPr lang="en-US" sz="2400" dirty="0"/>
              <a:t>modifier whenever appropriate to protect yourself from coding errors.</a:t>
            </a:r>
          </a:p>
          <a:p>
            <a:pPr marL="4000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7030A0"/>
                </a:solidFill>
              </a:rPr>
              <a:t>Generally speaking – use </a:t>
            </a:r>
            <a:r>
              <a:rPr lang="en-US" sz="2400" i="1" dirty="0">
                <a:solidFill>
                  <a:srgbClr val="7030A0"/>
                </a:solidFill>
              </a:rPr>
              <a:t>const</a:t>
            </a:r>
            <a:r>
              <a:rPr lang="en-US" sz="2400" dirty="0">
                <a:solidFill>
                  <a:srgbClr val="7030A0"/>
                </a:solidFill>
              </a:rPr>
              <a:t> anytime you don’t want to </a:t>
            </a:r>
            <a:r>
              <a:rPr lang="en-US" sz="2400" b="1" dirty="0">
                <a:solidFill>
                  <a:srgbClr val="7030A0"/>
                </a:solidFill>
              </a:rPr>
              <a:t>modify function arguments </a:t>
            </a:r>
            <a:r>
              <a:rPr lang="en-US" sz="2400" dirty="0">
                <a:solidFill>
                  <a:srgbClr val="7030A0"/>
                </a:solidFill>
              </a:rPr>
              <a:t>in a function.</a:t>
            </a:r>
          </a:p>
          <a:p>
            <a:pPr marL="40005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FDB24-6AB1-4D31-BE7B-E72902DD7F3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12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25425" cy="5029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Briefly: The same function can be implemented </a:t>
            </a:r>
            <a:r>
              <a:rPr lang="en-US" sz="2000" b="1" dirty="0"/>
              <a:t>multiple times </a:t>
            </a:r>
            <a:r>
              <a:rPr lang="en-US" sz="2000" dirty="0"/>
              <a:t>with different arguments.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This allows for special cases to be handled, or specialized behavior for different types.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Multiple constructors in a class are an example of function overloading.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28800" y="3733800"/>
            <a:ext cx="5726692" cy="230832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float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float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sum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883" y="5749515"/>
            <a:ext cx="292609" cy="2926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DA651-830F-4D15-AC08-82B90777496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C++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63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344" y="1143000"/>
            <a:ext cx="4370481" cy="5181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Start a new project. Call it </a:t>
            </a:r>
            <a:r>
              <a:rPr lang="en-US" sz="2000" b="1" dirty="0" err="1"/>
              <a:t>BasicRectangle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In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main.cpp</a:t>
            </a:r>
            <a:r>
              <a:rPr lang="en-US" sz="2000" dirty="0"/>
              <a:t>, we’ll define a class called </a:t>
            </a:r>
            <a:r>
              <a:rPr lang="en-US" sz="2000" dirty="0" err="1"/>
              <a:t>BasicRectangle</a:t>
            </a:r>
            <a:endParaRPr lang="en-US" sz="20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First, just the basics fields: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length and width.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Enter the code on the right before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sz="2000" dirty="0"/>
              <a:t>function in the main.cpp file (copy and paste is fine) and create 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object in main.cpp:</a:t>
            </a:r>
          </a:p>
        </p:txBody>
      </p:sp>
      <p:sp>
        <p:nvSpPr>
          <p:cNvPr id="5" name="Rectangle 4"/>
          <p:cNvSpPr/>
          <p:nvPr/>
        </p:nvSpPr>
        <p:spPr>
          <a:xfrm>
            <a:off x="4953000" y="1167996"/>
            <a:ext cx="3992656" cy="504753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iostream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width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length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80FF"/>
                </a:solidFill>
                <a:highlight>
                  <a:srgbClr val="FFFFFF"/>
                </a:highlight>
              </a:rPr>
              <a:t>"Hello world!"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rectangle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416" y="5634378"/>
            <a:ext cx="292609" cy="29260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DDD86-F29F-4F15-8B88-4B6B110BE7F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76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C++ Class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585" y="2290389"/>
            <a:ext cx="2448207" cy="758825"/>
          </a:xfrm>
        </p:spPr>
        <p:txBody>
          <a:bodyPr/>
          <a:lstStyle/>
          <a:p>
            <a:pPr marL="0" indent="0" algn="just"/>
            <a:r>
              <a:rPr lang="en-US" sz="1400" dirty="0"/>
              <a:t>Curly braces at the beginning and end followed by a semi-colon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114800" y="2290388"/>
            <a:ext cx="4572000" cy="156966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// width 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W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// length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5" name="Straight Arrow Connector 4"/>
          <p:cNvCxnSpPr>
            <a:endCxn id="3" idx="3"/>
          </p:cNvCxnSpPr>
          <p:nvPr/>
        </p:nvCxnSpPr>
        <p:spPr bwMode="auto">
          <a:xfrm flipH="1">
            <a:off x="3108792" y="2562692"/>
            <a:ext cx="1046352" cy="10711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8" name="Straight Arrow Connector 7"/>
          <p:cNvCxnSpPr>
            <a:endCxn id="3" idx="3"/>
          </p:cNvCxnSpPr>
          <p:nvPr/>
        </p:nvCxnSpPr>
        <p:spPr bwMode="auto">
          <a:xfrm flipH="1" flipV="1">
            <a:off x="3108792" y="2669802"/>
            <a:ext cx="1086692" cy="9821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4255153" y="1371225"/>
            <a:ext cx="1139639" cy="58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i="1" kern="0" dirty="0"/>
              <a:t>class</a:t>
            </a:r>
            <a:r>
              <a:rPr lang="en-US" sz="1200" kern="0" dirty="0"/>
              <a:t> keyword</a:t>
            </a:r>
            <a:endParaRPr lang="en-US" sz="1200" i="1" kern="0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 flipV="1">
            <a:off x="4467785" y="1915553"/>
            <a:ext cx="131109" cy="3748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6190690" y="1668462"/>
            <a:ext cx="1280832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Name of class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5980579" y="1934883"/>
            <a:ext cx="420221" cy="41937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291543" y="2803857"/>
            <a:ext cx="2159934" cy="34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200" kern="0" dirty="0"/>
              <a:t>Internal variables are called </a:t>
            </a:r>
            <a:r>
              <a:rPr lang="en-US" sz="1200" i="1" kern="0" dirty="0"/>
              <a:t>members</a:t>
            </a:r>
            <a:endParaRPr lang="en-US" sz="1200" kern="0" dirty="0"/>
          </a:p>
        </p:txBody>
      </p:sp>
      <p:cxnSp>
        <p:nvCxnSpPr>
          <p:cNvPr id="27" name="Straight Arrow Connector 26"/>
          <p:cNvCxnSpPr/>
          <p:nvPr/>
        </p:nvCxnSpPr>
        <p:spPr bwMode="auto">
          <a:xfrm flipV="1">
            <a:off x="5394792" y="2976187"/>
            <a:ext cx="896751" cy="14876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29" name="Straight Arrow Connector 28"/>
          <p:cNvCxnSpPr>
            <a:endCxn id="24" idx="1"/>
          </p:cNvCxnSpPr>
          <p:nvPr/>
        </p:nvCxnSpPr>
        <p:spPr bwMode="auto">
          <a:xfrm flipV="1">
            <a:off x="5466229" y="2976189"/>
            <a:ext cx="825314" cy="52783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660585" y="3195543"/>
            <a:ext cx="2410387" cy="11399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sz="1400" b="0" i="1" kern="0" dirty="0"/>
              <a:t>public</a:t>
            </a:r>
            <a:r>
              <a:rPr lang="en-US" sz="1400" b="0" kern="0" dirty="0"/>
              <a:t> keyword indicates everything following the keyword is accessible by any other code outside of this class.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114800" y="4517677"/>
            <a:ext cx="3065930" cy="64633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rectangle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flipH="1">
            <a:off x="3186111" y="2855165"/>
            <a:ext cx="928689" cy="54040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638816" y="4475139"/>
            <a:ext cx="2954433" cy="130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Low">
              <a:buNone/>
            </a:pPr>
            <a:r>
              <a:rPr lang="en-US" sz="1400" b="0" kern="0" dirty="0"/>
              <a:t>The class can now be used to declare an object named </a:t>
            </a:r>
            <a:r>
              <a:rPr lang="en-US" sz="1400" b="0" i="1" kern="0" dirty="0"/>
              <a:t>rectangle</a:t>
            </a:r>
            <a:r>
              <a:rPr lang="en-US" sz="1400" b="0" kern="0" dirty="0"/>
              <a:t>.  </a:t>
            </a:r>
          </a:p>
          <a:p>
            <a:pPr marL="0" indent="0" algn="justLow">
              <a:buNone/>
            </a:pPr>
            <a:r>
              <a:rPr lang="en-US" sz="1400" b="0" kern="0" dirty="0"/>
              <a:t>The width and length of the rectangle can be set.</a:t>
            </a:r>
          </a:p>
        </p:txBody>
      </p:sp>
      <p:cxnSp>
        <p:nvCxnSpPr>
          <p:cNvPr id="37" name="Straight Arrow Connector 36"/>
          <p:cNvCxnSpPr>
            <a:endCxn id="36" idx="3"/>
          </p:cNvCxnSpPr>
          <p:nvPr/>
        </p:nvCxnSpPr>
        <p:spPr bwMode="auto">
          <a:xfrm flipH="1">
            <a:off x="3593249" y="4897901"/>
            <a:ext cx="540124" cy="2313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03167-AD47-4D84-9AA8-D3604750227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2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48796"/>
            <a:ext cx="4140574" cy="3259867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Public members in an object can be accessed (for reading or writing) with the syntax: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 err="1"/>
              <a:t>object.member</a:t>
            </a: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Next let’s add a function inside the object (called a </a:t>
            </a:r>
            <a:r>
              <a:rPr lang="en-US" sz="1800" i="1" dirty="0"/>
              <a:t>method</a:t>
            </a:r>
            <a:r>
              <a:rPr lang="en-US" sz="1800" dirty="0"/>
              <a:t>) to calculate the area.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8228" y="2151727"/>
            <a:ext cx="4572000" cy="255454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80FF"/>
                </a:solidFill>
                <a:highlight>
                  <a:srgbClr val="FFFFFF"/>
                </a:highlight>
              </a:rPr>
              <a:t>"Hello world!"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3211608" y="3254969"/>
            <a:ext cx="1457884" cy="12667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3C073-2C62-4495-A62E-0E132EEDEE4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05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482063"/>
            <a:ext cx="3806813" cy="1085020"/>
          </a:xfrm>
        </p:spPr>
        <p:txBody>
          <a:bodyPr/>
          <a:lstStyle/>
          <a:p>
            <a:pPr marL="0" indent="0"/>
            <a:r>
              <a:rPr lang="en-US" sz="1600" dirty="0"/>
              <a:t>Methods are accessed just like members:</a:t>
            </a:r>
          </a:p>
          <a:p>
            <a:pPr marL="0" indent="0" algn="ctr"/>
            <a:r>
              <a:rPr lang="en-US" sz="1600" dirty="0" err="1"/>
              <a:t>object.method</a:t>
            </a:r>
            <a:r>
              <a:rPr lang="en-US" sz="1600" dirty="0"/>
              <a:t>(arguments)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750174" y="1143000"/>
            <a:ext cx="3806813" cy="470898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// width ;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W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// length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    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Area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W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L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</a:rPr>
              <a:t>"Hello world!"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BasicRectangle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rectangle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W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</a:rPr>
              <a:t>21.0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rectangle.Area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()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200" y="1995276"/>
            <a:ext cx="3429000" cy="124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r>
              <a:rPr lang="en-US" sz="1600" b="0" i="1" kern="0" dirty="0"/>
              <a:t>method</a:t>
            </a:r>
            <a:r>
              <a:rPr lang="en-US" sz="1600" b="0" kern="0" dirty="0"/>
              <a:t> Area does not take any arguments, it just returns the calculation based on the object members.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 bwMode="auto">
          <a:xfrm flipH="1">
            <a:off x="4038600" y="2558323"/>
            <a:ext cx="711575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 bwMode="auto">
          <a:xfrm flipH="1">
            <a:off x="3733800" y="5173756"/>
            <a:ext cx="1016375" cy="605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CF878-A944-4D39-82FD-96C6BDEF906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1039C3-C597-4CA9-8D5A-E4C38E07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Accessing methods in the class</a:t>
            </a:r>
          </a:p>
        </p:txBody>
      </p:sp>
    </p:spTree>
    <p:extLst>
      <p:ext uri="{BB962C8B-B14F-4D97-AF65-F5344CB8AC3E}">
        <p14:creationId xmlns:p14="http://schemas.microsoft.com/office/powerpoint/2010/main" val="5735778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C++ Class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C++ classes are defined with the keyword </a:t>
            </a:r>
            <a:r>
              <a:rPr lang="en-US" sz="2000" i="1" dirty="0"/>
              <a:t>class</a:t>
            </a:r>
            <a:r>
              <a:rPr lang="en-US" sz="2000" dirty="0"/>
              <a:t> and must be enclosed in a pair of curly braces </a:t>
            </a:r>
            <a:r>
              <a:rPr lang="en-US" sz="2000" b="1" dirty="0"/>
              <a:t>plus a semi-colon</a:t>
            </a:r>
            <a:r>
              <a:rPr lang="en-US" sz="2000" dirty="0"/>
              <a:t>:</a:t>
            </a:r>
          </a:p>
          <a:p>
            <a:pPr marL="0" indent="0"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ClassName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 …. } ;</a:t>
            </a:r>
            <a:endParaRPr 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public</a:t>
            </a:r>
            <a:r>
              <a:rPr lang="en-US" sz="2000" dirty="0"/>
              <a:t> keyword is used to mark members (variables) and methods (functions) as accessible to code outside the class.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combination of data and the functions that operate on it is the OOP concept of </a:t>
            </a:r>
            <a:r>
              <a:rPr lang="en-US" sz="2000" i="1" dirty="0"/>
              <a:t>encapsulation.</a:t>
            </a: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2088F-B4BE-47AA-8E9A-11E486B60A9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8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627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in Action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77719" y="1143000"/>
            <a:ext cx="8485281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C</a:t>
            </a:r>
            <a:r>
              <a:rPr lang="en-US" sz="2000" dirty="0"/>
              <a:t> – calculate the area of a few shapes…</a:t>
            </a:r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0" indent="0"/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/>
              <a:t>C++ </a:t>
            </a:r>
            <a:r>
              <a:rPr lang="en-US" sz="2000" dirty="0"/>
              <a:t>with Circle and Rectangle classes…not possible to miscalculate.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1600200" y="1851645"/>
            <a:ext cx="65532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/* assume radius and 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width_square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 are assigned </a:t>
            </a: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   already ; */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a1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AreaOfCircle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radius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ok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a2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AreaOfSquare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width_square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ok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a3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AreaOfCircle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width_square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!! OOPS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2362200" y="4207798"/>
            <a:ext cx="4000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Circle c1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 r1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... assign radius and width ...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a1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c1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Area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a2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r1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Area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83977F-A212-4E5D-824B-482C0C2B7C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564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a “real”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82675"/>
            <a:ext cx="8759825" cy="516572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Defining a class in the main.cpp file is not typical.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Two parts to a C++ class: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Header file  (</a:t>
            </a:r>
            <a:r>
              <a:rPr lang="en-US" sz="2000" b="1" dirty="0" err="1"/>
              <a:t>my_class.h</a:t>
            </a:r>
            <a:r>
              <a:rPr lang="en-US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Contains the interface (definition) of the class – members, methods, etc.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The interface is used by the compiler for type checking, enforcing access to private or protected data, and so on.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Also useful for programmers when </a:t>
            </a:r>
            <a:r>
              <a:rPr lang="en-US" sz="2000" i="1" dirty="0"/>
              <a:t>using</a:t>
            </a:r>
            <a:r>
              <a:rPr lang="en-US" sz="2000" dirty="0"/>
              <a:t> a class – no need to read the source code, just rely on the interface.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Source file (</a:t>
            </a:r>
            <a:r>
              <a:rPr lang="en-US" sz="2000" b="1" dirty="0"/>
              <a:t>my_class.cc</a:t>
            </a:r>
            <a:r>
              <a:rPr lang="en-US" sz="2000" dirty="0"/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Compiled by the compiler.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Contains implementation of methods, initialization of members.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 some circumstances there is no source file to go with a header file.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CFD3B-167D-4223-A73E-385A1FC111E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46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09600" y="2017348"/>
            <a:ext cx="3886200" cy="4031873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ifndef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RECTANGLE_H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#define RECTANGLE_H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 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virtual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endif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_H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4666863" y="2018903"/>
            <a:ext cx="3530416" cy="280076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“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ectangle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ctor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::~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</a:t>
            </a:r>
            <a:r>
              <a:rPr lang="en-US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dtor</a:t>
            </a:r>
            <a:endParaRPr lang="en-US" sz="16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2290" y="1589569"/>
            <a:ext cx="2614310" cy="36933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+mn-lt"/>
              </a:rPr>
              <a:t>rectangle.h</a:t>
            </a:r>
            <a:endParaRPr lang="en-US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61724" y="1635735"/>
            <a:ext cx="1943876" cy="338554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rectangle.cpp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F310A0-C340-41A1-A847-5DAF705883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5DF96B7-5789-4FFD-AAAE-DB2C81EFD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Now for a “real” class</a:t>
            </a:r>
          </a:p>
        </p:txBody>
      </p:sp>
    </p:spTree>
    <p:extLst>
      <p:ext uri="{BB962C8B-B14F-4D97-AF65-F5344CB8AC3E}">
        <p14:creationId xmlns:p14="http://schemas.microsoft.com/office/powerpoint/2010/main" val="4189469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rectangle.h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45720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As in the sample </a:t>
            </a:r>
            <a:r>
              <a:rPr lang="en-US" sz="2000" i="1" dirty="0" err="1"/>
              <a:t>BasicRectangle</a:t>
            </a:r>
            <a:r>
              <a:rPr lang="en-US" sz="2000" dirty="0"/>
              <a:t>, add storage for the length and width to the header file.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a </a:t>
            </a:r>
            <a:r>
              <a:rPr lang="en-US" sz="2000" i="1" dirty="0"/>
              <a:t>declaration</a:t>
            </a:r>
            <a:r>
              <a:rPr lang="en-US" sz="2000" dirty="0"/>
              <a:t> for the Area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protected</a:t>
            </a:r>
            <a:r>
              <a:rPr lang="en-US" sz="2000" dirty="0"/>
              <a:t> keyword will be discussed later.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i="1" dirty="0"/>
              <a:t>private</a:t>
            </a:r>
            <a:r>
              <a:rPr lang="en-US" sz="2000" dirty="0"/>
              <a:t> keyword declares anything following it (members, methods) to be visible only to code </a:t>
            </a:r>
            <a:r>
              <a:rPr lang="en-US" sz="2000" b="1" dirty="0"/>
              <a:t>in this class</a:t>
            </a:r>
            <a:r>
              <a:rPr lang="en-US" sz="20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022476" y="1225421"/>
            <a:ext cx="3817620" cy="501675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ifndef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RECTANGLE_H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#define RECTANGLE_H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        virtual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~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Area() 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endif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RECTANGLE</a:t>
            </a:r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_H</a:t>
            </a:r>
            <a:endParaRPr lang="en-US" sz="1600" dirty="0"/>
          </a:p>
          <a:p>
            <a:endParaRPr lang="en-US" sz="160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>
            <a:off x="4024032" y="2743200"/>
            <a:ext cx="1995768" cy="176492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>
            <a:cxnSpLocks/>
          </p:cNvCxnSpPr>
          <p:nvPr/>
        </p:nvCxnSpPr>
        <p:spPr bwMode="auto">
          <a:xfrm>
            <a:off x="4024032" y="3660962"/>
            <a:ext cx="1538568" cy="1139638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4648200" y="4854078"/>
            <a:ext cx="914400" cy="40372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E3C71-0172-4DC7-B55E-5E6C17FA824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985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rectangle.cpp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The syntax:</a:t>
            </a:r>
          </a:p>
          <a:p>
            <a:pPr marL="0" indent="0"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class::method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tells the compiler that this is the code for the Area() method declared in </a:t>
            </a:r>
            <a:r>
              <a:rPr lang="en-US" sz="2400" dirty="0" err="1"/>
              <a:t>rectangle.h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Now take a few minutes to fill in the code for Area().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Hint – look at the code used in </a:t>
            </a:r>
            <a:r>
              <a:rPr lang="en-US" sz="1800" dirty="0" err="1"/>
              <a:t>BasicRectangle</a:t>
            </a:r>
            <a:r>
              <a:rPr lang="en-US" sz="1800" dirty="0"/>
              <a:t>...</a:t>
            </a:r>
          </a:p>
        </p:txBody>
      </p:sp>
      <p:sp>
        <p:nvSpPr>
          <p:cNvPr id="7" name="Rectangle 6"/>
          <p:cNvSpPr/>
          <p:nvPr/>
        </p:nvSpPr>
        <p:spPr>
          <a:xfrm>
            <a:off x="5031716" y="1600200"/>
            <a:ext cx="380748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//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ctor</a:t>
            </a:r>
            <a:endParaRPr lang="en-US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::~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dirty="0">
                <a:solidFill>
                  <a:srgbClr val="8000FF"/>
                </a:solidFill>
                <a:highlight>
                  <a:srgbClr val="FFFFFF"/>
                </a:highlight>
              </a:rPr>
              <a:t>//</a:t>
            </a:r>
            <a:r>
              <a:rPr lang="en-US" dirty="0" err="1">
                <a:solidFill>
                  <a:srgbClr val="8000FF"/>
                </a:solidFill>
                <a:highlight>
                  <a:srgbClr val="FFFFFF"/>
                </a:highlight>
              </a:rPr>
              <a:t>dtor</a:t>
            </a:r>
            <a:endParaRPr lang="en-US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Area</a:t>
            </a:r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4265612" y="4876800"/>
            <a:ext cx="494180" cy="1008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B30262-A3C8-4CFA-8024-89EAEFC82AF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673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Go to the main.cpp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an include statement for “</a:t>
            </a:r>
            <a:r>
              <a:rPr lang="en-US" sz="2800" dirty="0" err="1"/>
              <a:t>rectangle.h</a:t>
            </a:r>
            <a:r>
              <a:rPr lang="en-US" sz="2800" dirty="0"/>
              <a:t>”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Create a Rectangle object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Add a length and width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Print out the area using </a:t>
            </a:r>
            <a:r>
              <a:rPr lang="en-US" sz="2800" i="1" dirty="0" err="1">
                <a:solidFill>
                  <a:srgbClr val="7030A0"/>
                </a:solidFill>
              </a:rPr>
              <a:t>cout</a:t>
            </a:r>
            <a:r>
              <a:rPr lang="en-US" sz="2800" dirty="0">
                <a:solidFill>
                  <a:srgbClr val="7030A0"/>
                </a:solidFill>
              </a:rPr>
              <a:t>.</a:t>
            </a:r>
            <a:endParaRPr lang="en-US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Hint: just like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BasicRectangle</a:t>
            </a:r>
            <a:r>
              <a:rPr lang="en-US" sz="2400" dirty="0"/>
              <a:t> example…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CE974-0677-40DB-8787-7BA12FBC89A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386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143000"/>
            <a:ext cx="8635252" cy="518159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should have come up with something like this: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1600200" y="1981200"/>
            <a:ext cx="5334000" cy="40318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Area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A72BF-97C4-4F5E-AE84-D7BC0E1DF2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570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C++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477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Part 1 introduced the concept of passing by reference when calling functions.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Selected by using the </a:t>
            </a:r>
            <a:r>
              <a:rPr lang="en-US" sz="1800" dirty="0">
                <a:solidFill>
                  <a:srgbClr val="7030A0"/>
                </a:solidFill>
              </a:rPr>
              <a:t>&amp;</a:t>
            </a:r>
            <a:r>
              <a:rPr lang="en-US" sz="1800" dirty="0"/>
              <a:t> character in function argument types:     </a:t>
            </a:r>
          </a:p>
          <a:p>
            <a:pPr marL="457200" lvl="1" indent="0" algn="ctr"/>
            <a:r>
              <a:rPr lang="en-US" sz="1600" dirty="0"/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&amp;a, int b)</a:t>
            </a: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References hold a memory address of a value.</a:t>
            </a:r>
          </a:p>
          <a:p>
            <a:pPr marL="457200" lvl="1" indent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&amp;a, int 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7030A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has the value of a memory address,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7030A0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 has an integer value.</a:t>
            </a:r>
            <a:endParaRPr lang="en-US" sz="16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like regular variables and C++ automatically fills in the value of the reference when needed:  </a:t>
            </a:r>
          </a:p>
          <a:p>
            <a:pPr marL="457200" lvl="1" indent="0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 = a + b ;</a:t>
            </a:r>
            <a:r>
              <a:rPr lang="en-US" sz="2400" b="1" dirty="0"/>
              <a:t>  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“retrieve the value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 and add it to the value of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  <a:endParaRPr lang="en-US" sz="1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E1586-1702-4663-99BB-02CE54FABC7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906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3820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7030A0"/>
                </a:solidFill>
              </a:rPr>
              <a:t>From C </a:t>
            </a:r>
            <a:r>
              <a:rPr lang="en-US" sz="1800" dirty="0"/>
              <a:t>there is another way to deal with the memory address of a variable: via </a:t>
            </a:r>
            <a:r>
              <a:rPr lang="en-US" sz="1800" i="1" dirty="0"/>
              <a:t>pointer</a:t>
            </a:r>
            <a:r>
              <a:rPr lang="en-US" sz="1800" dirty="0"/>
              <a:t> types.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Similar syntax in functions except that the</a:t>
            </a:r>
            <a:r>
              <a:rPr lang="en-US" sz="1800" dirty="0">
                <a:solidFill>
                  <a:srgbClr val="7030A0"/>
                </a:solidFill>
              </a:rPr>
              <a:t> &amp; </a:t>
            </a:r>
            <a:r>
              <a:rPr lang="en-US" sz="1800" dirty="0"/>
              <a:t>is replaced with a</a:t>
            </a:r>
            <a:r>
              <a:rPr lang="en-US" sz="1800" dirty="0">
                <a:solidFill>
                  <a:srgbClr val="7030A0"/>
                </a:solidFill>
              </a:rPr>
              <a:t> *:</a:t>
            </a:r>
          </a:p>
          <a:p>
            <a:pPr marL="0" indent="0" algn="ctr"/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add (int *a, int b)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To get a value from a pointer requires a manual </a:t>
            </a:r>
            <a:r>
              <a:rPr lang="en-US" sz="1800" i="1" dirty="0"/>
              <a:t>dereferencing </a:t>
            </a:r>
            <a:r>
              <a:rPr lang="en-US" sz="1800" dirty="0"/>
              <a:t>by the programmer:</a:t>
            </a:r>
          </a:p>
          <a:p>
            <a:pPr marL="0" indent="0" algn="ctr"/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c = *a + b ;</a:t>
            </a:r>
            <a:r>
              <a:rPr lang="en-US" sz="1800" b="1" dirty="0"/>
              <a:t>  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“retrieve the value of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 and add it to the value of 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r>
              <a:rPr lang="en-US" sz="1800" dirty="0">
                <a:solidFill>
                  <a:srgbClr val="7030A0"/>
                </a:solidFill>
                <a:sym typeface="Wingdings" panose="05000000000000000000" pitchFamily="2" charset="2"/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1D0B2-207C-486B-B2FE-A73F4AC6F51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9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0813"/>
            <a:ext cx="8460539" cy="758825"/>
          </a:xfrm>
        </p:spPr>
        <p:txBody>
          <a:bodyPr/>
          <a:lstStyle/>
          <a:p>
            <a:r>
              <a:rPr lang="en-US" dirty="0"/>
              <a:t>Object-oriented programming (OOP)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0939" y="1171688"/>
            <a:ext cx="8686800" cy="5076712"/>
          </a:xfrm>
        </p:spPr>
        <p:txBody>
          <a:bodyPr/>
          <a:lstStyle/>
          <a:p>
            <a:pPr marL="457200" indent="-457200" algn="just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Seeks to define a program in terms of the </a:t>
            </a:r>
            <a:r>
              <a:rPr lang="en-US" sz="2000" i="1" dirty="0"/>
              <a:t>things (objects)</a:t>
            </a:r>
            <a:r>
              <a:rPr lang="en-US" sz="2000" dirty="0"/>
              <a:t> in the problem </a:t>
            </a:r>
          </a:p>
          <a:p>
            <a:pPr marL="857250" lvl="1" indent="-457200" algn="just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files, molecules, buildings, cars, people, etc., </a:t>
            </a:r>
          </a:p>
          <a:p>
            <a:pPr marL="857250" lvl="1" indent="-457200" algn="just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1800" dirty="0"/>
              <a:t>what they need, and what they can do.</a:t>
            </a:r>
          </a:p>
          <a:p>
            <a:pPr marL="457200" indent="-457200" algn="just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b="1" dirty="0"/>
              <a:t>Data </a:t>
            </a:r>
            <a:r>
              <a:rPr lang="en-US" sz="2000" dirty="0"/>
              <a:t>beside </a:t>
            </a:r>
            <a:r>
              <a:rPr lang="en-US" sz="2000" b="1" dirty="0"/>
              <a:t>operations </a:t>
            </a:r>
          </a:p>
          <a:p>
            <a:pPr marL="457200" indent="-457200" algn="just">
              <a:spcBef>
                <a:spcPts val="600"/>
              </a:spcBef>
              <a:spcAft>
                <a:spcPts val="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Modeling real-world phenomena's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93971" y="3732359"/>
            <a:ext cx="3713474" cy="233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400" dirty="0">
              <a:latin typeface="+mn-lt"/>
              <a:ea typeface="Osaka" pitchFamily="-64" charset="-128"/>
            </a:endParaRPr>
          </a:p>
          <a:p>
            <a:pPr defTabSz="685800" eaLnBrk="0" hangingPunct="0"/>
            <a:endParaRPr lang="en-US" sz="1400" dirty="0">
              <a:latin typeface="+mn-lt"/>
              <a:ea typeface="Osaka" pitchFamily="-64" charset="-128"/>
            </a:endParaRPr>
          </a:p>
          <a:p>
            <a:pPr marL="257175" indent="-257175" defTabSz="68580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Osaka" pitchFamily="-64" charset="-128"/>
              </a:rPr>
              <a:t>Data: </a:t>
            </a:r>
          </a:p>
          <a:p>
            <a:pPr marL="600075" lvl="1" indent="-257175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Osaka" pitchFamily="-64" charset="-128"/>
              </a:rPr>
              <a:t>molecular weight, structure, common names, etc.</a:t>
            </a:r>
          </a:p>
          <a:p>
            <a:pPr marL="257175" indent="-257175" defTabSz="685800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Osaka" pitchFamily="-64" charset="-128"/>
              </a:rPr>
              <a:t>Methods: </a:t>
            </a:r>
          </a:p>
          <a:p>
            <a:pPr marL="600075" lvl="1" indent="-257175" eaLnBrk="0" hangingPunct="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ea typeface="Osaka" pitchFamily="-64" charset="-128"/>
              </a:rPr>
              <a:t>IR(</a:t>
            </a:r>
            <a:r>
              <a:rPr lang="en-US" sz="1400" dirty="0" err="1">
                <a:latin typeface="+mn-lt"/>
                <a:ea typeface="Osaka" pitchFamily="-64" charset="-128"/>
              </a:rPr>
              <a:t>wavenumStart</a:t>
            </a:r>
            <a:r>
              <a:rPr lang="en-US" sz="1400" dirty="0">
                <a:latin typeface="+mn-lt"/>
                <a:ea typeface="Osaka" pitchFamily="-64" charset="-128"/>
              </a:rPr>
              <a:t>, </a:t>
            </a:r>
            <a:r>
              <a:rPr lang="en-US" sz="1400" dirty="0" err="1">
                <a:latin typeface="+mn-lt"/>
                <a:ea typeface="Osaka" pitchFamily="-64" charset="-128"/>
              </a:rPr>
              <a:t>wavenumEnd</a:t>
            </a:r>
            <a:r>
              <a:rPr lang="en-US" sz="1400" dirty="0">
                <a:latin typeface="+mn-lt"/>
                <a:ea typeface="Osaka" pitchFamily="-64" charset="-128"/>
              </a:rPr>
              <a:t>) : return IR emission spectrum in range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878605" y="3563117"/>
            <a:ext cx="2627101" cy="39911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2000" b="0" dirty="0">
                <a:latin typeface="Times" pitchFamily="-64" charset="0"/>
                <a:ea typeface="Osaka" pitchFamily="-64" charset="-128"/>
              </a:rPr>
              <a:t>class </a:t>
            </a:r>
            <a:r>
              <a:rPr lang="en-US" sz="2000" b="0" dirty="0" err="1">
                <a:latin typeface="Times" pitchFamily="-64" charset="0"/>
                <a:ea typeface="Osaka" pitchFamily="-64" charset="-128"/>
              </a:rPr>
              <a:t>GasMolecule</a:t>
            </a:r>
            <a:endParaRPr lang="en-US" sz="2000" b="0" dirty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354783" y="3762676"/>
            <a:ext cx="3190422" cy="236220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US" sz="16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endParaRPr lang="en-US" sz="16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6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6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ch4 </a:t>
            </a:r>
          </a:p>
          <a:p>
            <a:pPr eaLnBrk="0" hangingPunct="0"/>
            <a:r>
              <a:rPr lang="en-US" sz="1600" dirty="0" err="1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GasMolecule</a:t>
            </a:r>
            <a:r>
              <a:rPr lang="en-US" sz="16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 co2 </a:t>
            </a:r>
          </a:p>
          <a:p>
            <a:pPr eaLnBrk="0" hangingPunct="0"/>
            <a:endParaRPr lang="en-US" sz="1600" dirty="0">
              <a:latin typeface="Courier New" panose="02070309020205020404" pitchFamily="49" charset="0"/>
              <a:ea typeface="Osaka" pitchFamily="-64" charset="-128"/>
              <a:cs typeface="Courier New" panose="02070309020205020404" pitchFamily="49" charset="0"/>
            </a:endParaRPr>
          </a:p>
          <a:p>
            <a:pPr eaLnBrk="0" hangingPunct="0"/>
            <a:r>
              <a:rPr lang="en-US" sz="16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spectrum =  ch4.IR(1000,3500) </a:t>
            </a:r>
          </a:p>
          <a:p>
            <a:pPr eaLnBrk="0" hangingPunct="0"/>
            <a:r>
              <a:rPr lang="en-US" sz="1600" dirty="0">
                <a:latin typeface="Courier New" panose="02070309020205020404" pitchFamily="49" charset="0"/>
                <a:ea typeface="Osaka" pitchFamily="-64" charset="-128"/>
                <a:cs typeface="Courier New" panose="02070309020205020404" pitchFamily="49" charset="0"/>
              </a:rPr>
              <a:t>Name = co2.common_name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4965971" y="3440349"/>
            <a:ext cx="1974781" cy="57604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 eaLnBrk="0" hangingPunct="0"/>
            <a:r>
              <a:rPr lang="en-US" sz="1600" b="0" dirty="0">
                <a:latin typeface="Times" pitchFamily="-64" charset="0"/>
                <a:ea typeface="Osaka" pitchFamily="-64" charset="-128"/>
              </a:rPr>
              <a:t>Objects </a:t>
            </a:r>
          </a:p>
          <a:p>
            <a:pPr algn="ctr" defTabSz="685800" eaLnBrk="0" hangingPunct="0"/>
            <a:r>
              <a:rPr lang="en-US" sz="1600" b="0" dirty="0">
                <a:latin typeface="Times" pitchFamily="-64" charset="0"/>
                <a:ea typeface="Osaka" pitchFamily="-64" charset="-128"/>
              </a:rPr>
              <a:t>(</a:t>
            </a:r>
            <a:r>
              <a:rPr lang="en-US" sz="1600" b="0" i="1" dirty="0">
                <a:latin typeface="Times" pitchFamily="-64" charset="0"/>
                <a:ea typeface="Osaka" pitchFamily="-64" charset="-128"/>
              </a:rPr>
              <a:t>instances</a:t>
            </a:r>
            <a:r>
              <a:rPr lang="en-US" sz="1600" b="0" dirty="0">
                <a:latin typeface="Times" pitchFamily="-64" charset="0"/>
                <a:ea typeface="Osaka" pitchFamily="-64" charset="-128"/>
              </a:rPr>
              <a:t> of a class)</a:t>
            </a:r>
          </a:p>
        </p:txBody>
      </p:sp>
      <p:sp>
        <p:nvSpPr>
          <p:cNvPr id="12" name="Right Arrow 11"/>
          <p:cNvSpPr/>
          <p:nvPr/>
        </p:nvSpPr>
        <p:spPr bwMode="auto">
          <a:xfrm>
            <a:off x="3976057" y="4825848"/>
            <a:ext cx="551317" cy="228232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7458827" y="4036342"/>
            <a:ext cx="568814" cy="180724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 dirty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51340" y="4939964"/>
            <a:ext cx="14137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+mn-lt"/>
              </a:rPr>
              <a:t>“pseudo-code”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46ECE3-1AEB-4B11-828B-737F26A57FE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384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297503"/>
              </p:ext>
            </p:extLst>
          </p:nvPr>
        </p:nvGraphicFramePr>
        <p:xfrm>
          <a:off x="239452" y="1089660"/>
          <a:ext cx="6706706" cy="5173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6148">
                  <a:extLst>
                    <a:ext uri="{9D8B030D-6E8A-4147-A177-3AD203B41FA5}">
                      <a16:colId xmlns:a16="http://schemas.microsoft.com/office/drawing/2014/main" val="4012244833"/>
                    </a:ext>
                  </a:extLst>
                </a:gridCol>
                <a:gridCol w="2130307">
                  <a:extLst>
                    <a:ext uri="{9D8B030D-6E8A-4147-A177-3AD203B41FA5}">
                      <a16:colId xmlns:a16="http://schemas.microsoft.com/office/drawing/2014/main" val="866947511"/>
                    </a:ext>
                  </a:extLst>
                </a:gridCol>
                <a:gridCol w="1920251">
                  <a:extLst>
                    <a:ext uri="{9D8B030D-6E8A-4147-A177-3AD203B41FA5}">
                      <a16:colId xmlns:a16="http://schemas.microsoft.com/office/drawing/2014/main" val="1920966746"/>
                    </a:ext>
                  </a:extLst>
                </a:gridCol>
              </a:tblGrid>
              <a:tr h="230171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4847286"/>
                  </a:ext>
                </a:extLst>
              </a:tr>
              <a:tr h="258071">
                <a:tc>
                  <a:txBody>
                    <a:bodyPr/>
                    <a:lstStyle/>
                    <a:p>
                      <a:r>
                        <a:rPr lang="en-US" sz="1600" dirty="0"/>
                        <a:t>Declaration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&amp;ref 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3289287"/>
                  </a:ext>
                </a:extLst>
              </a:tr>
              <a:tr h="453367">
                <a:tc>
                  <a:txBody>
                    <a:bodyPr/>
                    <a:lstStyle/>
                    <a:p>
                      <a:r>
                        <a:rPr lang="en-US" sz="1600" dirty="0"/>
                        <a:t>Set memory</a:t>
                      </a:r>
                      <a:r>
                        <a:rPr lang="en-US" sz="1600" baseline="0" dirty="0"/>
                        <a:t> address to something in memory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 = 0 ;</a:t>
                      </a:r>
                    </a:p>
                    <a:p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&amp;ref = a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 = 0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= &amp;a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2656706"/>
                  </a:ext>
                </a:extLst>
              </a:tr>
              <a:tr h="258071">
                <a:tc>
                  <a:txBody>
                    <a:bodyPr/>
                    <a:lstStyle/>
                    <a:p>
                      <a:r>
                        <a:rPr lang="en-US" sz="1600" dirty="0"/>
                        <a:t>Fetch value of thing in memory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cout</a:t>
                      </a:r>
                      <a:r>
                        <a:rPr lang="en-US" sz="1400" baseline="0" dirty="0"/>
                        <a:t> &lt;&lt; ref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cout</a:t>
                      </a:r>
                      <a:r>
                        <a:rPr lang="en-US" sz="1400" dirty="0"/>
                        <a:t> &lt;&lt; *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5577153"/>
                  </a:ext>
                </a:extLst>
              </a:tr>
              <a:tr h="453367">
                <a:tc>
                  <a:txBody>
                    <a:bodyPr/>
                    <a:lstStyle/>
                    <a:p>
                      <a:r>
                        <a:rPr lang="en-US" sz="1600" dirty="0"/>
                        <a:t>Can refer/point</a:t>
                      </a:r>
                      <a:r>
                        <a:rPr lang="en-US" sz="1600" baseline="0" dirty="0"/>
                        <a:t> to nothing (null value)?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9948699"/>
                  </a:ext>
                </a:extLst>
              </a:tr>
              <a:tr h="1234554">
                <a:tc>
                  <a:txBody>
                    <a:bodyPr/>
                    <a:lstStyle/>
                    <a:p>
                      <a:r>
                        <a:rPr lang="en-US" sz="1600" dirty="0"/>
                        <a:t>Can change address that it refers</a:t>
                      </a:r>
                      <a:r>
                        <a:rPr lang="en-US" sz="1600" baseline="0" dirty="0"/>
                        <a:t> to/points at?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  <a:p>
                      <a:r>
                        <a:rPr lang="en-US" sz="1400" dirty="0"/>
                        <a:t>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 = 0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b = 1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&amp;ref = a ;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   ref</a:t>
                      </a:r>
                      <a:r>
                        <a:rPr lang="en-US" sz="1400" baseline="0" dirty="0"/>
                        <a:t> = b ;  </a:t>
                      </a:r>
                    </a:p>
                    <a:p>
                      <a:pPr algn="l"/>
                      <a:r>
                        <a:rPr lang="en-US" sz="1400" baseline="0" dirty="0"/>
                        <a:t>   // value of a is now 1!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  <a:p>
                      <a:r>
                        <a:rPr lang="en-US" sz="1400" dirty="0"/>
                        <a:t>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 = 0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b = 1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= &amp;a ;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  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baseline="0" dirty="0"/>
                        <a:t> = &amp;b ;  </a:t>
                      </a:r>
                    </a:p>
                    <a:p>
                      <a:pPr algn="l"/>
                      <a:r>
                        <a:rPr lang="en-US" sz="1400" baseline="0" dirty="0"/>
                        <a:t>   // 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now points at b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92709488"/>
                  </a:ext>
                </a:extLst>
              </a:tr>
              <a:tr h="1401951">
                <a:tc>
                  <a:txBody>
                    <a:bodyPr/>
                    <a:lstStyle/>
                    <a:p>
                      <a:r>
                        <a:rPr lang="en-US" sz="1600" dirty="0"/>
                        <a:t>Object member/method syntax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&amp;ref =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endParaRPr lang="en-US" sz="1400" baseline="0" dirty="0"/>
                    </a:p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baseline="0" dirty="0" err="1"/>
                        <a:t>ref.member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ref.method</a:t>
                      </a:r>
                      <a:r>
                        <a:rPr lang="en-US" sz="1400" baseline="0" dirty="0"/>
                        <a:t>();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=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-&gt;member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-&gt;method(); </a:t>
                      </a:r>
                    </a:p>
                    <a:p>
                      <a:pPr algn="l"/>
                      <a:r>
                        <a:rPr lang="en-US" sz="1400" baseline="0" dirty="0">
                          <a:solidFill>
                            <a:srgbClr val="00B050"/>
                          </a:solidFill>
                        </a:rPr>
                        <a:t>    // OR</a:t>
                      </a:r>
                    </a:p>
                    <a:p>
                      <a:pPr algn="l"/>
                      <a:r>
                        <a:rPr lang="en-US" sz="1400" baseline="0" dirty="0"/>
                        <a:t>    (*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).member ;</a:t>
                      </a:r>
                    </a:p>
                    <a:p>
                      <a:pPr algn="l"/>
                      <a:r>
                        <a:rPr lang="en-US" sz="1400" baseline="0" dirty="0"/>
                        <a:t>    (*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).method() ;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0512115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022FF-43DC-42EB-980E-3339032A5D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D336C8-F7F9-449F-A446-D0662F36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References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31225947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2356238"/>
              </p:ext>
            </p:extLst>
          </p:nvPr>
        </p:nvGraphicFramePr>
        <p:xfrm>
          <a:off x="239452" y="1089660"/>
          <a:ext cx="6706706" cy="51739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56148">
                  <a:extLst>
                    <a:ext uri="{9D8B030D-6E8A-4147-A177-3AD203B41FA5}">
                      <a16:colId xmlns:a16="http://schemas.microsoft.com/office/drawing/2014/main" val="4012244833"/>
                    </a:ext>
                  </a:extLst>
                </a:gridCol>
                <a:gridCol w="2130307">
                  <a:extLst>
                    <a:ext uri="{9D8B030D-6E8A-4147-A177-3AD203B41FA5}">
                      <a16:colId xmlns:a16="http://schemas.microsoft.com/office/drawing/2014/main" val="866947511"/>
                    </a:ext>
                  </a:extLst>
                </a:gridCol>
                <a:gridCol w="1920251">
                  <a:extLst>
                    <a:ext uri="{9D8B030D-6E8A-4147-A177-3AD203B41FA5}">
                      <a16:colId xmlns:a16="http://schemas.microsoft.com/office/drawing/2014/main" val="1920966746"/>
                    </a:ext>
                  </a:extLst>
                </a:gridCol>
              </a:tblGrid>
              <a:tr h="230171">
                <a:tc>
                  <a:txBody>
                    <a:bodyPr/>
                    <a:lstStyle/>
                    <a:p>
                      <a:r>
                        <a:rPr lang="en-US" sz="1400" dirty="0"/>
                        <a:t>Item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Reference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Pointer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144847286"/>
                  </a:ext>
                </a:extLst>
              </a:tr>
              <a:tr h="258071">
                <a:tc>
                  <a:txBody>
                    <a:bodyPr/>
                    <a:lstStyle/>
                    <a:p>
                      <a:r>
                        <a:rPr lang="en-US" sz="1600" dirty="0"/>
                        <a:t>Declaration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&amp;ref ;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93289287"/>
                  </a:ext>
                </a:extLst>
              </a:tr>
              <a:tr h="453367">
                <a:tc>
                  <a:txBody>
                    <a:bodyPr/>
                    <a:lstStyle/>
                    <a:p>
                      <a:r>
                        <a:rPr lang="en-US" sz="1600" dirty="0"/>
                        <a:t>Set memory</a:t>
                      </a:r>
                      <a:r>
                        <a:rPr lang="en-US" sz="1600" baseline="0" dirty="0"/>
                        <a:t> address to something in memory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 = 0 ;</a:t>
                      </a:r>
                    </a:p>
                    <a:p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&amp;ref = a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dirty="0"/>
                        <a:t> a = 0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= &amp;a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2656706"/>
                  </a:ext>
                </a:extLst>
              </a:tr>
              <a:tr h="258071">
                <a:tc>
                  <a:txBody>
                    <a:bodyPr/>
                    <a:lstStyle/>
                    <a:p>
                      <a:r>
                        <a:rPr lang="en-US" sz="1600" dirty="0"/>
                        <a:t>Fetch value of thing in memory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cout</a:t>
                      </a:r>
                      <a:r>
                        <a:rPr lang="en-US" sz="1400" baseline="0" dirty="0"/>
                        <a:t> &lt;&lt; ref ;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cout</a:t>
                      </a:r>
                      <a:r>
                        <a:rPr lang="en-US" sz="1400" dirty="0"/>
                        <a:t> &lt;&lt; *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dirty="0"/>
                        <a:t> ;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25577153"/>
                  </a:ext>
                </a:extLst>
              </a:tr>
              <a:tr h="453367">
                <a:tc>
                  <a:txBody>
                    <a:bodyPr/>
                    <a:lstStyle/>
                    <a:p>
                      <a:r>
                        <a:rPr lang="en-US" sz="1600" dirty="0"/>
                        <a:t>Can refer/point</a:t>
                      </a:r>
                      <a:r>
                        <a:rPr lang="en-US" sz="1600" baseline="0" dirty="0"/>
                        <a:t> to nothing (null value)?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969948699"/>
                  </a:ext>
                </a:extLst>
              </a:tr>
              <a:tr h="1234554">
                <a:tc>
                  <a:txBody>
                    <a:bodyPr/>
                    <a:lstStyle/>
                    <a:p>
                      <a:r>
                        <a:rPr lang="en-US" sz="1600" dirty="0"/>
                        <a:t>Can change address that it refers</a:t>
                      </a:r>
                      <a:r>
                        <a:rPr lang="en-US" sz="1600" baseline="0" dirty="0"/>
                        <a:t> to/points at?</a:t>
                      </a:r>
                      <a:endParaRPr lang="en-US" sz="16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No.</a:t>
                      </a:r>
                    </a:p>
                    <a:p>
                      <a:r>
                        <a:rPr lang="en-US" sz="1400" dirty="0"/>
                        <a:t>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 = 0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b = 1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&amp;ref = a ;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   ref</a:t>
                      </a:r>
                      <a:r>
                        <a:rPr lang="en-US" sz="1400" baseline="0" dirty="0"/>
                        <a:t> = b ;  </a:t>
                      </a:r>
                    </a:p>
                    <a:p>
                      <a:pPr algn="l"/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>
                          <a:solidFill>
                            <a:srgbClr val="006600"/>
                          </a:solidFill>
                        </a:rPr>
                        <a:t>// value of a is now 1!</a:t>
                      </a:r>
                      <a:endParaRPr 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Yes</a:t>
                      </a:r>
                    </a:p>
                    <a:p>
                      <a:r>
                        <a:rPr lang="en-US" sz="1400" dirty="0"/>
                        <a:t>   </a:t>
                      </a:r>
                      <a:r>
                        <a:rPr lang="en-US" sz="1400" dirty="0" err="1"/>
                        <a:t>int</a:t>
                      </a:r>
                      <a:r>
                        <a:rPr lang="en-US" sz="1400" baseline="0" dirty="0"/>
                        <a:t> a = 0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b = 1 ;</a:t>
                      </a:r>
                    </a:p>
                    <a:p>
                      <a:r>
                        <a:rPr lang="en-US" sz="1400" baseline="0" dirty="0"/>
                        <a:t>   </a:t>
                      </a:r>
                      <a:r>
                        <a:rPr lang="en-US" sz="1400" baseline="0" dirty="0" err="1"/>
                        <a:t>int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= &amp;a ;</a:t>
                      </a:r>
                      <a:endParaRPr lang="en-US" sz="1400" dirty="0"/>
                    </a:p>
                    <a:p>
                      <a:pPr algn="l"/>
                      <a:r>
                        <a:rPr lang="en-US" sz="1400" dirty="0"/>
                        <a:t>   </a:t>
                      </a:r>
                      <a:r>
                        <a:rPr lang="en-US" sz="1400" dirty="0" err="1"/>
                        <a:t>ptr</a:t>
                      </a:r>
                      <a:r>
                        <a:rPr lang="en-US" sz="1400" baseline="0" dirty="0"/>
                        <a:t> = &amp;b ;  </a:t>
                      </a:r>
                    </a:p>
                    <a:p>
                      <a:pPr algn="l"/>
                      <a:r>
                        <a:rPr lang="en-US" sz="1400" baseline="0" dirty="0">
                          <a:solidFill>
                            <a:srgbClr val="006600"/>
                          </a:solidFill>
                        </a:rPr>
                        <a:t>   // </a:t>
                      </a:r>
                      <a:r>
                        <a:rPr lang="en-US" sz="1400" baseline="0" dirty="0" err="1">
                          <a:solidFill>
                            <a:srgbClr val="006600"/>
                          </a:solidFill>
                        </a:rPr>
                        <a:t>ptr</a:t>
                      </a:r>
                      <a:r>
                        <a:rPr lang="en-US" sz="1400" baseline="0" dirty="0">
                          <a:solidFill>
                            <a:srgbClr val="006600"/>
                          </a:solidFill>
                        </a:rPr>
                        <a:t> now points at b</a:t>
                      </a:r>
                      <a:endParaRPr lang="en-US" sz="1400" dirty="0">
                        <a:solidFill>
                          <a:srgbClr val="0066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392709488"/>
                  </a:ext>
                </a:extLst>
              </a:tr>
              <a:tr h="1401951">
                <a:tc>
                  <a:txBody>
                    <a:bodyPr/>
                    <a:lstStyle/>
                    <a:p>
                      <a:r>
                        <a:rPr lang="en-US" sz="1600" dirty="0"/>
                        <a:t>Object member/method syntax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&amp;ref =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endParaRPr lang="en-US" sz="1400" baseline="0" dirty="0"/>
                    </a:p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baseline="0" dirty="0" err="1"/>
                        <a:t>ref.member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ref.method</a:t>
                      </a:r>
                      <a:r>
                        <a:rPr lang="en-US" sz="1400" baseline="0" dirty="0"/>
                        <a:t>();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dirty="0" err="1"/>
                        <a:t>My</a:t>
                      </a:r>
                      <a:r>
                        <a:rPr lang="en-US" sz="1400" baseline="0" dirty="0" err="1"/>
                        <a:t>Class</a:t>
                      </a:r>
                      <a:r>
                        <a:rPr lang="en-US" sz="1400" baseline="0" dirty="0"/>
                        <a:t> 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 = </a:t>
                      </a:r>
                      <a:r>
                        <a:rPr lang="en-US" sz="1400" baseline="0" dirty="0" err="1"/>
                        <a:t>obj</a:t>
                      </a:r>
                      <a:r>
                        <a:rPr lang="en-US" sz="1400" baseline="0" dirty="0"/>
                        <a:t>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-&gt;member ;</a:t>
                      </a:r>
                    </a:p>
                    <a:p>
                      <a:pPr algn="l"/>
                      <a:r>
                        <a:rPr lang="en-US" sz="1400" baseline="0" dirty="0"/>
                        <a:t>    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-&gt;method(); </a:t>
                      </a:r>
                    </a:p>
                    <a:p>
                      <a:pPr algn="l"/>
                      <a:r>
                        <a:rPr lang="en-US" sz="1400" baseline="0" dirty="0">
                          <a:solidFill>
                            <a:srgbClr val="00B050"/>
                          </a:solidFill>
                        </a:rPr>
                        <a:t>    // OR</a:t>
                      </a:r>
                    </a:p>
                    <a:p>
                      <a:pPr algn="l"/>
                      <a:r>
                        <a:rPr lang="en-US" sz="1400" baseline="0" dirty="0"/>
                        <a:t>    (*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).member ;</a:t>
                      </a:r>
                    </a:p>
                    <a:p>
                      <a:pPr algn="l"/>
                      <a:r>
                        <a:rPr lang="en-US" sz="1400" baseline="0" dirty="0"/>
                        <a:t>    (*</a:t>
                      </a:r>
                      <a:r>
                        <a:rPr lang="en-US" sz="1400" baseline="0" dirty="0" err="1"/>
                        <a:t>ptr</a:t>
                      </a:r>
                      <a:r>
                        <a:rPr lang="en-US" sz="1400" baseline="0" dirty="0"/>
                        <a:t>).method() ; 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0051211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 bwMode="auto">
          <a:xfrm>
            <a:off x="7095508" y="1637141"/>
            <a:ext cx="1991739" cy="1028726"/>
          </a:xfrm>
          <a:prstGeom prst="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a = 0 ;</a:t>
            </a:r>
          </a:p>
          <a:p>
            <a:endParaRPr lang="en-US" sz="1200" dirty="0"/>
          </a:p>
          <a:p>
            <a:r>
              <a:rPr lang="en-US" sz="1200" dirty="0"/>
              <a:t> </a:t>
            </a:r>
            <a:r>
              <a:rPr lang="en-US" sz="1200" dirty="0" err="1"/>
              <a:t>int</a:t>
            </a:r>
            <a:r>
              <a:rPr lang="en-US" sz="1200" dirty="0"/>
              <a:t> &amp;ref = a ;</a:t>
            </a:r>
          </a:p>
          <a:p>
            <a:endParaRPr lang="en-US" sz="1200" dirty="0">
              <a:ea typeface="Osaka" pitchFamily="-64" charset="-128"/>
            </a:endParaRPr>
          </a:p>
          <a:p>
            <a:r>
              <a:rPr lang="en-US" sz="1200" dirty="0">
                <a:ea typeface="Osaka" pitchFamily="-64" charset="-128"/>
              </a:rPr>
              <a:t> </a:t>
            </a:r>
            <a:r>
              <a:rPr lang="en-US" sz="1200" dirty="0" err="1">
                <a:ea typeface="Osaka" pitchFamily="-64" charset="-128"/>
              </a:rPr>
              <a:t>int</a:t>
            </a:r>
            <a:r>
              <a:rPr lang="en-US" sz="1200" dirty="0">
                <a:ea typeface="Osaka" pitchFamily="-64" charset="-128"/>
              </a:rPr>
              <a:t> *</a:t>
            </a:r>
            <a:r>
              <a:rPr lang="en-US" sz="1200" dirty="0" err="1">
                <a:ea typeface="Osaka" pitchFamily="-64" charset="-128"/>
              </a:rPr>
              <a:t>ptr</a:t>
            </a:r>
            <a:r>
              <a:rPr lang="en-US" sz="1200" dirty="0">
                <a:ea typeface="Osaka" pitchFamily="-64" charset="-128"/>
              </a:rPr>
              <a:t> = &amp;a ;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048086" y="2850953"/>
            <a:ext cx="2086583" cy="812194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defTabSz="685800" eaLnBrk="0" hangingPunct="0"/>
            <a:r>
              <a:rPr lang="en-US" sz="1200" dirty="0" err="1">
                <a:latin typeface="Times" pitchFamily="-64" charset="0"/>
                <a:ea typeface="Osaka" pitchFamily="-64" charset="-128"/>
              </a:rPr>
              <a:t>int</a:t>
            </a:r>
            <a:r>
              <a:rPr lang="en-US" sz="1200" dirty="0">
                <a:latin typeface="Times" pitchFamily="-64" charset="0"/>
                <a:ea typeface="Osaka" pitchFamily="-64" charset="-128"/>
              </a:rPr>
              <a:t> a: 4 bytes in memory at address 0xAABBFF with a value of 0.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7321677" y="3961927"/>
            <a:ext cx="1415375" cy="533599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50" dirty="0">
                <a:latin typeface="Times" pitchFamily="-64" charset="0"/>
                <a:ea typeface="Osaka" pitchFamily="-64" charset="-128"/>
              </a:rPr>
              <a:t>Value stored in ref: 0xAABBFF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7321677" y="4724400"/>
            <a:ext cx="1415375" cy="533599"/>
          </a:xfrm>
          <a:prstGeom prst="roundRect">
            <a:avLst/>
          </a:prstGeom>
          <a:solidFill>
            <a:srgbClr val="FCFCA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en-US" sz="1050" dirty="0">
                <a:latin typeface="Times" pitchFamily="-64" charset="0"/>
                <a:ea typeface="Osaka" pitchFamily="-64" charset="-128"/>
              </a:rPr>
              <a:t>Value stored in </a:t>
            </a:r>
            <a:r>
              <a:rPr lang="en-US" sz="1050" dirty="0" err="1">
                <a:latin typeface="Times" pitchFamily="-64" charset="0"/>
                <a:ea typeface="Osaka" pitchFamily="-64" charset="-128"/>
              </a:rPr>
              <a:t>ptr</a:t>
            </a:r>
            <a:r>
              <a:rPr lang="en-US" sz="1050" dirty="0">
                <a:latin typeface="Times" pitchFamily="-64" charset="0"/>
                <a:ea typeface="Osaka" pitchFamily="-64" charset="-128"/>
              </a:rPr>
              <a:t>: 0xAABBFF</a:t>
            </a:r>
          </a:p>
        </p:txBody>
      </p:sp>
      <p:cxnSp>
        <p:nvCxnSpPr>
          <p:cNvPr id="11" name="Straight Arrow Connector 10"/>
          <p:cNvCxnSpPr>
            <a:stCxn id="8" idx="0"/>
          </p:cNvCxnSpPr>
          <p:nvPr/>
        </p:nvCxnSpPr>
        <p:spPr bwMode="auto">
          <a:xfrm flipV="1">
            <a:off x="8029364" y="3695129"/>
            <a:ext cx="62013" cy="26679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 bwMode="auto">
          <a:xfrm>
            <a:off x="8091378" y="2665867"/>
            <a:ext cx="0" cy="1850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Elbow Connector 37"/>
          <p:cNvCxnSpPr>
            <a:stCxn id="9" idx="3"/>
          </p:cNvCxnSpPr>
          <p:nvPr/>
        </p:nvCxnSpPr>
        <p:spPr bwMode="auto">
          <a:xfrm flipH="1" flipV="1">
            <a:off x="8091378" y="3695129"/>
            <a:ext cx="645674" cy="1296071"/>
          </a:xfrm>
          <a:prstGeom prst="bentConnector4">
            <a:avLst>
              <a:gd name="adj1" fmla="val -26554"/>
              <a:gd name="adj2" fmla="val 8506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C022FF-43DC-42EB-980E-3339032A5D5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BD336C8-F7F9-449F-A446-D0662F360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0813"/>
            <a:ext cx="7921625" cy="758825"/>
          </a:xfrm>
        </p:spPr>
        <p:txBody>
          <a:bodyPr/>
          <a:lstStyle/>
          <a:p>
            <a:r>
              <a:rPr lang="en-US" dirty="0"/>
              <a:t>References and Pointers</a:t>
            </a:r>
          </a:p>
        </p:txBody>
      </p:sp>
    </p:spTree>
    <p:extLst>
      <p:ext uri="{BB962C8B-B14F-4D97-AF65-F5344CB8AC3E}">
        <p14:creationId xmlns:p14="http://schemas.microsoft.com/office/powerpoint/2010/main" val="4759693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When to use a reference or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3399"/>
                </a:solidFill>
              </a:rPr>
              <a:t>Both</a:t>
            </a:r>
            <a:r>
              <a:rPr lang="en-US" sz="2000" b="1" dirty="0"/>
              <a:t> references </a:t>
            </a:r>
            <a:r>
              <a:rPr lang="en-US" sz="2000" dirty="0"/>
              <a:t>and</a:t>
            </a:r>
            <a:r>
              <a:rPr lang="en-US" sz="2000" b="1" dirty="0"/>
              <a:t> pointers </a:t>
            </a:r>
            <a:r>
              <a:rPr lang="en-US" sz="2000" dirty="0"/>
              <a:t>can be used to refer to objects in memory in methods, functions, loops, </a:t>
            </a:r>
            <a:r>
              <a:rPr lang="en-US" sz="2000" i="1" dirty="0"/>
              <a:t>etc</a:t>
            </a:r>
            <a:r>
              <a:rPr lang="en-US" sz="2000" dirty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Avoids copying due to default </a:t>
            </a:r>
            <a:r>
              <a:rPr lang="en-US" sz="2000" b="1" dirty="0"/>
              <a:t>call-by-value C++ </a:t>
            </a:r>
            <a:r>
              <a:rPr lang="en-US" sz="2000" dirty="0"/>
              <a:t>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Could lead to memory/performance 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Or cause issues with open files, databases, etc.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If you need to: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Hold a null value (</a:t>
            </a:r>
            <a:r>
              <a:rPr lang="en-US" sz="1800" i="1" dirty="0"/>
              <a:t>i.e.,</a:t>
            </a:r>
            <a:r>
              <a:rPr lang="en-US" sz="1800" dirty="0"/>
              <a:t> point at nothing), use a </a:t>
            </a:r>
            <a:r>
              <a:rPr lang="en-US" sz="1800" b="1" dirty="0"/>
              <a:t>pointer.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Re-assign the memory address stored, use a </a:t>
            </a:r>
            <a:r>
              <a:rPr lang="en-US" sz="1800" b="1" dirty="0"/>
              <a:t>pointer.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Otherwise, use a reference.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3399"/>
                </a:solidFill>
              </a:rPr>
              <a:t>References are much easier to use!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 need to check if a reference has a null value … since they can’t hold one.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DBC5-0864-408D-ACB1-562DE37BB2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733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When to use a reference or a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Both references and pointers can be used to refer to objects in memory in methods, functions, loops, etc.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Avoids copying due to default call-by-value C++ behavior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Could lead to memory/performance problems.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Or cause issues with open files, databases, etc.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3329417"/>
            <a:ext cx="7010400" cy="20621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</a:rPr>
              <a:t>//  Pointer to a null value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NULL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</a:rPr>
              <a:t>// C-style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b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</a:rPr>
              <a:t>// C++11 style.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</a:rPr>
              <a:t>// Reference to a null value</a:t>
            </a:r>
          </a:p>
          <a:p>
            <a:r>
              <a:rPr lang="en-US" sz="1600" dirty="0">
                <a:solidFill>
                  <a:srgbClr val="7E43B9"/>
                </a:solidFill>
                <a:highlight>
                  <a:srgbClr val="FFFFFF"/>
                </a:highlight>
              </a:rPr>
              <a:t>// won't compile.</a:t>
            </a:r>
          </a:p>
          <a:p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1600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FDBC5-0864-408D-ACB1-562DE37BB21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7DEC9-55B7-4F78-B2A5-29A6FA829292}"/>
              </a:ext>
            </a:extLst>
          </p:cNvPr>
          <p:cNvSpPr txBox="1"/>
          <p:nvPr/>
        </p:nvSpPr>
        <p:spPr>
          <a:xfrm>
            <a:off x="228600" y="5643847"/>
            <a:ext cx="8229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n-lt"/>
              </a:rPr>
              <a:t>Read more: </a:t>
            </a:r>
            <a:r>
              <a:rPr lang="en-US" dirty="0">
                <a:solidFill>
                  <a:srgbClr val="0033CC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https://www.geeksforgeeks.org/pointers-vs-references-cpp/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297125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94252"/>
            <a:ext cx="8077200" cy="1815882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null</a:t>
            </a:r>
            <a:r>
              <a:rPr lang="en-US" sz="2000" dirty="0"/>
              <a:t> value means the pointer is not currently pointing at anything.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1800" dirty="0"/>
              <a:t>It’s a good idea to check before accessing the value they point at.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References cannot be null, so the code on the right does not need checking.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" y="1314004"/>
            <a:ext cx="4953000" cy="224676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 Pointer version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add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 &amp;&amp; 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check for null pointer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a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a &amp;&amp; c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  <a:sym typeface="Wingdings" panose="05000000000000000000" pitchFamily="2" charset="2"/>
              </a:rPr>
              <a:t> this means if a AND c are not //            null</a:t>
            </a:r>
            <a:endParaRPr lang="en-US" sz="1400" dirty="0">
              <a:solidFill>
                <a:srgbClr val="8000FF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01171" y="1318135"/>
            <a:ext cx="3620449" cy="181588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FF"/>
                </a:solidFill>
                <a:highlight>
                  <a:srgbClr val="FFFFFF"/>
                </a:highlight>
              </a:rPr>
              <a:t>//  Reference version</a:t>
            </a: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add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   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c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a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b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US" sz="1600" dirty="0">
              <a:solidFill>
                <a:srgbClr val="FF0000"/>
              </a:solidFill>
              <a:highlight>
                <a:srgbClr val="FFFFFF"/>
              </a:highlight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35636-C11C-4158-9141-C5FA7C6E9D1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378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C++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403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formal concepts in OOP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04801" y="1143000"/>
            <a:ext cx="5181600" cy="5181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Object-oriented programming (OOP):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Defines </a:t>
            </a:r>
            <a:r>
              <a:rPr lang="en-US" sz="1600" i="1" dirty="0"/>
              <a:t>classes</a:t>
            </a:r>
            <a:r>
              <a:rPr lang="en-US" sz="1600" dirty="0"/>
              <a:t> to represent data and logic in a program.  Classes can contain members (data) and methods (internal functions).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Creates </a:t>
            </a:r>
            <a:r>
              <a:rPr lang="en-US" sz="1600" i="1" dirty="0"/>
              <a:t>instances </a:t>
            </a:r>
            <a:r>
              <a:rPr lang="en-US" sz="1600" dirty="0"/>
              <a:t>of classes, aka </a:t>
            </a:r>
            <a:r>
              <a:rPr lang="en-US" sz="1600" i="1" dirty="0"/>
              <a:t>objects</a:t>
            </a:r>
            <a:r>
              <a:rPr lang="en-US" sz="1600" dirty="0"/>
              <a:t>, and builds the programs out of their interactions.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core concepts in addition to classes and objects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Encapsulation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Inheritance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Polymorphism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600" dirty="0"/>
              <a:t>Abstraction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45187547"/>
              </p:ext>
            </p:extLst>
          </p:nvPr>
        </p:nvGraphicFramePr>
        <p:xfrm>
          <a:off x="6248400" y="1325847"/>
          <a:ext cx="3963941" cy="4206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638800" y="354913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33CC"/>
                </a:solidFill>
                <a:latin typeface="+mn-lt"/>
              </a:rPr>
              <a:t>OOP</a:t>
            </a:r>
            <a:endParaRPr lang="en-US" sz="1200" dirty="0">
              <a:solidFill>
                <a:srgbClr val="0033CC"/>
              </a:solidFill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5153-FFF4-4440-8605-C6AB86B1FED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659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OOP Core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1" dirty="0"/>
              <a:t>Encapsulation</a:t>
            </a:r>
          </a:p>
          <a:p>
            <a:pPr lvl="1"/>
            <a:r>
              <a:rPr lang="en-US" sz="1500" dirty="0"/>
              <a:t>As mentioned while building the C++ class in the last session.</a:t>
            </a:r>
          </a:p>
          <a:p>
            <a:pPr lvl="1"/>
            <a:r>
              <a:rPr lang="en-US" sz="1500" dirty="0"/>
              <a:t>Bundles related data and functions into a class</a:t>
            </a:r>
          </a:p>
          <a:p>
            <a:endParaRPr lang="en-US" sz="1800" dirty="0"/>
          </a:p>
          <a:p>
            <a:r>
              <a:rPr lang="en-US" sz="1800" b="1" dirty="0"/>
              <a:t>Inheritance</a:t>
            </a:r>
          </a:p>
          <a:p>
            <a:pPr lvl="1"/>
            <a:r>
              <a:rPr lang="en-US" sz="1500" dirty="0"/>
              <a:t>Builds a relationship between classes to share class members and methods</a:t>
            </a:r>
          </a:p>
          <a:p>
            <a:endParaRPr lang="en-US"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800" b="1" dirty="0"/>
              <a:t>Abstraction</a:t>
            </a:r>
          </a:p>
          <a:p>
            <a:pPr lvl="1"/>
            <a:r>
              <a:rPr lang="en-US" sz="1500" dirty="0"/>
              <a:t>The hiding of members, methods, and implementation details inside of a class.</a:t>
            </a:r>
          </a:p>
          <a:p>
            <a:endParaRPr lang="en-US" sz="1800" dirty="0"/>
          </a:p>
          <a:p>
            <a:r>
              <a:rPr lang="en-US" sz="1800" b="1" dirty="0"/>
              <a:t>Polymorphism</a:t>
            </a:r>
          </a:p>
          <a:p>
            <a:pPr lvl="1"/>
            <a:r>
              <a:rPr lang="en-US" sz="1500" dirty="0"/>
              <a:t>The application of the same code to multiple data types</a:t>
            </a:r>
          </a:p>
          <a:p>
            <a:pPr lvl="1"/>
            <a:r>
              <a:rPr lang="en-US" sz="1500" dirty="0"/>
              <a:t>There are 3 kinds, all of which are supported in C++.  </a:t>
            </a:r>
          </a:p>
          <a:p>
            <a:pPr lvl="1"/>
            <a:r>
              <a:rPr lang="en-US" sz="1500" dirty="0"/>
              <a:t>However only 1 is actually called polymorphism in C++ jargon (!)</a:t>
            </a:r>
          </a:p>
          <a:p>
            <a:pPr marL="342900" lvl="1" indent="0"/>
            <a:endParaRPr lang="en-US" sz="1500" dirty="0"/>
          </a:p>
          <a:p>
            <a:endParaRPr lang="en-US" sz="1800" dirty="0"/>
          </a:p>
          <a:p>
            <a:pPr lvl="1"/>
            <a:endParaRPr lang="en-US" sz="1500" dirty="0"/>
          </a:p>
          <a:p>
            <a:pPr lvl="1"/>
            <a:endParaRPr lang="en-US" sz="15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5317-23B0-4070-A8DB-3FCFC1C5478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8121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Classes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180" y="1219200"/>
            <a:ext cx="4198620" cy="4648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In the Rectangle class, IDE generated two methods automatically.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i="1" dirty="0"/>
              <a:t>Rectangle()</a:t>
            </a:r>
            <a:r>
              <a:rPr lang="en-US" sz="1800" dirty="0"/>
              <a:t> is a </a:t>
            </a:r>
            <a:r>
              <a:rPr lang="en-US" sz="1800" i="1" dirty="0"/>
              <a:t>constructor. </a:t>
            </a:r>
            <a:r>
              <a:rPr lang="en-US" sz="1800" dirty="0"/>
              <a:t>This is a method that is called when an object is instantiated for this class.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Multiple constructors per class are allowed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~Rectangle() is a </a:t>
            </a:r>
            <a:r>
              <a:rPr lang="en-US" sz="1800" i="1" dirty="0"/>
              <a:t>destructor</a:t>
            </a:r>
            <a:r>
              <a:rPr lang="en-US" sz="1800" dirty="0"/>
              <a:t>. This is called when an object is removed from memory.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Only </a:t>
            </a:r>
            <a:r>
              <a:rPr lang="en-US" sz="1600" b="1" dirty="0"/>
              <a:t>one</a:t>
            </a:r>
            <a:r>
              <a:rPr lang="en-US" sz="1600" dirty="0"/>
              <a:t> destructor per class is allowed!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(ignore the </a:t>
            </a:r>
            <a:r>
              <a:rPr lang="en-US" sz="1600" i="1" dirty="0">
                <a:solidFill>
                  <a:srgbClr val="0033CC"/>
                </a:solidFill>
              </a:rPr>
              <a:t>virtual</a:t>
            </a:r>
            <a:r>
              <a:rPr lang="en-US" sz="1600" dirty="0"/>
              <a:t> keyword for now)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948428" y="1319022"/>
            <a:ext cx="3898392" cy="42473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350" dirty="0" err="1">
                <a:solidFill>
                  <a:srgbClr val="008000"/>
                </a:solidFill>
                <a:highlight>
                  <a:srgbClr val="FFFFFF"/>
                </a:highlight>
              </a:rPr>
              <a:t>ifndef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 RECTANGLE_H</a:t>
            </a:r>
          </a:p>
          <a:p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#define RECTANGLE_H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Rectangle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        virtual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~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Area() 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</a:p>
          <a:p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350" dirty="0" err="1">
                <a:solidFill>
                  <a:srgbClr val="008000"/>
                </a:solidFill>
                <a:highlight>
                  <a:srgbClr val="FFFFFF"/>
                </a:highlight>
              </a:rPr>
              <a:t>endif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//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RECTANGLE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_H</a:t>
            </a:r>
            <a:endParaRPr lang="en-US" sz="1350" dirty="0"/>
          </a:p>
          <a:p>
            <a:endParaRPr lang="en-US" sz="1350" dirty="0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 bwMode="auto">
          <a:xfrm flipV="1">
            <a:off x="4445923" y="2908417"/>
            <a:ext cx="1321032" cy="13958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>
            <a:cxnSpLocks/>
          </p:cNvCxnSpPr>
          <p:nvPr/>
        </p:nvCxnSpPr>
        <p:spPr bwMode="auto">
          <a:xfrm flipV="1">
            <a:off x="4495800" y="3182735"/>
            <a:ext cx="1321032" cy="85586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C8EFCC-F14A-49EC-96A1-381CE5693E9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19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8534400" cy="4953000"/>
          </a:xfrm>
        </p:spPr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/>
              <a:t>Bundling the data and area calculation for a rectangle into a single class is and example of the concept of </a:t>
            </a:r>
            <a:r>
              <a:rPr lang="en-US" sz="2400" i="1" dirty="0"/>
              <a:t>encapsulation.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DFEE2B-3189-4CC6-8308-15B7D22169C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794AF9-F852-446F-9996-10B9A086E251}"/>
              </a:ext>
            </a:extLst>
          </p:cNvPr>
          <p:cNvSpPr/>
          <p:nvPr/>
        </p:nvSpPr>
        <p:spPr>
          <a:xfrm>
            <a:off x="2892425" y="2362200"/>
            <a:ext cx="3352800" cy="37548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ifndef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 RECTANGLE_H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#define RECTANGLE_H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     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Area() 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</a:p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#endif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_H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21003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496" y="1295400"/>
            <a:ext cx="5236028" cy="4648200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OOP defines </a:t>
            </a:r>
            <a:r>
              <a:rPr lang="en-US" sz="2000" i="1" dirty="0">
                <a:solidFill>
                  <a:srgbClr val="CC0000"/>
                </a:solidFill>
              </a:rPr>
              <a:t>classes</a:t>
            </a:r>
            <a:r>
              <a:rPr lang="en-US" sz="2000" dirty="0">
                <a:solidFill>
                  <a:srgbClr val="CC0000"/>
                </a:solidFill>
              </a:rPr>
              <a:t> </a:t>
            </a:r>
            <a:r>
              <a:rPr lang="en-US" sz="2000" dirty="0"/>
              <a:t>to represent these things.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Classes can contain </a:t>
            </a:r>
            <a:r>
              <a:rPr lang="en-US" sz="2000" b="1" dirty="0"/>
              <a:t>data</a:t>
            </a:r>
            <a:r>
              <a:rPr lang="en-US" sz="2000" dirty="0"/>
              <a:t> and </a:t>
            </a:r>
            <a:r>
              <a:rPr lang="en-US" sz="2000" b="1" dirty="0"/>
              <a:t>methods</a:t>
            </a:r>
            <a:r>
              <a:rPr lang="en-US" sz="2000" dirty="0"/>
              <a:t> (internal/in-class functions).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Classes control access to internal data and methods. 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CC0000"/>
                </a:solidFill>
              </a:rPr>
              <a:t>public interface</a:t>
            </a:r>
            <a:r>
              <a:rPr lang="en-US" sz="2000" dirty="0"/>
              <a:t> is used by external code when using the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/>
              <a:t>This is a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highly effective </a:t>
            </a:r>
            <a:r>
              <a:rPr lang="en-US" sz="2000" dirty="0"/>
              <a:t>way of modeling </a:t>
            </a:r>
            <a:r>
              <a:rPr lang="en-US" sz="2000" b="1" dirty="0"/>
              <a:t>real-world problems </a:t>
            </a:r>
            <a:r>
              <a:rPr lang="en-US" sz="2000" dirty="0"/>
              <a:t>inside of a computer program.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dirty="0"/>
          </a:p>
          <a:p>
            <a:pPr algn="just">
              <a:buFont typeface="Wingdings" panose="05000000000000000000" pitchFamily="2" charset="2"/>
              <a:buChar char="Ø"/>
            </a:pPr>
            <a:endParaRPr lang="en-US" sz="1800" dirty="0"/>
          </a:p>
        </p:txBody>
      </p:sp>
      <p:pic>
        <p:nvPicPr>
          <p:cNvPr id="1026" name="Picture 2" descr="http://blogmedia.dealerfire.com/wp-content/uploads/sites/188/2015/02/leafbatter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4650" y="3600947"/>
            <a:ext cx="3459350" cy="194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media.caranddriver.com/ez/images/features/10q1/2011_nissan_leaf-feature/gallery/2011_nissan_leaf_interior_photo_38/3535272-1-eng-US/2011_nissan_leaf_38_cd_gallery_zoom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466" y="1521988"/>
            <a:ext cx="2122352" cy="152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53000" y="1780599"/>
            <a:ext cx="1759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C0000"/>
                </a:solidFill>
                <a:latin typeface="+mn-lt"/>
              </a:rPr>
              <a:t>public interface</a:t>
            </a: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6712273" y="1911382"/>
            <a:ext cx="709895" cy="3849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5943600" y="5685070"/>
            <a:ext cx="3021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private data and methods</a:t>
            </a:r>
          </a:p>
        </p:txBody>
      </p:sp>
      <p:cxnSp>
        <p:nvCxnSpPr>
          <p:cNvPr id="11" name="Straight Arrow Connector 10"/>
          <p:cNvCxnSpPr>
            <a:cxnSpLocks/>
            <a:stCxn id="10" idx="0"/>
          </p:cNvCxnSpPr>
          <p:nvPr/>
        </p:nvCxnSpPr>
        <p:spPr bwMode="auto">
          <a:xfrm flipV="1">
            <a:off x="7454209" y="4723996"/>
            <a:ext cx="841053" cy="96107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>
            <a:cxnSpLocks/>
            <a:stCxn id="10" idx="0"/>
          </p:cNvCxnSpPr>
          <p:nvPr/>
        </p:nvCxnSpPr>
        <p:spPr bwMode="auto">
          <a:xfrm flipH="1" flipV="1">
            <a:off x="7357387" y="4789658"/>
            <a:ext cx="96822" cy="89541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7067220" y="1141493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“Class Car”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97BA9-1CDE-4B76-B293-B16FBCE78BF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3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9" y="1143000"/>
            <a:ext cx="4113213" cy="51784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i="1" dirty="0"/>
              <a:t>constructor</a:t>
            </a:r>
            <a:r>
              <a:rPr lang="en-US" sz="2000" dirty="0"/>
              <a:t> is called when an object is created.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This is used to initialize an object: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Load values into member variables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Open files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Connect to hardware, databases, networks,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4083-BAAC-491F-96C0-A0478770B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87A09-8B0E-448F-96BA-B0080EB6EE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16654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and Destruction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799" y="1143000"/>
            <a:ext cx="4113213" cy="51784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i="1" dirty="0"/>
              <a:t>constructor</a:t>
            </a:r>
            <a:r>
              <a:rPr lang="en-US" sz="2000" dirty="0"/>
              <a:t> is called when an object is created.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This is used to initialize an object: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Load values into member variables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Open files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Connect to hardware, databases, networks, 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5988" y="1143000"/>
            <a:ext cx="4265611" cy="51784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i="1" dirty="0"/>
              <a:t>destructor</a:t>
            </a:r>
            <a:r>
              <a:rPr lang="en-US" sz="2000" dirty="0"/>
              <a:t> is called when an object goes </a:t>
            </a:r>
            <a:r>
              <a:rPr lang="en-US" sz="2000" i="1" dirty="0"/>
              <a:t>out of scope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Object c1 is created when the program reaches the first line of the function, and destroyed when the program leaves the function.</a:t>
            </a:r>
          </a:p>
          <a:p>
            <a:pPr algn="just"/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5614289" y="3886200"/>
            <a:ext cx="2764536" cy="83099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ClassOne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c1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54083-BAAC-491F-96C0-A0478770BFB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2092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an object is instantiated…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301" y="1219200"/>
            <a:ext cx="5283196" cy="50292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b="1" dirty="0" err="1"/>
              <a:t>rT</a:t>
            </a:r>
            <a:r>
              <a:rPr lang="en-US" sz="1800" dirty="0"/>
              <a:t> object is created in memory.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When it is created its </a:t>
            </a:r>
            <a:r>
              <a:rPr lang="en-US" sz="1800" i="1" dirty="0"/>
              <a:t>constructor</a:t>
            </a:r>
            <a:r>
              <a:rPr lang="en-US" sz="1800" dirty="0"/>
              <a:t> is called to do any necessary initialization.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Here the constructor is empty so nothing is done.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constructor can take any number of arguments like any other function but it </a:t>
            </a:r>
            <a:r>
              <a:rPr lang="en-US" sz="1800" i="1" dirty="0"/>
              <a:t>cannot</a:t>
            </a:r>
            <a:r>
              <a:rPr lang="en-US" sz="1800" dirty="0"/>
              <a:t> return any values.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Essentially the return value is the object itself!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What if there are multiple constructors?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The compiler chooses the correct one based on the arguments given.</a:t>
            </a:r>
          </a:p>
        </p:txBody>
      </p:sp>
      <p:sp>
        <p:nvSpPr>
          <p:cNvPr id="6" name="Rectangle 5"/>
          <p:cNvSpPr/>
          <p:nvPr/>
        </p:nvSpPr>
        <p:spPr>
          <a:xfrm>
            <a:off x="6019324" y="1197977"/>
            <a:ext cx="2667476" cy="16004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27646" y="3455437"/>
            <a:ext cx="2659154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sz="1400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</a:rPr>
              <a:t>//</a:t>
            </a:r>
            <a:r>
              <a:rPr lang="en-US" sz="1400" dirty="0" err="1">
                <a:solidFill>
                  <a:srgbClr val="7E43B9"/>
                </a:solidFill>
                <a:highlight>
                  <a:srgbClr val="FFFFFF"/>
                </a:highlight>
              </a:rPr>
              <a:t>ctor</a:t>
            </a:r>
            <a:endParaRPr lang="en-US" sz="1400" dirty="0">
              <a:solidFill>
                <a:srgbClr val="7E43B9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72200" y="5360647"/>
            <a:ext cx="2333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Note the constructor has no return type!</a:t>
            </a:r>
          </a:p>
        </p:txBody>
      </p:sp>
      <p:cxnSp>
        <p:nvCxnSpPr>
          <p:cNvPr id="10" name="Elbow Connector 9"/>
          <p:cNvCxnSpPr>
            <a:cxnSpLocks/>
            <a:stCxn id="8" idx="1"/>
            <a:endCxn id="7" idx="1"/>
          </p:cNvCxnSpPr>
          <p:nvPr/>
        </p:nvCxnSpPr>
        <p:spPr bwMode="auto">
          <a:xfrm rot="10800000">
            <a:off x="6027646" y="4147935"/>
            <a:ext cx="144554" cy="1474322"/>
          </a:xfrm>
          <a:prstGeom prst="bentConnector3">
            <a:avLst>
              <a:gd name="adj1" fmla="val 29687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F5BF54-D437-4E12-932F-5277A65A730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764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85283" y="3066127"/>
            <a:ext cx="4341910" cy="127727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</a:rPr>
              <a:t>“</a:t>
            </a:r>
          </a:p>
          <a:p>
            <a:endParaRPr lang="en-US" sz="1100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7E43B9"/>
                </a:solidFill>
                <a:highlight>
                  <a:srgbClr val="FFFFFF"/>
                </a:highlight>
              </a:rPr>
              <a:t>/* Better to do this */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):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width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),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1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21B0ACB-85A1-4762-962B-355EBC9B50CD}"/>
              </a:ext>
            </a:extLst>
          </p:cNvPr>
          <p:cNvSpPr txBox="1">
            <a:spLocks/>
          </p:cNvSpPr>
          <p:nvPr/>
        </p:nvSpPr>
        <p:spPr bwMode="auto">
          <a:xfrm>
            <a:off x="6976928" y="2785355"/>
            <a:ext cx="2037230" cy="28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rectangle.cpp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4544032"/>
            <a:ext cx="6082451" cy="1600438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  <a:endParaRPr lang="en-US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</a:rPr>
              <a:t>/* </a:t>
            </a:r>
            <a:r>
              <a:rPr lang="en-US" sz="1400" dirty="0" err="1">
                <a:solidFill>
                  <a:srgbClr val="7E43B9"/>
                </a:solidFill>
                <a:highlight>
                  <a:srgbClr val="FFFFFF"/>
                </a:highlight>
              </a:rPr>
              <a:t>etc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</a:rPr>
              <a:t> */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second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9812" y="4419600"/>
            <a:ext cx="1676400" cy="280394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anchor="ctr"/>
          <a:lstStyle/>
          <a:p>
            <a:pPr marL="0" indent="0" algn="ctr"/>
            <a:r>
              <a:rPr lang="en-US" sz="1600" dirty="0" err="1"/>
              <a:t>rectangle.h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116807" y="3105885"/>
            <a:ext cx="4141694" cy="122341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sz="1050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sz="1050" b="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  <a:endParaRPr lang="en-US" sz="105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50" dirty="0">
                <a:solidFill>
                  <a:srgbClr val="7E43B9"/>
                </a:solidFill>
                <a:highlight>
                  <a:srgbClr val="FFFFFF"/>
                </a:highlight>
              </a:rPr>
              <a:t>/* OK to do this */</a:t>
            </a:r>
          </a:p>
          <a:p>
            <a:endParaRPr lang="en-US" sz="1050" dirty="0">
              <a:solidFill>
                <a:srgbClr val="7E43B9"/>
              </a:solidFill>
              <a:highlight>
                <a:srgbClr val="FFFFFF"/>
              </a:highlight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width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length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){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width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05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</a:rPr>
              <a:t> length </a:t>
            </a:r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05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250665" y="1135195"/>
            <a:ext cx="8763493" cy="1546577"/>
          </a:xfrm>
        </p:spPr>
        <p:txBody>
          <a:bodyPr/>
          <a:lstStyle/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Two styles of constructor. The right code is the </a:t>
            </a:r>
            <a:r>
              <a:rPr lang="en-US" sz="1600" b="1" dirty="0"/>
              <a:t>C++11 </a:t>
            </a:r>
            <a:r>
              <a:rPr lang="en-US" sz="1600" i="1" dirty="0"/>
              <a:t>member initialization list</a:t>
            </a:r>
            <a:r>
              <a:rPr lang="en-US" sz="1600" dirty="0"/>
              <a:t> style. At the left is the old way. C++11 is preferred.</a:t>
            </a:r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With the old way </a:t>
            </a:r>
            <a:r>
              <a:rPr lang="en-US" sz="1600" i="1" dirty="0"/>
              <a:t>the empty constructor is called automatically </a:t>
            </a:r>
            <a:r>
              <a:rPr lang="en-US" sz="1600" dirty="0"/>
              <a:t>even though it does nothing – it still adds a function call.</a:t>
            </a:r>
            <a:endParaRPr lang="en-US" sz="1200" dirty="0"/>
          </a:p>
          <a:p>
            <a:pPr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dirty="0"/>
              <a:t>Same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rectangle.h</a:t>
            </a:r>
            <a:r>
              <a:rPr lang="en-US" sz="1600" dirty="0"/>
              <a:t> for both styles.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9785" y="3616644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  <a:latin typeface="+mn-lt"/>
              </a:rPr>
              <a:t>OR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13491E-BE57-4E5F-9062-A91E5E2B964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25AF171-FDE9-4D2A-841D-C8F7B9CB18EC}"/>
              </a:ext>
            </a:extLst>
          </p:cNvPr>
          <p:cNvSpPr txBox="1">
            <a:spLocks/>
          </p:cNvSpPr>
          <p:nvPr/>
        </p:nvSpPr>
        <p:spPr bwMode="auto">
          <a:xfrm>
            <a:off x="2229970" y="2831129"/>
            <a:ext cx="2037230" cy="2803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rectangle.cpp</a:t>
            </a:r>
          </a:p>
        </p:txBody>
      </p:sp>
    </p:spTree>
    <p:extLst>
      <p:ext uri="{BB962C8B-B14F-4D97-AF65-F5344CB8AC3E}">
        <p14:creationId xmlns:p14="http://schemas.microsoft.com/office/powerpoint/2010/main" val="34305401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Initialization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500" dirty="0"/>
              <a:t>Syntax: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2700" y="2615393"/>
            <a:ext cx="4180609" cy="13849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MyClass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A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OtherClass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&amp;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C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):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m_A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A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),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m_B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B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),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m_C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C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200" dirty="0">
                <a:solidFill>
                  <a:srgbClr val="8000FF"/>
                </a:solidFill>
                <a:highlight>
                  <a:srgbClr val="FFFFFF"/>
                </a:highlight>
              </a:rPr>
              <a:t>/* other code can go here */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6387292" y="2329643"/>
            <a:ext cx="1548653" cy="413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Colon goes here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 bwMode="auto">
          <a:xfrm flipH="1">
            <a:off x="6222076" y="2536391"/>
            <a:ext cx="165215" cy="18618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68086" y="2743139"/>
            <a:ext cx="1856306" cy="932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Members assigned and  separated with commas.  Note: order doesn’t matter.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 flipV="1">
            <a:off x="1789111" y="2945823"/>
            <a:ext cx="1434149" cy="21081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025046" y="4202634"/>
            <a:ext cx="1965063" cy="75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350" kern="0" dirty="0"/>
              <a:t>Additional code can be added in the code block.</a:t>
            </a:r>
          </a:p>
        </p:txBody>
      </p:sp>
      <p:cxnSp>
        <p:nvCxnSpPr>
          <p:cNvPr id="14" name="Straight Arrow Connector 13"/>
          <p:cNvCxnSpPr>
            <a:stCxn id="13" idx="0"/>
          </p:cNvCxnSpPr>
          <p:nvPr/>
        </p:nvCxnSpPr>
        <p:spPr bwMode="auto">
          <a:xfrm flipV="1">
            <a:off x="3007578" y="3566632"/>
            <a:ext cx="577286" cy="636002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0A64884-2FF9-4074-AC91-9F23B4E672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594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305800" cy="692578"/>
          </a:xfrm>
        </p:spPr>
        <p:txBody>
          <a:bodyPr/>
          <a:lstStyle/>
          <a:p>
            <a:r>
              <a:rPr lang="en-US" dirty="0"/>
              <a:t>and now use both constructors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9453" y="1295400"/>
            <a:ext cx="4090148" cy="4724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Both constructors are now used. 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The new constructor initializes the values when the object is created.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/>
              <a:t>Constructors are used to: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Initialize members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Open files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Connect to databases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dirty="0"/>
              <a:t>Etc.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4568825" y="1329172"/>
            <a:ext cx="4245722" cy="477053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&lt;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iostream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&gt;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using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namespace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std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#include "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rectangle.h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</a:rPr>
              <a:t>"</a:t>
            </a: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1.0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rT</a:t>
            </a:r>
            <a:r>
              <a:rPr lang="en-US" sz="1600" dirty="0" err="1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Area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Rectangle rT_2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,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2.0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cout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rT_2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Area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&lt;&lt;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endl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FF0080"/>
                </a:solidFill>
                <a:highlight>
                  <a:srgbClr val="FFFFFF"/>
                </a:highlight>
              </a:rPr>
              <a:t>0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80518" y="4763334"/>
            <a:ext cx="3149082" cy="222769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105400" y="3317615"/>
            <a:ext cx="2585018" cy="222769"/>
          </a:xfrm>
          <a:prstGeom prst="rect">
            <a:avLst/>
          </a:prstGeom>
          <a:solidFill>
            <a:srgbClr val="FFFF00">
              <a:alpha val="22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256A3F-0DC6-4B4A-8B80-FF2762EC072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399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343400" cy="5178425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C++11 added the ability to define default values in headers in an intuitive way.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Pre-C++11 default values would have been coded into constructors.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If members with default values get their value set in constructor than the default value is ignored.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i="1" dirty="0"/>
              <a:t>i.e.,</a:t>
            </a:r>
            <a:r>
              <a:rPr lang="en-US" sz="1600" dirty="0"/>
              <a:t> no “double setting” of the value.</a:t>
            </a:r>
          </a:p>
        </p:txBody>
      </p:sp>
      <p:sp>
        <p:nvSpPr>
          <p:cNvPr id="5" name="Rectangle 4"/>
          <p:cNvSpPr/>
          <p:nvPr/>
        </p:nvSpPr>
        <p:spPr>
          <a:xfrm>
            <a:off x="4948428" y="1319022"/>
            <a:ext cx="3898392" cy="4247317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350" dirty="0" err="1">
                <a:solidFill>
                  <a:srgbClr val="008000"/>
                </a:solidFill>
                <a:highlight>
                  <a:srgbClr val="FFFFFF"/>
                </a:highlight>
              </a:rPr>
              <a:t>ifndef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 RECTANGLE_H</a:t>
            </a:r>
          </a:p>
          <a:p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#define RECTANGLE_H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Rectangle</a:t>
            </a:r>
          </a:p>
          <a:p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Rectangle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        virtual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~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();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// could do: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</a:rPr>
              <a:t>m_length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= 0.0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 err="1">
                <a:solidFill>
                  <a:srgbClr val="000000"/>
                </a:solidFill>
                <a:highlight>
                  <a:srgbClr val="FFFFFF"/>
                </a:highlight>
              </a:rPr>
              <a:t>m_width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= 0.0 </a:t>
            </a:r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Area() ;</a:t>
            </a: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protected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endParaRPr lang="en-US" sz="135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35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350" dirty="0">
                <a:solidFill>
                  <a:srgbClr val="0000FF"/>
                </a:solidFill>
                <a:highlight>
                  <a:srgbClr val="FFFFFF"/>
                </a:highlight>
              </a:rPr>
              <a:t>private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:</a:t>
            </a:r>
          </a:p>
          <a:p>
            <a:r>
              <a:rPr lang="en-US" sz="135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</a:p>
          <a:p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#</a:t>
            </a:r>
            <a:r>
              <a:rPr lang="en-US" sz="1350" dirty="0" err="1">
                <a:solidFill>
                  <a:srgbClr val="008000"/>
                </a:solidFill>
                <a:highlight>
                  <a:srgbClr val="FFFFFF"/>
                </a:highlight>
              </a:rPr>
              <a:t>endif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// </a:t>
            </a:r>
            <a:r>
              <a:rPr lang="en-US" sz="1350" dirty="0">
                <a:solidFill>
                  <a:srgbClr val="008000"/>
                </a:solidFill>
                <a:highlight>
                  <a:srgbClr val="FFFFFF"/>
                </a:highlight>
              </a:rPr>
              <a:t>RECTANGLE</a:t>
            </a:r>
            <a:r>
              <a:rPr lang="en-US" sz="1350" dirty="0">
                <a:solidFill>
                  <a:srgbClr val="8000FF"/>
                </a:solidFill>
                <a:highlight>
                  <a:srgbClr val="FFFFFF"/>
                </a:highlight>
              </a:rPr>
              <a:t>_H</a:t>
            </a:r>
            <a:endParaRPr lang="en-US" sz="1350" dirty="0"/>
          </a:p>
          <a:p>
            <a:endParaRPr lang="en-US" sz="135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274654" y="3394661"/>
            <a:ext cx="1003762" cy="423949"/>
          </a:xfrm>
          <a:prstGeom prst="rect">
            <a:avLst/>
          </a:prstGeom>
          <a:solidFill>
            <a:srgbClr val="FFFF00">
              <a:alpha val="3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b="0">
              <a:latin typeface="Times" pitchFamily="-64" charset="0"/>
              <a:ea typeface="Osaka" pitchFamily="-64" charset="-128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5D05A-FB83-427F-9D34-0F1E6E51D56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017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Default constructors and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7061" y="1143000"/>
            <a:ext cx="4926980" cy="51054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 two methods created by IDE automatically are explicit versions of the default C++ constructors and destructors.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Every class has them – if you don’t define them then empty ones that do nothing will be created for you by the compiler.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If you really don’t want the default constructor you can delete it with the </a:t>
            </a:r>
            <a:r>
              <a:rPr lang="en-US" sz="1600" i="1" dirty="0"/>
              <a:t>delete</a:t>
            </a:r>
            <a:r>
              <a:rPr lang="en-US" sz="1600" dirty="0"/>
              <a:t> keyword. 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Also in the header file you can use the </a:t>
            </a:r>
            <a:r>
              <a:rPr lang="en-US" sz="1600" i="1" dirty="0"/>
              <a:t>default</a:t>
            </a:r>
            <a:r>
              <a:rPr lang="en-US" sz="1600" dirty="0"/>
              <a:t> keyword if you like to be clear that you are using the default.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5486400" y="1186142"/>
            <a:ext cx="3428999" cy="375487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 anchor="ctr">
            <a:spAutoFit/>
          </a:bodyPr>
          <a:lstStyle/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FF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Foo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Foo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</a:rPr>
              <a:t>// Another constructor</a:t>
            </a:r>
          </a:p>
          <a:p>
            <a:r>
              <a:rPr lang="en-US" sz="1400" dirty="0">
                <a:solidFill>
                  <a:srgbClr val="7E43B9"/>
                </a:solidFill>
                <a:highlight>
                  <a:srgbClr val="FFFFFF"/>
                </a:highlight>
              </a:rPr>
              <a:t>        // must be defined!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Foo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; 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Bar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Bar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default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CAB3-FA8F-40BA-ADFC-37CD85B8648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67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Custom constructors and destructors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0" y="1295400"/>
            <a:ext cx="8153400" cy="4953000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You must define </a:t>
            </a:r>
            <a:r>
              <a:rPr lang="en-US" sz="1800" b="1" dirty="0"/>
              <a:t>your own constructor </a:t>
            </a:r>
            <a:r>
              <a:rPr lang="en-US" sz="1800" dirty="0"/>
              <a:t>when you want to initialize an object with arguments.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A custom destructor is </a:t>
            </a:r>
            <a:r>
              <a:rPr lang="en-US" sz="1800" b="1" dirty="0"/>
              <a:t>always</a:t>
            </a:r>
            <a:r>
              <a:rPr lang="en-US" sz="1800" dirty="0"/>
              <a:t> needed when internal members in the class need special handling.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600" dirty="0"/>
              <a:t>Examples: manually allocated memory, open files, hardware drivers, database or network connections, custom data structures, etc.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F26CEF-AAE8-4681-A033-EC3AA1892EA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140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Destructors are called when an object is destroyed.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Destructors have no return type.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There is only </a:t>
            </a:r>
            <a:r>
              <a:rPr lang="en-US" sz="1800" b="1" dirty="0"/>
              <a:t>one</a:t>
            </a:r>
            <a:r>
              <a:rPr lang="en-US" sz="1800" dirty="0"/>
              <a:t> destructor allowed per class.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Objects are destroyed when they go out of </a:t>
            </a:r>
            <a:r>
              <a:rPr lang="en-US" sz="1800" i="1" dirty="0"/>
              <a:t>scope</a:t>
            </a:r>
            <a:r>
              <a:rPr lang="en-US" sz="18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dirty="0"/>
              <a:t>Destructors are never called explicitly by the programmer. Calls to destructors are inserted automatically by the compiler.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4896412" y="2247717"/>
            <a:ext cx="2875988" cy="9541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::~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Rectangle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dtor</a:t>
            </a:r>
            <a:endParaRPr lang="en-US" sz="14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4741502" y="1375209"/>
            <a:ext cx="404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This class just has 2 floats as members which are automatically removed from memory by the compiler.</a:t>
            </a:r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 bwMode="auto">
          <a:xfrm flipH="1">
            <a:off x="6131863" y="2021540"/>
            <a:ext cx="634396" cy="274546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0098" y="3352800"/>
            <a:ext cx="1860917" cy="26479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149512" y="5344291"/>
            <a:ext cx="1462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House object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953001" y="4344700"/>
            <a:ext cx="2002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+mn-lt"/>
              </a:rPr>
              <a:t>~House() destructor</a:t>
            </a:r>
          </a:p>
        </p:txBody>
      </p:sp>
      <p:cxnSp>
        <p:nvCxnSpPr>
          <p:cNvPr id="18" name="Straight Arrow Connector 17"/>
          <p:cNvCxnSpPr/>
          <p:nvPr/>
        </p:nvCxnSpPr>
        <p:spPr bwMode="auto">
          <a:xfrm>
            <a:off x="6491301" y="5514695"/>
            <a:ext cx="519128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6828626" y="4476835"/>
            <a:ext cx="1169013" cy="370415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C157-B5A3-4907-B7E1-39539BA551C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61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Characteristics of C++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6200" y="1143000"/>
            <a:ext cx="8915400" cy="5029200"/>
          </a:xfrm>
        </p:spPr>
        <p:txBody>
          <a:bodyPr/>
          <a:lstStyle/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C++ is </a:t>
            </a:r>
            <a:r>
              <a:rPr lang="en-US" sz="2000" b="1" dirty="0"/>
              <a:t>object oriented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With support for many programming styles (</a:t>
            </a:r>
            <a:r>
              <a:rPr lang="en-US" sz="1800" b="1" dirty="0"/>
              <a:t>procedural</a:t>
            </a:r>
            <a:r>
              <a:rPr lang="en-US" sz="1800" dirty="0"/>
              <a:t>, </a:t>
            </a:r>
            <a:r>
              <a:rPr lang="en-US" sz="1800" b="1" dirty="0"/>
              <a:t>functional</a:t>
            </a:r>
            <a:r>
              <a:rPr lang="en-US" sz="1800" dirty="0"/>
              <a:t>, </a:t>
            </a:r>
            <a:r>
              <a:rPr lang="en-US" sz="1800" i="1" dirty="0"/>
              <a:t>etc.</a:t>
            </a:r>
            <a:r>
              <a:rPr lang="en-US" sz="1800" dirty="0"/>
              <a:t>)</a:t>
            </a:r>
            <a:endParaRPr lang="en-US" sz="2000" dirty="0"/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C++ is </a:t>
            </a:r>
            <a:r>
              <a:rPr lang="en-US" sz="2000" b="1" dirty="0"/>
              <a:t>compiled</a:t>
            </a:r>
            <a:r>
              <a:rPr lang="en-US" sz="2000" dirty="0"/>
              <a:t>.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A separate program, the </a:t>
            </a:r>
            <a:r>
              <a:rPr lang="en-US" sz="1800" b="1" dirty="0">
                <a:solidFill>
                  <a:srgbClr val="FF3399"/>
                </a:solidFill>
              </a:rPr>
              <a:t>compiler</a:t>
            </a:r>
            <a:r>
              <a:rPr lang="en-US" sz="1800" dirty="0"/>
              <a:t>, is used to turn C++ source code into a form directly executed by the CPU.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C++ is </a:t>
            </a:r>
            <a:r>
              <a:rPr lang="en-US" sz="2000" b="1" dirty="0"/>
              <a:t>strongly typed </a:t>
            </a:r>
            <a:r>
              <a:rPr lang="en-US" sz="2000" dirty="0"/>
              <a:t>and </a:t>
            </a:r>
            <a:r>
              <a:rPr lang="en-US" sz="2000" b="1" dirty="0"/>
              <a:t>unsafe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Conversions between variable types must be made by the programmer (strong typing) but can be circumvented when needed (unsafe)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C++ is </a:t>
            </a:r>
            <a:r>
              <a:rPr lang="en-US" sz="2000" b="1" dirty="0"/>
              <a:t>C compatible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call C libraries directly and C code is nearly 100% valid C++ code.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C++ is capable of very </a:t>
            </a:r>
            <a:r>
              <a:rPr lang="en-US" sz="2000" b="1" dirty="0"/>
              <a:t>high performance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programmer has a very large amount of control over the program execution</a:t>
            </a:r>
          </a:p>
          <a:p>
            <a:pPr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C++ has no </a:t>
            </a:r>
            <a:r>
              <a:rPr lang="en-US" sz="2000" b="1" dirty="0"/>
              <a:t>automatic memory management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The programmer is in control of memory usage</a:t>
            </a:r>
          </a:p>
          <a:p>
            <a:pPr lvl="2">
              <a:spcBef>
                <a:spcPts val="200"/>
              </a:spcBef>
              <a:spcAft>
                <a:spcPts val="200"/>
              </a:spcAft>
            </a:pPr>
            <a:endParaRPr lang="en-US" sz="12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0F474-F3F0-40ED-9275-49C0606EE63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3847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Example:</a:t>
            </a:r>
          </a:p>
        </p:txBody>
      </p:sp>
      <p:sp>
        <p:nvSpPr>
          <p:cNvPr id="6" name="Rectangle 5"/>
          <p:cNvSpPr/>
          <p:nvPr/>
        </p:nvSpPr>
        <p:spPr>
          <a:xfrm>
            <a:off x="290804" y="2312313"/>
            <a:ext cx="3962400" cy="3539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Example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virtual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// A pointer to some memory </a:t>
            </a:r>
          </a:p>
          <a:p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       // that will be allocated.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*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values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nullptr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FF0000"/>
              </a:solidFill>
              <a:highlight>
                <a:srgbClr val="FFFFFF"/>
              </a:highlight>
            </a:endParaRPr>
          </a:p>
          <a:p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00906" y="2312313"/>
            <a:ext cx="4572000" cy="3539430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count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// Allocate memory to store "count"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// floats.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values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[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count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::~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Example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// The destructor must free this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// memory. Only do so if values is not</a:t>
            </a:r>
          </a:p>
          <a:p>
            <a:r>
              <a:rPr lang="en-US" sz="1400" dirty="0">
                <a:solidFill>
                  <a:srgbClr val="8080C0"/>
                </a:solidFill>
                <a:highlight>
                  <a:srgbClr val="FFFFFF"/>
                </a:highlight>
              </a:rPr>
              <a:t>       // null.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values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delete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[]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values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BEAAA6-9E99-4430-B83D-D2468894C9E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1776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111" y="1143000"/>
            <a:ext cx="8433689" cy="2133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Scope is the region where a variable is valid.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Constructors are called when an object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Destructors are only ever called implicitly.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1980" y="3495966"/>
            <a:ext cx="8433690" cy="246221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main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()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Start of a code block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in main function scope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</a:rPr>
              <a:t>float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x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No constructors for built-in types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c1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c1 constructor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() is called.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if (1)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{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Start of an inner code block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     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scope of c2 is this inner code block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c2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//c2 constructor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() is called.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c2 destructor ~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() is called.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c3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;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c3 constructor 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() is called.</a:t>
            </a:r>
          </a:p>
          <a:p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</a:rPr>
              <a:t>}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leaving program, call destructors for c3 and c1 ~</a:t>
            </a:r>
            <a:r>
              <a:rPr lang="en-US" sz="1400" dirty="0" err="1">
                <a:solidFill>
                  <a:srgbClr val="8000FF"/>
                </a:solidFill>
                <a:highlight>
                  <a:srgbClr val="FFFFFF"/>
                </a:highlight>
              </a:rPr>
              <a:t>ClassOne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()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en-US" sz="1400" dirty="0">
                <a:solidFill>
                  <a:srgbClr val="8000FF"/>
                </a:solidFill>
                <a:highlight>
                  <a:srgbClr val="FFFFFF"/>
                </a:highlight>
              </a:rPr>
              <a:t>// variable x: no destructor for built-in type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8DFBF-CBEB-40AF-B9AF-77000FD97D7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30DE3870-C9F8-4D71-8645-54A1B4C44D13}" type="slidenum">
              <a:rPr lang="en-US" smtClean="0"/>
              <a:pPr>
                <a:defRPr/>
              </a:pPr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0370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4000" b="0" i="0" u="none" strike="noStrike" kern="0" cap="none" spc="0" normalizeH="0" baseline="0" noProof="0">
                <a:ln>
                  <a:noFill/>
                </a:ln>
                <a:solidFill>
                  <a:srgbClr val="293A83"/>
                </a:solidFill>
                <a:effectLst/>
                <a:uLnTx/>
                <a:uFillTx/>
                <a:latin typeface="Arial" charset="0"/>
                <a:cs typeface="Arial" charset="0"/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j-lt"/>
                <a:cs typeface="Arial" charset="0"/>
              </a:rPr>
              <a:t>Reading Assignment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cs typeface="Arial" charset="0"/>
              </a:rPr>
              <a:t>: Chapters 1 and 2 of “C++ How to Program”</a:t>
            </a: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r>
              <a:rPr lang="en-US" sz="3200" b="0" kern="0" dirty="0">
                <a:solidFill>
                  <a:srgbClr val="000000"/>
                </a:solidFill>
                <a:latin typeface="+mj-lt"/>
              </a:rPr>
              <a:t>See also: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  <a:p>
            <a:pPr marL="917575" lvl="2" indent="-342900" fontAlgn="auto"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cs typeface="Arial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https://cplusplus.com/</a:t>
            </a:r>
            <a:endParaRPr lang="en-US" sz="3200" b="0" kern="0" dirty="0">
              <a:solidFill>
                <a:srgbClr val="0033CC"/>
              </a:solidFill>
              <a:latin typeface="+mj-lt"/>
            </a:endParaRPr>
          </a:p>
          <a:p>
            <a:pPr marL="917575" lvl="2" indent="-342900" fontAlgn="auto"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Font typeface="Wingdings" pitchFamily="2" charset="2"/>
              <a:buChar char="Ø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+mj-lt"/>
                <a:cs typeface="Arial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https://www.w3schools.com/cpp/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cs typeface="Arial" charset="0"/>
            </a:endParaRPr>
          </a:p>
          <a:p>
            <a:pPr marL="460375" lvl="1" indent="-342900" fontAlgn="auto"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+mj-lt"/>
              <a:cs typeface="Arial" charset="0"/>
            </a:endParaRPr>
          </a:p>
          <a:p>
            <a:pPr marL="342900" marR="0" lvl="0" indent="-342900" defTabSz="914400" eaLnBrk="0" fontAlgn="auto" latinLnBrk="0" hangingPunct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399"/>
              </a:buClr>
              <a:buSzTx/>
              <a:buFont typeface="Wingdings" pitchFamily="2" charset="2"/>
              <a:buChar char="Ø"/>
              <a:tabLst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cs typeface="Arial" charset="0"/>
            </a:endParaRP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fld id="{49242773-A0CF-44AA-A06F-737BBBA1D179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MS PGothic" pitchFamily="32" charset="-128"/>
                <a:cs typeface="Arial" charset="0"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/>
              </a:pPr>
              <a:t>82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MS PGothic" pitchFamily="32" charset="-128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53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Very brief history of C++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Definition of object-oriented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When C++ is a good choice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First program!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Some C++ syntax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Function calls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Create a C++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References and Pointers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More on object-oriented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359B9-EB33-4C67-BAA1-D6BE15F62DBA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>
              <a:defRPr/>
            </a:pPr>
            <a:fld id="{12A5127E-C4A5-4EBF-83B2-19E20B489FC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9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b293e2bb4677824be5f5293155ded7d9c0cba9c4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6412</TotalTime>
  <Words>8121</Words>
  <Application>Microsoft Office PowerPoint</Application>
  <PresentationFormat>On-screen Show (4:3)</PresentationFormat>
  <Paragraphs>1355</Paragraphs>
  <Slides>82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82</vt:i4>
      </vt:variant>
    </vt:vector>
  </HeadingPairs>
  <TitlesOfParts>
    <vt:vector size="91" baseType="lpstr">
      <vt:lpstr>Arial</vt:lpstr>
      <vt:lpstr>Calibri</vt:lpstr>
      <vt:lpstr>Cambria</vt:lpstr>
      <vt:lpstr>Courier New</vt:lpstr>
      <vt:lpstr>Times</vt:lpstr>
      <vt:lpstr>Times New Roman</vt:lpstr>
      <vt:lpstr>Wingdings</vt:lpstr>
      <vt:lpstr>Office Theme</vt:lpstr>
      <vt:lpstr>1_Office Theme</vt:lpstr>
      <vt:lpstr>PowerPoint Presentation</vt:lpstr>
      <vt:lpstr>Outline</vt:lpstr>
      <vt:lpstr>Outline</vt:lpstr>
      <vt:lpstr>Very brief history of C++</vt:lpstr>
      <vt:lpstr>Outline</vt:lpstr>
      <vt:lpstr>Object-oriented programming (OOP)</vt:lpstr>
      <vt:lpstr>Object-oriented programming</vt:lpstr>
      <vt:lpstr>Characteristics of C++</vt:lpstr>
      <vt:lpstr>Outline</vt:lpstr>
      <vt:lpstr>Why C++?</vt:lpstr>
      <vt:lpstr>When to choose C++</vt:lpstr>
      <vt:lpstr>Outline</vt:lpstr>
      <vt:lpstr>Hello, World! explained</vt:lpstr>
      <vt:lpstr>PowerPoint Presentation</vt:lpstr>
      <vt:lpstr>C++ Reserved Keywords</vt:lpstr>
      <vt:lpstr>Behind the Scenes: The Compilation Process</vt:lpstr>
      <vt:lpstr>Header Files</vt:lpstr>
      <vt:lpstr>Slight change</vt:lpstr>
      <vt:lpstr>A first C++ class: string</vt:lpstr>
      <vt:lpstr>A first C++ class: string</vt:lpstr>
      <vt:lpstr>A first C++ class: string</vt:lpstr>
      <vt:lpstr>A first C++ class: string</vt:lpstr>
      <vt:lpstr>A first C++ class: string</vt:lpstr>
      <vt:lpstr>Outline</vt:lpstr>
      <vt:lpstr>Basic Syntax</vt:lpstr>
      <vt:lpstr>Basic Syntax</vt:lpstr>
      <vt:lpstr>Basic Syntax</vt:lpstr>
      <vt:lpstr>Built-in (aka primitive or intrinsic) Types</vt:lpstr>
      <vt:lpstr>Need to be sure of integer sizes?</vt:lpstr>
      <vt:lpstr>Reference and Pointer Variables</vt:lpstr>
      <vt:lpstr>Type Casting</vt:lpstr>
      <vt:lpstr>Type Casting </vt:lpstr>
      <vt:lpstr>Type Casting </vt:lpstr>
      <vt:lpstr>Type Casting cont’d</vt:lpstr>
      <vt:lpstr>Type Casting cont’d</vt:lpstr>
      <vt:lpstr>Outline</vt:lpstr>
      <vt:lpstr>Functions</vt:lpstr>
      <vt:lpstr>Pass by Value</vt:lpstr>
      <vt:lpstr>Pass by Reference</vt:lpstr>
      <vt:lpstr>Pass by Reference</vt:lpstr>
      <vt:lpstr>Passing objects to Functions</vt:lpstr>
      <vt:lpstr>Passing objects to Functions</vt:lpstr>
      <vt:lpstr>Function overloading</vt:lpstr>
      <vt:lpstr>Outline</vt:lpstr>
      <vt:lpstr>A first C++ class</vt:lpstr>
      <vt:lpstr>Basic C++ Class Syntax</vt:lpstr>
      <vt:lpstr>Accessing data in the class</vt:lpstr>
      <vt:lpstr>Accessing methods in the class</vt:lpstr>
      <vt:lpstr>Basic C++ Class Summary</vt:lpstr>
      <vt:lpstr>Encapsulation in Action</vt:lpstr>
      <vt:lpstr>Now for a “real” class</vt:lpstr>
      <vt:lpstr>Now for a “real” class</vt:lpstr>
      <vt:lpstr>Modify rectangle.h</vt:lpstr>
      <vt:lpstr>rectangle.cpp</vt:lpstr>
      <vt:lpstr>Last Step</vt:lpstr>
      <vt:lpstr>Solution</vt:lpstr>
      <vt:lpstr>Outline</vt:lpstr>
      <vt:lpstr>References and Pointers</vt:lpstr>
      <vt:lpstr>References and Pointers</vt:lpstr>
      <vt:lpstr>References and Pointers</vt:lpstr>
      <vt:lpstr>References and Pointers</vt:lpstr>
      <vt:lpstr>When to use a reference or a pointer</vt:lpstr>
      <vt:lpstr>When to use a reference or a pointer</vt:lpstr>
      <vt:lpstr>Null Value Checking</vt:lpstr>
      <vt:lpstr>Outline</vt:lpstr>
      <vt:lpstr>The formal concepts in OOP</vt:lpstr>
      <vt:lpstr>OOP Core Concepts</vt:lpstr>
      <vt:lpstr>C++ Classes </vt:lpstr>
      <vt:lpstr>Encapsulation</vt:lpstr>
      <vt:lpstr>Construction and Destruction</vt:lpstr>
      <vt:lpstr>Construction and Destruction</vt:lpstr>
      <vt:lpstr>When an object is instantiated…</vt:lpstr>
      <vt:lpstr>A second constructor</vt:lpstr>
      <vt:lpstr>Member Initialization Lists</vt:lpstr>
      <vt:lpstr>and now use both constructors</vt:lpstr>
      <vt:lpstr>Default values</vt:lpstr>
      <vt:lpstr>Default constructors and destructors</vt:lpstr>
      <vt:lpstr>Custom constructors and destructors</vt:lpstr>
      <vt:lpstr>Destructors</vt:lpstr>
      <vt:lpstr>Destructors</vt:lpstr>
      <vt:lpstr>Scope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1292</cp:revision>
  <dcterms:created xsi:type="dcterms:W3CDTF">2007-10-07T13:27:00Z</dcterms:created>
  <dcterms:modified xsi:type="dcterms:W3CDTF">2024-04-16T11:59:27Z</dcterms:modified>
</cp:coreProperties>
</file>