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49"/>
  </p:notesMasterIdLst>
  <p:sldIdLst>
    <p:sldId id="39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99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28" r:id="rId44"/>
    <p:sldId id="299" r:id="rId45"/>
    <p:sldId id="402" r:id="rId46"/>
    <p:sldId id="403" r:id="rId47"/>
    <p:sldId id="406" r:id="rId48"/>
  </p:sldIdLst>
  <p:sldSz cx="9144000" cy="6858000" type="screen4x3"/>
  <p:notesSz cx="7315200" cy="9601200"/>
  <p:custDataLst>
    <p:tags r:id="rId50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0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9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0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60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1FDA9F1-86B9-481F-9F38-222ECF9F4A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0F4664-4F69-40DE-A4AE-5A3842D818CC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DDF6B44-CCF4-4715-A236-7CF12BAD3A66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8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CC6CF6-BACB-420C-8A1E-9C9AFB7B6E4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232F84F-38B6-44CD-B2EB-8BFF30F87400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69252A-3836-4CC9-800B-A949F84C263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823C-A2B3-4437-A247-EF63FD426CC7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8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CF2AB4-16C9-4BBF-B40F-04895460BF6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D8B8AA-573A-4BF0-B1DB-B0DBCACB4A6E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6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B31330-9CDF-4055-A478-8B6DD65C6B1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100C0F-C147-41FB-9263-772924D3B33C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11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FAB123-E43A-4F60-999C-D313A4F632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5C939EE-7610-4833-8FD9-093A6D369917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5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065044-54FB-4AC0-8AA4-31C8558E017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CC257F-67D8-4196-A2BE-7C70EB37278E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6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9BCF3C-5829-4EB1-AB9A-097F5AB7896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A05771-7012-44EE-9D9F-CF213C89D979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12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591C10-CF6C-48D7-BBEE-CCDF18A9DD7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3F1E2D-59B7-484B-96C1-A8B6A0E9381A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08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557587-730F-4E1A-BA77-A1CB730F5D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BF4E5D1-D5C1-4861-9BA6-2DC5EF879970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9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B3E22B-6B9E-4AAE-863D-BE0604BD55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36D5D8-1739-40A5-9BCC-1448C743CF4B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03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FBE21-4A5C-4E2F-B927-333E602A4C1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2B12B4-535D-460F-A5C9-55868A824658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39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2ADA8F-47A1-4C28-A5C3-EA02E4DFF97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F40A71-C7F3-49BB-8FA1-04E9EA2EC412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2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143786-7700-4277-8A23-CC0DBD34345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C11B85-DEB5-4A33-A772-6812959C7C55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6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7AF704-1BC0-4028-BC5F-37F65F2E04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00A904-620B-4B33-B788-83CE5C086B3D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7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15AEBD-C035-46B7-B8E3-467B0A182AD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58E4E4-ADC8-4417-94C1-A96F2C00D47D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8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E7C87E-D489-4E49-8EB5-9381B662922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25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E5B116-C859-43C3-A5E9-7144B899BEF7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According to C99 Standards, the </a:t>
            </a:r>
            <a:r>
              <a:rPr lang="en-US" dirty="0" err="1">
                <a:latin typeface="Gill Sans MT" panose="020B0502020104020203" pitchFamily="34" charset="0"/>
                <a:cs typeface="Arial" charset="0"/>
              </a:rPr>
              <a:t>sizeof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() operator only takes into account the type of the operand, which may be an expression or the name of a type (</a:t>
            </a:r>
            <a:r>
              <a:rPr lang="en-US" dirty="0" err="1">
                <a:latin typeface="Gill Sans MT" panose="020B0502020104020203" pitchFamily="34" charset="0"/>
                <a:cs typeface="Arial" charset="0"/>
              </a:rPr>
              <a:t>i.e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 int, double, float etc.), and not the value obtained on evaluating the expression. Hence, the operand inside the </a:t>
            </a:r>
            <a:r>
              <a:rPr lang="en-US" dirty="0" err="1">
                <a:latin typeface="Gill Sans MT" panose="020B0502020104020203" pitchFamily="34" charset="0"/>
                <a:cs typeface="Arial" charset="0"/>
              </a:rPr>
              <a:t>sizeof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() operator is not evaluated.</a:t>
            </a:r>
            <a:r>
              <a:rPr lang="fa-IR" dirty="0">
                <a:latin typeface="Gill Sans MT" panose="020B0502020104020203" pitchFamily="34" charset="0"/>
                <a:cs typeface="Arial" charset="0"/>
              </a:rPr>
              <a:t> </a:t>
            </a:r>
            <a:r>
              <a:rPr lang="en-US" dirty="0"/>
              <a:t>It is evaluated only if the type of the operand is a variable length array because in that case, the size can be determined only after the expression is evaluated.</a:t>
            </a: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51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27E263-39D1-4C8F-9C29-5EF8051BBB6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27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A5DD45-977A-4CF2-9012-762D3A5D5F00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79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7C7590-4710-4BF7-B169-56451C14752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28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7AD314-DE3D-4A07-8084-964572A7A8B2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9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E201E0-5B6E-4D08-8AFE-F15E44A488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29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028E64C-E97A-43BC-A40A-B2B34C7F549F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Linux</a:t>
            </a:r>
            <a:r>
              <a:rPr lang="en-US" baseline="0" dirty="0">
                <a:latin typeface="Gill Sans MT" panose="020B0502020104020203" pitchFamily="34" charset="0"/>
                <a:cs typeface="Arial" charset="0"/>
              </a:rPr>
              <a:t> GCC &amp; Code::Blocks outputs are different</a:t>
            </a: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24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ECB759-AC76-4549-B4B0-CBDC7ACE781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30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C58A9EF-5078-4BD0-B9B1-3915605BDBE9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BA64D9-ECFF-4740-A8E7-7EA6D72DA2B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9D0506-C4D1-4027-958A-B1108054FDD8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54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D001C4-10C3-44C8-8F79-6154EF482A9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93A8EA-6D8B-4EA5-A109-0826092DAA62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74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AC3E05-1F81-4FFA-8A77-3485D5DDD23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2DEDF8-2A55-4E2D-8547-07CD24407B4E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57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57D14E-E98C-4A1E-A62F-52A8E98B78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D4647DB-8C00-4C69-AA59-E7865E3F789D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46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98A62B-80F0-4F71-B306-A502303BEC6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3758D5-E014-4035-A3E6-66B3CEBAC7FB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41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AAA749-19F8-4AE9-8404-1FDD1EF9386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68C6D9-FB03-4CF3-9C99-5DE066E147BE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23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3BAC11-13CD-4F7F-8ECF-90ECD36DACE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72E5A23-0C1B-4362-94DF-BD075A94D9C9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435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1C0AC8-2D4A-4E8F-A645-8D6E83F474F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B71FF5-85DB-4975-B111-078029AECD25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50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1ED069-6C6F-467A-BADA-4DCAA1A4F9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710C23-1EB4-4B87-BAA3-9FC558FE9056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82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23211A-2975-47D3-A773-B1AA9591F3D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A67B26-6294-4118-85C4-89F701325C8E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62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D4A825-C3D8-45A4-A44A-D011A29103E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C92596-FB20-4183-BFBE-9CE2A6AFE8EF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7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6916E9-AD0B-45BA-A203-3A5EB75728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465300-9658-413C-A189-1992DFD71D3F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27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537C2F-D760-498B-B690-D89C6801784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F3479DD-49D3-4CAB-BCD3-B7738ACC9FC3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41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43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7933D-9E9D-8772-2895-74763F203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>
            <a:extLst>
              <a:ext uri="{FF2B5EF4-FFF2-40B4-BE49-F238E27FC236}">
                <a16:creationId xmlns:a16="http://schemas.microsoft.com/office/drawing/2014/main" id="{7C50810C-E0DC-31C3-984F-6FAA724A38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44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F87B2B47-CFE0-7455-B855-0CDE215993C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06C55EBD-2969-58DA-B3AD-08F05FEC6C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649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394918-642B-26C9-738F-FC065A08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>
            <a:extLst>
              <a:ext uri="{FF2B5EF4-FFF2-40B4-BE49-F238E27FC236}">
                <a16:creationId xmlns:a16="http://schemas.microsoft.com/office/drawing/2014/main" id="{C183217F-9055-2FF0-64DA-CC6B653E20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45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37A8D8FC-954C-E8A4-06D0-1F06250131F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F591EA1F-53B3-1673-9EE3-046C5C0AB7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03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8DE86-A3C8-7BE6-C56D-32698BF2D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>
            <a:extLst>
              <a:ext uri="{FF2B5EF4-FFF2-40B4-BE49-F238E27FC236}">
                <a16:creationId xmlns:a16="http://schemas.microsoft.com/office/drawing/2014/main" id="{E0BF1C71-8B90-B988-CD75-3747EC3593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46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00BAF9B7-314D-0CAE-ACE0-2D2C3CE871E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3E9C9AC0-5CD7-5E01-0759-B60F5E260B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51CB42-191B-4210-9ADF-0008E5A952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6F87C6-7377-4811-B739-2B05F1641E46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B7D7FC-CE62-472E-AC53-E6D4DD85F2F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ABFD2A-3B51-46F7-AC5F-600D23EA18B6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0F0F61-8A97-4CF2-8745-50DE3A9239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E6BD12-E70A-4E18-8E07-B4EE21C2E845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0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41C2C2-9885-43B8-AA78-9E449B3660F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9CD692-EB95-4E9B-AABF-B973E78D6BC2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7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9F8D05-9526-491F-9B33-4EEDA05792C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C56492-9FCB-4443-8D07-339F3D535292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0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D3634-5DBB-41A9-BAF6-C83EFA156E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3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BFF74-97DB-426A-90DD-AC9A09B551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4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3913" cy="614838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838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A591B-48AD-4B26-82D7-3A3A5D0287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7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199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63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81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180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80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5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90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3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4190999" y="6407830"/>
            <a:ext cx="608013" cy="366713"/>
          </a:xfrm>
          <a:ln/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fld id="{CB88BDA3-B792-45F4-BE1D-E52095F247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6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865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805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1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29F75-D3F4-440A-A5CC-1FBD312F55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0413" cy="76041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044575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BDD79-4ED1-4998-AECF-B1540B1047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105013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105013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0C3D2-7E82-4060-8294-3F1CACB924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2EA6-5D76-4AD6-A054-A5DFBA93DE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1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1B7EC-22D6-4905-8D0B-CB843568109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0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3050"/>
            <a:ext cx="3141985" cy="635670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28" y="1196752"/>
            <a:ext cx="3141985" cy="49294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1633-964D-4B00-B21E-97177A7272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47CE-790D-4992-95C6-69D8D70148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3804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5"/>
            <a:r>
              <a:rPr lang="en-GB" dirty="0"/>
              <a:t>Sixth Outline Level</a:t>
            </a:r>
          </a:p>
          <a:p>
            <a:pPr lvl="5"/>
            <a:r>
              <a:rPr lang="en-GB" dirty="0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801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0D215FAA-FEC9-4236-A7EB-9A8C607CFC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Gill Sans MT" panose="020B0502020104020203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Gill Sans MT" panose="020B0502020104020203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Gill Sans MT" panose="020B0502020104020203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Gill Sans MT" panose="020B0502020104020203" pitchFamily="34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4667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Gill Sans MT" panose="020B0502020104020203" pitchFamily="34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Gill Sans MT" panose="020B0502020104020203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Gill Sans MT" panose="020B0502020104020203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Gill Sans MT" panose="020B0502020104020203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Gill Sans MT" panose="020B0502020104020203" pitchFamily="34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A259-AF65-1B83-6E7E-8D0390B8A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788" y="783868"/>
            <a:ext cx="7772400" cy="147002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0"/>
                <a:cs typeface="Calibri" panose="020F0502020204030204" pitchFamily="34" charset="0"/>
              </a:rPr>
              <a:t>Lecture 4</a:t>
            </a:r>
            <a:br>
              <a:rPr lang="en-US" sz="4000" dirty="0">
                <a:solidFill>
                  <a:srgbClr val="002060"/>
                </a:solidFill>
                <a:latin typeface="Gill Sans MT" panose="020B0502020104020203" pitchFamily="34" charset="0"/>
                <a:cs typeface="Calibri" panose="020F0502020204030204" pitchFamily="34" charset="0"/>
              </a:rPr>
            </a:br>
            <a:r>
              <a:rPr lang="en-US" sz="44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Calculations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FD6DE-52B2-FA99-AE57-C30890746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2777113"/>
            <a:ext cx="8280920" cy="3471287"/>
          </a:xfrm>
        </p:spPr>
        <p:txBody>
          <a:bodyPr anchor="ctr"/>
          <a:lstStyle/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Instructor: Morteza </a:t>
            </a:r>
            <a:r>
              <a:rPr lang="en-US" sz="2400" b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Zakeri</a:t>
            </a: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, Ph.D. 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(zakeri@aut.ac.ir)</a:t>
            </a:r>
            <a:endParaRPr lang="en-US" sz="2400" b="1" kern="0" dirty="0">
              <a:solidFill>
                <a:srgbClr val="000000"/>
              </a:solidFill>
              <a:latin typeface="Gill Sans MT" panose="020B0502020104020203" pitchFamily="34" charset="0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000" i="1" kern="0" dirty="0">
              <a:solidFill>
                <a:srgbClr val="000000"/>
              </a:solidFill>
              <a:latin typeface="Gill Sans MT" panose="020B0502020104020203" pitchFamily="34" charset="0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i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Modified Slides from Dr. Hossein </a:t>
            </a:r>
            <a:r>
              <a:rPr lang="en-US" sz="2000" i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 and Dr. </a:t>
            </a:r>
            <a:r>
              <a:rPr lang="en-US" sz="2000" i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Bahador</a:t>
            </a:r>
            <a:r>
              <a:rPr lang="en-US" sz="2000" i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 Bakhshi</a:t>
            </a:r>
            <a:endParaRPr lang="en-US" sz="2400" b="1" kern="0" dirty="0">
              <a:solidFill>
                <a:srgbClr val="000000"/>
              </a:solidFill>
              <a:latin typeface="Gill Sans MT" panose="020B0502020104020203" pitchFamily="34" charset="0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School of Computer Engineering,  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Amirkabir</a:t>
            </a: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 University of Technology</a:t>
            </a:r>
            <a:endParaRPr lang="en-US" sz="2400" b="1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2000" kern="0" dirty="0">
                <a:solidFill>
                  <a:srgbClr val="002060"/>
                </a:solidFill>
                <a:latin typeface="Gill Sans MT" panose="020B0502020104020203" pitchFamily="34" charset="0"/>
                <a:cs typeface="Arial"/>
              </a:rPr>
              <a:t>Spring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EB00-7CD3-0B51-44CE-DF472259DD9A}"/>
              </a:ext>
            </a:extLst>
          </p:cNvPr>
          <p:cNvSpPr txBox="1"/>
          <p:nvPr/>
        </p:nvSpPr>
        <p:spPr>
          <a:xfrm>
            <a:off x="323528" y="260648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Gill Sans MT" panose="020B0502020104020203" pitchFamily="34" charset="0"/>
                <a:cs typeface="Arial"/>
              </a:rPr>
              <a:t>Fundamentals of Computer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3932891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06FD34-39F3-42AC-822D-15987D1D697E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Effect of types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Type of operands determines the type of the result</a:t>
            </a:r>
          </a:p>
          <a:p>
            <a:pPr lvl="1" eaLnBrk="1" hangingPunct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  <a:latin typeface="Gill Sans MT" panose="020B0502020104020203" pitchFamily="34" charset="0"/>
              </a:rPr>
              <a:t>The type of output is the type of operands (after conversion)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 &lt;op&gt; </a:t>
            </a:r>
            <a:r>
              <a:rPr lang="en-US" sz="26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int</a:t>
            </a:r>
            <a:endParaRPr lang="en-US" sz="26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 &lt;op&gt; long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 long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float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float &lt;op&gt; </a:t>
            </a:r>
            <a:r>
              <a:rPr lang="en-US" sz="26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double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 double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8" y="5048058"/>
            <a:ext cx="7079704" cy="14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748547-3D45-4C34-8A7C-91B52F65BB78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Effect of types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If both operand of division (/) is </a:t>
            </a:r>
            <a:r>
              <a:rPr lang="en-US" sz="3200" dirty="0">
                <a:solidFill>
                  <a:srgbClr val="C5000B"/>
                </a:solidFill>
                <a:latin typeface="Gill Sans MT" panose="020B0502020104020203" pitchFamily="34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 data lost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9538"/>
            <a:ext cx="83820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8B3F73-0330-49DB-B02A-C16A603DB4C0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Effect of types &amp; Explicit casts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			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Expression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		</a:t>
            </a: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Type of result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</a:p>
          <a:p>
            <a:pPr eaLnBrk="1" hangingPunct="1">
              <a:spcBef>
                <a:spcPts val="125"/>
              </a:spcBef>
              <a:buClrTx/>
              <a:buFontTx/>
              <a:buNone/>
            </a:pPr>
            <a:endParaRPr lang="en-US" sz="2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(double) 1 + 2.0f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3.0   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(int) 2.69 + 4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6		int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(double) 1 / 2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0.5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1 / (int) 2.0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0		int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(double) (1 / 2)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0.0	double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(int)((double) 1 / 2)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0 		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79A13A-DC73-4D5B-9281-ACB81F00CEF2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What We Will Learn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  <a:latin typeface="Gill Sans MT" panose="020B0502020104020203" pitchFamily="34" charset="0"/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  <a:latin typeface="Gill Sans MT" panose="020B0502020104020203" pitchFamily="34" charset="0"/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EEA21E-E1F4-47B2-A175-434DB7B6C26A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Precedence</a:t>
            </a:r>
            <a:r>
              <a:rPr lang="en-US" sz="4000" dirty="0">
                <a:solidFill>
                  <a:srgbClr val="293A83"/>
                </a:solidFill>
                <a:latin typeface="Gill Sans MT" panose="020B0502020104020203" pitchFamily="34" charset="0"/>
                <a:cs typeface="B Nazanin" pitchFamily="2" charset="-78"/>
              </a:rPr>
              <a:t> (</a:t>
            </a:r>
            <a:r>
              <a:rPr lang="ar-SA" sz="4000" b="1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ا</a:t>
            </a:r>
            <a:r>
              <a:rPr lang="fa-IR" sz="4000" b="1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و</a:t>
            </a:r>
            <a:r>
              <a:rPr lang="ar-SA" sz="4000" b="1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لويت</a:t>
            </a:r>
            <a:r>
              <a:rPr lang="en-US" sz="4000" dirty="0">
                <a:solidFill>
                  <a:srgbClr val="293A83"/>
                </a:solidFill>
                <a:latin typeface="Gill Sans MT" panose="020B0502020104020203" pitchFamily="34" charset="0"/>
                <a:cs typeface="B Nazanin" pitchFamily="2" charset="-78"/>
              </a:rPr>
              <a:t>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1) Parenthesis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2) Unary + - (for sign):  +4, -8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3) Explicit casting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4) / * %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5) Binary + -: 4+8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6) If multiple + - or / * %: from left to right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	-5 + 2 / 4.0 * (-7 / 8)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 -5 + 2 / 4.0 *  (0)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  -5 + 0.5 *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  -5 + 0.0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  -5.0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103698-1DD9-4B59-A0DC-1D2D9AB8186B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Precedence</a:t>
            </a:r>
            <a:r>
              <a:rPr lang="en-US" sz="4000" dirty="0">
                <a:solidFill>
                  <a:srgbClr val="293A83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(7 + (float) (2 + (</a:t>
            </a:r>
            <a:r>
              <a:rPr lang="en-US" sz="23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) 1.005)) / (</a:t>
            </a:r>
            <a:r>
              <a:rPr lang="en-US" sz="23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) 20	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		(7 + (float) (2 + 1)) / (</a:t>
            </a:r>
            <a:r>
              <a:rPr lang="en-US" sz="23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		(7 + (float) (3)) / (</a:t>
            </a:r>
            <a:r>
              <a:rPr lang="en-US" sz="23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		(7 + 3.0f) / (</a:t>
            </a:r>
            <a:r>
              <a:rPr lang="en-US" sz="23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		10.0f / (</a:t>
            </a:r>
            <a:r>
              <a:rPr lang="en-US" sz="23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  0.5 		 	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// Result is float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5 + (double)(7 / (</a:t>
            </a:r>
            <a:r>
              <a:rPr lang="en-US" sz="23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) 8.5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		5 + (double)(7 / 8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		5 + (double)(0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		5 + (double)(0.0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 5 + 0.0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  <a:latin typeface="Gill Sans MT" panose="020B0502020104020203" pitchFamily="34" charset="0"/>
              </a:rPr>
              <a:t> 5.0  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// Result is double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795619-E25A-4399-888D-69C29BAA32E6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36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برنامه چاپ جمع قسمت صحيح دو عدد اعشاري</a:t>
            </a:r>
            <a:endParaRPr lang="en-US" sz="3600" dirty="0">
              <a:solidFill>
                <a:srgbClr val="293A83"/>
              </a:solidFill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058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fa-IR" sz="16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float num1, num2; //</a:t>
            </a:r>
            <a:r>
              <a:rPr lang="fa-IR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fa-IR" sz="2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+mn-cs"/>
              </a:rPr>
              <a:t>ورودي‌ها</a:t>
            </a:r>
            <a:r>
              <a:rPr lang="fa-IR" sz="24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sum;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lang="fa-IR" sz="2000" dirty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cs typeface="+mn-cs"/>
              </a:rPr>
              <a:t>حاصل‌ جمع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sum =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)num1 +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("%d\n",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EE10B2-2A64-4D44-8021-E65291D630FB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36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برنامه چاپ جمع قسمت اعشاري دو عدد اعشاري</a:t>
            </a:r>
            <a:endParaRPr lang="en-US" sz="3600" dirty="0">
              <a:solidFill>
                <a:srgbClr val="293A83"/>
              </a:solidFill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float num1, num2, fpart1, fpart2, sum;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fpart1 = num1 -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)num1;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fpart2 = num2 -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sum = fpart1 + fpart2;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8C7A01-86FE-40CE-8394-B4FD6A772E2A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What We Will Learn 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Advanced mathematical operations</a:t>
            </a: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  <a:latin typeface="Gill Sans MT" panose="020B0502020104020203" pitchFamily="34" charset="0"/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  <a:latin typeface="Gill Sans MT" panose="020B0502020104020203" pitchFamily="34" charset="0"/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6B2E0C-C089-410E-BC74-0FBC1CAD025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36327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1" dirty="0">
                <a:solidFill>
                  <a:srgbClr val="293A83"/>
                </a:solidFill>
                <a:latin typeface="+mj-lt"/>
              </a:rPr>
              <a:t>Increment and Decrement of Variables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Unary operators only for variables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++ : increase by one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-- : decrease by one 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+ 1; 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++; 		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 		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13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--; 		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--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 		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- 1;	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250250-FE0E-4C16-A3C4-D225F7A5683A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  <a:latin typeface="Gill Sans MT" panose="020B0502020104020203" pitchFamily="34" charset="0"/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  <a:latin typeface="Gill Sans MT" panose="020B0502020104020203" pitchFamily="34" charset="0"/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CE1888-7108-447C-974D-526C53E6EA88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1" dirty="0">
                <a:solidFill>
                  <a:srgbClr val="293A83"/>
                </a:solidFill>
                <a:latin typeface="+mj-lt"/>
              </a:rPr>
              <a:t>Increment and Decrement (Cont’d.)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Postfix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: Use the value then apply the operator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Prefix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: Apply the operator then use the value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10, j;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+ 1; 		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10, j = 11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++; 		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11,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j = ++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 		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12,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--; 		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11,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j = --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 		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10,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- 1;		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10, j = 9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2E3EBA-782F-4BE8-8458-2FF1957F861D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23528" y="152400"/>
            <a:ext cx="836327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1" dirty="0">
                <a:solidFill>
                  <a:srgbClr val="293A83"/>
                </a:solidFill>
                <a:latin typeface="+mj-lt"/>
              </a:rPr>
              <a:t>Assignment Combined with Operation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39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These are equal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&lt;variable&gt; &lt;op&gt;= &lt;expression&gt;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&lt;variable&gt; = &lt;variable&gt; &lt;op&gt; (&lt;expression&gt;)</a:t>
            </a:r>
          </a:p>
          <a:p>
            <a:pPr eaLnBrk="1" hangingPunct="1"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9, j = 20;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+= 1;		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+ 1;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j /=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		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j = j /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j = 2</a:t>
            </a:r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*=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+ j - 6 +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/ j;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/*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 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+ j - 6 + 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/ j));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110 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C1B62C9-3C62-4B0A-BBB1-0A3316FBE2F4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Multiple assignment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More than one </a:t>
            </a:r>
            <a:r>
              <a:rPr lang="en-US" sz="3000" b="1" dirty="0">
                <a:solidFill>
                  <a:srgbClr val="000000"/>
                </a:solidFill>
                <a:latin typeface="Gill Sans MT" panose="020B0502020104020203" pitchFamily="34" charset="0"/>
              </a:rPr>
              <a:t>assignment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 in a statement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dirty="0">
                <a:solidFill>
                  <a:srgbClr val="CC0000"/>
                </a:solidFill>
                <a:latin typeface="Gill Sans MT" panose="020B0502020104020203" pitchFamily="34" charset="0"/>
              </a:rPr>
              <a:t>From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right</a:t>
            </a:r>
            <a:r>
              <a:rPr lang="en-US" sz="2600" dirty="0">
                <a:solidFill>
                  <a:srgbClr val="CC0000"/>
                </a:solidFill>
                <a:latin typeface="Gill Sans MT" panose="020B0502020104020203" pitchFamily="34" charset="0"/>
              </a:rPr>
              <a:t> to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left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, j, k, l;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 = j = k = l = 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 += j *= --k -= 3 / l;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 += j *= --k -=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 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pl-PL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k -=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3) </a:t>
            </a:r>
            <a:r>
              <a:rPr lang="en-US" sz="22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[k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 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k </a:t>
            </a:r>
            <a:r>
              <a:rPr lang="en-US" sz="22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[k = -3]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 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 += j *=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-3 </a:t>
            </a:r>
            <a:r>
              <a:rPr lang="en-US" sz="22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[j = -3]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	 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 +=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-3 </a:t>
            </a:r>
            <a:r>
              <a:rPr lang="en-US" sz="22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22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 </a:t>
            </a:r>
            <a:r>
              <a:rPr lang="pl-PL" sz="22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i = -2, j = -3, k = -3, l = 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59D660-92EE-4615-84C3-ECB534985618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Precedence 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66506"/>
              </p:ext>
            </p:extLst>
          </p:nvPr>
        </p:nvGraphicFramePr>
        <p:xfrm>
          <a:off x="570706" y="1397000"/>
          <a:ext cx="8002588" cy="4120234"/>
        </p:xfrm>
        <a:graphic>
          <a:graphicData uri="http://schemas.openxmlformats.org/drawingml/2006/table">
            <a:tbl>
              <a:tblPr/>
              <a:tblGrid>
                <a:gridCol w="400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88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- + ++ -- (type)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88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+ -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add. sub.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= +=  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83D497-6434-430E-9B19-B566E8E1B574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Arithmetic on characters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6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char </a:t>
            </a: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can be used as </a:t>
            </a:r>
            <a:r>
              <a:rPr lang="en-US" sz="2800" b="1" dirty="0">
                <a:solidFill>
                  <a:srgbClr val="000000"/>
                </a:solidFill>
                <a:latin typeface="Gill Sans MT" panose="020B0502020104020203" pitchFamily="34" charset="0"/>
              </a:rPr>
              <a:t>8-bit integer</a:t>
            </a: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All arithmetic operations can be used with characters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/* A: 65, B: 66, C: 67, … 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char c = 'A',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	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c++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		// c = 66, c = 'B'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c;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+= 3;	//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69,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'E'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c -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+ 'X' - 'Z'; //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-5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9C686D-8519-4F5D-B476-9BBF439710CE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 err="1">
                <a:solidFill>
                  <a:srgbClr val="293A83"/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4000" dirty="0">
                <a:solidFill>
                  <a:srgbClr val="293A83"/>
                </a:solidFill>
                <a:latin typeface="Gill Sans MT" panose="020B0502020104020203" pitchFamily="34" charset="0"/>
              </a:rPr>
              <a:t> </a:t>
            </a:r>
            <a:r>
              <a:rPr lang="en-US" sz="4000" b="1" dirty="0">
                <a:solidFill>
                  <a:srgbClr val="293A83"/>
                </a:solidFill>
                <a:latin typeface="+mj-lt"/>
              </a:rPr>
              <a:t>operator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is a unary operator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  <a:cs typeface="Courier New" pitchFamily="49" charset="0"/>
              </a:rPr>
              <a:t>Return the size of operand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  <a:cs typeface="Courier New" pitchFamily="49" charset="0"/>
              </a:rPr>
              <a:t>Operand can be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  <a:cs typeface="Courier New" pitchFamily="49" charset="0"/>
              </a:rPr>
              <a:t>Variable, value or type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 size, 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size = 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size = 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size = 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(2000);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size = 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(char)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EE68-803C-592F-3432-0D97F969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8307"/>
            <a:ext cx="8380413" cy="760413"/>
          </a:xfrm>
        </p:spPr>
        <p:txBody>
          <a:bodyPr anchor="ctr"/>
          <a:lstStyle/>
          <a:p>
            <a:r>
              <a:rPr lang="en-US" sz="4000" b="1" dirty="0" err="1">
                <a:solidFill>
                  <a:srgbClr val="293A83"/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4000" dirty="0">
                <a:solidFill>
                  <a:srgbClr val="293A83"/>
                </a:solidFill>
                <a:latin typeface="Gill Sans MT" panose="020B0502020104020203" pitchFamily="34" charset="0"/>
              </a:rPr>
              <a:t> </a:t>
            </a:r>
            <a:r>
              <a:rPr lang="en-US" sz="4000" b="1" dirty="0">
                <a:solidFill>
                  <a:srgbClr val="293A83"/>
                </a:solidFill>
                <a:latin typeface="+mj-lt"/>
              </a:rPr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EA82-6F45-B2BF-92B1-4360A734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Gill Sans MT" panose="020B0502020104020203" pitchFamily="34" charset="0"/>
                <a:cs typeface="Arial" charset="0"/>
              </a:rPr>
              <a:t>According to C99 Standards, the </a:t>
            </a:r>
            <a:r>
              <a:rPr lang="en-US" sz="2800" b="1" dirty="0" err="1">
                <a:solidFill>
                  <a:srgbClr val="293A83"/>
                </a:solidFill>
                <a:latin typeface="Consolas" panose="020B0609020204030204" pitchFamily="49" charset="0"/>
                <a:ea typeface="+mj-ea"/>
                <a:cs typeface="Courier New" pitchFamily="49" charset="0"/>
              </a:rPr>
              <a:t>sizeof</a:t>
            </a:r>
            <a:r>
              <a:rPr lang="en-US" sz="2800" b="1" dirty="0">
                <a:solidFill>
                  <a:srgbClr val="293A83"/>
                </a:solidFill>
                <a:latin typeface="Consolas" panose="020B0609020204030204" pitchFamily="49" charset="0"/>
                <a:ea typeface="+mj-ea"/>
                <a:cs typeface="Courier New" pitchFamily="49" charset="0"/>
              </a:rPr>
              <a:t>()</a:t>
            </a:r>
            <a:r>
              <a:rPr lang="en-US" sz="2000" dirty="0">
                <a:latin typeface="Gill Sans MT" panose="020B0502020104020203" pitchFamily="34" charset="0"/>
                <a:cs typeface="Arial" charset="0"/>
              </a:rPr>
              <a:t> </a:t>
            </a:r>
            <a:r>
              <a:rPr lang="en-US" sz="2800" dirty="0">
                <a:latin typeface="Gill Sans MT" panose="020B0502020104020203" pitchFamily="34" charset="0"/>
                <a:cs typeface="Arial" charset="0"/>
              </a:rPr>
              <a:t>operator only considers the operand type.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may be an expression or the name of a type (</a:t>
            </a:r>
            <a:r>
              <a:rPr lang="en-US" i="1" dirty="0">
                <a:latin typeface="Gill Sans MT" panose="020B0502020104020203" pitchFamily="34" charset="0"/>
                <a:cs typeface="Arial" charset="0"/>
              </a:rPr>
              <a:t>i.e., 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int, double, float, etc.) and not the value obtained on evaluating the expression.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The operand inside the </a:t>
            </a:r>
            <a:r>
              <a:rPr lang="en-US" b="1" dirty="0" err="1">
                <a:solidFill>
                  <a:srgbClr val="293A83"/>
                </a:solidFill>
                <a:latin typeface="Consolas" panose="020B0609020204030204" pitchFamily="49" charset="0"/>
                <a:ea typeface="+mj-ea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293A83"/>
                </a:solidFill>
                <a:latin typeface="Consolas" panose="020B0609020204030204" pitchFamily="49" charset="0"/>
                <a:ea typeface="+mj-ea"/>
                <a:cs typeface="Courier New" pitchFamily="49" charset="0"/>
              </a:rPr>
              <a:t>()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operator is not evaluated.</a:t>
            </a:r>
            <a:r>
              <a:rPr lang="fa-IR" dirty="0">
                <a:latin typeface="Gill Sans MT" panose="020B0502020104020203" pitchFamily="34" charset="0"/>
                <a:cs typeface="Arial" charset="0"/>
              </a:rPr>
              <a:t> </a:t>
            </a:r>
            <a:endParaRPr lang="en-US" dirty="0">
              <a:latin typeface="Gill Sans MT" panose="020B0502020104020203" pitchFamily="34" charset="0"/>
              <a:cs typeface="Arial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Gill Sans MT" panose="020B0502020104020203" pitchFamily="34" charset="0"/>
                <a:cs typeface="Arial" charset="0"/>
              </a:rPr>
              <a:t>It is evaluated only if the type of the operand is a variable length array.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in that case, the size can be determined only after the expression is evaluated.</a:t>
            </a:r>
            <a:endParaRPr lang="en-US" dirty="0">
              <a:latin typeface="Gill Sans MT" panose="020B0502020104020203" pitchFamily="34" charset="0"/>
              <a:cs typeface="Arial" charset="0"/>
            </a:endParaRPr>
          </a:p>
          <a:p>
            <a:pPr marL="0" indent="190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86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39A3AC-92EA-40F6-B70A-D13FB2149155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Precedence 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86687"/>
              </p:ext>
            </p:extLst>
          </p:nvPr>
        </p:nvGraphicFramePr>
        <p:xfrm>
          <a:off x="570706" y="1397000"/>
          <a:ext cx="8002588" cy="3708402"/>
        </p:xfrm>
        <a:graphic>
          <a:graphicData uri="http://schemas.openxmlformats.org/drawingml/2006/table">
            <a:tbl>
              <a:tblPr/>
              <a:tblGrid>
                <a:gridCol w="475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- + ++ -- (type)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sizeof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+ -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add. sub.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= +=  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51FB5B-1145-4671-8806-A3A9DEBAFEA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Complicated examples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1520" y="1143000"/>
            <a:ext cx="889248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, j, k,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j = k = n = 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) +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(char) +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10;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					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//i:9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j = k = n = 1;   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+= j * k++ +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					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//i:6 j:1 k:2 n:1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j = k = n = 2;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j + (k = ++n);		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//i:5 j:2 k:3 n:3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18891B-213A-4D8F-AE83-107A3AA45B7D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Undefined Statements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8272" y="1124744"/>
            <a:ext cx="83622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When the standard does </a:t>
            </a: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not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 tell what will happen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Linux</a:t>
            </a:r>
            <a:r>
              <a:rPr lang="en-US" sz="24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 GCC and Code::Blocks outputs are different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Examples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k =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j = </a:t>
            </a:r>
            <a:r>
              <a:rPr lang="en-US" sz="28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+ k + </a:t>
            </a:r>
            <a:r>
              <a:rPr lang="en-US" sz="28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--</a:t>
            </a:r>
            <a:r>
              <a:rPr lang="en-US" sz="28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		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//j = 29 or 30?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j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j + </a:t>
            </a:r>
            <a:r>
              <a:rPr lang="en-US" sz="28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;			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en-US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= 11 or 20?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0E94D7-133F-4FFB-A184-2E8A6E3754D5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Basic operations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7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94491"/>
              </p:ext>
            </p:extLst>
          </p:nvPr>
        </p:nvGraphicFramePr>
        <p:xfrm>
          <a:off x="1355018" y="2060848"/>
          <a:ext cx="6433964" cy="3459834"/>
        </p:xfrm>
        <a:graphic>
          <a:graphicData uri="http://schemas.openxmlformats.org/drawingml/2006/table">
            <a:tbl>
              <a:tblPr/>
              <a:tblGrid>
                <a:gridCol w="321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6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cs typeface="+mn-cs"/>
                        </a:rPr>
                        <a:t>مفهوم محاسباتي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cs typeface="+mn-cs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cs typeface="+mn-cs"/>
                        </a:rPr>
                        <a:t>عملگر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cs typeface="B Nazanin" pitchFamily="2" charset="-78"/>
                        </a:rPr>
                        <a:t> (operator)</a:t>
                      </a: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6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B Nazanin" pitchFamily="2" charset="-78"/>
                        </a:rPr>
                        <a:t>جمع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B Nazanin" pitchFamily="2" charset="-78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B Nazanin" pitchFamily="2" charset="-78"/>
                        </a:rPr>
                        <a:t>تفريق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B Nazanin" pitchFamily="2" charset="-78"/>
                        </a:rPr>
                        <a:t>-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6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B Nazanin" pitchFamily="2" charset="-78"/>
                        </a:rPr>
                        <a:t>تقسيم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B Nazanin" pitchFamily="2" charset="-78"/>
                        </a:rPr>
                        <a:t>/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6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B Nazanin" pitchFamily="2" charset="-78"/>
                        </a:rPr>
                        <a:t>ضرب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B Nazanin" pitchFamily="2" charset="-78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6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B Nazanin" pitchFamily="2" charset="-78"/>
                        </a:rPr>
                        <a:t>باقيمانده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B Nazanin" pitchFamily="2" charset="-78"/>
                        </a:rPr>
                        <a:t>%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33A73F9-C5D0-4690-B4AA-135EE977FC3A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Recap: Overflow and Underflow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1679575" indent="-3381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1367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5939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0511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5083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Computer’s precision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0"/>
              </a:rPr>
              <a:t>The number of bits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in each type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double [-1e308, 1e308]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Overflow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When result is larger than specified ranges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	1e300 * 1e200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Underflow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When the result is too smaller than precision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  1e-300 * 1e-200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155EB5-ABDE-40DC-8902-EED79C4F5DAC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برنامه </a:t>
            </a:r>
            <a:r>
              <a:rPr lang="fa-IR" sz="40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محاسبه</a:t>
            </a:r>
            <a:r>
              <a:rPr lang="ar-SA" sz="40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 </a:t>
            </a:r>
            <a:r>
              <a:rPr lang="fa-IR" sz="40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مقدار چند </a:t>
            </a:r>
            <a:r>
              <a:rPr lang="fa-IR" sz="4000" dirty="0" err="1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جمله‌ای</a:t>
            </a:r>
            <a:r>
              <a:rPr lang="ar-SA" sz="40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 درجه</a:t>
            </a:r>
            <a:r>
              <a:rPr lang="fa-IR" sz="40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 2</a:t>
            </a:r>
            <a:endParaRPr lang="en-US" sz="4000" dirty="0">
              <a:solidFill>
                <a:srgbClr val="293A83"/>
              </a:solidFill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include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float a, b, c, x, result;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("Enter a, b, c, x: ");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 &amp;x);        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result = a * x * x + b * x + c;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("%f\n", result);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2CEC63-CD21-4024-AEA1-73559A044EE5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What We Will Learn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Mathematic library</a:t>
            </a:r>
            <a:r>
              <a:rPr lang="en-US" sz="37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0375A81-5346-47D3-A466-EEBB77AB87D2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Math Library 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1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math.h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double f = 36;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fabs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(-f) 		36.000000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sqrt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(f)		6.00000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pow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(f, 0.5)		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(-10.2)		-10.000000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(10.2)		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(-10.2)		-11.000000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(10.2)		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fmax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(10.1, 20.2)	20.2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fmin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(10.1, 20.2)	10.1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(10.2)		10.0		</a:t>
            </a:r>
            <a:r>
              <a:rPr lang="en-US" sz="17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(-10.2)		-10.0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(20.6)		21		</a:t>
            </a:r>
            <a:r>
              <a:rPr lang="en-US" sz="17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(-20.6)		-21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3F09B2-270B-44D8-8835-82E25F751888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Math Library 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double PI = 3.141592653589793;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double E = 2.7182818284590451;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Tx/>
              <a:buFontTx/>
              <a:buNone/>
            </a:pP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sin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(PI)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cos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(PI/2)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acos</a:t>
            </a:r>
            <a:r>
              <a:rPr lang="es-E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(1)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log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(E)		1.000000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log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(10)		2.30258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exp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(1)		2.718282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برنامه محاسبه محيط و مساحت دايره</a:t>
            </a:r>
            <a:endParaRPr lang="en-US" sz="4000" dirty="0">
              <a:solidFill>
                <a:srgbClr val="293A83"/>
              </a:solidFill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04800" y="1000125"/>
            <a:ext cx="8382000" cy="59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math.h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define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PI 3.141592653589793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5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main(void){        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float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("Enter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shoa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 &amp;r);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 double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PI * pow(r, 2);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double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2 * PI *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%f\n",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%f\n",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2A76D1B-0CF4-4B38-9673-B917202A8711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36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برنامه حل معادله درجه</a:t>
            </a:r>
            <a:r>
              <a:rPr lang="fa-IR" sz="36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 دو (</a:t>
            </a:r>
            <a:r>
              <a:rPr lang="ar-SA" sz="36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با فرض وجود ريشه</a:t>
            </a:r>
            <a:r>
              <a:rPr lang="fa-IR" sz="36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)</a:t>
            </a:r>
            <a:endParaRPr lang="en-US" sz="3600" dirty="0">
              <a:solidFill>
                <a:srgbClr val="293A83"/>
              </a:solidFill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math.h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float a, b, c, delta, root1, root2;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("Enter a, b, c: 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 &amp;c);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121384-89BC-4807-B350-2C4F2CF2C94C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36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برنامه حل معادله درجه</a:t>
            </a:r>
            <a:r>
              <a:rPr lang="fa-IR" sz="36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 دو (</a:t>
            </a:r>
            <a:r>
              <a:rPr lang="ar-SA" sz="36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با فرض وجود ريشه</a:t>
            </a:r>
            <a:r>
              <a:rPr lang="fa-IR" sz="36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)</a:t>
            </a:r>
            <a:endParaRPr lang="en-US" sz="3600" dirty="0">
              <a:solidFill>
                <a:srgbClr val="293A83"/>
              </a:solidFill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57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      delta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sqrt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((b * b) - (4 * a * c));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root1 = (-b +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root2 = (-b -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("root1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("%f\n", root1);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("root2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("%f\n", root2);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F73A65-35A7-4121-8525-CB6C85D7AABE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3A660B-FE02-4370-8DB7-B3F778A721C1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Random Numbers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stdlib.h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rand();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A random number in [0, RAND_MAX]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How does it work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Start from a </a:t>
            </a: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seed</a:t>
            </a: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 number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X0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 F(seed number)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Xn+1 = F(</a:t>
            </a:r>
            <a:r>
              <a:rPr lang="en-US" sz="28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Xn</a:t>
            </a: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Same seed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Same random number sequence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We usually want different random number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Run 1: 10, 20, 17, 1000, 23, 345, 30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Run 2: 23, 904, 23, 346, 85,  234, 63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We should use different seed in each run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How?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Initialize seed by system time </a:t>
            </a:r>
          </a:p>
          <a:p>
            <a:pPr lvl="1" eaLnBrk="1" hangingPunct="1">
              <a:spcBef>
                <a:spcPts val="275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1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#include &lt;time.h&gt;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srand(t);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5BD029E-1A2C-43A8-A7D1-36D263A2E272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Random Numbers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6FCA98-6CF7-4425-8269-7228DEDA51ED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Example</a:t>
            </a:r>
            <a:r>
              <a:rPr lang="en-US" sz="4000" dirty="0">
                <a:solidFill>
                  <a:srgbClr val="293A83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1 + 2 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 3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1 + 2 + 3 + 4 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 3 + 3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 6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 10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10 * 20 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 200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100 / 20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 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348CB90-5EEF-42C7-B4A4-6E3D3228121C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Random Numbers 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48006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#include &lt;time.h&gt;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</a:pPr>
            <a:endParaRPr lang="pt-BR" sz="4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int r1, r2;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srand(0);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r1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printf("r1 = %d\n", r1);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pt-BR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srand(</a:t>
            </a:r>
            <a:r>
              <a:rPr lang="pt-BR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r2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printf("r2 = %d\n", r2);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172200" y="1143000"/>
            <a:ext cx="2057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Gill Sans MT" panose="020B0502020104020203" pitchFamily="34" charset="0"/>
              </a:rPr>
              <a:t>First Run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Gill Sans MT" panose="020B0502020104020203" pitchFamily="34" charset="0"/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Gill Sans MT" panose="020B0502020104020203" pitchFamily="34" charset="0"/>
              </a:rPr>
              <a:t>r2 = 1873</a:t>
            </a:r>
          </a:p>
          <a:p>
            <a:pPr eaLnBrk="1" hangingPunct="1">
              <a:buClrTx/>
              <a:buFontTx/>
              <a:buNone/>
            </a:pPr>
            <a:endParaRPr lang="en-US" sz="2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Gill Sans MT" panose="020B0502020104020203" pitchFamily="34" charset="0"/>
              </a:rPr>
              <a:t>Second Run 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Gill Sans MT" panose="020B0502020104020203" pitchFamily="34" charset="0"/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Gill Sans MT" panose="020B0502020104020203" pitchFamily="34" charset="0"/>
              </a:rPr>
              <a:t>r2 = 1866</a:t>
            </a:r>
          </a:p>
          <a:p>
            <a:pPr eaLnBrk="1" hangingPunct="1">
              <a:buClrTx/>
              <a:buFontTx/>
              <a:buNone/>
            </a:pPr>
            <a:endParaRPr lang="en-US" sz="2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eaLnBrk="1" hangingPunct="1">
              <a:buClrTx/>
              <a:buFontTx/>
              <a:buNone/>
            </a:pPr>
            <a:endParaRPr lang="en-US" sz="2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Gill Sans MT" panose="020B0502020104020203" pitchFamily="34" charset="0"/>
              </a:rPr>
              <a:t>Third Run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Gill Sans MT" panose="020B0502020104020203" pitchFamily="34" charset="0"/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Gill Sans MT" panose="020B0502020104020203" pitchFamily="34" charset="0"/>
              </a:rPr>
              <a:t>r2 = 1860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36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برنامه‌ چاپ يك عدد اعشاري تصادفي در بازه</a:t>
            </a:r>
            <a:r>
              <a:rPr lang="fa-IR" sz="36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 </a:t>
            </a:r>
            <a:r>
              <a:rPr lang="hi-IN" sz="32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 </a:t>
            </a:r>
            <a:r>
              <a:rPr lang="en-US" sz="32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(0, 1)</a:t>
            </a:r>
            <a:endParaRPr lang="en-US" sz="3600" dirty="0">
              <a:solidFill>
                <a:srgbClr val="293A83"/>
              </a:solidFill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26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stdlib.h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time.h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time_t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t = time(NULL);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srand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(t);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rand();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double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fr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+ 1) / (RAND_MAX + 2.0);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("%f\n",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fr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ECCEF3-4605-4A76-A229-0E2D496ECDB6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FA6B-07D8-4719-981D-E0E4B535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56" y="76200"/>
            <a:ext cx="8515672" cy="760413"/>
          </a:xfrm>
        </p:spPr>
        <p:txBody>
          <a:bodyPr/>
          <a:lstStyle/>
          <a:p>
            <a:r>
              <a:rPr lang="en-US" sz="3200" dirty="0"/>
              <a:t>Print 3 random numbers between 0 and 49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B2E7AA-DD2D-4B0A-BB95-C552E8B00BB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4279586" y="6415087"/>
            <a:ext cx="608013" cy="366713"/>
          </a:xfrm>
        </p:spPr>
        <p:txBody>
          <a:bodyPr/>
          <a:lstStyle/>
          <a:p>
            <a:pPr>
              <a:defRPr/>
            </a:pPr>
            <a:fld id="{CB88BDA3-B792-45F4-BE1D-E52095F2478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6599B8-2E2D-4773-93F8-6CB99B2B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400" b="1" kern="1200" dirty="0" err="1"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400" b="1" kern="1200" dirty="0" err="1">
                <a:latin typeface="Consolas" panose="020B0609020204030204" pitchFamily="49" charset="0"/>
                <a:cs typeface="Courier New" pitchFamily="49" charset="0"/>
              </a:rPr>
              <a:t>stdlib.h</a:t>
            </a: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400" b="1" kern="1200" dirty="0" err="1">
                <a:latin typeface="Consolas" panose="020B0609020204030204" pitchFamily="49" charset="0"/>
                <a:cs typeface="Courier New" pitchFamily="49" charset="0"/>
              </a:rPr>
              <a:t>time.h</a:t>
            </a: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int main (){ 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2400" b="1" kern="12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, n;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400" b="1" kern="1200" dirty="0" err="1">
                <a:latin typeface="Consolas" panose="020B0609020204030204" pitchFamily="49" charset="0"/>
                <a:cs typeface="Courier New" pitchFamily="49" charset="0"/>
              </a:rPr>
              <a:t>time_t</a:t>
            </a: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 t; 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/* Initializes random number generator */</a:t>
            </a: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b="1" kern="1200" dirty="0" err="1">
                <a:latin typeface="Consolas" panose="020B0609020204030204" pitchFamily="49" charset="0"/>
                <a:cs typeface="Courier New" pitchFamily="49" charset="0"/>
              </a:rPr>
              <a:t>srand</a:t>
            </a: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((unsigned) time(&amp;t)); 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/* Print 3 random numbers from 0 to 49 */    </a:t>
            </a:r>
            <a:r>
              <a:rPr lang="en-US" sz="2400" b="1" kern="1200" dirty="0" err="1"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("%d\n", rand() % 50);    </a:t>
            </a:r>
            <a:r>
              <a:rPr lang="en-US" sz="2400" b="1" kern="1200" dirty="0" err="1"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("%d\n", rand() % 50);    </a:t>
            </a:r>
            <a:r>
              <a:rPr lang="en-US" sz="2400" b="1" kern="1200" dirty="0" err="1"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("%d\n", rand() % 50); 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  return(0);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883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latin typeface="Gill Sans MT" panose="020B0502020104020203" pitchFamily="34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58768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Gill Sans MT" panose="020B0502020104020203" pitchFamily="34" charset="0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Gill Sans MT" panose="020B0502020104020203" pitchFamily="34" charset="0"/>
              </a:rPr>
              <a:t>: Sections </a:t>
            </a:r>
            <a:r>
              <a:rPr lang="en-US" sz="3200" b="1" kern="0" dirty="0">
                <a:solidFill>
                  <a:srgbClr val="000000"/>
                </a:solidFill>
                <a:latin typeface="Gill Sans MT" panose="020B0502020104020203" pitchFamily="34" charset="0"/>
              </a:rPr>
              <a:t>2.3</a:t>
            </a:r>
            <a:r>
              <a:rPr lang="en-US" sz="3200" kern="0" dirty="0">
                <a:solidFill>
                  <a:srgbClr val="000000"/>
                </a:solidFill>
                <a:latin typeface="Gill Sans MT" panose="020B0502020104020203" pitchFamily="34" charset="0"/>
              </a:rPr>
              <a:t> to </a:t>
            </a:r>
            <a:r>
              <a:rPr lang="en-US" sz="3200" b="1" kern="0" dirty="0">
                <a:solidFill>
                  <a:srgbClr val="000000"/>
                </a:solidFill>
                <a:latin typeface="Gill Sans MT" panose="020B0502020104020203" pitchFamily="34" charset="0"/>
              </a:rPr>
              <a:t>2.6</a:t>
            </a:r>
            <a:r>
              <a:rPr lang="en-US" sz="3200" kern="0" dirty="0">
                <a:solidFill>
                  <a:srgbClr val="000000"/>
                </a:solidFill>
                <a:latin typeface="Gill Sans MT" panose="020B0502020104020203" pitchFamily="34" charset="0"/>
              </a:rPr>
              <a:t> of </a:t>
            </a:r>
            <a:r>
              <a:rPr lang="en-US" sz="3200" b="1" kern="0" dirty="0">
                <a:solidFill>
                  <a:srgbClr val="000000"/>
                </a:solidFill>
                <a:latin typeface="Gill Sans MT" panose="020B0502020104020203" pitchFamily="34" charset="0"/>
              </a:rPr>
              <a:t>Chapter 2</a:t>
            </a:r>
            <a:r>
              <a:rPr lang="en-US" sz="3200" kern="0" dirty="0">
                <a:solidFill>
                  <a:srgbClr val="000000"/>
                </a:solidFill>
                <a:latin typeface="Gill Sans MT" panose="020B0502020104020203" pitchFamily="34" charset="0"/>
              </a:rPr>
              <a:t> of “C How to Program” and Section and Sections </a:t>
            </a:r>
            <a:r>
              <a:rPr lang="en-US" sz="3200" b="1" kern="0" dirty="0">
                <a:solidFill>
                  <a:srgbClr val="000000"/>
                </a:solidFill>
                <a:latin typeface="Gill Sans MT" panose="020B0502020104020203" pitchFamily="34" charset="0"/>
              </a:rPr>
              <a:t>3.11</a:t>
            </a:r>
            <a:r>
              <a:rPr lang="en-US" sz="3200" kern="0" dirty="0">
                <a:solidFill>
                  <a:srgbClr val="000000"/>
                </a:solidFill>
                <a:latin typeface="Gill Sans MT" panose="020B0502020104020203" pitchFamily="34" charset="0"/>
              </a:rPr>
              <a:t> to </a:t>
            </a:r>
            <a:r>
              <a:rPr lang="en-US" sz="3200" b="1" kern="0" dirty="0">
                <a:solidFill>
                  <a:srgbClr val="000000"/>
                </a:solidFill>
                <a:latin typeface="Gill Sans MT" panose="020B0502020104020203" pitchFamily="34" charset="0"/>
              </a:rPr>
              <a:t>3.12</a:t>
            </a:r>
            <a:r>
              <a:rPr lang="en-US" sz="3200" kern="0" dirty="0">
                <a:solidFill>
                  <a:srgbClr val="000000"/>
                </a:solidFill>
                <a:latin typeface="Gill Sans MT" panose="020B0502020104020203" pitchFamily="34" charset="0"/>
              </a:rPr>
              <a:t> of </a:t>
            </a:r>
            <a:r>
              <a:rPr lang="en-US" sz="3200" b="1" kern="0" dirty="0">
                <a:solidFill>
                  <a:srgbClr val="000000"/>
                </a:solidFill>
                <a:latin typeface="Gill Sans MT" panose="020B0502020104020203" pitchFamily="34" charset="0"/>
              </a:rPr>
              <a:t>Chapter 3.</a:t>
            </a:r>
            <a:endParaRPr lang="en-US" sz="3200" kern="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D880B-1FDB-8402-FE83-48FAAB117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780928"/>
            <a:ext cx="2751205" cy="34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58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7966-7610-5EA1-EDE9-15E18FDC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DCB85BF9-570F-8E9C-4C8E-409B7027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Gill Sans MT" panose="020B0502020104020203" pitchFamily="34" charset="0"/>
              </a:rPr>
              <a:t>Questions </a:t>
            </a:r>
            <a:endParaRPr lang="en-US" sz="4000" b="1" dirty="0">
              <a:solidFill>
                <a:srgbClr val="293A83"/>
              </a:solidFill>
              <a:latin typeface="Gill Sans MT" panose="020B05020201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9BB81353-82EB-C9E9-3D18-5EB493B03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Given the following code snippet, what will be printed?</a:t>
            </a:r>
            <a:endParaRPr lang="fa-IR" sz="2800" ker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int a = 5, b = 2, c = 4;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int result = a + b * c - b % c;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printf("Result: %d\n", result); 15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return 0;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    A) 12		B)11		C)14		D)13</a:t>
            </a:r>
            <a:endParaRPr lang="en-US" b="1" ker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rgbClr val="C00000"/>
                </a:solidFill>
                <a:latin typeface="Gill Sans MT" panose="020B0502020104020203" pitchFamily="34" charset="0"/>
              </a:rPr>
              <a:t>Answer: A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	</a:t>
            </a:r>
            <a:endParaRPr lang="en-US" sz="280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65E5A098-9FF3-263D-9BDB-2E08D2B1C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504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69867-45B3-2579-62E0-AC084D394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BBDF06A5-3877-240C-8141-275C0899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Gill Sans MT" panose="020B0502020104020203" pitchFamily="34" charset="0"/>
              </a:rPr>
              <a:t>Questions </a:t>
            </a:r>
            <a:endParaRPr lang="en-US" sz="4000" b="1" dirty="0">
              <a:solidFill>
                <a:srgbClr val="293A83"/>
              </a:solidFill>
              <a:latin typeface="Gill Sans MT" panose="020B05020201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5191294D-7F1B-4097-FD75-51C3ED4AA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What is the final value of a and b in the code?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int a = 5, b = 10;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a = b--;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b = ++a;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printf("a = %d, b = %d\n", a, b);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return 0;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   	 A) a=5, b=9		B) a=11, b=11 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 C) a=9, b=10	D) a=10, b=10</a:t>
            </a:r>
            <a:endParaRPr lang="en-US" b="1" ker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rgbClr val="C00000"/>
                </a:solidFill>
                <a:latin typeface="Gill Sans MT" panose="020B0502020104020203" pitchFamily="34" charset="0"/>
              </a:rPr>
              <a:t>Answer: B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	</a:t>
            </a:r>
            <a:endParaRPr lang="en-US" sz="280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7A4EBDD2-1FE0-426D-F38D-D3542A85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519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26841-40FB-EDE7-A23C-3154875BA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6BF3C951-C65C-AA2C-7FCD-B5303502A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Gill Sans MT" panose="020B0502020104020203" pitchFamily="34" charset="0"/>
              </a:rPr>
              <a:t>Questions </a:t>
            </a:r>
            <a:endParaRPr lang="en-US" sz="4000" b="1" dirty="0">
              <a:solidFill>
                <a:srgbClr val="293A83"/>
              </a:solidFill>
              <a:latin typeface="Gill Sans MT" panose="020B05020201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70ACFBF8-E33C-AB41-9401-6671986F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What is the result of the following code if c is assigned the value INT_MAX + 1?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int c = INT_MAX + 1;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printf("c = %d\n", c);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return 0;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b="1" ker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   	 A) c = INT_MAX		B) c = INT_MIN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 C) Undefined behavior	D) c = 0</a:t>
            </a:r>
            <a:endParaRPr lang="en-US" b="1" ker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rgbClr val="C00000"/>
                </a:solidFill>
                <a:latin typeface="Gill Sans MT" panose="020B0502020104020203" pitchFamily="34" charset="0"/>
              </a:rPr>
              <a:t>Answer: B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	</a:t>
            </a:r>
            <a:endParaRPr lang="en-US" sz="280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1648D918-E69D-D40B-DF04-539565EFF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923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B42BCB-62FB-4FB7-9A2D-BC8D01811228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Modulo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%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Only can be used by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operands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	5 % 4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1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	7 % 88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7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	-20 % 7 	        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-6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	20 % -7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6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	-20 % -7         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 -6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B351B1-A119-4606-93F9-0F890E1F5A00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Parenthesis </a:t>
            </a:r>
            <a:r>
              <a:rPr lang="en-US" sz="4000" dirty="0">
                <a:solidFill>
                  <a:srgbClr val="293A83"/>
                </a:solidFill>
                <a:latin typeface="Gill Sans MT" panose="020B0502020104020203" pitchFamily="34" charset="0"/>
              </a:rPr>
              <a:t>  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2 + 5) * (7 – 1)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(7) * (6)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42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1 * (2 + (3  * (4 + 5)))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1 * (2 + (3  * (9)))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1 * (2 + (27))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1 * (29)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29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(((1 * 2) + 3)  * 4) + 5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(((2) + 3)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((5)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(20)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latin typeface="Gill Sans MT" panose="020B0502020104020203" pitchFamily="34" charset="0"/>
                <a:cs typeface="+mj-cs"/>
              </a:rPr>
              <a:t>برنامه چاپ ميانگين سه عدد</a:t>
            </a:r>
            <a:endParaRPr lang="en-US" sz="4000" dirty="0">
              <a:solidFill>
                <a:srgbClr val="293A83"/>
              </a:solidFill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include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&lt;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endParaRPr lang="en-US" sz="6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num1, num2, num3, sum, average;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("Enter 3 number: \n");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("%f",&amp;num3);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sum = num1 + num2 + num3;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average = sum / 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Miangin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= 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("%f\n", average);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1C856D-4B52-4845-B6B9-EF9B46F5BF23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9032E1-D07E-4A1B-97B7-20F54C59878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What We Will Learn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Gill Sans MT" panose="020B0502020104020203" pitchFamily="34" charset="0"/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  <a:latin typeface="Gill Sans MT" panose="020B0502020104020203" pitchFamily="34" charset="0"/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  <a:latin typeface="Gill Sans MT" panose="020B0502020104020203" pitchFamily="34" charset="0"/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A8C98B-2EEC-45C3-B7D9-BA933351A48D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+mj-lt"/>
              </a:rPr>
              <a:t>General rules of type conversion 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If either operand is </a:t>
            </a: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long double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, convert the other to </a:t>
            </a: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long double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Otherwise, if either operand is </a:t>
            </a: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double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, convert the other to </a:t>
            </a: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double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Otherwise, if either operand is </a:t>
            </a: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float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, convert the other to </a:t>
            </a: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float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Otherwise, convert </a:t>
            </a: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char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 and </a:t>
            </a: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short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 to </a:t>
            </a: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int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Then, if either operand is </a:t>
            </a: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long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, convert the other to </a:t>
            </a: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long</a:t>
            </a:r>
            <a:r>
              <a:rPr lang="en-US" sz="3000" dirty="0">
                <a:solidFill>
                  <a:srgbClr val="000000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738f2a1c7bf7f5369f8ada051421cfbce90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-Spring2025">
      <a:majorFont>
        <a:latin typeface="Ubuntu"/>
        <a:ea typeface=""/>
        <a:cs typeface="B Titr"/>
      </a:majorFont>
      <a:minorFont>
        <a:latin typeface="Gill Sans MT"/>
        <a:ea typeface=""/>
        <a:cs typeface="B Kooda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18331</TotalTime>
  <Words>3761</Words>
  <Application>Microsoft Office PowerPoint</Application>
  <PresentationFormat>On-screen Show (4:3)</PresentationFormat>
  <Paragraphs>628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Consolas</vt:lpstr>
      <vt:lpstr>Gill Sans MT</vt:lpstr>
      <vt:lpstr>Tahoma</vt:lpstr>
      <vt:lpstr>Times New Roman</vt:lpstr>
      <vt:lpstr>Ubuntu</vt:lpstr>
      <vt:lpstr>Wingdings</vt:lpstr>
      <vt:lpstr>Office Theme</vt:lpstr>
      <vt:lpstr>2_Office Theme</vt:lpstr>
      <vt:lpstr>Lecture 4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sizeof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 3 random numbers between 0 and 49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emad ferdowsi</cp:lastModifiedBy>
  <cp:revision>401</cp:revision>
  <cp:lastPrinted>2014-10-18T04:03:53Z</cp:lastPrinted>
  <dcterms:created xsi:type="dcterms:W3CDTF">2007-10-07T13:27:00Z</dcterms:created>
  <dcterms:modified xsi:type="dcterms:W3CDTF">2025-03-02T04:24:16Z</dcterms:modified>
</cp:coreProperties>
</file>