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heme/themeOverride1.xml" ContentType="application/vnd.openxmlformats-officedocument.themeOverr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72" r:id="rId3"/>
  </p:sldMasterIdLst>
  <p:notesMasterIdLst>
    <p:notesMasterId r:id="rId100"/>
  </p:notesMasterIdLst>
  <p:sldIdLst>
    <p:sldId id="398" r:id="rId4"/>
    <p:sldId id="257" r:id="rId5"/>
    <p:sldId id="258" r:id="rId6"/>
    <p:sldId id="259" r:id="rId7"/>
    <p:sldId id="260" r:id="rId8"/>
    <p:sldId id="261" r:id="rId9"/>
    <p:sldId id="262" r:id="rId10"/>
    <p:sldId id="263" r:id="rId11"/>
    <p:sldId id="264" r:id="rId12"/>
    <p:sldId id="265" r:id="rId13"/>
    <p:sldId id="266" r:id="rId14"/>
    <p:sldId id="267" r:id="rId15"/>
    <p:sldId id="268" r:id="rId16"/>
    <p:sldId id="342" r:id="rId17"/>
    <p:sldId id="269" r:id="rId18"/>
    <p:sldId id="270" r:id="rId19"/>
    <p:sldId id="271" r:id="rId20"/>
    <p:sldId id="337" r:id="rId21"/>
    <p:sldId id="272" r:id="rId22"/>
    <p:sldId id="273" r:id="rId23"/>
    <p:sldId id="274" r:id="rId24"/>
    <p:sldId id="275" r:id="rId25"/>
    <p:sldId id="350" r:id="rId26"/>
    <p:sldId id="276" r:id="rId27"/>
    <p:sldId id="277" r:id="rId28"/>
    <p:sldId id="278" r:id="rId29"/>
    <p:sldId id="279" r:id="rId30"/>
    <p:sldId id="280" r:id="rId31"/>
    <p:sldId id="281" r:id="rId32"/>
    <p:sldId id="282" r:id="rId33"/>
    <p:sldId id="349"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78" r:id="rId53"/>
    <p:sldId id="379" r:id="rId54"/>
    <p:sldId id="380" r:id="rId55"/>
    <p:sldId id="302" r:id="rId56"/>
    <p:sldId id="303" r:id="rId57"/>
    <p:sldId id="304" r:id="rId58"/>
    <p:sldId id="305" r:id="rId59"/>
    <p:sldId id="306" r:id="rId60"/>
    <p:sldId id="307" r:id="rId61"/>
    <p:sldId id="309" r:id="rId62"/>
    <p:sldId id="308" r:id="rId63"/>
    <p:sldId id="310" r:id="rId64"/>
    <p:sldId id="343" r:id="rId65"/>
    <p:sldId id="347" r:id="rId66"/>
    <p:sldId id="346" r:id="rId67"/>
    <p:sldId id="348" r:id="rId68"/>
    <p:sldId id="311" r:id="rId69"/>
    <p:sldId id="312" r:id="rId70"/>
    <p:sldId id="313" r:id="rId71"/>
    <p:sldId id="314" r:id="rId72"/>
    <p:sldId id="315" r:id="rId73"/>
    <p:sldId id="316" r:id="rId74"/>
    <p:sldId id="317" r:id="rId75"/>
    <p:sldId id="318" r:id="rId76"/>
    <p:sldId id="319" r:id="rId77"/>
    <p:sldId id="39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81" r:id="rId92"/>
    <p:sldId id="333" r:id="rId93"/>
    <p:sldId id="334" r:id="rId94"/>
    <p:sldId id="336" r:id="rId95"/>
    <p:sldId id="408" r:id="rId96"/>
    <p:sldId id="409" r:id="rId97"/>
    <p:sldId id="410" r:id="rId98"/>
    <p:sldId id="340" r:id="rId99"/>
  </p:sldIdLst>
  <p:sldSz cx="9144000" cy="6858000" type="screen4x3"/>
  <p:notesSz cx="7099300" cy="10234613"/>
  <p:custDataLst>
    <p:tags r:id="rId101"/>
  </p:custDataLst>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FFE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41" autoAdjust="0"/>
  </p:normalViewPr>
  <p:slideViewPr>
    <p:cSldViewPr>
      <p:cViewPr varScale="1">
        <p:scale>
          <a:sx n="100" d="100"/>
          <a:sy n="100" d="100"/>
        </p:scale>
        <p:origin x="1914"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presProps" Target="presProps.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3074" name="AutoShape 2"/>
          <p:cNvSpPr>
            <a:spLocks noChangeArrowheads="1"/>
          </p:cNvSpPr>
          <p:nvPr/>
        </p:nvSpPr>
        <p:spPr bwMode="auto">
          <a:xfrm>
            <a:off x="0" y="0"/>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3075" name="AutoShape 3"/>
          <p:cNvSpPr>
            <a:spLocks noChangeArrowheads="1"/>
          </p:cNvSpPr>
          <p:nvPr/>
        </p:nvSpPr>
        <p:spPr bwMode="auto">
          <a:xfrm>
            <a:off x="0" y="0"/>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3076" name="Text Box 4"/>
          <p:cNvSpPr txBox="1">
            <a:spLocks noChangeArrowheads="1"/>
          </p:cNvSpP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3077" name="Text Box 5"/>
          <p:cNvSpPr txBox="1">
            <a:spLocks noChangeArrowheads="1"/>
          </p:cNvSpPr>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3078" name="Rectangle 6"/>
          <p:cNvSpPr>
            <a:spLocks noGrp="1" noRot="1" noChangeAspect="1" noChangeArrowheads="1"/>
          </p:cNvSpPr>
          <p:nvPr>
            <p:ph type="sldImg"/>
          </p:nvPr>
        </p:nvSpPr>
        <p:spPr bwMode="auto">
          <a:xfrm>
            <a:off x="990600" y="768350"/>
            <a:ext cx="5113338" cy="383381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09613" y="4862513"/>
            <a:ext cx="5675312" cy="459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40" tIns="48240" rIns="96840" bIns="48240" numCol="1" anchor="t" anchorCtr="0" compatLnSpc="1">
            <a:prstTxWarp prst="textNoShape">
              <a:avLst/>
            </a:prstTxWarp>
          </a:bodyPr>
          <a:lstStyle/>
          <a:p>
            <a:pPr lvl="0"/>
            <a:endParaRPr lang="en-US"/>
          </a:p>
        </p:txBody>
      </p:sp>
      <p:sp>
        <p:nvSpPr>
          <p:cNvPr id="3080" name="Text Box 8"/>
          <p:cNvSpPr txBox="1">
            <a:spLocks noChangeArrowheads="1"/>
          </p:cNvSpPr>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3081" name="Rectangle 9"/>
          <p:cNvSpPr>
            <a:spLocks noGrp="1" noChangeArrowheads="1"/>
          </p:cNvSpPr>
          <p:nvPr>
            <p:ph type="sldNum"/>
          </p:nvPr>
        </p:nvSpPr>
        <p:spPr bwMode="auto">
          <a:xfrm>
            <a:off x="4021138" y="9721850"/>
            <a:ext cx="3071812"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40" tIns="48240" rIns="96840" bIns="4824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300">
                <a:solidFill>
                  <a:srgbClr val="000000"/>
                </a:solidFill>
                <a:latin typeface="Times New Roman" pitchFamily="18" charset="0"/>
              </a:defRPr>
            </a:lvl1pPr>
          </a:lstStyle>
          <a:p>
            <a:fld id="{18887000-2748-4E43-9073-9171E1180AC6}" type="slidenum">
              <a:rPr lang="en-US" smtClean="0"/>
              <a:pPr/>
              <a:t>‹#›</a:t>
            </a:fld>
            <a:endParaRPr lang="en-US" dirty="0"/>
          </a:p>
        </p:txBody>
      </p:sp>
    </p:spTree>
    <p:extLst>
      <p:ext uri="{BB962C8B-B14F-4D97-AF65-F5344CB8AC3E}">
        <p14:creationId xmlns:p14="http://schemas.microsoft.com/office/powerpoint/2010/main" val="6307776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32F91A10-2A3A-4BEC-828D-CC2531ED104A}" type="slidenum">
              <a:rPr lang="en-US">
                <a:solidFill>
                  <a:srgbClr val="000000"/>
                </a:solidFill>
                <a:latin typeface="Times New Roman" pitchFamily="16" charset="0"/>
              </a:rPr>
              <a:pPr eaLnBrk="1" hangingPunct="1"/>
              <a:t>1</a:t>
            </a:fld>
            <a:endParaRPr lang="en-US" dirty="0">
              <a:solidFill>
                <a:srgbClr val="000000"/>
              </a:solidFill>
              <a:latin typeface="Times New Roman" pitchFamily="16" charset="0"/>
            </a:endParaRPr>
          </a:p>
        </p:txBody>
      </p:sp>
      <p:sp>
        <p:nvSpPr>
          <p:cNvPr id="6246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BF73DB49-F129-4745-8953-5964DD05693D}" type="slidenum">
              <a:rPr lang="en-US" sz="1300">
                <a:solidFill>
                  <a:srgbClr val="000000"/>
                </a:solidFill>
                <a:latin typeface="Gill Sans MT" panose="020B0502020104020203" pitchFamily="34" charset="0"/>
              </a:rPr>
              <a:pPr algn="r" eaLnBrk="1" hangingPunct="1">
                <a:buClrTx/>
                <a:buFontTx/>
                <a:buNone/>
              </a:pPr>
              <a:t>1</a:t>
            </a:fld>
            <a:endParaRPr lang="en-US" sz="1300" dirty="0">
              <a:solidFill>
                <a:srgbClr val="000000"/>
              </a:solidFill>
              <a:latin typeface="Gill Sans MT" panose="020B0502020104020203" pitchFamily="34" charset="0"/>
            </a:endParaRPr>
          </a:p>
        </p:txBody>
      </p:sp>
      <p:sp>
        <p:nvSpPr>
          <p:cNvPr id="62468" name="Rectangle 2"/>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57207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AB67B35-A43C-4784-B6DC-B937E1C4718E}" type="slidenum">
              <a:rPr lang="en-US"/>
              <a:pPr/>
              <a:t>10</a:t>
            </a:fld>
            <a:endParaRPr lang="en-US" dirty="0"/>
          </a:p>
        </p:txBody>
      </p:sp>
      <p:sp>
        <p:nvSpPr>
          <p:cNvPr id="9625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CE8CE69-89CD-40E7-9D90-D1FE2F074C2A}" type="slidenum">
              <a:rPr lang="en-US" sz="1300">
                <a:latin typeface="Gill Sans MT" panose="020B0502020104020203" pitchFamily="34" charset="0"/>
              </a:rPr>
              <a:pPr algn="r">
                <a:buClrTx/>
                <a:buFontTx/>
                <a:buNone/>
              </a:pPr>
              <a:t>10</a:t>
            </a:fld>
            <a:endParaRPr lang="en-US" sz="1300" dirty="0">
              <a:latin typeface="Gill Sans MT" panose="020B0502020104020203" pitchFamily="34" charset="0"/>
            </a:endParaRPr>
          </a:p>
        </p:txBody>
      </p:sp>
      <p:sp>
        <p:nvSpPr>
          <p:cNvPr id="9625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193239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1B51541-5B67-483E-886C-3538443D1ACB}" type="slidenum">
              <a:rPr lang="en-US"/>
              <a:pPr/>
              <a:t>11</a:t>
            </a:fld>
            <a:endParaRPr lang="en-US" dirty="0"/>
          </a:p>
        </p:txBody>
      </p:sp>
      <p:sp>
        <p:nvSpPr>
          <p:cNvPr id="97281"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283"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90CE438-FED9-4E68-B4E8-155A566239D9}" type="slidenum">
              <a:rPr lang="en-US" sz="1300">
                <a:latin typeface="Gill Sans MT" panose="020B0502020104020203" pitchFamily="34" charset="0"/>
              </a:rPr>
              <a:pPr algn="r">
                <a:buClrTx/>
                <a:buFontTx/>
                <a:buNone/>
              </a:pPr>
              <a:t>11</a:t>
            </a:fld>
            <a:endParaRPr lang="en-US" sz="1300" dirty="0">
              <a:latin typeface="Gill Sans MT" panose="020B0502020104020203" pitchFamily="34" charset="0"/>
            </a:endParaRPr>
          </a:p>
        </p:txBody>
      </p:sp>
    </p:spTree>
    <p:extLst>
      <p:ext uri="{BB962C8B-B14F-4D97-AF65-F5344CB8AC3E}">
        <p14:creationId xmlns:p14="http://schemas.microsoft.com/office/powerpoint/2010/main" val="4090570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950B04A-1940-407C-A365-E2A97D5A36FD}" type="slidenum">
              <a:rPr lang="en-US"/>
              <a:pPr/>
              <a:t>12</a:t>
            </a:fld>
            <a:endParaRPr lang="en-US" dirty="0"/>
          </a:p>
        </p:txBody>
      </p:sp>
      <p:sp>
        <p:nvSpPr>
          <p:cNvPr id="9830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0E00601-85F1-43DC-B8A8-DE64C66C3854}" type="slidenum">
              <a:rPr lang="en-US" sz="1300">
                <a:latin typeface="Gill Sans MT" panose="020B0502020104020203" pitchFamily="34" charset="0"/>
              </a:rPr>
              <a:pPr algn="r">
                <a:buClrTx/>
                <a:buFontTx/>
                <a:buNone/>
              </a:pPr>
              <a:t>12</a:t>
            </a:fld>
            <a:endParaRPr lang="en-US" sz="1300" dirty="0">
              <a:latin typeface="Gill Sans MT" panose="020B0502020104020203" pitchFamily="34" charset="0"/>
            </a:endParaRPr>
          </a:p>
        </p:txBody>
      </p:sp>
      <p:sp>
        <p:nvSpPr>
          <p:cNvPr id="9830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Illustrate ju</a:t>
            </a:r>
            <a:r>
              <a:rPr lang="en-US" baseline="0" dirty="0">
                <a:latin typeface="Gill Sans MT" panose="020B0502020104020203" pitchFamily="34" charset="0"/>
                <a:cs typeface="Arial" charset="0"/>
              </a:rPr>
              <a:t>mp into function &amp; return back to the caller </a:t>
            </a: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62455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FAC0FAD-9168-42D8-9FC5-B2D1671F9A45}" type="slidenum">
              <a:rPr lang="en-US"/>
              <a:pPr/>
              <a:t>13</a:t>
            </a:fld>
            <a:endParaRPr lang="en-US" dirty="0"/>
          </a:p>
        </p:txBody>
      </p:sp>
      <p:sp>
        <p:nvSpPr>
          <p:cNvPr id="9932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71B7605-6D2D-420F-B487-AB30BB0821B0}" type="slidenum">
              <a:rPr lang="en-US" sz="1300">
                <a:latin typeface="Gill Sans MT" panose="020B0502020104020203" pitchFamily="34" charset="0"/>
              </a:rPr>
              <a:pPr algn="r">
                <a:buClrTx/>
                <a:buFontTx/>
                <a:buNone/>
              </a:pPr>
              <a:t>13</a:t>
            </a:fld>
            <a:endParaRPr lang="en-US" sz="1300" dirty="0">
              <a:latin typeface="Gill Sans MT" panose="020B0502020104020203" pitchFamily="34" charset="0"/>
            </a:endParaRPr>
          </a:p>
        </p:txBody>
      </p:sp>
      <p:sp>
        <p:nvSpPr>
          <p:cNvPr id="9933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36893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989FB7D-0E00-4A6B-B956-54B5DA328029}" type="slidenum">
              <a:rPr lang="en-US"/>
              <a:pPr/>
              <a:t>14</a:t>
            </a:fld>
            <a:endParaRPr lang="en-US" dirty="0"/>
          </a:p>
        </p:txBody>
      </p:sp>
      <p:sp>
        <p:nvSpPr>
          <p:cNvPr id="1003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146EA37-DDF9-4A79-AADE-709D3B6AC4D5}" type="slidenum">
              <a:rPr lang="en-US" sz="1300">
                <a:latin typeface="Gill Sans MT" panose="020B0502020104020203" pitchFamily="34" charset="0"/>
              </a:rPr>
              <a:pPr algn="r">
                <a:buClrTx/>
                <a:buFontTx/>
                <a:buNone/>
              </a:pPr>
              <a:t>14</a:t>
            </a:fld>
            <a:endParaRPr lang="en-US" sz="1300" dirty="0">
              <a:latin typeface="Gill Sans MT" panose="020B0502020104020203" pitchFamily="34" charset="0"/>
            </a:endParaRPr>
          </a:p>
        </p:txBody>
      </p:sp>
      <p:sp>
        <p:nvSpPr>
          <p:cNvPr id="1003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514553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989FB7D-0E00-4A6B-B956-54B5DA328029}" type="slidenum">
              <a:rPr lang="en-US"/>
              <a:pPr/>
              <a:t>15</a:t>
            </a:fld>
            <a:endParaRPr lang="en-US" dirty="0"/>
          </a:p>
        </p:txBody>
      </p:sp>
      <p:sp>
        <p:nvSpPr>
          <p:cNvPr id="1003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146EA37-DDF9-4A79-AADE-709D3B6AC4D5}" type="slidenum">
              <a:rPr lang="en-US" sz="1300">
                <a:latin typeface="Gill Sans MT" panose="020B0502020104020203" pitchFamily="34" charset="0"/>
              </a:rPr>
              <a:pPr algn="r">
                <a:buClrTx/>
                <a:buFontTx/>
                <a:buNone/>
              </a:pPr>
              <a:t>15</a:t>
            </a:fld>
            <a:endParaRPr lang="en-US" sz="1300" dirty="0">
              <a:latin typeface="Gill Sans MT" panose="020B0502020104020203" pitchFamily="34" charset="0"/>
            </a:endParaRPr>
          </a:p>
        </p:txBody>
      </p:sp>
      <p:sp>
        <p:nvSpPr>
          <p:cNvPr id="1003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4122962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67B7094-C160-4431-957F-48F072B7F10B}" type="slidenum">
              <a:rPr lang="en-US"/>
              <a:pPr/>
              <a:t>16</a:t>
            </a:fld>
            <a:endParaRPr lang="en-US" dirty="0"/>
          </a:p>
        </p:txBody>
      </p:sp>
      <p:sp>
        <p:nvSpPr>
          <p:cNvPr id="10137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F5052D2-42A0-4201-8849-19462508C61B}" type="slidenum">
              <a:rPr lang="en-US" sz="1300">
                <a:latin typeface="Gill Sans MT" panose="020B0502020104020203" pitchFamily="34" charset="0"/>
              </a:rPr>
              <a:pPr algn="r">
                <a:buClrTx/>
                <a:buFontTx/>
                <a:buNone/>
              </a:pPr>
              <a:t>16</a:t>
            </a:fld>
            <a:endParaRPr lang="en-US" sz="1300" dirty="0">
              <a:latin typeface="Gill Sans MT" panose="020B0502020104020203" pitchFamily="34" charset="0"/>
            </a:endParaRPr>
          </a:p>
        </p:txBody>
      </p:sp>
      <p:sp>
        <p:nvSpPr>
          <p:cNvPr id="10137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82591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C7D35EB-B8C3-46C6-9B34-8F6AA2F34D19}" type="slidenum">
              <a:rPr lang="en-US"/>
              <a:pPr/>
              <a:t>17</a:t>
            </a:fld>
            <a:endParaRPr lang="en-US" dirty="0"/>
          </a:p>
        </p:txBody>
      </p:sp>
      <p:sp>
        <p:nvSpPr>
          <p:cNvPr id="10240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641DFEE-4E12-4061-AA70-17A858E3BA0E}" type="slidenum">
              <a:rPr lang="en-US" sz="1300">
                <a:latin typeface="Gill Sans MT" panose="020B0502020104020203" pitchFamily="34" charset="0"/>
              </a:rPr>
              <a:pPr algn="r">
                <a:buClrTx/>
                <a:buFontTx/>
                <a:buNone/>
              </a:pPr>
              <a:t>17</a:t>
            </a:fld>
            <a:endParaRPr lang="en-US" sz="1300" dirty="0">
              <a:latin typeface="Gill Sans MT" panose="020B0502020104020203" pitchFamily="34" charset="0"/>
            </a:endParaRPr>
          </a:p>
        </p:txBody>
      </p:sp>
      <p:sp>
        <p:nvSpPr>
          <p:cNvPr id="10240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702310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96EFA731-0758-4FA2-92C6-7D1E15BA92F4}" type="slidenum">
              <a:rPr lang="en-US"/>
              <a:pPr/>
              <a:t>18</a:t>
            </a:fld>
            <a:endParaRPr lang="en-US" dirty="0"/>
          </a:p>
        </p:txBody>
      </p:sp>
      <p:sp>
        <p:nvSpPr>
          <p:cNvPr id="11468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9368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39CF65C-076E-475C-B20F-F0FF1B211F87}" type="slidenum">
              <a:rPr lang="en-US"/>
              <a:pPr/>
              <a:t>19</a:t>
            </a:fld>
            <a:endParaRPr lang="en-US" dirty="0"/>
          </a:p>
        </p:txBody>
      </p:sp>
      <p:sp>
        <p:nvSpPr>
          <p:cNvPr id="10342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5228775-2688-4554-ABE3-288A2E5C81E4}" type="slidenum">
              <a:rPr lang="en-US" sz="1300">
                <a:latin typeface="Gill Sans MT" panose="020B0502020104020203" pitchFamily="34" charset="0"/>
              </a:rPr>
              <a:pPr algn="r">
                <a:buClrTx/>
                <a:buFontTx/>
                <a:buNone/>
              </a:pPr>
              <a:t>19</a:t>
            </a:fld>
            <a:endParaRPr lang="en-US" sz="1300" dirty="0">
              <a:latin typeface="Gill Sans MT" panose="020B0502020104020203" pitchFamily="34" charset="0"/>
            </a:endParaRPr>
          </a:p>
        </p:txBody>
      </p:sp>
      <p:sp>
        <p:nvSpPr>
          <p:cNvPr id="10342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29663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68310BE-38C8-4DDF-9F5E-8681D2C1CF56}" type="slidenum">
              <a:rPr lang="en-US"/>
              <a:pPr/>
              <a:t>2</a:t>
            </a:fld>
            <a:endParaRPr lang="en-US" dirty="0"/>
          </a:p>
        </p:txBody>
      </p:sp>
      <p:sp>
        <p:nvSpPr>
          <p:cNvPr id="8806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F7D402C-ED58-4904-9F7A-205C71F451E9}" type="slidenum">
              <a:rPr lang="en-US" sz="1300">
                <a:latin typeface="Gill Sans MT" panose="020B0502020104020203" pitchFamily="34" charset="0"/>
              </a:rPr>
              <a:pPr algn="r">
                <a:buClrTx/>
                <a:buFontTx/>
                <a:buNone/>
              </a:pPr>
              <a:t>2</a:t>
            </a:fld>
            <a:endParaRPr lang="en-US" sz="1300" dirty="0">
              <a:latin typeface="Gill Sans MT" panose="020B0502020104020203" pitchFamily="34" charset="0"/>
            </a:endParaRPr>
          </a:p>
        </p:txBody>
      </p:sp>
      <p:sp>
        <p:nvSpPr>
          <p:cNvPr id="8806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80358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BDF2C9B-4549-4913-9A41-5695F71E0E7B}" type="slidenum">
              <a:rPr lang="en-US"/>
              <a:pPr/>
              <a:t>20</a:t>
            </a:fld>
            <a:endParaRPr lang="en-US" dirty="0"/>
          </a:p>
        </p:txBody>
      </p:sp>
      <p:sp>
        <p:nvSpPr>
          <p:cNvPr id="10444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C802BC1-9DBF-4BE2-8123-FE2F91596453}" type="slidenum">
              <a:rPr lang="en-US" sz="1300">
                <a:latin typeface="Gill Sans MT" panose="020B0502020104020203" pitchFamily="34" charset="0"/>
              </a:rPr>
              <a:pPr algn="r">
                <a:buClrTx/>
                <a:buFontTx/>
                <a:buNone/>
              </a:pPr>
              <a:t>20</a:t>
            </a:fld>
            <a:endParaRPr lang="en-US" sz="1300" dirty="0">
              <a:latin typeface="Gill Sans MT" panose="020B0502020104020203" pitchFamily="34" charset="0"/>
            </a:endParaRPr>
          </a:p>
        </p:txBody>
      </p:sp>
      <p:sp>
        <p:nvSpPr>
          <p:cNvPr id="10445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678963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12CE95C-F8F5-4807-BC09-24273BEC92DF}" type="slidenum">
              <a:rPr lang="en-US"/>
              <a:pPr/>
              <a:t>21</a:t>
            </a:fld>
            <a:endParaRPr lang="en-US" dirty="0"/>
          </a:p>
        </p:txBody>
      </p:sp>
      <p:sp>
        <p:nvSpPr>
          <p:cNvPr id="105473"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75"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ABD3E1F-9A45-45E9-AD69-63C1B4A39039}" type="slidenum">
              <a:rPr lang="en-US" sz="1300">
                <a:latin typeface="Gill Sans MT" panose="020B0502020104020203" pitchFamily="34" charset="0"/>
              </a:rPr>
              <a:pPr algn="r">
                <a:buClrTx/>
                <a:buFontTx/>
                <a:buNone/>
              </a:pPr>
              <a:t>21</a:t>
            </a:fld>
            <a:endParaRPr lang="en-US" sz="1300" dirty="0">
              <a:latin typeface="Gill Sans MT" panose="020B0502020104020203" pitchFamily="34" charset="0"/>
            </a:endParaRPr>
          </a:p>
        </p:txBody>
      </p:sp>
    </p:spTree>
    <p:extLst>
      <p:ext uri="{BB962C8B-B14F-4D97-AF65-F5344CB8AC3E}">
        <p14:creationId xmlns:p14="http://schemas.microsoft.com/office/powerpoint/2010/main" val="1025916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613DA81-18BB-449D-9C77-CFF0FB899FB9}" type="slidenum">
              <a:rPr lang="en-US"/>
              <a:pPr/>
              <a:t>22</a:t>
            </a:fld>
            <a:endParaRPr lang="en-US" dirty="0"/>
          </a:p>
        </p:txBody>
      </p:sp>
      <p:sp>
        <p:nvSpPr>
          <p:cNvPr id="10649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7E14721-6C43-48B7-8575-8DE8020C1DB8}" type="slidenum">
              <a:rPr lang="en-US" sz="1300">
                <a:latin typeface="Gill Sans MT" panose="020B0502020104020203" pitchFamily="34" charset="0"/>
              </a:rPr>
              <a:pPr algn="r">
                <a:buClrTx/>
                <a:buFontTx/>
                <a:buNone/>
              </a:pPr>
              <a:t>22</a:t>
            </a:fld>
            <a:endParaRPr lang="en-US" sz="1300" dirty="0">
              <a:latin typeface="Gill Sans MT" panose="020B0502020104020203" pitchFamily="34" charset="0"/>
            </a:endParaRPr>
          </a:p>
        </p:txBody>
      </p:sp>
      <p:sp>
        <p:nvSpPr>
          <p:cNvPr id="10649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887794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96EFA731-0758-4FA2-92C6-7D1E15BA92F4}" type="slidenum">
              <a:rPr lang="en-US"/>
              <a:pPr/>
              <a:t>23</a:t>
            </a:fld>
            <a:endParaRPr lang="en-US" dirty="0"/>
          </a:p>
        </p:txBody>
      </p:sp>
      <p:sp>
        <p:nvSpPr>
          <p:cNvPr id="11468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3158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9A1DE30-CD8A-490C-883B-0E306CDF30FB}" type="slidenum">
              <a:rPr lang="en-US"/>
              <a:pPr/>
              <a:t>24</a:t>
            </a:fld>
            <a:endParaRPr lang="en-US" dirty="0"/>
          </a:p>
        </p:txBody>
      </p:sp>
      <p:sp>
        <p:nvSpPr>
          <p:cNvPr id="10752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23C4861-DC9D-4A71-8606-CA6A25425507}" type="slidenum">
              <a:rPr lang="en-US" sz="1300">
                <a:latin typeface="Gill Sans MT" panose="020B0502020104020203" pitchFamily="34" charset="0"/>
              </a:rPr>
              <a:pPr algn="r">
                <a:buClrTx/>
                <a:buFontTx/>
                <a:buNone/>
              </a:pPr>
              <a:t>24</a:t>
            </a:fld>
            <a:endParaRPr lang="en-US" sz="1300" dirty="0">
              <a:latin typeface="Gill Sans MT" panose="020B0502020104020203" pitchFamily="34" charset="0"/>
            </a:endParaRPr>
          </a:p>
        </p:txBody>
      </p:sp>
      <p:sp>
        <p:nvSpPr>
          <p:cNvPr id="10752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253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136CA9F-A2D3-4F32-BDED-5047134BECDA}" type="slidenum">
              <a:rPr lang="en-US"/>
              <a:pPr/>
              <a:t>25</a:t>
            </a:fld>
            <a:endParaRPr lang="en-US" dirty="0"/>
          </a:p>
        </p:txBody>
      </p:sp>
      <p:sp>
        <p:nvSpPr>
          <p:cNvPr id="10854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1F4E037-E758-47BB-9E9E-729DB40F3C00}" type="slidenum">
              <a:rPr lang="en-US" sz="1300">
                <a:latin typeface="Gill Sans MT" panose="020B0502020104020203" pitchFamily="34" charset="0"/>
              </a:rPr>
              <a:pPr algn="r">
                <a:buClrTx/>
                <a:buFontTx/>
                <a:buNone/>
              </a:pPr>
              <a:t>25</a:t>
            </a:fld>
            <a:endParaRPr lang="en-US" sz="1300" dirty="0">
              <a:latin typeface="Gill Sans MT" panose="020B0502020104020203" pitchFamily="34" charset="0"/>
            </a:endParaRPr>
          </a:p>
        </p:txBody>
      </p:sp>
      <p:sp>
        <p:nvSpPr>
          <p:cNvPr id="10854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35191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A7B593A-FB15-4AE3-84DD-3CE5AEB163BD}" type="slidenum">
              <a:rPr lang="en-US"/>
              <a:pPr/>
              <a:t>26</a:t>
            </a:fld>
            <a:endParaRPr lang="en-US" dirty="0"/>
          </a:p>
        </p:txBody>
      </p:sp>
      <p:sp>
        <p:nvSpPr>
          <p:cNvPr id="10956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571"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421C038-882C-40C4-BC1D-ACBA47FA4FF4}" type="slidenum">
              <a:rPr lang="en-US" sz="1300">
                <a:latin typeface="Gill Sans MT" panose="020B0502020104020203" pitchFamily="34" charset="0"/>
              </a:rPr>
              <a:pPr algn="r">
                <a:buClrTx/>
                <a:buFontTx/>
                <a:buNone/>
              </a:pPr>
              <a:t>26</a:t>
            </a:fld>
            <a:endParaRPr lang="en-US" sz="1300" dirty="0">
              <a:latin typeface="Gill Sans MT" panose="020B0502020104020203" pitchFamily="34" charset="0"/>
            </a:endParaRPr>
          </a:p>
        </p:txBody>
      </p:sp>
    </p:spTree>
    <p:extLst>
      <p:ext uri="{BB962C8B-B14F-4D97-AF65-F5344CB8AC3E}">
        <p14:creationId xmlns:p14="http://schemas.microsoft.com/office/powerpoint/2010/main" val="4141967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AB608CE-5FA7-481A-81C4-05E4686EDFCB}" type="slidenum">
              <a:rPr lang="en-US"/>
              <a:pPr/>
              <a:t>27</a:t>
            </a:fld>
            <a:endParaRPr lang="en-US" dirty="0"/>
          </a:p>
        </p:txBody>
      </p:sp>
      <p:sp>
        <p:nvSpPr>
          <p:cNvPr id="11059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F4B8C59-4018-4FFB-A593-7735AE8BDD2D}" type="slidenum">
              <a:rPr lang="en-US" sz="1300">
                <a:latin typeface="Gill Sans MT" panose="020B0502020104020203" pitchFamily="34" charset="0"/>
              </a:rPr>
              <a:pPr algn="r">
                <a:buClrTx/>
                <a:buFontTx/>
                <a:buNone/>
              </a:pPr>
              <a:t>27</a:t>
            </a:fld>
            <a:endParaRPr lang="en-US" sz="1300" dirty="0">
              <a:latin typeface="Gill Sans MT" panose="020B0502020104020203" pitchFamily="34" charset="0"/>
            </a:endParaRPr>
          </a:p>
        </p:txBody>
      </p:sp>
      <p:sp>
        <p:nvSpPr>
          <p:cNvPr id="11059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826211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7A3B262-BE5D-4BF4-BB9B-8F9598D80DAB}" type="slidenum">
              <a:rPr lang="en-US"/>
              <a:pPr/>
              <a:t>28</a:t>
            </a:fld>
            <a:endParaRPr lang="en-US" dirty="0"/>
          </a:p>
        </p:txBody>
      </p:sp>
      <p:sp>
        <p:nvSpPr>
          <p:cNvPr id="11161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407072D-C6BB-419B-B754-932007521342}" type="slidenum">
              <a:rPr lang="en-US" sz="1300">
                <a:latin typeface="Gill Sans MT" panose="020B0502020104020203" pitchFamily="34" charset="0"/>
              </a:rPr>
              <a:pPr algn="r">
                <a:buClrTx/>
                <a:buFontTx/>
                <a:buNone/>
              </a:pPr>
              <a:t>28</a:t>
            </a:fld>
            <a:endParaRPr lang="en-US" sz="1300" dirty="0">
              <a:latin typeface="Gill Sans MT" panose="020B0502020104020203" pitchFamily="34" charset="0"/>
            </a:endParaRPr>
          </a:p>
        </p:txBody>
      </p:sp>
      <p:sp>
        <p:nvSpPr>
          <p:cNvPr id="11161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67902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02CE654-93B5-4766-8C53-737C05781069}" type="slidenum">
              <a:rPr lang="en-US"/>
              <a:pPr/>
              <a:t>29</a:t>
            </a:fld>
            <a:endParaRPr lang="en-US" dirty="0"/>
          </a:p>
        </p:txBody>
      </p:sp>
      <p:sp>
        <p:nvSpPr>
          <p:cNvPr id="11264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A7CA86-25CE-477D-A009-318F6795E97B}" type="slidenum">
              <a:rPr lang="en-US" sz="1300">
                <a:latin typeface="Gill Sans MT" panose="020B0502020104020203" pitchFamily="34" charset="0"/>
              </a:rPr>
              <a:pPr algn="r">
                <a:buClrTx/>
                <a:buFontTx/>
                <a:buNone/>
              </a:pPr>
              <a:t>29</a:t>
            </a:fld>
            <a:endParaRPr lang="en-US" sz="1300" dirty="0">
              <a:latin typeface="Gill Sans MT" panose="020B0502020104020203" pitchFamily="34" charset="0"/>
            </a:endParaRPr>
          </a:p>
        </p:txBody>
      </p:sp>
      <p:sp>
        <p:nvSpPr>
          <p:cNvPr id="11264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84267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200444D-3DE7-4570-8FEA-373031FC77BC}" type="slidenum">
              <a:rPr lang="en-US"/>
              <a:pPr/>
              <a:t>3</a:t>
            </a:fld>
            <a:endParaRPr lang="en-US" dirty="0"/>
          </a:p>
        </p:txBody>
      </p:sp>
      <p:sp>
        <p:nvSpPr>
          <p:cNvPr id="8908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C4055D1-1CD4-46A4-8CE8-B81EC13F248D}" type="slidenum">
              <a:rPr lang="en-US" sz="1300">
                <a:latin typeface="Gill Sans MT" panose="020B0502020104020203" pitchFamily="34" charset="0"/>
              </a:rPr>
              <a:pPr algn="r">
                <a:buClrTx/>
                <a:buFontTx/>
                <a:buNone/>
              </a:pPr>
              <a:t>3</a:t>
            </a:fld>
            <a:endParaRPr lang="en-US" sz="1300" dirty="0">
              <a:latin typeface="Gill Sans MT" panose="020B0502020104020203" pitchFamily="34" charset="0"/>
            </a:endParaRPr>
          </a:p>
        </p:txBody>
      </p:sp>
      <p:sp>
        <p:nvSpPr>
          <p:cNvPr id="8909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448763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98F1225-6B76-498B-9A5D-09805883E77A}" type="slidenum">
              <a:rPr lang="en-US"/>
              <a:pPr/>
              <a:t>30</a:t>
            </a:fld>
            <a:endParaRPr lang="en-US" dirty="0"/>
          </a:p>
        </p:txBody>
      </p:sp>
      <p:sp>
        <p:nvSpPr>
          <p:cNvPr id="113665"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667"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ECCCF78-07AE-46ED-8B99-B8A28F4AE04C}" type="slidenum">
              <a:rPr lang="en-US" sz="1300">
                <a:latin typeface="Gill Sans MT" panose="020B0502020104020203" pitchFamily="34" charset="0"/>
              </a:rPr>
              <a:pPr algn="r">
                <a:buClrTx/>
                <a:buFontTx/>
                <a:buNone/>
              </a:pPr>
              <a:t>30</a:t>
            </a:fld>
            <a:endParaRPr lang="en-US" sz="1300" dirty="0">
              <a:latin typeface="Gill Sans MT" panose="020B0502020104020203" pitchFamily="34" charset="0"/>
            </a:endParaRPr>
          </a:p>
        </p:txBody>
      </p:sp>
    </p:spTree>
    <p:extLst>
      <p:ext uri="{BB962C8B-B14F-4D97-AF65-F5344CB8AC3E}">
        <p14:creationId xmlns:p14="http://schemas.microsoft.com/office/powerpoint/2010/main" val="3811567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98F1225-6B76-498B-9A5D-09805883E77A}" type="slidenum">
              <a:rPr lang="en-US"/>
              <a:pPr/>
              <a:t>31</a:t>
            </a:fld>
            <a:endParaRPr lang="en-US" dirty="0"/>
          </a:p>
        </p:txBody>
      </p:sp>
      <p:sp>
        <p:nvSpPr>
          <p:cNvPr id="113665"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BR" dirty="0"/>
              <a:t>a = 1</a:t>
            </a:r>
          </a:p>
          <a:p>
            <a:r>
              <a:rPr lang="pt-BR" dirty="0"/>
              <a:t>0</a:t>
            </a:r>
          </a:p>
          <a:p>
            <a:r>
              <a:rPr lang="pt-BR" dirty="0"/>
              <a:t>a = 10</a:t>
            </a:r>
          </a:p>
          <a:p>
            <a:r>
              <a:rPr lang="pt-BR" dirty="0"/>
              <a:t>5</a:t>
            </a:r>
          </a:p>
          <a:p>
            <a:r>
              <a:rPr lang="pt-BR" dirty="0"/>
              <a:t>a = 10.500000</a:t>
            </a:r>
          </a:p>
          <a:p>
            <a:r>
              <a:rPr lang="pt-BR" dirty="0"/>
              <a:t>5</a:t>
            </a:r>
            <a:endParaRPr lang="en-US" dirty="0"/>
          </a:p>
        </p:txBody>
      </p:sp>
      <p:sp>
        <p:nvSpPr>
          <p:cNvPr id="113667"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ECCCF78-07AE-46ED-8B99-B8A28F4AE04C}" type="slidenum">
              <a:rPr lang="en-US" sz="1300">
                <a:latin typeface="Gill Sans MT" panose="020B0502020104020203" pitchFamily="34" charset="0"/>
              </a:rPr>
              <a:pPr algn="r">
                <a:buClrTx/>
                <a:buFontTx/>
                <a:buNone/>
              </a:pPr>
              <a:t>31</a:t>
            </a:fld>
            <a:endParaRPr lang="en-US" sz="1300" dirty="0">
              <a:latin typeface="Gill Sans MT" panose="020B0502020104020203" pitchFamily="34" charset="0"/>
            </a:endParaRPr>
          </a:p>
        </p:txBody>
      </p:sp>
    </p:spTree>
    <p:extLst>
      <p:ext uri="{BB962C8B-B14F-4D97-AF65-F5344CB8AC3E}">
        <p14:creationId xmlns:p14="http://schemas.microsoft.com/office/powerpoint/2010/main" val="871831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990872C1-8BE1-4DBE-806A-91ECA37B6BDC}" type="slidenum">
              <a:rPr lang="en-US"/>
              <a:pPr/>
              <a:t>32</a:t>
            </a:fld>
            <a:endParaRPr lang="en-US" dirty="0"/>
          </a:p>
        </p:txBody>
      </p:sp>
      <p:sp>
        <p:nvSpPr>
          <p:cNvPr id="115713"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4022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6107A30-719B-412E-BC90-4F6E29C7832C}" type="slidenum">
              <a:rPr lang="en-US"/>
              <a:pPr/>
              <a:t>33</a:t>
            </a:fld>
            <a:endParaRPr lang="en-US" dirty="0"/>
          </a:p>
        </p:txBody>
      </p:sp>
      <p:sp>
        <p:nvSpPr>
          <p:cNvPr id="11673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432545E-8908-4598-AD8A-C7D9B0524F22}" type="slidenum">
              <a:rPr lang="en-US" sz="1300">
                <a:latin typeface="Gill Sans MT" panose="020B0502020104020203" pitchFamily="34" charset="0"/>
              </a:rPr>
              <a:pPr algn="r">
                <a:buClrTx/>
                <a:buFontTx/>
                <a:buNone/>
              </a:pPr>
              <a:t>33</a:t>
            </a:fld>
            <a:endParaRPr lang="en-US" sz="1300" dirty="0">
              <a:latin typeface="Gill Sans MT" panose="020B0502020104020203" pitchFamily="34" charset="0"/>
            </a:endParaRPr>
          </a:p>
        </p:txBody>
      </p:sp>
      <p:sp>
        <p:nvSpPr>
          <p:cNvPr id="11673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Use </a:t>
            </a:r>
            <a:r>
              <a:rPr lang="en-US" dirty="0" err="1">
                <a:latin typeface="Gill Sans MT" panose="020B0502020104020203" pitchFamily="34" charset="0"/>
                <a:cs typeface="Arial" charset="0"/>
              </a:rPr>
              <a:t>gcc</a:t>
            </a:r>
            <a:r>
              <a:rPr lang="en-US" dirty="0">
                <a:latin typeface="Gill Sans MT" panose="020B0502020104020203" pitchFamily="34" charset="0"/>
                <a:cs typeface="Arial" charset="0"/>
              </a:rPr>
              <a:t> -Ox    where x &gt; 0 </a:t>
            </a:r>
          </a:p>
          <a:p>
            <a:pPr eaLnBrk="1" hangingPunct="1">
              <a:spcBef>
                <a:spcPts val="450"/>
              </a:spcBef>
              <a:buClrTx/>
              <a:buFontTx/>
              <a:buNone/>
            </a:pPr>
            <a:r>
              <a:rPr lang="en-US" dirty="0">
                <a:latin typeface="Gill Sans MT" panose="020B0502020104020203" pitchFamily="34" charset="0"/>
                <a:cs typeface="Arial" charset="0"/>
              </a:rPr>
              <a:t>Also use --save-temps and check the assembly file  (there is no call)</a:t>
            </a:r>
          </a:p>
        </p:txBody>
      </p:sp>
    </p:spTree>
    <p:extLst>
      <p:ext uri="{BB962C8B-B14F-4D97-AF65-F5344CB8AC3E}">
        <p14:creationId xmlns:p14="http://schemas.microsoft.com/office/powerpoint/2010/main" val="3644369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35D7D1E-2C61-45EC-B3BD-532D5F8AEA29}" type="slidenum">
              <a:rPr lang="en-US"/>
              <a:pPr/>
              <a:t>34</a:t>
            </a:fld>
            <a:endParaRPr lang="en-US" dirty="0"/>
          </a:p>
        </p:txBody>
      </p:sp>
      <p:sp>
        <p:nvSpPr>
          <p:cNvPr id="1177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07C548C-5E5D-4F41-AAAA-241D5A5D5621}" type="slidenum">
              <a:rPr lang="en-US" sz="1300">
                <a:latin typeface="Gill Sans MT" panose="020B0502020104020203" pitchFamily="34" charset="0"/>
              </a:rPr>
              <a:pPr algn="r">
                <a:buClrTx/>
                <a:buFontTx/>
                <a:buNone/>
              </a:pPr>
              <a:t>34</a:t>
            </a:fld>
            <a:endParaRPr lang="en-US" sz="1300" dirty="0">
              <a:latin typeface="Gill Sans MT" panose="020B0502020104020203" pitchFamily="34" charset="0"/>
            </a:endParaRPr>
          </a:p>
        </p:txBody>
      </p:sp>
      <p:sp>
        <p:nvSpPr>
          <p:cNvPr id="1177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471943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0CC5A2D-DF4D-4CCC-9CB4-08D5C46DDF02}" type="slidenum">
              <a:rPr lang="en-US"/>
              <a:pPr/>
              <a:t>35</a:t>
            </a:fld>
            <a:endParaRPr lang="en-US" dirty="0"/>
          </a:p>
        </p:txBody>
      </p:sp>
      <p:sp>
        <p:nvSpPr>
          <p:cNvPr id="11878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A9F84A9-C69E-4DDF-93E8-990EF85D2D1A}" type="slidenum">
              <a:rPr lang="en-US" sz="1300">
                <a:latin typeface="Gill Sans MT" panose="020B0502020104020203" pitchFamily="34" charset="0"/>
              </a:rPr>
              <a:pPr algn="r">
                <a:buClrTx/>
                <a:buFontTx/>
                <a:buNone/>
              </a:pPr>
              <a:t>35</a:t>
            </a:fld>
            <a:endParaRPr lang="en-US" sz="1300" dirty="0">
              <a:latin typeface="Gill Sans MT" panose="020B0502020104020203" pitchFamily="34" charset="0"/>
            </a:endParaRPr>
          </a:p>
        </p:txBody>
      </p:sp>
      <p:sp>
        <p:nvSpPr>
          <p:cNvPr id="11878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79876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EF29D72-93A7-4386-AA39-A01384DF87FE}" type="slidenum">
              <a:rPr lang="en-US"/>
              <a:pPr/>
              <a:t>36</a:t>
            </a:fld>
            <a:endParaRPr lang="en-US" dirty="0"/>
          </a:p>
        </p:txBody>
      </p:sp>
      <p:sp>
        <p:nvSpPr>
          <p:cNvPr id="11980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1F88E47-36FB-4046-A11A-B442C118B0F4}" type="slidenum">
              <a:rPr lang="en-US" sz="1300">
                <a:latin typeface="Gill Sans MT" panose="020B0502020104020203" pitchFamily="34" charset="0"/>
              </a:rPr>
              <a:pPr algn="r">
                <a:buClrTx/>
                <a:buFontTx/>
                <a:buNone/>
              </a:pPr>
              <a:t>36</a:t>
            </a:fld>
            <a:endParaRPr lang="en-US" sz="1300" dirty="0">
              <a:latin typeface="Gill Sans MT" panose="020B0502020104020203" pitchFamily="34" charset="0"/>
            </a:endParaRPr>
          </a:p>
        </p:txBody>
      </p:sp>
      <p:sp>
        <p:nvSpPr>
          <p:cNvPr id="11981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598780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A5467DF-42CF-48C0-87A3-ED0CEFBC076B}" type="slidenum">
              <a:rPr lang="en-US"/>
              <a:pPr/>
              <a:t>37</a:t>
            </a:fld>
            <a:endParaRPr lang="en-US" dirty="0"/>
          </a:p>
        </p:txBody>
      </p:sp>
      <p:sp>
        <p:nvSpPr>
          <p:cNvPr id="12083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0D5DEEE-3D2D-4974-9123-107F0FA4C28D}" type="slidenum">
              <a:rPr lang="en-US" sz="1300">
                <a:latin typeface="Gill Sans MT" panose="020B0502020104020203" pitchFamily="34" charset="0"/>
              </a:rPr>
              <a:pPr algn="r">
                <a:buClrTx/>
                <a:buFontTx/>
                <a:buNone/>
              </a:pPr>
              <a:t>37</a:t>
            </a:fld>
            <a:endParaRPr lang="en-US" sz="1300" dirty="0">
              <a:latin typeface="Gill Sans MT" panose="020B0502020104020203" pitchFamily="34" charset="0"/>
            </a:endParaRPr>
          </a:p>
        </p:txBody>
      </p:sp>
      <p:sp>
        <p:nvSpPr>
          <p:cNvPr id="12083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620891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2A05C23-ECA4-424C-83A4-525904AFA5D5}" type="slidenum">
              <a:rPr lang="en-US"/>
              <a:pPr/>
              <a:t>38</a:t>
            </a:fld>
            <a:endParaRPr lang="en-US" dirty="0"/>
          </a:p>
        </p:txBody>
      </p:sp>
      <p:sp>
        <p:nvSpPr>
          <p:cNvPr id="12185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7C01BB-7B3D-4B08-8CBD-838EA7C5BF03}" type="slidenum">
              <a:rPr lang="en-US" sz="1300">
                <a:latin typeface="Gill Sans MT" panose="020B0502020104020203" pitchFamily="34" charset="0"/>
              </a:rPr>
              <a:pPr algn="r">
                <a:buClrTx/>
                <a:buFontTx/>
                <a:buNone/>
              </a:pPr>
              <a:t>38</a:t>
            </a:fld>
            <a:endParaRPr lang="en-US" sz="1300" dirty="0">
              <a:latin typeface="Gill Sans MT" panose="020B0502020104020203" pitchFamily="34" charset="0"/>
            </a:endParaRPr>
          </a:p>
        </p:txBody>
      </p:sp>
      <p:sp>
        <p:nvSpPr>
          <p:cNvPr id="12185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798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51640BD-EEF1-4202-B3FC-3C43BC769C0F}" type="slidenum">
              <a:rPr lang="en-US"/>
              <a:pPr/>
              <a:t>39</a:t>
            </a:fld>
            <a:endParaRPr lang="en-US" dirty="0"/>
          </a:p>
        </p:txBody>
      </p:sp>
      <p:sp>
        <p:nvSpPr>
          <p:cNvPr id="12288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DB68ACE-EAEB-415A-95D0-0C28EACFB927}" type="slidenum">
              <a:rPr lang="en-US" sz="1300">
                <a:latin typeface="Gill Sans MT" panose="020B0502020104020203" pitchFamily="34" charset="0"/>
              </a:rPr>
              <a:pPr algn="r">
                <a:buClrTx/>
                <a:buFontTx/>
                <a:buNone/>
              </a:pPr>
              <a:t>39</a:t>
            </a:fld>
            <a:endParaRPr lang="en-US" sz="1300" dirty="0">
              <a:latin typeface="Gill Sans MT" panose="020B0502020104020203" pitchFamily="34" charset="0"/>
            </a:endParaRPr>
          </a:p>
        </p:txBody>
      </p:sp>
      <p:sp>
        <p:nvSpPr>
          <p:cNvPr id="12288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15945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EF96C9F-B6C1-48D2-B94B-545D968A103F}" type="slidenum">
              <a:rPr lang="en-US"/>
              <a:pPr/>
              <a:t>4</a:t>
            </a:fld>
            <a:endParaRPr lang="en-US" dirty="0"/>
          </a:p>
        </p:txBody>
      </p:sp>
      <p:sp>
        <p:nvSpPr>
          <p:cNvPr id="9011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B68110A-317E-45DF-B26A-F0145649BE53}" type="slidenum">
              <a:rPr lang="en-US" sz="1300">
                <a:latin typeface="Gill Sans MT" panose="020B0502020104020203" pitchFamily="34" charset="0"/>
              </a:rPr>
              <a:pPr algn="r">
                <a:buClrTx/>
                <a:buFontTx/>
                <a:buNone/>
              </a:pPr>
              <a:t>4</a:t>
            </a:fld>
            <a:endParaRPr lang="en-US" sz="1300" dirty="0">
              <a:latin typeface="Gill Sans MT" panose="020B0502020104020203" pitchFamily="34" charset="0"/>
            </a:endParaRPr>
          </a:p>
        </p:txBody>
      </p:sp>
      <p:sp>
        <p:nvSpPr>
          <p:cNvPr id="9011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7516019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903446B-1031-43B8-BA3D-540C818C8881}" type="slidenum">
              <a:rPr lang="en-US"/>
              <a:pPr/>
              <a:t>40</a:t>
            </a:fld>
            <a:endParaRPr lang="en-US" dirty="0"/>
          </a:p>
        </p:txBody>
      </p:sp>
      <p:sp>
        <p:nvSpPr>
          <p:cNvPr id="12390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0A46B14-B025-4A96-BEF1-78883737C834}" type="slidenum">
              <a:rPr lang="en-US" sz="1300">
                <a:latin typeface="Gill Sans MT" panose="020B0502020104020203" pitchFamily="34" charset="0"/>
              </a:rPr>
              <a:pPr algn="r">
                <a:buClrTx/>
                <a:buFontTx/>
                <a:buNone/>
              </a:pPr>
              <a:t>40</a:t>
            </a:fld>
            <a:endParaRPr lang="en-US" sz="1300" dirty="0">
              <a:latin typeface="Gill Sans MT" panose="020B0502020104020203" pitchFamily="34" charset="0"/>
            </a:endParaRPr>
          </a:p>
        </p:txBody>
      </p:sp>
      <p:sp>
        <p:nvSpPr>
          <p:cNvPr id="12390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518854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A4EF20A-2747-41BF-AE95-F26D5F0BE3DB}" type="slidenum">
              <a:rPr lang="en-US"/>
              <a:pPr/>
              <a:t>41</a:t>
            </a:fld>
            <a:endParaRPr lang="en-US" dirty="0"/>
          </a:p>
        </p:txBody>
      </p:sp>
      <p:sp>
        <p:nvSpPr>
          <p:cNvPr id="12492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8D12421-F20E-4DA9-AC55-95BDE5C73B59}" type="slidenum">
              <a:rPr lang="en-US" sz="1300">
                <a:latin typeface="Gill Sans MT" panose="020B0502020104020203" pitchFamily="34" charset="0"/>
              </a:rPr>
              <a:pPr algn="r">
                <a:buClrTx/>
                <a:buFontTx/>
                <a:buNone/>
              </a:pPr>
              <a:t>41</a:t>
            </a:fld>
            <a:endParaRPr lang="en-US" sz="1300" dirty="0">
              <a:latin typeface="Gill Sans MT" panose="020B0502020104020203" pitchFamily="34" charset="0"/>
            </a:endParaRPr>
          </a:p>
        </p:txBody>
      </p:sp>
      <p:sp>
        <p:nvSpPr>
          <p:cNvPr id="12493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638038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EE22BB9-EBE3-4F55-9762-263371B916FC}" type="slidenum">
              <a:rPr lang="en-US"/>
              <a:pPr/>
              <a:t>42</a:t>
            </a:fld>
            <a:endParaRPr lang="en-US" dirty="0"/>
          </a:p>
        </p:txBody>
      </p:sp>
      <p:sp>
        <p:nvSpPr>
          <p:cNvPr id="1259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438DED3-7A52-46D5-BB90-1E849BC58738}" type="slidenum">
              <a:rPr lang="en-US" sz="1300">
                <a:latin typeface="Gill Sans MT" panose="020B0502020104020203" pitchFamily="34" charset="0"/>
              </a:rPr>
              <a:pPr algn="r">
                <a:buClrTx/>
                <a:buFontTx/>
                <a:buNone/>
              </a:pPr>
              <a:t>42</a:t>
            </a:fld>
            <a:endParaRPr lang="en-US" sz="1300" dirty="0">
              <a:latin typeface="Gill Sans MT" panose="020B0502020104020203" pitchFamily="34" charset="0"/>
            </a:endParaRPr>
          </a:p>
        </p:txBody>
      </p:sp>
      <p:sp>
        <p:nvSpPr>
          <p:cNvPr id="1259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476901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219BA02-831E-4A8D-8BB8-747BD952923F}" type="slidenum">
              <a:rPr lang="en-US"/>
              <a:pPr/>
              <a:t>43</a:t>
            </a:fld>
            <a:endParaRPr lang="en-US" dirty="0"/>
          </a:p>
        </p:txBody>
      </p:sp>
      <p:sp>
        <p:nvSpPr>
          <p:cNvPr id="12697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1902952-A1A6-4BEC-8A7E-A39F0C64FB75}" type="slidenum">
              <a:rPr lang="en-US" sz="1300">
                <a:latin typeface="Gill Sans MT" panose="020B0502020104020203" pitchFamily="34" charset="0"/>
              </a:rPr>
              <a:pPr algn="r">
                <a:buClrTx/>
                <a:buFontTx/>
                <a:buNone/>
              </a:pPr>
              <a:t>43</a:t>
            </a:fld>
            <a:endParaRPr lang="en-US" sz="1300" dirty="0">
              <a:latin typeface="Gill Sans MT" panose="020B0502020104020203" pitchFamily="34" charset="0"/>
            </a:endParaRPr>
          </a:p>
        </p:txBody>
      </p:sp>
      <p:sp>
        <p:nvSpPr>
          <p:cNvPr id="12697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724198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DE593C1-FDF4-4E86-95D5-AC64593434EA}" type="slidenum">
              <a:rPr lang="en-US"/>
              <a:pPr/>
              <a:t>44</a:t>
            </a:fld>
            <a:endParaRPr lang="en-US" dirty="0"/>
          </a:p>
        </p:txBody>
      </p:sp>
      <p:sp>
        <p:nvSpPr>
          <p:cNvPr id="12800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3011A5E-DADF-436B-B616-819717A6B1AB}" type="slidenum">
              <a:rPr lang="en-US" sz="1300">
                <a:latin typeface="Gill Sans MT" panose="020B0502020104020203" pitchFamily="34" charset="0"/>
              </a:rPr>
              <a:pPr algn="r">
                <a:buClrTx/>
                <a:buFontTx/>
                <a:buNone/>
              </a:pPr>
              <a:t>44</a:t>
            </a:fld>
            <a:endParaRPr lang="en-US" sz="1300" dirty="0">
              <a:latin typeface="Gill Sans MT" panose="020B0502020104020203" pitchFamily="34" charset="0"/>
            </a:endParaRPr>
          </a:p>
        </p:txBody>
      </p:sp>
      <p:sp>
        <p:nvSpPr>
          <p:cNvPr id="12800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nn-NO" dirty="0">
                <a:latin typeface="Gill Sans MT" panose="020B0502020104020203" pitchFamily="34" charset="0"/>
                <a:cs typeface="Arial" charset="0"/>
              </a:rPr>
              <a:t>i = 0 </a:t>
            </a:r>
          </a:p>
          <a:p>
            <a:pPr eaLnBrk="1" hangingPunct="1">
              <a:spcBef>
                <a:spcPts val="450"/>
              </a:spcBef>
              <a:buClrTx/>
              <a:buFontTx/>
              <a:buNone/>
            </a:pPr>
            <a:r>
              <a:rPr lang="nn-NO" dirty="0">
                <a:latin typeface="Gill Sans MT" panose="020B0502020104020203" pitchFamily="34" charset="0"/>
                <a:cs typeface="Arial" charset="0"/>
              </a:rPr>
              <a:t>f = 1000.000000 </a:t>
            </a:r>
          </a:p>
          <a:p>
            <a:pPr eaLnBrk="1" hangingPunct="1">
              <a:spcBef>
                <a:spcPts val="450"/>
              </a:spcBef>
              <a:buClrTx/>
              <a:buFontTx/>
              <a:buNone/>
            </a:pPr>
            <a:r>
              <a:rPr lang="nn-NO" dirty="0">
                <a:latin typeface="Gill Sans MT" panose="020B0502020104020203" pitchFamily="34" charset="0"/>
                <a:cs typeface="Arial" charset="0"/>
              </a:rPr>
              <a:t>20</a:t>
            </a: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127444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E18970B-9AC6-48A7-9C51-E487B671EEDD}" type="slidenum">
              <a:rPr lang="en-US"/>
              <a:pPr/>
              <a:t>45</a:t>
            </a:fld>
            <a:endParaRPr lang="en-US" dirty="0"/>
          </a:p>
        </p:txBody>
      </p:sp>
      <p:sp>
        <p:nvSpPr>
          <p:cNvPr id="12902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FF38CED-A1A0-4FAC-971F-27AD117B1BC9}" type="slidenum">
              <a:rPr lang="en-US" sz="1300">
                <a:latin typeface="Gill Sans MT" panose="020B0502020104020203" pitchFamily="34" charset="0"/>
              </a:rPr>
              <a:pPr algn="r">
                <a:buClrTx/>
                <a:buFontTx/>
                <a:buNone/>
              </a:pPr>
              <a:t>45</a:t>
            </a:fld>
            <a:endParaRPr lang="en-US" sz="1300" dirty="0">
              <a:latin typeface="Gill Sans MT" panose="020B0502020104020203" pitchFamily="34" charset="0"/>
            </a:endParaRPr>
          </a:p>
        </p:txBody>
      </p:sp>
      <p:sp>
        <p:nvSpPr>
          <p:cNvPr id="12902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7659034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F6D21FA-0E7B-498C-966A-4C786A533CA8}" type="slidenum">
              <a:rPr lang="en-US"/>
              <a:pPr/>
              <a:t>46</a:t>
            </a:fld>
            <a:endParaRPr lang="en-US" dirty="0"/>
          </a:p>
        </p:txBody>
      </p:sp>
      <p:sp>
        <p:nvSpPr>
          <p:cNvPr id="13004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F24B374-9F5A-4136-8C0B-74CE6ADD794F}" type="slidenum">
              <a:rPr lang="en-US" sz="1300">
                <a:latin typeface="Gill Sans MT" panose="020B0502020104020203" pitchFamily="34" charset="0"/>
              </a:rPr>
              <a:pPr algn="r">
                <a:buClrTx/>
                <a:buFontTx/>
                <a:buNone/>
              </a:pPr>
              <a:t>46</a:t>
            </a:fld>
            <a:endParaRPr lang="en-US" sz="1300" dirty="0">
              <a:latin typeface="Gill Sans MT" panose="020B0502020104020203" pitchFamily="34" charset="0"/>
            </a:endParaRPr>
          </a:p>
        </p:txBody>
      </p:sp>
      <p:sp>
        <p:nvSpPr>
          <p:cNvPr id="13005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3541226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EF965E6-170B-4C7E-B0C1-CF45407BA21A}" type="slidenum">
              <a:rPr lang="en-US"/>
              <a:pPr/>
              <a:t>47</a:t>
            </a:fld>
            <a:endParaRPr lang="en-US" dirty="0"/>
          </a:p>
        </p:txBody>
      </p:sp>
      <p:sp>
        <p:nvSpPr>
          <p:cNvPr id="13107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39EF0B5-6056-4436-9E23-6EB70BB53342}" type="slidenum">
              <a:rPr lang="en-US" sz="1300">
                <a:latin typeface="Gill Sans MT" panose="020B0502020104020203" pitchFamily="34" charset="0"/>
              </a:rPr>
              <a:pPr algn="r">
                <a:buClrTx/>
                <a:buFontTx/>
                <a:buNone/>
              </a:pPr>
              <a:t>47</a:t>
            </a:fld>
            <a:endParaRPr lang="en-US" sz="1300" dirty="0">
              <a:latin typeface="Gill Sans MT" panose="020B0502020104020203" pitchFamily="34" charset="0"/>
            </a:endParaRPr>
          </a:p>
        </p:txBody>
      </p:sp>
      <p:sp>
        <p:nvSpPr>
          <p:cNvPr id="13107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A</a:t>
            </a:r>
            <a:r>
              <a:rPr lang="en-US" baseline="0" dirty="0">
                <a:latin typeface="Gill Sans MT" panose="020B0502020104020203" pitchFamily="34" charset="0"/>
                <a:cs typeface="Arial" charset="0"/>
              </a:rPr>
              <a:t> table with following rows and this columns: name, how to define, allocation, lifetime, initial, comments </a:t>
            </a:r>
          </a:p>
          <a:p>
            <a:pPr eaLnBrk="1" hangingPunct="1">
              <a:spcBef>
                <a:spcPts val="450"/>
              </a:spcBef>
              <a:buClrTx/>
              <a:buFontTx/>
              <a:buNone/>
            </a:pPr>
            <a:r>
              <a:rPr lang="en-US" baseline="0" dirty="0">
                <a:latin typeface="Gill Sans MT" panose="020B0502020104020203" pitchFamily="34" charset="0"/>
                <a:cs typeface="Arial" charset="0"/>
              </a:rPr>
              <a:t>1- Auto</a:t>
            </a:r>
          </a:p>
          <a:p>
            <a:pPr eaLnBrk="1" hangingPunct="1">
              <a:spcBef>
                <a:spcPts val="450"/>
              </a:spcBef>
              <a:buClrTx/>
              <a:buFontTx/>
              <a:buNone/>
            </a:pPr>
            <a:r>
              <a:rPr lang="en-US" baseline="0" dirty="0">
                <a:latin typeface="Gill Sans MT" panose="020B0502020104020203" pitchFamily="34" charset="0"/>
                <a:cs typeface="Arial" charset="0"/>
              </a:rPr>
              <a:t>2- External  </a:t>
            </a:r>
            <a:r>
              <a:rPr lang="en-US" baseline="0" dirty="0">
                <a:latin typeface="Gill Sans MT" panose="020B0502020104020203" pitchFamily="34" charset="0"/>
                <a:cs typeface="Arial" charset="0"/>
                <a:sym typeface="Wingdings" pitchFamily="2" charset="2"/>
              </a:rPr>
              <a:t> explain extern for local &amp; global variables, what is the application</a:t>
            </a:r>
          </a:p>
          <a:p>
            <a:pPr eaLnBrk="1" hangingPunct="1">
              <a:spcBef>
                <a:spcPts val="450"/>
              </a:spcBef>
              <a:buClrTx/>
              <a:buFontTx/>
              <a:buNone/>
            </a:pPr>
            <a:r>
              <a:rPr lang="en-US" baseline="0" dirty="0">
                <a:latin typeface="Gill Sans MT" panose="020B0502020104020203" pitchFamily="34" charset="0"/>
                <a:cs typeface="Arial" charset="0"/>
                <a:sym typeface="Wingdings" pitchFamily="2" charset="2"/>
              </a:rPr>
              <a:t>3- Static Local    Application: storing state of function, if we have not static  we have to use global!!!</a:t>
            </a:r>
          </a:p>
          <a:p>
            <a:pPr eaLnBrk="1" hangingPunct="1">
              <a:spcBef>
                <a:spcPts val="450"/>
              </a:spcBef>
              <a:buClrTx/>
              <a:buFontTx/>
              <a:buNone/>
            </a:pPr>
            <a:r>
              <a:rPr lang="en-US" baseline="0" dirty="0">
                <a:latin typeface="Gill Sans MT" panose="020B0502020104020203" pitchFamily="34" charset="0"/>
                <a:cs typeface="Arial" charset="0"/>
                <a:sym typeface="Wingdings" pitchFamily="2" charset="2"/>
              </a:rPr>
              <a:t>4- Static Global  Effect of static for global </a:t>
            </a:r>
          </a:p>
          <a:p>
            <a:pPr eaLnBrk="1" hangingPunct="1">
              <a:spcBef>
                <a:spcPts val="450"/>
              </a:spcBef>
              <a:buClrTx/>
              <a:buFontTx/>
              <a:buNone/>
            </a:pPr>
            <a:r>
              <a:rPr lang="en-US" baseline="0" dirty="0">
                <a:latin typeface="Gill Sans MT" panose="020B0502020104020203" pitchFamily="34" charset="0"/>
                <a:cs typeface="Arial" charset="0"/>
                <a:sym typeface="Wingdings" pitchFamily="2" charset="2"/>
              </a:rPr>
              <a:t>5- Register  </a:t>
            </a: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467828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8F24E80-B91D-467C-908F-F80FBC7A34E9}" type="slidenum">
              <a:rPr lang="en-US"/>
              <a:pPr/>
              <a:t>48</a:t>
            </a:fld>
            <a:endParaRPr lang="en-US" dirty="0"/>
          </a:p>
        </p:txBody>
      </p:sp>
      <p:sp>
        <p:nvSpPr>
          <p:cNvPr id="13209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F7F3CC9-614A-4F36-81ED-613678307428}" type="slidenum">
              <a:rPr lang="en-US" sz="1300">
                <a:latin typeface="Gill Sans MT" panose="020B0502020104020203" pitchFamily="34" charset="0"/>
              </a:rPr>
              <a:pPr algn="r">
                <a:buClrTx/>
                <a:buFontTx/>
                <a:buNone/>
              </a:pPr>
              <a:t>48</a:t>
            </a:fld>
            <a:endParaRPr lang="en-US" sz="1300" dirty="0">
              <a:latin typeface="Gill Sans MT" panose="020B0502020104020203" pitchFamily="34" charset="0"/>
            </a:endParaRPr>
          </a:p>
        </p:txBody>
      </p:sp>
      <p:sp>
        <p:nvSpPr>
          <p:cNvPr id="13209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865139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321AC4F-F864-4DE1-A36F-0633675C2231}" type="slidenum">
              <a:rPr lang="en-US"/>
              <a:pPr/>
              <a:t>49</a:t>
            </a:fld>
            <a:endParaRPr lang="en-US" dirty="0"/>
          </a:p>
        </p:txBody>
      </p:sp>
      <p:sp>
        <p:nvSpPr>
          <p:cNvPr id="13312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85B1DF-67F1-4026-9050-6CBAF1FE7CBE}" type="slidenum">
              <a:rPr lang="en-US" sz="1300">
                <a:latin typeface="Gill Sans MT" panose="020B0502020104020203" pitchFamily="34" charset="0"/>
              </a:rPr>
              <a:pPr algn="r">
                <a:buClrTx/>
                <a:buFontTx/>
                <a:buNone/>
              </a:pPr>
              <a:t>49</a:t>
            </a:fld>
            <a:endParaRPr lang="en-US" sz="1300" dirty="0">
              <a:latin typeface="Gill Sans MT" panose="020B0502020104020203" pitchFamily="34" charset="0"/>
            </a:endParaRPr>
          </a:p>
        </p:txBody>
      </p:sp>
      <p:sp>
        <p:nvSpPr>
          <p:cNvPr id="13312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#include &lt;</a:t>
            </a:r>
            <a:r>
              <a:rPr lang="en-US" dirty="0" err="1">
                <a:latin typeface="Gill Sans MT" panose="020B0502020104020203" pitchFamily="34" charset="0"/>
                <a:cs typeface="Arial" charset="0"/>
              </a:rPr>
              <a:t>stdio.h</a:t>
            </a:r>
            <a:r>
              <a:rPr lang="en-US" dirty="0">
                <a:latin typeface="Gill Sans MT" panose="020B0502020104020203" pitchFamily="34" charset="0"/>
                <a:cs typeface="Arial" charset="0"/>
              </a:rPr>
              <a:t>&gt;</a:t>
            </a:r>
          </a:p>
          <a:p>
            <a:pPr eaLnBrk="1" hangingPunct="1">
              <a:spcBef>
                <a:spcPts val="450"/>
              </a:spcBef>
              <a:buClrTx/>
              <a:buFontTx/>
              <a:buNone/>
            </a:pPr>
            <a:r>
              <a:rPr lang="en-US" dirty="0" err="1">
                <a:latin typeface="Gill Sans MT" panose="020B0502020104020203" pitchFamily="34" charset="0"/>
                <a:cs typeface="Arial" charset="0"/>
              </a:rPr>
              <a:t>int</a:t>
            </a:r>
            <a:r>
              <a:rPr lang="en-US" dirty="0">
                <a:latin typeface="Gill Sans MT" panose="020B0502020104020203" pitchFamily="34" charset="0"/>
                <a:cs typeface="Arial" charset="0"/>
              </a:rPr>
              <a:t> x=50;</a:t>
            </a:r>
          </a:p>
          <a:p>
            <a:pPr eaLnBrk="1" hangingPunct="1">
              <a:spcBef>
                <a:spcPts val="450"/>
              </a:spcBef>
              <a:buClrTx/>
              <a:buFontTx/>
              <a:buNone/>
            </a:pPr>
            <a:r>
              <a:rPr lang="en-US" dirty="0" err="1">
                <a:latin typeface="Gill Sans MT" panose="020B0502020104020203" pitchFamily="34" charset="0"/>
                <a:cs typeface="Arial" charset="0"/>
              </a:rPr>
              <a:t>int</a:t>
            </a:r>
            <a:r>
              <a:rPr lang="en-US" dirty="0">
                <a:latin typeface="Gill Sans MT" panose="020B0502020104020203" pitchFamily="34" charset="0"/>
                <a:cs typeface="Arial" charset="0"/>
              </a:rPr>
              <a:t> main()</a:t>
            </a:r>
          </a:p>
          <a:p>
            <a:pPr eaLnBrk="1" hangingPunct="1">
              <a:spcBef>
                <a:spcPts val="450"/>
              </a:spcBef>
              <a:buClrTx/>
              <a:buFontTx/>
              <a:buNone/>
            </a:pPr>
            <a:r>
              <a:rPr lang="en-US" dirty="0">
                <a:latin typeface="Gill Sans MT" panose="020B0502020104020203" pitchFamily="34" charset="0"/>
                <a:cs typeface="Arial" charset="0"/>
              </a:rPr>
              <a:t>{</a:t>
            </a:r>
          </a:p>
          <a:p>
            <a:pPr eaLnBrk="1" hangingPunct="1">
              <a:spcBef>
                <a:spcPts val="450"/>
              </a:spcBef>
              <a:buClrTx/>
              <a:buFontTx/>
              <a:buNone/>
            </a:pPr>
            <a:r>
              <a:rPr lang="en-US" dirty="0">
                <a:latin typeface="Gill Sans MT" panose="020B0502020104020203" pitchFamily="34" charset="0"/>
                <a:cs typeface="Arial" charset="0"/>
              </a:rPr>
              <a:t>	</a:t>
            </a:r>
            <a:r>
              <a:rPr lang="en-US" dirty="0" err="1">
                <a:latin typeface="Gill Sans MT" panose="020B0502020104020203" pitchFamily="34" charset="0"/>
                <a:cs typeface="Arial" charset="0"/>
              </a:rPr>
              <a:t>int</a:t>
            </a:r>
            <a:r>
              <a:rPr lang="en-US" dirty="0">
                <a:latin typeface="Gill Sans MT" panose="020B0502020104020203" pitchFamily="34" charset="0"/>
                <a:cs typeface="Arial" charset="0"/>
              </a:rPr>
              <a:t> x=100;</a:t>
            </a:r>
          </a:p>
          <a:p>
            <a:pPr eaLnBrk="1" hangingPunct="1">
              <a:spcBef>
                <a:spcPts val="450"/>
              </a:spcBef>
              <a:buClrTx/>
              <a:buFontTx/>
              <a:buNone/>
            </a:pPr>
            <a:r>
              <a:rPr lang="en-US" dirty="0">
                <a:latin typeface="Gill Sans MT" panose="020B0502020104020203" pitchFamily="34" charset="0"/>
                <a:cs typeface="Arial" charset="0"/>
              </a:rPr>
              <a:t>	{</a:t>
            </a:r>
          </a:p>
          <a:p>
            <a:pPr eaLnBrk="1" hangingPunct="1">
              <a:spcBef>
                <a:spcPts val="450"/>
              </a:spcBef>
              <a:buClrTx/>
              <a:buFontTx/>
              <a:buNone/>
            </a:pPr>
            <a:r>
              <a:rPr lang="en-US" dirty="0">
                <a:latin typeface="Gill Sans MT" panose="020B0502020104020203" pitchFamily="34" charset="0"/>
                <a:cs typeface="Arial" charset="0"/>
              </a:rPr>
              <a:t>	    extern </a:t>
            </a:r>
            <a:r>
              <a:rPr lang="en-US" dirty="0" err="1">
                <a:latin typeface="Gill Sans MT" panose="020B0502020104020203" pitchFamily="34" charset="0"/>
                <a:cs typeface="Arial" charset="0"/>
              </a:rPr>
              <a:t>int</a:t>
            </a:r>
            <a:r>
              <a:rPr lang="en-US" dirty="0">
                <a:latin typeface="Gill Sans MT" panose="020B0502020104020203" pitchFamily="34" charset="0"/>
                <a:cs typeface="Arial" charset="0"/>
              </a:rPr>
              <a:t> x;</a:t>
            </a:r>
          </a:p>
          <a:p>
            <a:pPr eaLnBrk="1" hangingPunct="1">
              <a:spcBef>
                <a:spcPts val="450"/>
              </a:spcBef>
              <a:buClrTx/>
              <a:buFontTx/>
              <a:buNone/>
            </a:pPr>
            <a:r>
              <a:rPr lang="en-US" dirty="0">
                <a:latin typeface="Gill Sans MT" panose="020B0502020104020203" pitchFamily="34" charset="0"/>
                <a:cs typeface="Arial" charset="0"/>
              </a:rPr>
              <a:t>	    </a:t>
            </a:r>
            <a:r>
              <a:rPr lang="en-US" dirty="0" err="1">
                <a:latin typeface="Gill Sans MT" panose="020B0502020104020203" pitchFamily="34" charset="0"/>
                <a:cs typeface="Arial" charset="0"/>
              </a:rPr>
              <a:t>printf</a:t>
            </a:r>
            <a:r>
              <a:rPr lang="en-US" dirty="0">
                <a:latin typeface="Gill Sans MT" panose="020B0502020104020203" pitchFamily="34" charset="0"/>
                <a:cs typeface="Arial" charset="0"/>
              </a:rPr>
              <a:t>("x= %d\</a:t>
            </a:r>
            <a:r>
              <a:rPr lang="en-US" dirty="0" err="1">
                <a:latin typeface="Gill Sans MT" panose="020B0502020104020203" pitchFamily="34" charset="0"/>
                <a:cs typeface="Arial" charset="0"/>
              </a:rPr>
              <a:t>n",x</a:t>
            </a:r>
            <a:r>
              <a:rPr lang="en-US" dirty="0">
                <a:latin typeface="Gill Sans MT" panose="020B0502020104020203" pitchFamily="34" charset="0"/>
                <a:cs typeface="Arial" charset="0"/>
              </a:rPr>
              <a:t>);</a:t>
            </a:r>
          </a:p>
          <a:p>
            <a:pPr eaLnBrk="1" hangingPunct="1">
              <a:spcBef>
                <a:spcPts val="450"/>
              </a:spcBef>
              <a:buClrTx/>
              <a:buFontTx/>
              <a:buNone/>
            </a:pPr>
            <a:r>
              <a:rPr lang="en-US" dirty="0">
                <a:latin typeface="Gill Sans MT" panose="020B0502020104020203" pitchFamily="34" charset="0"/>
                <a:cs typeface="Arial" charset="0"/>
              </a:rPr>
              <a:t>	}</a:t>
            </a:r>
          </a:p>
          <a:p>
            <a:pPr eaLnBrk="1" hangingPunct="1">
              <a:spcBef>
                <a:spcPts val="450"/>
              </a:spcBef>
              <a:buClrTx/>
              <a:buFontTx/>
              <a:buNone/>
            </a:pPr>
            <a:r>
              <a:rPr lang="en-US" dirty="0">
                <a:latin typeface="Gill Sans MT" panose="020B0502020104020203" pitchFamily="34" charset="0"/>
                <a:cs typeface="Arial" charset="0"/>
              </a:rPr>
              <a:t>	</a:t>
            </a:r>
            <a:r>
              <a:rPr lang="en-US" dirty="0" err="1">
                <a:latin typeface="Gill Sans MT" panose="020B0502020104020203" pitchFamily="34" charset="0"/>
                <a:cs typeface="Arial" charset="0"/>
              </a:rPr>
              <a:t>printf</a:t>
            </a:r>
            <a:r>
              <a:rPr lang="en-US" dirty="0">
                <a:latin typeface="Gill Sans MT" panose="020B0502020104020203" pitchFamily="34" charset="0"/>
                <a:cs typeface="Arial" charset="0"/>
              </a:rPr>
              <a:t>("x= %d\</a:t>
            </a:r>
            <a:r>
              <a:rPr lang="en-US" dirty="0" err="1">
                <a:latin typeface="Gill Sans MT" panose="020B0502020104020203" pitchFamily="34" charset="0"/>
                <a:cs typeface="Arial" charset="0"/>
              </a:rPr>
              <a:t>n",x</a:t>
            </a:r>
            <a:r>
              <a:rPr lang="en-US" dirty="0">
                <a:latin typeface="Gill Sans MT" panose="020B0502020104020203" pitchFamily="34" charset="0"/>
                <a:cs typeface="Arial" charset="0"/>
              </a:rPr>
              <a:t>);</a:t>
            </a:r>
          </a:p>
          <a:p>
            <a:pPr eaLnBrk="1" hangingPunct="1">
              <a:spcBef>
                <a:spcPts val="450"/>
              </a:spcBef>
              <a:buClrTx/>
              <a:buFontTx/>
              <a:buNone/>
            </a:pPr>
            <a:r>
              <a:rPr lang="en-US" dirty="0">
                <a:latin typeface="Gill Sans MT" panose="020B0502020104020203" pitchFamily="34" charset="0"/>
                <a:cs typeface="Arial" charset="0"/>
              </a:rPr>
              <a:t>	return 0;</a:t>
            </a:r>
          </a:p>
          <a:p>
            <a:pPr eaLnBrk="1" hangingPunct="1">
              <a:spcBef>
                <a:spcPts val="450"/>
              </a:spcBef>
              <a:buClrTx/>
              <a:buFontTx/>
              <a:buNone/>
            </a:pPr>
            <a:r>
              <a:rPr lang="en-US" dirty="0">
                <a:latin typeface="Gill Sans MT" panose="020B0502020104020203" pitchFamily="34" charset="0"/>
                <a:cs typeface="Arial" charset="0"/>
              </a:rPr>
              <a:t>}</a:t>
            </a:r>
          </a:p>
          <a:p>
            <a:pPr eaLnBrk="1" hangingPunct="1">
              <a:spcBef>
                <a:spcPts val="450"/>
              </a:spcBef>
              <a:buClrTx/>
              <a:buFontTx/>
              <a:buNone/>
            </a:pPr>
            <a:r>
              <a:rPr lang="en-US" dirty="0">
                <a:latin typeface="Gill Sans MT" panose="020B0502020104020203" pitchFamily="34" charset="0"/>
                <a:cs typeface="Arial" charset="0"/>
              </a:rPr>
              <a:t>x= 50</a:t>
            </a:r>
          </a:p>
          <a:p>
            <a:pPr eaLnBrk="1" hangingPunct="1">
              <a:spcBef>
                <a:spcPts val="450"/>
              </a:spcBef>
              <a:buClrTx/>
              <a:buFontTx/>
              <a:buNone/>
            </a:pPr>
            <a:r>
              <a:rPr lang="en-US" dirty="0">
                <a:latin typeface="Gill Sans MT" panose="020B0502020104020203" pitchFamily="34" charset="0"/>
                <a:cs typeface="Arial" charset="0"/>
              </a:rPr>
              <a:t>x= 100</a:t>
            </a:r>
          </a:p>
          <a:p>
            <a:pPr eaLnBrk="1" hangingPunct="1">
              <a:spcBef>
                <a:spcPts val="450"/>
              </a:spcBef>
              <a:buClrTx/>
              <a:buFontTx/>
              <a:buNone/>
            </a:pPr>
            <a:endParaRPr lang="en-US" dirty="0">
              <a:latin typeface="Gill Sans MT" panose="020B0502020104020203" pitchFamily="34" charset="0"/>
              <a:cs typeface="Arial" charset="0"/>
            </a:endParaRPr>
          </a:p>
          <a:p>
            <a:pPr eaLnBrk="1" hangingPunct="1">
              <a:spcBef>
                <a:spcPts val="450"/>
              </a:spcBef>
              <a:buClrTx/>
              <a:buFontTx/>
              <a:buNone/>
            </a:pPr>
            <a:r>
              <a:rPr lang="en-US" dirty="0">
                <a:latin typeface="Gill Sans MT" panose="020B0502020104020203" pitchFamily="34" charset="0"/>
                <a:cs typeface="Arial" charset="0"/>
              </a:rPr>
              <a:t>===========================================</a:t>
            </a:r>
          </a:p>
          <a:p>
            <a:pPr eaLnBrk="1" hangingPunct="1">
              <a:spcBef>
                <a:spcPts val="450"/>
              </a:spcBef>
              <a:buClrTx/>
              <a:buFontTx/>
              <a:buNone/>
            </a:pPr>
            <a:r>
              <a:rPr lang="en-US" dirty="0">
                <a:latin typeface="Gill Sans MT" panose="020B0502020104020203" pitchFamily="34" charset="0"/>
                <a:cs typeface="Arial" charset="0"/>
              </a:rPr>
              <a:t>To use a global variable in another file in C using extern, you need to do the following steps:</a:t>
            </a:r>
          </a:p>
          <a:p>
            <a:pPr eaLnBrk="1" hangingPunct="1">
              <a:spcBef>
                <a:spcPts val="450"/>
              </a:spcBef>
              <a:buClrTx/>
              <a:buFontTx/>
              <a:buNone/>
            </a:pPr>
            <a:endParaRPr lang="en-US" dirty="0">
              <a:latin typeface="Gill Sans MT" panose="020B0502020104020203" pitchFamily="34" charset="0"/>
              <a:cs typeface="Arial" charset="0"/>
            </a:endParaRPr>
          </a:p>
          <a:p>
            <a:pPr eaLnBrk="1" hangingPunct="1">
              <a:spcBef>
                <a:spcPts val="450"/>
              </a:spcBef>
              <a:buClrTx/>
              <a:buFontTx/>
              <a:buNone/>
            </a:pPr>
            <a:r>
              <a:rPr lang="en-US" dirty="0">
                <a:latin typeface="Gill Sans MT" panose="020B0502020104020203" pitchFamily="34" charset="0"/>
                <a:cs typeface="Arial" charset="0"/>
              </a:rPr>
              <a:t>•  Declare the global variable in one source file (for example, file1.c) and initialize it with a value. For example: </a:t>
            </a:r>
            <a:r>
              <a:rPr lang="en-US" dirty="0" err="1">
                <a:latin typeface="Gill Sans MT" panose="020B0502020104020203" pitchFamily="34" charset="0"/>
                <a:cs typeface="Arial" charset="0"/>
              </a:rPr>
              <a:t>int</a:t>
            </a:r>
            <a:r>
              <a:rPr lang="en-US" dirty="0">
                <a:latin typeface="Gill Sans MT" panose="020B0502020104020203" pitchFamily="34" charset="0"/>
                <a:cs typeface="Arial" charset="0"/>
              </a:rPr>
              <a:t> </a:t>
            </a:r>
            <a:r>
              <a:rPr lang="en-US" dirty="0" err="1">
                <a:latin typeface="Gill Sans MT" panose="020B0502020104020203" pitchFamily="34" charset="0"/>
                <a:cs typeface="Arial" charset="0"/>
              </a:rPr>
              <a:t>global_var</a:t>
            </a:r>
            <a:r>
              <a:rPr lang="en-US" dirty="0">
                <a:latin typeface="Gill Sans MT" panose="020B0502020104020203" pitchFamily="34" charset="0"/>
                <a:cs typeface="Arial" charset="0"/>
              </a:rPr>
              <a:t> = 42;</a:t>
            </a:r>
          </a:p>
          <a:p>
            <a:pPr eaLnBrk="1" hangingPunct="1">
              <a:spcBef>
                <a:spcPts val="450"/>
              </a:spcBef>
              <a:buClrTx/>
              <a:buFontTx/>
              <a:buNone/>
            </a:pPr>
            <a:endParaRPr lang="en-US" dirty="0">
              <a:latin typeface="Gill Sans MT" panose="020B0502020104020203" pitchFamily="34" charset="0"/>
              <a:cs typeface="Arial" charset="0"/>
            </a:endParaRPr>
          </a:p>
          <a:p>
            <a:pPr eaLnBrk="1" hangingPunct="1">
              <a:spcBef>
                <a:spcPts val="450"/>
              </a:spcBef>
              <a:buClrTx/>
              <a:buFontTx/>
              <a:buNone/>
            </a:pPr>
            <a:r>
              <a:rPr lang="en-US" dirty="0">
                <a:latin typeface="Gill Sans MT" panose="020B0502020104020203" pitchFamily="34" charset="0"/>
                <a:cs typeface="Arial" charset="0"/>
              </a:rPr>
              <a:t>•  Declare the same global variable in a header file (for example, file1.h) using the extern keyword. This tells the compiler that the variable is defined elsewhere and it should not allocate storage for it. For example: extern </a:t>
            </a:r>
            <a:r>
              <a:rPr lang="en-US" dirty="0" err="1">
                <a:latin typeface="Gill Sans MT" panose="020B0502020104020203" pitchFamily="34" charset="0"/>
                <a:cs typeface="Arial" charset="0"/>
              </a:rPr>
              <a:t>int</a:t>
            </a:r>
            <a:r>
              <a:rPr lang="en-US" dirty="0">
                <a:latin typeface="Gill Sans MT" panose="020B0502020104020203" pitchFamily="34" charset="0"/>
                <a:cs typeface="Arial" charset="0"/>
              </a:rPr>
              <a:t> </a:t>
            </a:r>
            <a:r>
              <a:rPr lang="en-US" dirty="0" err="1">
                <a:latin typeface="Gill Sans MT" panose="020B0502020104020203" pitchFamily="34" charset="0"/>
                <a:cs typeface="Arial" charset="0"/>
              </a:rPr>
              <a:t>global_var</a:t>
            </a:r>
            <a:r>
              <a:rPr lang="en-US" dirty="0">
                <a:latin typeface="Gill Sans MT" panose="020B0502020104020203" pitchFamily="34" charset="0"/>
                <a:cs typeface="Arial" charset="0"/>
              </a:rPr>
              <a:t>;</a:t>
            </a:r>
          </a:p>
          <a:p>
            <a:pPr eaLnBrk="1" hangingPunct="1">
              <a:spcBef>
                <a:spcPts val="450"/>
              </a:spcBef>
              <a:buClrTx/>
              <a:buFontTx/>
              <a:buNone/>
            </a:pPr>
            <a:endParaRPr lang="en-US" dirty="0">
              <a:latin typeface="Gill Sans MT" panose="020B0502020104020203" pitchFamily="34" charset="0"/>
              <a:cs typeface="Arial" charset="0"/>
            </a:endParaRPr>
          </a:p>
          <a:p>
            <a:pPr eaLnBrk="1" hangingPunct="1">
              <a:spcBef>
                <a:spcPts val="450"/>
              </a:spcBef>
              <a:buClrTx/>
              <a:buFontTx/>
              <a:buNone/>
            </a:pPr>
            <a:r>
              <a:rPr lang="en-US" dirty="0">
                <a:latin typeface="Gill Sans MT" panose="020B0502020104020203" pitchFamily="34" charset="0"/>
                <a:cs typeface="Arial" charset="0"/>
              </a:rPr>
              <a:t>•  Include the header file in any other source file (for example, file2.c) that needs to access the global variable. For example: #include "file1.h"</a:t>
            </a:r>
          </a:p>
          <a:p>
            <a:pPr eaLnBrk="1" hangingPunct="1">
              <a:spcBef>
                <a:spcPts val="450"/>
              </a:spcBef>
              <a:buClrTx/>
              <a:buFontTx/>
              <a:buNone/>
            </a:pPr>
            <a:endParaRPr lang="en-US" dirty="0">
              <a:latin typeface="Gill Sans MT" panose="020B0502020104020203" pitchFamily="34" charset="0"/>
              <a:cs typeface="Arial" charset="0"/>
            </a:endParaRPr>
          </a:p>
          <a:p>
            <a:pPr eaLnBrk="1" hangingPunct="1">
              <a:spcBef>
                <a:spcPts val="450"/>
              </a:spcBef>
              <a:buClrTx/>
              <a:buFontTx/>
              <a:buNone/>
            </a:pPr>
            <a:r>
              <a:rPr lang="en-US" dirty="0">
                <a:latin typeface="Gill Sans MT" panose="020B0502020104020203" pitchFamily="34" charset="0"/>
                <a:cs typeface="Arial" charset="0"/>
              </a:rPr>
              <a:t>•  Use the global variable in any function in the other source file as you would normally do. For example: </a:t>
            </a:r>
            <a:r>
              <a:rPr lang="en-US" dirty="0" err="1">
                <a:latin typeface="Gill Sans MT" panose="020B0502020104020203" pitchFamily="34" charset="0"/>
                <a:cs typeface="Arial" charset="0"/>
              </a:rPr>
              <a:t>printf</a:t>
            </a:r>
            <a:r>
              <a:rPr lang="en-US" dirty="0">
                <a:latin typeface="Gill Sans MT" panose="020B0502020104020203" pitchFamily="34" charset="0"/>
                <a:cs typeface="Arial" charset="0"/>
              </a:rPr>
              <a:t>("Global variable: %d\n", </a:t>
            </a:r>
            <a:r>
              <a:rPr lang="en-US" dirty="0" err="1">
                <a:latin typeface="Gill Sans MT" panose="020B0502020104020203" pitchFamily="34" charset="0"/>
                <a:cs typeface="Arial" charset="0"/>
              </a:rPr>
              <a:t>global_var</a:t>
            </a:r>
            <a:r>
              <a:rPr lang="en-US" dirty="0">
                <a:latin typeface="Gill Sans MT" panose="020B0502020104020203" pitchFamily="34" charset="0"/>
                <a:cs typeface="Arial" charset="0"/>
              </a:rPr>
              <a:t>);</a:t>
            </a:r>
          </a:p>
          <a:p>
            <a:pPr eaLnBrk="1" hangingPunct="1">
              <a:spcBef>
                <a:spcPts val="450"/>
              </a:spcBef>
              <a:buClrTx/>
              <a:buFontTx/>
              <a:buNone/>
            </a:pPr>
            <a:endParaRPr lang="en-US" dirty="0">
              <a:latin typeface="Gill Sans MT" panose="020B0502020104020203" pitchFamily="34" charset="0"/>
              <a:cs typeface="Arial" charset="0"/>
            </a:endParaRPr>
          </a:p>
          <a:p>
            <a:pPr eaLnBrk="1" hangingPunct="1">
              <a:spcBef>
                <a:spcPts val="450"/>
              </a:spcBef>
              <a:buClrTx/>
              <a:buFontTx/>
              <a:buNone/>
            </a:pPr>
            <a:r>
              <a:rPr lang="en-US" dirty="0">
                <a:latin typeface="Gill Sans MT" panose="020B0502020104020203" pitchFamily="34" charset="0"/>
                <a:cs typeface="Arial" charset="0"/>
              </a:rPr>
              <a:t>This way, you can share the same global variable across multiple source files without redefining it or causing conflicts. You can also modify the value of the global variable in any source file and the changes will be reflected in all the other source files that use it.</a:t>
            </a:r>
          </a:p>
        </p:txBody>
      </p:sp>
    </p:spTree>
    <p:extLst>
      <p:ext uri="{BB962C8B-B14F-4D97-AF65-F5344CB8AC3E}">
        <p14:creationId xmlns:p14="http://schemas.microsoft.com/office/powerpoint/2010/main" val="386382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497B57E-52D2-4240-95AB-AC0FD69627DD}" type="slidenum">
              <a:rPr lang="en-US"/>
              <a:pPr/>
              <a:t>5</a:t>
            </a:fld>
            <a:endParaRPr lang="en-US" dirty="0"/>
          </a:p>
        </p:txBody>
      </p:sp>
      <p:sp>
        <p:nvSpPr>
          <p:cNvPr id="9113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7FEF269-AF32-49FC-97EE-B2960B54FBA1}" type="slidenum">
              <a:rPr lang="en-US" sz="1300">
                <a:latin typeface="Gill Sans MT" panose="020B0502020104020203" pitchFamily="34" charset="0"/>
              </a:rPr>
              <a:pPr algn="r">
                <a:buClrTx/>
                <a:buFontTx/>
                <a:buNone/>
              </a:pPr>
              <a:t>5</a:t>
            </a:fld>
            <a:endParaRPr lang="en-US" sz="1300" dirty="0">
              <a:latin typeface="Gill Sans MT" panose="020B0502020104020203" pitchFamily="34" charset="0"/>
            </a:endParaRPr>
          </a:p>
        </p:txBody>
      </p:sp>
      <p:sp>
        <p:nvSpPr>
          <p:cNvPr id="9113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Text Box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75"/>
              </a:spcBef>
              <a:buClrTx/>
              <a:buFontTx/>
              <a:buNone/>
            </a:pPr>
            <a:r>
              <a:rPr lang="en-US" dirty="0">
                <a:latin typeface="Gill Sans MT" panose="020B0502020104020203" pitchFamily="34" charset="0"/>
                <a:cs typeface="Arial" charset="0"/>
              </a:rPr>
              <a:t>Provide examples for how to divide the problem</a:t>
            </a:r>
          </a:p>
          <a:p>
            <a:pPr eaLnBrk="1" hangingPunct="1">
              <a:spcBef>
                <a:spcPts val="475"/>
              </a:spcBef>
              <a:buClrTx/>
              <a:buFontTx/>
              <a:buNone/>
            </a:pPr>
            <a:r>
              <a:rPr lang="en-US" dirty="0">
                <a:latin typeface="Gill Sans MT" panose="020B0502020104020203" pitchFamily="34" charset="0"/>
                <a:cs typeface="Arial" charset="0"/>
              </a:rPr>
              <a:t>File compression: read file, compress, write result </a:t>
            </a:r>
          </a:p>
          <a:p>
            <a:pPr eaLnBrk="1" hangingPunct="1">
              <a:spcBef>
                <a:spcPts val="475"/>
              </a:spcBef>
              <a:buClrTx/>
              <a:buFontTx/>
              <a:buNone/>
            </a:pPr>
            <a:r>
              <a:rPr lang="en-US" dirty="0">
                <a:latin typeface="Gill Sans MT" panose="020B0502020104020203" pitchFamily="34" charset="0"/>
                <a:cs typeface="Arial" charset="0"/>
              </a:rPr>
              <a:t>Matrix calculator: read matrix and operator, apply the operator (for each operator we need separated module), write the output</a:t>
            </a:r>
          </a:p>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7423181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33C1784-0C73-4DEB-824B-4CD0F57AD34D}" type="slidenum">
              <a:rPr lang="en-US"/>
              <a:pPr/>
              <a:t>53</a:t>
            </a:fld>
            <a:endParaRPr lang="en-US" dirty="0"/>
          </a:p>
        </p:txBody>
      </p:sp>
      <p:sp>
        <p:nvSpPr>
          <p:cNvPr id="13414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76DF0A0-A57F-4528-B736-2339E5C7CCC4}" type="slidenum">
              <a:rPr lang="en-US" sz="1300">
                <a:latin typeface="Gill Sans MT" panose="020B0502020104020203" pitchFamily="34" charset="0"/>
              </a:rPr>
              <a:pPr algn="r">
                <a:buClrTx/>
                <a:buFontTx/>
                <a:buNone/>
              </a:pPr>
              <a:t>53</a:t>
            </a:fld>
            <a:endParaRPr lang="en-US" sz="1300" dirty="0">
              <a:latin typeface="Gill Sans MT" panose="020B0502020104020203" pitchFamily="34" charset="0"/>
            </a:endParaRPr>
          </a:p>
        </p:txBody>
      </p:sp>
      <p:sp>
        <p:nvSpPr>
          <p:cNvPr id="13414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034817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74A8A36-77B4-40BD-BBE7-9A1359A5AA48}" type="slidenum">
              <a:rPr lang="en-US"/>
              <a:pPr/>
              <a:t>54</a:t>
            </a:fld>
            <a:endParaRPr lang="en-US" dirty="0"/>
          </a:p>
        </p:txBody>
      </p:sp>
      <p:sp>
        <p:nvSpPr>
          <p:cNvPr id="13516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8FCC27A-C090-4F42-98BD-6064A36ECE20}" type="slidenum">
              <a:rPr lang="en-US" sz="1300">
                <a:latin typeface="Gill Sans MT" panose="020B0502020104020203" pitchFamily="34" charset="0"/>
              </a:rPr>
              <a:pPr algn="r">
                <a:buClrTx/>
                <a:buFontTx/>
                <a:buNone/>
              </a:pPr>
              <a:t>54</a:t>
            </a:fld>
            <a:endParaRPr lang="en-US" sz="1300" dirty="0">
              <a:latin typeface="Gill Sans MT" panose="020B0502020104020203" pitchFamily="34" charset="0"/>
            </a:endParaRPr>
          </a:p>
        </p:txBody>
      </p:sp>
      <p:sp>
        <p:nvSpPr>
          <p:cNvPr id="13517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76528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693F5DC-D401-451A-BAB2-17884941739E}" type="slidenum">
              <a:rPr lang="en-US"/>
              <a:pPr/>
              <a:t>55</a:t>
            </a:fld>
            <a:endParaRPr lang="en-US" dirty="0"/>
          </a:p>
        </p:txBody>
      </p:sp>
      <p:sp>
        <p:nvSpPr>
          <p:cNvPr id="13619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A832B71-662E-4D73-8C34-50453377924D}" type="slidenum">
              <a:rPr lang="en-US" sz="1300">
                <a:latin typeface="Gill Sans MT" panose="020B0502020104020203" pitchFamily="34" charset="0"/>
              </a:rPr>
              <a:pPr algn="r">
                <a:buClrTx/>
                <a:buFontTx/>
                <a:buNone/>
              </a:pPr>
              <a:t>55</a:t>
            </a:fld>
            <a:endParaRPr lang="en-US" sz="1300" dirty="0">
              <a:latin typeface="Gill Sans MT" panose="020B0502020104020203" pitchFamily="34" charset="0"/>
            </a:endParaRPr>
          </a:p>
        </p:txBody>
      </p:sp>
      <p:sp>
        <p:nvSpPr>
          <p:cNvPr id="13619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168675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512ACD8-7C7D-4534-9C16-64E9422BB39A}" type="slidenum">
              <a:rPr lang="en-US"/>
              <a:pPr/>
              <a:t>56</a:t>
            </a:fld>
            <a:endParaRPr lang="en-US" dirty="0"/>
          </a:p>
        </p:txBody>
      </p:sp>
      <p:sp>
        <p:nvSpPr>
          <p:cNvPr id="13721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04E0871-D179-4146-ABE1-985C1F17ED11}" type="slidenum">
              <a:rPr lang="en-US" sz="1300">
                <a:latin typeface="Gill Sans MT" panose="020B0502020104020203" pitchFamily="34" charset="0"/>
              </a:rPr>
              <a:pPr algn="r">
                <a:buClrTx/>
                <a:buFontTx/>
                <a:buNone/>
              </a:pPr>
              <a:t>56</a:t>
            </a:fld>
            <a:endParaRPr lang="en-US" sz="1300" dirty="0">
              <a:latin typeface="Gill Sans MT" panose="020B0502020104020203" pitchFamily="34" charset="0"/>
            </a:endParaRPr>
          </a:p>
        </p:txBody>
      </p:sp>
      <p:sp>
        <p:nvSpPr>
          <p:cNvPr id="13721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705979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AE643E0-E71D-478B-925A-8BCB205C3996}" type="slidenum">
              <a:rPr lang="en-US"/>
              <a:pPr/>
              <a:t>57</a:t>
            </a:fld>
            <a:endParaRPr lang="en-US" dirty="0"/>
          </a:p>
        </p:txBody>
      </p:sp>
      <p:sp>
        <p:nvSpPr>
          <p:cNvPr id="13824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50CA3C6-336A-41E6-9A95-7EA99683DAE9}" type="slidenum">
              <a:rPr lang="en-US" sz="1300">
                <a:latin typeface="Gill Sans MT" panose="020B0502020104020203" pitchFamily="34" charset="0"/>
              </a:rPr>
              <a:pPr algn="r">
                <a:buClrTx/>
                <a:buFontTx/>
                <a:buNone/>
              </a:pPr>
              <a:t>57</a:t>
            </a:fld>
            <a:endParaRPr lang="en-US" sz="1300" dirty="0">
              <a:latin typeface="Gill Sans MT" panose="020B0502020104020203" pitchFamily="34" charset="0"/>
            </a:endParaRPr>
          </a:p>
        </p:txBody>
      </p:sp>
      <p:sp>
        <p:nvSpPr>
          <p:cNvPr id="13824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6250871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447BA59-77A1-442C-AF46-CE9C439E05F4}" type="slidenum">
              <a:rPr lang="en-US"/>
              <a:pPr/>
              <a:t>58</a:t>
            </a:fld>
            <a:endParaRPr lang="en-US" dirty="0"/>
          </a:p>
        </p:txBody>
      </p:sp>
      <p:sp>
        <p:nvSpPr>
          <p:cNvPr id="13926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8AE1686-0984-4333-85D5-0FEE93F09A88}" type="slidenum">
              <a:rPr lang="en-US" sz="1300">
                <a:latin typeface="Gill Sans MT" panose="020B0502020104020203" pitchFamily="34" charset="0"/>
              </a:rPr>
              <a:pPr algn="r">
                <a:buClrTx/>
                <a:buFontTx/>
                <a:buNone/>
              </a:pPr>
              <a:t>58</a:t>
            </a:fld>
            <a:endParaRPr lang="en-US" sz="1300" dirty="0">
              <a:latin typeface="Gill Sans MT" panose="020B0502020104020203" pitchFamily="34" charset="0"/>
            </a:endParaRPr>
          </a:p>
        </p:txBody>
      </p:sp>
      <p:sp>
        <p:nvSpPr>
          <p:cNvPr id="13926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40582696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20940EA-2472-48A0-BD6C-B647CCEA8FD9}" type="slidenum">
              <a:rPr lang="en-US"/>
              <a:pPr/>
              <a:t>59</a:t>
            </a:fld>
            <a:endParaRPr lang="en-US" dirty="0"/>
          </a:p>
        </p:txBody>
      </p:sp>
      <p:sp>
        <p:nvSpPr>
          <p:cNvPr id="14131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79ABE43-C638-46BC-A378-07C5FA0E4347}" type="slidenum">
              <a:rPr lang="en-US" sz="1300">
                <a:latin typeface="Gill Sans MT" panose="020B0502020104020203" pitchFamily="34" charset="0"/>
              </a:rPr>
              <a:pPr algn="r">
                <a:buClrTx/>
                <a:buFontTx/>
                <a:buNone/>
              </a:pPr>
              <a:t>59</a:t>
            </a:fld>
            <a:endParaRPr lang="en-US" sz="1300" dirty="0">
              <a:latin typeface="Gill Sans MT" panose="020B0502020104020203" pitchFamily="34" charset="0"/>
            </a:endParaRPr>
          </a:p>
        </p:txBody>
      </p:sp>
      <p:sp>
        <p:nvSpPr>
          <p:cNvPr id="14131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6800044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BBABE39-2EF1-4DD1-9EDD-F053373B7702}" type="slidenum">
              <a:rPr lang="en-US"/>
              <a:pPr/>
              <a:t>60</a:t>
            </a:fld>
            <a:endParaRPr lang="en-US" dirty="0"/>
          </a:p>
        </p:txBody>
      </p:sp>
      <p:sp>
        <p:nvSpPr>
          <p:cNvPr id="14028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F8F7036-6DBF-48B5-A39A-26FD4458F3E8}" type="slidenum">
              <a:rPr lang="en-US" sz="1300">
                <a:latin typeface="Gill Sans MT" panose="020B0502020104020203" pitchFamily="34" charset="0"/>
              </a:rPr>
              <a:pPr algn="r">
                <a:buClrTx/>
                <a:buFontTx/>
                <a:buNone/>
              </a:pPr>
              <a:t>60</a:t>
            </a:fld>
            <a:endParaRPr lang="en-US" sz="1300" dirty="0">
              <a:latin typeface="Gill Sans MT" panose="020B0502020104020203" pitchFamily="34" charset="0"/>
            </a:endParaRPr>
          </a:p>
        </p:txBody>
      </p:sp>
      <p:sp>
        <p:nvSpPr>
          <p:cNvPr id="14029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1691586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7AEC8CA-4E7A-43CA-993E-1B7C431B0B32}" type="slidenum">
              <a:rPr lang="en-US"/>
              <a:pPr/>
              <a:t>61</a:t>
            </a:fld>
            <a:endParaRPr lang="en-US" dirty="0"/>
          </a:p>
        </p:txBody>
      </p:sp>
      <p:sp>
        <p:nvSpPr>
          <p:cNvPr id="14233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0979DF0-A3DC-484A-BDB3-FA70B3DAABAA}" type="slidenum">
              <a:rPr lang="en-US" sz="1300">
                <a:latin typeface="Gill Sans MT" panose="020B0502020104020203" pitchFamily="34" charset="0"/>
              </a:rPr>
              <a:pPr algn="r">
                <a:buClrTx/>
                <a:buFontTx/>
                <a:buNone/>
              </a:pPr>
              <a:t>61</a:t>
            </a:fld>
            <a:endParaRPr lang="en-US" sz="1300" dirty="0">
              <a:latin typeface="Gill Sans MT" panose="020B0502020104020203" pitchFamily="34" charset="0"/>
            </a:endParaRPr>
          </a:p>
        </p:txBody>
      </p:sp>
      <p:sp>
        <p:nvSpPr>
          <p:cNvPr id="14233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4244085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62</a:t>
            </a:fld>
            <a:endParaRPr lang="en-US" dirty="0"/>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latin typeface="Gill Sans MT" panose="020B0502020104020203" pitchFamily="34" charset="0"/>
              </a:rPr>
              <a:pPr algn="r">
                <a:buClrTx/>
                <a:buFontTx/>
                <a:buNone/>
              </a:pPr>
              <a:t>62</a:t>
            </a:fld>
            <a:endParaRPr lang="en-US" sz="1300" dirty="0">
              <a:latin typeface="Gill Sans MT" panose="020B0502020104020203" pitchFamily="34" charset="0"/>
            </a:endParaRPr>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43450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361EE63-8803-4E65-81D2-E5C1132633EB}" type="slidenum">
              <a:rPr lang="en-US"/>
              <a:pPr/>
              <a:t>6</a:t>
            </a:fld>
            <a:endParaRPr lang="en-US" dirty="0"/>
          </a:p>
        </p:txBody>
      </p:sp>
      <p:sp>
        <p:nvSpPr>
          <p:cNvPr id="921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64D817-7261-4B4E-8F7A-BA54DB4DC446}" type="slidenum">
              <a:rPr lang="en-US" sz="1300">
                <a:latin typeface="Gill Sans MT" panose="020B0502020104020203" pitchFamily="34" charset="0"/>
              </a:rPr>
              <a:pPr algn="r">
                <a:buClrTx/>
                <a:buFontTx/>
                <a:buNone/>
              </a:pPr>
              <a:t>6</a:t>
            </a:fld>
            <a:endParaRPr lang="en-US" sz="1300" dirty="0">
              <a:latin typeface="Gill Sans MT" panose="020B0502020104020203" pitchFamily="34" charset="0"/>
            </a:endParaRPr>
          </a:p>
        </p:txBody>
      </p:sp>
      <p:sp>
        <p:nvSpPr>
          <p:cNvPr id="921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7080489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63</a:t>
            </a:fld>
            <a:endParaRPr lang="en-US" dirty="0"/>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latin typeface="Gill Sans MT" panose="020B0502020104020203" pitchFamily="34" charset="0"/>
              </a:rPr>
              <a:pPr algn="r">
                <a:buClrTx/>
                <a:buFontTx/>
                <a:buNone/>
              </a:pPr>
              <a:t>63</a:t>
            </a:fld>
            <a:endParaRPr lang="en-US" sz="1300" dirty="0">
              <a:latin typeface="Gill Sans MT" panose="020B0502020104020203" pitchFamily="34" charset="0"/>
            </a:endParaRPr>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251391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64</a:t>
            </a:fld>
            <a:endParaRPr lang="en-US" dirty="0"/>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latin typeface="Gill Sans MT" panose="020B0502020104020203" pitchFamily="34" charset="0"/>
              </a:rPr>
              <a:pPr algn="r">
                <a:buClrTx/>
                <a:buFontTx/>
                <a:buNone/>
              </a:pPr>
              <a:t>64</a:t>
            </a:fld>
            <a:endParaRPr lang="en-US" sz="1300" dirty="0">
              <a:latin typeface="Gill Sans MT" panose="020B0502020104020203" pitchFamily="34" charset="0"/>
            </a:endParaRPr>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55767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65</a:t>
            </a:fld>
            <a:endParaRPr lang="en-US" dirty="0"/>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latin typeface="Gill Sans MT" panose="020B0502020104020203" pitchFamily="34" charset="0"/>
              </a:rPr>
              <a:pPr algn="r">
                <a:buClrTx/>
                <a:buFontTx/>
                <a:buNone/>
              </a:pPr>
              <a:t>65</a:t>
            </a:fld>
            <a:endParaRPr lang="en-US" sz="1300" dirty="0">
              <a:latin typeface="Gill Sans MT" panose="020B0502020104020203" pitchFamily="34" charset="0"/>
            </a:endParaRPr>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13179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66</a:t>
            </a:fld>
            <a:endParaRPr lang="en-US" dirty="0"/>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latin typeface="Gill Sans MT" panose="020B0502020104020203" pitchFamily="34" charset="0"/>
              </a:rPr>
              <a:pPr algn="r">
                <a:buClrTx/>
                <a:buFontTx/>
                <a:buNone/>
              </a:pPr>
              <a:t>66</a:t>
            </a:fld>
            <a:endParaRPr lang="en-US" sz="1300" dirty="0">
              <a:latin typeface="Gill Sans MT" panose="020B0502020104020203" pitchFamily="34" charset="0"/>
            </a:endParaRPr>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1892289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C76F4AA-A5F0-4D8F-A448-65A6A75B05CB}" type="slidenum">
              <a:rPr lang="en-US"/>
              <a:pPr/>
              <a:t>67</a:t>
            </a:fld>
            <a:endParaRPr lang="en-US" dirty="0"/>
          </a:p>
        </p:txBody>
      </p:sp>
      <p:sp>
        <p:nvSpPr>
          <p:cNvPr id="14438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01B8DFB-8E02-4847-84CB-FE8E9E5E4139}" type="slidenum">
              <a:rPr lang="en-US" sz="1300">
                <a:latin typeface="Gill Sans MT" panose="020B0502020104020203" pitchFamily="34" charset="0"/>
              </a:rPr>
              <a:pPr algn="r">
                <a:buClrTx/>
                <a:buFontTx/>
                <a:buNone/>
              </a:pPr>
              <a:t>67</a:t>
            </a:fld>
            <a:endParaRPr lang="en-US" sz="1300" dirty="0">
              <a:latin typeface="Gill Sans MT" panose="020B0502020104020203" pitchFamily="34" charset="0"/>
            </a:endParaRPr>
          </a:p>
        </p:txBody>
      </p:sp>
      <p:sp>
        <p:nvSpPr>
          <p:cNvPr id="14438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marL="0" marR="0" indent="0" algn="r" defTabSz="457200" rtl="1" eaLnBrk="1" fontAlgn="base" latinLnBrk="0"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fa-IR" b="0" dirty="0"/>
              <a:t>هر عدد صحیح زوج بزرگ‌تر از ۲ را می‌توان به صورت مجموع دو عدد اول نوشت.</a:t>
            </a:r>
            <a:endParaRPr lang="en-US" b="0" dirty="0">
              <a:latin typeface="Gill Sans MT" panose="020B0502020104020203" pitchFamily="34" charset="0"/>
              <a:cs typeface="Arial" charset="0"/>
            </a:endParaRPr>
          </a:p>
        </p:txBody>
      </p:sp>
    </p:spTree>
    <p:extLst>
      <p:ext uri="{BB962C8B-B14F-4D97-AF65-F5344CB8AC3E}">
        <p14:creationId xmlns:p14="http://schemas.microsoft.com/office/powerpoint/2010/main" val="6214686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3D7B6EF-CBE1-4FC7-BC21-43C0F1F7EB51}" type="slidenum">
              <a:rPr lang="en-US"/>
              <a:pPr/>
              <a:t>68</a:t>
            </a:fld>
            <a:endParaRPr lang="en-US" dirty="0"/>
          </a:p>
        </p:txBody>
      </p:sp>
      <p:sp>
        <p:nvSpPr>
          <p:cNvPr id="14540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3C61D6C-59C9-4715-BFCF-8AE48B47CF5D}" type="slidenum">
              <a:rPr lang="en-US" sz="1300">
                <a:latin typeface="Gill Sans MT" panose="020B0502020104020203" pitchFamily="34" charset="0"/>
              </a:rPr>
              <a:pPr algn="r">
                <a:buClrTx/>
                <a:buFontTx/>
                <a:buNone/>
              </a:pPr>
              <a:t>68</a:t>
            </a:fld>
            <a:endParaRPr lang="en-US" sz="1300" dirty="0">
              <a:latin typeface="Gill Sans MT" panose="020B0502020104020203" pitchFamily="34" charset="0"/>
            </a:endParaRPr>
          </a:p>
        </p:txBody>
      </p:sp>
      <p:sp>
        <p:nvSpPr>
          <p:cNvPr id="14541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450945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7CC757A-4751-4CD3-A21D-E780C68CEED1}" type="slidenum">
              <a:rPr lang="en-US"/>
              <a:pPr/>
              <a:t>69</a:t>
            </a:fld>
            <a:endParaRPr lang="en-US" dirty="0"/>
          </a:p>
        </p:txBody>
      </p:sp>
      <p:sp>
        <p:nvSpPr>
          <p:cNvPr id="14643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47957E1-8B0D-4116-B172-11C56A296521}" type="slidenum">
              <a:rPr lang="en-US" sz="1300">
                <a:latin typeface="Gill Sans MT" panose="020B0502020104020203" pitchFamily="34" charset="0"/>
              </a:rPr>
              <a:pPr algn="r">
                <a:buClrTx/>
                <a:buFontTx/>
                <a:buNone/>
              </a:pPr>
              <a:t>69</a:t>
            </a:fld>
            <a:endParaRPr lang="en-US" sz="1300" dirty="0">
              <a:latin typeface="Gill Sans MT" panose="020B0502020104020203" pitchFamily="34" charset="0"/>
            </a:endParaRPr>
          </a:p>
        </p:txBody>
      </p:sp>
      <p:sp>
        <p:nvSpPr>
          <p:cNvPr id="14643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9428321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33448C4-5230-49BD-891C-91EA5CD3C79A}" type="slidenum">
              <a:rPr lang="en-US"/>
              <a:pPr/>
              <a:t>70</a:t>
            </a:fld>
            <a:endParaRPr lang="en-US" dirty="0"/>
          </a:p>
        </p:txBody>
      </p:sp>
      <p:sp>
        <p:nvSpPr>
          <p:cNvPr id="14745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9966D281-9659-4B62-A21F-A116136D136F}" type="slidenum">
              <a:rPr lang="en-US" sz="1300">
                <a:latin typeface="Gill Sans MT" panose="020B0502020104020203" pitchFamily="34" charset="0"/>
              </a:rPr>
              <a:pPr algn="r">
                <a:buClrTx/>
                <a:buFontTx/>
                <a:buNone/>
              </a:pPr>
              <a:t>70</a:t>
            </a:fld>
            <a:endParaRPr lang="en-US" sz="1300" dirty="0">
              <a:latin typeface="Gill Sans MT" panose="020B0502020104020203" pitchFamily="34" charset="0"/>
            </a:endParaRPr>
          </a:p>
        </p:txBody>
      </p:sp>
      <p:sp>
        <p:nvSpPr>
          <p:cNvPr id="14745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934753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E1E4055-C224-40FF-A962-BBB8BC257E6D}" type="slidenum">
              <a:rPr lang="en-US"/>
              <a:pPr/>
              <a:t>71</a:t>
            </a:fld>
            <a:endParaRPr lang="en-US" dirty="0"/>
          </a:p>
        </p:txBody>
      </p:sp>
      <p:sp>
        <p:nvSpPr>
          <p:cNvPr id="14848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E7185BD-F820-4213-B5B9-EEC8D7184676}" type="slidenum">
              <a:rPr lang="en-US" sz="1300">
                <a:latin typeface="Gill Sans MT" panose="020B0502020104020203" pitchFamily="34" charset="0"/>
              </a:rPr>
              <a:pPr algn="r">
                <a:buClrTx/>
                <a:buFontTx/>
                <a:buNone/>
              </a:pPr>
              <a:t>71</a:t>
            </a:fld>
            <a:endParaRPr lang="en-US" sz="1300" dirty="0">
              <a:latin typeface="Gill Sans MT" panose="020B0502020104020203" pitchFamily="34" charset="0"/>
            </a:endParaRPr>
          </a:p>
        </p:txBody>
      </p:sp>
      <p:sp>
        <p:nvSpPr>
          <p:cNvPr id="14848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3067178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82659B9-3556-4B60-B69F-EE6CA862D579}" type="slidenum">
              <a:rPr lang="en-US"/>
              <a:pPr/>
              <a:t>72</a:t>
            </a:fld>
            <a:endParaRPr lang="en-US" dirty="0"/>
          </a:p>
        </p:txBody>
      </p:sp>
      <p:sp>
        <p:nvSpPr>
          <p:cNvPr id="14950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21E4600-597E-4C0F-8998-89167A128901}" type="slidenum">
              <a:rPr lang="en-US" sz="1300">
                <a:latin typeface="Gill Sans MT" panose="020B0502020104020203" pitchFamily="34" charset="0"/>
              </a:rPr>
              <a:pPr algn="r">
                <a:buClrTx/>
                <a:buFontTx/>
                <a:buNone/>
              </a:pPr>
              <a:t>72</a:t>
            </a:fld>
            <a:endParaRPr lang="en-US" sz="1300" dirty="0">
              <a:latin typeface="Gill Sans MT" panose="020B0502020104020203" pitchFamily="34" charset="0"/>
            </a:endParaRPr>
          </a:p>
        </p:txBody>
      </p:sp>
      <p:sp>
        <p:nvSpPr>
          <p:cNvPr id="14950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77172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C5295BD-0080-48F3-A6B5-B362DEB9CD07}" type="slidenum">
              <a:rPr lang="en-US"/>
              <a:pPr/>
              <a:t>7</a:t>
            </a:fld>
            <a:endParaRPr lang="en-US" dirty="0"/>
          </a:p>
        </p:txBody>
      </p:sp>
      <p:sp>
        <p:nvSpPr>
          <p:cNvPr id="9318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B5C3ABA-04AA-456B-A192-B56625811383}" type="slidenum">
              <a:rPr lang="en-US" sz="1300">
                <a:latin typeface="Gill Sans MT" panose="020B0502020104020203" pitchFamily="34" charset="0"/>
              </a:rPr>
              <a:pPr algn="r">
                <a:buClrTx/>
                <a:buFontTx/>
                <a:buNone/>
              </a:pPr>
              <a:t>7</a:t>
            </a:fld>
            <a:endParaRPr lang="en-US" sz="1300" dirty="0">
              <a:latin typeface="Gill Sans MT" panose="020B0502020104020203" pitchFamily="34" charset="0"/>
            </a:endParaRPr>
          </a:p>
        </p:txBody>
      </p:sp>
      <p:sp>
        <p:nvSpPr>
          <p:cNvPr id="9318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9522402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22BD2BE-FEFB-496B-8731-E2A013EF01B0}" type="slidenum">
              <a:rPr lang="en-US"/>
              <a:pPr/>
              <a:t>73</a:t>
            </a:fld>
            <a:endParaRPr lang="en-US" dirty="0"/>
          </a:p>
        </p:txBody>
      </p:sp>
      <p:sp>
        <p:nvSpPr>
          <p:cNvPr id="15052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DA6D631-0658-4F25-9E15-09C5EB69B900}" type="slidenum">
              <a:rPr lang="en-US" sz="1300">
                <a:latin typeface="Gill Sans MT" panose="020B0502020104020203" pitchFamily="34" charset="0"/>
              </a:rPr>
              <a:pPr algn="r">
                <a:buClrTx/>
                <a:buFontTx/>
                <a:buNone/>
              </a:pPr>
              <a:t>73</a:t>
            </a:fld>
            <a:endParaRPr lang="en-US" sz="1300" dirty="0">
              <a:latin typeface="Gill Sans MT" panose="020B0502020104020203" pitchFamily="34" charset="0"/>
            </a:endParaRPr>
          </a:p>
        </p:txBody>
      </p:sp>
      <p:sp>
        <p:nvSpPr>
          <p:cNvPr id="15053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7115883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8B6AB95-576B-4CD0-9644-5E5B3986B08D}" type="slidenum">
              <a:rPr lang="en-US"/>
              <a:pPr/>
              <a:t>74</a:t>
            </a:fld>
            <a:endParaRPr lang="en-US" dirty="0"/>
          </a:p>
        </p:txBody>
      </p:sp>
      <p:sp>
        <p:nvSpPr>
          <p:cNvPr id="1515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85901E8-2BE3-4C7A-9250-431457A93618}" type="slidenum">
              <a:rPr lang="en-US" sz="1300">
                <a:latin typeface="Gill Sans MT" panose="020B0502020104020203" pitchFamily="34" charset="0"/>
              </a:rPr>
              <a:pPr algn="r">
                <a:buClrTx/>
                <a:buFontTx/>
                <a:buNone/>
              </a:pPr>
              <a:t>74</a:t>
            </a:fld>
            <a:endParaRPr lang="en-US" sz="1300" dirty="0">
              <a:latin typeface="Gill Sans MT" panose="020B0502020104020203" pitchFamily="34" charset="0"/>
            </a:endParaRPr>
          </a:p>
        </p:txBody>
      </p:sp>
      <p:sp>
        <p:nvSpPr>
          <p:cNvPr id="1515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marL="0" marR="0" indent="0" algn="l" defTabSz="457200" rtl="0" eaLnBrk="1" fontAlgn="base" latinLnBrk="0"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t>The </a:t>
            </a:r>
            <a:r>
              <a:rPr lang="en-US" b="1" dirty="0"/>
              <a:t>Recursion </a:t>
            </a:r>
            <a:r>
              <a:rPr lang="en-US" dirty="0"/>
              <a:t>and </a:t>
            </a:r>
            <a:r>
              <a:rPr lang="en-US" b="1" dirty="0"/>
              <a:t>Iteration </a:t>
            </a:r>
            <a:r>
              <a:rPr lang="en-US" dirty="0"/>
              <a:t>both repeatedly execute the set of instructions. </a:t>
            </a:r>
            <a:r>
              <a:rPr lang="en-US" b="1" dirty="0"/>
              <a:t>Recursion </a:t>
            </a:r>
            <a:r>
              <a:rPr lang="en-US" dirty="0"/>
              <a:t>is when a statement in a function </a:t>
            </a:r>
            <a:r>
              <a:rPr lang="en-US" b="1" dirty="0"/>
              <a:t>calls itself repeatedly</a:t>
            </a:r>
            <a:r>
              <a:rPr lang="en-US" dirty="0"/>
              <a:t>. The </a:t>
            </a:r>
            <a:r>
              <a:rPr lang="en-US" b="1" dirty="0"/>
              <a:t>iteration</a:t>
            </a:r>
            <a:r>
              <a:rPr lang="en-US" dirty="0"/>
              <a:t> is when a loop </a:t>
            </a:r>
            <a:r>
              <a:rPr lang="en-US" b="1" dirty="0"/>
              <a:t>repeatedly executes until the controlling condition becomes false</a:t>
            </a:r>
            <a:r>
              <a:rPr lang="en-US" dirty="0"/>
              <a:t>. The primary difference between recursion and iteration is that </a:t>
            </a:r>
            <a:r>
              <a:rPr lang="en-US" b="1" dirty="0"/>
              <a:t>recursion </a:t>
            </a:r>
            <a:r>
              <a:rPr lang="en-US" dirty="0"/>
              <a:t>is a process, always applied to a function and </a:t>
            </a:r>
            <a:r>
              <a:rPr lang="en-US" b="1" dirty="0"/>
              <a:t>iteration </a:t>
            </a:r>
            <a:r>
              <a:rPr lang="en-US" dirty="0"/>
              <a:t>is applied to the </a:t>
            </a:r>
            <a:r>
              <a:rPr lang="en-US" b="1" dirty="0"/>
              <a:t>set of instructions </a:t>
            </a:r>
            <a:r>
              <a:rPr lang="en-US" dirty="0"/>
              <a:t>which we want to get </a:t>
            </a:r>
            <a:r>
              <a:rPr lang="en-US" b="1" dirty="0"/>
              <a:t>repeatedly executed</a:t>
            </a:r>
            <a:r>
              <a:rPr lang="en-US" dirty="0"/>
              <a:t>.</a:t>
            </a:r>
          </a:p>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0259275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193EA58-235A-65E1-A0D3-BDF5E3C9C34D}"/>
            </a:ext>
          </a:extLst>
        </p:cNvPr>
        <p:cNvGrpSpPr/>
        <p:nvPr/>
      </p:nvGrpSpPr>
      <p:grpSpPr>
        <a:xfrm>
          <a:off x="0" y="0"/>
          <a:ext cx="0" cy="0"/>
          <a:chOff x="0" y="0"/>
          <a:chExt cx="0" cy="0"/>
        </a:xfrm>
      </p:grpSpPr>
      <p:sp>
        <p:nvSpPr>
          <p:cNvPr id="5" name="Rectangle 9">
            <a:extLst>
              <a:ext uri="{FF2B5EF4-FFF2-40B4-BE49-F238E27FC236}">
                <a16:creationId xmlns:a16="http://schemas.microsoft.com/office/drawing/2014/main" id="{5F71D905-58D4-0C80-545C-A1A4E06D34C4}"/>
              </a:ext>
            </a:extLst>
          </p:cNvPr>
          <p:cNvSpPr>
            <a:spLocks noGrp="1" noChangeArrowheads="1"/>
          </p:cNvSpPr>
          <p:nvPr>
            <p:ph type="sldNum"/>
          </p:nvPr>
        </p:nvSpPr>
        <p:spPr>
          <a:ln/>
        </p:spPr>
        <p:txBody>
          <a:bodyPr/>
          <a:lstStyle/>
          <a:p>
            <a:fld id="{C8B6AB95-576B-4CD0-9644-5E5B3986B08D}" type="slidenum">
              <a:rPr lang="en-US"/>
              <a:pPr/>
              <a:t>75</a:t>
            </a:fld>
            <a:endParaRPr lang="en-US" dirty="0"/>
          </a:p>
        </p:txBody>
      </p:sp>
      <p:sp>
        <p:nvSpPr>
          <p:cNvPr id="151553" name="Text Box 1">
            <a:extLst>
              <a:ext uri="{FF2B5EF4-FFF2-40B4-BE49-F238E27FC236}">
                <a16:creationId xmlns:a16="http://schemas.microsoft.com/office/drawing/2014/main" id="{D4D3CD2D-6167-3C74-11A3-1E9EE21BD016}"/>
              </a:ext>
            </a:extLst>
          </p:cNvPr>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85901E8-2BE3-4C7A-9250-431457A93618}" type="slidenum">
              <a:rPr lang="en-US" sz="1300">
                <a:latin typeface="Gill Sans MT" panose="020B0502020104020203" pitchFamily="34" charset="0"/>
              </a:rPr>
              <a:pPr algn="r">
                <a:buClrTx/>
                <a:buFontTx/>
                <a:buNone/>
              </a:pPr>
              <a:t>75</a:t>
            </a:fld>
            <a:endParaRPr lang="en-US" sz="1300" dirty="0">
              <a:latin typeface="Gill Sans MT" panose="020B0502020104020203" pitchFamily="34" charset="0"/>
            </a:endParaRPr>
          </a:p>
        </p:txBody>
      </p:sp>
      <p:sp>
        <p:nvSpPr>
          <p:cNvPr id="151554" name="Rectangle 2">
            <a:extLst>
              <a:ext uri="{FF2B5EF4-FFF2-40B4-BE49-F238E27FC236}">
                <a16:creationId xmlns:a16="http://schemas.microsoft.com/office/drawing/2014/main" id="{773DEF8C-6FFA-D9D3-84D9-C1B34EBE35B5}"/>
              </a:ext>
            </a:extLst>
          </p:cNvPr>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5" name="Rectangle 3">
            <a:extLst>
              <a:ext uri="{FF2B5EF4-FFF2-40B4-BE49-F238E27FC236}">
                <a16:creationId xmlns:a16="http://schemas.microsoft.com/office/drawing/2014/main" id="{33DA3296-5037-2611-E1AA-A8B982C13471}"/>
              </a:ext>
            </a:extLst>
          </p:cNvPr>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marL="0" marR="0" indent="0" algn="l" defTabSz="457200" rtl="0" eaLnBrk="1" fontAlgn="base" latinLnBrk="0"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t>The </a:t>
            </a:r>
            <a:r>
              <a:rPr lang="en-US" b="1" dirty="0"/>
              <a:t>Recursion </a:t>
            </a:r>
            <a:r>
              <a:rPr lang="en-US" dirty="0"/>
              <a:t>and </a:t>
            </a:r>
            <a:r>
              <a:rPr lang="en-US" b="1" dirty="0"/>
              <a:t>Iteration </a:t>
            </a:r>
            <a:r>
              <a:rPr lang="en-US" dirty="0"/>
              <a:t>both repeatedly execute the set of instructions. </a:t>
            </a:r>
            <a:r>
              <a:rPr lang="en-US" b="1" dirty="0"/>
              <a:t>Recursion </a:t>
            </a:r>
            <a:r>
              <a:rPr lang="en-US" dirty="0"/>
              <a:t>is when a statement in a function </a:t>
            </a:r>
            <a:r>
              <a:rPr lang="en-US" b="1" dirty="0"/>
              <a:t>calls itself repeatedly</a:t>
            </a:r>
            <a:r>
              <a:rPr lang="en-US" dirty="0"/>
              <a:t>. The </a:t>
            </a:r>
            <a:r>
              <a:rPr lang="en-US" b="1" dirty="0"/>
              <a:t>iteration</a:t>
            </a:r>
            <a:r>
              <a:rPr lang="en-US" dirty="0"/>
              <a:t> is when a loop </a:t>
            </a:r>
            <a:r>
              <a:rPr lang="en-US" b="1" dirty="0"/>
              <a:t>repeatedly executes until the controlling condition becomes false</a:t>
            </a:r>
            <a:r>
              <a:rPr lang="en-US" dirty="0"/>
              <a:t>. The primary difference between recursion and iteration is that </a:t>
            </a:r>
            <a:r>
              <a:rPr lang="en-US" b="1" dirty="0"/>
              <a:t>recursion </a:t>
            </a:r>
            <a:r>
              <a:rPr lang="en-US" dirty="0"/>
              <a:t>is a process, always applied to a function and </a:t>
            </a:r>
            <a:r>
              <a:rPr lang="en-US" b="1" dirty="0"/>
              <a:t>iteration </a:t>
            </a:r>
            <a:r>
              <a:rPr lang="en-US" dirty="0"/>
              <a:t>is applied to the </a:t>
            </a:r>
            <a:r>
              <a:rPr lang="en-US" b="1" dirty="0"/>
              <a:t>set of instructions </a:t>
            </a:r>
            <a:r>
              <a:rPr lang="en-US" dirty="0"/>
              <a:t>which we want to get </a:t>
            </a:r>
            <a:r>
              <a:rPr lang="en-US" b="1" dirty="0"/>
              <a:t>repeatedly executed</a:t>
            </a:r>
            <a:r>
              <a:rPr lang="en-US" dirty="0"/>
              <a:t>.</a:t>
            </a:r>
          </a:p>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5614960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F91099A-833A-461D-8E79-5798A16AAAED}" type="slidenum">
              <a:rPr lang="en-US"/>
              <a:pPr/>
              <a:t>76</a:t>
            </a:fld>
            <a:endParaRPr lang="en-US" dirty="0"/>
          </a:p>
        </p:txBody>
      </p:sp>
      <p:sp>
        <p:nvSpPr>
          <p:cNvPr id="15257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9575BF72-C67B-4282-A572-0553EF93FDCC}" type="slidenum">
              <a:rPr lang="en-US" sz="1300">
                <a:latin typeface="Gill Sans MT" panose="020B0502020104020203" pitchFamily="34" charset="0"/>
              </a:rPr>
              <a:pPr algn="r">
                <a:buClrTx/>
                <a:buFontTx/>
                <a:buNone/>
              </a:pPr>
              <a:t>76</a:t>
            </a:fld>
            <a:endParaRPr lang="en-US" sz="1300" dirty="0">
              <a:latin typeface="Gill Sans MT" panose="020B0502020104020203" pitchFamily="34" charset="0"/>
            </a:endParaRPr>
          </a:p>
        </p:txBody>
      </p:sp>
      <p:sp>
        <p:nvSpPr>
          <p:cNvPr id="15257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4890076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28FDBD6C-7055-48AF-BF6D-B12B1634892B}" type="slidenum">
              <a:rPr lang="en-US"/>
              <a:pPr/>
              <a:t>77</a:t>
            </a:fld>
            <a:endParaRPr lang="en-US" dirty="0"/>
          </a:p>
        </p:txBody>
      </p:sp>
      <p:sp>
        <p:nvSpPr>
          <p:cNvPr id="15360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191BB4E-A78A-4691-8AEE-6D07B2B2138D}" type="slidenum">
              <a:rPr lang="en-US" sz="1300">
                <a:latin typeface="Gill Sans MT" panose="020B0502020104020203" pitchFamily="34" charset="0"/>
              </a:rPr>
              <a:pPr algn="r">
                <a:buClrTx/>
                <a:buFontTx/>
                <a:buNone/>
              </a:pPr>
              <a:t>77</a:t>
            </a:fld>
            <a:endParaRPr lang="en-US" sz="1300" dirty="0">
              <a:latin typeface="Gill Sans MT" panose="020B0502020104020203" pitchFamily="34" charset="0"/>
            </a:endParaRPr>
          </a:p>
        </p:txBody>
      </p:sp>
      <p:sp>
        <p:nvSpPr>
          <p:cNvPr id="15360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405085825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E362B3C-5695-44CE-9843-6950C553437E}" type="slidenum">
              <a:rPr lang="en-US"/>
              <a:pPr/>
              <a:t>78</a:t>
            </a:fld>
            <a:endParaRPr lang="en-US" dirty="0"/>
          </a:p>
        </p:txBody>
      </p:sp>
      <p:sp>
        <p:nvSpPr>
          <p:cNvPr id="15462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DF4017D-C4EB-4811-B894-270AC6780534}" type="slidenum">
              <a:rPr lang="en-US" sz="1300">
                <a:latin typeface="Gill Sans MT" panose="020B0502020104020203" pitchFamily="34" charset="0"/>
              </a:rPr>
              <a:pPr algn="r">
                <a:buClrTx/>
                <a:buFontTx/>
                <a:buNone/>
              </a:pPr>
              <a:t>78</a:t>
            </a:fld>
            <a:endParaRPr lang="en-US" sz="1300" dirty="0">
              <a:latin typeface="Gill Sans MT" panose="020B0502020104020203" pitchFamily="34" charset="0"/>
            </a:endParaRPr>
          </a:p>
        </p:txBody>
      </p:sp>
      <p:sp>
        <p:nvSpPr>
          <p:cNvPr id="15462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7" name="Text Box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Function Call Graph.</a:t>
            </a:r>
          </a:p>
          <a:p>
            <a:pPr eaLnBrk="1" hangingPunct="1">
              <a:spcBef>
                <a:spcPts val="450"/>
              </a:spcBef>
              <a:buClrTx/>
              <a:buFontTx/>
              <a:buNone/>
            </a:pPr>
            <a:r>
              <a:rPr lang="en-US" dirty="0">
                <a:latin typeface="Gill Sans MT" panose="020B0502020104020203" pitchFamily="34" charset="0"/>
                <a:cs typeface="Arial" charset="0"/>
              </a:rPr>
              <a:t>What happen, what is function calls</a:t>
            </a:r>
          </a:p>
          <a:p>
            <a:pPr eaLnBrk="1" hangingPunct="1">
              <a:spcBef>
                <a:spcPts val="450"/>
              </a:spcBef>
              <a:buClrTx/>
              <a:buFontTx/>
              <a:buNone/>
            </a:pPr>
            <a:r>
              <a:rPr lang="en-US" dirty="0">
                <a:latin typeface="Gill Sans MT" panose="020B0502020104020203" pitchFamily="34" charset="0"/>
                <a:cs typeface="Arial" charset="0"/>
              </a:rPr>
              <a:t>Recursive call and returns </a:t>
            </a:r>
          </a:p>
        </p:txBody>
      </p:sp>
    </p:spTree>
    <p:extLst>
      <p:ext uri="{BB962C8B-B14F-4D97-AF65-F5344CB8AC3E}">
        <p14:creationId xmlns:p14="http://schemas.microsoft.com/office/powerpoint/2010/main" val="29463897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FFD673B-1068-4199-9C17-EC1C4701856C}" type="slidenum">
              <a:rPr lang="en-US"/>
              <a:pPr/>
              <a:t>79</a:t>
            </a:fld>
            <a:endParaRPr lang="en-US" dirty="0"/>
          </a:p>
        </p:txBody>
      </p:sp>
      <p:sp>
        <p:nvSpPr>
          <p:cNvPr id="15564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E7794DF-6166-48F7-9638-B3228C6ABF16}" type="slidenum">
              <a:rPr lang="en-US" sz="1300">
                <a:latin typeface="Gill Sans MT" panose="020B0502020104020203" pitchFamily="34" charset="0"/>
              </a:rPr>
              <a:pPr algn="r">
                <a:buClrTx/>
                <a:buFontTx/>
                <a:buNone/>
              </a:pPr>
              <a:t>79</a:t>
            </a:fld>
            <a:endParaRPr lang="en-US" sz="1300" dirty="0">
              <a:latin typeface="Gill Sans MT" panose="020B0502020104020203" pitchFamily="34" charset="0"/>
            </a:endParaRPr>
          </a:p>
        </p:txBody>
      </p:sp>
      <p:sp>
        <p:nvSpPr>
          <p:cNvPr id="15565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Introduce</a:t>
            </a:r>
            <a:r>
              <a:rPr lang="en-US" baseline="0" dirty="0">
                <a:latin typeface="Gill Sans MT" panose="020B0502020104020203" pitchFamily="34" charset="0"/>
                <a:cs typeface="Arial" charset="0"/>
              </a:rPr>
              <a:t> the concept of “function call graph”</a:t>
            </a: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88562846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04F87AE-F462-4DDD-89D9-DFAB97FD812F}" type="slidenum">
              <a:rPr lang="en-US"/>
              <a:pPr/>
              <a:t>80</a:t>
            </a:fld>
            <a:endParaRPr lang="en-US" dirty="0"/>
          </a:p>
        </p:txBody>
      </p:sp>
      <p:sp>
        <p:nvSpPr>
          <p:cNvPr id="15667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2741070-E89D-412B-82FE-CB7CC985B8AD}" type="slidenum">
              <a:rPr lang="en-US" sz="1300">
                <a:latin typeface="Gill Sans MT" panose="020B0502020104020203" pitchFamily="34" charset="0"/>
              </a:rPr>
              <a:pPr algn="r">
                <a:buClrTx/>
                <a:buFontTx/>
                <a:buNone/>
              </a:pPr>
              <a:t>80</a:t>
            </a:fld>
            <a:endParaRPr lang="en-US" sz="1300" dirty="0">
              <a:latin typeface="Gill Sans MT" panose="020B0502020104020203" pitchFamily="34" charset="0"/>
            </a:endParaRPr>
          </a:p>
        </p:txBody>
      </p:sp>
      <p:sp>
        <p:nvSpPr>
          <p:cNvPr id="15667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85144821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4650BF1-A131-40A1-AA29-836B75290E89}" type="slidenum">
              <a:rPr lang="en-US"/>
              <a:pPr/>
              <a:t>81</a:t>
            </a:fld>
            <a:endParaRPr lang="en-US" dirty="0"/>
          </a:p>
        </p:txBody>
      </p:sp>
      <p:sp>
        <p:nvSpPr>
          <p:cNvPr id="15769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25C8E1-D303-4ABA-AA3B-B996E4E8F6CC}" type="slidenum">
              <a:rPr lang="en-US" sz="1300">
                <a:latin typeface="Gill Sans MT" panose="020B0502020104020203" pitchFamily="34" charset="0"/>
              </a:rPr>
              <a:pPr algn="r">
                <a:buClrTx/>
                <a:buFontTx/>
                <a:buNone/>
              </a:pPr>
              <a:t>81</a:t>
            </a:fld>
            <a:endParaRPr lang="en-US" sz="1300" dirty="0">
              <a:latin typeface="Gill Sans MT" panose="020B0502020104020203" pitchFamily="34" charset="0"/>
            </a:endParaRPr>
          </a:p>
        </p:txBody>
      </p:sp>
      <p:sp>
        <p:nvSpPr>
          <p:cNvPr id="15769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40445562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05BA352-8041-4486-A545-7BE057B41749}" type="slidenum">
              <a:rPr lang="en-US"/>
              <a:pPr/>
              <a:t>82</a:t>
            </a:fld>
            <a:endParaRPr lang="en-US" dirty="0"/>
          </a:p>
        </p:txBody>
      </p:sp>
      <p:sp>
        <p:nvSpPr>
          <p:cNvPr id="15872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9051035-B845-4769-9C9D-002281C309F2}" type="slidenum">
              <a:rPr lang="en-US" sz="1300">
                <a:latin typeface="Gill Sans MT" panose="020B0502020104020203" pitchFamily="34" charset="0"/>
              </a:rPr>
              <a:pPr algn="r">
                <a:buClrTx/>
                <a:buFontTx/>
                <a:buNone/>
              </a:pPr>
              <a:t>82</a:t>
            </a:fld>
            <a:endParaRPr lang="en-US" sz="1300" dirty="0">
              <a:latin typeface="Gill Sans MT" panose="020B0502020104020203" pitchFamily="34" charset="0"/>
            </a:endParaRPr>
          </a:p>
        </p:txBody>
      </p:sp>
      <p:sp>
        <p:nvSpPr>
          <p:cNvPr id="15872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979747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C61CC35-AAA3-4660-BBF4-5595BDF9590E}" type="slidenum">
              <a:rPr lang="en-US"/>
              <a:pPr/>
              <a:t>8</a:t>
            </a:fld>
            <a:endParaRPr lang="en-US" dirty="0"/>
          </a:p>
        </p:txBody>
      </p:sp>
      <p:sp>
        <p:nvSpPr>
          <p:cNvPr id="9420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28D4A3D-895E-4039-8CF9-E0BC4D87D2EA}" type="slidenum">
              <a:rPr lang="en-US" sz="1300">
                <a:latin typeface="Gill Sans MT" panose="020B0502020104020203" pitchFamily="34" charset="0"/>
              </a:rPr>
              <a:pPr algn="r">
                <a:buClrTx/>
                <a:buFontTx/>
                <a:buNone/>
              </a:pPr>
              <a:t>8</a:t>
            </a:fld>
            <a:endParaRPr lang="en-US" sz="1300" dirty="0">
              <a:latin typeface="Gill Sans MT" panose="020B0502020104020203" pitchFamily="34" charset="0"/>
            </a:endParaRPr>
          </a:p>
        </p:txBody>
      </p:sp>
      <p:sp>
        <p:nvSpPr>
          <p:cNvPr id="9421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6060320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5222E8C-3899-43FE-8BAE-09BFA565A33F}" type="slidenum">
              <a:rPr lang="en-US"/>
              <a:pPr/>
              <a:t>83</a:t>
            </a:fld>
            <a:endParaRPr lang="en-US" dirty="0"/>
          </a:p>
        </p:txBody>
      </p:sp>
      <p:sp>
        <p:nvSpPr>
          <p:cNvPr id="15974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591D241-A505-483B-90F4-11B8388026F4}" type="slidenum">
              <a:rPr lang="en-US" sz="1300">
                <a:latin typeface="Gill Sans MT" panose="020B0502020104020203" pitchFamily="34" charset="0"/>
              </a:rPr>
              <a:pPr algn="r">
                <a:buClrTx/>
                <a:buFontTx/>
                <a:buNone/>
              </a:pPr>
              <a:t>83</a:t>
            </a:fld>
            <a:endParaRPr lang="en-US" sz="1300" dirty="0">
              <a:latin typeface="Gill Sans MT" panose="020B0502020104020203" pitchFamily="34" charset="0"/>
            </a:endParaRPr>
          </a:p>
        </p:txBody>
      </p:sp>
      <p:sp>
        <p:nvSpPr>
          <p:cNvPr id="15974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88383895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3F932C5-96C0-43D4-8AD1-F7E194762B83}" type="slidenum">
              <a:rPr lang="en-US"/>
              <a:pPr/>
              <a:t>84</a:t>
            </a:fld>
            <a:endParaRPr lang="en-US" dirty="0"/>
          </a:p>
        </p:txBody>
      </p:sp>
      <p:sp>
        <p:nvSpPr>
          <p:cNvPr id="16076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5DDD819-CF64-45AA-996F-467ABA0F1C73}" type="slidenum">
              <a:rPr lang="en-US" sz="1300">
                <a:latin typeface="Gill Sans MT" panose="020B0502020104020203" pitchFamily="34" charset="0"/>
              </a:rPr>
              <a:pPr algn="r">
                <a:buClrTx/>
                <a:buFontTx/>
                <a:buNone/>
              </a:pPr>
              <a:t>84</a:t>
            </a:fld>
            <a:endParaRPr lang="en-US" sz="1300" dirty="0">
              <a:latin typeface="Gill Sans MT" panose="020B0502020104020203" pitchFamily="34" charset="0"/>
            </a:endParaRPr>
          </a:p>
        </p:txBody>
      </p:sp>
      <p:sp>
        <p:nvSpPr>
          <p:cNvPr id="16077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1" name="Text Box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What happen in each algorithms</a:t>
            </a:r>
          </a:p>
        </p:txBody>
      </p:sp>
    </p:spTree>
    <p:extLst>
      <p:ext uri="{BB962C8B-B14F-4D97-AF65-F5344CB8AC3E}">
        <p14:creationId xmlns:p14="http://schemas.microsoft.com/office/powerpoint/2010/main" val="292891577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CF55A60-28CD-430C-AE42-E509A5C7546E}" type="slidenum">
              <a:rPr lang="en-US"/>
              <a:pPr/>
              <a:t>85</a:t>
            </a:fld>
            <a:endParaRPr lang="en-US" dirty="0"/>
          </a:p>
        </p:txBody>
      </p:sp>
      <p:sp>
        <p:nvSpPr>
          <p:cNvPr id="16179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0A5296-A456-42AF-B85D-FA3A1248B680}" type="slidenum">
              <a:rPr lang="en-US" sz="1300">
                <a:latin typeface="Gill Sans MT" panose="020B0502020104020203" pitchFamily="34" charset="0"/>
              </a:rPr>
              <a:pPr algn="r">
                <a:buClrTx/>
                <a:buFontTx/>
                <a:buNone/>
              </a:pPr>
              <a:t>85</a:t>
            </a:fld>
            <a:endParaRPr lang="en-US" sz="1300" dirty="0">
              <a:latin typeface="Gill Sans MT" panose="020B0502020104020203" pitchFamily="34" charset="0"/>
            </a:endParaRPr>
          </a:p>
        </p:txBody>
      </p:sp>
      <p:sp>
        <p:nvSpPr>
          <p:cNvPr id="16179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5485807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0FBD580-A628-431F-9FE0-A37C21F54544}" type="slidenum">
              <a:rPr lang="en-US"/>
              <a:pPr/>
              <a:t>86</a:t>
            </a:fld>
            <a:endParaRPr lang="en-US" dirty="0"/>
          </a:p>
        </p:txBody>
      </p:sp>
      <p:sp>
        <p:nvSpPr>
          <p:cNvPr id="16281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8034FCF-FD1A-481C-A260-2A77A8F00720}" type="slidenum">
              <a:rPr lang="en-US" sz="1300">
                <a:latin typeface="Gill Sans MT" panose="020B0502020104020203" pitchFamily="34" charset="0"/>
              </a:rPr>
              <a:pPr algn="r">
                <a:buClrTx/>
                <a:buFontTx/>
                <a:buNone/>
              </a:pPr>
              <a:t>86</a:t>
            </a:fld>
            <a:endParaRPr lang="en-US" sz="1300" dirty="0">
              <a:latin typeface="Gill Sans MT" panose="020B0502020104020203" pitchFamily="34" charset="0"/>
            </a:endParaRPr>
          </a:p>
        </p:txBody>
      </p:sp>
      <p:sp>
        <p:nvSpPr>
          <p:cNvPr id="16281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Gill Sans MT" panose="020B0502020104020203" pitchFamily="34" charset="0"/>
                <a:cs typeface="Arial" charset="0"/>
              </a:rPr>
              <a:t>Draw</a:t>
            </a:r>
            <a:r>
              <a:rPr lang="en-US" baseline="0" dirty="0">
                <a:latin typeface="Gill Sans MT" panose="020B0502020104020203" pitchFamily="34" charset="0"/>
                <a:cs typeface="Arial" charset="0"/>
              </a:rPr>
              <a:t> “function call” diagram and discuss about the dynamic programming</a:t>
            </a: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39723807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07F6829-F86F-44E3-AD34-01EDDA76C2EE}" type="slidenum">
              <a:rPr lang="en-US"/>
              <a:pPr/>
              <a:t>87</a:t>
            </a:fld>
            <a:endParaRPr lang="en-US" dirty="0"/>
          </a:p>
        </p:txBody>
      </p:sp>
      <p:sp>
        <p:nvSpPr>
          <p:cNvPr id="16384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59207E4-B667-4935-B7AA-F80819D0785E}" type="slidenum">
              <a:rPr lang="en-US" sz="1300">
                <a:latin typeface="Gill Sans MT" panose="020B0502020104020203" pitchFamily="34" charset="0"/>
              </a:rPr>
              <a:pPr algn="r">
                <a:buClrTx/>
                <a:buFontTx/>
                <a:buNone/>
              </a:pPr>
              <a:t>87</a:t>
            </a:fld>
            <a:endParaRPr lang="en-US" sz="1300" dirty="0">
              <a:latin typeface="Gill Sans MT" panose="020B0502020104020203" pitchFamily="34" charset="0"/>
            </a:endParaRPr>
          </a:p>
        </p:txBody>
      </p:sp>
      <p:sp>
        <p:nvSpPr>
          <p:cNvPr id="16384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0775401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BA08B12-4973-415A-B482-46D57EEBAEF4}" type="slidenum">
              <a:rPr lang="en-US"/>
              <a:pPr/>
              <a:t>88</a:t>
            </a:fld>
            <a:endParaRPr lang="en-US" dirty="0"/>
          </a:p>
        </p:txBody>
      </p:sp>
      <p:sp>
        <p:nvSpPr>
          <p:cNvPr id="16486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33C8F4-65EB-4FEC-8259-CC9166223C0C}" type="slidenum">
              <a:rPr lang="en-US" sz="1300">
                <a:latin typeface="Gill Sans MT" panose="020B0502020104020203" pitchFamily="34" charset="0"/>
              </a:rPr>
              <a:pPr algn="r">
                <a:buClrTx/>
                <a:buFontTx/>
                <a:buNone/>
              </a:pPr>
              <a:t>88</a:t>
            </a:fld>
            <a:endParaRPr lang="en-US" sz="1300" dirty="0">
              <a:latin typeface="Gill Sans MT" panose="020B0502020104020203" pitchFamily="34" charset="0"/>
            </a:endParaRPr>
          </a:p>
        </p:txBody>
      </p:sp>
      <p:sp>
        <p:nvSpPr>
          <p:cNvPr id="16486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81714611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C3959F9-19F5-4319-96F3-935C0A3E85BD}" type="slidenum">
              <a:rPr lang="en-US"/>
              <a:pPr/>
              <a:t>90</a:t>
            </a:fld>
            <a:endParaRPr lang="en-US" dirty="0"/>
          </a:p>
        </p:txBody>
      </p:sp>
      <p:sp>
        <p:nvSpPr>
          <p:cNvPr id="16588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5891"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321DBF3-459B-4477-8FF0-6ABB6839E530}" type="slidenum">
              <a:rPr lang="en-US" sz="1300">
                <a:latin typeface="Gill Sans MT" panose="020B0502020104020203" pitchFamily="34" charset="0"/>
              </a:rPr>
              <a:pPr algn="r">
                <a:buClrTx/>
                <a:buFontTx/>
                <a:buNone/>
              </a:pPr>
              <a:t>90</a:t>
            </a:fld>
            <a:endParaRPr lang="en-US" sz="1300" dirty="0">
              <a:latin typeface="Gill Sans MT" panose="020B0502020104020203" pitchFamily="34" charset="0"/>
            </a:endParaRPr>
          </a:p>
        </p:txBody>
      </p:sp>
    </p:spTree>
    <p:extLst>
      <p:ext uri="{BB962C8B-B14F-4D97-AF65-F5344CB8AC3E}">
        <p14:creationId xmlns:p14="http://schemas.microsoft.com/office/powerpoint/2010/main" val="3017977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52B9673-D35C-4B5D-B3B2-6159746B0DCF}" type="slidenum">
              <a:rPr lang="en-US"/>
              <a:pPr/>
              <a:t>91</a:t>
            </a:fld>
            <a:endParaRPr lang="en-US" dirty="0"/>
          </a:p>
        </p:txBody>
      </p:sp>
      <p:sp>
        <p:nvSpPr>
          <p:cNvPr id="16691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E1E81D2-DD8A-470C-A638-E63BC90700AE}" type="slidenum">
              <a:rPr lang="en-US" sz="1300">
                <a:latin typeface="Gill Sans MT" panose="020B0502020104020203" pitchFamily="34" charset="0"/>
              </a:rPr>
              <a:pPr algn="r">
                <a:buClrTx/>
                <a:buFontTx/>
                <a:buNone/>
              </a:pPr>
              <a:t>91</a:t>
            </a:fld>
            <a:endParaRPr lang="en-US" sz="1300" dirty="0">
              <a:latin typeface="Gill Sans MT" panose="020B0502020104020203" pitchFamily="34" charset="0"/>
            </a:endParaRPr>
          </a:p>
        </p:txBody>
      </p:sp>
      <p:sp>
        <p:nvSpPr>
          <p:cNvPr id="16691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206943244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AE83EDF9-41BB-4B6F-A3BD-A8D70A27D05C}" type="slidenum">
              <a:rPr lang="en-US"/>
              <a:pPr/>
              <a:t>92</a:t>
            </a:fld>
            <a:endParaRPr lang="en-US" dirty="0"/>
          </a:p>
        </p:txBody>
      </p:sp>
      <p:sp>
        <p:nvSpPr>
          <p:cNvPr id="168961"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8962"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2202025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CA8DE86-A3C8-7BE6-C56D-32698BF2DEFB}"/>
            </a:ext>
          </a:extLst>
        </p:cNvPr>
        <p:cNvGrpSpPr/>
        <p:nvPr/>
      </p:nvGrpSpPr>
      <p:grpSpPr>
        <a:xfrm>
          <a:off x="0" y="0"/>
          <a:ext cx="0" cy="0"/>
          <a:chOff x="0" y="0"/>
          <a:chExt cx="0" cy="0"/>
        </a:xfrm>
      </p:grpSpPr>
      <p:sp>
        <p:nvSpPr>
          <p:cNvPr id="92162" name="Rectangle 8">
            <a:extLst>
              <a:ext uri="{FF2B5EF4-FFF2-40B4-BE49-F238E27FC236}">
                <a16:creationId xmlns:a16="http://schemas.microsoft.com/office/drawing/2014/main" id="{E0BF1C71-8B90-B988-CD75-3747EC3593F2}"/>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marL="0" marR="0" lvl="0" indent="0" algn="r" defTabSz="966788" rtl="0" eaLnBrk="1" fontAlgn="base" latinLnBrk="0" hangingPunct="1">
              <a:lnSpc>
                <a:spcPct val="100000"/>
              </a:lnSpc>
              <a:spcBef>
                <a:spcPct val="0"/>
              </a:spcBef>
              <a:spcAft>
                <a:spcPct val="0"/>
              </a:spcAft>
              <a:buClrTx/>
              <a:buSzTx/>
              <a:buFontTx/>
              <a:buNone/>
              <a:tabLst>
                <a:tab pos="723900" algn="l"/>
                <a:tab pos="1447800" algn="l"/>
                <a:tab pos="2171700" algn="l"/>
                <a:tab pos="2895600" algn="l"/>
              </a:tabLst>
              <a:defRPr/>
            </a:pPr>
            <a:fld id="{1BCB1475-D0C9-4A2E-AF6B-6105CB2C9FD6}" type="slidenum">
              <a:rPr kumimoji="0" lang="en-US" sz="1300" b="0" i="0" u="none" strike="noStrike" kern="1200" cap="none" spc="0" normalizeH="0" baseline="0" noProof="0">
                <a:ln>
                  <a:noFill/>
                </a:ln>
                <a:solidFill>
                  <a:srgbClr val="000000"/>
                </a:solidFill>
                <a:effectLst/>
                <a:uLnTx/>
                <a:uFillTx/>
                <a:latin typeface="Times New Roman" pitchFamily="16" charset="0"/>
                <a:ea typeface="+mn-ea"/>
                <a:cs typeface="Arial" charset="0"/>
              </a:rPr>
              <a:pPr marL="0" marR="0" lvl="0" indent="0" algn="r" defTabSz="966788" rtl="0" eaLnBrk="1" fontAlgn="base" latinLnBrk="0" hangingPunct="1">
                <a:lnSpc>
                  <a:spcPct val="100000"/>
                </a:lnSpc>
                <a:spcBef>
                  <a:spcPct val="0"/>
                </a:spcBef>
                <a:spcAft>
                  <a:spcPct val="0"/>
                </a:spcAft>
                <a:buClrTx/>
                <a:buSzTx/>
                <a:buFontTx/>
                <a:buNone/>
                <a:tabLst>
                  <a:tab pos="723900" algn="l"/>
                  <a:tab pos="1447800" algn="l"/>
                  <a:tab pos="2171700" algn="l"/>
                  <a:tab pos="2895600" algn="l"/>
                </a:tabLst>
                <a:defRPr/>
              </a:pPr>
              <a:t>93</a:t>
            </a:fld>
            <a:endParaRPr kumimoji="0" lang="en-US" sz="13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92163" name="Rectangle 1">
            <a:extLst>
              <a:ext uri="{FF2B5EF4-FFF2-40B4-BE49-F238E27FC236}">
                <a16:creationId xmlns:a16="http://schemas.microsoft.com/office/drawing/2014/main" id="{00BAF9B7-314D-0CAE-ACE0-2D2C3CE871EE}"/>
              </a:ext>
            </a:extLst>
          </p:cNvPr>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a:extLst>
              <a:ext uri="{FF2B5EF4-FFF2-40B4-BE49-F238E27FC236}">
                <a16:creationId xmlns:a16="http://schemas.microsoft.com/office/drawing/2014/main" id="{3E9C9AC0-5CD7-5E01-0759-B60F5E260B50}"/>
              </a:ext>
            </a:extLst>
          </p:cNvPr>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58052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52F06FC-E64A-4B87-AA1C-EE8168FE769B}" type="slidenum">
              <a:rPr lang="en-US"/>
              <a:pPr/>
              <a:t>9</a:t>
            </a:fld>
            <a:endParaRPr lang="en-US" dirty="0"/>
          </a:p>
        </p:txBody>
      </p:sp>
      <p:sp>
        <p:nvSpPr>
          <p:cNvPr id="9523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BE47B1E-AC1C-4B24-AD1F-A97C900AFF8B}" type="slidenum">
              <a:rPr lang="en-US" sz="1300">
                <a:latin typeface="Gill Sans MT" panose="020B0502020104020203" pitchFamily="34" charset="0"/>
              </a:rPr>
              <a:pPr algn="r">
                <a:buClrTx/>
                <a:buFontTx/>
                <a:buNone/>
              </a:pPr>
              <a:t>9</a:t>
            </a:fld>
            <a:endParaRPr lang="en-US" sz="1300" dirty="0">
              <a:latin typeface="Gill Sans MT" panose="020B0502020104020203" pitchFamily="34" charset="0"/>
            </a:endParaRPr>
          </a:p>
        </p:txBody>
      </p:sp>
      <p:sp>
        <p:nvSpPr>
          <p:cNvPr id="9523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Gill Sans MT" panose="020B0502020104020203" pitchFamily="34" charset="0"/>
              <a:cs typeface="Arial" charset="0"/>
            </a:endParaRPr>
          </a:p>
        </p:txBody>
      </p:sp>
    </p:spTree>
    <p:extLst>
      <p:ext uri="{BB962C8B-B14F-4D97-AF65-F5344CB8AC3E}">
        <p14:creationId xmlns:p14="http://schemas.microsoft.com/office/powerpoint/2010/main" val="15223335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CA8DE86-A3C8-7BE6-C56D-32698BF2DEFB}"/>
            </a:ext>
          </a:extLst>
        </p:cNvPr>
        <p:cNvGrpSpPr/>
        <p:nvPr/>
      </p:nvGrpSpPr>
      <p:grpSpPr>
        <a:xfrm>
          <a:off x="0" y="0"/>
          <a:ext cx="0" cy="0"/>
          <a:chOff x="0" y="0"/>
          <a:chExt cx="0" cy="0"/>
        </a:xfrm>
      </p:grpSpPr>
      <p:sp>
        <p:nvSpPr>
          <p:cNvPr id="92162" name="Rectangle 8">
            <a:extLst>
              <a:ext uri="{FF2B5EF4-FFF2-40B4-BE49-F238E27FC236}">
                <a16:creationId xmlns:a16="http://schemas.microsoft.com/office/drawing/2014/main" id="{E0BF1C71-8B90-B988-CD75-3747EC3593F2}"/>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marL="0" marR="0" lvl="0" indent="0" algn="r" defTabSz="966788" rtl="0" eaLnBrk="1" fontAlgn="base" latinLnBrk="0" hangingPunct="1">
              <a:lnSpc>
                <a:spcPct val="100000"/>
              </a:lnSpc>
              <a:spcBef>
                <a:spcPct val="0"/>
              </a:spcBef>
              <a:spcAft>
                <a:spcPct val="0"/>
              </a:spcAft>
              <a:buClrTx/>
              <a:buSzTx/>
              <a:buFontTx/>
              <a:buNone/>
              <a:tabLst>
                <a:tab pos="723900" algn="l"/>
                <a:tab pos="1447800" algn="l"/>
                <a:tab pos="2171700" algn="l"/>
                <a:tab pos="2895600" algn="l"/>
              </a:tabLst>
              <a:defRPr/>
            </a:pPr>
            <a:fld id="{1BCB1475-D0C9-4A2E-AF6B-6105CB2C9FD6}" type="slidenum">
              <a:rPr kumimoji="0" lang="en-US" sz="1300" b="0" i="0" u="none" strike="noStrike" kern="1200" cap="none" spc="0" normalizeH="0" baseline="0" noProof="0">
                <a:ln>
                  <a:noFill/>
                </a:ln>
                <a:solidFill>
                  <a:srgbClr val="000000"/>
                </a:solidFill>
                <a:effectLst/>
                <a:uLnTx/>
                <a:uFillTx/>
                <a:latin typeface="Times New Roman" pitchFamily="16" charset="0"/>
                <a:ea typeface="+mn-ea"/>
                <a:cs typeface="Arial" charset="0"/>
              </a:rPr>
              <a:pPr marL="0" marR="0" lvl="0" indent="0" algn="r" defTabSz="966788" rtl="0" eaLnBrk="1" fontAlgn="base" latinLnBrk="0" hangingPunct="1">
                <a:lnSpc>
                  <a:spcPct val="100000"/>
                </a:lnSpc>
                <a:spcBef>
                  <a:spcPct val="0"/>
                </a:spcBef>
                <a:spcAft>
                  <a:spcPct val="0"/>
                </a:spcAft>
                <a:buClrTx/>
                <a:buSzTx/>
                <a:buFontTx/>
                <a:buNone/>
                <a:tabLst>
                  <a:tab pos="723900" algn="l"/>
                  <a:tab pos="1447800" algn="l"/>
                  <a:tab pos="2171700" algn="l"/>
                  <a:tab pos="2895600" algn="l"/>
                </a:tabLst>
                <a:defRPr/>
              </a:pPr>
              <a:t>94</a:t>
            </a:fld>
            <a:endParaRPr kumimoji="0" lang="en-US" sz="13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92163" name="Rectangle 1">
            <a:extLst>
              <a:ext uri="{FF2B5EF4-FFF2-40B4-BE49-F238E27FC236}">
                <a16:creationId xmlns:a16="http://schemas.microsoft.com/office/drawing/2014/main" id="{00BAF9B7-314D-0CAE-ACE0-2D2C3CE871EE}"/>
              </a:ext>
            </a:extLst>
          </p:cNvPr>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a:extLst>
              <a:ext uri="{FF2B5EF4-FFF2-40B4-BE49-F238E27FC236}">
                <a16:creationId xmlns:a16="http://schemas.microsoft.com/office/drawing/2014/main" id="{3E9C9AC0-5CD7-5E01-0759-B60F5E260B50}"/>
              </a:ext>
            </a:extLst>
          </p:cNvPr>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52131400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CA8DE86-A3C8-7BE6-C56D-32698BF2DEFB}"/>
            </a:ext>
          </a:extLst>
        </p:cNvPr>
        <p:cNvGrpSpPr/>
        <p:nvPr/>
      </p:nvGrpSpPr>
      <p:grpSpPr>
        <a:xfrm>
          <a:off x="0" y="0"/>
          <a:ext cx="0" cy="0"/>
          <a:chOff x="0" y="0"/>
          <a:chExt cx="0" cy="0"/>
        </a:xfrm>
      </p:grpSpPr>
      <p:sp>
        <p:nvSpPr>
          <p:cNvPr id="92162" name="Rectangle 8">
            <a:extLst>
              <a:ext uri="{FF2B5EF4-FFF2-40B4-BE49-F238E27FC236}">
                <a16:creationId xmlns:a16="http://schemas.microsoft.com/office/drawing/2014/main" id="{E0BF1C71-8B90-B988-CD75-3747EC3593F2}"/>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marL="0" marR="0" lvl="0" indent="0" algn="r" defTabSz="966788" rtl="0" eaLnBrk="1" fontAlgn="base" latinLnBrk="0" hangingPunct="1">
              <a:lnSpc>
                <a:spcPct val="100000"/>
              </a:lnSpc>
              <a:spcBef>
                <a:spcPct val="0"/>
              </a:spcBef>
              <a:spcAft>
                <a:spcPct val="0"/>
              </a:spcAft>
              <a:buClrTx/>
              <a:buSzTx/>
              <a:buFontTx/>
              <a:buNone/>
              <a:tabLst>
                <a:tab pos="723900" algn="l"/>
                <a:tab pos="1447800" algn="l"/>
                <a:tab pos="2171700" algn="l"/>
                <a:tab pos="2895600" algn="l"/>
              </a:tabLst>
              <a:defRPr/>
            </a:pPr>
            <a:fld id="{1BCB1475-D0C9-4A2E-AF6B-6105CB2C9FD6}" type="slidenum">
              <a:rPr kumimoji="0" lang="en-US" sz="1300" b="0" i="0" u="none" strike="noStrike" kern="1200" cap="none" spc="0" normalizeH="0" baseline="0" noProof="0">
                <a:ln>
                  <a:noFill/>
                </a:ln>
                <a:solidFill>
                  <a:srgbClr val="000000"/>
                </a:solidFill>
                <a:effectLst/>
                <a:uLnTx/>
                <a:uFillTx/>
                <a:latin typeface="Times New Roman" pitchFamily="16" charset="0"/>
                <a:ea typeface="+mn-ea"/>
                <a:cs typeface="Arial" charset="0"/>
              </a:rPr>
              <a:pPr marL="0" marR="0" lvl="0" indent="0" algn="r" defTabSz="966788" rtl="0" eaLnBrk="1" fontAlgn="base" latinLnBrk="0" hangingPunct="1">
                <a:lnSpc>
                  <a:spcPct val="100000"/>
                </a:lnSpc>
                <a:spcBef>
                  <a:spcPct val="0"/>
                </a:spcBef>
                <a:spcAft>
                  <a:spcPct val="0"/>
                </a:spcAft>
                <a:buClrTx/>
                <a:buSzTx/>
                <a:buFontTx/>
                <a:buNone/>
                <a:tabLst>
                  <a:tab pos="723900" algn="l"/>
                  <a:tab pos="1447800" algn="l"/>
                  <a:tab pos="2171700" algn="l"/>
                  <a:tab pos="2895600" algn="l"/>
                </a:tabLst>
                <a:defRPr/>
              </a:pPr>
              <a:t>95</a:t>
            </a:fld>
            <a:endParaRPr kumimoji="0" lang="en-US" sz="13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92163" name="Rectangle 1">
            <a:extLst>
              <a:ext uri="{FF2B5EF4-FFF2-40B4-BE49-F238E27FC236}">
                <a16:creationId xmlns:a16="http://schemas.microsoft.com/office/drawing/2014/main" id="{00BAF9B7-314D-0CAE-ACE0-2D2C3CE871EE}"/>
              </a:ext>
            </a:extLst>
          </p:cNvPr>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a:extLst>
              <a:ext uri="{FF2B5EF4-FFF2-40B4-BE49-F238E27FC236}">
                <a16:creationId xmlns:a16="http://schemas.microsoft.com/office/drawing/2014/main" id="{3E9C9AC0-5CD7-5E01-0759-B60F5E260B50}"/>
              </a:ext>
            </a:extLst>
          </p:cNvPr>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3547352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1BCB1475-D0C9-4A2E-AF6B-6105CB2C9FD6}" type="slidenum">
              <a:rPr lang="en-US">
                <a:solidFill>
                  <a:srgbClr val="000000"/>
                </a:solidFill>
                <a:latin typeface="Times New Roman" pitchFamily="16" charset="0"/>
              </a:rPr>
              <a:pPr eaLnBrk="1" hangingPunct="1"/>
              <a:t>96</a:t>
            </a:fld>
            <a:endParaRPr lang="en-US" dirty="0">
              <a:solidFill>
                <a:srgbClr val="000000"/>
              </a:solidFill>
              <a:latin typeface="Times New Roman" pitchFamily="16" charset="0"/>
            </a:endParaRPr>
          </a:p>
        </p:txBody>
      </p:sp>
      <p:sp>
        <p:nvSpPr>
          <p:cNvPr id="92163" name="Rectangle 1"/>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10918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E32D4691-B3B1-4F17-8763-760A0F9F52BD}" type="slidenum">
              <a:rPr lang="en-US" smtClean="0"/>
              <a:pPr/>
              <a:t>‹#›</a:t>
            </a:fld>
            <a:endParaRPr lang="en-US" dirty="0"/>
          </a:p>
        </p:txBody>
      </p:sp>
    </p:spTree>
    <p:extLst>
      <p:ext uri="{BB962C8B-B14F-4D97-AF65-F5344CB8AC3E}">
        <p14:creationId xmlns:p14="http://schemas.microsoft.com/office/powerpoint/2010/main" val="370044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3A97A9FA-8411-48EC-BA56-8CE7F3FE49FD}" type="slidenum">
              <a:rPr lang="en-US" smtClean="0"/>
              <a:pPr/>
              <a:t>‹#›</a:t>
            </a:fld>
            <a:endParaRPr lang="en-US" dirty="0"/>
          </a:p>
        </p:txBody>
      </p:sp>
    </p:spTree>
    <p:extLst>
      <p:ext uri="{BB962C8B-B14F-4D97-AF65-F5344CB8AC3E}">
        <p14:creationId xmlns:p14="http://schemas.microsoft.com/office/powerpoint/2010/main" val="281139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163513"/>
            <a:ext cx="2093913" cy="6156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63513"/>
            <a:ext cx="6130925" cy="615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2D505206-5F3C-4215-B7AB-8A84D2EF6F7A}" type="slidenum">
              <a:rPr lang="en-US" smtClean="0"/>
              <a:pPr/>
              <a:t>‹#›</a:t>
            </a:fld>
            <a:endParaRPr lang="en-US" dirty="0"/>
          </a:p>
        </p:txBody>
      </p:sp>
    </p:spTree>
    <p:extLst>
      <p:ext uri="{BB962C8B-B14F-4D97-AF65-F5344CB8AC3E}">
        <p14:creationId xmlns:p14="http://schemas.microsoft.com/office/powerpoint/2010/main" val="110680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1298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38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67561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1625"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143000"/>
            <a:ext cx="41132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752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473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41670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0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3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E5FC236E-E8F3-45E0-A446-F1A7D3F064D9}" type="slidenum">
              <a:rPr lang="en-US" smtClean="0"/>
              <a:pPr/>
              <a:t>‹#›</a:t>
            </a:fld>
            <a:endParaRPr lang="en-US" dirty="0"/>
          </a:p>
        </p:txBody>
      </p:sp>
    </p:spTree>
    <p:extLst>
      <p:ext uri="{BB962C8B-B14F-4D97-AF65-F5344CB8AC3E}">
        <p14:creationId xmlns:p14="http://schemas.microsoft.com/office/powerpoint/2010/main" val="3639375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2751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200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163513"/>
            <a:ext cx="2093913" cy="6156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63513"/>
            <a:ext cx="6130925" cy="615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220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a:latin typeface="Times New Roman" pitchFamily="18" charset="0"/>
              <a:ea typeface="MS PGothic" pitchFamily="34" charset="-128"/>
            </a:endParaRPr>
          </a:p>
        </p:txBody>
      </p:sp>
      <p:pic>
        <p:nvPicPr>
          <p:cNvPr id="5" name="Picture 1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9"/>
          <p:cNvSpPr>
            <a:spLocks noGrp="1" noChangeArrowheads="1"/>
          </p:cNvSpPr>
          <p:nvPr>
            <p:ph type="ctrTitle"/>
          </p:nvPr>
        </p:nvSpPr>
        <p:spPr>
          <a:xfrm>
            <a:off x="685800" y="990600"/>
            <a:ext cx="7772400" cy="1371600"/>
          </a:xfrm>
        </p:spPr>
        <p:txBody>
          <a:bodyPr/>
          <a:lstStyle>
            <a:lvl1pPr>
              <a:defRPr sz="39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400"/>
            </a:lvl1pPr>
          </a:lstStyle>
          <a:p>
            <a:r>
              <a:rPr lang="en-US"/>
              <a:t>Click to edit Master subtitle style</a:t>
            </a:r>
          </a:p>
        </p:txBody>
      </p:sp>
    </p:spTree>
    <p:extLst>
      <p:ext uri="{BB962C8B-B14F-4D97-AF65-F5344CB8AC3E}">
        <p14:creationId xmlns:p14="http://schemas.microsoft.com/office/powerpoint/2010/main" val="879539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838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90FDA85C-250F-4B6C-A42E-65E27BDF290E}" type="slidenum">
              <a:rPr lang="en-US"/>
              <a:pPr>
                <a:defRPr/>
              </a:pPr>
              <a:t>‹#›</a:t>
            </a:fld>
            <a:endParaRPr lang="en-US"/>
          </a:p>
        </p:txBody>
      </p:sp>
    </p:spTree>
    <p:extLst>
      <p:ext uri="{BB962C8B-B14F-4D97-AF65-F5344CB8AC3E}">
        <p14:creationId xmlns:p14="http://schemas.microsoft.com/office/powerpoint/2010/main" val="903596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A0BE12F-36DE-4FF2-8C3A-16ED7E037695}" type="slidenum">
              <a:rPr lang="en-US"/>
              <a:pPr>
                <a:defRPr/>
              </a:pPr>
              <a:t>‹#›</a:t>
            </a:fld>
            <a:endParaRPr lang="en-US"/>
          </a:p>
        </p:txBody>
      </p:sp>
    </p:spTree>
    <p:extLst>
      <p:ext uri="{BB962C8B-B14F-4D97-AF65-F5344CB8AC3E}">
        <p14:creationId xmlns:p14="http://schemas.microsoft.com/office/powerpoint/2010/main" val="2573603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A9AC0179-14FE-4A37-839F-25331DFF0A20}" type="slidenum">
              <a:rPr lang="en-US"/>
              <a:pPr>
                <a:defRPr/>
              </a:pPr>
              <a:t>‹#›</a:t>
            </a:fld>
            <a:endParaRPr lang="en-US"/>
          </a:p>
        </p:txBody>
      </p:sp>
    </p:spTree>
    <p:extLst>
      <p:ext uri="{BB962C8B-B14F-4D97-AF65-F5344CB8AC3E}">
        <p14:creationId xmlns:p14="http://schemas.microsoft.com/office/powerpoint/2010/main" val="18562307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D362602B-5F48-4205-BF65-B868541A1F29}" type="slidenum">
              <a:rPr lang="en-US"/>
              <a:pPr>
                <a:defRPr/>
              </a:pPr>
              <a:t>‹#›</a:t>
            </a:fld>
            <a:endParaRPr lang="en-US"/>
          </a:p>
        </p:txBody>
      </p:sp>
    </p:spTree>
    <p:extLst>
      <p:ext uri="{BB962C8B-B14F-4D97-AF65-F5344CB8AC3E}">
        <p14:creationId xmlns:p14="http://schemas.microsoft.com/office/powerpoint/2010/main" val="32969227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8EAD0154-58CB-4EB9-A7DC-20E117BEE54A}" type="slidenum">
              <a:rPr lang="en-US"/>
              <a:pPr>
                <a:defRPr/>
              </a:pPr>
              <a:t>‹#›</a:t>
            </a:fld>
            <a:endParaRPr lang="en-US"/>
          </a:p>
        </p:txBody>
      </p:sp>
    </p:spTree>
    <p:extLst>
      <p:ext uri="{BB962C8B-B14F-4D97-AF65-F5344CB8AC3E}">
        <p14:creationId xmlns:p14="http://schemas.microsoft.com/office/powerpoint/2010/main" val="2273346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E38C776E-CC30-4E91-B610-FA45345242EA}" type="slidenum">
              <a:rPr lang="en-US"/>
              <a:pPr>
                <a:defRPr/>
              </a:pPr>
              <a:t>‹#›</a:t>
            </a:fld>
            <a:endParaRPr lang="en-US"/>
          </a:p>
        </p:txBody>
      </p:sp>
    </p:spTree>
    <p:extLst>
      <p:ext uri="{BB962C8B-B14F-4D97-AF65-F5344CB8AC3E}">
        <p14:creationId xmlns:p14="http://schemas.microsoft.com/office/powerpoint/2010/main" val="17599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FA63154E-9C77-48FB-8378-8975BA3E2DCB}" type="slidenum">
              <a:rPr lang="en-US" smtClean="0"/>
              <a:pPr/>
              <a:t>‹#›</a:t>
            </a:fld>
            <a:endParaRPr lang="en-US" dirty="0"/>
          </a:p>
        </p:txBody>
      </p:sp>
    </p:spTree>
    <p:extLst>
      <p:ext uri="{BB962C8B-B14F-4D97-AF65-F5344CB8AC3E}">
        <p14:creationId xmlns:p14="http://schemas.microsoft.com/office/powerpoint/2010/main" val="1037011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3C4AE1A-A114-4EB6-A687-A822D8A2E48A}" type="slidenum">
              <a:rPr lang="en-US"/>
              <a:pPr>
                <a:defRPr/>
              </a:pPr>
              <a:t>‹#›</a:t>
            </a:fld>
            <a:endParaRPr lang="en-US"/>
          </a:p>
        </p:txBody>
      </p:sp>
    </p:spTree>
    <p:extLst>
      <p:ext uri="{BB962C8B-B14F-4D97-AF65-F5344CB8AC3E}">
        <p14:creationId xmlns:p14="http://schemas.microsoft.com/office/powerpoint/2010/main" val="4189757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B38F03E-A99D-4A98-B2FD-851EA23C2EF8}" type="slidenum">
              <a:rPr lang="en-US"/>
              <a:pPr>
                <a:defRPr/>
              </a:pPr>
              <a:t>‹#›</a:t>
            </a:fld>
            <a:endParaRPr lang="en-US"/>
          </a:p>
        </p:txBody>
      </p:sp>
    </p:spTree>
    <p:extLst>
      <p:ext uri="{BB962C8B-B14F-4D97-AF65-F5344CB8AC3E}">
        <p14:creationId xmlns:p14="http://schemas.microsoft.com/office/powerpoint/2010/main" val="3227429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890E8023-B523-476F-B056-1A8E941F904E}" type="slidenum">
              <a:rPr lang="en-US"/>
              <a:pPr>
                <a:defRPr/>
              </a:pPr>
              <a:t>‹#›</a:t>
            </a:fld>
            <a:endParaRPr lang="en-US"/>
          </a:p>
        </p:txBody>
      </p:sp>
    </p:spTree>
    <p:extLst>
      <p:ext uri="{BB962C8B-B14F-4D97-AF65-F5344CB8AC3E}">
        <p14:creationId xmlns:p14="http://schemas.microsoft.com/office/powerpoint/2010/main" val="28201788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76200"/>
            <a:ext cx="2095500" cy="6149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
            <a:ext cx="6134100" cy="6149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AAFE9053-3676-489C-A752-F4481A08BA9E}" type="slidenum">
              <a:rPr lang="en-US"/>
              <a:pPr>
                <a:defRPr/>
              </a:pPr>
              <a:t>‹#›</a:t>
            </a:fld>
            <a:endParaRPr lang="en-US"/>
          </a:p>
        </p:txBody>
      </p:sp>
    </p:spTree>
    <p:extLst>
      <p:ext uri="{BB962C8B-B14F-4D97-AF65-F5344CB8AC3E}">
        <p14:creationId xmlns:p14="http://schemas.microsoft.com/office/powerpoint/2010/main" val="117335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1625"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143000"/>
            <a:ext cx="41132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B40E3891-7541-4510-9C5E-4D1D897AFE24}" type="slidenum">
              <a:rPr lang="en-US" smtClean="0"/>
              <a:pPr/>
              <a:t>‹#›</a:t>
            </a:fld>
            <a:endParaRPr lang="en-US" dirty="0"/>
          </a:p>
        </p:txBody>
      </p:sp>
    </p:spTree>
    <p:extLst>
      <p:ext uri="{BB962C8B-B14F-4D97-AF65-F5344CB8AC3E}">
        <p14:creationId xmlns:p14="http://schemas.microsoft.com/office/powerpoint/2010/main" val="196478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B0417E5C-3246-4060-B4D4-B7809158A6FF}" type="slidenum">
              <a:rPr lang="en-US" smtClean="0"/>
              <a:pPr/>
              <a:t>‹#›</a:t>
            </a:fld>
            <a:endParaRPr lang="en-US" dirty="0"/>
          </a:p>
        </p:txBody>
      </p:sp>
    </p:spTree>
    <p:extLst>
      <p:ext uri="{BB962C8B-B14F-4D97-AF65-F5344CB8AC3E}">
        <p14:creationId xmlns:p14="http://schemas.microsoft.com/office/powerpoint/2010/main" val="180157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4D3A645F-6E84-449E-AD37-09694038ED8C}" type="slidenum">
              <a:rPr lang="en-US" smtClean="0"/>
              <a:pPr/>
              <a:t>‹#›</a:t>
            </a:fld>
            <a:endParaRPr lang="en-US" dirty="0"/>
          </a:p>
        </p:txBody>
      </p:sp>
    </p:spTree>
    <p:extLst>
      <p:ext uri="{BB962C8B-B14F-4D97-AF65-F5344CB8AC3E}">
        <p14:creationId xmlns:p14="http://schemas.microsoft.com/office/powerpoint/2010/main" val="401994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100603B3-1F1B-490E-AF3F-18C1745092AF}" type="slidenum">
              <a:rPr lang="en-US" smtClean="0"/>
              <a:pPr/>
              <a:t>‹#›</a:t>
            </a:fld>
            <a:endParaRPr lang="en-US" dirty="0"/>
          </a:p>
        </p:txBody>
      </p:sp>
    </p:spTree>
    <p:extLst>
      <p:ext uri="{BB962C8B-B14F-4D97-AF65-F5344CB8AC3E}">
        <p14:creationId xmlns:p14="http://schemas.microsoft.com/office/powerpoint/2010/main" val="11245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C0A2C836-F564-4A3F-868C-D1E87EC1E29D}" type="slidenum">
              <a:rPr lang="en-US" smtClean="0"/>
              <a:pPr/>
              <a:t>‹#›</a:t>
            </a:fld>
            <a:endParaRPr lang="en-US" dirty="0"/>
          </a:p>
        </p:txBody>
      </p:sp>
    </p:spTree>
    <p:extLst>
      <p:ext uri="{BB962C8B-B14F-4D97-AF65-F5344CB8AC3E}">
        <p14:creationId xmlns:p14="http://schemas.microsoft.com/office/powerpoint/2010/main" val="174462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371EF1A5-7F07-4C0B-B563-92DE05ADB62C}" type="slidenum">
              <a:rPr lang="en-US" smtClean="0"/>
              <a:pPr/>
              <a:t>‹#›</a:t>
            </a:fld>
            <a:endParaRPr lang="en-US" dirty="0"/>
          </a:p>
        </p:txBody>
      </p:sp>
    </p:spTree>
    <p:extLst>
      <p:ext uri="{BB962C8B-B14F-4D97-AF65-F5344CB8AC3E}">
        <p14:creationId xmlns:p14="http://schemas.microsoft.com/office/powerpoint/2010/main" val="282295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304800" y="163513"/>
            <a:ext cx="84582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304800" y="1143000"/>
            <a:ext cx="8377238" cy="517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p:txBody>
      </p:sp>
      <p:sp>
        <p:nvSpPr>
          <p:cNvPr id="1027" name="Freeform 3"/>
          <p:cNvSpPr>
            <a:spLocks noChangeArrowheads="1"/>
          </p:cNvSpPr>
          <p:nvPr/>
        </p:nvSpPr>
        <p:spPr bwMode="auto">
          <a:xfrm>
            <a:off x="304800" y="990600"/>
            <a:ext cx="8305800" cy="76200"/>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w 1000"/>
              <a:gd name="T13" fmla="*/ 0 h 1000"/>
              <a:gd name="T14" fmla="*/ 1000 w 1000"/>
              <a:gd name="T15" fmla="*/ 1000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1028" name="Line 4"/>
          <p:cNvSpPr>
            <a:spLocks noChangeShapeType="1"/>
          </p:cNvSpPr>
          <p:nvPr/>
        </p:nvSpPr>
        <p:spPr bwMode="auto">
          <a:xfrm>
            <a:off x="304800" y="6324600"/>
            <a:ext cx="8382000" cy="1588"/>
          </a:xfrm>
          <a:prstGeom prst="line">
            <a:avLst/>
          </a:prstGeom>
          <a:noFill/>
          <a:ln w="38160">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dirty="0">
              <a:latin typeface="Gill Sans MT" panose="020B0502020104020203" pitchFamily="34" charset="0"/>
            </a:endParaRPr>
          </a:p>
        </p:txBody>
      </p:sp>
      <p:sp>
        <p:nvSpPr>
          <p:cNvPr id="1029" name="Rectangle 5"/>
          <p:cNvSpPr>
            <a:spLocks noGrp="1" noChangeArrowheads="1"/>
          </p:cNvSpPr>
          <p:nvPr>
            <p:ph type="sldNum"/>
          </p:nvPr>
        </p:nvSpPr>
        <p:spPr bwMode="auto">
          <a:xfrm>
            <a:off x="3962400" y="6477000"/>
            <a:ext cx="6048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Gill Sans MT" panose="020B0502020104020203" pitchFamily="34" charset="0"/>
              </a:defRPr>
            </a:lvl1pPr>
          </a:lstStyle>
          <a:p>
            <a:fld id="{5DF342DD-0276-4FD1-BFF9-9051DDC97589}" type="slidenum">
              <a:rPr lang="en-US" smtClean="0"/>
              <a:pPr/>
              <a:t>‹#›</a:t>
            </a:fld>
            <a:endParaRPr lang="en-US" dirty="0"/>
          </a:p>
        </p:txBody>
      </p:sp>
      <p:pic>
        <p:nvPicPr>
          <p:cNvPr id="1030"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1"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3600" b="1">
          <a:solidFill>
            <a:srgbClr val="293A83"/>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9pPr>
    </p:titleStyle>
    <p:bodyStyle>
      <a:lvl1pPr marL="342900" indent="-342900" algn="just" defTabSz="457200" rtl="0" eaLnBrk="0" fontAlgn="base" hangingPunct="0">
        <a:spcBef>
          <a:spcPts val="20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just"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just" defTabSz="457200" rtl="0" eaLnBrk="0" fontAlgn="base" hangingPunct="0">
        <a:spcBef>
          <a:spcPts val="650"/>
        </a:spcBef>
        <a:spcAft>
          <a:spcPct val="0"/>
        </a:spcAft>
        <a:buClr>
          <a:srgbClr val="000000"/>
        </a:buClr>
        <a:buSzPct val="100000"/>
        <a:buFont typeface="Times New Roman" pitchFamily="18" charset="0"/>
        <a:defRPr sz="2600">
          <a:solidFill>
            <a:srgbClr val="000000"/>
          </a:solidFill>
          <a:latin typeface="+mn-lt"/>
          <a:cs typeface="+mn-cs"/>
        </a:defRPr>
      </a:lvl3pPr>
      <a:lvl4pPr marL="1600200" indent="-228600" algn="just" defTabSz="457200" rtl="0" eaLnBrk="0" fontAlgn="base" hangingPunct="0">
        <a:spcBef>
          <a:spcPts val="550"/>
        </a:spcBef>
        <a:spcAft>
          <a:spcPct val="0"/>
        </a:spcAft>
        <a:buClr>
          <a:srgbClr val="000000"/>
        </a:buClr>
        <a:buSzPct val="100000"/>
        <a:buFont typeface="Times New Roman" pitchFamily="18" charset="0"/>
        <a:defRPr sz="2200">
          <a:solidFill>
            <a:srgbClr val="000000"/>
          </a:solidFill>
          <a:latin typeface="+mn-lt"/>
          <a:cs typeface="+mn-cs"/>
        </a:defRPr>
      </a:lvl4pPr>
      <a:lvl5pPr marL="2057400" indent="-228600" algn="just"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Freeform 1"/>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w 1000"/>
              <a:gd name="T13" fmla="*/ 0 h 1000"/>
              <a:gd name="T14" fmla="*/ 1000 w 1000"/>
              <a:gd name="T15" fmla="*/ 1000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5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pic>
        <p:nvPicPr>
          <p:cNvPr id="205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p:cNvSpPr>
            <a:spLocks noGrp="1" noChangeArrowheads="1"/>
          </p:cNvSpPr>
          <p:nvPr>
            <p:ph type="title"/>
          </p:nvPr>
        </p:nvSpPr>
        <p:spPr bwMode="auto">
          <a:xfrm>
            <a:off x="304800" y="163513"/>
            <a:ext cx="84582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dirty="0"/>
              <a:t>Click to edit the title text format</a:t>
            </a:r>
          </a:p>
        </p:txBody>
      </p:sp>
      <p:sp>
        <p:nvSpPr>
          <p:cNvPr id="2053" name="Rectangle 5"/>
          <p:cNvSpPr>
            <a:spLocks noGrp="1" noChangeArrowheads="1"/>
          </p:cNvSpPr>
          <p:nvPr>
            <p:ph type="body" idx="1"/>
          </p:nvPr>
        </p:nvSpPr>
        <p:spPr bwMode="auto">
          <a:xfrm>
            <a:off x="304800" y="1143000"/>
            <a:ext cx="8377238" cy="517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dirty="0"/>
              <a:t>Click to edit the outline text format</a:t>
            </a:r>
          </a:p>
          <a:p>
            <a:pPr lvl="1"/>
            <a:r>
              <a:rPr lang="en-GB" dirty="0"/>
              <a:t>Second Outline Level</a:t>
            </a:r>
          </a:p>
          <a:p>
            <a:pPr lvl="2"/>
            <a:r>
              <a:rPr lang="en-GB" dirty="0"/>
              <a:t>Third Outline Level</a:t>
            </a:r>
          </a:p>
          <a:p>
            <a:pPr lvl="3"/>
            <a:r>
              <a:rPr lang="en-GB" dirty="0"/>
              <a:t>Fourth Outline Level</a:t>
            </a:r>
          </a:p>
          <a:p>
            <a:pPr lvl="4"/>
            <a:r>
              <a:rPr lang="en-GB" dirty="0"/>
              <a:t>Fifth Outline Level</a:t>
            </a:r>
          </a:p>
          <a:p>
            <a:pPr lvl="4"/>
            <a:r>
              <a:rPr lang="en-GB" dirty="0"/>
              <a:t>Sixth Outline Level</a:t>
            </a:r>
          </a:p>
          <a:p>
            <a:pPr lvl="4"/>
            <a:r>
              <a:rPr lang="en-GB" dirty="0"/>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3600" b="1">
          <a:solidFill>
            <a:srgbClr val="293A83"/>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8"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8"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76200"/>
            <a:ext cx="8382000" cy="866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044575"/>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F0E84D29-446E-4D31-86BF-AC8F1BC74242}" type="slidenum">
              <a:rPr lang="en-US"/>
              <a:pPr>
                <a:defRPr/>
              </a:pPr>
              <a:t>‹#›</a:t>
            </a:fld>
            <a:endParaRPr lang="en-US"/>
          </a:p>
        </p:txBody>
      </p:sp>
      <p:pic>
        <p:nvPicPr>
          <p:cNvPr id="1031" name="Picture 1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5068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9.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9.xml"/></Relationships>
</file>

<file path=ppt/slides/_rels/slide9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A259-AF65-1B83-6E7E-8D0390B8A779}"/>
              </a:ext>
            </a:extLst>
          </p:cNvPr>
          <p:cNvSpPr>
            <a:spLocks noGrp="1"/>
          </p:cNvSpPr>
          <p:nvPr>
            <p:ph type="ctrTitle"/>
          </p:nvPr>
        </p:nvSpPr>
        <p:spPr>
          <a:xfrm>
            <a:off x="577788" y="783868"/>
            <a:ext cx="7772400" cy="1470025"/>
          </a:xfrm>
        </p:spPr>
        <p:txBody>
          <a:bodyPr/>
          <a:lstStyle/>
          <a:p>
            <a:pPr algn="ctr"/>
            <a:r>
              <a:rPr lang="en-US" dirty="0">
                <a:solidFill>
                  <a:srgbClr val="002060"/>
                </a:solidFill>
                <a:latin typeface="Gill Sans MT" panose="020B0502020104020203" pitchFamily="34" charset="0"/>
                <a:cs typeface="Calibri" panose="020F0502020204030204" pitchFamily="34" charset="0"/>
              </a:rPr>
              <a:t>Lecture 8</a:t>
            </a:r>
            <a:br>
              <a:rPr lang="en-US" sz="4000" dirty="0">
                <a:solidFill>
                  <a:srgbClr val="002060"/>
                </a:solidFill>
                <a:latin typeface="Gill Sans MT" panose="020B0502020104020203" pitchFamily="34" charset="0"/>
                <a:cs typeface="Calibri" panose="020F0502020204030204" pitchFamily="34" charset="0"/>
              </a:rPr>
            </a:br>
            <a:r>
              <a:rPr lang="en-US" sz="5400" b="1" dirty="0">
                <a:solidFill>
                  <a:srgbClr val="005000"/>
                </a:solidFill>
                <a:latin typeface="Calibri" panose="020F0502020204030204" pitchFamily="34" charset="0"/>
                <a:cs typeface="Calibri" panose="020F0502020204030204" pitchFamily="34" charset="0"/>
              </a:rPr>
              <a:t>Functions</a:t>
            </a:r>
            <a:endParaRPr lang="en-US" dirty="0">
              <a:latin typeface="Gill Sans MT" panose="020B0502020104020203" pitchFamily="34" charset="0"/>
            </a:endParaRPr>
          </a:p>
        </p:txBody>
      </p:sp>
      <p:sp>
        <p:nvSpPr>
          <p:cNvPr id="3" name="Subtitle 2">
            <a:extLst>
              <a:ext uri="{FF2B5EF4-FFF2-40B4-BE49-F238E27FC236}">
                <a16:creationId xmlns:a16="http://schemas.microsoft.com/office/drawing/2014/main" id="{C28FD6DE-52B2-FA99-AE57-C30890746D0A}"/>
              </a:ext>
            </a:extLst>
          </p:cNvPr>
          <p:cNvSpPr>
            <a:spLocks noGrp="1"/>
          </p:cNvSpPr>
          <p:nvPr>
            <p:ph type="subTitle" idx="1"/>
          </p:nvPr>
        </p:nvSpPr>
        <p:spPr>
          <a:xfrm>
            <a:off x="323528" y="2777113"/>
            <a:ext cx="8280920" cy="3471287"/>
          </a:xfrm>
        </p:spPr>
        <p:txBody>
          <a:bodyPr anchor="ctr"/>
          <a:lstStyle/>
          <a:p>
            <a:pPr algn="ctr" defTabSz="914400" eaLnBrk="1" hangingPunct="1">
              <a:spcBef>
                <a:spcPct val="50000"/>
              </a:spcBef>
              <a:buClr>
                <a:srgbClr val="003399"/>
              </a:buClr>
              <a:buSzTx/>
              <a:tabLst/>
            </a:pPr>
            <a:r>
              <a:rPr lang="en-US" sz="2400" b="1" kern="0" dirty="0">
                <a:solidFill>
                  <a:srgbClr val="000000"/>
                </a:solidFill>
                <a:latin typeface="Gill Sans MT" panose="020B0502020104020203" pitchFamily="34" charset="0"/>
                <a:cs typeface="Arial"/>
              </a:rPr>
              <a:t>Instructor: Morteza </a:t>
            </a:r>
            <a:r>
              <a:rPr lang="en-US" sz="2400" b="1" kern="0" dirty="0" err="1">
                <a:solidFill>
                  <a:srgbClr val="000000"/>
                </a:solidFill>
                <a:latin typeface="Gill Sans MT" panose="020B0502020104020203" pitchFamily="34" charset="0"/>
                <a:cs typeface="Arial"/>
              </a:rPr>
              <a:t>Zakeri</a:t>
            </a:r>
            <a:r>
              <a:rPr lang="en-US" sz="2400" b="1" kern="0" dirty="0">
                <a:solidFill>
                  <a:srgbClr val="000000"/>
                </a:solidFill>
                <a:latin typeface="Gill Sans MT" panose="020B0502020104020203" pitchFamily="34" charset="0"/>
                <a:cs typeface="Arial"/>
              </a:rPr>
              <a:t>, Ph.D. </a:t>
            </a:r>
          </a:p>
          <a:p>
            <a:pPr algn="ctr" defTabSz="914400" eaLnBrk="1" hangingPunct="1">
              <a:spcBef>
                <a:spcPct val="50000"/>
              </a:spcBef>
              <a:buClr>
                <a:srgbClr val="003399"/>
              </a:buClr>
              <a:buSzTx/>
              <a:tabLst/>
            </a:pPr>
            <a:r>
              <a:rPr lang="en-US" sz="2400" kern="0" dirty="0">
                <a:solidFill>
                  <a:srgbClr val="000000"/>
                </a:solidFill>
                <a:latin typeface="Gill Sans MT" panose="020B0502020104020203" pitchFamily="34" charset="0"/>
                <a:cs typeface="Arial"/>
              </a:rPr>
              <a:t>(zakeri@aut.ac.ir)</a:t>
            </a:r>
            <a:endParaRPr lang="en-US" sz="2400" b="1" kern="0" dirty="0">
              <a:solidFill>
                <a:srgbClr val="000000"/>
              </a:solidFill>
              <a:latin typeface="Gill Sans MT" panose="020B0502020104020203" pitchFamily="34" charset="0"/>
              <a:cs typeface="Arial"/>
            </a:endParaRPr>
          </a:p>
          <a:p>
            <a:pPr algn="ctr" defTabSz="914400" eaLnBrk="1" hangingPunct="1">
              <a:spcBef>
                <a:spcPct val="50000"/>
              </a:spcBef>
              <a:buClr>
                <a:srgbClr val="003399"/>
              </a:buClr>
              <a:buSzTx/>
              <a:tabLst/>
            </a:pPr>
            <a:endParaRPr lang="en-US" sz="2000" i="1" kern="0" dirty="0">
              <a:solidFill>
                <a:srgbClr val="000000"/>
              </a:solidFill>
              <a:latin typeface="Gill Sans MT" panose="020B0502020104020203" pitchFamily="34" charset="0"/>
              <a:cs typeface="Arial"/>
            </a:endParaRPr>
          </a:p>
          <a:p>
            <a:pPr algn="ctr" defTabSz="914400" eaLnBrk="1" hangingPunct="1">
              <a:spcBef>
                <a:spcPct val="50000"/>
              </a:spcBef>
              <a:buClr>
                <a:srgbClr val="003399"/>
              </a:buClr>
              <a:buSzTx/>
              <a:tabLst/>
            </a:pPr>
            <a:r>
              <a:rPr lang="en-US" sz="2000" i="1" kern="0" dirty="0">
                <a:solidFill>
                  <a:srgbClr val="000000"/>
                </a:solidFill>
                <a:latin typeface="Gill Sans MT" panose="020B0502020104020203" pitchFamily="34" charset="0"/>
                <a:cs typeface="Arial"/>
              </a:rPr>
              <a:t>Modified Slides from Dr. Hossein </a:t>
            </a:r>
            <a:r>
              <a:rPr lang="en-US" sz="2000" i="1" kern="0" dirty="0" err="1">
                <a:solidFill>
                  <a:srgbClr val="000000"/>
                </a:solidFill>
                <a:latin typeface="Gill Sans MT" panose="020B0502020104020203" pitchFamily="34" charset="0"/>
                <a:cs typeface="Arial"/>
              </a:rPr>
              <a:t>Zeinali</a:t>
            </a:r>
            <a:r>
              <a:rPr lang="en-US" sz="2000" i="1" kern="0" dirty="0">
                <a:solidFill>
                  <a:srgbClr val="000000"/>
                </a:solidFill>
                <a:latin typeface="Gill Sans MT" panose="020B0502020104020203" pitchFamily="34" charset="0"/>
                <a:cs typeface="Arial"/>
              </a:rPr>
              <a:t> and Dr. </a:t>
            </a:r>
            <a:r>
              <a:rPr lang="en-US" sz="2000" i="1" kern="0" dirty="0" err="1">
                <a:solidFill>
                  <a:srgbClr val="000000"/>
                </a:solidFill>
                <a:latin typeface="Gill Sans MT" panose="020B0502020104020203" pitchFamily="34" charset="0"/>
                <a:cs typeface="Arial"/>
              </a:rPr>
              <a:t>Bahador</a:t>
            </a:r>
            <a:r>
              <a:rPr lang="en-US" sz="2000" i="1" kern="0" dirty="0">
                <a:solidFill>
                  <a:srgbClr val="000000"/>
                </a:solidFill>
                <a:latin typeface="Gill Sans MT" panose="020B0502020104020203" pitchFamily="34" charset="0"/>
                <a:cs typeface="Arial"/>
              </a:rPr>
              <a:t> Bakhshi</a:t>
            </a:r>
            <a:endParaRPr lang="en-US" sz="2400" b="1" kern="0" dirty="0">
              <a:solidFill>
                <a:srgbClr val="000000"/>
              </a:solidFill>
              <a:latin typeface="Gill Sans MT" panose="020B0502020104020203" pitchFamily="34" charset="0"/>
              <a:cs typeface="Arial"/>
            </a:endParaRPr>
          </a:p>
          <a:p>
            <a:pPr algn="ctr" defTabSz="914400" eaLnBrk="1" hangingPunct="1">
              <a:spcBef>
                <a:spcPct val="50000"/>
              </a:spcBef>
              <a:buClr>
                <a:srgbClr val="003399"/>
              </a:buClr>
              <a:buSzTx/>
              <a:tabLst/>
            </a:pPr>
            <a:r>
              <a:rPr lang="en-US" sz="2400" b="1" kern="0" dirty="0">
                <a:solidFill>
                  <a:srgbClr val="000000"/>
                </a:solidFill>
                <a:latin typeface="Gill Sans MT" panose="020B0502020104020203" pitchFamily="34" charset="0"/>
                <a:cs typeface="Arial"/>
              </a:rPr>
              <a:t>School of Computer Engineering,  </a:t>
            </a:r>
          </a:p>
          <a:p>
            <a:pPr algn="ctr" defTabSz="914400" eaLnBrk="1" hangingPunct="1">
              <a:spcBef>
                <a:spcPct val="50000"/>
              </a:spcBef>
              <a:buClr>
                <a:srgbClr val="003399"/>
              </a:buClr>
              <a:buSzTx/>
              <a:tabLst/>
            </a:pPr>
            <a:r>
              <a:rPr lang="en-US" sz="2400" b="1" kern="0" dirty="0" err="1">
                <a:solidFill>
                  <a:srgbClr val="000000"/>
                </a:solidFill>
                <a:latin typeface="Gill Sans MT" panose="020B0502020104020203" pitchFamily="34" charset="0"/>
                <a:cs typeface="Arial"/>
              </a:rPr>
              <a:t>Amirkabir</a:t>
            </a:r>
            <a:r>
              <a:rPr lang="en-US" sz="2400" b="1" kern="0" dirty="0">
                <a:solidFill>
                  <a:srgbClr val="000000"/>
                </a:solidFill>
                <a:latin typeface="Gill Sans MT" panose="020B0502020104020203" pitchFamily="34" charset="0"/>
                <a:cs typeface="Arial"/>
              </a:rPr>
              <a:t> University of Technology</a:t>
            </a:r>
            <a:endParaRPr lang="en-US" sz="2400" b="1" dirty="0">
              <a:solidFill>
                <a:srgbClr val="000000"/>
              </a:solidFill>
              <a:latin typeface="Gill Sans MT" panose="020B0502020104020203" pitchFamily="34" charset="0"/>
            </a:endParaRPr>
          </a:p>
          <a:p>
            <a:r>
              <a:rPr lang="en-US" sz="2000" kern="0" dirty="0">
                <a:solidFill>
                  <a:srgbClr val="002060"/>
                </a:solidFill>
                <a:latin typeface="Gill Sans MT" panose="020B0502020104020203" pitchFamily="34" charset="0"/>
                <a:cs typeface="Arial"/>
              </a:rPr>
              <a:t>Spring 2025</a:t>
            </a:r>
          </a:p>
        </p:txBody>
      </p:sp>
      <p:sp>
        <p:nvSpPr>
          <p:cNvPr id="6" name="TextBox 5">
            <a:extLst>
              <a:ext uri="{FF2B5EF4-FFF2-40B4-BE49-F238E27FC236}">
                <a16:creationId xmlns:a16="http://schemas.microsoft.com/office/drawing/2014/main" id="{C94EEB00-7CD3-0B51-44CE-DF472259DD9A}"/>
              </a:ext>
            </a:extLst>
          </p:cNvPr>
          <p:cNvSpPr txBox="1"/>
          <p:nvPr/>
        </p:nvSpPr>
        <p:spPr>
          <a:xfrm>
            <a:off x="323528" y="260648"/>
            <a:ext cx="8280920" cy="523220"/>
          </a:xfrm>
          <a:prstGeom prst="rect">
            <a:avLst/>
          </a:prstGeom>
          <a:noFill/>
        </p:spPr>
        <p:txBody>
          <a:bodyPr wrap="square">
            <a:spAutoFit/>
          </a:bodyPr>
          <a:lstStyle/>
          <a:p>
            <a:pPr algn="ctr" eaLnBrk="1" hangingPunct="1">
              <a:spcBef>
                <a:spcPts val="2500"/>
              </a:spcBef>
              <a:buClrTx/>
              <a:buFontTx/>
              <a:buNone/>
            </a:pPr>
            <a:r>
              <a:rPr lang="en-US" sz="2800" b="1" kern="0" dirty="0">
                <a:solidFill>
                  <a:srgbClr val="C00000"/>
                </a:solidFill>
                <a:latin typeface="Gill Sans MT" panose="020B0502020104020203" pitchFamily="34" charset="0"/>
                <a:cs typeface="Arial"/>
              </a:rPr>
              <a:t>Fundamentals of Computer and Programming</a:t>
            </a:r>
          </a:p>
        </p:txBody>
      </p:sp>
    </p:spTree>
    <p:extLst>
      <p:ext uri="{BB962C8B-B14F-4D97-AF65-F5344CB8AC3E}">
        <p14:creationId xmlns:p14="http://schemas.microsoft.com/office/powerpoint/2010/main" val="393289137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8EAF43-76DB-49DB-84F1-C194FF2F8CA0}" type="slidenum">
              <a:rPr lang="en-US" sz="1200">
                <a:latin typeface="Gill Sans MT" panose="020B0502020104020203" pitchFamily="34" charset="0"/>
                <a:ea typeface="MS PGothic" pitchFamily="34" charset="-128"/>
              </a:rPr>
              <a:pPr algn="r">
                <a:buClrTx/>
                <a:buFontTx/>
                <a:buNone/>
              </a:pPr>
              <a:t>10</a:t>
            </a:fld>
            <a:endParaRPr lang="en-US" sz="1200" dirty="0">
              <a:latin typeface="Gill Sans MT" panose="020B0502020104020203" pitchFamily="34" charset="0"/>
              <a:ea typeface="MS PGothic" pitchFamily="34" charset="-128"/>
            </a:endParaRPr>
          </a:p>
        </p:txBody>
      </p:sp>
      <p:sp>
        <p:nvSpPr>
          <p:cNvPr id="13314" name="Text Box 2"/>
          <p:cNvSpPr txBox="1">
            <a:spLocks noChangeArrowheads="1"/>
          </p:cNvSpPr>
          <p:nvPr/>
        </p:nvSpPr>
        <p:spPr bwMode="auto">
          <a:xfrm>
            <a:off x="446088" y="163513"/>
            <a:ext cx="82407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Function definition</a:t>
            </a:r>
          </a:p>
        </p:txBody>
      </p:sp>
      <p:sp>
        <p:nvSpPr>
          <p:cNvPr id="13315" name="Text Box 3"/>
          <p:cNvSpPr txBox="1">
            <a:spLocks noChangeArrowheads="1"/>
          </p:cNvSpPr>
          <p:nvPr/>
        </p:nvSpPr>
        <p:spPr bwMode="auto">
          <a:xfrm>
            <a:off x="304800" y="1143000"/>
            <a:ext cx="8659688" cy="509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marL="665163" indent="-3254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marL="1017588" indent="-3476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500"/>
              </a:spcBef>
              <a:buClrTx/>
              <a:buFontTx/>
              <a:buNone/>
            </a:pPr>
            <a:r>
              <a:rPr lang="en-US" sz="2300" b="1" dirty="0">
                <a:latin typeface="Consolas" panose="020B0609020204030204" pitchFamily="49" charset="0"/>
                <a:cs typeface="Courier New" pitchFamily="49" charset="0"/>
              </a:rPr>
              <a:t>&lt;output type&gt; &lt;function name&gt;</a:t>
            </a:r>
            <a:r>
              <a:rPr lang="en-US" sz="2300" b="1" dirty="0">
                <a:solidFill>
                  <a:srgbClr val="CC000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&lt;input parameters&gt;</a:t>
            </a:r>
            <a:r>
              <a:rPr lang="en-US" sz="2300" b="1" dirty="0">
                <a:solidFill>
                  <a:srgbClr val="CC0000"/>
                </a:solidFill>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a:t>
            </a:r>
          </a:p>
          <a:p>
            <a:pPr>
              <a:lnSpc>
                <a:spcPct val="90000"/>
              </a:lnSpc>
              <a:spcBef>
                <a:spcPts val="500"/>
              </a:spcBef>
              <a:buClrTx/>
              <a:buFontTx/>
              <a:buNone/>
            </a:pPr>
            <a:r>
              <a:rPr lang="en-US" sz="2400" b="1" dirty="0">
                <a:latin typeface="Consolas" panose="020B0609020204030204" pitchFamily="49" charset="0"/>
                <a:cs typeface="Courier New" pitchFamily="49" charset="0"/>
              </a:rPr>
              <a:t>	&lt;statements&gt;</a:t>
            </a:r>
          </a:p>
          <a:p>
            <a:pPr>
              <a:lnSpc>
                <a:spcPct val="90000"/>
              </a:lnSpc>
              <a:spcBef>
                <a:spcPts val="500"/>
              </a:spcBef>
              <a:buClrTx/>
              <a:buFontTx/>
              <a:buNone/>
            </a:pPr>
            <a:r>
              <a:rPr lang="en-US" sz="2400" b="1" dirty="0">
                <a:solidFill>
                  <a:srgbClr val="CC0000"/>
                </a:solidFill>
                <a:latin typeface="Consolas" panose="020B0609020204030204" pitchFamily="49" charset="0"/>
                <a:cs typeface="Courier New" pitchFamily="49" charset="0"/>
              </a:rPr>
              <a:t>}</a:t>
            </a:r>
          </a:p>
          <a:p>
            <a:pPr>
              <a:lnSpc>
                <a:spcPct val="90000"/>
              </a:lnSpc>
              <a:spcBef>
                <a:spcPts val="500"/>
              </a:spcBef>
              <a:buClr>
                <a:srgbClr val="003399"/>
              </a:buClr>
              <a:buFont typeface="Wingdings" pitchFamily="2" charset="2"/>
              <a:buChar char=""/>
            </a:pPr>
            <a:r>
              <a:rPr lang="en-US" sz="2400" dirty="0">
                <a:latin typeface="Gill Sans MT" panose="020B0502020104020203" pitchFamily="34" charset="0"/>
              </a:rPr>
              <a:t>&lt;output type&gt;</a:t>
            </a:r>
          </a:p>
          <a:p>
            <a:pPr lvl="1">
              <a:lnSpc>
                <a:spcPct val="90000"/>
              </a:lnSpc>
              <a:spcBef>
                <a:spcPts val="500"/>
              </a:spcBef>
              <a:buClr>
                <a:srgbClr val="006633"/>
              </a:buClr>
              <a:buSzPct val="85000"/>
              <a:buFont typeface="Wingdings" pitchFamily="2" charset="2"/>
              <a:buChar char=""/>
            </a:pPr>
            <a:r>
              <a:rPr lang="en-US" sz="2000" dirty="0">
                <a:latin typeface="Gill Sans MT" panose="020B0502020104020203" pitchFamily="34" charset="0"/>
              </a:rPr>
              <a:t>Queries: </a:t>
            </a:r>
            <a:r>
              <a:rPr lang="en-US" b="1" dirty="0" err="1">
                <a:latin typeface="Consolas" panose="020B0609020204030204" pitchFamily="49" charset="0"/>
                <a:cs typeface="Courier New" pitchFamily="49" charset="0"/>
              </a:rPr>
              <a:t>int</a:t>
            </a:r>
            <a:r>
              <a:rPr lang="en-US" b="1" dirty="0">
                <a:latin typeface="Consolas" panose="020B0609020204030204" pitchFamily="49" charset="0"/>
                <a:cs typeface="Courier New" pitchFamily="49" charset="0"/>
              </a:rPr>
              <a:t>, float,…</a:t>
            </a:r>
          </a:p>
          <a:p>
            <a:pPr lvl="1">
              <a:lnSpc>
                <a:spcPct val="90000"/>
              </a:lnSpc>
              <a:spcBef>
                <a:spcPts val="500"/>
              </a:spcBef>
              <a:buClr>
                <a:srgbClr val="006633"/>
              </a:buClr>
              <a:buSzPct val="85000"/>
              <a:buFont typeface="Wingdings" pitchFamily="2" charset="2"/>
              <a:buChar char=""/>
            </a:pPr>
            <a:r>
              <a:rPr lang="en-US" sz="2000" dirty="0">
                <a:latin typeface="Gill Sans MT" panose="020B0502020104020203" pitchFamily="34" charset="0"/>
              </a:rPr>
              <a:t>Command: </a:t>
            </a:r>
            <a:r>
              <a:rPr lang="en-US" b="1" dirty="0">
                <a:latin typeface="Consolas" panose="020B0609020204030204" pitchFamily="49" charset="0"/>
                <a:cs typeface="Courier New" pitchFamily="49" charset="0"/>
              </a:rPr>
              <a:t>void </a:t>
            </a:r>
          </a:p>
          <a:p>
            <a:pPr>
              <a:lnSpc>
                <a:spcPct val="90000"/>
              </a:lnSpc>
              <a:spcBef>
                <a:spcPts val="500"/>
              </a:spcBef>
              <a:buClr>
                <a:srgbClr val="003399"/>
              </a:buClr>
              <a:buFont typeface="Wingdings" pitchFamily="2" charset="2"/>
              <a:buChar char=""/>
            </a:pPr>
            <a:r>
              <a:rPr lang="en-US" sz="2400" dirty="0">
                <a:latin typeface="Gill Sans MT" panose="020B0502020104020203" pitchFamily="34" charset="0"/>
              </a:rPr>
              <a:t>&lt;function name&gt; is an identifier </a:t>
            </a:r>
          </a:p>
          <a:p>
            <a:pPr>
              <a:lnSpc>
                <a:spcPct val="90000"/>
              </a:lnSpc>
              <a:spcBef>
                <a:spcPts val="500"/>
              </a:spcBef>
              <a:buClr>
                <a:srgbClr val="003399"/>
              </a:buClr>
              <a:buFont typeface="Wingdings" pitchFamily="2" charset="2"/>
              <a:buChar char=""/>
            </a:pPr>
            <a:r>
              <a:rPr lang="en-US" sz="2400" dirty="0">
                <a:latin typeface="Gill Sans MT" panose="020B0502020104020203" pitchFamily="34" charset="0"/>
              </a:rPr>
              <a:t>&lt;input parameters&gt;</a:t>
            </a:r>
          </a:p>
          <a:p>
            <a:pPr lvl="1">
              <a:lnSpc>
                <a:spcPct val="90000"/>
              </a:lnSpc>
              <a:spcBef>
                <a:spcPts val="500"/>
              </a:spcBef>
              <a:buClr>
                <a:srgbClr val="006633"/>
              </a:buClr>
              <a:buSzPct val="85000"/>
              <a:buFont typeface="Wingdings" pitchFamily="2" charset="2"/>
              <a:buChar char=""/>
            </a:pPr>
            <a:r>
              <a:rPr lang="en-US" sz="2000" dirty="0">
                <a:latin typeface="Gill Sans MT" panose="020B0502020104020203" pitchFamily="34" charset="0"/>
              </a:rPr>
              <a:t>&lt;type&gt; </a:t>
            </a:r>
            <a:r>
              <a:rPr lang="en-US" sz="2000" dirty="0">
                <a:solidFill>
                  <a:srgbClr val="C00000"/>
                </a:solidFill>
                <a:latin typeface="Gill Sans MT" panose="020B0502020104020203" pitchFamily="34" charset="0"/>
              </a:rPr>
              <a:t>&lt;identifier&gt;</a:t>
            </a:r>
            <a:r>
              <a:rPr lang="en-US" sz="2000" dirty="0">
                <a:latin typeface="Gill Sans MT" panose="020B0502020104020203" pitchFamily="34" charset="0"/>
              </a:rPr>
              <a:t>, &lt;type&gt; </a:t>
            </a:r>
            <a:r>
              <a:rPr lang="en-US" sz="2000" dirty="0">
                <a:solidFill>
                  <a:srgbClr val="C00000"/>
                </a:solidFill>
                <a:latin typeface="Gill Sans MT" panose="020B0502020104020203" pitchFamily="34" charset="0"/>
              </a:rPr>
              <a:t>&lt;identifier&gt;</a:t>
            </a:r>
            <a:r>
              <a:rPr lang="en-US" sz="2000" dirty="0">
                <a:latin typeface="Gill Sans MT" panose="020B0502020104020203" pitchFamily="34" charset="0"/>
              </a:rPr>
              <a:t>, …</a:t>
            </a:r>
          </a:p>
          <a:p>
            <a:pPr lvl="2">
              <a:lnSpc>
                <a:spcPct val="90000"/>
              </a:lnSpc>
              <a:spcBef>
                <a:spcPts val="500"/>
              </a:spcBef>
              <a:buClr>
                <a:srgbClr val="CC0000"/>
              </a:buClr>
              <a:buSzPct val="75000"/>
              <a:buFont typeface="Wingdings" pitchFamily="2" charset="2"/>
              <a:buChar char=""/>
            </a:pPr>
            <a:r>
              <a:rPr lang="en-US" sz="2000" b="1" dirty="0" err="1">
                <a:latin typeface="Consolas" panose="020B0609020204030204" pitchFamily="49" charset="0"/>
                <a:cs typeface="Courier New" pitchFamily="49" charset="0"/>
              </a:rPr>
              <a:t>int</a:t>
            </a:r>
            <a:r>
              <a:rPr lang="en-US" sz="2000" b="1" dirty="0">
                <a:latin typeface="Consolas" panose="020B0609020204030204" pitchFamily="49" charset="0"/>
                <a:cs typeface="Courier New" pitchFamily="49" charset="0"/>
              </a:rPr>
              <a:t> in, float f, …</a:t>
            </a:r>
          </a:p>
          <a:p>
            <a:pPr lvl="1">
              <a:lnSpc>
                <a:spcPct val="90000"/>
              </a:lnSpc>
              <a:spcBef>
                <a:spcPts val="500"/>
              </a:spcBef>
              <a:buClr>
                <a:srgbClr val="006633"/>
              </a:buClr>
              <a:buSzPct val="85000"/>
              <a:buFont typeface="Wingdings" pitchFamily="2" charset="2"/>
              <a:buChar char=""/>
            </a:pPr>
            <a:r>
              <a:rPr lang="en-US" sz="2000" b="1" dirty="0">
                <a:latin typeface="Consolas" panose="020B0609020204030204" pitchFamily="49" charset="0"/>
                <a:cs typeface="Courier New" pitchFamily="49" charset="0"/>
              </a:rPr>
              <a:t>void</a:t>
            </a:r>
          </a:p>
          <a:p>
            <a:pPr marL="0" lvl="0" indent="0">
              <a:lnSpc>
                <a:spcPct val="90000"/>
              </a:lnSpc>
              <a:spcBef>
                <a:spcPts val="500"/>
              </a:spcBef>
              <a:buClr>
                <a:srgbClr val="003399"/>
              </a:buClr>
              <a:buFont typeface="Wingdings" pitchFamily="2" charset="2"/>
              <a:buChar char=""/>
              <a:tabLst/>
            </a:pPr>
            <a:r>
              <a:rPr lang="en-US" sz="2400" dirty="0">
                <a:solidFill>
                  <a:schemeClr val="tx1"/>
                </a:solidFill>
                <a:latin typeface="Gill Sans MT" panose="020B0502020104020203" pitchFamily="34" charset="0"/>
              </a:rPr>
              <a:t>Function definition should be out of other functions</a:t>
            </a:r>
          </a:p>
          <a:p>
            <a:pPr marL="322263" lvl="1" indent="0">
              <a:lnSpc>
                <a:spcPct val="90000"/>
              </a:lnSpc>
              <a:spcBef>
                <a:spcPts val="500"/>
              </a:spcBef>
              <a:buClr>
                <a:srgbClr val="003399"/>
              </a:buClr>
              <a:buFont typeface="Wingdings" pitchFamily="2" charset="2"/>
              <a:buChar char=""/>
              <a:tabLst/>
            </a:pPr>
            <a:r>
              <a:rPr lang="en-US" sz="2000" dirty="0">
                <a:solidFill>
                  <a:schemeClr val="tx1"/>
                </a:solidFill>
                <a:latin typeface="Gill Sans MT" panose="020B0502020104020203" pitchFamily="34" charset="0"/>
              </a:rPr>
              <a:t>Function in function is not allowed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3315">
                                            <p:txEl>
                                              <p:pRg st="3" end="3"/>
                                            </p:txEl>
                                          </p:spTgt>
                                        </p:tgtEl>
                                        <p:attrNameLst>
                                          <p:attrName>style.visibility</p:attrName>
                                        </p:attrNameLst>
                                      </p:cBhvr>
                                      <p:to>
                                        <p:strVal val="visible"/>
                                      </p:to>
                                    </p:set>
                                    <p:animEffect transition="in" filter="checkerboard(across)">
                                      <p:cBhvr additive="repl">
                                        <p:cTn id="7" dur="500"/>
                                        <p:tgtEl>
                                          <p:spTgt spid="13315">
                                            <p:txEl>
                                              <p:pRg st="3" end="3"/>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3315">
                                            <p:txEl>
                                              <p:pRg st="4" end="4"/>
                                            </p:txEl>
                                          </p:spTgt>
                                        </p:tgtEl>
                                        <p:attrNameLst>
                                          <p:attrName>style.visibility</p:attrName>
                                        </p:attrNameLst>
                                      </p:cBhvr>
                                      <p:to>
                                        <p:strVal val="visible"/>
                                      </p:to>
                                    </p:set>
                                    <p:animEffect transition="in" filter="checkerboard(across)">
                                      <p:cBhvr additive="repl">
                                        <p:cTn id="10" dur="500"/>
                                        <p:tgtEl>
                                          <p:spTgt spid="13315">
                                            <p:txEl>
                                              <p:pRg st="4" end="4"/>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3315">
                                            <p:txEl>
                                              <p:pRg st="5" end="5"/>
                                            </p:txEl>
                                          </p:spTgt>
                                        </p:tgtEl>
                                        <p:attrNameLst>
                                          <p:attrName>style.visibility</p:attrName>
                                        </p:attrNameLst>
                                      </p:cBhvr>
                                      <p:to>
                                        <p:strVal val="visible"/>
                                      </p:to>
                                    </p:set>
                                    <p:animEffect transition="in" filter="checkerboard(across)">
                                      <p:cBhvr additive="repl">
                                        <p:cTn id="13" dur="500"/>
                                        <p:tgtEl>
                                          <p:spTgt spid="1331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13315">
                                            <p:txEl>
                                              <p:pRg st="6" end="6"/>
                                            </p:txEl>
                                          </p:spTgt>
                                        </p:tgtEl>
                                        <p:attrNameLst>
                                          <p:attrName>style.visibility</p:attrName>
                                        </p:attrNameLst>
                                      </p:cBhvr>
                                      <p:to>
                                        <p:strVal val="visible"/>
                                      </p:to>
                                    </p:set>
                                    <p:animEffect transition="in" filter="checkerboard(across)">
                                      <p:cBhvr additive="repl">
                                        <p:cTn id="18" dur="500"/>
                                        <p:tgtEl>
                                          <p:spTgt spid="13315">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additive="repl">
                                        <p:cTn id="22" dur="1" fill="hold">
                                          <p:stCondLst>
                                            <p:cond delay="0"/>
                                          </p:stCondLst>
                                        </p:cTn>
                                        <p:tgtEl>
                                          <p:spTgt spid="13315">
                                            <p:txEl>
                                              <p:pRg st="7" end="7"/>
                                            </p:txEl>
                                          </p:spTgt>
                                        </p:tgtEl>
                                        <p:attrNameLst>
                                          <p:attrName>style.visibility</p:attrName>
                                        </p:attrNameLst>
                                      </p:cBhvr>
                                      <p:to>
                                        <p:strVal val="visible"/>
                                      </p:to>
                                    </p:set>
                                    <p:animEffect transition="in" filter="checkerboard(across)">
                                      <p:cBhvr additive="repl">
                                        <p:cTn id="23" dur="500"/>
                                        <p:tgtEl>
                                          <p:spTgt spid="13315">
                                            <p:txEl>
                                              <p:pRg st="7" end="7"/>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13315">
                                            <p:txEl>
                                              <p:pRg st="8" end="8"/>
                                            </p:txEl>
                                          </p:spTgt>
                                        </p:tgtEl>
                                        <p:attrNameLst>
                                          <p:attrName>style.visibility</p:attrName>
                                        </p:attrNameLst>
                                      </p:cBhvr>
                                      <p:to>
                                        <p:strVal val="visible"/>
                                      </p:to>
                                    </p:set>
                                    <p:animEffect transition="in" filter="checkerboard(across)">
                                      <p:cBhvr additive="repl">
                                        <p:cTn id="26" dur="500"/>
                                        <p:tgtEl>
                                          <p:spTgt spid="13315">
                                            <p:txEl>
                                              <p:pRg st="8" end="8"/>
                                            </p:txEl>
                                          </p:spTgt>
                                        </p:tgtEl>
                                      </p:cBhvr>
                                    </p:animEffect>
                                  </p:childTnLst>
                                </p:cTn>
                              </p:par>
                              <p:par>
                                <p:cTn id="27" presetID="5" presetClass="entr" presetSubtype="10" fill="hold" nodeType="withEffect">
                                  <p:stCondLst>
                                    <p:cond delay="0"/>
                                  </p:stCondLst>
                                  <p:childTnLst>
                                    <p:set>
                                      <p:cBhvr additive="repl">
                                        <p:cTn id="28" dur="1" fill="hold">
                                          <p:stCondLst>
                                            <p:cond delay="0"/>
                                          </p:stCondLst>
                                        </p:cTn>
                                        <p:tgtEl>
                                          <p:spTgt spid="13315">
                                            <p:txEl>
                                              <p:pRg st="9" end="9"/>
                                            </p:txEl>
                                          </p:spTgt>
                                        </p:tgtEl>
                                        <p:attrNameLst>
                                          <p:attrName>style.visibility</p:attrName>
                                        </p:attrNameLst>
                                      </p:cBhvr>
                                      <p:to>
                                        <p:strVal val="visible"/>
                                      </p:to>
                                    </p:set>
                                    <p:animEffect transition="in" filter="checkerboard(across)">
                                      <p:cBhvr additive="repl">
                                        <p:cTn id="29" dur="500"/>
                                        <p:tgtEl>
                                          <p:spTgt spid="13315">
                                            <p:txEl>
                                              <p:pRg st="9" end="9"/>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13315">
                                            <p:txEl>
                                              <p:pRg st="10" end="10"/>
                                            </p:txEl>
                                          </p:spTgt>
                                        </p:tgtEl>
                                        <p:attrNameLst>
                                          <p:attrName>style.visibility</p:attrName>
                                        </p:attrNameLst>
                                      </p:cBhvr>
                                      <p:to>
                                        <p:strVal val="visible"/>
                                      </p:to>
                                    </p:set>
                                    <p:animEffect transition="in" filter="checkerboard(across)">
                                      <p:cBhvr additive="repl">
                                        <p:cTn id="32" dur="500"/>
                                        <p:tgtEl>
                                          <p:spTgt spid="13315">
                                            <p:txEl>
                                              <p:pRg st="10" end="10"/>
                                            </p:txEl>
                                          </p:spTgt>
                                        </p:tgtEl>
                                      </p:cBhvr>
                                    </p:animEffect>
                                  </p:childTnLst>
                                </p:cTn>
                              </p:par>
                              <p:par>
                                <p:cTn id="33" presetID="5" presetClass="entr" presetSubtype="10" fill="hold" nodeType="withEffect">
                                  <p:stCondLst>
                                    <p:cond delay="0"/>
                                  </p:stCondLst>
                                  <p:childTnLst>
                                    <p:set>
                                      <p:cBhvr additive="repl">
                                        <p:cTn id="34" dur="1" fill="hold">
                                          <p:stCondLst>
                                            <p:cond delay="0"/>
                                          </p:stCondLst>
                                        </p:cTn>
                                        <p:tgtEl>
                                          <p:spTgt spid="13315">
                                            <p:txEl>
                                              <p:pRg st="11" end="11"/>
                                            </p:txEl>
                                          </p:spTgt>
                                        </p:tgtEl>
                                        <p:attrNameLst>
                                          <p:attrName>style.visibility</p:attrName>
                                        </p:attrNameLst>
                                      </p:cBhvr>
                                      <p:to>
                                        <p:strVal val="visible"/>
                                      </p:to>
                                    </p:set>
                                    <p:animEffect transition="in" filter="checkerboard(across)">
                                      <p:cBhvr additive="repl">
                                        <p:cTn id="35" dur="500"/>
                                        <p:tgtEl>
                                          <p:spTgt spid="13315">
                                            <p:txEl>
                                              <p:pRg st="11" end="11"/>
                                            </p:txEl>
                                          </p:spTgt>
                                        </p:tgtEl>
                                      </p:cBhvr>
                                    </p:animEffect>
                                  </p:childTnLst>
                                </p:cTn>
                              </p:par>
                              <p:par>
                                <p:cTn id="36" presetID="5" presetClass="entr" presetSubtype="10" fill="hold" nodeType="withEffect">
                                  <p:stCondLst>
                                    <p:cond delay="0"/>
                                  </p:stCondLst>
                                  <p:childTnLst>
                                    <p:set>
                                      <p:cBhvr additive="repl">
                                        <p:cTn id="37" dur="1" fill="hold">
                                          <p:stCondLst>
                                            <p:cond delay="0"/>
                                          </p:stCondLst>
                                        </p:cTn>
                                        <p:tgtEl>
                                          <p:spTgt spid="13315">
                                            <p:txEl>
                                              <p:pRg st="12" end="12"/>
                                            </p:txEl>
                                          </p:spTgt>
                                        </p:tgtEl>
                                        <p:attrNameLst>
                                          <p:attrName>style.visibility</p:attrName>
                                        </p:attrNameLst>
                                      </p:cBhvr>
                                      <p:to>
                                        <p:strVal val="visible"/>
                                      </p:to>
                                    </p:set>
                                    <p:animEffect transition="in" filter="checkerboard(across)">
                                      <p:cBhvr additive="repl">
                                        <p:cTn id="38" dur="500"/>
                                        <p:tgtEl>
                                          <p:spTgt spid="133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Function call</a:t>
            </a:r>
          </a:p>
        </p:txBody>
      </p:sp>
      <p:sp>
        <p:nvSpPr>
          <p:cNvPr id="14338" name="Text Box 2"/>
          <p:cNvSpPr txBox="1">
            <a:spLocks noChangeArrowheads="1"/>
          </p:cNvSpPr>
          <p:nvPr/>
        </p:nvSpPr>
        <p:spPr bwMode="auto">
          <a:xfrm>
            <a:off x="304800" y="1143000"/>
            <a:ext cx="8839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Command function </a:t>
            </a:r>
          </a:p>
          <a:p>
            <a:pPr>
              <a:spcBef>
                <a:spcPts val="1750"/>
              </a:spcBef>
              <a:buClrTx/>
              <a:buFontTx/>
              <a:buNone/>
            </a:pPr>
            <a:r>
              <a:rPr lang="en-US" sz="3200" b="1" dirty="0">
                <a:latin typeface="Consolas" panose="020B0609020204030204" pitchFamily="49" charset="0"/>
                <a:cs typeface="Courier New" pitchFamily="49" charset="0"/>
              </a:rPr>
              <a:t>	</a:t>
            </a:r>
            <a:r>
              <a:rPr lang="en-US" sz="2800" b="1" dirty="0">
                <a:latin typeface="Consolas" panose="020B0609020204030204" pitchFamily="49" charset="0"/>
                <a:cs typeface="Courier New" pitchFamily="49" charset="0"/>
              </a:rPr>
              <a:t>&lt;function name&gt; (inputs);</a:t>
            </a:r>
          </a:p>
          <a:p>
            <a:pPr>
              <a:spcBef>
                <a:spcPts val="2000"/>
              </a:spcBef>
              <a:buClr>
                <a:srgbClr val="003399"/>
              </a:buClr>
              <a:buFont typeface="Wingdings" pitchFamily="2" charset="2"/>
              <a:buChar char=""/>
            </a:pPr>
            <a:r>
              <a:rPr lang="en-US" sz="3200" dirty="0">
                <a:latin typeface="Gill Sans MT" panose="020B0502020104020203" pitchFamily="34" charset="0"/>
              </a:rPr>
              <a:t>Query function</a:t>
            </a:r>
          </a:p>
          <a:p>
            <a:pPr>
              <a:spcBef>
                <a:spcPts val="1750"/>
              </a:spcBef>
              <a:buClrTx/>
              <a:buFontTx/>
              <a:buNone/>
            </a:pPr>
            <a:r>
              <a:rPr lang="en-US" sz="3200" dirty="0">
                <a:latin typeface="Gill Sans MT" panose="020B0502020104020203" pitchFamily="34" charset="0"/>
              </a:rPr>
              <a:t>	</a:t>
            </a:r>
            <a:r>
              <a:rPr lang="en-US" sz="2800" b="1" dirty="0">
                <a:latin typeface="Consolas" panose="020B0609020204030204" pitchFamily="49" charset="0"/>
                <a:cs typeface="Courier New" pitchFamily="49" charset="0"/>
              </a:rPr>
              <a:t>&lt;variable&gt; = &lt;function name&gt;(inputs);</a:t>
            </a:r>
          </a:p>
          <a:p>
            <a:pPr>
              <a:spcBef>
                <a:spcPts val="2000"/>
              </a:spcBef>
              <a:buClr>
                <a:srgbClr val="003399"/>
              </a:buClr>
              <a:buFont typeface="Wingdings" pitchFamily="2" charset="2"/>
              <a:buChar char=""/>
            </a:pPr>
            <a:r>
              <a:rPr lang="en-US" sz="3200" dirty="0">
                <a:latin typeface="Gill Sans MT" panose="020B0502020104020203" pitchFamily="34" charset="0"/>
              </a:rPr>
              <a:t>Inputs should match by function definition</a:t>
            </a:r>
          </a:p>
          <a:p>
            <a:pPr>
              <a:spcBef>
                <a:spcPts val="2000"/>
              </a:spcBef>
              <a:buClr>
                <a:srgbClr val="003399"/>
              </a:buClr>
              <a:buFont typeface="Wingdings" pitchFamily="2" charset="2"/>
              <a:buChar char=""/>
            </a:pPr>
            <a:r>
              <a:rPr lang="en-US" sz="3200" dirty="0">
                <a:latin typeface="Gill Sans MT" panose="020B0502020104020203" pitchFamily="34" charset="0"/>
              </a:rPr>
              <a:t>Functions are called by </a:t>
            </a:r>
            <a:r>
              <a:rPr lang="en-US" sz="3200" i="1" dirty="0">
                <a:latin typeface="Gill Sans MT" panose="020B0502020104020203" pitchFamily="34" charset="0"/>
              </a:rPr>
              <a:t>another</a:t>
            </a:r>
            <a:r>
              <a:rPr lang="en-US" sz="3200" dirty="0">
                <a:latin typeface="Gill Sans MT" panose="020B0502020104020203" pitchFamily="34" charset="0"/>
              </a:rPr>
              <a:t> function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Function call comes inside in a function</a:t>
            </a:r>
          </a:p>
        </p:txBody>
      </p:sp>
      <p:sp>
        <p:nvSpPr>
          <p:cNvPr id="14339"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4CF11FE-8204-4E31-BF39-C45E79BF3D51}" type="slidenum">
              <a:rPr lang="en-US" sz="1200">
                <a:latin typeface="Gill Sans MT" panose="020B0502020104020203" pitchFamily="34" charset="0"/>
                <a:ea typeface="MS PGothic" pitchFamily="34" charset="-128"/>
              </a:rPr>
              <a:pPr algn="r">
                <a:buClrTx/>
                <a:buFontTx/>
                <a:buNone/>
              </a:pPr>
              <a:t>11</a:t>
            </a:fld>
            <a:endParaRPr lang="en-US" sz="1200" dirty="0">
              <a:latin typeface="Gill Sans MT" panose="020B0502020104020203" pitchFamily="34" charset="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4338">
                                            <p:txEl>
                                              <p:pRg st="5" end="5"/>
                                            </p:txEl>
                                          </p:spTgt>
                                        </p:tgtEl>
                                        <p:attrNameLst>
                                          <p:attrName>style.visibility</p:attrName>
                                        </p:attrNameLst>
                                      </p:cBhvr>
                                      <p:to>
                                        <p:strVal val="visible"/>
                                      </p:to>
                                    </p:set>
                                    <p:animEffect transition="in" filter="checkerboard(across)">
                                      <p:cBhvr additive="repl">
                                        <p:cTn id="7" dur="500"/>
                                        <p:tgtEl>
                                          <p:spTgt spid="14338">
                                            <p:txEl>
                                              <p:pRg st="5" end="5"/>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4338">
                                            <p:txEl>
                                              <p:pRg st="6" end="6"/>
                                            </p:txEl>
                                          </p:spTgt>
                                        </p:tgtEl>
                                        <p:attrNameLst>
                                          <p:attrName>style.visibility</p:attrName>
                                        </p:attrNameLst>
                                      </p:cBhvr>
                                      <p:to>
                                        <p:strVal val="visible"/>
                                      </p:to>
                                    </p:set>
                                    <p:animEffect transition="in" filter="checkerboard(across)">
                                      <p:cBhvr additive="repl">
                                        <p:cTn id="10" dur="500"/>
                                        <p:tgtEl>
                                          <p:spTgt spid="143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29A275-68BB-469E-96F4-9696770AA35C}" type="slidenum">
              <a:rPr lang="en-US" sz="1200">
                <a:latin typeface="Gill Sans MT" panose="020B0502020104020203" pitchFamily="34" charset="0"/>
                <a:ea typeface="MS PGothic" pitchFamily="34" charset="-128"/>
              </a:rPr>
              <a:pPr algn="r">
                <a:buClrTx/>
                <a:buFontTx/>
                <a:buNone/>
              </a:pPr>
              <a:t>12</a:t>
            </a:fld>
            <a:endParaRPr lang="en-US" sz="1200" dirty="0">
              <a:latin typeface="Gill Sans MT" panose="020B0502020104020203" pitchFamily="34" charset="0"/>
              <a:ea typeface="MS PGothic" pitchFamily="34" charset="-128"/>
            </a:endParaRPr>
          </a:p>
        </p:txBody>
      </p:sp>
      <p:sp>
        <p:nvSpPr>
          <p:cNvPr id="1536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Example</a:t>
            </a:r>
          </a:p>
        </p:txBody>
      </p:sp>
      <p:sp>
        <p:nvSpPr>
          <p:cNvPr id="15363" name="Text Box 3"/>
          <p:cNvSpPr txBox="1">
            <a:spLocks noChangeArrowheads="1"/>
          </p:cNvSpPr>
          <p:nvPr/>
        </p:nvSpPr>
        <p:spPr bwMode="auto">
          <a:xfrm>
            <a:off x="304800" y="1124744"/>
            <a:ext cx="8839200" cy="55697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600"/>
              </a:spcBef>
              <a:buClrTx/>
              <a:buFontTx/>
              <a:buNone/>
            </a:pPr>
            <a:r>
              <a:rPr lang="en-US" sz="2400" b="1" dirty="0">
                <a:latin typeface="Consolas" panose="020B0609020204030204" pitchFamily="49" charset="0"/>
                <a:cs typeface="Courier New" pitchFamily="49" charset="0"/>
              </a:rPr>
              <a:t>/* </a:t>
            </a:r>
            <a:r>
              <a:rPr lang="en-US" sz="2400" b="1" dirty="0">
                <a:solidFill>
                  <a:srgbClr val="00CC00"/>
                </a:solidFill>
                <a:latin typeface="Consolas" panose="020B0609020204030204" pitchFamily="49" charset="0"/>
                <a:cs typeface="Courier New" pitchFamily="49" charset="0"/>
              </a:rPr>
              <a:t>Function declaration</a:t>
            </a:r>
            <a:r>
              <a:rPr lang="en-US" sz="2400" b="1" dirty="0">
                <a:latin typeface="Consolas" panose="020B0609020204030204" pitchFamily="49" charset="0"/>
                <a:cs typeface="Courier New" pitchFamily="49" charset="0"/>
              </a:rPr>
              <a:t> */</a:t>
            </a:r>
          </a:p>
          <a:p>
            <a:pPr>
              <a:spcBef>
                <a:spcPts val="600"/>
              </a:spcBef>
              <a:buClrTx/>
              <a:buFontTx/>
              <a:buNone/>
            </a:pPr>
            <a:r>
              <a:rPr lang="en-US" sz="2400" b="1" dirty="0">
                <a:solidFill>
                  <a:srgbClr val="CC0000"/>
                </a:solidFill>
                <a:latin typeface="Consolas" panose="020B0609020204030204" pitchFamily="49" charset="0"/>
                <a:cs typeface="Courier New" pitchFamily="49" charset="0"/>
              </a:rPr>
              <a:t>void</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my_info</a:t>
            </a:r>
            <a:r>
              <a:rPr lang="en-US" sz="2400" b="1" dirty="0">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void</a:t>
            </a:r>
            <a:r>
              <a:rPr lang="en-US" sz="2400" b="1" dirty="0">
                <a:latin typeface="Consolas" panose="020B0609020204030204" pitchFamily="49" charset="0"/>
                <a:cs typeface="Courier New" pitchFamily="49" charset="0"/>
              </a:rPr>
              <a:t>);</a:t>
            </a:r>
          </a:p>
          <a:p>
            <a:pPr>
              <a:lnSpc>
                <a:spcPct val="80000"/>
              </a:lnSpc>
              <a:spcBef>
                <a:spcPts val="600"/>
              </a:spcBef>
              <a:buClrTx/>
              <a:buFontTx/>
              <a:buNone/>
            </a:pPr>
            <a:endParaRPr lang="en-US" sz="2400" b="1" dirty="0">
              <a:latin typeface="Consolas" panose="020B0609020204030204" pitchFamily="49" charset="0"/>
              <a:cs typeface="Courier New" pitchFamily="49" charset="0"/>
            </a:endParaRPr>
          </a:p>
          <a:p>
            <a:pPr>
              <a:lnSpc>
                <a:spcPct val="80000"/>
              </a:lnSpc>
              <a:spcBef>
                <a:spcPts val="600"/>
              </a:spcBef>
              <a:buClrTx/>
              <a:buFontTx/>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main(void){</a:t>
            </a:r>
          </a:p>
          <a:p>
            <a:pPr>
              <a:lnSpc>
                <a:spcPct val="80000"/>
              </a:lnSpc>
              <a:spcBef>
                <a:spcPts val="60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("This is my info");</a:t>
            </a:r>
          </a:p>
          <a:p>
            <a:pPr>
              <a:lnSpc>
                <a:spcPct val="80000"/>
              </a:lnSpc>
              <a:spcBef>
                <a:spcPts val="600"/>
              </a:spcBef>
              <a:buClrTx/>
              <a:buFontTx/>
              <a:buNone/>
            </a:pPr>
            <a:r>
              <a:rPr lang="en-US" sz="2400" b="1" dirty="0">
                <a:latin typeface="Consolas" panose="020B0609020204030204" pitchFamily="49" charset="0"/>
                <a:cs typeface="Courier New" pitchFamily="49" charset="0"/>
              </a:rPr>
              <a:t>	</a:t>
            </a:r>
            <a:r>
              <a:rPr lang="en-US" sz="2400" b="1" dirty="0" err="1">
                <a:solidFill>
                  <a:srgbClr val="CC0000"/>
                </a:solidFill>
                <a:latin typeface="Consolas" panose="020B0609020204030204" pitchFamily="49" charset="0"/>
                <a:cs typeface="Courier New" pitchFamily="49" charset="0"/>
              </a:rPr>
              <a:t>my_info</a:t>
            </a:r>
            <a:r>
              <a:rPr lang="en-US" sz="2400" b="1" dirty="0">
                <a:latin typeface="Consolas" panose="020B0609020204030204" pitchFamily="49" charset="0"/>
                <a:cs typeface="Courier New" pitchFamily="49" charset="0"/>
              </a:rPr>
              <a:t>(); /* </a:t>
            </a:r>
            <a:r>
              <a:rPr lang="en-US" sz="2400" b="1" dirty="0">
                <a:solidFill>
                  <a:srgbClr val="00CC00"/>
                </a:solidFill>
                <a:latin typeface="Consolas" panose="020B0609020204030204" pitchFamily="49" charset="0"/>
                <a:cs typeface="Courier New" pitchFamily="49" charset="0"/>
              </a:rPr>
              <a:t>Function call</a:t>
            </a:r>
            <a:r>
              <a:rPr lang="en-US" sz="2400" b="1" dirty="0">
                <a:latin typeface="Consolas" panose="020B0609020204030204" pitchFamily="49" charset="0"/>
                <a:cs typeface="Courier New" pitchFamily="49" charset="0"/>
              </a:rPr>
              <a:t> */</a:t>
            </a:r>
          </a:p>
          <a:p>
            <a:pPr>
              <a:lnSpc>
                <a:spcPct val="80000"/>
              </a:lnSpc>
              <a:spcBef>
                <a:spcPts val="60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p>
          <a:p>
            <a:pPr>
              <a:lnSpc>
                <a:spcPct val="80000"/>
              </a:lnSpc>
              <a:spcBef>
                <a:spcPts val="600"/>
              </a:spcBef>
              <a:buClrTx/>
              <a:buFontTx/>
              <a:buNone/>
            </a:pPr>
            <a:r>
              <a:rPr lang="en-US" sz="2400" b="1" dirty="0">
                <a:latin typeface="Consolas" panose="020B0609020204030204" pitchFamily="49" charset="0"/>
                <a:cs typeface="Courier New" pitchFamily="49" charset="0"/>
              </a:rPr>
              <a:t>	return 0;</a:t>
            </a:r>
          </a:p>
          <a:p>
            <a:pPr>
              <a:lnSpc>
                <a:spcPct val="80000"/>
              </a:lnSpc>
              <a:spcBef>
                <a:spcPts val="600"/>
              </a:spcBef>
              <a:buClrTx/>
              <a:buFontTx/>
              <a:buNone/>
            </a:pPr>
            <a:r>
              <a:rPr lang="en-US" sz="2400" b="1" dirty="0">
                <a:latin typeface="Consolas" panose="020B0609020204030204" pitchFamily="49" charset="0"/>
                <a:cs typeface="Courier New" pitchFamily="49" charset="0"/>
              </a:rPr>
              <a:t>}</a:t>
            </a:r>
            <a:endParaRPr lang="en-US" sz="2400" dirty="0">
              <a:latin typeface="Gill Sans MT" panose="020B0502020104020203" pitchFamily="34" charset="0"/>
            </a:endParaRPr>
          </a:p>
          <a:p>
            <a:pPr>
              <a:lnSpc>
                <a:spcPct val="80000"/>
              </a:lnSpc>
              <a:spcBef>
                <a:spcPts val="600"/>
              </a:spcBef>
              <a:buClrTx/>
              <a:buFontTx/>
              <a:buNone/>
            </a:pPr>
            <a:r>
              <a:rPr lang="en-US" sz="2400" b="1" dirty="0">
                <a:latin typeface="Consolas" panose="020B0609020204030204" pitchFamily="49" charset="0"/>
                <a:cs typeface="Courier New" pitchFamily="49" charset="0"/>
              </a:rPr>
              <a:t>/* </a:t>
            </a:r>
            <a:r>
              <a:rPr lang="en-US" sz="2400" b="1" dirty="0">
                <a:solidFill>
                  <a:srgbClr val="00CC00"/>
                </a:solidFill>
                <a:latin typeface="Consolas" panose="020B0609020204030204" pitchFamily="49" charset="0"/>
                <a:cs typeface="Courier New" pitchFamily="49" charset="0"/>
              </a:rPr>
              <a:t>Function definition</a:t>
            </a:r>
            <a:r>
              <a:rPr lang="en-US" sz="2400" b="1" dirty="0">
                <a:latin typeface="Consolas" panose="020B0609020204030204" pitchFamily="49" charset="0"/>
                <a:cs typeface="Courier New" pitchFamily="49" charset="0"/>
              </a:rPr>
              <a:t> */</a:t>
            </a:r>
          </a:p>
          <a:p>
            <a:pPr>
              <a:lnSpc>
                <a:spcPct val="80000"/>
              </a:lnSpc>
              <a:spcBef>
                <a:spcPts val="600"/>
              </a:spcBef>
              <a:buClrTx/>
              <a:buFontTx/>
              <a:buNone/>
            </a:pPr>
            <a:r>
              <a:rPr lang="en-US" sz="2400" b="1" dirty="0">
                <a:solidFill>
                  <a:srgbClr val="CC0000"/>
                </a:solidFill>
                <a:latin typeface="Consolas" panose="020B0609020204030204" pitchFamily="49" charset="0"/>
                <a:cs typeface="Courier New" pitchFamily="49" charset="0"/>
              </a:rPr>
              <a:t>void</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my_info</a:t>
            </a:r>
            <a:r>
              <a:rPr lang="en-US" sz="2400" b="1" dirty="0">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void</a:t>
            </a:r>
            <a:r>
              <a:rPr lang="en-US" sz="2400" b="1" dirty="0">
                <a:latin typeface="Consolas" panose="020B0609020204030204" pitchFamily="49" charset="0"/>
                <a:cs typeface="Courier New" pitchFamily="49" charset="0"/>
              </a:rPr>
              <a:t>){</a:t>
            </a:r>
          </a:p>
          <a:p>
            <a:pPr>
              <a:lnSpc>
                <a:spcPct val="80000"/>
              </a:lnSpc>
              <a:spcBef>
                <a:spcPts val="60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("Student name is Dennis Ritchie\n");</a:t>
            </a:r>
          </a:p>
          <a:p>
            <a:pPr>
              <a:lnSpc>
                <a:spcPct val="80000"/>
              </a:lnSpc>
              <a:spcBef>
                <a:spcPts val="60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("Student number: 9822222\n");</a:t>
            </a:r>
          </a:p>
          <a:p>
            <a:pPr>
              <a:lnSpc>
                <a:spcPct val="80000"/>
              </a:lnSpc>
              <a:spcBef>
                <a:spcPts val="600"/>
              </a:spcBef>
              <a:buClrTx/>
              <a:buFontTx/>
              <a:buNone/>
            </a:pPr>
            <a:r>
              <a:rPr lang="en-US" sz="2400" b="1" dirty="0">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FAEBE4B-BA86-44D2-A6C1-09E5949B2ACA}" type="slidenum">
              <a:rPr lang="en-US" sz="1200">
                <a:latin typeface="Gill Sans MT" panose="020B0502020104020203" pitchFamily="34" charset="0"/>
                <a:ea typeface="MS PGothic" pitchFamily="34" charset="-128"/>
              </a:rPr>
              <a:pPr algn="r">
                <a:buClrTx/>
                <a:buFontTx/>
                <a:buNone/>
              </a:pPr>
              <a:t>13</a:t>
            </a:fld>
            <a:endParaRPr lang="en-US" sz="1200" dirty="0">
              <a:latin typeface="Gill Sans MT" panose="020B0502020104020203" pitchFamily="34" charset="0"/>
              <a:ea typeface="MS PGothic" pitchFamily="34" charset="-128"/>
            </a:endParaRPr>
          </a:p>
        </p:txBody>
      </p:sp>
      <p:sp>
        <p:nvSpPr>
          <p:cNvPr id="16386" name="Text Box 2"/>
          <p:cNvSpPr txBox="1">
            <a:spLocks noChangeArrowheads="1"/>
          </p:cNvSpPr>
          <p:nvPr/>
        </p:nvSpPr>
        <p:spPr bwMode="auto">
          <a:xfrm>
            <a:off x="304800" y="65087"/>
            <a:ext cx="8712968"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Function declaration</a:t>
            </a:r>
          </a:p>
        </p:txBody>
      </p:sp>
      <p:sp>
        <p:nvSpPr>
          <p:cNvPr id="1638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marL="436563" indent="-342900">
              <a:lnSpc>
                <a:spcPct val="90000"/>
              </a:lnSpc>
              <a:spcBef>
                <a:spcPts val="650"/>
              </a:spcBef>
              <a:buClrTx/>
              <a:buFont typeface="Wingdings" panose="05000000000000000000" pitchFamily="2" charset="2"/>
              <a:buChar char="Ø"/>
            </a:pPr>
            <a:r>
              <a:rPr lang="en-US" sz="2800" b="1" dirty="0">
                <a:solidFill>
                  <a:schemeClr val="tx1"/>
                </a:solidFill>
                <a:latin typeface="+mn-lt"/>
                <a:cs typeface="Courier New" pitchFamily="49" charset="0"/>
              </a:rPr>
              <a:t>Function declaration is </a:t>
            </a:r>
            <a:r>
              <a:rPr lang="en-US" sz="2800" b="1" dirty="0">
                <a:solidFill>
                  <a:srgbClr val="00B050"/>
                </a:solidFill>
                <a:latin typeface="+mn-lt"/>
                <a:cs typeface="Courier New" pitchFamily="49" charset="0"/>
              </a:rPr>
              <a:t>optional</a:t>
            </a:r>
            <a:r>
              <a:rPr lang="en-US" sz="2800" b="1" dirty="0">
                <a:solidFill>
                  <a:schemeClr val="tx1"/>
                </a:solidFill>
                <a:latin typeface="+mn-lt"/>
                <a:cs typeface="Courier New" pitchFamily="49" charset="0"/>
              </a:rPr>
              <a:t> if program is developed in a single file</a:t>
            </a:r>
            <a:endParaRPr lang="en-US" sz="2400" b="1" dirty="0">
              <a:solidFill>
                <a:srgbClr val="CC0000"/>
              </a:solidFill>
              <a:latin typeface="Consolas" panose="020B0609020204030204" pitchFamily="49" charset="0"/>
              <a:cs typeface="Courier New" pitchFamily="49" charset="0"/>
            </a:endParaRPr>
          </a:p>
          <a:p>
            <a:pPr>
              <a:lnSpc>
                <a:spcPct val="90000"/>
              </a:lnSpc>
              <a:spcBef>
                <a:spcPts val="650"/>
              </a:spcBef>
              <a:buClrTx/>
              <a:buFontTx/>
              <a:buNone/>
            </a:pPr>
            <a:r>
              <a:rPr lang="en-US" sz="2400" b="1" dirty="0">
                <a:solidFill>
                  <a:srgbClr val="CC0000"/>
                </a:solidFill>
                <a:latin typeface="Consolas" panose="020B0609020204030204" pitchFamily="49" charset="0"/>
                <a:cs typeface="Courier New" pitchFamily="49" charset="0"/>
              </a:rPr>
              <a:t>void</a:t>
            </a:r>
            <a:r>
              <a:rPr lang="en-US" sz="2400" b="1" dirty="0">
                <a:latin typeface="Consolas" panose="020B0609020204030204" pitchFamily="49" charset="0"/>
                <a:cs typeface="Courier New" pitchFamily="49" charset="0"/>
              </a:rPr>
              <a:t> </a:t>
            </a:r>
            <a:r>
              <a:rPr lang="en-US" sz="2400" b="1" dirty="0" err="1">
                <a:solidFill>
                  <a:srgbClr val="00CC00"/>
                </a:solidFill>
                <a:latin typeface="Consolas" panose="020B0609020204030204" pitchFamily="49" charset="0"/>
                <a:cs typeface="Courier New" pitchFamily="49" charset="0"/>
              </a:rPr>
              <a:t>my_info</a:t>
            </a:r>
            <a:r>
              <a:rPr lang="en-US" sz="2400" b="1" dirty="0">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void</a:t>
            </a:r>
            <a:r>
              <a:rPr lang="en-US" sz="2400" b="1" dirty="0">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a:t>
            </a:r>
          </a:p>
          <a:p>
            <a:pPr>
              <a:lnSpc>
                <a:spcPct val="90000"/>
              </a:lnSpc>
              <a:spcBef>
                <a:spcPts val="65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("My name is Dennis Ritchie\n");</a:t>
            </a:r>
          </a:p>
          <a:p>
            <a:pPr>
              <a:lnSpc>
                <a:spcPct val="90000"/>
              </a:lnSpc>
              <a:spcBef>
                <a:spcPts val="65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("My student number: 98222222\n");</a:t>
            </a:r>
          </a:p>
          <a:p>
            <a:pPr>
              <a:lnSpc>
                <a:spcPct val="90000"/>
              </a:lnSpc>
              <a:spcBef>
                <a:spcPts val="650"/>
              </a:spcBef>
              <a:buClrTx/>
              <a:buFontTx/>
              <a:buNone/>
            </a:pPr>
            <a:r>
              <a:rPr lang="en-US" sz="2400" b="1" dirty="0">
                <a:solidFill>
                  <a:srgbClr val="CC0000"/>
                </a:solidFill>
                <a:latin typeface="Consolas" panose="020B0609020204030204" pitchFamily="49" charset="0"/>
                <a:cs typeface="Courier New" pitchFamily="49" charset="0"/>
              </a:rPr>
              <a:t>}</a:t>
            </a:r>
            <a:endParaRPr lang="en-US" sz="2400" b="1" dirty="0">
              <a:latin typeface="Consolas" panose="020B0609020204030204" pitchFamily="49" charset="0"/>
              <a:cs typeface="Courier New" pitchFamily="49" charset="0"/>
            </a:endParaRPr>
          </a:p>
          <a:p>
            <a:pPr>
              <a:lnSpc>
                <a:spcPct val="90000"/>
              </a:lnSpc>
              <a:spcBef>
                <a:spcPts val="650"/>
              </a:spcBef>
              <a:buClrTx/>
              <a:buFontTx/>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main(void){</a:t>
            </a:r>
          </a:p>
          <a:p>
            <a:pPr>
              <a:lnSpc>
                <a:spcPct val="90000"/>
              </a:lnSpc>
              <a:spcBef>
                <a:spcPts val="650"/>
              </a:spcBef>
              <a:buClrTx/>
              <a:buFontTx/>
              <a:buNone/>
            </a:pPr>
            <a:r>
              <a:rPr lang="en-US" sz="2400" b="1" dirty="0">
                <a:latin typeface="Consolas" panose="020B0609020204030204" pitchFamily="49" charset="0"/>
                <a:cs typeface="Courier New" pitchFamily="49" charset="0"/>
              </a:rPr>
              <a:t>	</a:t>
            </a:r>
            <a:r>
              <a:rPr lang="en-US" sz="2400" b="1" dirty="0" err="1">
                <a:solidFill>
                  <a:srgbClr val="CC0000"/>
                </a:solidFill>
                <a:latin typeface="Consolas" panose="020B0609020204030204" pitchFamily="49" charset="0"/>
                <a:cs typeface="Courier New" pitchFamily="49" charset="0"/>
              </a:rPr>
              <a:t>my_info</a:t>
            </a:r>
            <a:r>
              <a:rPr lang="en-US" sz="2400" b="1" dirty="0">
                <a:latin typeface="Consolas" panose="020B0609020204030204" pitchFamily="49" charset="0"/>
                <a:cs typeface="Courier New" pitchFamily="49" charset="0"/>
              </a:rPr>
              <a:t>();</a:t>
            </a:r>
          </a:p>
          <a:p>
            <a:pPr>
              <a:lnSpc>
                <a:spcPct val="90000"/>
              </a:lnSpc>
              <a:spcBef>
                <a:spcPts val="65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("--------------\n");</a:t>
            </a:r>
          </a:p>
          <a:p>
            <a:pPr>
              <a:lnSpc>
                <a:spcPct val="90000"/>
              </a:lnSpc>
              <a:spcBef>
                <a:spcPts val="650"/>
              </a:spcBef>
              <a:buClrTx/>
              <a:buFontTx/>
              <a:buNone/>
            </a:pPr>
            <a:r>
              <a:rPr lang="en-US" sz="2400" b="1" dirty="0">
                <a:latin typeface="Consolas" panose="020B0609020204030204" pitchFamily="49" charset="0"/>
                <a:cs typeface="Courier New" pitchFamily="49" charset="0"/>
              </a:rPr>
              <a:t>	</a:t>
            </a:r>
            <a:r>
              <a:rPr lang="en-US" sz="2400" b="1" dirty="0" err="1">
                <a:solidFill>
                  <a:srgbClr val="CC0000"/>
                </a:solidFill>
                <a:latin typeface="Consolas" panose="020B0609020204030204" pitchFamily="49" charset="0"/>
                <a:cs typeface="Courier New" pitchFamily="49" charset="0"/>
              </a:rPr>
              <a:t>my_info</a:t>
            </a:r>
            <a:r>
              <a:rPr lang="en-US" sz="2400" b="1" dirty="0">
                <a:latin typeface="Consolas" panose="020B0609020204030204" pitchFamily="49" charset="0"/>
                <a:cs typeface="Courier New" pitchFamily="49" charset="0"/>
              </a:rPr>
              <a:t>();</a:t>
            </a:r>
          </a:p>
          <a:p>
            <a:pPr>
              <a:lnSpc>
                <a:spcPct val="90000"/>
              </a:lnSpc>
              <a:spcBef>
                <a:spcPts val="650"/>
              </a:spcBef>
              <a:buClrTx/>
              <a:buFontTx/>
              <a:buNone/>
            </a:pPr>
            <a:r>
              <a:rPr lang="en-US" sz="2400" b="1" dirty="0">
                <a:latin typeface="Consolas" panose="020B0609020204030204" pitchFamily="49" charset="0"/>
                <a:cs typeface="Courier New" pitchFamily="49" charset="0"/>
              </a:rPr>
              <a:t>	return 0;</a:t>
            </a:r>
          </a:p>
          <a:p>
            <a:pPr>
              <a:lnSpc>
                <a:spcPct val="90000"/>
              </a:lnSpc>
              <a:spcBef>
                <a:spcPts val="650"/>
              </a:spcBef>
              <a:buClrTx/>
              <a:buFontTx/>
              <a:buNone/>
            </a:pPr>
            <a:r>
              <a:rPr lang="en-US" sz="2400" b="1" dirty="0">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6387">
                                            <p:txEl>
                                              <p:pRg st="5" end="5"/>
                                            </p:txEl>
                                          </p:spTgt>
                                        </p:tgtEl>
                                        <p:attrNameLst>
                                          <p:attrName>style.visibility</p:attrName>
                                        </p:attrNameLst>
                                      </p:cBhvr>
                                      <p:to>
                                        <p:strVal val="visible"/>
                                      </p:to>
                                    </p:set>
                                    <p:animEffect transition="in" filter="checkerboard(across)">
                                      <p:cBhvr additive="repl">
                                        <p:cTn id="7" dur="500"/>
                                        <p:tgtEl>
                                          <p:spTgt spid="16387">
                                            <p:txEl>
                                              <p:pRg st="5" end="5"/>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6387">
                                            <p:txEl>
                                              <p:pRg st="6" end="6"/>
                                            </p:txEl>
                                          </p:spTgt>
                                        </p:tgtEl>
                                        <p:attrNameLst>
                                          <p:attrName>style.visibility</p:attrName>
                                        </p:attrNameLst>
                                      </p:cBhvr>
                                      <p:to>
                                        <p:strVal val="visible"/>
                                      </p:to>
                                    </p:set>
                                    <p:animEffect transition="in" filter="checkerboard(across)">
                                      <p:cBhvr additive="repl">
                                        <p:cTn id="10" dur="500"/>
                                        <p:tgtEl>
                                          <p:spTgt spid="16387">
                                            <p:txEl>
                                              <p:pRg st="6" end="6"/>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6387">
                                            <p:txEl>
                                              <p:pRg st="7" end="7"/>
                                            </p:txEl>
                                          </p:spTgt>
                                        </p:tgtEl>
                                        <p:attrNameLst>
                                          <p:attrName>style.visibility</p:attrName>
                                        </p:attrNameLst>
                                      </p:cBhvr>
                                      <p:to>
                                        <p:strVal val="visible"/>
                                      </p:to>
                                    </p:set>
                                    <p:animEffect transition="in" filter="checkerboard(across)">
                                      <p:cBhvr additive="repl">
                                        <p:cTn id="13" dur="500"/>
                                        <p:tgtEl>
                                          <p:spTgt spid="16387">
                                            <p:txEl>
                                              <p:pRg st="7" end="7"/>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16387">
                                            <p:txEl>
                                              <p:pRg st="8" end="8"/>
                                            </p:txEl>
                                          </p:spTgt>
                                        </p:tgtEl>
                                        <p:attrNameLst>
                                          <p:attrName>style.visibility</p:attrName>
                                        </p:attrNameLst>
                                      </p:cBhvr>
                                      <p:to>
                                        <p:strVal val="visible"/>
                                      </p:to>
                                    </p:set>
                                    <p:animEffect transition="in" filter="checkerboard(across)">
                                      <p:cBhvr additive="repl">
                                        <p:cTn id="16" dur="500"/>
                                        <p:tgtEl>
                                          <p:spTgt spid="16387">
                                            <p:txEl>
                                              <p:pRg st="8" end="8"/>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16387">
                                            <p:txEl>
                                              <p:pRg st="9" end="9"/>
                                            </p:txEl>
                                          </p:spTgt>
                                        </p:tgtEl>
                                        <p:attrNameLst>
                                          <p:attrName>style.visibility</p:attrName>
                                        </p:attrNameLst>
                                      </p:cBhvr>
                                      <p:to>
                                        <p:strVal val="visible"/>
                                      </p:to>
                                    </p:set>
                                    <p:animEffect transition="in" filter="checkerboard(across)">
                                      <p:cBhvr additive="repl">
                                        <p:cTn id="19" dur="500"/>
                                        <p:tgtEl>
                                          <p:spTgt spid="16387">
                                            <p:txEl>
                                              <p:pRg st="9" end="9"/>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16387">
                                            <p:txEl>
                                              <p:pRg st="10" end="10"/>
                                            </p:txEl>
                                          </p:spTgt>
                                        </p:tgtEl>
                                        <p:attrNameLst>
                                          <p:attrName>style.visibility</p:attrName>
                                        </p:attrNameLst>
                                      </p:cBhvr>
                                      <p:to>
                                        <p:strVal val="visible"/>
                                      </p:to>
                                    </p:set>
                                    <p:animEffect transition="in" filter="checkerboard(across)">
                                      <p:cBhvr additive="repl">
                                        <p:cTn id="22" dur="500"/>
                                        <p:tgtEl>
                                          <p:spTgt spid="16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4E0201-E080-4D55-8CBC-322A210F898B}" type="slidenum">
              <a:rPr lang="en-US" sz="1200">
                <a:latin typeface="Gill Sans MT" panose="020B0502020104020203" pitchFamily="34" charset="0"/>
                <a:ea typeface="MS PGothic" pitchFamily="34" charset="-128"/>
              </a:rPr>
              <a:pPr algn="r">
                <a:buClrTx/>
                <a:buFontTx/>
                <a:buNone/>
              </a:pPr>
              <a:t>14</a:t>
            </a:fld>
            <a:endParaRPr lang="en-US" sz="1200" dirty="0">
              <a:latin typeface="Gill Sans MT" panose="020B0502020104020203" pitchFamily="34" charset="0"/>
              <a:ea typeface="MS PGothic" pitchFamily="34" charset="-128"/>
            </a:endParaRPr>
          </a:p>
        </p:txBody>
      </p:sp>
      <p:sp>
        <p:nvSpPr>
          <p:cNvPr id="17410"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Function Declaration?!!!!</a:t>
            </a:r>
          </a:p>
        </p:txBody>
      </p:sp>
      <p:sp>
        <p:nvSpPr>
          <p:cNvPr id="17411" name="Text Box 3"/>
          <p:cNvSpPr txBox="1">
            <a:spLocks noChangeArrowheads="1"/>
          </p:cNvSpPr>
          <p:nvPr/>
        </p:nvSpPr>
        <p:spPr bwMode="auto">
          <a:xfrm>
            <a:off x="457200" y="1143000"/>
            <a:ext cx="8507288"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2800" dirty="0">
                <a:latin typeface="Gill Sans MT" panose="020B0502020104020203" pitchFamily="34" charset="0"/>
              </a:rPr>
              <a:t>Is function declaration needed?</a:t>
            </a:r>
          </a:p>
          <a:p>
            <a:pPr>
              <a:spcBef>
                <a:spcPts val="2000"/>
              </a:spcBef>
              <a:buClr>
                <a:srgbClr val="003399"/>
              </a:buClr>
              <a:buFont typeface="Wingdings" pitchFamily="2" charset="2"/>
              <a:buChar char=""/>
            </a:pPr>
            <a:r>
              <a:rPr lang="en-US" sz="2800" dirty="0">
                <a:latin typeface="Gill Sans MT" panose="020B0502020104020203" pitchFamily="34" charset="0"/>
              </a:rPr>
              <a:t>Is there any useful application of function declaration?</a:t>
            </a:r>
          </a:p>
          <a:p>
            <a:pPr>
              <a:spcBef>
                <a:spcPts val="2000"/>
              </a:spcBef>
              <a:buClr>
                <a:srgbClr val="003399"/>
              </a:buClr>
              <a:buFont typeface="Wingdings" pitchFamily="2" charset="2"/>
              <a:buChar char=""/>
            </a:pPr>
            <a:r>
              <a:rPr lang="en-US" sz="2800" b="1" dirty="0">
                <a:solidFill>
                  <a:srgbClr val="00B050"/>
                </a:solidFill>
                <a:latin typeface="Gill Sans MT" panose="020B0502020104020203" pitchFamily="34" charset="0"/>
              </a:rPr>
              <a:t>Yes!</a:t>
            </a:r>
          </a:p>
          <a:p>
            <a:pPr>
              <a:spcBef>
                <a:spcPts val="2000"/>
              </a:spcBef>
              <a:buClr>
                <a:srgbClr val="003399"/>
              </a:buClr>
              <a:buFont typeface="Wingdings" pitchFamily="2" charset="2"/>
              <a:buChar char=""/>
            </a:pPr>
            <a:r>
              <a:rPr lang="en-US" sz="2800" dirty="0">
                <a:latin typeface="Gill Sans MT" panose="020B0502020104020203" pitchFamily="34" charset="0"/>
              </a:rPr>
              <a:t>Libraries are implemented using it</a:t>
            </a:r>
          </a:p>
          <a:p>
            <a:pPr lvl="1">
              <a:spcBef>
                <a:spcPts val="2000"/>
              </a:spcBef>
              <a:buClr>
                <a:srgbClr val="003399"/>
              </a:buClr>
              <a:buFont typeface="Wingdings" pitchFamily="2" charset="2"/>
              <a:buChar char=""/>
            </a:pPr>
            <a:r>
              <a:rPr lang="en-US" sz="2600" dirty="0">
                <a:latin typeface="Gill Sans MT" panose="020B0502020104020203" pitchFamily="34" charset="0"/>
              </a:rPr>
              <a:t>.h files contains the function declarations</a:t>
            </a:r>
          </a:p>
          <a:p>
            <a:pPr lvl="2">
              <a:spcBef>
                <a:spcPts val="2000"/>
              </a:spcBef>
              <a:buClr>
                <a:srgbClr val="003399"/>
              </a:buClr>
              <a:buFont typeface="Wingdings" pitchFamily="2" charset="2"/>
              <a:buChar char=""/>
            </a:pPr>
            <a:r>
              <a:rPr lang="en-US" sz="2400" dirty="0">
                <a:latin typeface="Gill Sans MT" panose="020B0502020104020203" pitchFamily="34" charset="0"/>
              </a:rPr>
              <a:t>and also other definitions</a:t>
            </a:r>
          </a:p>
          <a:p>
            <a:pPr lvl="1">
              <a:spcBef>
                <a:spcPts val="2000"/>
              </a:spcBef>
              <a:buClr>
                <a:srgbClr val="003399"/>
              </a:buClr>
              <a:buFont typeface="Wingdings" pitchFamily="2" charset="2"/>
              <a:buChar char=""/>
            </a:pPr>
            <a:r>
              <a:rPr lang="en-US" sz="2800" dirty="0">
                <a:latin typeface="Gill Sans MT" panose="020B0502020104020203" pitchFamily="34" charset="0"/>
              </a:rPr>
              <a:t>.</a:t>
            </a:r>
            <a:r>
              <a:rPr lang="en-US" sz="2600" dirty="0">
                <a:latin typeface="Gill Sans MT" panose="020B0502020104020203" pitchFamily="34" charset="0"/>
              </a:rPr>
              <a:t>so, .a, .</a:t>
            </a:r>
            <a:r>
              <a:rPr lang="en-US" sz="2600" dirty="0" err="1">
                <a:latin typeface="Gill Sans MT" panose="020B0502020104020203" pitchFamily="34" charset="0"/>
              </a:rPr>
              <a:t>dll</a:t>
            </a:r>
            <a:r>
              <a:rPr lang="en-US" sz="2600" dirty="0">
                <a:latin typeface="Gill Sans MT" panose="020B0502020104020203" pitchFamily="34" charset="0"/>
              </a:rPr>
              <a:t>, … are the compiled function definitions</a:t>
            </a:r>
          </a:p>
        </p:txBody>
      </p:sp>
    </p:spTree>
    <p:extLst>
      <p:ext uri="{BB962C8B-B14F-4D97-AF65-F5344CB8AC3E}">
        <p14:creationId xmlns:p14="http://schemas.microsoft.com/office/powerpoint/2010/main" val="771465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fade">
                                      <p:cBhvr>
                                        <p:cTn id="7" dur="500"/>
                                        <p:tgtEl>
                                          <p:spTgt spid="174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1">
                                            <p:txEl>
                                              <p:pRg st="3" end="3"/>
                                            </p:txEl>
                                          </p:spTgt>
                                        </p:tgtEl>
                                        <p:attrNameLst>
                                          <p:attrName>style.visibility</p:attrName>
                                        </p:attrNameLst>
                                      </p:cBhvr>
                                      <p:to>
                                        <p:strVal val="visible"/>
                                      </p:to>
                                    </p:set>
                                    <p:animEffect transition="in" filter="fade">
                                      <p:cBhvr>
                                        <p:cTn id="10" dur="500"/>
                                        <p:tgtEl>
                                          <p:spTgt spid="17411">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fade">
                                      <p:cBhvr>
                                        <p:cTn id="13" dur="500"/>
                                        <p:tgtEl>
                                          <p:spTgt spid="17411">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1">
                                            <p:txEl>
                                              <p:pRg st="5" end="5"/>
                                            </p:txEl>
                                          </p:spTgt>
                                        </p:tgtEl>
                                        <p:attrNameLst>
                                          <p:attrName>style.visibility</p:attrName>
                                        </p:attrNameLst>
                                      </p:cBhvr>
                                      <p:to>
                                        <p:strVal val="visible"/>
                                      </p:to>
                                    </p:set>
                                    <p:animEffect transition="in" filter="fade">
                                      <p:cBhvr>
                                        <p:cTn id="16" dur="500"/>
                                        <p:tgtEl>
                                          <p:spTgt spid="17411">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animEffect transition="in" filter="fade">
                                      <p:cBhvr>
                                        <p:cTn id="19"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4E0201-E080-4D55-8CBC-322A210F898B}" type="slidenum">
              <a:rPr lang="en-US" sz="1200">
                <a:latin typeface="Gill Sans MT" panose="020B0502020104020203" pitchFamily="34" charset="0"/>
                <a:ea typeface="MS PGothic" pitchFamily="34" charset="-128"/>
              </a:rPr>
              <a:pPr algn="r">
                <a:buClrTx/>
                <a:buFontTx/>
                <a:buNone/>
              </a:pPr>
              <a:t>15</a:t>
            </a:fld>
            <a:endParaRPr lang="en-US" sz="1200" dirty="0">
              <a:latin typeface="Gill Sans MT" panose="020B0502020104020203" pitchFamily="34" charset="0"/>
              <a:ea typeface="MS PGothic" pitchFamily="34" charset="-128"/>
            </a:endParaRPr>
          </a:p>
        </p:txBody>
      </p:sp>
      <p:sp>
        <p:nvSpPr>
          <p:cNvPr id="17410"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What We Will Learn </a:t>
            </a:r>
          </a:p>
        </p:txBody>
      </p:sp>
      <p:sp>
        <p:nvSpPr>
          <p:cNvPr id="17411"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Introduction </a:t>
            </a:r>
          </a:p>
          <a:p>
            <a:pPr>
              <a:spcBef>
                <a:spcPts val="2000"/>
              </a:spcBef>
              <a:buClr>
                <a:srgbClr val="003399"/>
              </a:buClr>
              <a:buFont typeface="Wingdings" pitchFamily="2" charset="2"/>
              <a:buChar char=""/>
            </a:pPr>
            <a:r>
              <a:rPr lang="en-US" sz="3200" dirty="0">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437540-8828-4D70-A7AF-81C985708963}" type="slidenum">
              <a:rPr lang="en-US" sz="1200">
                <a:latin typeface="Gill Sans MT" panose="020B0502020104020203" pitchFamily="34" charset="0"/>
                <a:ea typeface="MS PGothic" pitchFamily="34" charset="-128"/>
              </a:rPr>
              <a:pPr algn="r">
                <a:buClrTx/>
                <a:buFontTx/>
                <a:buNone/>
              </a:pPr>
              <a:t>16</a:t>
            </a:fld>
            <a:endParaRPr lang="en-US" sz="1200" dirty="0">
              <a:latin typeface="Gill Sans MT" panose="020B0502020104020203" pitchFamily="34" charset="0"/>
              <a:ea typeface="MS PGothic" pitchFamily="34" charset="-128"/>
            </a:endParaRPr>
          </a:p>
        </p:txBody>
      </p:sp>
      <p:sp>
        <p:nvSpPr>
          <p:cNvPr id="1843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Input Parameters </a:t>
            </a:r>
          </a:p>
        </p:txBody>
      </p:sp>
      <p:sp>
        <p:nvSpPr>
          <p:cNvPr id="18435" name="Text Box 3"/>
          <p:cNvSpPr txBox="1">
            <a:spLocks noChangeArrowheads="1"/>
          </p:cNvSpPr>
          <p:nvPr/>
        </p:nvSpPr>
        <p:spPr bwMode="auto">
          <a:xfrm>
            <a:off x="304800" y="1124744"/>
            <a:ext cx="8382000"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Inputs of function</a:t>
            </a:r>
          </a:p>
          <a:p>
            <a:pPr lvl="1">
              <a:lnSpc>
                <a:spcPct val="90000"/>
              </a:lnSpc>
              <a:spcBef>
                <a:spcPts val="700"/>
              </a:spcBef>
              <a:buClr>
                <a:srgbClr val="006633"/>
              </a:buClr>
              <a:buSzPct val="85000"/>
              <a:buFont typeface="Wingdings" pitchFamily="2" charset="2"/>
              <a:buChar char=""/>
            </a:pPr>
            <a:r>
              <a:rPr lang="en-US" sz="2800" dirty="0">
                <a:latin typeface="Gill Sans MT" panose="020B0502020104020203" pitchFamily="34" charset="0"/>
              </a:rPr>
              <a:t>No input: </a:t>
            </a:r>
            <a:r>
              <a:rPr lang="en-US" sz="2800" b="1" dirty="0">
                <a:solidFill>
                  <a:srgbClr val="CC0000"/>
                </a:solidFill>
                <a:latin typeface="Consolas" panose="020B0609020204030204" pitchFamily="49" charset="0"/>
                <a:cs typeface="Courier New" pitchFamily="49" charset="0"/>
              </a:rPr>
              <a:t>void</a:t>
            </a:r>
          </a:p>
          <a:p>
            <a:pPr lvl="1">
              <a:lnSpc>
                <a:spcPct val="90000"/>
              </a:lnSpc>
              <a:spcBef>
                <a:spcPts val="700"/>
              </a:spcBef>
              <a:buClr>
                <a:srgbClr val="006633"/>
              </a:buClr>
              <a:buSzPct val="85000"/>
              <a:buFont typeface="Wingdings" pitchFamily="2" charset="2"/>
              <a:buChar char=""/>
            </a:pPr>
            <a:r>
              <a:rPr lang="en-US" sz="2800" dirty="0">
                <a:latin typeface="Gill Sans MT" panose="020B0502020104020203" pitchFamily="34" charset="0"/>
              </a:rPr>
              <a:t>One or multiple inputs</a:t>
            </a:r>
          </a:p>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Each input should have a type</a:t>
            </a:r>
          </a:p>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Input parameters are split by “ , ”</a:t>
            </a:r>
          </a:p>
          <a:p>
            <a:pPr>
              <a:lnSpc>
                <a:spcPct val="90000"/>
              </a:lnSpc>
              <a:spcBef>
                <a:spcPts val="650"/>
              </a:spcBef>
              <a:buFont typeface="Courier New" pitchFamily="49" charset="0"/>
              <a:buChar char=" "/>
            </a:pPr>
            <a:r>
              <a:rPr lang="en-US" sz="2800" b="1" dirty="0">
                <a:latin typeface="Consolas" panose="020B0609020204030204" pitchFamily="49" charset="0"/>
                <a:cs typeface="Courier New" pitchFamily="49" charset="0"/>
              </a:rPr>
              <a:t>void f(void)</a:t>
            </a:r>
          </a:p>
          <a:p>
            <a:pPr>
              <a:lnSpc>
                <a:spcPct val="90000"/>
              </a:lnSpc>
              <a:spcBef>
                <a:spcPts val="650"/>
              </a:spcBef>
              <a:buFont typeface="Courier New" pitchFamily="49" charset="0"/>
              <a:buChar char=" "/>
            </a:pPr>
            <a:r>
              <a:rPr lang="en-US" sz="2800" b="1" dirty="0">
                <a:latin typeface="Consolas" panose="020B0609020204030204" pitchFamily="49" charset="0"/>
                <a:cs typeface="Courier New" pitchFamily="49" charset="0"/>
              </a:rPr>
              <a:t>void f(</a:t>
            </a:r>
            <a:r>
              <a:rPr lang="en-US" sz="2800" b="1" dirty="0" err="1">
                <a:latin typeface="Consolas" panose="020B0609020204030204" pitchFamily="49" charset="0"/>
                <a:cs typeface="Courier New" pitchFamily="49" charset="0"/>
              </a:rPr>
              <a:t>int</a:t>
            </a:r>
            <a:r>
              <a:rPr lang="en-US" sz="2800" b="1" dirty="0">
                <a:latin typeface="Consolas" panose="020B0609020204030204" pitchFamily="49" charset="0"/>
                <a:cs typeface="Courier New" pitchFamily="49" charset="0"/>
              </a:rPr>
              <a:t> a)</a:t>
            </a:r>
          </a:p>
          <a:p>
            <a:pPr>
              <a:lnSpc>
                <a:spcPct val="90000"/>
              </a:lnSpc>
              <a:spcBef>
                <a:spcPts val="650"/>
              </a:spcBef>
              <a:buFont typeface="Courier New" pitchFamily="49" charset="0"/>
              <a:buChar char=" "/>
            </a:pPr>
            <a:r>
              <a:rPr lang="en-US" sz="2800" b="1" dirty="0">
                <a:latin typeface="Consolas" panose="020B0609020204030204" pitchFamily="49" charset="0"/>
                <a:cs typeface="Courier New" pitchFamily="49" charset="0"/>
              </a:rPr>
              <a:t>void f(</a:t>
            </a:r>
            <a:r>
              <a:rPr lang="en-US" sz="2800" b="1" dirty="0" err="1">
                <a:latin typeface="Consolas" panose="020B0609020204030204" pitchFamily="49" charset="0"/>
                <a:cs typeface="Courier New" pitchFamily="49" charset="0"/>
              </a:rPr>
              <a:t>int</a:t>
            </a:r>
            <a:r>
              <a:rPr lang="en-US" sz="2800" b="1" dirty="0">
                <a:latin typeface="Consolas" panose="020B0609020204030204" pitchFamily="49" charset="0"/>
                <a:cs typeface="Courier New" pitchFamily="49" charset="0"/>
              </a:rPr>
              <a:t> a, float b)</a:t>
            </a:r>
          </a:p>
          <a:p>
            <a:pPr>
              <a:lnSpc>
                <a:spcPct val="90000"/>
              </a:lnSpc>
              <a:spcBef>
                <a:spcPts val="650"/>
              </a:spcBef>
              <a:buFont typeface="Courier New" pitchFamily="49" charset="0"/>
              <a:buChar char=" "/>
            </a:pPr>
            <a:r>
              <a:rPr lang="en-US" sz="2800" b="1" dirty="0">
                <a:latin typeface="Consolas" panose="020B0609020204030204" pitchFamily="49" charset="0"/>
                <a:cs typeface="Courier New" pitchFamily="49" charset="0"/>
              </a:rPr>
              <a:t>void f(</a:t>
            </a:r>
            <a:r>
              <a:rPr lang="en-US" sz="2800" b="1" dirty="0" err="1">
                <a:solidFill>
                  <a:srgbClr val="CC0000"/>
                </a:solidFill>
                <a:latin typeface="Consolas" panose="020B0609020204030204" pitchFamily="49" charset="0"/>
                <a:cs typeface="Courier New" pitchFamily="49" charset="0"/>
              </a:rPr>
              <a:t>int</a:t>
            </a:r>
            <a:r>
              <a:rPr lang="en-US" sz="2800" b="1" dirty="0">
                <a:solidFill>
                  <a:srgbClr val="CC0000"/>
                </a:solidFill>
                <a:latin typeface="Consolas" panose="020B0609020204030204" pitchFamily="49" charset="0"/>
                <a:cs typeface="Courier New" pitchFamily="49" charset="0"/>
              </a:rPr>
              <a:t> a, b</a:t>
            </a:r>
            <a:r>
              <a:rPr lang="en-US" sz="2800" b="1" dirty="0">
                <a:latin typeface="Consolas" panose="020B0609020204030204" pitchFamily="49" charset="0"/>
                <a:cs typeface="Courier New" pitchFamily="49" charset="0"/>
              </a:rPr>
              <a:t>)	//</a:t>
            </a:r>
            <a:r>
              <a:rPr lang="en-US" sz="2800" b="1" dirty="0">
                <a:solidFill>
                  <a:srgbClr val="CC0000"/>
                </a:solidFill>
                <a:latin typeface="Consolas" panose="020B0609020204030204" pitchFamily="49" charset="0"/>
                <a:cs typeface="Courier New" pitchFamily="49" charset="0"/>
              </a:rPr>
              <a:t>compile error</a:t>
            </a:r>
            <a:r>
              <a:rPr lang="en-US" sz="3200" dirty="0">
                <a:solidFill>
                  <a:srgbClr val="CC0000"/>
                </a:solidFill>
                <a:latin typeface="Gill Sans MT" panose="020B0502020104020203" pitchFamily="34"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AF72524-D9C7-4A77-A1E2-7009709EDE00}" type="slidenum">
              <a:rPr lang="en-US" sz="1200">
                <a:latin typeface="Gill Sans MT" panose="020B0502020104020203" pitchFamily="34" charset="0"/>
                <a:ea typeface="MS PGothic" pitchFamily="34" charset="-128"/>
              </a:rPr>
              <a:pPr algn="r">
                <a:buClrTx/>
                <a:buFontTx/>
                <a:buNone/>
              </a:pPr>
              <a:t>17</a:t>
            </a:fld>
            <a:endParaRPr lang="en-US" sz="1200" dirty="0">
              <a:latin typeface="Gill Sans MT" panose="020B0502020104020203" pitchFamily="34" charset="0"/>
              <a:ea typeface="MS PGothic" pitchFamily="34" charset="-128"/>
            </a:endParaRPr>
          </a:p>
        </p:txBody>
      </p:sp>
      <p:sp>
        <p:nvSpPr>
          <p:cNvPr id="1945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Example:  ‘</a:t>
            </a:r>
            <a:r>
              <a:rPr lang="en-US" dirty="0" err="1"/>
              <a:t>print_sub</a:t>
            </a:r>
            <a:r>
              <a:rPr lang="en-US" dirty="0"/>
              <a:t>’ function</a:t>
            </a:r>
          </a:p>
        </p:txBody>
      </p:sp>
      <p:sp>
        <p:nvSpPr>
          <p:cNvPr id="1945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00"/>
              </a:spcBef>
              <a:buClrTx/>
              <a:buFontTx/>
              <a:buNone/>
            </a:pPr>
            <a:r>
              <a:rPr lang="en-US" sz="2200" b="1" dirty="0">
                <a:latin typeface="Consolas" panose="020B0609020204030204" pitchFamily="49" charset="0"/>
                <a:cs typeface="Courier New" pitchFamily="49" charset="0"/>
              </a:rPr>
              <a:t>#include &lt;</a:t>
            </a:r>
            <a:r>
              <a:rPr lang="en-US" sz="2200" b="1" dirty="0" err="1">
                <a:latin typeface="Consolas" panose="020B0609020204030204" pitchFamily="49" charset="0"/>
                <a:cs typeface="Courier New" pitchFamily="49" charset="0"/>
              </a:rPr>
              <a:t>stdio.h</a:t>
            </a:r>
            <a:r>
              <a:rPr lang="en-US" sz="2200" b="1" dirty="0">
                <a:latin typeface="Consolas" panose="020B0609020204030204" pitchFamily="49" charset="0"/>
                <a:cs typeface="Courier New" pitchFamily="49" charset="0"/>
              </a:rPr>
              <a:t>&gt;</a:t>
            </a:r>
          </a:p>
          <a:p>
            <a:pPr>
              <a:lnSpc>
                <a:spcPct val="80000"/>
              </a:lnSpc>
              <a:spcBef>
                <a:spcPts val="500"/>
              </a:spcBef>
              <a:buClrTx/>
              <a:buFontTx/>
              <a:buNone/>
            </a:pPr>
            <a:endParaRPr lang="en-US" sz="2200" b="1" dirty="0">
              <a:latin typeface="Consolas" panose="020B0609020204030204" pitchFamily="49" charset="0"/>
              <a:cs typeface="Courier New" pitchFamily="49" charset="0"/>
            </a:endParaRPr>
          </a:p>
          <a:p>
            <a:pPr>
              <a:lnSpc>
                <a:spcPct val="80000"/>
              </a:lnSpc>
              <a:spcBef>
                <a:spcPts val="500"/>
              </a:spcBef>
              <a:buClrTx/>
              <a:buFontTx/>
              <a:buNone/>
            </a:pPr>
            <a:r>
              <a:rPr lang="en-US" sz="2200" b="1" dirty="0">
                <a:latin typeface="Consolas" panose="020B0609020204030204" pitchFamily="49" charset="0"/>
                <a:cs typeface="Courier New" pitchFamily="49" charset="0"/>
              </a:rPr>
              <a:t>void </a:t>
            </a:r>
            <a:r>
              <a:rPr lang="en-US" sz="2200" b="1" dirty="0" err="1">
                <a:latin typeface="Consolas" panose="020B0609020204030204" pitchFamily="49" charset="0"/>
                <a:cs typeface="Courier New" pitchFamily="49" charset="0"/>
              </a:rPr>
              <a:t>print_sub</a:t>
            </a:r>
            <a:r>
              <a:rPr lang="en-US" sz="2200" b="1" dirty="0">
                <a:latin typeface="Consolas" panose="020B0609020204030204" pitchFamily="49" charset="0"/>
                <a:cs typeface="Courier New" pitchFamily="49" charset="0"/>
              </a:rPr>
              <a:t>(</a:t>
            </a:r>
            <a:r>
              <a:rPr lang="en-US" sz="2200" b="1" dirty="0">
                <a:solidFill>
                  <a:srgbClr val="CC0000"/>
                </a:solidFill>
                <a:latin typeface="Consolas" panose="020B0609020204030204" pitchFamily="49" charset="0"/>
                <a:cs typeface="Courier New" pitchFamily="49" charset="0"/>
              </a:rPr>
              <a:t>double a, double b</a:t>
            </a:r>
            <a:r>
              <a:rPr lang="en-US" sz="2200" b="1" dirty="0">
                <a:latin typeface="Consolas" panose="020B0609020204030204" pitchFamily="49" charset="0"/>
                <a:cs typeface="Courier New" pitchFamily="49" charset="0"/>
              </a:rPr>
              <a:t>){</a:t>
            </a:r>
          </a:p>
          <a:p>
            <a:pPr>
              <a:lnSpc>
                <a:spcPct val="80000"/>
              </a:lnSpc>
              <a:spcBef>
                <a:spcPts val="500"/>
              </a:spcBef>
              <a:buClrTx/>
              <a:buFontTx/>
              <a:buNone/>
            </a:pPr>
            <a:r>
              <a:rPr lang="en-US" sz="2200" b="1" dirty="0">
                <a:latin typeface="Consolas" panose="020B0609020204030204" pitchFamily="49" charset="0"/>
                <a:cs typeface="Courier New" pitchFamily="49" charset="0"/>
              </a:rPr>
              <a:t>	double res;</a:t>
            </a:r>
          </a:p>
          <a:p>
            <a:pPr>
              <a:lnSpc>
                <a:spcPct val="80000"/>
              </a:lnSpc>
              <a:spcBef>
                <a:spcPts val="500"/>
              </a:spcBef>
              <a:buClrTx/>
              <a:buFontTx/>
              <a:buNone/>
            </a:pPr>
            <a:r>
              <a:rPr lang="en-US" sz="2200" b="1" dirty="0">
                <a:latin typeface="Consolas" panose="020B0609020204030204" pitchFamily="49" charset="0"/>
                <a:cs typeface="Courier New" pitchFamily="49" charset="0"/>
              </a:rPr>
              <a:t>	res = </a:t>
            </a:r>
            <a:r>
              <a:rPr lang="en-US" sz="2200" b="1" dirty="0">
                <a:solidFill>
                  <a:srgbClr val="CC0000"/>
                </a:solidFill>
                <a:latin typeface="Consolas" panose="020B0609020204030204" pitchFamily="49" charset="0"/>
                <a:cs typeface="Courier New" pitchFamily="49" charset="0"/>
              </a:rPr>
              <a:t>a</a:t>
            </a:r>
            <a:r>
              <a:rPr lang="en-US" sz="2200" b="1" dirty="0">
                <a:latin typeface="Consolas" panose="020B0609020204030204" pitchFamily="49" charset="0"/>
                <a:cs typeface="Courier New" pitchFamily="49" charset="0"/>
              </a:rPr>
              <a:t> - </a:t>
            </a:r>
            <a:r>
              <a:rPr lang="en-US" sz="2200" b="1" dirty="0">
                <a:solidFill>
                  <a:srgbClr val="CC0000"/>
                </a:solidFill>
                <a:latin typeface="Consolas" panose="020B0609020204030204" pitchFamily="49" charset="0"/>
                <a:cs typeface="Courier New" pitchFamily="49" charset="0"/>
              </a:rPr>
              <a:t>b</a:t>
            </a:r>
            <a:r>
              <a:rPr lang="en-US" sz="2200" b="1" dirty="0">
                <a:latin typeface="Consolas" panose="020B0609020204030204" pitchFamily="49" charset="0"/>
                <a:cs typeface="Courier New" pitchFamily="49" charset="0"/>
              </a:rPr>
              <a:t>;</a:t>
            </a:r>
          </a:p>
          <a:p>
            <a:pPr>
              <a:lnSpc>
                <a:spcPct val="80000"/>
              </a:lnSpc>
              <a:spcBef>
                <a:spcPts val="500"/>
              </a:spcBef>
              <a:buClrTx/>
              <a:buFontTx/>
              <a:buNone/>
            </a:pP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printf</a:t>
            </a:r>
            <a:r>
              <a:rPr lang="en-US" sz="2200" b="1" dirty="0">
                <a:latin typeface="Consolas" panose="020B0609020204030204" pitchFamily="49" charset="0"/>
                <a:cs typeface="Courier New" pitchFamily="49" charset="0"/>
              </a:rPr>
              <a:t>("Sub of %f and %f is %f\n", a, b, res);</a:t>
            </a:r>
          </a:p>
          <a:p>
            <a:pPr>
              <a:lnSpc>
                <a:spcPct val="80000"/>
              </a:lnSpc>
              <a:spcBef>
                <a:spcPts val="500"/>
              </a:spcBef>
              <a:buClrTx/>
              <a:buFontTx/>
              <a:buNone/>
            </a:pPr>
            <a:r>
              <a:rPr lang="en-US" sz="2200" b="1" dirty="0">
                <a:latin typeface="Consolas" panose="020B0609020204030204" pitchFamily="49" charset="0"/>
                <a:cs typeface="Courier New" pitchFamily="49" charset="0"/>
              </a:rPr>
              <a:t>}</a:t>
            </a:r>
          </a:p>
          <a:p>
            <a:pPr>
              <a:lnSpc>
                <a:spcPct val="80000"/>
              </a:lnSpc>
              <a:spcBef>
                <a:spcPts val="500"/>
              </a:spcBef>
              <a:buClrTx/>
              <a:buFontTx/>
              <a:buNone/>
            </a:pPr>
            <a:endParaRPr lang="en-US" sz="2200" b="1" dirty="0">
              <a:latin typeface="Consolas" panose="020B0609020204030204" pitchFamily="49" charset="0"/>
              <a:cs typeface="Courier New" pitchFamily="49" charset="0"/>
            </a:endParaRPr>
          </a:p>
          <a:p>
            <a:pPr>
              <a:lnSpc>
                <a:spcPct val="80000"/>
              </a:lnSpc>
              <a:spcBef>
                <a:spcPts val="500"/>
              </a:spcBef>
              <a:buClrTx/>
              <a:buFontTx/>
              <a:buNone/>
            </a:pPr>
            <a:r>
              <a:rPr lang="en-US" sz="2200" b="1" dirty="0" err="1">
                <a:latin typeface="Consolas" panose="020B0609020204030204" pitchFamily="49" charset="0"/>
                <a:cs typeface="Courier New" pitchFamily="49" charset="0"/>
              </a:rPr>
              <a:t>int</a:t>
            </a:r>
            <a:r>
              <a:rPr lang="en-US" sz="2200" b="1" dirty="0">
                <a:latin typeface="Consolas" panose="020B0609020204030204" pitchFamily="49" charset="0"/>
                <a:cs typeface="Courier New" pitchFamily="49" charset="0"/>
              </a:rPr>
              <a:t> main(void){</a:t>
            </a:r>
          </a:p>
          <a:p>
            <a:pPr>
              <a:lnSpc>
                <a:spcPct val="80000"/>
              </a:lnSpc>
              <a:spcBef>
                <a:spcPts val="500"/>
              </a:spcBef>
              <a:buClrTx/>
              <a:buFontTx/>
              <a:buNone/>
            </a:pPr>
            <a:r>
              <a:rPr lang="en-US" sz="2200" b="1" dirty="0">
                <a:latin typeface="Consolas" panose="020B0609020204030204" pitchFamily="49" charset="0"/>
                <a:cs typeface="Courier New" pitchFamily="49" charset="0"/>
              </a:rPr>
              <a:t>	</a:t>
            </a:r>
            <a:r>
              <a:rPr lang="en-US" sz="2200" b="1" dirty="0">
                <a:solidFill>
                  <a:srgbClr val="CC0000"/>
                </a:solidFill>
                <a:latin typeface="Consolas" panose="020B0609020204030204" pitchFamily="49" charset="0"/>
                <a:cs typeface="Courier New" pitchFamily="49" charset="0"/>
              </a:rPr>
              <a:t>double</a:t>
            </a:r>
            <a:r>
              <a:rPr lang="en-US" sz="2200" b="1" dirty="0">
                <a:latin typeface="Consolas" panose="020B0609020204030204" pitchFamily="49" charset="0"/>
                <a:cs typeface="Courier New" pitchFamily="49" charset="0"/>
              </a:rPr>
              <a:t> d1 = 10, d2 = 20;</a:t>
            </a:r>
          </a:p>
          <a:p>
            <a:pPr>
              <a:lnSpc>
                <a:spcPct val="80000"/>
              </a:lnSpc>
              <a:spcBef>
                <a:spcPts val="500"/>
              </a:spcBef>
              <a:buClrTx/>
              <a:buFontTx/>
              <a:buNone/>
            </a:pP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print_sub</a:t>
            </a:r>
            <a:r>
              <a:rPr lang="en-US" sz="2200" b="1" dirty="0">
                <a:latin typeface="Consolas" panose="020B0609020204030204" pitchFamily="49" charset="0"/>
                <a:cs typeface="Courier New" pitchFamily="49" charset="0"/>
              </a:rPr>
              <a:t>(56.0, 6.0); 	</a:t>
            </a:r>
            <a:r>
              <a:rPr lang="en-US" sz="2200" b="1" dirty="0">
                <a:solidFill>
                  <a:srgbClr val="00B050"/>
                </a:solidFill>
                <a:latin typeface="Consolas" panose="020B0609020204030204" pitchFamily="49" charset="0"/>
                <a:cs typeface="Courier New" pitchFamily="49" charset="0"/>
              </a:rPr>
              <a:t>//What is the output?</a:t>
            </a:r>
          </a:p>
          <a:p>
            <a:pPr>
              <a:lnSpc>
                <a:spcPct val="80000"/>
              </a:lnSpc>
              <a:spcBef>
                <a:spcPts val="500"/>
              </a:spcBef>
              <a:buClrTx/>
              <a:buFontTx/>
              <a:buNone/>
            </a:pP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print_sub</a:t>
            </a:r>
            <a:r>
              <a:rPr lang="en-US" sz="2200" b="1" dirty="0">
                <a:latin typeface="Consolas" panose="020B0609020204030204" pitchFamily="49" charset="0"/>
                <a:cs typeface="Courier New" pitchFamily="49" charset="0"/>
              </a:rPr>
              <a:t>(d1, d2);		</a:t>
            </a:r>
            <a:r>
              <a:rPr lang="en-US" sz="2200" b="1" dirty="0">
                <a:solidFill>
                  <a:srgbClr val="00B050"/>
                </a:solidFill>
                <a:latin typeface="Consolas" panose="020B0609020204030204" pitchFamily="49" charset="0"/>
                <a:cs typeface="Courier New" pitchFamily="49" charset="0"/>
              </a:rPr>
              <a:t>//output?</a:t>
            </a:r>
          </a:p>
          <a:p>
            <a:pPr>
              <a:lnSpc>
                <a:spcPct val="80000"/>
              </a:lnSpc>
              <a:spcBef>
                <a:spcPts val="500"/>
              </a:spcBef>
              <a:buClrTx/>
              <a:buFontTx/>
              <a:buNone/>
            </a:pP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print_sub</a:t>
            </a:r>
            <a:r>
              <a:rPr lang="en-US" sz="2200" b="1" dirty="0">
                <a:latin typeface="Consolas" panose="020B0609020204030204" pitchFamily="49" charset="0"/>
                <a:cs typeface="Courier New" pitchFamily="49" charset="0"/>
              </a:rPr>
              <a:t>(d1, </a:t>
            </a:r>
            <a:r>
              <a:rPr lang="en-US" sz="2200" b="1" dirty="0">
                <a:solidFill>
                  <a:srgbClr val="CC0000"/>
                </a:solidFill>
                <a:latin typeface="Consolas" panose="020B0609020204030204" pitchFamily="49" charset="0"/>
                <a:cs typeface="Courier New" pitchFamily="49" charset="0"/>
              </a:rPr>
              <a:t>d2 + d2</a:t>
            </a:r>
            <a:r>
              <a:rPr lang="en-US" sz="2200" b="1" dirty="0">
                <a:latin typeface="Consolas" panose="020B0609020204030204" pitchFamily="49" charset="0"/>
                <a:cs typeface="Courier New" pitchFamily="49" charset="0"/>
              </a:rPr>
              <a:t>);	</a:t>
            </a:r>
            <a:r>
              <a:rPr lang="en-US" sz="2200" b="1" dirty="0">
                <a:solidFill>
                  <a:srgbClr val="00B050"/>
                </a:solidFill>
                <a:latin typeface="Consolas" panose="020B0609020204030204" pitchFamily="49" charset="0"/>
                <a:cs typeface="Courier New" pitchFamily="49" charset="0"/>
              </a:rPr>
              <a:t>//output?</a:t>
            </a:r>
          </a:p>
          <a:p>
            <a:pPr>
              <a:lnSpc>
                <a:spcPct val="80000"/>
              </a:lnSpc>
              <a:spcBef>
                <a:spcPts val="500"/>
              </a:spcBef>
              <a:buClrTx/>
              <a:buFontTx/>
              <a:buNone/>
            </a:pPr>
            <a:r>
              <a:rPr lang="en-US" sz="2200" b="1" dirty="0">
                <a:latin typeface="Consolas" panose="020B0609020204030204" pitchFamily="49" charset="0"/>
                <a:cs typeface="Courier New" pitchFamily="49" charset="0"/>
              </a:rPr>
              <a:t>	return 0;</a:t>
            </a:r>
          </a:p>
          <a:p>
            <a:pPr>
              <a:lnSpc>
                <a:spcPct val="80000"/>
              </a:lnSpc>
              <a:spcBef>
                <a:spcPts val="500"/>
              </a:spcBef>
              <a:buClrTx/>
              <a:buFontTx/>
              <a:buNone/>
            </a:pPr>
            <a:r>
              <a:rPr lang="en-US" sz="2200" b="1" dirty="0">
                <a:latin typeface="Consolas" panose="020B0609020204030204" pitchFamily="49" charset="0"/>
                <a:cs typeface="Courier New" pitchFamily="49" charset="0"/>
              </a:rPr>
              <a:t>}</a:t>
            </a:r>
          </a:p>
        </p:txBody>
      </p:sp>
      <p:sp>
        <p:nvSpPr>
          <p:cNvPr id="19460" name="Text Box 4"/>
          <p:cNvSpPr txBox="1">
            <a:spLocks noChangeArrowheads="1"/>
          </p:cNvSpPr>
          <p:nvPr/>
        </p:nvSpPr>
        <p:spPr bwMode="auto">
          <a:xfrm>
            <a:off x="6300192" y="1066800"/>
            <a:ext cx="2767608" cy="855663"/>
          </a:xfrm>
          <a:prstGeom prst="rect">
            <a:avLst/>
          </a:prstGeom>
          <a:solidFill>
            <a:schemeClr val="accent1">
              <a:lumMod val="20000"/>
              <a:lumOff val="80000"/>
            </a:schemeClr>
          </a:solidFill>
          <a:ln w="9360">
            <a:solidFill>
              <a:schemeClr val="bg1"/>
            </a:solidFill>
            <a:miter lim="800000"/>
            <a:headEnd/>
            <a:tailEnd/>
          </a:ln>
          <a:effec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latin typeface="Gill Sans MT" panose="020B0502020104020203" pitchFamily="34" charset="0"/>
                <a:cs typeface="B Nazanin" pitchFamily="2" charset="-78"/>
              </a:rPr>
              <a:t>تابعي كه دو عدد را بگيرد و تفاضل آنها را چاپ كند</a:t>
            </a:r>
            <a:r>
              <a:rPr lang="hi-IN" sz="2500" dirty="0">
                <a:latin typeface="Gill Sans MT" panose="020B0502020104020203" pitchFamily="34" charset="0"/>
                <a:cs typeface="Zar" pitchFamily="2" charset="-78"/>
              </a:rPr>
              <a:t>. </a:t>
            </a:r>
            <a:endParaRPr lang="en-US" sz="2500" dirty="0">
              <a:latin typeface="Gill Sans MT" panose="020B0502020104020203" pitchFamily="34" charset="0"/>
              <a:cs typeface="B Nazanin" pitchFamily="2" charset="-7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additive="repl">
                                        <p:cTn id="7" dur="500"/>
                                        <p:tgtEl>
                                          <p:spTgt spid="19459">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9459">
                                            <p:txEl>
                                              <p:pRg st="2" end="2"/>
                                            </p:txEl>
                                          </p:spTgt>
                                        </p:tgtEl>
                                        <p:attrNameLst>
                                          <p:attrName>style.visibility</p:attrName>
                                        </p:attrNameLst>
                                      </p:cBhvr>
                                      <p:to>
                                        <p:strVal val="visible"/>
                                      </p:to>
                                    </p:set>
                                    <p:animEffect transition="in" filter="checkerboard(across)">
                                      <p:cBhvr additive="repl">
                                        <p:cTn id="10" dur="500"/>
                                        <p:tgtEl>
                                          <p:spTgt spid="19459">
                                            <p:txEl>
                                              <p:pRg st="2" end="2"/>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9459">
                                            <p:txEl>
                                              <p:pRg st="3" end="3"/>
                                            </p:txEl>
                                          </p:spTgt>
                                        </p:tgtEl>
                                        <p:attrNameLst>
                                          <p:attrName>style.visibility</p:attrName>
                                        </p:attrNameLst>
                                      </p:cBhvr>
                                      <p:to>
                                        <p:strVal val="visible"/>
                                      </p:to>
                                    </p:set>
                                    <p:animEffect transition="in" filter="checkerboard(across)">
                                      <p:cBhvr additive="repl">
                                        <p:cTn id="13" dur="500"/>
                                        <p:tgtEl>
                                          <p:spTgt spid="19459">
                                            <p:txEl>
                                              <p:pRg st="3" end="3"/>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19459">
                                            <p:txEl>
                                              <p:pRg st="4" end="4"/>
                                            </p:txEl>
                                          </p:spTgt>
                                        </p:tgtEl>
                                        <p:attrNameLst>
                                          <p:attrName>style.visibility</p:attrName>
                                        </p:attrNameLst>
                                      </p:cBhvr>
                                      <p:to>
                                        <p:strVal val="visible"/>
                                      </p:to>
                                    </p:set>
                                    <p:animEffect transition="in" filter="checkerboard(across)">
                                      <p:cBhvr additive="repl">
                                        <p:cTn id="16" dur="500"/>
                                        <p:tgtEl>
                                          <p:spTgt spid="19459">
                                            <p:txEl>
                                              <p:pRg st="4" end="4"/>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19459">
                                            <p:txEl>
                                              <p:pRg st="5" end="5"/>
                                            </p:txEl>
                                          </p:spTgt>
                                        </p:tgtEl>
                                        <p:attrNameLst>
                                          <p:attrName>style.visibility</p:attrName>
                                        </p:attrNameLst>
                                      </p:cBhvr>
                                      <p:to>
                                        <p:strVal val="visible"/>
                                      </p:to>
                                    </p:set>
                                    <p:animEffect transition="in" filter="checkerboard(across)">
                                      <p:cBhvr additive="repl">
                                        <p:cTn id="19" dur="500"/>
                                        <p:tgtEl>
                                          <p:spTgt spid="19459">
                                            <p:txEl>
                                              <p:pRg st="5" end="5"/>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19459">
                                            <p:txEl>
                                              <p:pRg st="6" end="6"/>
                                            </p:txEl>
                                          </p:spTgt>
                                        </p:tgtEl>
                                        <p:attrNameLst>
                                          <p:attrName>style.visibility</p:attrName>
                                        </p:attrNameLst>
                                      </p:cBhvr>
                                      <p:to>
                                        <p:strVal val="visible"/>
                                      </p:to>
                                    </p:set>
                                    <p:animEffect transition="in" filter="checkerboard(across)">
                                      <p:cBhvr additive="repl">
                                        <p:cTn id="22" dur="500"/>
                                        <p:tgtEl>
                                          <p:spTgt spid="1945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additive="repl">
                                        <p:cTn id="26" dur="1" fill="hold">
                                          <p:stCondLst>
                                            <p:cond delay="0"/>
                                          </p:stCondLst>
                                        </p:cTn>
                                        <p:tgtEl>
                                          <p:spTgt spid="19459">
                                            <p:txEl>
                                              <p:pRg st="8" end="8"/>
                                            </p:txEl>
                                          </p:spTgt>
                                        </p:tgtEl>
                                        <p:attrNameLst>
                                          <p:attrName>style.visibility</p:attrName>
                                        </p:attrNameLst>
                                      </p:cBhvr>
                                      <p:to>
                                        <p:strVal val="visible"/>
                                      </p:to>
                                    </p:set>
                                    <p:animEffect transition="in" filter="checkerboard(across)">
                                      <p:cBhvr additive="repl">
                                        <p:cTn id="27" dur="500"/>
                                        <p:tgtEl>
                                          <p:spTgt spid="19459">
                                            <p:txEl>
                                              <p:pRg st="8" end="8"/>
                                            </p:txEl>
                                          </p:spTgt>
                                        </p:tgtEl>
                                      </p:cBhvr>
                                    </p:animEffect>
                                  </p:childTnLst>
                                </p:cTn>
                              </p:par>
                              <p:par>
                                <p:cTn id="28" presetID="5" presetClass="entr" presetSubtype="10" fill="hold" nodeType="withEffect">
                                  <p:stCondLst>
                                    <p:cond delay="0"/>
                                  </p:stCondLst>
                                  <p:childTnLst>
                                    <p:set>
                                      <p:cBhvr additive="repl">
                                        <p:cTn id="29" dur="1" fill="hold">
                                          <p:stCondLst>
                                            <p:cond delay="0"/>
                                          </p:stCondLst>
                                        </p:cTn>
                                        <p:tgtEl>
                                          <p:spTgt spid="19459">
                                            <p:txEl>
                                              <p:pRg st="9" end="9"/>
                                            </p:txEl>
                                          </p:spTgt>
                                        </p:tgtEl>
                                        <p:attrNameLst>
                                          <p:attrName>style.visibility</p:attrName>
                                        </p:attrNameLst>
                                      </p:cBhvr>
                                      <p:to>
                                        <p:strVal val="visible"/>
                                      </p:to>
                                    </p:set>
                                    <p:animEffect transition="in" filter="checkerboard(across)">
                                      <p:cBhvr additive="repl">
                                        <p:cTn id="30" dur="500"/>
                                        <p:tgtEl>
                                          <p:spTgt spid="19459">
                                            <p:txEl>
                                              <p:pRg st="9" end="9"/>
                                            </p:txEl>
                                          </p:spTgt>
                                        </p:tgtEl>
                                      </p:cBhvr>
                                    </p:animEffect>
                                  </p:childTnLst>
                                </p:cTn>
                              </p:par>
                              <p:par>
                                <p:cTn id="31" presetID="5" presetClass="entr" presetSubtype="10" fill="hold" nodeType="withEffect">
                                  <p:stCondLst>
                                    <p:cond delay="0"/>
                                  </p:stCondLst>
                                  <p:childTnLst>
                                    <p:set>
                                      <p:cBhvr additive="repl">
                                        <p:cTn id="32" dur="1" fill="hold">
                                          <p:stCondLst>
                                            <p:cond delay="0"/>
                                          </p:stCondLst>
                                        </p:cTn>
                                        <p:tgtEl>
                                          <p:spTgt spid="19459">
                                            <p:txEl>
                                              <p:pRg st="10" end="10"/>
                                            </p:txEl>
                                          </p:spTgt>
                                        </p:tgtEl>
                                        <p:attrNameLst>
                                          <p:attrName>style.visibility</p:attrName>
                                        </p:attrNameLst>
                                      </p:cBhvr>
                                      <p:to>
                                        <p:strVal val="visible"/>
                                      </p:to>
                                    </p:set>
                                    <p:animEffect transition="in" filter="checkerboard(across)">
                                      <p:cBhvr additive="repl">
                                        <p:cTn id="33" dur="500"/>
                                        <p:tgtEl>
                                          <p:spTgt spid="19459">
                                            <p:txEl>
                                              <p:pRg st="10" end="10"/>
                                            </p:txEl>
                                          </p:spTgt>
                                        </p:tgtEl>
                                      </p:cBhvr>
                                    </p:animEffect>
                                  </p:childTnLst>
                                </p:cTn>
                              </p:par>
                              <p:par>
                                <p:cTn id="34" presetID="5" presetClass="entr" presetSubtype="10" fill="hold" nodeType="withEffect">
                                  <p:stCondLst>
                                    <p:cond delay="0"/>
                                  </p:stCondLst>
                                  <p:childTnLst>
                                    <p:set>
                                      <p:cBhvr additive="repl">
                                        <p:cTn id="35" dur="1" fill="hold">
                                          <p:stCondLst>
                                            <p:cond delay="0"/>
                                          </p:stCondLst>
                                        </p:cTn>
                                        <p:tgtEl>
                                          <p:spTgt spid="19459">
                                            <p:txEl>
                                              <p:pRg st="11" end="11"/>
                                            </p:txEl>
                                          </p:spTgt>
                                        </p:tgtEl>
                                        <p:attrNameLst>
                                          <p:attrName>style.visibility</p:attrName>
                                        </p:attrNameLst>
                                      </p:cBhvr>
                                      <p:to>
                                        <p:strVal val="visible"/>
                                      </p:to>
                                    </p:set>
                                    <p:animEffect transition="in" filter="checkerboard(across)">
                                      <p:cBhvr additive="repl">
                                        <p:cTn id="36" dur="500"/>
                                        <p:tgtEl>
                                          <p:spTgt spid="19459">
                                            <p:txEl>
                                              <p:pRg st="11" end="11"/>
                                            </p:txEl>
                                          </p:spTgt>
                                        </p:tgtEl>
                                      </p:cBhvr>
                                    </p:animEffect>
                                  </p:childTnLst>
                                </p:cTn>
                              </p:par>
                              <p:par>
                                <p:cTn id="37" presetID="5" presetClass="entr" presetSubtype="10" fill="hold" nodeType="withEffect">
                                  <p:stCondLst>
                                    <p:cond delay="0"/>
                                  </p:stCondLst>
                                  <p:childTnLst>
                                    <p:set>
                                      <p:cBhvr additive="repl">
                                        <p:cTn id="38" dur="1" fill="hold">
                                          <p:stCondLst>
                                            <p:cond delay="0"/>
                                          </p:stCondLst>
                                        </p:cTn>
                                        <p:tgtEl>
                                          <p:spTgt spid="19459">
                                            <p:txEl>
                                              <p:pRg st="12" end="12"/>
                                            </p:txEl>
                                          </p:spTgt>
                                        </p:tgtEl>
                                        <p:attrNameLst>
                                          <p:attrName>style.visibility</p:attrName>
                                        </p:attrNameLst>
                                      </p:cBhvr>
                                      <p:to>
                                        <p:strVal val="visible"/>
                                      </p:to>
                                    </p:set>
                                    <p:animEffect transition="in" filter="checkerboard(across)">
                                      <p:cBhvr additive="repl">
                                        <p:cTn id="39" dur="500"/>
                                        <p:tgtEl>
                                          <p:spTgt spid="19459">
                                            <p:txEl>
                                              <p:pRg st="12" end="12"/>
                                            </p:txEl>
                                          </p:spTgt>
                                        </p:tgtEl>
                                      </p:cBhvr>
                                    </p:animEffect>
                                  </p:childTnLst>
                                </p:cTn>
                              </p:par>
                              <p:par>
                                <p:cTn id="40" presetID="5" presetClass="entr" presetSubtype="10" fill="hold" nodeType="withEffect">
                                  <p:stCondLst>
                                    <p:cond delay="0"/>
                                  </p:stCondLst>
                                  <p:childTnLst>
                                    <p:set>
                                      <p:cBhvr additive="repl">
                                        <p:cTn id="41" dur="1" fill="hold">
                                          <p:stCondLst>
                                            <p:cond delay="0"/>
                                          </p:stCondLst>
                                        </p:cTn>
                                        <p:tgtEl>
                                          <p:spTgt spid="19459">
                                            <p:txEl>
                                              <p:pRg st="13" end="13"/>
                                            </p:txEl>
                                          </p:spTgt>
                                        </p:tgtEl>
                                        <p:attrNameLst>
                                          <p:attrName>style.visibility</p:attrName>
                                        </p:attrNameLst>
                                      </p:cBhvr>
                                      <p:to>
                                        <p:strVal val="visible"/>
                                      </p:to>
                                    </p:set>
                                    <p:animEffect transition="in" filter="checkerboard(across)">
                                      <p:cBhvr additive="repl">
                                        <p:cTn id="42" dur="500"/>
                                        <p:tgtEl>
                                          <p:spTgt spid="19459">
                                            <p:txEl>
                                              <p:pRg st="13" end="13"/>
                                            </p:txEl>
                                          </p:spTgt>
                                        </p:tgtEl>
                                      </p:cBhvr>
                                    </p:animEffect>
                                  </p:childTnLst>
                                </p:cTn>
                              </p:par>
                              <p:par>
                                <p:cTn id="43" presetID="5" presetClass="entr" presetSubtype="10" fill="hold" nodeType="withEffect">
                                  <p:stCondLst>
                                    <p:cond delay="0"/>
                                  </p:stCondLst>
                                  <p:childTnLst>
                                    <p:set>
                                      <p:cBhvr additive="repl">
                                        <p:cTn id="44" dur="1" fill="hold">
                                          <p:stCondLst>
                                            <p:cond delay="0"/>
                                          </p:stCondLst>
                                        </p:cTn>
                                        <p:tgtEl>
                                          <p:spTgt spid="19459">
                                            <p:txEl>
                                              <p:pRg st="14" end="14"/>
                                            </p:txEl>
                                          </p:spTgt>
                                        </p:tgtEl>
                                        <p:attrNameLst>
                                          <p:attrName>style.visibility</p:attrName>
                                        </p:attrNameLst>
                                      </p:cBhvr>
                                      <p:to>
                                        <p:strVal val="visible"/>
                                      </p:to>
                                    </p:set>
                                    <p:animEffect transition="in" filter="checkerboard(across)">
                                      <p:cBhvr additive="repl">
                                        <p:cTn id="45" dur="500"/>
                                        <p:tgtEl>
                                          <p:spTgt spid="194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How Does Function Call Work?</a:t>
            </a:r>
          </a:p>
        </p:txBody>
      </p:sp>
      <p:sp>
        <p:nvSpPr>
          <p:cNvPr id="31746" name="Text Box 2"/>
          <p:cNvSpPr txBox="1">
            <a:spLocks noChangeArrowheads="1"/>
          </p:cNvSpPr>
          <p:nvPr/>
        </p:nvSpPr>
        <p:spPr bwMode="auto">
          <a:xfrm>
            <a:off x="304800" y="1076400"/>
            <a:ext cx="8382000" cy="54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750"/>
              </a:spcBef>
              <a:buClr>
                <a:srgbClr val="003399"/>
              </a:buClr>
              <a:buFont typeface="Wingdings" pitchFamily="2" charset="2"/>
              <a:buChar char=""/>
            </a:pPr>
            <a:r>
              <a:rPr lang="en-US" sz="2800" dirty="0">
                <a:latin typeface="Gill Sans MT" panose="020B0502020104020203" pitchFamily="34" charset="0"/>
              </a:rPr>
              <a:t>Function call is implemented by “</a:t>
            </a:r>
            <a:r>
              <a:rPr lang="en-US" sz="2800" dirty="0">
                <a:solidFill>
                  <a:srgbClr val="C00000"/>
                </a:solidFill>
                <a:latin typeface="Gill Sans MT" panose="020B0502020104020203" pitchFamily="34" charset="0"/>
              </a:rPr>
              <a:t>stack</a:t>
            </a:r>
            <a:r>
              <a:rPr lang="en-US" sz="2800" dirty="0">
                <a:latin typeface="Gill Sans MT" panose="020B0502020104020203" pitchFamily="34" charset="0"/>
              </a:rPr>
              <a:t>”</a:t>
            </a:r>
          </a:p>
          <a:p>
            <a:pPr>
              <a:spcBef>
                <a:spcPts val="1750"/>
              </a:spcBef>
              <a:buClr>
                <a:srgbClr val="003399"/>
              </a:buClr>
              <a:buFont typeface="Wingdings" pitchFamily="2" charset="2"/>
              <a:buChar char=""/>
            </a:pPr>
            <a:r>
              <a:rPr lang="en-US" sz="2800" dirty="0">
                <a:latin typeface="Gill Sans MT" panose="020B0502020104020203" pitchFamily="34" charset="0"/>
              </a:rPr>
              <a:t>Stack is a </a:t>
            </a:r>
            <a:r>
              <a:rPr lang="en-US" sz="2800" dirty="0">
                <a:solidFill>
                  <a:srgbClr val="C00000"/>
                </a:solidFill>
                <a:latin typeface="Gill Sans MT" panose="020B0502020104020203" pitchFamily="34" charset="0"/>
              </a:rPr>
              <a:t>logical</a:t>
            </a:r>
            <a:r>
              <a:rPr lang="en-US" sz="2800" dirty="0">
                <a:latin typeface="Gill Sans MT" panose="020B0502020104020203" pitchFamily="34" charset="0"/>
              </a:rPr>
              <a:t> part of the main memory</a:t>
            </a:r>
          </a:p>
          <a:p>
            <a:pPr>
              <a:spcBef>
                <a:spcPts val="1750"/>
              </a:spcBef>
              <a:buClr>
                <a:srgbClr val="003399"/>
              </a:buClr>
              <a:buFont typeface="Wingdings" pitchFamily="2" charset="2"/>
              <a:buChar char=""/>
            </a:pPr>
            <a:r>
              <a:rPr lang="en-US" sz="2800" dirty="0">
                <a:latin typeface="Gill Sans MT" panose="020B0502020104020203" pitchFamily="34" charset="0"/>
              </a:rPr>
              <a:t>Variables of function and its input variables are in stack </a:t>
            </a:r>
          </a:p>
          <a:p>
            <a:pPr>
              <a:spcBef>
                <a:spcPts val="1750"/>
              </a:spcBef>
              <a:buClr>
                <a:srgbClr val="003399"/>
              </a:buClr>
              <a:buFont typeface="Wingdings" pitchFamily="2" charset="2"/>
              <a:buChar char=""/>
            </a:pPr>
            <a:r>
              <a:rPr lang="en-US" sz="2800" dirty="0">
                <a:latin typeface="Gill Sans MT" panose="020B0502020104020203" pitchFamily="34" charset="0"/>
              </a:rPr>
              <a:t>When a function calls</a:t>
            </a:r>
          </a:p>
          <a:p>
            <a:pPr lvl="1">
              <a:spcBef>
                <a:spcPts val="600"/>
              </a:spcBef>
              <a:buClr>
                <a:srgbClr val="006633"/>
              </a:buClr>
              <a:buSzPct val="85000"/>
              <a:buFont typeface="Wingdings" pitchFamily="2" charset="2"/>
              <a:buChar char=""/>
            </a:pPr>
            <a:r>
              <a:rPr lang="en-US" sz="2400" dirty="0">
                <a:latin typeface="Gill Sans MT" panose="020B0502020104020203" pitchFamily="34" charset="0"/>
              </a:rPr>
              <a:t>Its variables including the inputs are allocated in stack</a:t>
            </a:r>
          </a:p>
          <a:p>
            <a:pPr lvl="1">
              <a:spcBef>
                <a:spcPts val="600"/>
              </a:spcBef>
              <a:buClr>
                <a:srgbClr val="006633"/>
              </a:buClr>
              <a:buSzPct val="85000"/>
              <a:buFont typeface="Wingdings" pitchFamily="2" charset="2"/>
              <a:buChar char=""/>
            </a:pPr>
            <a:r>
              <a:rPr lang="en-US" sz="2400" dirty="0">
                <a:latin typeface="Gill Sans MT" panose="020B0502020104020203" pitchFamily="34" charset="0"/>
              </a:rPr>
              <a:t>The value of input parameters from caller function is pushed to stack of called function </a:t>
            </a:r>
          </a:p>
          <a:p>
            <a:pPr lvl="2">
              <a:spcBef>
                <a:spcPts val="600"/>
              </a:spcBef>
              <a:buClr>
                <a:srgbClr val="CC0000"/>
              </a:buClr>
              <a:buSzPct val="75000"/>
              <a:buFont typeface="Wingdings" pitchFamily="2" charset="2"/>
              <a:buChar char=""/>
            </a:pPr>
            <a:r>
              <a:rPr lang="en-US" sz="2400" dirty="0">
                <a:latin typeface="Gill Sans MT" panose="020B0502020104020203" pitchFamily="34" charset="0"/>
              </a:rPr>
              <a:t>They are </a:t>
            </a:r>
            <a:r>
              <a:rPr lang="en-US" sz="2400" i="1" dirty="0">
                <a:solidFill>
                  <a:srgbClr val="C00000"/>
                </a:solidFill>
                <a:latin typeface="Gill Sans MT" panose="020B0502020104020203" pitchFamily="34" charset="0"/>
              </a:rPr>
              <a:t>copied</a:t>
            </a:r>
            <a:r>
              <a:rPr lang="en-US" sz="2400" dirty="0">
                <a:latin typeface="Gill Sans MT" panose="020B0502020104020203" pitchFamily="34" charset="0"/>
              </a:rPr>
              <a:t> in to the variables of function</a:t>
            </a:r>
          </a:p>
          <a:p>
            <a:pPr>
              <a:spcBef>
                <a:spcPts val="1750"/>
              </a:spcBef>
              <a:buClr>
                <a:srgbClr val="003399"/>
              </a:buClr>
              <a:buFont typeface="Wingdings" pitchFamily="2" charset="2"/>
              <a:buChar char=""/>
            </a:pPr>
            <a:r>
              <a:rPr lang="en-US" sz="2800" dirty="0">
                <a:latin typeface="Gill Sans MT" panose="020B0502020104020203" pitchFamily="34" charset="0"/>
              </a:rPr>
              <a:t>When function finished, its stack is freed.</a:t>
            </a:r>
          </a:p>
        </p:txBody>
      </p:sp>
      <p:sp>
        <p:nvSpPr>
          <p:cNvPr id="3174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2C00A41-15B2-4806-89C8-BA6B6D56E2B6}" type="slidenum">
              <a:rPr lang="en-US" sz="1200">
                <a:latin typeface="Gill Sans MT" panose="020B0502020104020203" pitchFamily="34" charset="0"/>
                <a:ea typeface="MS PGothic" pitchFamily="34" charset="-128"/>
              </a:rPr>
              <a:pPr algn="r">
                <a:buClrTx/>
                <a:buFontTx/>
                <a:buNone/>
              </a:pPr>
              <a:t>18</a:t>
            </a:fld>
            <a:endParaRPr lang="en-US" sz="1200" dirty="0">
              <a:latin typeface="Gill Sans MT" panose="020B0502020104020203" pitchFamily="34" charset="0"/>
              <a:ea typeface="MS PGothic" pitchFamily="34" charset="-128"/>
            </a:endParaRPr>
          </a:p>
        </p:txBody>
      </p:sp>
    </p:spTree>
    <p:extLst>
      <p:ext uri="{BB962C8B-B14F-4D97-AF65-F5344CB8AC3E}">
        <p14:creationId xmlns:p14="http://schemas.microsoft.com/office/powerpoint/2010/main" val="23957512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B714B32-3955-480D-9220-4D13AA91E32C}" type="slidenum">
              <a:rPr lang="en-US" sz="1200">
                <a:latin typeface="Gill Sans MT" panose="020B0502020104020203" pitchFamily="34" charset="0"/>
                <a:ea typeface="MS PGothic" pitchFamily="34" charset="-128"/>
              </a:rPr>
              <a:pPr algn="r">
                <a:buClrTx/>
                <a:buFontTx/>
                <a:buNone/>
              </a:pPr>
              <a:t>19</a:t>
            </a:fld>
            <a:endParaRPr lang="en-US" sz="1200" dirty="0">
              <a:latin typeface="Gill Sans MT" panose="020B0502020104020203" pitchFamily="34" charset="0"/>
              <a:ea typeface="MS PGothic" pitchFamily="34" charset="-128"/>
            </a:endParaRPr>
          </a:p>
        </p:txBody>
      </p:sp>
      <p:sp>
        <p:nvSpPr>
          <p:cNvPr id="2048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err="1"/>
              <a:t>print_sub</a:t>
            </a:r>
            <a:r>
              <a:rPr lang="en-US" dirty="0"/>
              <a:t>: What happen?</a:t>
            </a:r>
          </a:p>
        </p:txBody>
      </p:sp>
      <p:sp>
        <p:nvSpPr>
          <p:cNvPr id="2048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1pPr>
            <a:lvl2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2pPr>
            <a:lvl3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3pPr>
            <a:lvl4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4pPr>
            <a:lvl5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9pPr>
          </a:lstStyle>
          <a:p>
            <a:pPr>
              <a:lnSpc>
                <a:spcPct val="90000"/>
              </a:lnSpc>
              <a:spcBef>
                <a:spcPts val="2000"/>
              </a:spcBef>
              <a:buClrTx/>
              <a:buFontTx/>
              <a:buNone/>
            </a:pPr>
            <a:r>
              <a:rPr lang="en-US" sz="3200" b="1" dirty="0">
                <a:latin typeface="Consolas" panose="020B0609020204030204" pitchFamily="49" charset="0"/>
                <a:cs typeface="Courier New" pitchFamily="49" charset="0"/>
              </a:rPr>
              <a:t>	</a:t>
            </a:r>
            <a:r>
              <a:rPr lang="en-US" sz="3200" b="1" dirty="0" err="1">
                <a:latin typeface="Consolas" panose="020B0609020204030204" pitchFamily="49" charset="0"/>
                <a:cs typeface="Courier New" pitchFamily="49" charset="0"/>
              </a:rPr>
              <a:t>print_sub</a:t>
            </a:r>
            <a:r>
              <a:rPr lang="en-US" sz="3200" b="1" dirty="0">
                <a:latin typeface="Consolas" panose="020B0609020204030204" pitchFamily="49" charset="0"/>
                <a:cs typeface="Courier New" pitchFamily="49" charset="0"/>
              </a:rPr>
              <a:t>(56.0, 6.0);</a:t>
            </a:r>
          </a:p>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 56.0 is copied the memory location </a:t>
            </a:r>
            <a:r>
              <a:rPr lang="en-US" sz="3200" b="1" dirty="0">
                <a:latin typeface="Consolas" panose="020B0609020204030204" pitchFamily="49" charset="0"/>
                <a:cs typeface="Courier New" pitchFamily="49" charset="0"/>
              </a:rPr>
              <a:t>a</a:t>
            </a:r>
          </a:p>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 6.0 is copied to memory location </a:t>
            </a:r>
            <a:r>
              <a:rPr lang="en-US" sz="3200" b="1" dirty="0">
                <a:latin typeface="Consolas" panose="020B0609020204030204" pitchFamily="49" charset="0"/>
                <a:cs typeface="Courier New" pitchFamily="49" charset="0"/>
              </a:rPr>
              <a:t>b</a:t>
            </a:r>
          </a:p>
          <a:p>
            <a:pPr>
              <a:lnSpc>
                <a:spcPct val="90000"/>
              </a:lnSpc>
              <a:spcBef>
                <a:spcPts val="2000"/>
              </a:spcBef>
              <a:spcAft>
                <a:spcPts val="750"/>
              </a:spcAft>
              <a:buFont typeface="Courier New" pitchFamily="49" charset="0"/>
              <a:buChar char=" "/>
            </a:pPr>
            <a:r>
              <a:rPr lang="en-US" sz="3200" b="1" dirty="0">
                <a:latin typeface="Consolas" panose="020B0609020204030204" pitchFamily="49" charset="0"/>
                <a:cs typeface="Courier New" pitchFamily="49" charset="0"/>
              </a:rPr>
              <a:t>	double </a:t>
            </a:r>
            <a:r>
              <a:rPr lang="en-US" sz="3200" b="1" dirty="0">
                <a:solidFill>
                  <a:srgbClr val="CC0000"/>
                </a:solidFill>
                <a:latin typeface="Consolas" panose="020B0609020204030204" pitchFamily="49" charset="0"/>
                <a:cs typeface="Courier New" pitchFamily="49" charset="0"/>
              </a:rPr>
              <a:t>a</a:t>
            </a:r>
            <a:r>
              <a:rPr lang="en-US" sz="3200" b="1" dirty="0">
                <a:latin typeface="Consolas" panose="020B0609020204030204" pitchFamily="49" charset="0"/>
                <a:cs typeface="Courier New" pitchFamily="49" charset="0"/>
              </a:rPr>
              <a:t> = 56.0;</a:t>
            </a:r>
          </a:p>
          <a:p>
            <a:pPr>
              <a:lnSpc>
                <a:spcPct val="90000"/>
              </a:lnSpc>
              <a:spcBef>
                <a:spcPts val="2000"/>
              </a:spcBef>
              <a:spcAft>
                <a:spcPts val="750"/>
              </a:spcAft>
              <a:buFont typeface="Courier New" pitchFamily="49" charset="0"/>
              <a:buChar char=" "/>
            </a:pPr>
            <a:r>
              <a:rPr lang="en-US" sz="3200" b="1" dirty="0">
                <a:latin typeface="Consolas" panose="020B0609020204030204" pitchFamily="49" charset="0"/>
                <a:cs typeface="Courier New" pitchFamily="49" charset="0"/>
              </a:rPr>
              <a:t>	double </a:t>
            </a:r>
            <a:r>
              <a:rPr lang="en-US" sz="3200" b="1" dirty="0">
                <a:solidFill>
                  <a:srgbClr val="CC0000"/>
                </a:solidFill>
                <a:latin typeface="Consolas" panose="020B0609020204030204" pitchFamily="49" charset="0"/>
                <a:cs typeface="Courier New" pitchFamily="49" charset="0"/>
              </a:rPr>
              <a:t>b </a:t>
            </a:r>
            <a:r>
              <a:rPr lang="en-US" sz="3200" b="1" dirty="0">
                <a:latin typeface="Consolas" panose="020B0609020204030204" pitchFamily="49" charset="0"/>
                <a:cs typeface="Courier New" pitchFamily="49" charset="0"/>
              </a:rPr>
              <a:t>= 6.0;</a:t>
            </a:r>
          </a:p>
          <a:p>
            <a:pPr>
              <a:lnSpc>
                <a:spcPct val="90000"/>
              </a:lnSpc>
              <a:spcBef>
                <a:spcPts val="2000"/>
              </a:spcBef>
              <a:spcAft>
                <a:spcPts val="750"/>
              </a:spcAft>
              <a:buFont typeface="Courier New" pitchFamily="49" charset="0"/>
              <a:buChar char=" "/>
            </a:pPr>
            <a:r>
              <a:rPr lang="en-US" sz="3200" b="1" dirty="0">
                <a:latin typeface="Consolas" panose="020B0609020204030204" pitchFamily="49" charset="0"/>
                <a:cs typeface="Courier New" pitchFamily="49" charset="0"/>
              </a:rPr>
              <a:t>	double res;</a:t>
            </a:r>
          </a:p>
          <a:p>
            <a:pPr>
              <a:lnSpc>
                <a:spcPct val="90000"/>
              </a:lnSpc>
              <a:spcBef>
                <a:spcPts val="2000"/>
              </a:spcBef>
              <a:spcAft>
                <a:spcPts val="750"/>
              </a:spcAft>
              <a:buFont typeface="Courier New" pitchFamily="49" charset="0"/>
              <a:buChar char=" "/>
            </a:pPr>
            <a:r>
              <a:rPr lang="en-US" sz="3200" b="1" dirty="0">
                <a:latin typeface="Consolas" panose="020B0609020204030204" pitchFamily="49" charset="0"/>
                <a:cs typeface="Courier New" pitchFamily="49" charset="0"/>
              </a:rPr>
              <a:t>	res = </a:t>
            </a:r>
            <a:r>
              <a:rPr lang="en-US" sz="3200" b="1" dirty="0">
                <a:solidFill>
                  <a:srgbClr val="CC0000"/>
                </a:solidFill>
                <a:latin typeface="Consolas" panose="020B0609020204030204" pitchFamily="49" charset="0"/>
                <a:cs typeface="Courier New" pitchFamily="49" charset="0"/>
              </a:rPr>
              <a:t>a</a:t>
            </a:r>
            <a:r>
              <a:rPr lang="en-US" sz="3200" b="1" dirty="0">
                <a:latin typeface="Consolas" panose="020B0609020204030204" pitchFamily="49" charset="0"/>
                <a:cs typeface="Courier New" pitchFamily="49" charset="0"/>
              </a:rPr>
              <a:t> - </a:t>
            </a:r>
            <a:r>
              <a:rPr lang="en-US" sz="3200" b="1" dirty="0">
                <a:solidFill>
                  <a:srgbClr val="CC0000"/>
                </a:solidFill>
                <a:latin typeface="Consolas" panose="020B0609020204030204" pitchFamily="49" charset="0"/>
                <a:cs typeface="Courier New" pitchFamily="49" charset="0"/>
              </a:rPr>
              <a:t>b</a:t>
            </a:r>
            <a:r>
              <a:rPr lang="en-US" sz="3200" b="1" dirty="0">
                <a:latin typeface="Consolas" panose="020B0609020204030204" pitchFamily="49" charset="0"/>
                <a:cs typeface="Courier New" pitchFamily="49" charset="0"/>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D47C63A-ED7F-4F6F-82BC-CA6A5D84F2F3}" type="slidenum">
              <a:rPr lang="en-US" sz="1200">
                <a:latin typeface="Gill Sans MT" panose="020B0502020104020203" pitchFamily="34" charset="0"/>
                <a:ea typeface="MS PGothic" pitchFamily="34" charset="-128"/>
              </a:rPr>
              <a:pPr algn="r">
                <a:buClrTx/>
                <a:buFontTx/>
                <a:buNone/>
              </a:pPr>
              <a:t>2</a:t>
            </a:fld>
            <a:endParaRPr lang="en-US" sz="1200" dirty="0">
              <a:latin typeface="Gill Sans MT" panose="020B0502020104020203" pitchFamily="34" charset="0"/>
              <a:ea typeface="MS PGothic" pitchFamily="34" charset="-128"/>
            </a:endParaRPr>
          </a:p>
        </p:txBody>
      </p:sp>
      <p:sp>
        <p:nvSpPr>
          <p:cNvPr id="5122" name="Text Box 2"/>
          <p:cNvSpPr txBox="1">
            <a:spLocks noChangeArrowheads="1"/>
          </p:cNvSpPr>
          <p:nvPr/>
        </p:nvSpPr>
        <p:spPr bwMode="auto">
          <a:xfrm>
            <a:off x="323528" y="152400"/>
            <a:ext cx="8363272"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What We Will Learn </a:t>
            </a:r>
          </a:p>
        </p:txBody>
      </p:sp>
      <p:sp>
        <p:nvSpPr>
          <p:cNvPr id="5123"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Introduction </a:t>
            </a:r>
          </a:p>
          <a:p>
            <a:pPr>
              <a:spcBef>
                <a:spcPts val="2000"/>
              </a:spcBef>
              <a:buClr>
                <a:srgbClr val="003399"/>
              </a:buClr>
              <a:buFont typeface="Wingdings" pitchFamily="2" charset="2"/>
              <a:buChar char=""/>
            </a:pPr>
            <a:r>
              <a:rPr lang="en-US" sz="3200" dirty="0">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BB9DA88-CC8A-4300-9869-74F718C89A2D}" type="slidenum">
              <a:rPr lang="en-US" sz="1200">
                <a:latin typeface="Gill Sans MT" panose="020B0502020104020203" pitchFamily="34" charset="0"/>
                <a:ea typeface="MS PGothic" pitchFamily="34" charset="-128"/>
              </a:rPr>
              <a:pPr algn="r">
                <a:buClrTx/>
                <a:buFontTx/>
                <a:buNone/>
              </a:pPr>
              <a:t>20</a:t>
            </a:fld>
            <a:endParaRPr lang="en-US" sz="1200" dirty="0">
              <a:latin typeface="Gill Sans MT" panose="020B0502020104020203" pitchFamily="34" charset="0"/>
              <a:ea typeface="MS PGothic" pitchFamily="34" charset="-128"/>
            </a:endParaRPr>
          </a:p>
        </p:txBody>
      </p:sp>
      <p:sp>
        <p:nvSpPr>
          <p:cNvPr id="2150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err="1"/>
              <a:t>print_sub</a:t>
            </a:r>
            <a:r>
              <a:rPr lang="en-US" dirty="0"/>
              <a:t>:  What happen?</a:t>
            </a:r>
          </a:p>
        </p:txBody>
      </p:sp>
      <p:sp>
        <p:nvSpPr>
          <p:cNvPr id="21507" name="Text Box 3"/>
          <p:cNvSpPr txBox="1">
            <a:spLocks noChangeArrowheads="1"/>
          </p:cNvSpPr>
          <p:nvPr/>
        </p:nvSpPr>
        <p:spPr bwMode="auto">
          <a:xfrm>
            <a:off x="304800" y="1143000"/>
            <a:ext cx="8382000" cy="509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1pPr>
            <a:lvl2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2pPr>
            <a:lvl3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3pPr>
            <a:lvl4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4pPr>
            <a:lvl5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9pPr>
          </a:lstStyle>
          <a:p>
            <a:pPr>
              <a:spcBef>
                <a:spcPts val="2000"/>
              </a:spcBef>
              <a:buClrTx/>
              <a:buFontTx/>
              <a:buNone/>
            </a:pPr>
            <a:r>
              <a:rPr lang="en-US" sz="3200" b="1" dirty="0">
                <a:latin typeface="Consolas" panose="020B0609020204030204" pitchFamily="49" charset="0"/>
                <a:cs typeface="Courier New" pitchFamily="49" charset="0"/>
              </a:rPr>
              <a:t>	</a:t>
            </a:r>
            <a:r>
              <a:rPr lang="en-US" sz="3200" b="1" dirty="0" err="1">
                <a:latin typeface="Consolas" panose="020B0609020204030204" pitchFamily="49" charset="0"/>
                <a:cs typeface="Courier New" pitchFamily="49" charset="0"/>
              </a:rPr>
              <a:t>print_sub</a:t>
            </a:r>
            <a:r>
              <a:rPr lang="en-US" sz="3200" b="1" dirty="0">
                <a:latin typeface="Consolas" panose="020B0609020204030204" pitchFamily="49" charset="0"/>
                <a:cs typeface="Courier New" pitchFamily="49" charset="0"/>
              </a:rPr>
              <a:t>(d1, d2);</a:t>
            </a:r>
          </a:p>
          <a:p>
            <a:pPr>
              <a:spcBef>
                <a:spcPts val="1750"/>
              </a:spcBef>
              <a:buClr>
                <a:srgbClr val="003399"/>
              </a:buClr>
              <a:buFont typeface="Wingdings" pitchFamily="2" charset="2"/>
              <a:buChar char=""/>
            </a:pPr>
            <a:r>
              <a:rPr lang="en-US" sz="2800" dirty="0">
                <a:solidFill>
                  <a:srgbClr val="CC0000"/>
                </a:solidFill>
                <a:latin typeface="Gill Sans MT" panose="020B0502020104020203" pitchFamily="34" charset="0"/>
              </a:rPr>
              <a:t>Value</a:t>
            </a:r>
            <a:r>
              <a:rPr lang="en-US" sz="2800" dirty="0">
                <a:latin typeface="Gill Sans MT" panose="020B0502020104020203" pitchFamily="34" charset="0"/>
              </a:rPr>
              <a:t> of </a:t>
            </a:r>
            <a:r>
              <a:rPr lang="en-US" sz="2800" b="1" dirty="0">
                <a:latin typeface="Consolas" panose="020B0609020204030204" pitchFamily="49" charset="0"/>
                <a:cs typeface="Courier New" pitchFamily="49" charset="0"/>
              </a:rPr>
              <a:t>d1</a:t>
            </a:r>
            <a:r>
              <a:rPr lang="en-US" sz="2800" dirty="0">
                <a:latin typeface="Gill Sans MT" panose="020B0502020104020203" pitchFamily="34" charset="0"/>
              </a:rPr>
              <a:t> is copied to memory location </a:t>
            </a:r>
            <a:r>
              <a:rPr lang="en-US" sz="2800" b="1" dirty="0">
                <a:latin typeface="Consolas" panose="020B0609020204030204" pitchFamily="49" charset="0"/>
                <a:cs typeface="Courier New" pitchFamily="49" charset="0"/>
              </a:rPr>
              <a:t>a</a:t>
            </a:r>
          </a:p>
          <a:p>
            <a:pPr>
              <a:spcBef>
                <a:spcPts val="1750"/>
              </a:spcBef>
              <a:buClr>
                <a:srgbClr val="003399"/>
              </a:buClr>
              <a:buFont typeface="Wingdings" pitchFamily="2" charset="2"/>
              <a:buChar char=""/>
            </a:pPr>
            <a:r>
              <a:rPr lang="en-US" sz="2800" dirty="0">
                <a:solidFill>
                  <a:srgbClr val="CC0000"/>
                </a:solidFill>
                <a:latin typeface="Gill Sans MT" panose="020B0502020104020203" pitchFamily="34" charset="0"/>
              </a:rPr>
              <a:t>Value</a:t>
            </a:r>
            <a:r>
              <a:rPr lang="en-US" sz="2800" dirty="0">
                <a:latin typeface="Gill Sans MT" panose="020B0502020104020203" pitchFamily="34" charset="0"/>
              </a:rPr>
              <a:t> of </a:t>
            </a:r>
            <a:r>
              <a:rPr lang="en-US" sz="2800" b="1" dirty="0">
                <a:latin typeface="Consolas" panose="020B0609020204030204" pitchFamily="49" charset="0"/>
                <a:cs typeface="Courier New" pitchFamily="49" charset="0"/>
              </a:rPr>
              <a:t>d2</a:t>
            </a:r>
            <a:r>
              <a:rPr lang="en-US" sz="2800" dirty="0">
                <a:latin typeface="Gill Sans MT" panose="020B0502020104020203" pitchFamily="34" charset="0"/>
              </a:rPr>
              <a:t> is copied to memory location </a:t>
            </a:r>
            <a:r>
              <a:rPr lang="en-US" sz="2800" b="1" dirty="0">
                <a:latin typeface="Consolas" panose="020B0609020204030204" pitchFamily="49" charset="0"/>
                <a:cs typeface="Courier New" pitchFamily="49" charset="0"/>
              </a:rPr>
              <a:t>b</a:t>
            </a:r>
          </a:p>
          <a:p>
            <a:pPr>
              <a:spcBef>
                <a:spcPts val="1000"/>
              </a:spcBef>
              <a:buClrTx/>
              <a:buFontTx/>
              <a:buNone/>
            </a:pPr>
            <a:endParaRPr lang="en-US" sz="1600" b="1" dirty="0">
              <a:latin typeface="Consolas" panose="020B0609020204030204" pitchFamily="49" charset="0"/>
              <a:cs typeface="Courier New" pitchFamily="49" charset="0"/>
            </a:endParaRPr>
          </a:p>
          <a:p>
            <a:pPr>
              <a:spcBef>
                <a:spcPts val="650"/>
              </a:spcBef>
              <a:buFont typeface="Courier New" pitchFamily="49" charset="0"/>
              <a:buChar char=" "/>
            </a:pPr>
            <a:r>
              <a:rPr lang="en-US" sz="2800" b="1" dirty="0">
                <a:latin typeface="Consolas" panose="020B0609020204030204" pitchFamily="49" charset="0"/>
                <a:cs typeface="Courier New" pitchFamily="49" charset="0"/>
              </a:rPr>
              <a:t>	double </a:t>
            </a:r>
            <a:r>
              <a:rPr lang="en-US" sz="2800" b="1" dirty="0">
                <a:solidFill>
                  <a:srgbClr val="CC0000"/>
                </a:solidFill>
                <a:latin typeface="Consolas" panose="020B0609020204030204" pitchFamily="49" charset="0"/>
                <a:cs typeface="Courier New" pitchFamily="49" charset="0"/>
              </a:rPr>
              <a:t>a</a:t>
            </a:r>
            <a:r>
              <a:rPr lang="en-US" sz="2800" b="1" dirty="0">
                <a:latin typeface="Consolas" panose="020B0609020204030204" pitchFamily="49" charset="0"/>
                <a:cs typeface="Courier New" pitchFamily="49" charset="0"/>
              </a:rPr>
              <a:t> = 10.1;</a:t>
            </a:r>
          </a:p>
          <a:p>
            <a:pPr>
              <a:spcBef>
                <a:spcPts val="650"/>
              </a:spcBef>
              <a:buFont typeface="Courier New" pitchFamily="49" charset="0"/>
              <a:buChar char=" "/>
            </a:pPr>
            <a:r>
              <a:rPr lang="en-US" sz="2800" b="1" dirty="0">
                <a:latin typeface="Consolas" panose="020B0609020204030204" pitchFamily="49" charset="0"/>
                <a:cs typeface="Courier New" pitchFamily="49" charset="0"/>
              </a:rPr>
              <a:t>	double </a:t>
            </a:r>
            <a:r>
              <a:rPr lang="en-US" sz="2800" b="1" dirty="0">
                <a:solidFill>
                  <a:srgbClr val="CC0000"/>
                </a:solidFill>
                <a:latin typeface="Consolas" panose="020B0609020204030204" pitchFamily="49" charset="0"/>
                <a:cs typeface="Courier New" pitchFamily="49" charset="0"/>
              </a:rPr>
              <a:t>b </a:t>
            </a:r>
            <a:r>
              <a:rPr lang="en-US" sz="2800" b="1" dirty="0">
                <a:latin typeface="Consolas" panose="020B0609020204030204" pitchFamily="49" charset="0"/>
                <a:cs typeface="Courier New" pitchFamily="49" charset="0"/>
              </a:rPr>
              <a:t>= 20.2;</a:t>
            </a:r>
          </a:p>
          <a:p>
            <a:pPr>
              <a:spcBef>
                <a:spcPts val="650"/>
              </a:spcBef>
              <a:buFont typeface="Courier New" pitchFamily="49" charset="0"/>
              <a:buChar char=" "/>
            </a:pPr>
            <a:r>
              <a:rPr lang="en-US" sz="2800" b="1" dirty="0">
                <a:latin typeface="Consolas" panose="020B0609020204030204" pitchFamily="49" charset="0"/>
                <a:cs typeface="Courier New" pitchFamily="49" charset="0"/>
              </a:rPr>
              <a:t>	double res;</a:t>
            </a:r>
          </a:p>
          <a:p>
            <a:pPr>
              <a:spcBef>
                <a:spcPts val="650"/>
              </a:spcBef>
              <a:buFont typeface="Courier New" pitchFamily="49" charset="0"/>
              <a:buChar char=" "/>
            </a:pPr>
            <a:r>
              <a:rPr lang="en-US" sz="2800" b="1" dirty="0">
                <a:latin typeface="Consolas" panose="020B0609020204030204" pitchFamily="49" charset="0"/>
                <a:cs typeface="Courier New" pitchFamily="49" charset="0"/>
              </a:rPr>
              <a:t>	res = </a:t>
            </a:r>
            <a:r>
              <a:rPr lang="en-US" sz="2800" b="1" dirty="0">
                <a:solidFill>
                  <a:srgbClr val="CC0000"/>
                </a:solidFill>
                <a:latin typeface="Consolas" panose="020B0609020204030204" pitchFamily="49" charset="0"/>
                <a:cs typeface="Courier New" pitchFamily="49" charset="0"/>
              </a:rPr>
              <a:t>a</a:t>
            </a:r>
            <a:r>
              <a:rPr lang="en-US" sz="2800" b="1" dirty="0">
                <a:latin typeface="Consolas" panose="020B0609020204030204" pitchFamily="49" charset="0"/>
                <a:cs typeface="Courier New" pitchFamily="49" charset="0"/>
              </a:rPr>
              <a:t> - </a:t>
            </a:r>
            <a:r>
              <a:rPr lang="en-US" sz="2800" b="1" dirty="0">
                <a:solidFill>
                  <a:srgbClr val="CC0000"/>
                </a:solidFill>
                <a:latin typeface="Consolas" panose="020B0609020204030204" pitchFamily="49" charset="0"/>
                <a:cs typeface="Courier New" pitchFamily="49" charset="0"/>
              </a:rPr>
              <a:t>b</a:t>
            </a:r>
            <a:r>
              <a:rPr lang="en-US" sz="2800" b="1" dirty="0">
                <a:latin typeface="Consolas" panose="020B0609020204030204" pitchFamily="49" charset="0"/>
                <a:cs typeface="Courier New" pitchFamily="49" charset="0"/>
              </a:rPr>
              <a:t>;</a:t>
            </a:r>
          </a:p>
          <a:p>
            <a:pPr>
              <a:spcBef>
                <a:spcPts val="650"/>
              </a:spcBef>
              <a:buClrTx/>
              <a:buFontTx/>
              <a:buNone/>
            </a:pPr>
            <a:endParaRPr lang="en-US" sz="1400" b="1" dirty="0">
              <a:latin typeface="Consolas" panose="020B0609020204030204" pitchFamily="49" charset="0"/>
              <a:cs typeface="Courier New" pitchFamily="49" charset="0"/>
            </a:endParaRPr>
          </a:p>
          <a:p>
            <a:pPr>
              <a:spcBef>
                <a:spcPts val="650"/>
              </a:spcBef>
              <a:buClr>
                <a:srgbClr val="CC0000"/>
              </a:buClr>
              <a:buFont typeface="Arial" charset="0"/>
              <a:buChar char=" "/>
            </a:pPr>
            <a:r>
              <a:rPr lang="en-US" sz="2800" dirty="0">
                <a:solidFill>
                  <a:srgbClr val="CC0000"/>
                </a:solidFill>
                <a:latin typeface="Gill Sans MT" panose="020B0502020104020203" pitchFamily="34" charset="0"/>
              </a:rPr>
              <a:t>	</a:t>
            </a:r>
            <a:r>
              <a:rPr lang="en-US" sz="3200" dirty="0">
                <a:solidFill>
                  <a:srgbClr val="CC0000"/>
                </a:solidFill>
                <a:latin typeface="Gill Sans MT" panose="020B0502020104020203" pitchFamily="34" charset="0"/>
              </a:rPr>
              <a:t>Call by Value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1507">
                                            <p:txEl>
                                              <p:pRg st="9" end="9"/>
                                            </p:txEl>
                                          </p:spTgt>
                                        </p:tgtEl>
                                        <p:attrNameLst>
                                          <p:attrName>style.visibility</p:attrName>
                                        </p:attrNameLst>
                                      </p:cBhvr>
                                      <p:to>
                                        <p:strVal val="visible"/>
                                      </p:to>
                                    </p:set>
                                    <p:animEffect transition="in" filter="checkerboard(across)">
                                      <p:cBhvr additive="repl">
                                        <p:cTn id="7"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Call by value </a:t>
            </a:r>
          </a:p>
        </p:txBody>
      </p:sp>
      <p:sp>
        <p:nvSpPr>
          <p:cNvPr id="22530"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marL="1679575" indent="-3349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1367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5939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0511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5083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In call by value mechanism</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The values are copied to the function</a:t>
            </a:r>
          </a:p>
          <a:p>
            <a:pPr lvl="4">
              <a:spcBef>
                <a:spcPts val="500"/>
              </a:spcBef>
              <a:buClrTx/>
              <a:buSzPct val="75000"/>
              <a:buFontTx/>
              <a:buNone/>
            </a:pPr>
            <a:endParaRPr lang="en-US" sz="2000" dirty="0">
              <a:latin typeface="Gill Sans MT" panose="020B0502020104020203" pitchFamily="34" charset="0"/>
            </a:endParaRPr>
          </a:p>
          <a:p>
            <a:pPr>
              <a:spcBef>
                <a:spcPts val="2000"/>
              </a:spcBef>
              <a:buClr>
                <a:srgbClr val="003399"/>
              </a:buClr>
              <a:buFont typeface="Wingdings" pitchFamily="2" charset="2"/>
              <a:buChar char=""/>
            </a:pPr>
            <a:r>
              <a:rPr lang="en-US" sz="3200" dirty="0">
                <a:latin typeface="Gill Sans MT" panose="020B0502020104020203" pitchFamily="34" charset="0"/>
              </a:rPr>
              <a:t>If we change values in the function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The copied version is changed</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The original value does not affect</a:t>
            </a:r>
          </a:p>
          <a:p>
            <a:pPr lvl="4">
              <a:spcBef>
                <a:spcPts val="500"/>
              </a:spcBef>
              <a:buClrTx/>
              <a:buSzPct val="75000"/>
              <a:buFontTx/>
              <a:buNone/>
            </a:pPr>
            <a:endParaRPr lang="en-US" sz="2000" dirty="0">
              <a:latin typeface="Gill Sans MT" panose="020B0502020104020203" pitchFamily="34" charset="0"/>
            </a:endParaRPr>
          </a:p>
          <a:p>
            <a:pPr>
              <a:spcBef>
                <a:spcPts val="2000"/>
              </a:spcBef>
              <a:buClr>
                <a:srgbClr val="003399"/>
              </a:buClr>
              <a:buFont typeface="Wingdings" pitchFamily="2" charset="2"/>
              <a:buChar char=""/>
            </a:pPr>
            <a:r>
              <a:rPr lang="en-US" sz="3200" dirty="0">
                <a:latin typeface="Gill Sans MT" panose="020B0502020104020203" pitchFamily="34" charset="0"/>
              </a:rPr>
              <a:t>Call by value inputs </a:t>
            </a:r>
            <a:r>
              <a:rPr lang="en-US" sz="3200" dirty="0">
                <a:solidFill>
                  <a:srgbClr val="CC0000"/>
                </a:solidFill>
                <a:latin typeface="Gill Sans MT" panose="020B0502020104020203" pitchFamily="34" charset="0"/>
              </a:rPr>
              <a:t>cannot</a:t>
            </a:r>
            <a:r>
              <a:rPr lang="en-US" sz="3200" dirty="0">
                <a:latin typeface="Gill Sans MT" panose="020B0502020104020203" pitchFamily="34" charset="0"/>
              </a:rPr>
              <a:t> be used to produce output.</a:t>
            </a:r>
          </a:p>
        </p:txBody>
      </p:sp>
      <p:sp>
        <p:nvSpPr>
          <p:cNvPr id="22531"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77D2BCC-F2B2-4EE9-86D5-D369A9CFF7D6}" type="slidenum">
              <a:rPr lang="en-US" sz="1200">
                <a:latin typeface="Gill Sans MT" panose="020B0502020104020203" pitchFamily="34" charset="0"/>
                <a:ea typeface="MS PGothic" pitchFamily="34" charset="-128"/>
              </a:rPr>
              <a:pPr algn="r">
                <a:buClrTx/>
                <a:buFontTx/>
                <a:buNone/>
              </a:pPr>
              <a:t>21</a:t>
            </a:fld>
            <a:endParaRPr lang="en-US" sz="1200" dirty="0">
              <a:latin typeface="Gill Sans MT" panose="020B0502020104020203" pitchFamily="34" charset="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F4E0AAB-1BDF-4CE6-947A-9E818E3D0912}" type="slidenum">
              <a:rPr lang="en-US" sz="1200">
                <a:latin typeface="Gill Sans MT" panose="020B0502020104020203" pitchFamily="34" charset="0"/>
                <a:ea typeface="MS PGothic" pitchFamily="34" charset="-128"/>
              </a:rPr>
              <a:pPr algn="r">
                <a:buClrTx/>
                <a:buFontTx/>
                <a:buNone/>
              </a:pPr>
              <a:t>22</a:t>
            </a:fld>
            <a:endParaRPr lang="en-US" sz="1200" dirty="0">
              <a:latin typeface="Gill Sans MT" panose="020B0502020104020203" pitchFamily="34" charset="0"/>
              <a:ea typeface="MS PGothic" pitchFamily="34" charset="-128"/>
            </a:endParaRPr>
          </a:p>
        </p:txBody>
      </p:sp>
      <p:sp>
        <p:nvSpPr>
          <p:cNvPr id="2355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add function (</a:t>
            </a:r>
            <a:r>
              <a:rPr lang="en-US" dirty="0">
                <a:solidFill>
                  <a:srgbClr val="FF0000"/>
                </a:solidFill>
              </a:rPr>
              <a:t>wrong</a:t>
            </a:r>
            <a:r>
              <a:rPr lang="en-US" dirty="0"/>
              <a:t> version) </a:t>
            </a:r>
          </a:p>
        </p:txBody>
      </p:sp>
      <p:sp>
        <p:nvSpPr>
          <p:cNvPr id="2355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75"/>
              </a:spcBef>
              <a:buClrTx/>
              <a:buFontTx/>
              <a:buNone/>
            </a:pPr>
            <a:r>
              <a:rPr lang="en-US" sz="2600" b="1" dirty="0">
                <a:latin typeface="Consolas" panose="020B0609020204030204" pitchFamily="49" charset="0"/>
                <a:cs typeface="Courier New" pitchFamily="49" charset="0"/>
              </a:rPr>
              <a:t>void add(double a, double b, double </a:t>
            </a:r>
            <a:r>
              <a:rPr lang="en-US" sz="2600" b="1" dirty="0">
                <a:solidFill>
                  <a:srgbClr val="CC0000"/>
                </a:solidFill>
                <a:latin typeface="Consolas" panose="020B0609020204030204" pitchFamily="49" charset="0"/>
                <a:cs typeface="Courier New" pitchFamily="49" charset="0"/>
              </a:rPr>
              <a:t>res</a:t>
            </a:r>
            <a:r>
              <a:rPr lang="en-US" sz="2600" b="1" dirty="0">
                <a:latin typeface="Consolas" panose="020B0609020204030204" pitchFamily="49" charset="0"/>
                <a:cs typeface="Courier New" pitchFamily="49" charset="0"/>
              </a:rPr>
              <a:t>){</a:t>
            </a:r>
          </a:p>
          <a:p>
            <a:pPr>
              <a:lnSpc>
                <a:spcPct val="80000"/>
              </a:lnSpc>
              <a:spcBef>
                <a:spcPts val="575"/>
              </a:spcBef>
              <a:buClrTx/>
              <a:buFontTx/>
              <a:buNone/>
            </a:pPr>
            <a:r>
              <a:rPr lang="en-US" sz="2600" b="1" dirty="0">
                <a:latin typeface="Consolas" panose="020B0609020204030204" pitchFamily="49" charset="0"/>
                <a:cs typeface="Courier New" pitchFamily="49" charset="0"/>
              </a:rPr>
              <a:t>	res = a + b;</a:t>
            </a:r>
          </a:p>
          <a:p>
            <a:pPr>
              <a:lnSpc>
                <a:spcPct val="80000"/>
              </a:lnSpc>
              <a:spcBef>
                <a:spcPts val="575"/>
              </a:spcBef>
              <a:buClrTx/>
              <a:buFontTx/>
              <a:buNone/>
            </a:pPr>
            <a:r>
              <a:rPr lang="en-US" sz="2600" b="1" dirty="0">
                <a:latin typeface="Consolas" panose="020B0609020204030204" pitchFamily="49" charset="0"/>
                <a:cs typeface="Courier New" pitchFamily="49" charset="0"/>
              </a:rPr>
              <a:t>	return; </a:t>
            </a:r>
          </a:p>
          <a:p>
            <a:pPr>
              <a:lnSpc>
                <a:spcPct val="80000"/>
              </a:lnSpc>
              <a:spcBef>
                <a:spcPts val="575"/>
              </a:spcBef>
              <a:buClrTx/>
              <a:buFontTx/>
              <a:buNone/>
            </a:pPr>
            <a:r>
              <a:rPr lang="en-US" sz="2600" b="1" dirty="0">
                <a:latin typeface="Consolas" panose="020B0609020204030204" pitchFamily="49" charset="0"/>
                <a:cs typeface="Courier New" pitchFamily="49" charset="0"/>
              </a:rPr>
              <a:t>}</a:t>
            </a:r>
          </a:p>
          <a:p>
            <a:pPr>
              <a:lnSpc>
                <a:spcPct val="80000"/>
              </a:lnSpc>
              <a:spcBef>
                <a:spcPts val="575"/>
              </a:spcBef>
              <a:buClrTx/>
              <a:buFontTx/>
              <a:buNone/>
            </a:pPr>
            <a:endParaRPr lang="en-US" sz="2600" b="1" dirty="0">
              <a:latin typeface="Consolas" panose="020B0609020204030204" pitchFamily="49" charset="0"/>
              <a:cs typeface="Courier New" pitchFamily="49" charset="0"/>
            </a:endParaRPr>
          </a:p>
          <a:p>
            <a:pPr>
              <a:lnSpc>
                <a:spcPct val="80000"/>
              </a:lnSpc>
              <a:spcBef>
                <a:spcPts val="575"/>
              </a:spcBef>
              <a:buClrTx/>
              <a:buFontTx/>
              <a:buNone/>
            </a:pPr>
            <a:r>
              <a:rPr lang="en-US" sz="2600" b="1" dirty="0" err="1">
                <a:latin typeface="Consolas" panose="020B0609020204030204" pitchFamily="49" charset="0"/>
                <a:cs typeface="Courier New" pitchFamily="49" charset="0"/>
              </a:rPr>
              <a:t>int</a:t>
            </a:r>
            <a:r>
              <a:rPr lang="en-US" sz="2600" b="1" dirty="0">
                <a:latin typeface="Consolas" panose="020B0609020204030204" pitchFamily="49" charset="0"/>
                <a:cs typeface="Courier New" pitchFamily="49" charset="0"/>
              </a:rPr>
              <a:t> main(void){</a:t>
            </a:r>
          </a:p>
          <a:p>
            <a:pPr>
              <a:lnSpc>
                <a:spcPct val="80000"/>
              </a:lnSpc>
              <a:spcBef>
                <a:spcPts val="575"/>
              </a:spcBef>
              <a:buClrTx/>
              <a:buFontTx/>
              <a:buNone/>
            </a:pPr>
            <a:r>
              <a:rPr lang="en-US" sz="2600" b="1" dirty="0">
                <a:latin typeface="Consolas" panose="020B0609020204030204" pitchFamily="49" charset="0"/>
                <a:cs typeface="Courier New" pitchFamily="49" charset="0"/>
              </a:rPr>
              <a:t>	double d1 = 10.1, d2 = 20.2;</a:t>
            </a:r>
          </a:p>
          <a:p>
            <a:pPr>
              <a:lnSpc>
                <a:spcPct val="80000"/>
              </a:lnSpc>
              <a:spcBef>
                <a:spcPts val="575"/>
              </a:spcBef>
              <a:buClrTx/>
              <a:buFontTx/>
              <a:buNone/>
            </a:pPr>
            <a:r>
              <a:rPr lang="en-US" sz="2600" b="1" dirty="0">
                <a:latin typeface="Consolas" panose="020B0609020204030204" pitchFamily="49" charset="0"/>
                <a:cs typeface="Courier New" pitchFamily="49" charset="0"/>
              </a:rPr>
              <a:t>	double result = 0;</a:t>
            </a:r>
          </a:p>
          <a:p>
            <a:pPr>
              <a:lnSpc>
                <a:spcPct val="80000"/>
              </a:lnSpc>
              <a:spcBef>
                <a:spcPts val="575"/>
              </a:spcBef>
              <a:buClrTx/>
              <a:buFontTx/>
              <a:buNone/>
            </a:pPr>
            <a:r>
              <a:rPr lang="en-US" sz="2600" b="1" dirty="0">
                <a:latin typeface="Consolas" panose="020B0609020204030204" pitchFamily="49" charset="0"/>
                <a:cs typeface="Courier New" pitchFamily="49" charset="0"/>
              </a:rPr>
              <a:t>	add(56.0, 6.7, result);</a:t>
            </a:r>
          </a:p>
          <a:p>
            <a:pPr>
              <a:lnSpc>
                <a:spcPct val="80000"/>
              </a:lnSpc>
              <a:spcBef>
                <a:spcPts val="575"/>
              </a:spcBef>
              <a:buClrTx/>
              <a:buFontTx/>
              <a:buNone/>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printf</a:t>
            </a:r>
            <a:r>
              <a:rPr lang="en-US" sz="2600" b="1" dirty="0">
                <a:latin typeface="Consolas" panose="020B0609020204030204" pitchFamily="49" charset="0"/>
                <a:cs typeface="Courier New" pitchFamily="49" charset="0"/>
              </a:rPr>
              <a:t>("result = %f\n", result); </a:t>
            </a:r>
          </a:p>
          <a:p>
            <a:pPr>
              <a:lnSpc>
                <a:spcPct val="80000"/>
              </a:lnSpc>
              <a:spcBef>
                <a:spcPts val="575"/>
              </a:spcBef>
              <a:buClrTx/>
              <a:buFontTx/>
              <a:buNone/>
            </a:pPr>
            <a:r>
              <a:rPr lang="en-US" sz="2600" b="1" dirty="0">
                <a:latin typeface="Consolas" panose="020B0609020204030204" pitchFamily="49" charset="0"/>
                <a:cs typeface="Courier New" pitchFamily="49" charset="0"/>
              </a:rPr>
              <a:t>	add(d1, d2, result);</a:t>
            </a:r>
          </a:p>
          <a:p>
            <a:pPr>
              <a:lnSpc>
                <a:spcPct val="80000"/>
              </a:lnSpc>
              <a:spcBef>
                <a:spcPts val="575"/>
              </a:spcBef>
              <a:buClrTx/>
              <a:buFontTx/>
              <a:buNone/>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printf</a:t>
            </a:r>
            <a:r>
              <a:rPr lang="en-US" sz="2600" b="1" dirty="0">
                <a:latin typeface="Consolas" panose="020B0609020204030204" pitchFamily="49" charset="0"/>
                <a:cs typeface="Courier New" pitchFamily="49" charset="0"/>
              </a:rPr>
              <a:t>("result = %f\n", result); </a:t>
            </a:r>
          </a:p>
          <a:p>
            <a:pPr>
              <a:lnSpc>
                <a:spcPct val="80000"/>
              </a:lnSpc>
              <a:spcBef>
                <a:spcPts val="575"/>
              </a:spcBef>
              <a:buClrTx/>
              <a:buFontTx/>
              <a:buNone/>
            </a:pPr>
            <a:r>
              <a:rPr lang="en-US" sz="2600" b="1" dirty="0">
                <a:latin typeface="Consolas" panose="020B0609020204030204" pitchFamily="49" charset="0"/>
                <a:cs typeface="Courier New" pitchFamily="49" charset="0"/>
              </a:rPr>
              <a:t>}</a:t>
            </a:r>
          </a:p>
        </p:txBody>
      </p:sp>
      <p:sp>
        <p:nvSpPr>
          <p:cNvPr id="23556" name="Text Box 4"/>
          <p:cNvSpPr txBox="1">
            <a:spLocks noChangeArrowheads="1"/>
          </p:cNvSpPr>
          <p:nvPr/>
        </p:nvSpPr>
        <p:spPr bwMode="auto">
          <a:xfrm>
            <a:off x="7304112" y="4610894"/>
            <a:ext cx="182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500"/>
              </a:spcBef>
              <a:buClrTx/>
              <a:buFontTx/>
              <a:buNone/>
            </a:pPr>
            <a:r>
              <a:rPr lang="en-US" sz="2400" dirty="0">
                <a:solidFill>
                  <a:srgbClr val="00B050"/>
                </a:solidFill>
                <a:latin typeface="Gill Sans MT" panose="020B0502020104020203" pitchFamily="34" charset="0"/>
              </a:rPr>
              <a:t>//</a:t>
            </a:r>
            <a:r>
              <a:rPr lang="en-US" sz="2400" dirty="0">
                <a:solidFill>
                  <a:srgbClr val="CC0000"/>
                </a:solidFill>
                <a:latin typeface="Gill Sans MT" panose="020B0502020104020203" pitchFamily="34" charset="0"/>
              </a:rPr>
              <a:t> result = 0</a:t>
            </a:r>
          </a:p>
        </p:txBody>
      </p:sp>
      <p:sp>
        <p:nvSpPr>
          <p:cNvPr id="23557" name="Text Box 5"/>
          <p:cNvSpPr txBox="1">
            <a:spLocks noChangeArrowheads="1"/>
          </p:cNvSpPr>
          <p:nvPr/>
        </p:nvSpPr>
        <p:spPr bwMode="auto">
          <a:xfrm>
            <a:off x="7315200" y="5410200"/>
            <a:ext cx="182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500"/>
              </a:spcBef>
              <a:buClrTx/>
              <a:buFontTx/>
              <a:buNone/>
            </a:pPr>
            <a:r>
              <a:rPr lang="en-US" sz="2400" dirty="0">
                <a:solidFill>
                  <a:srgbClr val="00B050"/>
                </a:solidFill>
                <a:latin typeface="Gill Sans MT" panose="020B0502020104020203" pitchFamily="34" charset="0"/>
              </a:rPr>
              <a:t>//</a:t>
            </a:r>
            <a:r>
              <a:rPr lang="en-US" sz="2400" dirty="0">
                <a:solidFill>
                  <a:srgbClr val="CC0000"/>
                </a:solidFill>
                <a:latin typeface="Gill Sans MT" panose="020B0502020104020203" pitchFamily="34" charset="0"/>
              </a:rPr>
              <a:t> result = 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3556"/>
                                        </p:tgtEl>
                                        <p:attrNameLst>
                                          <p:attrName>style.visibility</p:attrName>
                                        </p:attrNameLst>
                                      </p:cBhvr>
                                      <p:to>
                                        <p:strVal val="visible"/>
                                      </p:to>
                                    </p:set>
                                    <p:animEffect transition="in" filter="blinds(horizontal)">
                                      <p:cBhvr additive="repl">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23557"/>
                                        </p:tgtEl>
                                        <p:attrNameLst>
                                          <p:attrName>style.visibility</p:attrName>
                                        </p:attrNameLst>
                                      </p:cBhvr>
                                      <p:to>
                                        <p:strVal val="visible"/>
                                      </p:to>
                                    </p:set>
                                    <p:animEffect transition="in" filter="blinds(horizontal)">
                                      <p:cBhvr additive="repl">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Stack in C/C++</a:t>
            </a:r>
          </a:p>
        </p:txBody>
      </p:sp>
      <p:sp>
        <p:nvSpPr>
          <p:cNvPr id="31746"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r>
              <a:rPr lang="en-US" sz="1600" b="1" dirty="0">
                <a:latin typeface="Consolas" panose="020B0609020204030204" pitchFamily="49" charset="0"/>
                <a:cs typeface="Courier New" panose="02070309020205020404" pitchFamily="49" charset="0"/>
              </a:rPr>
              <a:t>#include &lt;</a:t>
            </a:r>
            <a:r>
              <a:rPr lang="en-US" sz="1600" b="1" dirty="0" err="1">
                <a:latin typeface="Consolas" panose="020B0609020204030204" pitchFamily="49" charset="0"/>
                <a:cs typeface="Courier New" panose="02070309020205020404" pitchFamily="49" charset="0"/>
              </a:rPr>
              <a:t>stdio.h</a:t>
            </a:r>
            <a:r>
              <a:rPr lang="en-US" sz="1600" b="1" dirty="0">
                <a:latin typeface="Consolas" panose="020B0609020204030204" pitchFamily="49" charset="0"/>
                <a:cs typeface="Courier New" panose="02070309020205020404" pitchFamily="49" charset="0"/>
              </a:rPr>
              <a:t>&gt;</a:t>
            </a:r>
          </a:p>
          <a:p>
            <a:endParaRPr lang="en-US" sz="1600" b="1" dirty="0">
              <a:latin typeface="Consolas" panose="020B0609020204030204" pitchFamily="49" charset="0"/>
              <a:cs typeface="Courier New" panose="02070309020205020404" pitchFamily="49" charset="0"/>
            </a:endParaRPr>
          </a:p>
          <a:p>
            <a:r>
              <a:rPr lang="en-US" sz="1600" b="1" dirty="0">
                <a:latin typeface="Consolas" panose="020B0609020204030204" pitchFamily="49" charset="0"/>
                <a:cs typeface="Courier New" panose="02070309020205020404" pitchFamily="49" charset="0"/>
              </a:rPr>
              <a:t>int b(int </a:t>
            </a:r>
            <a:r>
              <a:rPr lang="en-US" sz="1600" b="1" dirty="0" err="1">
                <a:latin typeface="Consolas" panose="020B0609020204030204" pitchFamily="49" charset="0"/>
                <a:cs typeface="Courier New" panose="02070309020205020404" pitchFamily="49" charset="0"/>
              </a:rPr>
              <a:t>i</a:t>
            </a:r>
            <a:r>
              <a:rPr lang="en-US" sz="1600" b="1" dirty="0">
                <a:latin typeface="Consolas" panose="020B0609020204030204" pitchFamily="49" charset="0"/>
                <a:cs typeface="Courier New" panose="02070309020205020404" pitchFamily="49" charset="0"/>
              </a:rPr>
              <a:t>){ return </a:t>
            </a:r>
            <a:r>
              <a:rPr lang="en-US" sz="1600" b="1" dirty="0" err="1">
                <a:latin typeface="Consolas" panose="020B0609020204030204" pitchFamily="49" charset="0"/>
                <a:cs typeface="Courier New" panose="02070309020205020404" pitchFamily="49" charset="0"/>
              </a:rPr>
              <a:t>i</a:t>
            </a:r>
            <a:r>
              <a:rPr lang="en-US" sz="1600" b="1" dirty="0">
                <a:latin typeface="Consolas" panose="020B0609020204030204" pitchFamily="49" charset="0"/>
                <a:cs typeface="Courier New" panose="02070309020205020404" pitchFamily="49" charset="0"/>
              </a:rPr>
              <a:t>; }</a:t>
            </a:r>
          </a:p>
          <a:p>
            <a:endParaRPr lang="en-US" sz="1600" b="1" dirty="0">
              <a:latin typeface="Consolas" panose="020B0609020204030204" pitchFamily="49" charset="0"/>
              <a:cs typeface="Courier New" panose="02070309020205020404" pitchFamily="49" charset="0"/>
            </a:endParaRPr>
          </a:p>
          <a:p>
            <a:r>
              <a:rPr lang="en-US" sz="1600" b="1" dirty="0">
                <a:latin typeface="Consolas" panose="020B0609020204030204" pitchFamily="49" charset="0"/>
                <a:cs typeface="Courier New" panose="02070309020205020404" pitchFamily="49" charset="0"/>
              </a:rPr>
              <a:t>int c(int j){ </a:t>
            </a:r>
          </a:p>
          <a:p>
            <a:r>
              <a:rPr lang="en-US" sz="1600" b="1" dirty="0">
                <a:latin typeface="Consolas" panose="020B0609020204030204" pitchFamily="49" charset="0"/>
                <a:cs typeface="Courier New" panose="02070309020205020404" pitchFamily="49" charset="0"/>
              </a:rPr>
              <a:t>   return j; }</a:t>
            </a:r>
          </a:p>
          <a:p>
            <a:endParaRPr lang="en-US" sz="1600" b="1" dirty="0">
              <a:latin typeface="Consolas" panose="020B0609020204030204" pitchFamily="49" charset="0"/>
              <a:cs typeface="Courier New" panose="02070309020205020404" pitchFamily="49" charset="0"/>
            </a:endParaRPr>
          </a:p>
          <a:p>
            <a:r>
              <a:rPr lang="en-US" sz="1600" b="1" dirty="0">
                <a:latin typeface="Consolas" panose="020B0609020204030204" pitchFamily="49" charset="0"/>
                <a:cs typeface="Courier New" panose="02070309020205020404" pitchFamily="49" charset="0"/>
              </a:rPr>
              <a:t>int a(int </a:t>
            </a:r>
            <a:r>
              <a:rPr lang="en-US" sz="1600" b="1" dirty="0" err="1">
                <a:latin typeface="Consolas" panose="020B0609020204030204" pitchFamily="49" charset="0"/>
                <a:cs typeface="Courier New" panose="02070309020205020404" pitchFamily="49" charset="0"/>
              </a:rPr>
              <a:t>i</a:t>
            </a:r>
            <a:r>
              <a:rPr lang="en-US" sz="1600" b="1" dirty="0">
                <a:latin typeface="Consolas" panose="020B0609020204030204" pitchFamily="49" charset="0"/>
                <a:cs typeface="Courier New" panose="02070309020205020404" pitchFamily="49" charset="0"/>
              </a:rPr>
              <a:t>, int j){</a:t>
            </a:r>
          </a:p>
          <a:p>
            <a:r>
              <a:rPr lang="en-US" sz="1600" b="1" dirty="0">
                <a:latin typeface="Consolas" panose="020B0609020204030204" pitchFamily="49" charset="0"/>
                <a:cs typeface="Courier New" panose="02070309020205020404" pitchFamily="49" charset="0"/>
              </a:rPr>
              <a:t>  b(</a:t>
            </a:r>
            <a:r>
              <a:rPr lang="en-US" sz="1600" b="1" dirty="0" err="1">
                <a:latin typeface="Consolas" panose="020B0609020204030204" pitchFamily="49" charset="0"/>
                <a:cs typeface="Courier New" panose="02070309020205020404" pitchFamily="49" charset="0"/>
              </a:rPr>
              <a:t>i</a:t>
            </a:r>
            <a:r>
              <a:rPr lang="en-US" sz="1600" b="1" dirty="0">
                <a:latin typeface="Consolas" panose="020B0609020204030204" pitchFamily="49" charset="0"/>
                <a:cs typeface="Courier New" panose="02070309020205020404" pitchFamily="49" charset="0"/>
              </a:rPr>
              <a:t>);</a:t>
            </a:r>
          </a:p>
          <a:p>
            <a:r>
              <a:rPr lang="en-US" sz="1600" b="1" dirty="0">
                <a:latin typeface="Consolas" panose="020B0609020204030204" pitchFamily="49" charset="0"/>
                <a:cs typeface="Courier New" panose="02070309020205020404" pitchFamily="49" charset="0"/>
              </a:rPr>
              <a:t>  c(j);</a:t>
            </a:r>
          </a:p>
          <a:p>
            <a:r>
              <a:rPr lang="en-US" sz="1600" b="1" dirty="0">
                <a:latin typeface="Consolas" panose="020B0609020204030204" pitchFamily="49" charset="0"/>
                <a:cs typeface="Courier New" panose="02070309020205020404" pitchFamily="49" charset="0"/>
              </a:rPr>
              <a:t>  return 0;</a:t>
            </a:r>
          </a:p>
          <a:p>
            <a:r>
              <a:rPr lang="en-US" sz="1600" b="1" dirty="0">
                <a:latin typeface="Consolas" panose="020B0609020204030204" pitchFamily="49" charset="0"/>
                <a:cs typeface="Courier New" panose="02070309020205020404" pitchFamily="49" charset="0"/>
              </a:rPr>
              <a:t>}</a:t>
            </a:r>
          </a:p>
          <a:p>
            <a:endParaRPr lang="en-US" sz="1600" b="1" dirty="0">
              <a:latin typeface="Consolas" panose="020B0609020204030204" pitchFamily="49" charset="0"/>
              <a:cs typeface="Courier New" panose="02070309020205020404" pitchFamily="49" charset="0"/>
            </a:endParaRPr>
          </a:p>
          <a:p>
            <a:r>
              <a:rPr lang="en-US" sz="1600" b="1" dirty="0">
                <a:latin typeface="Consolas" panose="020B0609020204030204" pitchFamily="49" charset="0"/>
                <a:cs typeface="Courier New" panose="02070309020205020404" pitchFamily="49" charset="0"/>
              </a:rPr>
              <a:t>int main(){</a:t>
            </a:r>
          </a:p>
          <a:p>
            <a:r>
              <a:rPr lang="en-US" sz="1600" b="1" dirty="0">
                <a:latin typeface="Consolas" panose="020B0609020204030204" pitchFamily="49" charset="0"/>
                <a:cs typeface="Courier New" panose="02070309020205020404" pitchFamily="49" charset="0"/>
              </a:rPr>
              <a:t>  a(3, 5);</a:t>
            </a:r>
          </a:p>
          <a:p>
            <a:r>
              <a:rPr lang="en-US" sz="1600" b="1" dirty="0">
                <a:latin typeface="Consolas" panose="020B0609020204030204" pitchFamily="49" charset="0"/>
                <a:cs typeface="Courier New" panose="02070309020205020404" pitchFamily="49" charset="0"/>
              </a:rPr>
              <a:t>  return 0;</a:t>
            </a:r>
          </a:p>
          <a:p>
            <a:r>
              <a:rPr lang="en-US" sz="1600" b="1" dirty="0">
                <a:latin typeface="Consolas" panose="020B0609020204030204" pitchFamily="49" charset="0"/>
                <a:cs typeface="Courier New" panose="02070309020205020404" pitchFamily="49" charset="0"/>
              </a:rPr>
              <a:t>}</a:t>
            </a:r>
          </a:p>
        </p:txBody>
      </p:sp>
      <p:sp>
        <p:nvSpPr>
          <p:cNvPr id="3174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2C00A41-15B2-4806-89C8-BA6B6D56E2B6}" type="slidenum">
              <a:rPr lang="en-US" sz="1200">
                <a:latin typeface="Gill Sans MT" panose="020B0502020104020203" pitchFamily="34" charset="0"/>
                <a:ea typeface="MS PGothic" pitchFamily="34" charset="-128"/>
              </a:rPr>
              <a:pPr algn="r">
                <a:buClrTx/>
                <a:buFontTx/>
                <a:buNone/>
              </a:pPr>
              <a:t>23</a:t>
            </a:fld>
            <a:endParaRPr lang="en-US" sz="1200" dirty="0">
              <a:latin typeface="Gill Sans MT" panose="020B0502020104020203" pitchFamily="34" charset="0"/>
              <a:ea typeface="MS PGothic"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3284984"/>
            <a:ext cx="7145818" cy="2952328"/>
          </a:xfrm>
          <a:prstGeom prst="rect">
            <a:avLst/>
          </a:prstGeom>
        </p:spPr>
      </p:pic>
    </p:spTree>
    <p:extLst>
      <p:ext uri="{BB962C8B-B14F-4D97-AF65-F5344CB8AC3E}">
        <p14:creationId xmlns:p14="http://schemas.microsoft.com/office/powerpoint/2010/main" val="24633041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AE87259-D47D-41D3-8C72-0B6433A5F7A0}" type="slidenum">
              <a:rPr lang="en-US" sz="1200">
                <a:latin typeface="Gill Sans MT" panose="020B0502020104020203" pitchFamily="34" charset="0"/>
                <a:ea typeface="MS PGothic" pitchFamily="34" charset="-128"/>
              </a:rPr>
              <a:pPr algn="r">
                <a:buClrTx/>
                <a:buFontTx/>
                <a:buNone/>
              </a:pPr>
              <a:t>24</a:t>
            </a:fld>
            <a:endParaRPr lang="en-US" sz="1200" dirty="0">
              <a:latin typeface="Gill Sans MT" panose="020B0502020104020203" pitchFamily="34" charset="0"/>
              <a:ea typeface="MS PGothic" pitchFamily="34" charset="-128"/>
            </a:endParaRPr>
          </a:p>
        </p:txBody>
      </p:sp>
      <p:sp>
        <p:nvSpPr>
          <p:cNvPr id="2457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What We Will Learn </a:t>
            </a:r>
          </a:p>
        </p:txBody>
      </p:sp>
      <p:sp>
        <p:nvSpPr>
          <p:cNvPr id="24579"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Introduction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D951AB0-C12E-4340-BEAF-5DF0ECCDB710}" type="slidenum">
              <a:rPr lang="en-US" sz="1200">
                <a:latin typeface="Gill Sans MT" panose="020B0502020104020203" pitchFamily="34" charset="0"/>
                <a:ea typeface="MS PGothic" pitchFamily="34" charset="-128"/>
              </a:rPr>
              <a:pPr algn="r">
                <a:buClrTx/>
                <a:buFontTx/>
                <a:buNone/>
              </a:pPr>
              <a:t>25</a:t>
            </a:fld>
            <a:endParaRPr lang="en-US" sz="1200" dirty="0">
              <a:latin typeface="Gill Sans MT" panose="020B0502020104020203" pitchFamily="34" charset="0"/>
              <a:ea typeface="MS PGothic" pitchFamily="34" charset="-128"/>
            </a:endParaRPr>
          </a:p>
        </p:txBody>
      </p:sp>
      <p:sp>
        <p:nvSpPr>
          <p:cNvPr id="2560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Producing output</a:t>
            </a:r>
          </a:p>
        </p:txBody>
      </p:sp>
      <p:sp>
        <p:nvSpPr>
          <p:cNvPr id="2560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What we have seen are the “Command”</a:t>
            </a:r>
          </a:p>
          <a:p>
            <a:pPr>
              <a:spcBef>
                <a:spcPts val="2000"/>
              </a:spcBef>
              <a:buClr>
                <a:srgbClr val="003399"/>
              </a:buClr>
              <a:buFont typeface="Wingdings" pitchFamily="2" charset="2"/>
              <a:buChar char=""/>
            </a:pPr>
            <a:r>
              <a:rPr lang="en-US" sz="3200" dirty="0">
                <a:latin typeface="Gill Sans MT" panose="020B0502020104020203" pitchFamily="34" charset="0"/>
              </a:rPr>
              <a:t>Query functions</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Produce output</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Output </a:t>
            </a:r>
            <a:r>
              <a:rPr lang="en-US" sz="2800" dirty="0">
                <a:solidFill>
                  <a:srgbClr val="CC0000"/>
                </a:solidFill>
                <a:latin typeface="Gill Sans MT" panose="020B0502020104020203" pitchFamily="34" charset="0"/>
              </a:rPr>
              <a:t>cannot</a:t>
            </a:r>
            <a:r>
              <a:rPr lang="en-US" sz="2800" dirty="0">
                <a:latin typeface="Gill Sans MT" panose="020B0502020104020203" pitchFamily="34" charset="0"/>
              </a:rPr>
              <a:t> be produced by the “call by value” parameters </a:t>
            </a:r>
          </a:p>
          <a:p>
            <a:pPr>
              <a:spcBef>
                <a:spcPts val="2000"/>
              </a:spcBef>
              <a:buClr>
                <a:srgbClr val="003399"/>
              </a:buClr>
              <a:buFont typeface="Wingdings" pitchFamily="2" charset="2"/>
              <a:buChar char=""/>
            </a:pPr>
            <a:r>
              <a:rPr lang="en-US" sz="3200" dirty="0">
                <a:latin typeface="Gill Sans MT" panose="020B0502020104020203" pitchFamily="34" charset="0"/>
              </a:rPr>
              <a:t>To produce an output</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Declare output type</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Generate the output by </a:t>
            </a:r>
            <a:r>
              <a:rPr lang="en-US" sz="2800" b="1" dirty="0">
                <a:solidFill>
                  <a:srgbClr val="C00000"/>
                </a:solidFill>
                <a:latin typeface="Consolas" panose="020B0609020204030204" pitchFamily="49" charset="0"/>
                <a:cs typeface="Courier New" pitchFamily="49" charset="0"/>
              </a:rPr>
              <a:t>return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5603">
                                            <p:txEl>
                                              <p:pRg st="0" end="0"/>
                                            </p:txEl>
                                          </p:spTgt>
                                        </p:tgtEl>
                                        <p:attrNameLst>
                                          <p:attrName>style.visibility</p:attrName>
                                        </p:attrNameLst>
                                      </p:cBhvr>
                                      <p:to>
                                        <p:strVal val="visible"/>
                                      </p:to>
                                    </p:set>
                                    <p:animEffect transition="in" filter="checkerboard(across)">
                                      <p:cBhvr additive="repl">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5603">
                                            <p:txEl>
                                              <p:pRg st="1" end="1"/>
                                            </p:txEl>
                                          </p:spTgt>
                                        </p:tgtEl>
                                        <p:attrNameLst>
                                          <p:attrName>style.visibility</p:attrName>
                                        </p:attrNameLst>
                                      </p:cBhvr>
                                      <p:to>
                                        <p:strVal val="visible"/>
                                      </p:to>
                                    </p:set>
                                    <p:animEffect transition="in" filter="checkerboard(across)">
                                      <p:cBhvr additive="repl">
                                        <p:cTn id="12" dur="500"/>
                                        <p:tgtEl>
                                          <p:spTgt spid="25603">
                                            <p:txEl>
                                              <p:pRg st="1" end="1"/>
                                            </p:txEl>
                                          </p:spTgt>
                                        </p:tgtEl>
                                      </p:cBhvr>
                                    </p:animEffect>
                                  </p:childTnLst>
                                </p:cTn>
                              </p:par>
                              <p:par>
                                <p:cTn id="13" presetID="5" presetClass="entr" presetSubtype="10" fill="hold" nodeType="withEffect">
                                  <p:stCondLst>
                                    <p:cond delay="0"/>
                                  </p:stCondLst>
                                  <p:childTnLst>
                                    <p:set>
                                      <p:cBhvr additive="repl">
                                        <p:cTn id="14" dur="1" fill="hold">
                                          <p:stCondLst>
                                            <p:cond delay="0"/>
                                          </p:stCondLst>
                                        </p:cTn>
                                        <p:tgtEl>
                                          <p:spTgt spid="25603">
                                            <p:txEl>
                                              <p:pRg st="2" end="2"/>
                                            </p:txEl>
                                          </p:spTgt>
                                        </p:tgtEl>
                                        <p:attrNameLst>
                                          <p:attrName>style.visibility</p:attrName>
                                        </p:attrNameLst>
                                      </p:cBhvr>
                                      <p:to>
                                        <p:strVal val="visible"/>
                                      </p:to>
                                    </p:set>
                                    <p:animEffect transition="in" filter="checkerboard(across)">
                                      <p:cBhvr additive="repl">
                                        <p:cTn id="15" dur="500"/>
                                        <p:tgtEl>
                                          <p:spTgt spid="25603">
                                            <p:txEl>
                                              <p:pRg st="2" end="2"/>
                                            </p:txEl>
                                          </p:spTgt>
                                        </p:tgtEl>
                                      </p:cBhvr>
                                    </p:animEffect>
                                  </p:childTnLst>
                                </p:cTn>
                              </p:par>
                              <p:par>
                                <p:cTn id="16" presetID="5" presetClass="entr" presetSubtype="10" fill="hold" nodeType="withEffect">
                                  <p:stCondLst>
                                    <p:cond delay="0"/>
                                  </p:stCondLst>
                                  <p:childTnLst>
                                    <p:set>
                                      <p:cBhvr additive="repl">
                                        <p:cTn id="17" dur="1" fill="hold">
                                          <p:stCondLst>
                                            <p:cond delay="0"/>
                                          </p:stCondLst>
                                        </p:cTn>
                                        <p:tgtEl>
                                          <p:spTgt spid="25603">
                                            <p:txEl>
                                              <p:pRg st="3" end="3"/>
                                            </p:txEl>
                                          </p:spTgt>
                                        </p:tgtEl>
                                        <p:attrNameLst>
                                          <p:attrName>style.visibility</p:attrName>
                                        </p:attrNameLst>
                                      </p:cBhvr>
                                      <p:to>
                                        <p:strVal val="visible"/>
                                      </p:to>
                                    </p:set>
                                    <p:animEffect transition="in" filter="checkerboard(across)">
                                      <p:cBhvr additive="repl">
                                        <p:cTn id="18" dur="500"/>
                                        <p:tgtEl>
                                          <p:spTgt spid="256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additive="repl">
                                        <p:cTn id="22" dur="1" fill="hold">
                                          <p:stCondLst>
                                            <p:cond delay="0"/>
                                          </p:stCondLst>
                                        </p:cTn>
                                        <p:tgtEl>
                                          <p:spTgt spid="25603">
                                            <p:txEl>
                                              <p:pRg st="4" end="4"/>
                                            </p:txEl>
                                          </p:spTgt>
                                        </p:tgtEl>
                                        <p:attrNameLst>
                                          <p:attrName>style.visibility</p:attrName>
                                        </p:attrNameLst>
                                      </p:cBhvr>
                                      <p:to>
                                        <p:strVal val="visible"/>
                                      </p:to>
                                    </p:set>
                                    <p:animEffect transition="in" filter="checkerboard(across)">
                                      <p:cBhvr additive="repl">
                                        <p:cTn id="23" dur="500"/>
                                        <p:tgtEl>
                                          <p:spTgt spid="25603">
                                            <p:txEl>
                                              <p:pRg st="4" end="4"/>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25603">
                                            <p:txEl>
                                              <p:pRg st="5" end="5"/>
                                            </p:txEl>
                                          </p:spTgt>
                                        </p:tgtEl>
                                        <p:attrNameLst>
                                          <p:attrName>style.visibility</p:attrName>
                                        </p:attrNameLst>
                                      </p:cBhvr>
                                      <p:to>
                                        <p:strVal val="visible"/>
                                      </p:to>
                                    </p:set>
                                    <p:animEffect transition="in" filter="checkerboard(across)">
                                      <p:cBhvr additive="repl">
                                        <p:cTn id="26" dur="500"/>
                                        <p:tgtEl>
                                          <p:spTgt spid="25603">
                                            <p:txEl>
                                              <p:pRg st="5" end="5"/>
                                            </p:txEl>
                                          </p:spTgt>
                                        </p:tgtEl>
                                      </p:cBhvr>
                                    </p:animEffect>
                                  </p:childTnLst>
                                </p:cTn>
                              </p:par>
                              <p:par>
                                <p:cTn id="27" presetID="5" presetClass="entr" presetSubtype="10" fill="hold" nodeType="withEffect">
                                  <p:stCondLst>
                                    <p:cond delay="0"/>
                                  </p:stCondLst>
                                  <p:childTnLst>
                                    <p:set>
                                      <p:cBhvr additive="repl">
                                        <p:cTn id="28" dur="1" fill="hold">
                                          <p:stCondLst>
                                            <p:cond delay="0"/>
                                          </p:stCondLst>
                                        </p:cTn>
                                        <p:tgtEl>
                                          <p:spTgt spid="25603">
                                            <p:txEl>
                                              <p:pRg st="6" end="6"/>
                                            </p:txEl>
                                          </p:spTgt>
                                        </p:tgtEl>
                                        <p:attrNameLst>
                                          <p:attrName>style.visibility</p:attrName>
                                        </p:attrNameLst>
                                      </p:cBhvr>
                                      <p:to>
                                        <p:strVal val="visible"/>
                                      </p:to>
                                    </p:set>
                                    <p:animEffect transition="in" filter="checkerboard(across)">
                                      <p:cBhvr additive="repl">
                                        <p:cTn id="29"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The return command</a:t>
            </a:r>
          </a:p>
        </p:txBody>
      </p:sp>
      <p:sp>
        <p:nvSpPr>
          <p:cNvPr id="26626" name="Text Box 2"/>
          <p:cNvSpPr txBox="1">
            <a:spLocks noChangeArrowheads="1"/>
          </p:cNvSpPr>
          <p:nvPr/>
        </p:nvSpPr>
        <p:spPr bwMode="auto">
          <a:xfrm>
            <a:off x="179512" y="1052736"/>
            <a:ext cx="9220200"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To generate a result by a function </a:t>
            </a:r>
          </a:p>
          <a:p>
            <a:pPr>
              <a:spcBef>
                <a:spcPts val="2000"/>
              </a:spcBef>
              <a:buClrTx/>
              <a:buFontTx/>
              <a:buNone/>
            </a:pPr>
            <a:r>
              <a:rPr lang="en-US" sz="3200" dirty="0">
                <a:latin typeface="Gill Sans MT" panose="020B0502020104020203" pitchFamily="34" charset="0"/>
              </a:rPr>
              <a:t>	 </a:t>
            </a:r>
            <a:r>
              <a:rPr lang="en-US" sz="3200" b="1" dirty="0">
                <a:latin typeface="Consolas" panose="020B0609020204030204" pitchFamily="49" charset="0"/>
                <a:cs typeface="Courier New" pitchFamily="49" charset="0"/>
              </a:rPr>
              <a:t>return &lt;value&gt;;</a:t>
            </a:r>
          </a:p>
          <a:p>
            <a:pPr>
              <a:spcBef>
                <a:spcPts val="2000"/>
              </a:spcBef>
              <a:buClr>
                <a:srgbClr val="003399"/>
              </a:buClr>
              <a:buFont typeface="Wingdings" pitchFamily="2" charset="2"/>
              <a:buChar char=""/>
            </a:pPr>
            <a:r>
              <a:rPr lang="en-US" sz="3200" dirty="0">
                <a:latin typeface="Gill Sans MT" panose="020B0502020104020203" pitchFamily="34" charset="0"/>
              </a:rPr>
              <a:t>Only one value can be returned</a:t>
            </a:r>
          </a:p>
          <a:p>
            <a:pPr>
              <a:spcBef>
                <a:spcPts val="2000"/>
              </a:spcBef>
              <a:buClr>
                <a:srgbClr val="003399"/>
              </a:buClr>
              <a:buFont typeface="Wingdings" pitchFamily="2" charset="2"/>
              <a:buChar char=""/>
            </a:pPr>
            <a:r>
              <a:rPr lang="en-US" sz="3200" b="1" dirty="0">
                <a:latin typeface="Consolas" panose="020B0609020204030204" pitchFamily="49" charset="0"/>
                <a:cs typeface="Courier New" pitchFamily="49" charset="0"/>
              </a:rPr>
              <a:t>return</a:t>
            </a:r>
            <a:r>
              <a:rPr lang="en-US" sz="3200" dirty="0">
                <a:latin typeface="Gill Sans MT" panose="020B0502020104020203" pitchFamily="34" charset="0"/>
              </a:rPr>
              <a:t> finishes the running function</a:t>
            </a:r>
          </a:p>
          <a:p>
            <a:pPr>
              <a:spcBef>
                <a:spcPts val="2000"/>
              </a:spcBef>
              <a:buClr>
                <a:srgbClr val="003399"/>
              </a:buClr>
              <a:buFont typeface="Wingdings" pitchFamily="2" charset="2"/>
              <a:buChar char=""/>
            </a:pPr>
            <a:r>
              <a:rPr lang="en-US" sz="3200" dirty="0">
                <a:latin typeface="Gill Sans MT" panose="020B0502020104020203" pitchFamily="34" charset="0"/>
              </a:rPr>
              <a:t>Function can have multiple return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Only one of them runs each time</a:t>
            </a:r>
          </a:p>
          <a:p>
            <a:pPr>
              <a:spcBef>
                <a:spcPts val="2000"/>
              </a:spcBef>
              <a:buClr>
                <a:srgbClr val="003399"/>
              </a:buClr>
              <a:buFont typeface="Wingdings" pitchFamily="2" charset="2"/>
              <a:buChar char=""/>
            </a:pPr>
            <a:r>
              <a:rPr lang="en-US" sz="3200" dirty="0">
                <a:latin typeface="Gill Sans MT" panose="020B0502020104020203" pitchFamily="34" charset="0"/>
              </a:rPr>
              <a:t>The type of the returned value = the result type</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Otherwise, cast</a:t>
            </a:r>
          </a:p>
        </p:txBody>
      </p:sp>
      <p:sp>
        <p:nvSpPr>
          <p:cNvPr id="2662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62EE948-381D-4696-9A2E-C36B00CE1A25}" type="slidenum">
              <a:rPr lang="en-US" sz="1200">
                <a:latin typeface="Gill Sans MT" panose="020B0502020104020203" pitchFamily="34" charset="0"/>
                <a:ea typeface="MS PGothic" pitchFamily="34" charset="-128"/>
              </a:rPr>
              <a:pPr algn="r">
                <a:buClrTx/>
                <a:buFontTx/>
                <a:buNone/>
              </a:pPr>
              <a:t>26</a:t>
            </a:fld>
            <a:endParaRPr lang="en-US" sz="1200" dirty="0">
              <a:latin typeface="Gill Sans MT" panose="020B0502020104020203" pitchFamily="34" charset="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BEC18CE-8B0D-429B-8975-FBB6EC5B7D27}" type="slidenum">
              <a:rPr lang="en-US" sz="1200">
                <a:latin typeface="Gill Sans MT" panose="020B0502020104020203" pitchFamily="34" charset="0"/>
                <a:ea typeface="MS PGothic" pitchFamily="34" charset="-128"/>
              </a:rPr>
              <a:pPr algn="r">
                <a:buClrTx/>
                <a:buFontTx/>
                <a:buNone/>
              </a:pPr>
              <a:t>27</a:t>
            </a:fld>
            <a:endParaRPr lang="en-US" sz="1200" dirty="0">
              <a:latin typeface="Gill Sans MT" panose="020B0502020104020203" pitchFamily="34" charset="0"/>
              <a:ea typeface="MS PGothic" pitchFamily="34" charset="-128"/>
            </a:endParaRPr>
          </a:p>
        </p:txBody>
      </p:sp>
      <p:sp>
        <p:nvSpPr>
          <p:cNvPr id="2765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err="1"/>
              <a:t>Exmaple</a:t>
            </a:r>
            <a:r>
              <a:rPr lang="en-US" dirty="0"/>
              <a:t>: </a:t>
            </a:r>
            <a:r>
              <a:rPr lang="en-US" dirty="0" err="1"/>
              <a:t>my_fabs</a:t>
            </a:r>
            <a:r>
              <a:rPr lang="en-US" dirty="0"/>
              <a:t> (Version 1)</a:t>
            </a:r>
          </a:p>
        </p:txBody>
      </p:sp>
      <p:sp>
        <p:nvSpPr>
          <p:cNvPr id="27651" name="Text Box 3"/>
          <p:cNvSpPr txBox="1">
            <a:spLocks noChangeArrowheads="1"/>
          </p:cNvSpPr>
          <p:nvPr/>
        </p:nvSpPr>
        <p:spPr bwMode="auto">
          <a:xfrm>
            <a:off x="304800" y="1143000"/>
            <a:ext cx="83820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50"/>
              </a:spcBef>
              <a:buClrTx/>
              <a:buFontTx/>
              <a:buNone/>
            </a:pPr>
            <a:r>
              <a:rPr lang="en-US" sz="2000" b="1" dirty="0">
                <a:solidFill>
                  <a:srgbClr val="CC0000"/>
                </a:solidFill>
                <a:latin typeface="Consolas" panose="020B0609020204030204" pitchFamily="49" charset="0"/>
                <a:cs typeface="Courier New" pitchFamily="49" charset="0"/>
              </a:rPr>
              <a:t>double</a:t>
            </a: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my_fabs</a:t>
            </a:r>
            <a:r>
              <a:rPr lang="en-US" sz="2000" b="1" dirty="0">
                <a:latin typeface="Consolas" panose="020B0609020204030204" pitchFamily="49" charset="0"/>
                <a:cs typeface="Courier New" pitchFamily="49" charset="0"/>
              </a:rPr>
              <a:t>(double x){</a:t>
            </a:r>
          </a:p>
          <a:p>
            <a:pPr>
              <a:lnSpc>
                <a:spcPct val="80000"/>
              </a:lnSpc>
              <a:spcBef>
                <a:spcPts val="550"/>
              </a:spcBef>
              <a:buClrTx/>
              <a:buFontTx/>
              <a:buNone/>
            </a:pPr>
            <a:r>
              <a:rPr lang="en-US" sz="2000" b="1" dirty="0">
                <a:latin typeface="Consolas" panose="020B0609020204030204" pitchFamily="49" charset="0"/>
                <a:cs typeface="Courier New" pitchFamily="49" charset="0"/>
              </a:rPr>
              <a:t>	</a:t>
            </a:r>
            <a:r>
              <a:rPr lang="en-US" sz="2000" b="1" dirty="0">
                <a:solidFill>
                  <a:srgbClr val="CC0000"/>
                </a:solidFill>
                <a:latin typeface="Consolas" panose="020B0609020204030204" pitchFamily="49" charset="0"/>
                <a:cs typeface="Courier New" pitchFamily="49" charset="0"/>
              </a:rPr>
              <a:t>double</a:t>
            </a:r>
            <a:r>
              <a:rPr lang="en-US" sz="2000" b="1" dirty="0">
                <a:latin typeface="Consolas" panose="020B0609020204030204" pitchFamily="49" charset="0"/>
                <a:cs typeface="Courier New" pitchFamily="49" charset="0"/>
              </a:rPr>
              <a:t> res;</a:t>
            </a:r>
          </a:p>
          <a:p>
            <a:pPr>
              <a:lnSpc>
                <a:spcPct val="80000"/>
              </a:lnSpc>
              <a:spcBef>
                <a:spcPts val="550"/>
              </a:spcBef>
              <a:buClrTx/>
              <a:buFontTx/>
              <a:buNone/>
            </a:pPr>
            <a:r>
              <a:rPr lang="en-US" sz="2000" b="1" dirty="0">
                <a:latin typeface="Consolas" panose="020B0609020204030204" pitchFamily="49" charset="0"/>
                <a:cs typeface="Courier New" pitchFamily="49" charset="0"/>
              </a:rPr>
              <a:t>	if(x &gt;= 0)</a:t>
            </a:r>
          </a:p>
          <a:p>
            <a:pPr>
              <a:lnSpc>
                <a:spcPct val="80000"/>
              </a:lnSpc>
              <a:spcBef>
                <a:spcPts val="550"/>
              </a:spcBef>
              <a:buClrTx/>
              <a:buFontTx/>
              <a:buNone/>
            </a:pPr>
            <a:r>
              <a:rPr lang="en-US" sz="2000" b="1" dirty="0">
                <a:latin typeface="Consolas" panose="020B0609020204030204" pitchFamily="49" charset="0"/>
                <a:cs typeface="Courier New" pitchFamily="49" charset="0"/>
              </a:rPr>
              <a:t>		res = x;</a:t>
            </a:r>
          </a:p>
          <a:p>
            <a:pPr>
              <a:lnSpc>
                <a:spcPct val="80000"/>
              </a:lnSpc>
              <a:spcBef>
                <a:spcPts val="550"/>
              </a:spcBef>
              <a:buClrTx/>
              <a:buFontTx/>
              <a:buNone/>
            </a:pPr>
            <a:r>
              <a:rPr lang="en-US" sz="2000" b="1" dirty="0">
                <a:latin typeface="Consolas" panose="020B0609020204030204" pitchFamily="49" charset="0"/>
                <a:cs typeface="Courier New" pitchFamily="49" charset="0"/>
              </a:rPr>
              <a:t>	else </a:t>
            </a:r>
          </a:p>
          <a:p>
            <a:pPr>
              <a:lnSpc>
                <a:spcPct val="80000"/>
              </a:lnSpc>
              <a:spcBef>
                <a:spcPts val="550"/>
              </a:spcBef>
              <a:buClrTx/>
              <a:buFontTx/>
              <a:buNone/>
            </a:pPr>
            <a:r>
              <a:rPr lang="en-US" sz="2000" b="1" dirty="0">
                <a:latin typeface="Consolas" panose="020B0609020204030204" pitchFamily="49" charset="0"/>
                <a:cs typeface="Courier New" pitchFamily="49" charset="0"/>
              </a:rPr>
              <a:t>		res = -1 * x;</a:t>
            </a:r>
          </a:p>
          <a:p>
            <a:pPr>
              <a:lnSpc>
                <a:spcPct val="80000"/>
              </a:lnSpc>
              <a:spcBef>
                <a:spcPts val="550"/>
              </a:spcBef>
              <a:buClrTx/>
              <a:buFontTx/>
              <a:buNone/>
            </a:pPr>
            <a:r>
              <a:rPr lang="en-US" sz="2000" b="1" dirty="0">
                <a:latin typeface="Consolas" panose="020B0609020204030204" pitchFamily="49" charset="0"/>
                <a:cs typeface="Courier New" pitchFamily="49" charset="0"/>
              </a:rPr>
              <a:t>	</a:t>
            </a:r>
            <a:r>
              <a:rPr lang="en-US" sz="2000" b="1" dirty="0">
                <a:solidFill>
                  <a:srgbClr val="0070C0"/>
                </a:solidFill>
                <a:latin typeface="Consolas" panose="020B0609020204030204" pitchFamily="49" charset="0"/>
                <a:cs typeface="Courier New" pitchFamily="49" charset="0"/>
              </a:rPr>
              <a:t>return</a:t>
            </a:r>
            <a:r>
              <a:rPr lang="en-US" sz="2000" b="1" dirty="0">
                <a:solidFill>
                  <a:srgbClr val="CC0000"/>
                </a:solidFill>
                <a:latin typeface="Consolas" panose="020B0609020204030204" pitchFamily="49" charset="0"/>
                <a:cs typeface="Courier New" pitchFamily="49" charset="0"/>
              </a:rPr>
              <a:t> res;</a:t>
            </a:r>
          </a:p>
          <a:p>
            <a:pPr>
              <a:lnSpc>
                <a:spcPct val="80000"/>
              </a:lnSpc>
              <a:spcBef>
                <a:spcPts val="550"/>
              </a:spcBef>
              <a:buClrTx/>
              <a:buFontTx/>
              <a:buNone/>
            </a:pPr>
            <a:r>
              <a:rPr lang="en-US" sz="2000" b="1" dirty="0">
                <a:latin typeface="Consolas" panose="020B0609020204030204" pitchFamily="49" charset="0"/>
                <a:cs typeface="Courier New" pitchFamily="49" charset="0"/>
              </a:rPr>
              <a:t>}</a:t>
            </a:r>
          </a:p>
          <a:p>
            <a:pPr>
              <a:lnSpc>
                <a:spcPct val="80000"/>
              </a:lnSpc>
              <a:spcBef>
                <a:spcPts val="550"/>
              </a:spcBef>
              <a:buClrTx/>
              <a:buFontTx/>
              <a:buNone/>
            </a:pPr>
            <a:endParaRPr lang="en-US" sz="1000" b="1" dirty="0">
              <a:latin typeface="Consolas" panose="020B0609020204030204" pitchFamily="49" charset="0"/>
              <a:cs typeface="Courier New" pitchFamily="49" charset="0"/>
            </a:endParaRPr>
          </a:p>
          <a:p>
            <a:pPr>
              <a:lnSpc>
                <a:spcPct val="80000"/>
              </a:lnSpc>
              <a:spcBef>
                <a:spcPts val="550"/>
              </a:spcBef>
              <a:buClrTx/>
              <a:buFontTx/>
              <a:buNone/>
            </a:pPr>
            <a:r>
              <a:rPr lang="en-US" sz="2000" b="1" dirty="0">
                <a:latin typeface="Consolas" panose="020B0609020204030204" pitchFamily="49" charset="0"/>
                <a:cs typeface="Courier New" pitchFamily="49" charset="0"/>
              </a:rPr>
              <a:t>void main(void){</a:t>
            </a:r>
          </a:p>
          <a:p>
            <a:pPr>
              <a:lnSpc>
                <a:spcPct val="80000"/>
              </a:lnSpc>
              <a:spcBef>
                <a:spcPts val="550"/>
              </a:spcBef>
              <a:buClrTx/>
              <a:buFontTx/>
              <a:buNone/>
            </a:pPr>
            <a:r>
              <a:rPr lang="en-US" sz="2000" b="1" dirty="0">
                <a:latin typeface="Consolas" panose="020B0609020204030204" pitchFamily="49" charset="0"/>
                <a:cs typeface="Courier New" pitchFamily="49" charset="0"/>
              </a:rPr>
              <a:t>	double d = -10;</a:t>
            </a:r>
          </a:p>
          <a:p>
            <a:pPr>
              <a:lnSpc>
                <a:spcPct val="80000"/>
              </a:lnSpc>
              <a:spcBef>
                <a:spcPts val="550"/>
              </a:spcBef>
              <a:buClrTx/>
              <a:buFontTx/>
              <a:buNone/>
            </a:pPr>
            <a:r>
              <a:rPr lang="en-US" sz="2000" b="1" dirty="0">
                <a:latin typeface="Consolas" panose="020B0609020204030204" pitchFamily="49" charset="0"/>
                <a:cs typeface="Courier New" pitchFamily="49" charset="0"/>
              </a:rPr>
              <a:t>	</a:t>
            </a:r>
            <a:r>
              <a:rPr lang="en-US" sz="2000" b="1" dirty="0">
                <a:solidFill>
                  <a:srgbClr val="CC0000"/>
                </a:solidFill>
                <a:latin typeface="Consolas" panose="020B0609020204030204" pitchFamily="49" charset="0"/>
                <a:cs typeface="Courier New" pitchFamily="49" charset="0"/>
              </a:rPr>
              <a:t>double</a:t>
            </a:r>
            <a:r>
              <a:rPr lang="en-US" sz="2000" b="1" dirty="0">
                <a:latin typeface="Consolas" panose="020B0609020204030204" pitchFamily="49" charset="0"/>
                <a:cs typeface="Courier New" pitchFamily="49" charset="0"/>
              </a:rPr>
              <a:t> b;</a:t>
            </a:r>
          </a:p>
          <a:p>
            <a:pPr>
              <a:lnSpc>
                <a:spcPct val="80000"/>
              </a:lnSpc>
              <a:spcBef>
                <a:spcPts val="550"/>
              </a:spcBef>
              <a:buClrTx/>
              <a:buFontTx/>
              <a:buNone/>
            </a:pPr>
            <a:r>
              <a:rPr lang="en-US" sz="2000" b="1" dirty="0">
                <a:latin typeface="Consolas" panose="020B0609020204030204" pitchFamily="49" charset="0"/>
                <a:cs typeface="Courier New" pitchFamily="49" charset="0"/>
              </a:rPr>
              <a:t>	</a:t>
            </a:r>
            <a:r>
              <a:rPr lang="en-US" sz="2000" b="1" dirty="0">
                <a:solidFill>
                  <a:srgbClr val="CC0000"/>
                </a:solidFill>
                <a:latin typeface="Consolas" panose="020B0609020204030204" pitchFamily="49" charset="0"/>
                <a:cs typeface="Courier New" pitchFamily="49" charset="0"/>
              </a:rPr>
              <a:t>b = </a:t>
            </a:r>
            <a:r>
              <a:rPr lang="en-US" sz="2000" b="1" dirty="0" err="1">
                <a:latin typeface="Consolas" panose="020B0609020204030204" pitchFamily="49" charset="0"/>
                <a:cs typeface="Courier New" pitchFamily="49" charset="0"/>
              </a:rPr>
              <a:t>my_fabs</a:t>
            </a:r>
            <a:r>
              <a:rPr lang="en-US" sz="2000" b="1" dirty="0">
                <a:latin typeface="Consolas" panose="020B0609020204030204" pitchFamily="49" charset="0"/>
                <a:cs typeface="Courier New" pitchFamily="49" charset="0"/>
              </a:rPr>
              <a:t>(d);</a:t>
            </a:r>
          </a:p>
          <a:p>
            <a:pPr>
              <a:lnSpc>
                <a:spcPct val="80000"/>
              </a:lnSpc>
              <a:spcBef>
                <a:spcPts val="550"/>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("%lf\n", b);</a:t>
            </a:r>
          </a:p>
          <a:p>
            <a:pPr>
              <a:lnSpc>
                <a:spcPct val="80000"/>
              </a:lnSpc>
              <a:spcBef>
                <a:spcPts val="550"/>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("%lf\n", </a:t>
            </a:r>
            <a:r>
              <a:rPr lang="en-US" sz="2000" b="1" dirty="0" err="1">
                <a:latin typeface="Consolas" panose="020B0609020204030204" pitchFamily="49" charset="0"/>
                <a:cs typeface="Courier New" pitchFamily="49" charset="0"/>
              </a:rPr>
              <a:t>my_fabs</a:t>
            </a:r>
            <a:r>
              <a:rPr lang="en-US" sz="2000" b="1" dirty="0">
                <a:latin typeface="Consolas" panose="020B0609020204030204" pitchFamily="49" charset="0"/>
                <a:cs typeface="Courier New" pitchFamily="49" charset="0"/>
              </a:rPr>
              <a:t>(-2 * b));</a:t>
            </a:r>
          </a:p>
          <a:p>
            <a:pPr>
              <a:lnSpc>
                <a:spcPct val="80000"/>
              </a:lnSpc>
              <a:spcBef>
                <a:spcPts val="550"/>
              </a:spcBef>
              <a:buClrTx/>
              <a:buFontTx/>
              <a:buNone/>
            </a:pPr>
            <a:r>
              <a:rPr lang="en-US" sz="2000" b="1" dirty="0">
                <a:latin typeface="Consolas" panose="020B0609020204030204" pitchFamily="49" charset="0"/>
                <a:cs typeface="Courier New" pitchFamily="49" charset="0"/>
              </a:rPr>
              <a:t>}</a:t>
            </a:r>
          </a:p>
        </p:txBody>
      </p:sp>
      <p:sp>
        <p:nvSpPr>
          <p:cNvPr id="27652" name="Text Box 4"/>
          <p:cNvSpPr txBox="1">
            <a:spLocks noChangeArrowheads="1"/>
          </p:cNvSpPr>
          <p:nvPr/>
        </p:nvSpPr>
        <p:spPr bwMode="auto">
          <a:xfrm>
            <a:off x="5940152" y="5087937"/>
            <a:ext cx="1600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250"/>
              </a:spcBef>
              <a:buClrTx/>
              <a:buFontTx/>
              <a:buNone/>
            </a:pPr>
            <a:r>
              <a:rPr lang="en-US" sz="2000" dirty="0">
                <a:solidFill>
                  <a:srgbClr val="CC0000"/>
                </a:solidFill>
                <a:latin typeface="Gill Sans MT" panose="020B0502020104020203" pitchFamily="34" charset="0"/>
              </a:rPr>
              <a:t> </a:t>
            </a:r>
            <a:r>
              <a:rPr lang="en-US" sz="2000" dirty="0">
                <a:solidFill>
                  <a:srgbClr val="00B050"/>
                </a:solidFill>
                <a:latin typeface="Gill Sans MT" panose="020B0502020104020203" pitchFamily="34" charset="0"/>
              </a:rPr>
              <a:t>//</a:t>
            </a:r>
            <a:r>
              <a:rPr lang="en-US" sz="2000" dirty="0">
                <a:solidFill>
                  <a:srgbClr val="CC0000"/>
                </a:solidFill>
                <a:latin typeface="Gill Sans MT" panose="020B0502020104020203" pitchFamily="34" charset="0"/>
              </a:rPr>
              <a:t> 10</a:t>
            </a:r>
          </a:p>
        </p:txBody>
      </p:sp>
      <p:sp>
        <p:nvSpPr>
          <p:cNvPr id="27653" name="Text Box 5"/>
          <p:cNvSpPr txBox="1">
            <a:spLocks noChangeArrowheads="1"/>
          </p:cNvSpPr>
          <p:nvPr/>
        </p:nvSpPr>
        <p:spPr bwMode="auto">
          <a:xfrm>
            <a:off x="6012160" y="5441948"/>
            <a:ext cx="1600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250"/>
              </a:spcBef>
              <a:buClrTx/>
              <a:buFontTx/>
              <a:buNone/>
            </a:pPr>
            <a:r>
              <a:rPr lang="en-US" sz="2000" dirty="0">
                <a:solidFill>
                  <a:srgbClr val="00B050"/>
                </a:solidFill>
                <a:latin typeface="Gill Sans MT" panose="020B0502020104020203" pitchFamily="34" charset="0"/>
              </a:rPr>
              <a:t>//</a:t>
            </a:r>
            <a:r>
              <a:rPr lang="en-US" sz="2000" dirty="0">
                <a:solidFill>
                  <a:srgbClr val="CC0000"/>
                </a:solidFill>
                <a:latin typeface="Gill Sans MT" panose="020B0502020104020203" pitchFamily="34" charset="0"/>
              </a:rPr>
              <a:t> 20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7651">
                                            <p:txEl>
                                              <p:pRg st="9" end="9"/>
                                            </p:txEl>
                                          </p:spTgt>
                                        </p:tgtEl>
                                        <p:attrNameLst>
                                          <p:attrName>style.visibility</p:attrName>
                                        </p:attrNameLst>
                                      </p:cBhvr>
                                      <p:to>
                                        <p:strVal val="visible"/>
                                      </p:to>
                                    </p:set>
                                    <p:animEffect transition="in" filter="checkerboard(across)">
                                      <p:cBhvr additive="repl">
                                        <p:cTn id="7" dur="500"/>
                                        <p:tgtEl>
                                          <p:spTgt spid="27651">
                                            <p:txEl>
                                              <p:pRg st="9" end="9"/>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27651">
                                            <p:txEl>
                                              <p:pRg st="10" end="10"/>
                                            </p:txEl>
                                          </p:spTgt>
                                        </p:tgtEl>
                                        <p:attrNameLst>
                                          <p:attrName>style.visibility</p:attrName>
                                        </p:attrNameLst>
                                      </p:cBhvr>
                                      <p:to>
                                        <p:strVal val="visible"/>
                                      </p:to>
                                    </p:set>
                                    <p:animEffect transition="in" filter="checkerboard(across)">
                                      <p:cBhvr additive="repl">
                                        <p:cTn id="10" dur="500"/>
                                        <p:tgtEl>
                                          <p:spTgt spid="27651">
                                            <p:txEl>
                                              <p:pRg st="10" end="10"/>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27651">
                                            <p:txEl>
                                              <p:pRg st="11" end="11"/>
                                            </p:txEl>
                                          </p:spTgt>
                                        </p:tgtEl>
                                        <p:attrNameLst>
                                          <p:attrName>style.visibility</p:attrName>
                                        </p:attrNameLst>
                                      </p:cBhvr>
                                      <p:to>
                                        <p:strVal val="visible"/>
                                      </p:to>
                                    </p:set>
                                    <p:animEffect transition="in" filter="checkerboard(across)">
                                      <p:cBhvr additive="repl">
                                        <p:cTn id="13" dur="500"/>
                                        <p:tgtEl>
                                          <p:spTgt spid="27651">
                                            <p:txEl>
                                              <p:pRg st="11" end="11"/>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27651">
                                            <p:txEl>
                                              <p:pRg st="12" end="12"/>
                                            </p:txEl>
                                          </p:spTgt>
                                        </p:tgtEl>
                                        <p:attrNameLst>
                                          <p:attrName>style.visibility</p:attrName>
                                        </p:attrNameLst>
                                      </p:cBhvr>
                                      <p:to>
                                        <p:strVal val="visible"/>
                                      </p:to>
                                    </p:set>
                                    <p:animEffect transition="in" filter="checkerboard(across)">
                                      <p:cBhvr additive="repl">
                                        <p:cTn id="16" dur="500"/>
                                        <p:tgtEl>
                                          <p:spTgt spid="27651">
                                            <p:txEl>
                                              <p:pRg st="12" end="12"/>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27651">
                                            <p:txEl>
                                              <p:pRg st="13" end="13"/>
                                            </p:txEl>
                                          </p:spTgt>
                                        </p:tgtEl>
                                        <p:attrNameLst>
                                          <p:attrName>style.visibility</p:attrName>
                                        </p:attrNameLst>
                                      </p:cBhvr>
                                      <p:to>
                                        <p:strVal val="visible"/>
                                      </p:to>
                                    </p:set>
                                    <p:animEffect transition="in" filter="checkerboard(across)">
                                      <p:cBhvr additive="repl">
                                        <p:cTn id="19" dur="500"/>
                                        <p:tgtEl>
                                          <p:spTgt spid="27651">
                                            <p:txEl>
                                              <p:pRg st="13" end="13"/>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27651">
                                            <p:txEl>
                                              <p:pRg st="14" end="14"/>
                                            </p:txEl>
                                          </p:spTgt>
                                        </p:tgtEl>
                                        <p:attrNameLst>
                                          <p:attrName>style.visibility</p:attrName>
                                        </p:attrNameLst>
                                      </p:cBhvr>
                                      <p:to>
                                        <p:strVal val="visible"/>
                                      </p:to>
                                    </p:set>
                                    <p:animEffect transition="in" filter="checkerboard(across)">
                                      <p:cBhvr additive="repl">
                                        <p:cTn id="22" dur="500"/>
                                        <p:tgtEl>
                                          <p:spTgt spid="27651">
                                            <p:txEl>
                                              <p:pRg st="14" end="14"/>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27651">
                                            <p:txEl>
                                              <p:pRg st="15" end="15"/>
                                            </p:txEl>
                                          </p:spTgt>
                                        </p:tgtEl>
                                        <p:attrNameLst>
                                          <p:attrName>style.visibility</p:attrName>
                                        </p:attrNameLst>
                                      </p:cBhvr>
                                      <p:to>
                                        <p:strVal val="visible"/>
                                      </p:to>
                                    </p:set>
                                    <p:animEffect transition="in" filter="checkerboard(across)">
                                      <p:cBhvr additive="repl">
                                        <p:cTn id="25" dur="500"/>
                                        <p:tgtEl>
                                          <p:spTgt spid="27651">
                                            <p:txEl>
                                              <p:pRg st="15" end="1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additive="repl">
                                        <p:cTn id="29" dur="1" fill="hold">
                                          <p:stCondLst>
                                            <p:cond delay="0"/>
                                          </p:stCondLst>
                                        </p:cTn>
                                        <p:tgtEl>
                                          <p:spTgt spid="27652"/>
                                        </p:tgtEl>
                                        <p:attrNameLst>
                                          <p:attrName>style.visibility</p:attrName>
                                        </p:attrNameLst>
                                      </p:cBhvr>
                                      <p:to>
                                        <p:strVal val="visible"/>
                                      </p:to>
                                    </p:set>
                                    <p:animEffect transition="in" filter="blinds(horizontal)">
                                      <p:cBhvr additive="repl">
                                        <p:cTn id="30" dur="500"/>
                                        <p:tgtEl>
                                          <p:spTgt spid="276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additive="repl">
                                        <p:cTn id="34" dur="1" fill="hold">
                                          <p:stCondLst>
                                            <p:cond delay="0"/>
                                          </p:stCondLst>
                                        </p:cTn>
                                        <p:tgtEl>
                                          <p:spTgt spid="27653"/>
                                        </p:tgtEl>
                                        <p:attrNameLst>
                                          <p:attrName>style.visibility</p:attrName>
                                        </p:attrNameLst>
                                      </p:cBhvr>
                                      <p:to>
                                        <p:strVal val="visible"/>
                                      </p:to>
                                    </p:set>
                                    <p:animEffect transition="in" filter="blinds(horizontal)">
                                      <p:cBhvr additive="repl">
                                        <p:cTn id="35"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5FC11E-DEAE-4C9A-A555-8DBBCEC5B60E}" type="slidenum">
              <a:rPr lang="en-US" sz="1200">
                <a:latin typeface="Gill Sans MT" panose="020B0502020104020203" pitchFamily="34" charset="0"/>
                <a:ea typeface="MS PGothic" pitchFamily="34" charset="-128"/>
              </a:rPr>
              <a:pPr algn="r">
                <a:buClrTx/>
                <a:buFontTx/>
                <a:buNone/>
              </a:pPr>
              <a:t>28</a:t>
            </a:fld>
            <a:endParaRPr lang="en-US" sz="1200" dirty="0">
              <a:latin typeface="Gill Sans MT" panose="020B0502020104020203" pitchFamily="34" charset="0"/>
              <a:ea typeface="MS PGothic" pitchFamily="34" charset="-128"/>
            </a:endParaRPr>
          </a:p>
        </p:txBody>
      </p:sp>
      <p:sp>
        <p:nvSpPr>
          <p:cNvPr id="2867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err="1"/>
              <a:t>Exmaple</a:t>
            </a:r>
            <a:r>
              <a:rPr lang="en-US" dirty="0"/>
              <a:t>: </a:t>
            </a:r>
            <a:r>
              <a:rPr lang="en-US" dirty="0" err="1"/>
              <a:t>my_fabs</a:t>
            </a:r>
            <a:r>
              <a:rPr lang="en-US" dirty="0"/>
              <a:t> (Version 2)</a:t>
            </a:r>
          </a:p>
        </p:txBody>
      </p:sp>
      <p:sp>
        <p:nvSpPr>
          <p:cNvPr id="28675" name="Text Box 3"/>
          <p:cNvSpPr txBox="1">
            <a:spLocks noChangeArrowheads="1"/>
          </p:cNvSpPr>
          <p:nvPr/>
        </p:nvSpPr>
        <p:spPr bwMode="auto">
          <a:xfrm>
            <a:off x="304800" y="1143000"/>
            <a:ext cx="8382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50"/>
              </a:spcBef>
              <a:buClrTx/>
              <a:buFontTx/>
              <a:buNone/>
            </a:pPr>
            <a:r>
              <a:rPr lang="en-US" sz="2200" b="1" dirty="0">
                <a:solidFill>
                  <a:srgbClr val="CC0000"/>
                </a:solidFill>
                <a:latin typeface="Consolas" panose="020B0609020204030204" pitchFamily="49" charset="0"/>
                <a:cs typeface="Courier New" pitchFamily="49" charset="0"/>
              </a:rPr>
              <a:t>double</a:t>
            </a: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my_fabs</a:t>
            </a:r>
            <a:r>
              <a:rPr lang="en-US" sz="2200" b="1" dirty="0">
                <a:latin typeface="Consolas" panose="020B0609020204030204" pitchFamily="49" charset="0"/>
                <a:cs typeface="Courier New" pitchFamily="49" charset="0"/>
              </a:rPr>
              <a:t>(double x){</a:t>
            </a:r>
          </a:p>
          <a:p>
            <a:pPr>
              <a:lnSpc>
                <a:spcPct val="80000"/>
              </a:lnSpc>
              <a:spcBef>
                <a:spcPts val="550"/>
              </a:spcBef>
              <a:buClrTx/>
              <a:buFontTx/>
              <a:buNone/>
            </a:pPr>
            <a:r>
              <a:rPr lang="en-US" sz="2200" b="1" dirty="0">
                <a:latin typeface="Consolas" panose="020B0609020204030204" pitchFamily="49" charset="0"/>
                <a:cs typeface="Courier New" pitchFamily="49" charset="0"/>
              </a:rPr>
              <a:t>	if(x &gt;= 0)</a:t>
            </a:r>
          </a:p>
          <a:p>
            <a:pPr>
              <a:lnSpc>
                <a:spcPct val="80000"/>
              </a:lnSpc>
              <a:spcBef>
                <a:spcPts val="550"/>
              </a:spcBef>
              <a:buClrTx/>
              <a:buFontTx/>
              <a:buNone/>
            </a:pPr>
            <a:r>
              <a:rPr lang="en-US" sz="2200" b="1" dirty="0">
                <a:latin typeface="Consolas" panose="020B0609020204030204" pitchFamily="49" charset="0"/>
                <a:cs typeface="Courier New" pitchFamily="49" charset="0"/>
              </a:rPr>
              <a:t>		</a:t>
            </a:r>
            <a:r>
              <a:rPr lang="en-US" sz="2200" b="1" dirty="0">
                <a:solidFill>
                  <a:srgbClr val="0070C0"/>
                </a:solidFill>
                <a:latin typeface="Consolas" panose="020B0609020204030204" pitchFamily="49" charset="0"/>
                <a:cs typeface="Courier New" pitchFamily="49" charset="0"/>
              </a:rPr>
              <a:t>return</a:t>
            </a:r>
            <a:r>
              <a:rPr lang="en-US" sz="2200" b="1" dirty="0">
                <a:latin typeface="Consolas" panose="020B0609020204030204" pitchFamily="49" charset="0"/>
                <a:cs typeface="Courier New" pitchFamily="49" charset="0"/>
              </a:rPr>
              <a:t> x;</a:t>
            </a:r>
          </a:p>
          <a:p>
            <a:pPr>
              <a:lnSpc>
                <a:spcPct val="80000"/>
              </a:lnSpc>
              <a:spcBef>
                <a:spcPts val="550"/>
              </a:spcBef>
              <a:buClrTx/>
              <a:buFontTx/>
              <a:buNone/>
            </a:pPr>
            <a:r>
              <a:rPr lang="en-US" sz="2200" b="1" dirty="0">
                <a:latin typeface="Consolas" panose="020B0609020204030204" pitchFamily="49" charset="0"/>
                <a:cs typeface="Courier New" pitchFamily="49" charset="0"/>
              </a:rPr>
              <a:t>	</a:t>
            </a:r>
            <a:r>
              <a:rPr lang="en-US" sz="2200" b="1" dirty="0">
                <a:solidFill>
                  <a:srgbClr val="0070C0"/>
                </a:solidFill>
                <a:latin typeface="Consolas" panose="020B0609020204030204" pitchFamily="49" charset="0"/>
                <a:cs typeface="Courier New" pitchFamily="49" charset="0"/>
              </a:rPr>
              <a:t>return</a:t>
            </a:r>
            <a:r>
              <a:rPr lang="en-US" sz="2200" b="1" dirty="0">
                <a:latin typeface="Consolas" panose="020B0609020204030204" pitchFamily="49" charset="0"/>
                <a:cs typeface="Courier New" pitchFamily="49" charset="0"/>
              </a:rPr>
              <a:t> (-1 * x);</a:t>
            </a:r>
          </a:p>
          <a:p>
            <a:pPr>
              <a:lnSpc>
                <a:spcPct val="80000"/>
              </a:lnSpc>
              <a:spcBef>
                <a:spcPts val="550"/>
              </a:spcBef>
              <a:buClrTx/>
              <a:buFontTx/>
              <a:buNone/>
            </a:pPr>
            <a:r>
              <a:rPr lang="en-US" sz="2200" b="1" dirty="0">
                <a:latin typeface="Consolas" panose="020B0609020204030204" pitchFamily="49" charset="0"/>
                <a:cs typeface="Courier New" pitchFamily="49" charset="0"/>
              </a:rPr>
              <a:t>}</a:t>
            </a:r>
          </a:p>
          <a:p>
            <a:pPr>
              <a:lnSpc>
                <a:spcPct val="80000"/>
              </a:lnSpc>
              <a:spcBef>
                <a:spcPts val="550"/>
              </a:spcBef>
              <a:buClrTx/>
              <a:buFontTx/>
              <a:buNone/>
            </a:pPr>
            <a:endParaRPr lang="en-US" sz="1600" b="1" dirty="0">
              <a:latin typeface="Consolas" panose="020B0609020204030204" pitchFamily="49" charset="0"/>
              <a:cs typeface="Courier New" pitchFamily="49" charset="0"/>
            </a:endParaRPr>
          </a:p>
          <a:p>
            <a:pPr>
              <a:lnSpc>
                <a:spcPct val="80000"/>
              </a:lnSpc>
              <a:spcBef>
                <a:spcPts val="550"/>
              </a:spcBef>
              <a:buClrTx/>
              <a:buFontTx/>
              <a:buNone/>
            </a:pPr>
            <a:r>
              <a:rPr lang="en-US" sz="2200" b="1" dirty="0">
                <a:latin typeface="Consolas" panose="020B0609020204030204" pitchFamily="49" charset="0"/>
                <a:cs typeface="Courier New" pitchFamily="49" charset="0"/>
              </a:rPr>
              <a:t>void main(void){</a:t>
            </a:r>
          </a:p>
          <a:p>
            <a:pPr>
              <a:lnSpc>
                <a:spcPct val="80000"/>
              </a:lnSpc>
              <a:spcBef>
                <a:spcPts val="550"/>
              </a:spcBef>
              <a:buClrTx/>
              <a:buFontTx/>
              <a:buNone/>
            </a:pPr>
            <a:r>
              <a:rPr lang="en-US" sz="2200" b="1" dirty="0">
                <a:latin typeface="Consolas" panose="020B0609020204030204" pitchFamily="49" charset="0"/>
                <a:cs typeface="Courier New" pitchFamily="49" charset="0"/>
              </a:rPr>
              <a:t>	double d = -10;</a:t>
            </a:r>
          </a:p>
          <a:p>
            <a:pPr>
              <a:lnSpc>
                <a:spcPct val="80000"/>
              </a:lnSpc>
              <a:spcBef>
                <a:spcPts val="550"/>
              </a:spcBef>
              <a:buClrTx/>
              <a:buFontTx/>
              <a:buNone/>
            </a:pPr>
            <a:r>
              <a:rPr lang="en-US" sz="2200" b="1" dirty="0">
                <a:latin typeface="Consolas" panose="020B0609020204030204" pitchFamily="49" charset="0"/>
                <a:cs typeface="Courier New" pitchFamily="49" charset="0"/>
              </a:rPr>
              <a:t>	</a:t>
            </a:r>
            <a:r>
              <a:rPr lang="en-US" sz="2200" b="1" dirty="0">
                <a:solidFill>
                  <a:srgbClr val="CC0000"/>
                </a:solidFill>
                <a:latin typeface="Consolas" panose="020B0609020204030204" pitchFamily="49" charset="0"/>
                <a:cs typeface="Courier New" pitchFamily="49" charset="0"/>
              </a:rPr>
              <a:t>double</a:t>
            </a:r>
            <a:r>
              <a:rPr lang="en-US" sz="2200" b="1" dirty="0">
                <a:latin typeface="Consolas" panose="020B0609020204030204" pitchFamily="49" charset="0"/>
                <a:cs typeface="Courier New" pitchFamily="49" charset="0"/>
              </a:rPr>
              <a:t> b;</a:t>
            </a:r>
          </a:p>
          <a:p>
            <a:pPr>
              <a:lnSpc>
                <a:spcPct val="80000"/>
              </a:lnSpc>
              <a:spcBef>
                <a:spcPts val="550"/>
              </a:spcBef>
              <a:buClrTx/>
              <a:buFontTx/>
              <a:buNone/>
            </a:pPr>
            <a:r>
              <a:rPr lang="en-US" sz="2200" b="1" dirty="0">
                <a:latin typeface="Consolas" panose="020B0609020204030204" pitchFamily="49" charset="0"/>
                <a:cs typeface="Courier New" pitchFamily="49" charset="0"/>
              </a:rPr>
              <a:t>	</a:t>
            </a:r>
            <a:r>
              <a:rPr lang="en-US" sz="2200" b="1" dirty="0">
                <a:solidFill>
                  <a:srgbClr val="CC0000"/>
                </a:solidFill>
                <a:latin typeface="Consolas" panose="020B0609020204030204" pitchFamily="49" charset="0"/>
                <a:cs typeface="Courier New" pitchFamily="49" charset="0"/>
              </a:rPr>
              <a:t>b = </a:t>
            </a:r>
            <a:r>
              <a:rPr lang="en-US" sz="2200" b="1" dirty="0" err="1">
                <a:latin typeface="Consolas" panose="020B0609020204030204" pitchFamily="49" charset="0"/>
                <a:cs typeface="Courier New" pitchFamily="49" charset="0"/>
              </a:rPr>
              <a:t>my_fabs</a:t>
            </a:r>
            <a:r>
              <a:rPr lang="en-US" sz="2200" b="1" dirty="0">
                <a:latin typeface="Consolas" panose="020B0609020204030204" pitchFamily="49" charset="0"/>
                <a:cs typeface="Courier New" pitchFamily="49" charset="0"/>
              </a:rPr>
              <a:t>(d);</a:t>
            </a:r>
          </a:p>
          <a:p>
            <a:pPr>
              <a:lnSpc>
                <a:spcPct val="80000"/>
              </a:lnSpc>
              <a:spcBef>
                <a:spcPts val="550"/>
              </a:spcBef>
              <a:buClrTx/>
              <a:buFontTx/>
              <a:buNone/>
            </a:pP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printf</a:t>
            </a:r>
            <a:r>
              <a:rPr lang="en-US" sz="2200" b="1" dirty="0">
                <a:latin typeface="Consolas" panose="020B0609020204030204" pitchFamily="49" charset="0"/>
                <a:cs typeface="Courier New" pitchFamily="49" charset="0"/>
              </a:rPr>
              <a:t>("b  = %lf\n", b);</a:t>
            </a:r>
          </a:p>
          <a:p>
            <a:pPr>
              <a:lnSpc>
                <a:spcPct val="80000"/>
              </a:lnSpc>
              <a:spcBef>
                <a:spcPts val="550"/>
              </a:spcBef>
              <a:buClrTx/>
              <a:buFontTx/>
              <a:buNone/>
            </a:pPr>
            <a:r>
              <a:rPr lang="en-US" sz="2200" b="1" dirty="0">
                <a:latin typeface="Consolas" panose="020B0609020204030204" pitchFamily="49" charset="0"/>
                <a:cs typeface="Courier New" pitchFamily="49" charset="0"/>
              </a:rPr>
              <a:t>	</a:t>
            </a:r>
            <a:r>
              <a:rPr lang="en-US" sz="2200" b="1" dirty="0">
                <a:solidFill>
                  <a:srgbClr val="CC0000"/>
                </a:solidFill>
                <a:latin typeface="Consolas" panose="020B0609020204030204" pitchFamily="49" charset="0"/>
                <a:cs typeface="Courier New" pitchFamily="49" charset="0"/>
              </a:rPr>
              <a:t>b = </a:t>
            </a:r>
            <a:r>
              <a:rPr lang="en-US" sz="2200" b="1" dirty="0" err="1">
                <a:latin typeface="Consolas" panose="020B0609020204030204" pitchFamily="49" charset="0"/>
                <a:cs typeface="Courier New" pitchFamily="49" charset="0"/>
              </a:rPr>
              <a:t>my_fabs</a:t>
            </a:r>
            <a:r>
              <a:rPr lang="en-US" sz="2200" b="1" dirty="0">
                <a:latin typeface="Consolas" panose="020B0609020204030204" pitchFamily="49" charset="0"/>
                <a:cs typeface="Courier New" pitchFamily="49" charset="0"/>
              </a:rPr>
              <a:t>(-2 * d);	</a:t>
            </a:r>
          </a:p>
          <a:p>
            <a:pPr>
              <a:lnSpc>
                <a:spcPct val="80000"/>
              </a:lnSpc>
              <a:spcBef>
                <a:spcPts val="550"/>
              </a:spcBef>
              <a:buClrTx/>
              <a:buFontTx/>
              <a:buNone/>
            </a:pPr>
            <a:r>
              <a:rPr lang="en-US" sz="2200" b="1" dirty="0">
                <a:latin typeface="Consolas" panose="020B0609020204030204" pitchFamily="49" charset="0"/>
                <a:cs typeface="Courier New" pitchFamily="49" charset="0"/>
              </a:rPr>
              <a:t>	</a:t>
            </a:r>
            <a:r>
              <a:rPr lang="en-US" sz="2200" b="1" dirty="0" err="1">
                <a:latin typeface="Consolas" panose="020B0609020204030204" pitchFamily="49" charset="0"/>
                <a:cs typeface="Courier New" pitchFamily="49" charset="0"/>
              </a:rPr>
              <a:t>printf</a:t>
            </a:r>
            <a:r>
              <a:rPr lang="en-US" sz="2200" b="1" dirty="0">
                <a:latin typeface="Consolas" panose="020B0609020204030204" pitchFamily="49" charset="0"/>
                <a:cs typeface="Courier New" pitchFamily="49" charset="0"/>
              </a:rPr>
              <a:t>("b  = %lf\n", b);</a:t>
            </a:r>
          </a:p>
          <a:p>
            <a:pPr>
              <a:lnSpc>
                <a:spcPct val="80000"/>
              </a:lnSpc>
              <a:spcBef>
                <a:spcPts val="550"/>
              </a:spcBef>
              <a:buClrTx/>
              <a:buFontTx/>
              <a:buNone/>
            </a:pPr>
            <a:r>
              <a:rPr lang="en-US" sz="2200" b="1" dirty="0">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7CFFD9-16D5-4EFA-A399-BBCF4A803B66}" type="slidenum">
              <a:rPr lang="en-US" sz="1200">
                <a:latin typeface="Gill Sans MT" panose="020B0502020104020203" pitchFamily="34" charset="0"/>
                <a:ea typeface="MS PGothic" pitchFamily="34" charset="-128"/>
              </a:rPr>
              <a:pPr algn="r">
                <a:buClrTx/>
                <a:buFontTx/>
                <a:buNone/>
              </a:pPr>
              <a:t>29</a:t>
            </a:fld>
            <a:endParaRPr lang="en-US" sz="1200" dirty="0">
              <a:latin typeface="Gill Sans MT" panose="020B0502020104020203" pitchFamily="34" charset="0"/>
              <a:ea typeface="MS PGothic" pitchFamily="34" charset="-128"/>
            </a:endParaRPr>
          </a:p>
        </p:txBody>
      </p:sp>
      <p:sp>
        <p:nvSpPr>
          <p:cNvPr id="2969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Output of functions</a:t>
            </a:r>
          </a:p>
        </p:txBody>
      </p:sp>
      <p:sp>
        <p:nvSpPr>
          <p:cNvPr id="29699" name="Text Box 3"/>
          <p:cNvSpPr txBox="1">
            <a:spLocks noChangeArrowheads="1"/>
          </p:cNvSpPr>
          <p:nvPr/>
        </p:nvSpPr>
        <p:spPr bwMode="auto">
          <a:xfrm>
            <a:off x="304800" y="1143000"/>
            <a:ext cx="8839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A function can produce </a:t>
            </a:r>
            <a:r>
              <a:rPr lang="en-US" sz="3200" dirty="0">
                <a:solidFill>
                  <a:srgbClr val="CC0000"/>
                </a:solidFill>
                <a:latin typeface="Gill Sans MT" panose="020B0502020104020203" pitchFamily="34" charset="0"/>
              </a:rPr>
              <a:t>at most one</a:t>
            </a:r>
            <a:r>
              <a:rPr lang="en-US" sz="3200" dirty="0">
                <a:latin typeface="Gill Sans MT" panose="020B0502020104020203" pitchFamily="34" charset="0"/>
              </a:rPr>
              <a:t> output</a:t>
            </a:r>
          </a:p>
          <a:p>
            <a:pPr>
              <a:spcBef>
                <a:spcPts val="625"/>
              </a:spcBef>
              <a:buClrTx/>
              <a:buFontTx/>
              <a:buNone/>
            </a:pPr>
            <a:endParaRPr lang="en-US" sz="1000" dirty="0">
              <a:latin typeface="Gill Sans MT" panose="020B0502020104020203" pitchFamily="34" charset="0"/>
            </a:endParaRPr>
          </a:p>
          <a:p>
            <a:pPr>
              <a:spcBef>
                <a:spcPts val="2000"/>
              </a:spcBef>
              <a:buClr>
                <a:srgbClr val="003399"/>
              </a:buClr>
              <a:buFont typeface="Wingdings" pitchFamily="2" charset="2"/>
              <a:buChar char=""/>
            </a:pPr>
            <a:r>
              <a:rPr lang="en-US" sz="3200" dirty="0">
                <a:latin typeface="Gill Sans MT" panose="020B0502020104020203" pitchFamily="34" charset="0"/>
              </a:rPr>
              <a:t>Output of functions can be </a:t>
            </a:r>
            <a:r>
              <a:rPr lang="en-US" sz="3200" b="1" dirty="0">
                <a:latin typeface="Gill Sans MT" panose="020B0502020104020203" pitchFamily="34" charset="0"/>
              </a:rPr>
              <a:t>dropped</a:t>
            </a:r>
          </a:p>
          <a:p>
            <a:pPr>
              <a:spcBef>
                <a:spcPts val="650"/>
              </a:spcBef>
              <a:buClrTx/>
              <a:buFontTx/>
              <a:buNone/>
            </a:pPr>
            <a:endParaRPr lang="en-US" b="1" dirty="0">
              <a:latin typeface="Consolas" panose="020B0609020204030204" pitchFamily="49" charset="0"/>
              <a:cs typeface="Courier New" pitchFamily="49" charset="0"/>
            </a:endParaRPr>
          </a:p>
          <a:p>
            <a:pPr marL="0" indent="0">
              <a:spcBef>
                <a:spcPts val="650"/>
              </a:spcBef>
            </a:pPr>
            <a:r>
              <a:rPr lang="en-US" sz="2800" b="1" dirty="0">
                <a:latin typeface="Consolas" panose="020B0609020204030204" pitchFamily="49" charset="0"/>
                <a:cs typeface="Courier New" pitchFamily="49" charset="0"/>
              </a:rPr>
              <a:t>double f;</a:t>
            </a:r>
          </a:p>
          <a:p>
            <a:pPr marL="0" indent="0">
              <a:spcBef>
                <a:spcPts val="600"/>
              </a:spcBef>
            </a:pPr>
            <a:r>
              <a:rPr lang="en-US" sz="2800" b="1" dirty="0">
                <a:latin typeface="Consolas" panose="020B0609020204030204" pitchFamily="49" charset="0"/>
                <a:cs typeface="Courier New" pitchFamily="49" charset="0"/>
              </a:rPr>
              <a:t>sin(f);      </a:t>
            </a:r>
            <a:r>
              <a:rPr lang="en-US" sz="2800" b="1" dirty="0">
                <a:solidFill>
                  <a:srgbClr val="00B050"/>
                </a:solidFill>
                <a:latin typeface="Consolas" panose="020B0609020204030204" pitchFamily="49" charset="0"/>
                <a:cs typeface="Courier New" pitchFamily="49" charset="0"/>
              </a:rPr>
              <a:t>//</a:t>
            </a:r>
            <a:r>
              <a:rPr lang="en-US" sz="2600" b="1" dirty="0">
                <a:solidFill>
                  <a:srgbClr val="CC0000"/>
                </a:solidFill>
                <a:latin typeface="Consolas" panose="020B0609020204030204" pitchFamily="49" charset="0"/>
                <a:cs typeface="Courier New" pitchFamily="49" charset="0"/>
              </a:rPr>
              <a:t>we drop the output of sin</a:t>
            </a:r>
          </a:p>
          <a:p>
            <a:pPr marL="0" indent="0">
              <a:spcBef>
                <a:spcPts val="1750"/>
              </a:spcBef>
            </a:pPr>
            <a:r>
              <a:rPr lang="en-US" sz="2800" b="1" dirty="0" err="1">
                <a:latin typeface="Consolas" panose="020B0609020204030204" pitchFamily="49" charset="0"/>
                <a:cs typeface="Courier New" pitchFamily="49" charset="0"/>
              </a:rPr>
              <a:t>gcd</a:t>
            </a:r>
            <a:r>
              <a:rPr lang="en-US" sz="2800" b="1" dirty="0">
                <a:latin typeface="Consolas" panose="020B0609020204030204" pitchFamily="49" charset="0"/>
                <a:cs typeface="Courier New" pitchFamily="49" charset="0"/>
              </a:rPr>
              <a:t>(10, 20); </a:t>
            </a:r>
            <a:r>
              <a:rPr lang="en-US" sz="3200" b="1" dirty="0">
                <a:solidFill>
                  <a:srgbClr val="00B050"/>
                </a:solidFill>
                <a:latin typeface="Consolas" panose="020B0609020204030204" pitchFamily="49" charset="0"/>
                <a:cs typeface="Courier New" pitchFamily="49" charset="0"/>
              </a:rPr>
              <a:t>//</a:t>
            </a:r>
            <a:r>
              <a:rPr lang="en-US" sz="2800" b="1" dirty="0">
                <a:solidFill>
                  <a:srgbClr val="CC0000"/>
                </a:solidFill>
                <a:latin typeface="Consolas" panose="020B0609020204030204" pitchFamily="49" charset="0"/>
                <a:cs typeface="Courier New" pitchFamily="49" charset="0"/>
              </a:rPr>
              <a:t>we drop the output of </a:t>
            </a:r>
            <a:r>
              <a:rPr lang="en-US" sz="2800" b="1" dirty="0" err="1">
                <a:solidFill>
                  <a:srgbClr val="CC0000"/>
                </a:solidFill>
                <a:latin typeface="Consolas" panose="020B0609020204030204" pitchFamily="49" charset="0"/>
                <a:cs typeface="Courier New" pitchFamily="49" charset="0"/>
              </a:rPr>
              <a:t>gcd</a:t>
            </a:r>
            <a:endParaRPr lang="en-US" sz="2800" b="1" dirty="0">
              <a:solidFill>
                <a:srgbClr val="CC0000"/>
              </a:solidFill>
              <a:latin typeface="Consolas" panose="020B0609020204030204" pitchFamily="49" charset="0"/>
              <a:cs typeface="Courier New" pitchFamily="49" charset="0"/>
            </a:endParaRPr>
          </a:p>
          <a:p>
            <a:pPr>
              <a:spcBef>
                <a:spcPts val="1750"/>
              </a:spcBef>
              <a:buClrTx/>
              <a:buFontTx/>
              <a:buNone/>
            </a:pPr>
            <a:endParaRPr lang="en-US" sz="2800" b="1" dirty="0">
              <a:solidFill>
                <a:srgbClr val="CC0000"/>
              </a:solidFill>
              <a:latin typeface="Consolas" panose="020B0609020204030204"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0BD0176-CF06-406E-890C-9630F53682D9}" type="slidenum">
              <a:rPr lang="en-US" sz="1200">
                <a:latin typeface="Gill Sans MT" panose="020B0502020104020203" pitchFamily="34" charset="0"/>
                <a:ea typeface="MS PGothic" pitchFamily="34" charset="-128"/>
              </a:rPr>
              <a:pPr algn="r">
                <a:buClrTx/>
                <a:buFontTx/>
                <a:buNone/>
              </a:pPr>
              <a:t>3</a:t>
            </a:fld>
            <a:endParaRPr lang="en-US" sz="1200" dirty="0">
              <a:latin typeface="Gill Sans MT" panose="020B0502020104020203" pitchFamily="34" charset="0"/>
              <a:ea typeface="MS PGothic" pitchFamily="34" charset="-128"/>
            </a:endParaRPr>
          </a:p>
        </p:txBody>
      </p:sp>
      <p:sp>
        <p:nvSpPr>
          <p:cNvPr id="6146" name="Text Box 2"/>
          <p:cNvSpPr txBox="1">
            <a:spLocks noChangeArrowheads="1"/>
          </p:cNvSpPr>
          <p:nvPr/>
        </p:nvSpPr>
        <p:spPr bwMode="auto">
          <a:xfrm>
            <a:off x="251520" y="152400"/>
            <a:ext cx="843528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What We Will Learn </a:t>
            </a:r>
          </a:p>
        </p:txBody>
      </p:sp>
      <p:sp>
        <p:nvSpPr>
          <p:cNvPr id="6147"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Introduction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Casting in functions </a:t>
            </a:r>
          </a:p>
        </p:txBody>
      </p:sp>
      <p:sp>
        <p:nvSpPr>
          <p:cNvPr id="30722"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750"/>
              </a:spcBef>
              <a:buClr>
                <a:srgbClr val="003399"/>
              </a:buClr>
              <a:buFont typeface="Wingdings" pitchFamily="2" charset="2"/>
              <a:buChar char=""/>
            </a:pPr>
            <a:r>
              <a:rPr lang="en-US" sz="2800" dirty="0">
                <a:latin typeface="Gill Sans MT" panose="020B0502020104020203" pitchFamily="34" charset="0"/>
              </a:rPr>
              <a:t>Cast for input</a:t>
            </a:r>
          </a:p>
          <a:p>
            <a:pPr lvl="1">
              <a:spcBef>
                <a:spcPts val="600"/>
              </a:spcBef>
              <a:buClr>
                <a:srgbClr val="006633"/>
              </a:buClr>
              <a:buSzPct val="85000"/>
              <a:buFont typeface="Wingdings" pitchFamily="2" charset="2"/>
              <a:buChar char=""/>
            </a:pPr>
            <a:r>
              <a:rPr lang="en-US" sz="2400" dirty="0">
                <a:latin typeface="Gill Sans MT" panose="020B0502020104020203" pitchFamily="34" charset="0"/>
              </a:rPr>
              <a:t>Prototype: </a:t>
            </a:r>
            <a:r>
              <a:rPr lang="en-US" sz="2400" b="1" dirty="0">
                <a:latin typeface="Consolas" panose="020B0609020204030204" pitchFamily="49" charset="0"/>
                <a:cs typeface="Courier New" pitchFamily="49" charset="0"/>
              </a:rPr>
              <a:t>void f(int a, double b);</a:t>
            </a:r>
          </a:p>
          <a:p>
            <a:pPr lvl="1">
              <a:spcBef>
                <a:spcPts val="600"/>
              </a:spcBef>
              <a:buClr>
                <a:srgbClr val="006633"/>
              </a:buClr>
              <a:buSzPct val="85000"/>
              <a:buFont typeface="Wingdings" pitchFamily="2" charset="2"/>
              <a:buChar char=""/>
            </a:pPr>
            <a:r>
              <a:rPr lang="en-US" sz="2400" dirty="0">
                <a:latin typeface="Gill Sans MT" panose="020B0502020104020203" pitchFamily="34" charset="0"/>
              </a:rPr>
              <a:t>Call: </a:t>
            </a:r>
            <a:r>
              <a:rPr lang="en-US" sz="2400" b="1" dirty="0">
                <a:latin typeface="Consolas" panose="020B0609020204030204" pitchFamily="49" charset="0"/>
                <a:cs typeface="Courier New" pitchFamily="49" charset="0"/>
              </a:rPr>
              <a:t>f(10.1, 20.2);</a:t>
            </a:r>
          </a:p>
          <a:p>
            <a:pPr>
              <a:spcBef>
                <a:spcPts val="1750"/>
              </a:spcBef>
              <a:buClr>
                <a:srgbClr val="003399"/>
              </a:buClr>
              <a:buFont typeface="Wingdings" pitchFamily="2" charset="2"/>
              <a:buChar char=""/>
            </a:pPr>
            <a:r>
              <a:rPr lang="en-US" sz="2800" dirty="0">
                <a:latin typeface="Gill Sans MT" panose="020B0502020104020203" pitchFamily="34" charset="0"/>
              </a:rPr>
              <a:t>Cast for output</a:t>
            </a:r>
          </a:p>
          <a:p>
            <a:pPr lvl="1">
              <a:spcBef>
                <a:spcPts val="600"/>
              </a:spcBef>
              <a:buClr>
                <a:srgbClr val="006633"/>
              </a:buClr>
              <a:buSzPct val="85000"/>
              <a:buFont typeface="Wingdings" pitchFamily="2" charset="2"/>
              <a:buChar char=""/>
            </a:pPr>
            <a:r>
              <a:rPr lang="en-US" sz="2400" dirty="0">
                <a:latin typeface="Gill Sans MT" panose="020B0502020104020203" pitchFamily="34" charset="0"/>
              </a:rPr>
              <a:t>Prototype: </a:t>
            </a:r>
            <a:r>
              <a:rPr lang="en-US" sz="2400" b="1" dirty="0">
                <a:latin typeface="Consolas" panose="020B0609020204030204" pitchFamily="49" charset="0"/>
                <a:cs typeface="Courier New" pitchFamily="49" charset="0"/>
              </a:rPr>
              <a:t>int f(int a);</a:t>
            </a:r>
          </a:p>
          <a:p>
            <a:pPr lvl="1">
              <a:spcBef>
                <a:spcPts val="600"/>
              </a:spcBef>
              <a:buClr>
                <a:srgbClr val="006633"/>
              </a:buClr>
              <a:buSzPct val="85000"/>
              <a:buFont typeface="Wingdings" pitchFamily="2" charset="2"/>
              <a:buChar char=""/>
            </a:pPr>
            <a:r>
              <a:rPr lang="en-US" sz="2400" dirty="0">
                <a:latin typeface="Gill Sans MT" panose="020B0502020104020203" pitchFamily="34" charset="0"/>
              </a:rPr>
              <a:t>Call: </a:t>
            </a:r>
            <a:r>
              <a:rPr lang="en-US" sz="2400" b="1" dirty="0">
                <a:latin typeface="Consolas" panose="020B0609020204030204" pitchFamily="49" charset="0"/>
                <a:cs typeface="Courier New" pitchFamily="49" charset="0"/>
              </a:rPr>
              <a:t>double d = f(10);</a:t>
            </a:r>
          </a:p>
          <a:p>
            <a:pPr lvl="1">
              <a:spcBef>
                <a:spcPts val="600"/>
              </a:spcBef>
              <a:buClr>
                <a:srgbClr val="006633"/>
              </a:buClr>
              <a:buSzPct val="85000"/>
              <a:buFont typeface="Wingdings" pitchFamily="2" charset="2"/>
              <a:buChar char=""/>
            </a:pPr>
            <a:r>
              <a:rPr lang="en-US" sz="2400" dirty="0">
                <a:latin typeface="Gill Sans MT" panose="020B0502020104020203" pitchFamily="34" charset="0"/>
              </a:rPr>
              <a:t>Cast in return</a:t>
            </a:r>
          </a:p>
          <a:p>
            <a:pPr lvl="1">
              <a:spcBef>
                <a:spcPts val="600"/>
              </a:spcBef>
              <a:buClrTx/>
              <a:buSzPct val="85000"/>
              <a:buFontTx/>
              <a:buNone/>
            </a:pPr>
            <a:r>
              <a:rPr lang="en-US" sz="2400" b="1" dirty="0">
                <a:latin typeface="Consolas" panose="020B0609020204030204" pitchFamily="49" charset="0"/>
                <a:cs typeface="Courier New" pitchFamily="49" charset="0"/>
              </a:rPr>
              <a:t>int f(int a){</a:t>
            </a:r>
          </a:p>
          <a:p>
            <a:pPr lvl="1">
              <a:spcBef>
                <a:spcPts val="600"/>
              </a:spcBef>
              <a:buClrTx/>
              <a:buSzPct val="85000"/>
              <a:buFontTx/>
              <a:buNone/>
            </a:pPr>
            <a:r>
              <a:rPr lang="en-US" sz="2400" b="1" dirty="0">
                <a:latin typeface="Consolas" panose="020B0609020204030204" pitchFamily="49" charset="0"/>
                <a:cs typeface="Courier New" pitchFamily="49" charset="0"/>
              </a:rPr>
              <a:t>	...</a:t>
            </a:r>
          </a:p>
          <a:p>
            <a:pPr lvl="1">
              <a:spcBef>
                <a:spcPts val="600"/>
              </a:spcBef>
              <a:buClrTx/>
              <a:buSzPct val="85000"/>
              <a:buFontTx/>
              <a:buNone/>
            </a:pPr>
            <a:r>
              <a:rPr lang="en-US" sz="2400" b="1" dirty="0">
                <a:latin typeface="Consolas" panose="020B0609020204030204" pitchFamily="49" charset="0"/>
                <a:cs typeface="Courier New" pitchFamily="49" charset="0"/>
              </a:rPr>
              <a:t>	</a:t>
            </a:r>
            <a:r>
              <a:rPr lang="en-US" sz="2400" b="1" dirty="0">
                <a:solidFill>
                  <a:srgbClr val="0070C0"/>
                </a:solidFill>
                <a:latin typeface="Consolas" panose="020B0609020204030204" pitchFamily="49" charset="0"/>
                <a:cs typeface="Courier New" pitchFamily="49" charset="0"/>
              </a:rPr>
              <a:t>return</a:t>
            </a:r>
            <a:r>
              <a:rPr lang="en-US" sz="2400" b="1" dirty="0">
                <a:latin typeface="Consolas" panose="020B0609020204030204" pitchFamily="49" charset="0"/>
                <a:cs typeface="Courier New" pitchFamily="49" charset="0"/>
              </a:rPr>
              <a:t> 10.20</a:t>
            </a:r>
          </a:p>
          <a:p>
            <a:pPr lvl="1">
              <a:spcBef>
                <a:spcPts val="600"/>
              </a:spcBef>
              <a:buClrTx/>
              <a:buSzPct val="85000"/>
              <a:buFontTx/>
              <a:buNone/>
            </a:pPr>
            <a:r>
              <a:rPr lang="en-US" sz="2400" b="1" dirty="0">
                <a:latin typeface="Consolas" panose="020B0609020204030204" pitchFamily="49" charset="0"/>
                <a:cs typeface="Courier New" pitchFamily="49" charset="0"/>
              </a:rPr>
              <a:t>}</a:t>
            </a:r>
          </a:p>
        </p:txBody>
      </p:sp>
      <p:sp>
        <p:nvSpPr>
          <p:cNvPr id="30723"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EF45849-979C-49D4-9DDA-0AED0939737A}" type="slidenum">
              <a:rPr lang="en-US" sz="1200">
                <a:latin typeface="Gill Sans MT" panose="020B0502020104020203" pitchFamily="34" charset="0"/>
                <a:ea typeface="MS PGothic" pitchFamily="34" charset="-128"/>
              </a:rPr>
              <a:pPr algn="r">
                <a:buClrTx/>
                <a:buFontTx/>
                <a:buNone/>
              </a:pPr>
              <a:t>30</a:t>
            </a:fld>
            <a:endParaRPr lang="en-US" sz="1200" dirty="0">
              <a:latin typeface="Gill Sans MT" panose="020B0502020104020203" pitchFamily="34" charset="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0722">
                                            <p:txEl>
                                              <p:pRg st="0" end="0"/>
                                            </p:txEl>
                                          </p:spTgt>
                                        </p:tgtEl>
                                        <p:attrNameLst>
                                          <p:attrName>style.visibility</p:attrName>
                                        </p:attrNameLst>
                                      </p:cBhvr>
                                      <p:to>
                                        <p:strVal val="visible"/>
                                      </p:to>
                                    </p:set>
                                    <p:animEffect transition="in" filter="checkerboard(across)">
                                      <p:cBhvr additive="repl">
                                        <p:cTn id="7" dur="500"/>
                                        <p:tgtEl>
                                          <p:spTgt spid="30722">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0722">
                                            <p:txEl>
                                              <p:pRg st="1" end="1"/>
                                            </p:txEl>
                                          </p:spTgt>
                                        </p:tgtEl>
                                        <p:attrNameLst>
                                          <p:attrName>style.visibility</p:attrName>
                                        </p:attrNameLst>
                                      </p:cBhvr>
                                      <p:to>
                                        <p:strVal val="visible"/>
                                      </p:to>
                                    </p:set>
                                    <p:animEffect transition="in" filter="checkerboard(across)">
                                      <p:cBhvr additive="repl">
                                        <p:cTn id="10" dur="500"/>
                                        <p:tgtEl>
                                          <p:spTgt spid="30722">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30722">
                                            <p:txEl>
                                              <p:pRg st="2" end="2"/>
                                            </p:txEl>
                                          </p:spTgt>
                                        </p:tgtEl>
                                        <p:attrNameLst>
                                          <p:attrName>style.visibility</p:attrName>
                                        </p:attrNameLst>
                                      </p:cBhvr>
                                      <p:to>
                                        <p:strVal val="visible"/>
                                      </p:to>
                                    </p:set>
                                    <p:animEffect transition="in" filter="checkerboard(across)">
                                      <p:cBhvr additive="repl">
                                        <p:cTn id="13" dur="500"/>
                                        <p:tgtEl>
                                          <p:spTgt spid="3072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30722">
                                            <p:txEl>
                                              <p:pRg st="3" end="3"/>
                                            </p:txEl>
                                          </p:spTgt>
                                        </p:tgtEl>
                                        <p:attrNameLst>
                                          <p:attrName>style.visibility</p:attrName>
                                        </p:attrNameLst>
                                      </p:cBhvr>
                                      <p:to>
                                        <p:strVal val="visible"/>
                                      </p:to>
                                    </p:set>
                                    <p:animEffect transition="in" filter="checkerboard(across)">
                                      <p:cBhvr additive="repl">
                                        <p:cTn id="18" dur="500"/>
                                        <p:tgtEl>
                                          <p:spTgt spid="30722">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30722">
                                            <p:txEl>
                                              <p:pRg st="4" end="4"/>
                                            </p:txEl>
                                          </p:spTgt>
                                        </p:tgtEl>
                                        <p:attrNameLst>
                                          <p:attrName>style.visibility</p:attrName>
                                        </p:attrNameLst>
                                      </p:cBhvr>
                                      <p:to>
                                        <p:strVal val="visible"/>
                                      </p:to>
                                    </p:set>
                                    <p:animEffect transition="in" filter="checkerboard(across)">
                                      <p:cBhvr additive="repl">
                                        <p:cTn id="21" dur="500"/>
                                        <p:tgtEl>
                                          <p:spTgt spid="30722">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30722">
                                            <p:txEl>
                                              <p:pRg st="5" end="5"/>
                                            </p:txEl>
                                          </p:spTgt>
                                        </p:tgtEl>
                                        <p:attrNameLst>
                                          <p:attrName>style.visibility</p:attrName>
                                        </p:attrNameLst>
                                      </p:cBhvr>
                                      <p:to>
                                        <p:strVal val="visible"/>
                                      </p:to>
                                    </p:set>
                                    <p:animEffect transition="in" filter="checkerboard(across)">
                                      <p:cBhvr additive="repl">
                                        <p:cTn id="24" dur="500"/>
                                        <p:tgtEl>
                                          <p:spTgt spid="30722">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additive="repl">
                                        <p:cTn id="28" dur="1" fill="hold">
                                          <p:stCondLst>
                                            <p:cond delay="0"/>
                                          </p:stCondLst>
                                        </p:cTn>
                                        <p:tgtEl>
                                          <p:spTgt spid="30722">
                                            <p:txEl>
                                              <p:pRg st="6" end="6"/>
                                            </p:txEl>
                                          </p:spTgt>
                                        </p:tgtEl>
                                        <p:attrNameLst>
                                          <p:attrName>style.visibility</p:attrName>
                                        </p:attrNameLst>
                                      </p:cBhvr>
                                      <p:to>
                                        <p:strVal val="visible"/>
                                      </p:to>
                                    </p:set>
                                    <p:animEffect transition="in" filter="checkerboard(across)">
                                      <p:cBhvr additive="repl">
                                        <p:cTn id="29" dur="500"/>
                                        <p:tgtEl>
                                          <p:spTgt spid="30722">
                                            <p:txEl>
                                              <p:pRg st="6" end="6"/>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30722">
                                            <p:txEl>
                                              <p:pRg st="7" end="7"/>
                                            </p:txEl>
                                          </p:spTgt>
                                        </p:tgtEl>
                                        <p:attrNameLst>
                                          <p:attrName>style.visibility</p:attrName>
                                        </p:attrNameLst>
                                      </p:cBhvr>
                                      <p:to>
                                        <p:strVal val="visible"/>
                                      </p:to>
                                    </p:set>
                                    <p:animEffect transition="in" filter="checkerboard(across)">
                                      <p:cBhvr additive="repl">
                                        <p:cTn id="32" dur="500"/>
                                        <p:tgtEl>
                                          <p:spTgt spid="30722">
                                            <p:txEl>
                                              <p:pRg st="7" end="7"/>
                                            </p:txEl>
                                          </p:spTgt>
                                        </p:tgtEl>
                                      </p:cBhvr>
                                    </p:animEffect>
                                  </p:childTnLst>
                                </p:cTn>
                              </p:par>
                              <p:par>
                                <p:cTn id="33" presetID="5" presetClass="entr" presetSubtype="10" fill="hold" nodeType="withEffect">
                                  <p:stCondLst>
                                    <p:cond delay="0"/>
                                  </p:stCondLst>
                                  <p:childTnLst>
                                    <p:set>
                                      <p:cBhvr additive="repl">
                                        <p:cTn id="34" dur="1" fill="hold">
                                          <p:stCondLst>
                                            <p:cond delay="0"/>
                                          </p:stCondLst>
                                        </p:cTn>
                                        <p:tgtEl>
                                          <p:spTgt spid="30722">
                                            <p:txEl>
                                              <p:pRg st="8" end="8"/>
                                            </p:txEl>
                                          </p:spTgt>
                                        </p:tgtEl>
                                        <p:attrNameLst>
                                          <p:attrName>style.visibility</p:attrName>
                                        </p:attrNameLst>
                                      </p:cBhvr>
                                      <p:to>
                                        <p:strVal val="visible"/>
                                      </p:to>
                                    </p:set>
                                    <p:animEffect transition="in" filter="checkerboard(across)">
                                      <p:cBhvr additive="repl">
                                        <p:cTn id="35" dur="500"/>
                                        <p:tgtEl>
                                          <p:spTgt spid="30722">
                                            <p:txEl>
                                              <p:pRg st="8" end="8"/>
                                            </p:txEl>
                                          </p:spTgt>
                                        </p:tgtEl>
                                      </p:cBhvr>
                                    </p:animEffect>
                                  </p:childTnLst>
                                </p:cTn>
                              </p:par>
                              <p:par>
                                <p:cTn id="36" presetID="5" presetClass="entr" presetSubtype="10" fill="hold" nodeType="withEffect">
                                  <p:stCondLst>
                                    <p:cond delay="0"/>
                                  </p:stCondLst>
                                  <p:childTnLst>
                                    <p:set>
                                      <p:cBhvr additive="repl">
                                        <p:cTn id="37" dur="1" fill="hold">
                                          <p:stCondLst>
                                            <p:cond delay="0"/>
                                          </p:stCondLst>
                                        </p:cTn>
                                        <p:tgtEl>
                                          <p:spTgt spid="30722">
                                            <p:txEl>
                                              <p:pRg st="9" end="9"/>
                                            </p:txEl>
                                          </p:spTgt>
                                        </p:tgtEl>
                                        <p:attrNameLst>
                                          <p:attrName>style.visibility</p:attrName>
                                        </p:attrNameLst>
                                      </p:cBhvr>
                                      <p:to>
                                        <p:strVal val="visible"/>
                                      </p:to>
                                    </p:set>
                                    <p:animEffect transition="in" filter="checkerboard(across)">
                                      <p:cBhvr additive="repl">
                                        <p:cTn id="38" dur="500"/>
                                        <p:tgtEl>
                                          <p:spTgt spid="30722">
                                            <p:txEl>
                                              <p:pRg st="9" end="9"/>
                                            </p:txEl>
                                          </p:spTgt>
                                        </p:tgtEl>
                                      </p:cBhvr>
                                    </p:animEffect>
                                  </p:childTnLst>
                                </p:cTn>
                              </p:par>
                              <p:par>
                                <p:cTn id="39" presetID="5" presetClass="entr" presetSubtype="10" fill="hold" nodeType="withEffect">
                                  <p:stCondLst>
                                    <p:cond delay="0"/>
                                  </p:stCondLst>
                                  <p:childTnLst>
                                    <p:set>
                                      <p:cBhvr additive="repl">
                                        <p:cTn id="40" dur="1" fill="hold">
                                          <p:stCondLst>
                                            <p:cond delay="0"/>
                                          </p:stCondLst>
                                        </p:cTn>
                                        <p:tgtEl>
                                          <p:spTgt spid="30722">
                                            <p:txEl>
                                              <p:pRg st="10" end="10"/>
                                            </p:txEl>
                                          </p:spTgt>
                                        </p:tgtEl>
                                        <p:attrNameLst>
                                          <p:attrName>style.visibility</p:attrName>
                                        </p:attrNameLst>
                                      </p:cBhvr>
                                      <p:to>
                                        <p:strVal val="visible"/>
                                      </p:to>
                                    </p:set>
                                    <p:animEffect transition="in" filter="checkerboard(across)">
                                      <p:cBhvr additive="repl">
                                        <p:cTn id="41" dur="500"/>
                                        <p:tgtEl>
                                          <p:spTgt spid="307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294456" y="163513"/>
            <a:ext cx="853363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sz="3600" dirty="0"/>
              <a:t>Be careful: empty input/output type</a:t>
            </a:r>
          </a:p>
        </p:txBody>
      </p:sp>
      <p:sp>
        <p:nvSpPr>
          <p:cNvPr id="30722" name="Text Box 2"/>
          <p:cNvSpPr txBox="1">
            <a:spLocks noChangeArrowheads="1"/>
          </p:cNvSpPr>
          <p:nvPr/>
        </p:nvSpPr>
        <p:spPr bwMode="auto">
          <a:xfrm>
            <a:off x="294456" y="1052736"/>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0"/>
              </a:spcBef>
              <a:buClr>
                <a:srgbClr val="003399"/>
              </a:buClr>
              <a:buFont typeface="Wingdings" pitchFamily="2" charset="2"/>
              <a:buChar char=""/>
            </a:pPr>
            <a:r>
              <a:rPr lang="en-US" sz="2800" dirty="0">
                <a:latin typeface="Gill Sans MT" panose="020B0502020104020203" pitchFamily="34" charset="0"/>
              </a:rPr>
              <a:t>If output or input type is not specified </a:t>
            </a:r>
            <a:r>
              <a:rPr lang="en-US" sz="2800" dirty="0">
                <a:latin typeface="Gill Sans MT" panose="020B0502020104020203" pitchFamily="34" charset="0"/>
                <a:sym typeface="Wingdings" panose="05000000000000000000" pitchFamily="2" charset="2"/>
              </a:rPr>
              <a:t> int</a:t>
            </a:r>
            <a:endParaRPr lang="en-US" sz="2800" dirty="0">
              <a:latin typeface="Gill Sans MT" panose="020B0502020104020203" pitchFamily="34" charset="0"/>
            </a:endParaRPr>
          </a:p>
          <a:p>
            <a:pPr lvl="1">
              <a:spcBef>
                <a:spcPts val="0"/>
              </a:spcBef>
              <a:buClr>
                <a:srgbClr val="006633"/>
              </a:buClr>
              <a:buSzPct val="85000"/>
              <a:buFont typeface="Wingdings" pitchFamily="2" charset="2"/>
              <a:buChar char=""/>
            </a:pPr>
            <a:r>
              <a:rPr lang="en-US" sz="2400" dirty="0">
                <a:latin typeface="Gill Sans MT" panose="020B0502020104020203" pitchFamily="34" charset="0"/>
              </a:rPr>
              <a:t>Casting may not work</a:t>
            </a:r>
          </a:p>
          <a:p>
            <a:pPr marL="339725" lvl="1" indent="0">
              <a:spcBef>
                <a:spcPts val="0"/>
              </a:spcBef>
              <a:buClr>
                <a:srgbClr val="006633"/>
              </a:buClr>
              <a:buSzPct val="85000"/>
            </a:pPr>
            <a:endParaRPr lang="en-US" sz="1200" b="1" dirty="0">
              <a:latin typeface="Consolas" panose="020B0609020204030204" pitchFamily="49" charset="0"/>
              <a:cs typeface="Courier New" pitchFamily="49" charset="0"/>
            </a:endParaRPr>
          </a:p>
          <a:p>
            <a:pPr marL="0" indent="0">
              <a:spcBef>
                <a:spcPts val="0"/>
              </a:spcBef>
              <a:buClr>
                <a:srgbClr val="006633"/>
              </a:buClr>
              <a:buSzPct val="85000"/>
            </a:pPr>
            <a:r>
              <a:rPr lang="en-US" sz="2000" b="1" dirty="0">
                <a:latin typeface="Consolas" panose="020B0609020204030204" pitchFamily="49" charset="0"/>
                <a:cs typeface="Courier New" pitchFamily="49" charset="0"/>
              </a:rPr>
              <a:t>f1(a){</a:t>
            </a:r>
          </a:p>
          <a:p>
            <a:pPr marL="0" indent="0">
              <a:spcBef>
                <a:spcPts val="0"/>
              </a:spcBef>
              <a:buClr>
                <a:srgbClr val="006633"/>
              </a:buClr>
              <a:buSzPct val="85000"/>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 = %d\n", a);  return a / 2;</a:t>
            </a:r>
          </a:p>
          <a:p>
            <a:pPr marL="0" indent="0">
              <a:spcBef>
                <a:spcPts val="0"/>
              </a:spcBef>
              <a:buClr>
                <a:srgbClr val="006633"/>
              </a:buClr>
              <a:buSzPct val="85000"/>
            </a:pPr>
            <a:r>
              <a:rPr lang="en-US" sz="2000" b="1" dirty="0">
                <a:latin typeface="Consolas" panose="020B0609020204030204" pitchFamily="49" charset="0"/>
                <a:cs typeface="Courier New" pitchFamily="49" charset="0"/>
              </a:rPr>
              <a:t>}</a:t>
            </a:r>
          </a:p>
          <a:p>
            <a:pPr marL="0" indent="0">
              <a:spcBef>
                <a:spcPts val="0"/>
              </a:spcBef>
              <a:buClr>
                <a:srgbClr val="006633"/>
              </a:buClr>
              <a:buSzPct val="85000"/>
            </a:pPr>
            <a:r>
              <a:rPr lang="en-US" sz="2000" b="1" dirty="0">
                <a:latin typeface="Consolas" panose="020B0609020204030204" pitchFamily="49" charset="0"/>
                <a:cs typeface="Courier New" pitchFamily="49" charset="0"/>
              </a:rPr>
              <a:t>f2(int a){</a:t>
            </a:r>
          </a:p>
          <a:p>
            <a:pPr marL="0" indent="0">
              <a:spcBef>
                <a:spcPts val="0"/>
              </a:spcBef>
              <a:buClr>
                <a:srgbClr val="006633"/>
              </a:buClr>
              <a:buSzPct val="85000"/>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 = %d\n", a);  return a / 2;</a:t>
            </a:r>
          </a:p>
          <a:p>
            <a:pPr marL="0" indent="0">
              <a:spcBef>
                <a:spcPts val="0"/>
              </a:spcBef>
              <a:buClr>
                <a:srgbClr val="006633"/>
              </a:buClr>
              <a:buSzPct val="85000"/>
            </a:pPr>
            <a:r>
              <a:rPr lang="en-US" sz="2000" b="1" dirty="0">
                <a:latin typeface="Consolas" panose="020B0609020204030204" pitchFamily="49" charset="0"/>
                <a:cs typeface="Courier New" pitchFamily="49" charset="0"/>
              </a:rPr>
              <a:t>}</a:t>
            </a:r>
          </a:p>
          <a:p>
            <a:pPr marL="0" indent="0">
              <a:spcBef>
                <a:spcPts val="0"/>
              </a:spcBef>
              <a:buClr>
                <a:srgbClr val="006633"/>
              </a:buClr>
              <a:buSzPct val="85000"/>
            </a:pPr>
            <a:r>
              <a:rPr lang="en-US" sz="2000" b="1" dirty="0">
                <a:latin typeface="Consolas" panose="020B0609020204030204" pitchFamily="49" charset="0"/>
                <a:cs typeface="Courier New" pitchFamily="49" charset="0"/>
              </a:rPr>
              <a:t>f3(float a){</a:t>
            </a:r>
          </a:p>
          <a:p>
            <a:pPr marL="0" indent="0">
              <a:spcBef>
                <a:spcPts val="0"/>
              </a:spcBef>
              <a:buClr>
                <a:srgbClr val="006633"/>
              </a:buClr>
              <a:buSzPct val="85000"/>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 = %f\n", a);  return a / 2;</a:t>
            </a:r>
          </a:p>
          <a:p>
            <a:pPr marL="0" indent="0">
              <a:spcBef>
                <a:spcPts val="0"/>
              </a:spcBef>
              <a:buClr>
                <a:srgbClr val="006633"/>
              </a:buClr>
              <a:buSzPct val="85000"/>
            </a:pPr>
            <a:r>
              <a:rPr lang="en-US" sz="2000" b="1" dirty="0">
                <a:latin typeface="Consolas" panose="020B0609020204030204" pitchFamily="49" charset="0"/>
                <a:cs typeface="Courier New" pitchFamily="49" charset="0"/>
              </a:rPr>
              <a:t>}</a:t>
            </a:r>
          </a:p>
          <a:p>
            <a:pPr marL="0" indent="0">
              <a:spcBef>
                <a:spcPts val="0"/>
              </a:spcBef>
              <a:buClr>
                <a:srgbClr val="006633"/>
              </a:buClr>
              <a:buSzPct val="85000"/>
            </a:pPr>
            <a:r>
              <a:rPr lang="en-US" sz="2000" b="1" dirty="0">
                <a:latin typeface="Consolas" panose="020B0609020204030204" pitchFamily="49" charset="0"/>
                <a:cs typeface="Courier New" pitchFamily="49" charset="0"/>
              </a:rPr>
              <a:t>int main(){</a:t>
            </a:r>
          </a:p>
          <a:p>
            <a:pPr marL="0" indent="0">
              <a:spcBef>
                <a:spcPts val="0"/>
              </a:spcBef>
              <a:buClr>
                <a:srgbClr val="006633"/>
              </a:buClr>
              <a:buSzPct val="85000"/>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("%d\n", f1(10.5));</a:t>
            </a:r>
          </a:p>
          <a:p>
            <a:pPr marL="0" indent="0">
              <a:spcBef>
                <a:spcPts val="0"/>
              </a:spcBef>
              <a:buClr>
                <a:srgbClr val="006633"/>
              </a:buClr>
              <a:buSzPct val="85000"/>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("%d\n", f2(10.5));</a:t>
            </a:r>
          </a:p>
          <a:p>
            <a:pPr marL="0" indent="0">
              <a:spcBef>
                <a:spcPts val="0"/>
              </a:spcBef>
              <a:buClr>
                <a:srgbClr val="006633"/>
              </a:buClr>
              <a:buSzPct val="85000"/>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("%d\n", f3(10.5));</a:t>
            </a:r>
          </a:p>
          <a:p>
            <a:pPr marL="0" indent="0">
              <a:spcBef>
                <a:spcPts val="0"/>
              </a:spcBef>
              <a:buClr>
                <a:srgbClr val="006633"/>
              </a:buClr>
              <a:buSzPct val="85000"/>
            </a:pPr>
            <a:r>
              <a:rPr lang="en-US" sz="2000" b="1" dirty="0">
                <a:latin typeface="Consolas" panose="020B0609020204030204" pitchFamily="49" charset="0"/>
                <a:cs typeface="Courier New" pitchFamily="49" charset="0"/>
              </a:rPr>
              <a:t>    return 0;</a:t>
            </a:r>
          </a:p>
          <a:p>
            <a:pPr marL="0" indent="0">
              <a:spcBef>
                <a:spcPts val="0"/>
              </a:spcBef>
              <a:buClr>
                <a:srgbClr val="006633"/>
              </a:buClr>
              <a:buSzPct val="85000"/>
            </a:pPr>
            <a:r>
              <a:rPr lang="en-US" sz="2000" b="1" dirty="0">
                <a:latin typeface="Consolas" panose="020B0609020204030204" pitchFamily="49" charset="0"/>
                <a:cs typeface="Courier New" pitchFamily="49" charset="0"/>
              </a:rPr>
              <a:t>}</a:t>
            </a:r>
          </a:p>
        </p:txBody>
      </p:sp>
      <p:sp>
        <p:nvSpPr>
          <p:cNvPr id="30723"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EF45849-979C-49D4-9DDA-0AED0939737A}" type="slidenum">
              <a:rPr lang="en-US" sz="1200">
                <a:latin typeface="Gill Sans MT" panose="020B0502020104020203" pitchFamily="34" charset="0"/>
                <a:ea typeface="MS PGothic" pitchFamily="34" charset="-128"/>
              </a:rPr>
              <a:pPr algn="r">
                <a:buClrTx/>
                <a:buFontTx/>
                <a:buNone/>
              </a:pPr>
              <a:t>31</a:t>
            </a:fld>
            <a:endParaRPr lang="en-US" sz="1200" dirty="0">
              <a:latin typeface="Gill Sans MT" panose="020B0502020104020203" pitchFamily="34" charset="0"/>
              <a:ea typeface="MS PGothic" pitchFamily="34" charset="-128"/>
            </a:endParaRPr>
          </a:p>
        </p:txBody>
      </p:sp>
      <p:sp>
        <p:nvSpPr>
          <p:cNvPr id="6" name="Rectangle 5"/>
          <p:cNvSpPr/>
          <p:nvPr/>
        </p:nvSpPr>
        <p:spPr>
          <a:xfrm>
            <a:off x="5868144" y="4607233"/>
            <a:ext cx="2448272" cy="1754326"/>
          </a:xfrm>
          <a:prstGeom prst="rect">
            <a:avLst/>
          </a:prstGeom>
        </p:spPr>
        <p:txBody>
          <a:bodyPr wrap="square">
            <a:spAutoFit/>
          </a:bodyPr>
          <a:lstStyle/>
          <a:p>
            <a:r>
              <a:rPr lang="pt-BR" dirty="0">
                <a:solidFill>
                  <a:srgbClr val="00B050"/>
                </a:solidFill>
                <a:latin typeface="Gill Sans MT" panose="020B0502020104020203" pitchFamily="34" charset="0"/>
              </a:rPr>
              <a:t>//</a:t>
            </a:r>
            <a:r>
              <a:rPr lang="pt-BR" dirty="0">
                <a:solidFill>
                  <a:srgbClr val="FF0000"/>
                </a:solidFill>
                <a:latin typeface="Gill Sans MT" panose="020B0502020104020203" pitchFamily="34" charset="0"/>
              </a:rPr>
              <a:t> a = 1</a:t>
            </a:r>
          </a:p>
          <a:p>
            <a:r>
              <a:rPr lang="pt-BR" dirty="0">
                <a:solidFill>
                  <a:srgbClr val="00B050"/>
                </a:solidFill>
                <a:latin typeface="Gill Sans MT" panose="020B0502020104020203" pitchFamily="34" charset="0"/>
              </a:rPr>
              <a:t>//</a:t>
            </a:r>
            <a:r>
              <a:rPr lang="pt-BR" dirty="0">
                <a:solidFill>
                  <a:srgbClr val="FF0000"/>
                </a:solidFill>
                <a:latin typeface="Gill Sans MT" panose="020B0502020104020203" pitchFamily="34" charset="0"/>
              </a:rPr>
              <a:t> 0</a:t>
            </a:r>
          </a:p>
          <a:p>
            <a:r>
              <a:rPr lang="pt-BR" dirty="0">
                <a:solidFill>
                  <a:srgbClr val="00B050"/>
                </a:solidFill>
                <a:latin typeface="Gill Sans MT" panose="020B0502020104020203" pitchFamily="34" charset="0"/>
              </a:rPr>
              <a:t>//</a:t>
            </a:r>
            <a:r>
              <a:rPr lang="pt-BR" dirty="0">
                <a:solidFill>
                  <a:srgbClr val="FF0000"/>
                </a:solidFill>
                <a:latin typeface="Gill Sans MT" panose="020B0502020104020203" pitchFamily="34" charset="0"/>
              </a:rPr>
              <a:t> a = 10</a:t>
            </a:r>
          </a:p>
          <a:p>
            <a:r>
              <a:rPr lang="pt-BR" dirty="0">
                <a:solidFill>
                  <a:srgbClr val="00B050"/>
                </a:solidFill>
                <a:latin typeface="Gill Sans MT" panose="020B0502020104020203" pitchFamily="34" charset="0"/>
              </a:rPr>
              <a:t>//</a:t>
            </a:r>
            <a:r>
              <a:rPr lang="pt-BR" dirty="0">
                <a:solidFill>
                  <a:srgbClr val="FF0000"/>
                </a:solidFill>
                <a:latin typeface="Gill Sans MT" panose="020B0502020104020203" pitchFamily="34" charset="0"/>
              </a:rPr>
              <a:t> 5</a:t>
            </a:r>
          </a:p>
          <a:p>
            <a:r>
              <a:rPr lang="pt-BR" dirty="0">
                <a:solidFill>
                  <a:srgbClr val="00B050"/>
                </a:solidFill>
                <a:latin typeface="Gill Sans MT" panose="020B0502020104020203" pitchFamily="34" charset="0"/>
              </a:rPr>
              <a:t>//</a:t>
            </a:r>
            <a:r>
              <a:rPr lang="pt-BR" dirty="0">
                <a:solidFill>
                  <a:srgbClr val="FF0000"/>
                </a:solidFill>
                <a:latin typeface="Gill Sans MT" panose="020B0502020104020203" pitchFamily="34" charset="0"/>
              </a:rPr>
              <a:t> a = 10.500000</a:t>
            </a:r>
          </a:p>
          <a:p>
            <a:r>
              <a:rPr lang="pt-BR" dirty="0">
                <a:solidFill>
                  <a:srgbClr val="00B050"/>
                </a:solidFill>
                <a:latin typeface="Gill Sans MT" panose="020B0502020104020203" pitchFamily="34" charset="0"/>
              </a:rPr>
              <a:t>//</a:t>
            </a:r>
            <a:r>
              <a:rPr lang="pt-BR" dirty="0">
                <a:solidFill>
                  <a:srgbClr val="FF0000"/>
                </a:solidFill>
                <a:latin typeface="Gill Sans MT" panose="020B0502020104020203" pitchFamily="34" charset="0"/>
              </a:rPr>
              <a:t> 5</a:t>
            </a:r>
            <a:endParaRPr lang="en-US" dirty="0">
              <a:solidFill>
                <a:srgbClr val="FF0000"/>
              </a:solidFill>
              <a:latin typeface="Gill Sans MT" panose="020B0502020104020203" pitchFamily="34" charset="0"/>
            </a:endParaRPr>
          </a:p>
        </p:txBody>
      </p:sp>
    </p:spTree>
    <p:extLst>
      <p:ext uri="{BB962C8B-B14F-4D97-AF65-F5344CB8AC3E}">
        <p14:creationId xmlns:p14="http://schemas.microsoft.com/office/powerpoint/2010/main" val="6806028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0722">
                                            <p:txEl>
                                              <p:pRg st="0" end="0"/>
                                            </p:txEl>
                                          </p:spTgt>
                                        </p:tgtEl>
                                        <p:attrNameLst>
                                          <p:attrName>style.visibility</p:attrName>
                                        </p:attrNameLst>
                                      </p:cBhvr>
                                      <p:to>
                                        <p:strVal val="visible"/>
                                      </p:to>
                                    </p:set>
                                    <p:animEffect transition="in" filter="checkerboard(across)">
                                      <p:cBhvr additive="repl">
                                        <p:cTn id="7" dur="500"/>
                                        <p:tgtEl>
                                          <p:spTgt spid="30722">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0722">
                                            <p:txEl>
                                              <p:pRg st="1" end="1"/>
                                            </p:txEl>
                                          </p:spTgt>
                                        </p:tgtEl>
                                        <p:attrNameLst>
                                          <p:attrName>style.visibility</p:attrName>
                                        </p:attrNameLst>
                                      </p:cBhvr>
                                      <p:to>
                                        <p:strVal val="visible"/>
                                      </p:to>
                                    </p:set>
                                    <p:animEffect transition="in" filter="checkerboard(across)">
                                      <p:cBhvr additive="repl">
                                        <p:cTn id="10" dur="500"/>
                                        <p:tgtEl>
                                          <p:spTgt spid="30722">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30722">
                                            <p:txEl>
                                              <p:pRg st="3" end="3"/>
                                            </p:txEl>
                                          </p:spTgt>
                                        </p:tgtEl>
                                        <p:attrNameLst>
                                          <p:attrName>style.visibility</p:attrName>
                                        </p:attrNameLst>
                                      </p:cBhvr>
                                      <p:to>
                                        <p:strVal val="visible"/>
                                      </p:to>
                                    </p:set>
                                    <p:animEffect transition="in" filter="checkerboard(across)">
                                      <p:cBhvr additive="repl">
                                        <p:cTn id="13" dur="500"/>
                                        <p:tgtEl>
                                          <p:spTgt spid="30722">
                                            <p:txEl>
                                              <p:pRg st="3" end="3"/>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30722">
                                            <p:txEl>
                                              <p:pRg st="4" end="4"/>
                                            </p:txEl>
                                          </p:spTgt>
                                        </p:tgtEl>
                                        <p:attrNameLst>
                                          <p:attrName>style.visibility</p:attrName>
                                        </p:attrNameLst>
                                      </p:cBhvr>
                                      <p:to>
                                        <p:strVal val="visible"/>
                                      </p:to>
                                    </p:set>
                                    <p:animEffect transition="in" filter="checkerboard(across)">
                                      <p:cBhvr additive="repl">
                                        <p:cTn id="16" dur="500"/>
                                        <p:tgtEl>
                                          <p:spTgt spid="30722">
                                            <p:txEl>
                                              <p:pRg st="4" end="4"/>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30722">
                                            <p:txEl>
                                              <p:pRg st="5" end="5"/>
                                            </p:txEl>
                                          </p:spTgt>
                                        </p:tgtEl>
                                        <p:attrNameLst>
                                          <p:attrName>style.visibility</p:attrName>
                                        </p:attrNameLst>
                                      </p:cBhvr>
                                      <p:to>
                                        <p:strVal val="visible"/>
                                      </p:to>
                                    </p:set>
                                    <p:animEffect transition="in" filter="checkerboard(across)">
                                      <p:cBhvr additive="repl">
                                        <p:cTn id="19" dur="500"/>
                                        <p:tgtEl>
                                          <p:spTgt spid="30722">
                                            <p:txEl>
                                              <p:pRg st="5" end="5"/>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30722">
                                            <p:txEl>
                                              <p:pRg st="6" end="6"/>
                                            </p:txEl>
                                          </p:spTgt>
                                        </p:tgtEl>
                                        <p:attrNameLst>
                                          <p:attrName>style.visibility</p:attrName>
                                        </p:attrNameLst>
                                      </p:cBhvr>
                                      <p:to>
                                        <p:strVal val="visible"/>
                                      </p:to>
                                    </p:set>
                                    <p:animEffect transition="in" filter="checkerboard(across)">
                                      <p:cBhvr additive="repl">
                                        <p:cTn id="22" dur="500"/>
                                        <p:tgtEl>
                                          <p:spTgt spid="30722">
                                            <p:txEl>
                                              <p:pRg st="6" end="6"/>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30722">
                                            <p:txEl>
                                              <p:pRg st="7" end="7"/>
                                            </p:txEl>
                                          </p:spTgt>
                                        </p:tgtEl>
                                        <p:attrNameLst>
                                          <p:attrName>style.visibility</p:attrName>
                                        </p:attrNameLst>
                                      </p:cBhvr>
                                      <p:to>
                                        <p:strVal val="visible"/>
                                      </p:to>
                                    </p:set>
                                    <p:animEffect transition="in" filter="checkerboard(across)">
                                      <p:cBhvr additive="repl">
                                        <p:cTn id="25" dur="500"/>
                                        <p:tgtEl>
                                          <p:spTgt spid="30722">
                                            <p:txEl>
                                              <p:pRg st="7" end="7"/>
                                            </p:txEl>
                                          </p:spTgt>
                                        </p:tgtEl>
                                      </p:cBhvr>
                                    </p:animEffect>
                                  </p:childTnLst>
                                </p:cTn>
                              </p:par>
                              <p:par>
                                <p:cTn id="26" presetID="5" presetClass="entr" presetSubtype="10" fill="hold" nodeType="withEffect">
                                  <p:stCondLst>
                                    <p:cond delay="0"/>
                                  </p:stCondLst>
                                  <p:childTnLst>
                                    <p:set>
                                      <p:cBhvr additive="repl">
                                        <p:cTn id="27" dur="1" fill="hold">
                                          <p:stCondLst>
                                            <p:cond delay="0"/>
                                          </p:stCondLst>
                                        </p:cTn>
                                        <p:tgtEl>
                                          <p:spTgt spid="30722">
                                            <p:txEl>
                                              <p:pRg st="8" end="8"/>
                                            </p:txEl>
                                          </p:spTgt>
                                        </p:tgtEl>
                                        <p:attrNameLst>
                                          <p:attrName>style.visibility</p:attrName>
                                        </p:attrNameLst>
                                      </p:cBhvr>
                                      <p:to>
                                        <p:strVal val="visible"/>
                                      </p:to>
                                    </p:set>
                                    <p:animEffect transition="in" filter="checkerboard(across)">
                                      <p:cBhvr additive="repl">
                                        <p:cTn id="28" dur="500"/>
                                        <p:tgtEl>
                                          <p:spTgt spid="30722">
                                            <p:txEl>
                                              <p:pRg st="8" end="8"/>
                                            </p:txEl>
                                          </p:spTgt>
                                        </p:tgtEl>
                                      </p:cBhvr>
                                    </p:animEffect>
                                  </p:childTnLst>
                                </p:cTn>
                              </p:par>
                              <p:par>
                                <p:cTn id="29" presetID="5" presetClass="entr" presetSubtype="10" fill="hold" nodeType="withEffect">
                                  <p:stCondLst>
                                    <p:cond delay="0"/>
                                  </p:stCondLst>
                                  <p:childTnLst>
                                    <p:set>
                                      <p:cBhvr additive="repl">
                                        <p:cTn id="30" dur="1" fill="hold">
                                          <p:stCondLst>
                                            <p:cond delay="0"/>
                                          </p:stCondLst>
                                        </p:cTn>
                                        <p:tgtEl>
                                          <p:spTgt spid="30722">
                                            <p:txEl>
                                              <p:pRg st="9" end="9"/>
                                            </p:txEl>
                                          </p:spTgt>
                                        </p:tgtEl>
                                        <p:attrNameLst>
                                          <p:attrName>style.visibility</p:attrName>
                                        </p:attrNameLst>
                                      </p:cBhvr>
                                      <p:to>
                                        <p:strVal val="visible"/>
                                      </p:to>
                                    </p:set>
                                    <p:animEffect transition="in" filter="checkerboard(across)">
                                      <p:cBhvr additive="repl">
                                        <p:cTn id="31" dur="500"/>
                                        <p:tgtEl>
                                          <p:spTgt spid="30722">
                                            <p:txEl>
                                              <p:pRg st="9" end="9"/>
                                            </p:txEl>
                                          </p:spTgt>
                                        </p:tgtEl>
                                      </p:cBhvr>
                                    </p:animEffect>
                                  </p:childTnLst>
                                </p:cTn>
                              </p:par>
                              <p:par>
                                <p:cTn id="32" presetID="5" presetClass="entr" presetSubtype="10" fill="hold" nodeType="withEffect">
                                  <p:stCondLst>
                                    <p:cond delay="0"/>
                                  </p:stCondLst>
                                  <p:childTnLst>
                                    <p:set>
                                      <p:cBhvr additive="repl">
                                        <p:cTn id="33" dur="1" fill="hold">
                                          <p:stCondLst>
                                            <p:cond delay="0"/>
                                          </p:stCondLst>
                                        </p:cTn>
                                        <p:tgtEl>
                                          <p:spTgt spid="30722">
                                            <p:txEl>
                                              <p:pRg st="10" end="10"/>
                                            </p:txEl>
                                          </p:spTgt>
                                        </p:tgtEl>
                                        <p:attrNameLst>
                                          <p:attrName>style.visibility</p:attrName>
                                        </p:attrNameLst>
                                      </p:cBhvr>
                                      <p:to>
                                        <p:strVal val="visible"/>
                                      </p:to>
                                    </p:set>
                                    <p:animEffect transition="in" filter="checkerboard(across)">
                                      <p:cBhvr additive="repl">
                                        <p:cTn id="34" dur="500"/>
                                        <p:tgtEl>
                                          <p:spTgt spid="30722">
                                            <p:txEl>
                                              <p:pRg st="10" end="10"/>
                                            </p:txEl>
                                          </p:spTgt>
                                        </p:tgtEl>
                                      </p:cBhvr>
                                    </p:animEffect>
                                  </p:childTnLst>
                                </p:cTn>
                              </p:par>
                              <p:par>
                                <p:cTn id="35" presetID="5" presetClass="entr" presetSubtype="10" fill="hold" nodeType="withEffect">
                                  <p:stCondLst>
                                    <p:cond delay="0"/>
                                  </p:stCondLst>
                                  <p:childTnLst>
                                    <p:set>
                                      <p:cBhvr additive="repl">
                                        <p:cTn id="36" dur="1" fill="hold">
                                          <p:stCondLst>
                                            <p:cond delay="0"/>
                                          </p:stCondLst>
                                        </p:cTn>
                                        <p:tgtEl>
                                          <p:spTgt spid="30722">
                                            <p:txEl>
                                              <p:pRg st="11" end="11"/>
                                            </p:txEl>
                                          </p:spTgt>
                                        </p:tgtEl>
                                        <p:attrNameLst>
                                          <p:attrName>style.visibility</p:attrName>
                                        </p:attrNameLst>
                                      </p:cBhvr>
                                      <p:to>
                                        <p:strVal val="visible"/>
                                      </p:to>
                                    </p:set>
                                    <p:animEffect transition="in" filter="checkerboard(across)">
                                      <p:cBhvr additive="repl">
                                        <p:cTn id="37" dur="500"/>
                                        <p:tgtEl>
                                          <p:spTgt spid="30722">
                                            <p:txEl>
                                              <p:pRg st="11" end="11"/>
                                            </p:txEl>
                                          </p:spTgt>
                                        </p:tgtEl>
                                      </p:cBhvr>
                                    </p:animEffect>
                                  </p:childTnLst>
                                </p:cTn>
                              </p:par>
                              <p:par>
                                <p:cTn id="38" presetID="5" presetClass="entr" presetSubtype="10" fill="hold" nodeType="withEffect">
                                  <p:stCondLst>
                                    <p:cond delay="0"/>
                                  </p:stCondLst>
                                  <p:childTnLst>
                                    <p:set>
                                      <p:cBhvr additive="repl">
                                        <p:cTn id="39" dur="1" fill="hold">
                                          <p:stCondLst>
                                            <p:cond delay="0"/>
                                          </p:stCondLst>
                                        </p:cTn>
                                        <p:tgtEl>
                                          <p:spTgt spid="30722">
                                            <p:txEl>
                                              <p:pRg st="12" end="12"/>
                                            </p:txEl>
                                          </p:spTgt>
                                        </p:tgtEl>
                                        <p:attrNameLst>
                                          <p:attrName>style.visibility</p:attrName>
                                        </p:attrNameLst>
                                      </p:cBhvr>
                                      <p:to>
                                        <p:strVal val="visible"/>
                                      </p:to>
                                    </p:set>
                                    <p:animEffect transition="in" filter="checkerboard(across)">
                                      <p:cBhvr additive="repl">
                                        <p:cTn id="40" dur="500"/>
                                        <p:tgtEl>
                                          <p:spTgt spid="30722">
                                            <p:txEl>
                                              <p:pRg st="12" end="12"/>
                                            </p:txEl>
                                          </p:spTgt>
                                        </p:tgtEl>
                                      </p:cBhvr>
                                    </p:animEffect>
                                  </p:childTnLst>
                                </p:cTn>
                              </p:par>
                              <p:par>
                                <p:cTn id="41" presetID="5" presetClass="entr" presetSubtype="10" fill="hold" nodeType="withEffect">
                                  <p:stCondLst>
                                    <p:cond delay="0"/>
                                  </p:stCondLst>
                                  <p:childTnLst>
                                    <p:set>
                                      <p:cBhvr additive="repl">
                                        <p:cTn id="42" dur="1" fill="hold">
                                          <p:stCondLst>
                                            <p:cond delay="0"/>
                                          </p:stCondLst>
                                        </p:cTn>
                                        <p:tgtEl>
                                          <p:spTgt spid="30722">
                                            <p:txEl>
                                              <p:pRg st="13" end="13"/>
                                            </p:txEl>
                                          </p:spTgt>
                                        </p:tgtEl>
                                        <p:attrNameLst>
                                          <p:attrName>style.visibility</p:attrName>
                                        </p:attrNameLst>
                                      </p:cBhvr>
                                      <p:to>
                                        <p:strVal val="visible"/>
                                      </p:to>
                                    </p:set>
                                    <p:animEffect transition="in" filter="checkerboard(across)">
                                      <p:cBhvr additive="repl">
                                        <p:cTn id="43" dur="500"/>
                                        <p:tgtEl>
                                          <p:spTgt spid="30722">
                                            <p:txEl>
                                              <p:pRg st="13" end="13"/>
                                            </p:txEl>
                                          </p:spTgt>
                                        </p:tgtEl>
                                      </p:cBhvr>
                                    </p:animEffect>
                                  </p:childTnLst>
                                </p:cTn>
                              </p:par>
                              <p:par>
                                <p:cTn id="44" presetID="5" presetClass="entr" presetSubtype="10" fill="hold" nodeType="withEffect">
                                  <p:stCondLst>
                                    <p:cond delay="0"/>
                                  </p:stCondLst>
                                  <p:childTnLst>
                                    <p:set>
                                      <p:cBhvr additive="repl">
                                        <p:cTn id="45" dur="1" fill="hold">
                                          <p:stCondLst>
                                            <p:cond delay="0"/>
                                          </p:stCondLst>
                                        </p:cTn>
                                        <p:tgtEl>
                                          <p:spTgt spid="30722">
                                            <p:txEl>
                                              <p:pRg st="14" end="14"/>
                                            </p:txEl>
                                          </p:spTgt>
                                        </p:tgtEl>
                                        <p:attrNameLst>
                                          <p:attrName>style.visibility</p:attrName>
                                        </p:attrNameLst>
                                      </p:cBhvr>
                                      <p:to>
                                        <p:strVal val="visible"/>
                                      </p:to>
                                    </p:set>
                                    <p:animEffect transition="in" filter="checkerboard(across)">
                                      <p:cBhvr additive="repl">
                                        <p:cTn id="46" dur="500"/>
                                        <p:tgtEl>
                                          <p:spTgt spid="30722">
                                            <p:txEl>
                                              <p:pRg st="14" end="14"/>
                                            </p:txEl>
                                          </p:spTgt>
                                        </p:tgtEl>
                                      </p:cBhvr>
                                    </p:animEffect>
                                  </p:childTnLst>
                                </p:cTn>
                              </p:par>
                              <p:par>
                                <p:cTn id="47" presetID="5" presetClass="entr" presetSubtype="10" fill="hold" nodeType="withEffect">
                                  <p:stCondLst>
                                    <p:cond delay="0"/>
                                  </p:stCondLst>
                                  <p:childTnLst>
                                    <p:set>
                                      <p:cBhvr additive="repl">
                                        <p:cTn id="48" dur="1" fill="hold">
                                          <p:stCondLst>
                                            <p:cond delay="0"/>
                                          </p:stCondLst>
                                        </p:cTn>
                                        <p:tgtEl>
                                          <p:spTgt spid="30722">
                                            <p:txEl>
                                              <p:pRg st="15" end="15"/>
                                            </p:txEl>
                                          </p:spTgt>
                                        </p:tgtEl>
                                        <p:attrNameLst>
                                          <p:attrName>style.visibility</p:attrName>
                                        </p:attrNameLst>
                                      </p:cBhvr>
                                      <p:to>
                                        <p:strVal val="visible"/>
                                      </p:to>
                                    </p:set>
                                    <p:animEffect transition="in" filter="checkerboard(across)">
                                      <p:cBhvr additive="repl">
                                        <p:cTn id="49" dur="500"/>
                                        <p:tgtEl>
                                          <p:spTgt spid="30722">
                                            <p:txEl>
                                              <p:pRg st="15" end="15"/>
                                            </p:txEl>
                                          </p:spTgt>
                                        </p:tgtEl>
                                      </p:cBhvr>
                                    </p:animEffect>
                                  </p:childTnLst>
                                </p:cTn>
                              </p:par>
                              <p:par>
                                <p:cTn id="50" presetID="5" presetClass="entr" presetSubtype="10" fill="hold" nodeType="withEffect">
                                  <p:stCondLst>
                                    <p:cond delay="0"/>
                                  </p:stCondLst>
                                  <p:childTnLst>
                                    <p:set>
                                      <p:cBhvr additive="repl">
                                        <p:cTn id="51" dur="1" fill="hold">
                                          <p:stCondLst>
                                            <p:cond delay="0"/>
                                          </p:stCondLst>
                                        </p:cTn>
                                        <p:tgtEl>
                                          <p:spTgt spid="30722">
                                            <p:txEl>
                                              <p:pRg st="16" end="16"/>
                                            </p:txEl>
                                          </p:spTgt>
                                        </p:tgtEl>
                                        <p:attrNameLst>
                                          <p:attrName>style.visibility</p:attrName>
                                        </p:attrNameLst>
                                      </p:cBhvr>
                                      <p:to>
                                        <p:strVal val="visible"/>
                                      </p:to>
                                    </p:set>
                                    <p:animEffect transition="in" filter="checkerboard(across)">
                                      <p:cBhvr additive="repl">
                                        <p:cTn id="52" dur="500"/>
                                        <p:tgtEl>
                                          <p:spTgt spid="30722">
                                            <p:txEl>
                                              <p:pRg st="16" end="16"/>
                                            </p:txEl>
                                          </p:spTgt>
                                        </p:tgtEl>
                                      </p:cBhvr>
                                    </p:animEffect>
                                  </p:childTnLst>
                                </p:cTn>
                              </p:par>
                              <p:par>
                                <p:cTn id="53" presetID="5" presetClass="entr" presetSubtype="10" fill="hold" nodeType="withEffect">
                                  <p:stCondLst>
                                    <p:cond delay="0"/>
                                  </p:stCondLst>
                                  <p:childTnLst>
                                    <p:set>
                                      <p:cBhvr additive="repl">
                                        <p:cTn id="54" dur="1" fill="hold">
                                          <p:stCondLst>
                                            <p:cond delay="0"/>
                                          </p:stCondLst>
                                        </p:cTn>
                                        <p:tgtEl>
                                          <p:spTgt spid="30722">
                                            <p:txEl>
                                              <p:pRg st="17" end="17"/>
                                            </p:txEl>
                                          </p:spTgt>
                                        </p:tgtEl>
                                        <p:attrNameLst>
                                          <p:attrName>style.visibility</p:attrName>
                                        </p:attrNameLst>
                                      </p:cBhvr>
                                      <p:to>
                                        <p:strVal val="visible"/>
                                      </p:to>
                                    </p:set>
                                    <p:animEffect transition="in" filter="checkerboard(across)">
                                      <p:cBhvr additive="repl">
                                        <p:cTn id="55" dur="500"/>
                                        <p:tgtEl>
                                          <p:spTgt spid="30722">
                                            <p:txEl>
                                              <p:pRg st="17" end="1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Inline Functions and Macro’s</a:t>
            </a:r>
          </a:p>
        </p:txBody>
      </p:sp>
      <p:sp>
        <p:nvSpPr>
          <p:cNvPr id="32770" name="Text Box 2"/>
          <p:cNvSpPr txBox="1">
            <a:spLocks noChangeArrowheads="1"/>
          </p:cNvSpPr>
          <p:nvPr/>
        </p:nvSpPr>
        <p:spPr bwMode="auto">
          <a:xfrm>
            <a:off x="304800" y="1143000"/>
            <a:ext cx="8382000" cy="535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Function call using stack has its overhead</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2 approaches to reduce the overhead</a:t>
            </a:r>
          </a:p>
          <a:p>
            <a:pPr>
              <a:spcBef>
                <a:spcPts val="2000"/>
              </a:spcBef>
              <a:buClr>
                <a:srgbClr val="003399"/>
              </a:buClr>
              <a:buFont typeface="Wingdings" pitchFamily="2" charset="2"/>
              <a:buChar char=""/>
            </a:pPr>
            <a:r>
              <a:rPr lang="en-US" sz="3200" b="1" dirty="0">
                <a:latin typeface="Consolas" panose="020B0609020204030204" pitchFamily="49" charset="0"/>
                <a:cs typeface="Courier New" pitchFamily="49" charset="0"/>
              </a:rPr>
              <a:t>inline</a:t>
            </a:r>
            <a:r>
              <a:rPr lang="en-US" sz="3200" dirty="0">
                <a:latin typeface="Gill Sans MT" panose="020B0502020104020203" pitchFamily="34" charset="0"/>
              </a:rPr>
              <a:t> function</a:t>
            </a:r>
          </a:p>
          <a:p>
            <a:pPr lvl="1">
              <a:spcBef>
                <a:spcPts val="2000"/>
              </a:spcBef>
              <a:buClr>
                <a:srgbClr val="003399"/>
              </a:buClr>
              <a:buFont typeface="Wingdings" pitchFamily="2" charset="2"/>
              <a:buChar char=""/>
            </a:pPr>
            <a:r>
              <a:rPr lang="en-US" sz="2800" dirty="0">
                <a:latin typeface="Gill Sans MT" panose="020B0502020104020203" pitchFamily="34" charset="0"/>
              </a:rPr>
              <a:t>To ask from compiler to compile it as inline, but no guarantee.</a:t>
            </a:r>
          </a:p>
          <a:p>
            <a:pPr lvl="1">
              <a:spcBef>
                <a:spcPts val="700"/>
              </a:spcBef>
              <a:buClrTx/>
              <a:buSzPct val="85000"/>
              <a:buFontTx/>
              <a:buNone/>
            </a:pPr>
            <a:r>
              <a:rPr lang="en-US" sz="2800" b="1" dirty="0">
                <a:latin typeface="Consolas" panose="020B0609020204030204" pitchFamily="49" charset="0"/>
                <a:cs typeface="Courier New" pitchFamily="49" charset="0"/>
              </a:rPr>
              <a:t>inline </a:t>
            </a:r>
            <a:r>
              <a:rPr lang="en-US" sz="2800" b="1" dirty="0" err="1">
                <a:latin typeface="Consolas" panose="020B0609020204030204" pitchFamily="49" charset="0"/>
                <a:cs typeface="Courier New" pitchFamily="49" charset="0"/>
              </a:rPr>
              <a:t>int</a:t>
            </a:r>
            <a:r>
              <a:rPr lang="en-US" sz="2800" b="1" dirty="0">
                <a:latin typeface="Consolas" panose="020B0609020204030204" pitchFamily="49" charset="0"/>
                <a:cs typeface="Courier New" pitchFamily="49" charset="0"/>
              </a:rPr>
              <a:t> f(float x)</a:t>
            </a:r>
          </a:p>
          <a:p>
            <a:pPr>
              <a:spcBef>
                <a:spcPts val="2000"/>
              </a:spcBef>
              <a:buClr>
                <a:srgbClr val="003399"/>
              </a:buClr>
              <a:buFont typeface="Wingdings" pitchFamily="2" charset="2"/>
              <a:buChar char=""/>
            </a:pPr>
            <a:r>
              <a:rPr lang="en-US" sz="3200" dirty="0">
                <a:latin typeface="Gill Sans MT" panose="020B0502020104020203" pitchFamily="34" charset="0"/>
              </a:rPr>
              <a:t>Macros</a:t>
            </a:r>
          </a:p>
          <a:p>
            <a:pPr>
              <a:spcBef>
                <a:spcPts val="2000"/>
              </a:spcBef>
              <a:buClrTx/>
              <a:buFontTx/>
              <a:buNone/>
            </a:pPr>
            <a:r>
              <a:rPr lang="en-US" sz="2800" b="1" dirty="0">
                <a:latin typeface="Consolas" panose="020B0609020204030204" pitchFamily="49" charset="0"/>
                <a:cs typeface="Courier New" pitchFamily="49" charset="0"/>
              </a:rPr>
              <a:t>#define PRINT_INT(X) </a:t>
            </a:r>
            <a:r>
              <a:rPr lang="en-US" sz="2800" b="1" dirty="0" err="1">
                <a:latin typeface="Consolas" panose="020B0609020204030204" pitchFamily="49" charset="0"/>
                <a:cs typeface="Courier New" pitchFamily="49" charset="0"/>
              </a:rPr>
              <a:t>printf</a:t>
            </a:r>
            <a:r>
              <a:rPr lang="en-US" sz="2800" b="1" dirty="0">
                <a:latin typeface="Consolas" panose="020B0609020204030204" pitchFamily="49" charset="0"/>
                <a:cs typeface="Courier New" pitchFamily="49" charset="0"/>
              </a:rPr>
              <a:t>("%d\n", X)</a:t>
            </a:r>
          </a:p>
          <a:p>
            <a:pPr lvl="1">
              <a:spcBef>
                <a:spcPts val="700"/>
              </a:spcBef>
              <a:buClrTx/>
              <a:buSzPct val="85000"/>
              <a:buFontTx/>
              <a:buNone/>
            </a:pPr>
            <a:endParaRPr lang="en-US" sz="2800" dirty="0">
              <a:latin typeface="Gill Sans MT" panose="020B0502020104020203" pitchFamily="34" charset="0"/>
            </a:endParaRPr>
          </a:p>
          <a:p>
            <a:pPr lvl="1">
              <a:spcBef>
                <a:spcPts val="700"/>
              </a:spcBef>
              <a:buClrTx/>
              <a:buSzPct val="85000"/>
              <a:buFontTx/>
              <a:buNone/>
            </a:pPr>
            <a:endParaRPr lang="en-US" sz="2800" dirty="0">
              <a:latin typeface="Gill Sans MT" panose="020B0502020104020203" pitchFamily="34" charset="0"/>
            </a:endParaRPr>
          </a:p>
        </p:txBody>
      </p:sp>
      <p:sp>
        <p:nvSpPr>
          <p:cNvPr id="32771"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A9F9C39-4EED-4135-8BE7-357B41C624F8}" type="slidenum">
              <a:rPr lang="en-US" sz="1200">
                <a:latin typeface="Gill Sans MT" panose="020B0502020104020203" pitchFamily="34" charset="0"/>
                <a:ea typeface="MS PGothic" pitchFamily="34" charset="-128"/>
              </a:rPr>
              <a:pPr algn="r">
                <a:buClrTx/>
                <a:buFontTx/>
                <a:buNone/>
              </a:pPr>
              <a:t>32</a:t>
            </a:fld>
            <a:endParaRPr lang="en-US" sz="1200" dirty="0">
              <a:latin typeface="Gill Sans MT" panose="020B0502020104020203" pitchFamily="34" charset="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animEffect transition="in" filter="fade">
                                      <p:cBhvr>
                                        <p:cTn id="7" dur="500"/>
                                        <p:tgtEl>
                                          <p:spTgt spid="3277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0">
                                            <p:txEl>
                                              <p:pRg st="3" end="3"/>
                                            </p:txEl>
                                          </p:spTgt>
                                        </p:tgtEl>
                                        <p:attrNameLst>
                                          <p:attrName>style.visibility</p:attrName>
                                        </p:attrNameLst>
                                      </p:cBhvr>
                                      <p:to>
                                        <p:strVal val="visible"/>
                                      </p:to>
                                    </p:set>
                                    <p:animEffect transition="in" filter="fade">
                                      <p:cBhvr>
                                        <p:cTn id="10" dur="500"/>
                                        <p:tgtEl>
                                          <p:spTgt spid="3277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770">
                                            <p:txEl>
                                              <p:pRg st="4" end="4"/>
                                            </p:txEl>
                                          </p:spTgt>
                                        </p:tgtEl>
                                        <p:attrNameLst>
                                          <p:attrName>style.visibility</p:attrName>
                                        </p:attrNameLst>
                                      </p:cBhvr>
                                      <p:to>
                                        <p:strVal val="visible"/>
                                      </p:to>
                                    </p:set>
                                    <p:animEffect transition="in" filter="fade">
                                      <p:cBhvr>
                                        <p:cTn id="13" dur="500"/>
                                        <p:tgtEl>
                                          <p:spTgt spid="3277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770">
                                            <p:txEl>
                                              <p:pRg st="5" end="5"/>
                                            </p:txEl>
                                          </p:spTgt>
                                        </p:tgtEl>
                                        <p:attrNameLst>
                                          <p:attrName>style.visibility</p:attrName>
                                        </p:attrNameLst>
                                      </p:cBhvr>
                                      <p:to>
                                        <p:strVal val="visible"/>
                                      </p:to>
                                    </p:set>
                                    <p:animEffect transition="in" filter="fade">
                                      <p:cBhvr>
                                        <p:cTn id="18" dur="500"/>
                                        <p:tgtEl>
                                          <p:spTgt spid="32770">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2770">
                                            <p:txEl>
                                              <p:pRg st="6" end="6"/>
                                            </p:txEl>
                                          </p:spTgt>
                                        </p:tgtEl>
                                        <p:attrNameLst>
                                          <p:attrName>style.visibility</p:attrName>
                                        </p:attrNameLst>
                                      </p:cBhvr>
                                      <p:to>
                                        <p:strVal val="visible"/>
                                      </p:to>
                                    </p:set>
                                    <p:animEffect transition="in" filter="fade">
                                      <p:cBhvr>
                                        <p:cTn id="21" dur="500"/>
                                        <p:tgtEl>
                                          <p:spTgt spid="327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85201FD-0551-44D5-9E3C-9C11F2AA7C36}" type="slidenum">
              <a:rPr lang="en-US" sz="1200">
                <a:latin typeface="Gill Sans MT" panose="020B0502020104020203" pitchFamily="34" charset="0"/>
                <a:ea typeface="MS PGothic" pitchFamily="34" charset="-128"/>
              </a:rPr>
              <a:pPr algn="r">
                <a:buClrTx/>
                <a:buFontTx/>
                <a:buNone/>
              </a:pPr>
              <a:t>33</a:t>
            </a:fld>
            <a:endParaRPr lang="en-US" sz="1200" dirty="0">
              <a:latin typeface="Gill Sans MT" panose="020B0502020104020203" pitchFamily="34" charset="0"/>
              <a:ea typeface="MS PGothic" pitchFamily="34" charset="-128"/>
            </a:endParaRPr>
          </a:p>
        </p:txBody>
      </p:sp>
      <p:sp>
        <p:nvSpPr>
          <p:cNvPr id="33794" name="Text Box 2"/>
          <p:cNvSpPr txBox="1">
            <a:spLocks noChangeArrowheads="1"/>
          </p:cNvSpPr>
          <p:nvPr/>
        </p:nvSpPr>
        <p:spPr bwMode="auto">
          <a:xfrm>
            <a:off x="446088" y="163513"/>
            <a:ext cx="83169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600" b="1" dirty="0">
                <a:solidFill>
                  <a:srgbClr val="293A83"/>
                </a:solidFill>
                <a:latin typeface="+mj-lt"/>
              </a:rPr>
              <a:t>Example: GCD</a:t>
            </a:r>
            <a:r>
              <a:rPr lang="en-US" sz="3600" b="1" dirty="0">
                <a:solidFill>
                  <a:srgbClr val="293A83"/>
                </a:solidFill>
                <a:latin typeface="+mj-lt"/>
                <a:cs typeface="B Nazanin" pitchFamily="2" charset="-78"/>
              </a:rPr>
              <a:t> </a:t>
            </a:r>
            <a:r>
              <a:rPr lang="en-US" sz="3200" b="1" dirty="0">
                <a:solidFill>
                  <a:srgbClr val="293A83"/>
                </a:solidFill>
                <a:latin typeface="+mj-lt"/>
                <a:cs typeface="B Nazanin" pitchFamily="2" charset="-78"/>
              </a:rPr>
              <a:t>(</a:t>
            </a:r>
            <a:r>
              <a:rPr lang="ar-SA" sz="3200" b="1" dirty="0">
                <a:solidFill>
                  <a:srgbClr val="293A83"/>
                </a:solidFill>
                <a:latin typeface="+mj-lt"/>
                <a:cs typeface="B Nazanin" pitchFamily="2" charset="-78"/>
              </a:rPr>
              <a:t>بزرگترين مقسوم عليه مشترك</a:t>
            </a:r>
            <a:r>
              <a:rPr lang="en-US" sz="3200" b="1" dirty="0">
                <a:solidFill>
                  <a:srgbClr val="293A83"/>
                </a:solidFill>
                <a:latin typeface="+mj-lt"/>
                <a:cs typeface="B Nazanin" pitchFamily="2" charset="-78"/>
              </a:rPr>
              <a:t>)</a:t>
            </a:r>
            <a:endParaRPr lang="en-US" sz="3600" b="1" dirty="0">
              <a:solidFill>
                <a:srgbClr val="293A83"/>
              </a:solidFill>
              <a:latin typeface="+mj-lt"/>
              <a:cs typeface="B Nazanin" pitchFamily="2" charset="-78"/>
            </a:endParaRPr>
          </a:p>
        </p:txBody>
      </p:sp>
      <p:sp>
        <p:nvSpPr>
          <p:cNvPr id="33795" name="Text Box 3"/>
          <p:cNvSpPr txBox="1">
            <a:spLocks noChangeArrowheads="1"/>
          </p:cNvSpPr>
          <p:nvPr/>
        </p:nvSpPr>
        <p:spPr bwMode="auto">
          <a:xfrm>
            <a:off x="381000" y="1124744"/>
            <a:ext cx="8382000" cy="5112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450"/>
              </a:spcBef>
              <a:buClrTx/>
              <a:buFontTx/>
              <a:buNone/>
            </a:pPr>
            <a:r>
              <a:rPr lang="en-US" sz="1600" b="1" dirty="0">
                <a:solidFill>
                  <a:srgbClr val="CC0000"/>
                </a:solidFill>
                <a:latin typeface="Consolas" panose="020B0609020204030204" pitchFamily="49" charset="0"/>
                <a:cs typeface="Courier New" pitchFamily="49" charset="0"/>
              </a:rPr>
              <a:t># define PRINT_INT(x) </a:t>
            </a:r>
            <a:r>
              <a:rPr lang="en-US" sz="1600" b="1" dirty="0" err="1">
                <a:solidFill>
                  <a:srgbClr val="CC0000"/>
                </a:solidFill>
                <a:latin typeface="Consolas" panose="020B0609020204030204" pitchFamily="49" charset="0"/>
                <a:cs typeface="Courier New" pitchFamily="49" charset="0"/>
              </a:rPr>
              <a:t>printf</a:t>
            </a:r>
            <a:r>
              <a:rPr lang="en-US" sz="1600" b="1" dirty="0">
                <a:solidFill>
                  <a:srgbClr val="CC0000"/>
                </a:solidFill>
                <a:latin typeface="Consolas" panose="020B0609020204030204" pitchFamily="49" charset="0"/>
                <a:cs typeface="Courier New" pitchFamily="49" charset="0"/>
              </a:rPr>
              <a:t>("%d\</a:t>
            </a:r>
            <a:r>
              <a:rPr lang="en-US" sz="1600" b="1" dirty="0" err="1">
                <a:solidFill>
                  <a:srgbClr val="CC0000"/>
                </a:solidFill>
                <a:latin typeface="Consolas" panose="020B0609020204030204" pitchFamily="49" charset="0"/>
                <a:cs typeface="Courier New" pitchFamily="49" charset="0"/>
              </a:rPr>
              <a:t>n",x</a:t>
            </a:r>
            <a:r>
              <a:rPr lang="en-US" sz="1600" b="1" dirty="0">
                <a:solidFill>
                  <a:srgbClr val="CC0000"/>
                </a:solidFill>
                <a:latin typeface="Consolas" panose="020B0609020204030204" pitchFamily="49" charset="0"/>
                <a:cs typeface="Courier New" pitchFamily="49" charset="0"/>
              </a:rPr>
              <a:t>); \</a:t>
            </a:r>
          </a:p>
          <a:p>
            <a:pPr>
              <a:lnSpc>
                <a:spcPct val="80000"/>
              </a:lnSpc>
              <a:spcBef>
                <a:spcPts val="450"/>
              </a:spcBef>
              <a:buClrTx/>
              <a:buFontTx/>
              <a:buNone/>
            </a:pPr>
            <a:r>
              <a:rPr lang="en-US" sz="1600" b="1" dirty="0">
                <a:solidFill>
                  <a:srgbClr val="CC0000"/>
                </a:solidFill>
                <a:latin typeface="Consolas" panose="020B0609020204030204" pitchFamily="49" charset="0"/>
                <a:cs typeface="Courier New" pitchFamily="49" charset="0"/>
              </a:rPr>
              <a:t>                      </a:t>
            </a:r>
            <a:r>
              <a:rPr lang="en-US" sz="1600" b="1" dirty="0" err="1">
                <a:solidFill>
                  <a:srgbClr val="CC0000"/>
                </a:solidFill>
                <a:latin typeface="Consolas" panose="020B0609020204030204" pitchFamily="49" charset="0"/>
                <a:cs typeface="Courier New" pitchFamily="49" charset="0"/>
              </a:rPr>
              <a:t>printf</a:t>
            </a:r>
            <a:r>
              <a:rPr lang="en-US" sz="1600" b="1" dirty="0">
                <a:solidFill>
                  <a:srgbClr val="CC0000"/>
                </a:solidFill>
                <a:latin typeface="Consolas" panose="020B0609020204030204" pitchFamily="49" charset="0"/>
                <a:cs typeface="Courier New" pitchFamily="49" charset="0"/>
              </a:rPr>
              <a:t>("===================\n");</a:t>
            </a:r>
          </a:p>
          <a:p>
            <a:pPr>
              <a:lnSpc>
                <a:spcPct val="80000"/>
              </a:lnSpc>
              <a:spcBef>
                <a:spcPts val="450"/>
              </a:spcBef>
              <a:buClrTx/>
              <a:buFontTx/>
              <a:buNone/>
            </a:pPr>
            <a:r>
              <a:rPr lang="en-US" sz="1600" b="1" dirty="0">
                <a:solidFill>
                  <a:srgbClr val="CC0000"/>
                </a:solidFill>
                <a:latin typeface="Consolas" panose="020B0609020204030204" pitchFamily="49" charset="0"/>
                <a:cs typeface="Courier New" pitchFamily="49" charset="0"/>
              </a:rPr>
              <a:t>inline </a:t>
            </a:r>
            <a:r>
              <a:rPr lang="en-US" sz="1600" b="1" dirty="0" err="1">
                <a:solidFill>
                  <a:srgbClr val="CC0000"/>
                </a:solidFill>
                <a:latin typeface="Consolas" panose="020B0609020204030204" pitchFamily="49" charset="0"/>
                <a:cs typeface="Courier New" pitchFamily="49" charset="0"/>
              </a:rPr>
              <a:t>int</a:t>
            </a: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gcd</a:t>
            </a:r>
            <a:r>
              <a:rPr lang="en-US" sz="1600" b="1" dirty="0">
                <a:latin typeface="Consolas" panose="020B0609020204030204" pitchFamily="49" charset="0"/>
                <a:cs typeface="Courier New" pitchFamily="49" charset="0"/>
              </a:rPr>
              <a:t>(</a:t>
            </a:r>
            <a:r>
              <a:rPr lang="en-US" sz="1600" b="1" dirty="0" err="1">
                <a:latin typeface="Consolas" panose="020B0609020204030204" pitchFamily="49" charset="0"/>
                <a:cs typeface="Courier New" pitchFamily="49" charset="0"/>
              </a:rPr>
              <a:t>int</a:t>
            </a:r>
            <a:r>
              <a:rPr lang="en-US" sz="1600" b="1" dirty="0">
                <a:latin typeface="Consolas" panose="020B0609020204030204" pitchFamily="49" charset="0"/>
                <a:cs typeface="Courier New" pitchFamily="49" charset="0"/>
              </a:rPr>
              <a:t> a, </a:t>
            </a:r>
            <a:r>
              <a:rPr lang="en-US" sz="1600" b="1" dirty="0" err="1">
                <a:latin typeface="Consolas" panose="020B0609020204030204" pitchFamily="49" charset="0"/>
                <a:cs typeface="Courier New" pitchFamily="49" charset="0"/>
              </a:rPr>
              <a:t>int</a:t>
            </a:r>
            <a:r>
              <a:rPr lang="en-US" sz="1600" b="1" dirty="0">
                <a:latin typeface="Consolas" panose="020B0609020204030204" pitchFamily="49" charset="0"/>
                <a:cs typeface="Courier New" pitchFamily="49" charset="0"/>
              </a:rPr>
              <a:t> b){ </a:t>
            </a:r>
            <a:r>
              <a:rPr lang="en-US" sz="1600" b="1" dirty="0">
                <a:solidFill>
                  <a:srgbClr val="00B050"/>
                </a:solidFill>
                <a:latin typeface="Consolas" panose="020B0609020204030204" pitchFamily="49" charset="0"/>
                <a:cs typeface="Courier New" pitchFamily="49" charset="0"/>
              </a:rPr>
              <a:t>/* return </a:t>
            </a:r>
            <a:r>
              <a:rPr lang="en-US" sz="1600" b="1" dirty="0" err="1">
                <a:solidFill>
                  <a:srgbClr val="00B050"/>
                </a:solidFill>
                <a:latin typeface="Consolas" panose="020B0609020204030204" pitchFamily="49" charset="0"/>
                <a:cs typeface="Courier New" pitchFamily="49" charset="0"/>
              </a:rPr>
              <a:t>gcd</a:t>
            </a:r>
            <a:r>
              <a:rPr lang="en-US" sz="1600" b="1" dirty="0">
                <a:solidFill>
                  <a:srgbClr val="00B050"/>
                </a:solidFill>
                <a:latin typeface="Consolas" panose="020B0609020204030204" pitchFamily="49" charset="0"/>
                <a:cs typeface="Courier New" pitchFamily="49" charset="0"/>
              </a:rPr>
              <a:t> of a and b */</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int</a:t>
            </a:r>
            <a:r>
              <a:rPr lang="en-US" sz="1600" b="1" dirty="0">
                <a:latin typeface="Consolas" panose="020B0609020204030204" pitchFamily="49" charset="0"/>
                <a:cs typeface="Courier New" pitchFamily="49" charset="0"/>
              </a:rPr>
              <a:t> temp;</a:t>
            </a:r>
          </a:p>
          <a:p>
            <a:pPr>
              <a:lnSpc>
                <a:spcPct val="80000"/>
              </a:lnSpc>
              <a:spcBef>
                <a:spcPts val="450"/>
              </a:spcBef>
              <a:buClrTx/>
              <a:buFontTx/>
              <a:buNone/>
            </a:pPr>
            <a:r>
              <a:rPr lang="en-US" sz="1600" b="1" dirty="0">
                <a:latin typeface="Consolas" panose="020B0609020204030204" pitchFamily="49" charset="0"/>
                <a:cs typeface="Courier New" pitchFamily="49" charset="0"/>
              </a:rPr>
              <a:t>	while(b != 0){</a:t>
            </a:r>
          </a:p>
          <a:p>
            <a:pPr>
              <a:lnSpc>
                <a:spcPct val="80000"/>
              </a:lnSpc>
              <a:spcBef>
                <a:spcPts val="450"/>
              </a:spcBef>
              <a:buClrTx/>
              <a:buFontTx/>
              <a:buNone/>
            </a:pPr>
            <a:r>
              <a:rPr lang="en-US" sz="1600" b="1" dirty="0">
                <a:latin typeface="Consolas" panose="020B0609020204030204" pitchFamily="49" charset="0"/>
                <a:cs typeface="Courier New" pitchFamily="49" charset="0"/>
              </a:rPr>
              <a:t>		temp = a % b;	</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a:solidFill>
                  <a:srgbClr val="CC0000"/>
                </a:solidFill>
                <a:latin typeface="Consolas" panose="020B0609020204030204" pitchFamily="49" charset="0"/>
                <a:cs typeface="Courier New" pitchFamily="49" charset="0"/>
              </a:rPr>
              <a:t>a</a:t>
            </a:r>
            <a:r>
              <a:rPr lang="en-US" sz="1600" b="1" dirty="0">
                <a:latin typeface="Consolas" panose="020B0609020204030204" pitchFamily="49" charset="0"/>
                <a:cs typeface="Courier New" pitchFamily="49" charset="0"/>
              </a:rPr>
              <a:t> = b;</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a:solidFill>
                  <a:srgbClr val="CC0000"/>
                </a:solidFill>
                <a:latin typeface="Consolas" panose="020B0609020204030204" pitchFamily="49" charset="0"/>
                <a:cs typeface="Courier New" pitchFamily="49" charset="0"/>
              </a:rPr>
              <a:t>b</a:t>
            </a:r>
            <a:r>
              <a:rPr lang="en-US" sz="1600" b="1" dirty="0">
                <a:latin typeface="Consolas" panose="020B0609020204030204" pitchFamily="49" charset="0"/>
                <a:cs typeface="Courier New" pitchFamily="49" charset="0"/>
              </a:rPr>
              <a:t> = temp;</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a:solidFill>
                  <a:srgbClr val="CC0000"/>
                </a:solidFill>
                <a:latin typeface="Consolas" panose="020B0609020204030204" pitchFamily="49" charset="0"/>
                <a:cs typeface="Courier New" pitchFamily="49" charset="0"/>
              </a:rPr>
              <a:t>return</a:t>
            </a:r>
            <a:r>
              <a:rPr lang="en-US" sz="1600" b="1" dirty="0">
                <a:latin typeface="Consolas" panose="020B0609020204030204" pitchFamily="49" charset="0"/>
                <a:cs typeface="Courier New" pitchFamily="49" charset="0"/>
              </a:rPr>
              <a:t> a;</a:t>
            </a:r>
          </a:p>
          <a:p>
            <a:pPr>
              <a:lnSpc>
                <a:spcPct val="80000"/>
              </a:lnSpc>
              <a:spcBef>
                <a:spcPts val="450"/>
              </a:spcBef>
              <a:buClrTx/>
              <a:buFontTx/>
              <a:buNone/>
            </a:pPr>
            <a:r>
              <a:rPr lang="en-US" sz="1600" b="1" dirty="0">
                <a:latin typeface="Consolas" panose="020B0609020204030204" pitchFamily="49" charset="0"/>
                <a:cs typeface="Courier New" pitchFamily="49" charset="0"/>
              </a:rPr>
              <a:t>}</a:t>
            </a:r>
          </a:p>
          <a:p>
            <a:pPr>
              <a:lnSpc>
                <a:spcPct val="80000"/>
              </a:lnSpc>
              <a:spcBef>
                <a:spcPts val="450"/>
              </a:spcBef>
              <a:buClrTx/>
              <a:buFontTx/>
              <a:buNone/>
            </a:pPr>
            <a:endParaRPr lang="en-US" sz="700" b="1" dirty="0">
              <a:latin typeface="Consolas" panose="020B0609020204030204" pitchFamily="49" charset="0"/>
              <a:cs typeface="Courier New" pitchFamily="49" charset="0"/>
            </a:endParaRPr>
          </a:p>
          <a:p>
            <a:pPr>
              <a:lnSpc>
                <a:spcPct val="80000"/>
              </a:lnSpc>
              <a:spcBef>
                <a:spcPts val="450"/>
              </a:spcBef>
              <a:buClrTx/>
              <a:buFontTx/>
              <a:buNone/>
            </a:pPr>
            <a:r>
              <a:rPr lang="en-US" sz="1600" b="1" dirty="0">
                <a:latin typeface="Consolas" panose="020B0609020204030204" pitchFamily="49" charset="0"/>
                <a:cs typeface="Courier New" pitchFamily="49" charset="0"/>
              </a:rPr>
              <a:t>void main(void){</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int</a:t>
            </a: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i</a:t>
            </a:r>
            <a:r>
              <a:rPr lang="en-US" sz="1600" b="1" dirty="0">
                <a:latin typeface="Consolas" panose="020B0609020204030204" pitchFamily="49" charset="0"/>
                <a:cs typeface="Courier New" pitchFamily="49" charset="0"/>
              </a:rPr>
              <a:t> = 20, j = 35, g;</a:t>
            </a:r>
          </a:p>
          <a:p>
            <a:pPr>
              <a:lnSpc>
                <a:spcPct val="80000"/>
              </a:lnSpc>
              <a:spcBef>
                <a:spcPts val="450"/>
              </a:spcBef>
              <a:buClrTx/>
              <a:buFontTx/>
              <a:buNone/>
            </a:pPr>
            <a:r>
              <a:rPr lang="en-US" sz="1600" b="1" dirty="0">
                <a:latin typeface="Consolas" panose="020B0609020204030204" pitchFamily="49" charset="0"/>
                <a:cs typeface="Courier New" pitchFamily="49" charset="0"/>
              </a:rPr>
              <a:t>	g = </a:t>
            </a:r>
            <a:r>
              <a:rPr lang="en-US" sz="1600" b="1" dirty="0" err="1">
                <a:solidFill>
                  <a:srgbClr val="7030A0"/>
                </a:solidFill>
                <a:latin typeface="Consolas" panose="020B0609020204030204" pitchFamily="49" charset="0"/>
                <a:cs typeface="Courier New" pitchFamily="49" charset="0"/>
              </a:rPr>
              <a:t>gcd</a:t>
            </a:r>
            <a:r>
              <a:rPr lang="en-US" sz="1600" b="1" dirty="0">
                <a:latin typeface="Consolas" panose="020B0609020204030204" pitchFamily="49" charset="0"/>
                <a:cs typeface="Courier New" pitchFamily="49" charset="0"/>
              </a:rPr>
              <a:t>(</a:t>
            </a:r>
            <a:r>
              <a:rPr lang="en-US" sz="1600" b="1" dirty="0" err="1">
                <a:latin typeface="Consolas" panose="020B0609020204030204" pitchFamily="49" charset="0"/>
                <a:cs typeface="Courier New" pitchFamily="49" charset="0"/>
              </a:rPr>
              <a:t>i</a:t>
            </a:r>
            <a:r>
              <a:rPr lang="en-US" sz="1600" b="1" dirty="0">
                <a:latin typeface="Consolas" panose="020B0609020204030204" pitchFamily="49" charset="0"/>
                <a:cs typeface="Courier New" pitchFamily="49" charset="0"/>
              </a:rPr>
              <a:t>, j);</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printf</a:t>
            </a:r>
            <a:r>
              <a:rPr lang="en-US" sz="1600" b="1" dirty="0">
                <a:latin typeface="Consolas" panose="020B0609020204030204" pitchFamily="49" charset="0"/>
                <a:cs typeface="Courier New" pitchFamily="49" charset="0"/>
              </a:rPr>
              <a:t>("GCD of %d and %d = ", </a:t>
            </a:r>
            <a:r>
              <a:rPr lang="en-US" sz="1600" b="1" dirty="0" err="1">
                <a:latin typeface="Consolas" panose="020B0609020204030204" pitchFamily="49" charset="0"/>
                <a:cs typeface="Courier New" pitchFamily="49" charset="0"/>
              </a:rPr>
              <a:t>i</a:t>
            </a:r>
            <a:r>
              <a:rPr lang="en-US" sz="1600" b="1" dirty="0">
                <a:latin typeface="Consolas" panose="020B0609020204030204" pitchFamily="49" charset="0"/>
                <a:cs typeface="Courier New" pitchFamily="49" charset="0"/>
              </a:rPr>
              <a:t> , j);</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a:solidFill>
                  <a:srgbClr val="C00000"/>
                </a:solidFill>
                <a:latin typeface="Consolas" panose="020B0609020204030204" pitchFamily="49" charset="0"/>
                <a:cs typeface="Courier New" pitchFamily="49" charset="0"/>
              </a:rPr>
              <a:t>PRINT_INT(g);</a:t>
            </a:r>
          </a:p>
          <a:p>
            <a:pPr>
              <a:lnSpc>
                <a:spcPct val="80000"/>
              </a:lnSpc>
              <a:spcBef>
                <a:spcPts val="450"/>
              </a:spcBef>
              <a:buClrTx/>
              <a:buFontTx/>
              <a:buNone/>
            </a:pPr>
            <a:r>
              <a:rPr lang="en-US" sz="1600" b="1" dirty="0">
                <a:latin typeface="Consolas" panose="020B0609020204030204" pitchFamily="49" charset="0"/>
                <a:cs typeface="Courier New" pitchFamily="49" charset="0"/>
              </a:rPr>
              <a:t>	g = </a:t>
            </a:r>
            <a:r>
              <a:rPr lang="en-US" sz="1600" b="1" dirty="0" err="1">
                <a:latin typeface="Consolas" panose="020B0609020204030204" pitchFamily="49" charset="0"/>
                <a:cs typeface="Courier New" pitchFamily="49" charset="0"/>
              </a:rPr>
              <a:t>gcd</a:t>
            </a:r>
            <a:r>
              <a:rPr lang="en-US" sz="1600" b="1" dirty="0">
                <a:latin typeface="Consolas" panose="020B0609020204030204" pitchFamily="49" charset="0"/>
                <a:cs typeface="Courier New" pitchFamily="49" charset="0"/>
              </a:rPr>
              <a:t>(j, </a:t>
            </a:r>
            <a:r>
              <a:rPr lang="en-US" sz="1600" b="1" dirty="0" err="1">
                <a:latin typeface="Consolas" panose="020B0609020204030204" pitchFamily="49" charset="0"/>
                <a:cs typeface="Courier New" pitchFamily="49" charset="0"/>
              </a:rPr>
              <a:t>i</a:t>
            </a:r>
            <a:r>
              <a:rPr lang="en-US" sz="1600" b="1" dirty="0">
                <a:latin typeface="Consolas" panose="020B0609020204030204" pitchFamily="49" charset="0"/>
                <a:cs typeface="Courier New" pitchFamily="49" charset="0"/>
              </a:rPr>
              <a:t>);</a:t>
            </a:r>
          </a:p>
          <a:p>
            <a:pPr>
              <a:lnSpc>
                <a:spcPct val="80000"/>
              </a:lnSpc>
              <a:spcBef>
                <a:spcPts val="450"/>
              </a:spcBef>
              <a:buClrTx/>
              <a:buFontTx/>
              <a:buNone/>
            </a:pP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printf</a:t>
            </a:r>
            <a:r>
              <a:rPr lang="en-US" sz="1600" b="1" dirty="0">
                <a:latin typeface="Consolas" panose="020B0609020204030204" pitchFamily="49" charset="0"/>
                <a:cs typeface="Courier New" pitchFamily="49" charset="0"/>
              </a:rPr>
              <a:t>("GCD of %d and %d = ", j , </a:t>
            </a:r>
            <a:r>
              <a:rPr lang="en-US" sz="1600" b="1" dirty="0" err="1">
                <a:latin typeface="Consolas" panose="020B0609020204030204" pitchFamily="49" charset="0"/>
                <a:cs typeface="Courier New" pitchFamily="49" charset="0"/>
              </a:rPr>
              <a:t>i</a:t>
            </a:r>
            <a:r>
              <a:rPr lang="en-US" sz="1600" b="1" dirty="0">
                <a:latin typeface="Consolas" panose="020B0609020204030204" pitchFamily="49" charset="0"/>
                <a:cs typeface="Courier New" pitchFamily="49" charset="0"/>
              </a:rPr>
              <a:t>);</a:t>
            </a:r>
          </a:p>
          <a:p>
            <a:pPr>
              <a:lnSpc>
                <a:spcPct val="80000"/>
              </a:lnSpc>
              <a:spcBef>
                <a:spcPts val="450"/>
              </a:spcBef>
              <a:buClrTx/>
              <a:buFontTx/>
              <a:buNone/>
            </a:pPr>
            <a:r>
              <a:rPr lang="en-US" sz="1600" b="1" dirty="0">
                <a:latin typeface="Consolas" panose="020B0609020204030204" pitchFamily="49" charset="0"/>
                <a:cs typeface="Courier New" pitchFamily="49" charset="0"/>
              </a:rPr>
              <a:t>	PRINT_INT(g);}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fade">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7231FA6-A452-42F5-A886-6990B0E9A2CE}" type="slidenum">
              <a:rPr lang="en-US" sz="1200">
                <a:latin typeface="Gill Sans MT" panose="020B0502020104020203" pitchFamily="34" charset="0"/>
                <a:ea typeface="MS PGothic" pitchFamily="34" charset="-128"/>
              </a:rPr>
              <a:pPr algn="r">
                <a:buClrTx/>
                <a:buFontTx/>
                <a:buNone/>
              </a:pPr>
              <a:t>34</a:t>
            </a:fld>
            <a:endParaRPr lang="en-US" sz="1200" dirty="0">
              <a:latin typeface="Gill Sans MT" panose="020B0502020104020203" pitchFamily="34" charset="0"/>
              <a:ea typeface="MS PGothic" pitchFamily="34" charset="-128"/>
            </a:endParaRPr>
          </a:p>
        </p:txBody>
      </p:sp>
      <p:sp>
        <p:nvSpPr>
          <p:cNvPr id="3481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What We Will Learn </a:t>
            </a:r>
          </a:p>
        </p:txBody>
      </p:sp>
      <p:sp>
        <p:nvSpPr>
          <p:cNvPr id="34819"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Introduction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94C20B4-0E3B-4D01-9BB8-FEA59686ECC0}" type="slidenum">
              <a:rPr lang="en-US" sz="1200">
                <a:latin typeface="Gill Sans MT" panose="020B0502020104020203" pitchFamily="34" charset="0"/>
                <a:ea typeface="MS PGothic" pitchFamily="34" charset="-128"/>
              </a:rPr>
              <a:pPr algn="r">
                <a:buClrTx/>
                <a:buFontTx/>
                <a:buNone/>
              </a:pPr>
              <a:t>35</a:t>
            </a:fld>
            <a:endParaRPr lang="en-US" sz="1200" dirty="0">
              <a:latin typeface="Gill Sans MT" panose="020B0502020104020203" pitchFamily="34" charset="0"/>
              <a:ea typeface="MS PGothic" pitchFamily="34" charset="-128"/>
            </a:endParaRPr>
          </a:p>
        </p:txBody>
      </p:sp>
      <p:sp>
        <p:nvSpPr>
          <p:cNvPr id="3584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Scope of Variables</a:t>
            </a:r>
          </a:p>
        </p:txBody>
      </p:sp>
      <p:sp>
        <p:nvSpPr>
          <p:cNvPr id="35843" name="Text Box 3"/>
          <p:cNvSpPr txBox="1">
            <a:spLocks noChangeArrowheads="1"/>
          </p:cNvSpPr>
          <p:nvPr/>
        </p:nvSpPr>
        <p:spPr bwMode="auto">
          <a:xfrm>
            <a:off x="304800" y="1143000"/>
            <a:ext cx="9220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Variables</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Are declared in the start of functions</a:t>
            </a:r>
          </a:p>
          <a:p>
            <a:pPr lvl="1">
              <a:spcBef>
                <a:spcPts val="675"/>
              </a:spcBef>
              <a:buClr>
                <a:srgbClr val="006633"/>
              </a:buClr>
              <a:buSzPct val="85000"/>
              <a:buFont typeface="Wingdings" pitchFamily="2" charset="2"/>
              <a:buChar char=""/>
            </a:pPr>
            <a:r>
              <a:rPr lang="en-US" sz="2700" dirty="0">
                <a:latin typeface="Gill Sans MT" panose="020B0502020104020203" pitchFamily="34" charset="0"/>
              </a:rPr>
              <a:t>Are used any where in the function </a:t>
            </a:r>
            <a:r>
              <a:rPr lang="en-US" sz="2700" dirty="0">
                <a:solidFill>
                  <a:srgbClr val="CC0000"/>
                </a:solidFill>
                <a:latin typeface="Gill Sans MT" panose="020B0502020104020203" pitchFamily="34" charset="0"/>
              </a:rPr>
              <a:t>after declaration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Cannot be used outside of function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Cannot be used in other functions</a:t>
            </a:r>
          </a:p>
          <a:p>
            <a:pPr>
              <a:spcBef>
                <a:spcPts val="2000"/>
              </a:spcBef>
              <a:buClr>
                <a:srgbClr val="003399"/>
              </a:buClr>
              <a:buFont typeface="Wingdings" pitchFamily="2" charset="2"/>
              <a:buChar char=""/>
            </a:pPr>
            <a:r>
              <a:rPr lang="en-US" sz="3200" dirty="0">
                <a:solidFill>
                  <a:srgbClr val="CC0000"/>
                </a:solidFill>
                <a:latin typeface="Gill Sans MT" panose="020B0502020104020203" pitchFamily="34" charset="0"/>
              </a:rPr>
              <a:t>Scope</a:t>
            </a:r>
            <a:r>
              <a:rPr lang="en-US" sz="3200" dirty="0">
                <a:latin typeface="Gill Sans MT" panose="020B0502020104020203" pitchFamily="34" charset="0"/>
              </a:rPr>
              <a:t> of variable</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 range of code that the variable can be used</a:t>
            </a:r>
          </a:p>
          <a:p>
            <a:pPr>
              <a:spcBef>
                <a:spcPts val="1875"/>
              </a:spcBef>
              <a:buClr>
                <a:srgbClr val="003399"/>
              </a:buClr>
              <a:buFont typeface="Wingdings" pitchFamily="2" charset="2"/>
              <a:buChar char=""/>
            </a:pPr>
            <a:r>
              <a:rPr lang="en-US" sz="3000" dirty="0">
                <a:latin typeface="Gill Sans MT" panose="020B0502020104020203" pitchFamily="34" charset="0"/>
              </a:rPr>
              <a:t>Variable </a:t>
            </a:r>
            <a:r>
              <a:rPr lang="en-US" sz="3000" dirty="0">
                <a:solidFill>
                  <a:srgbClr val="CC0000"/>
                </a:solidFill>
                <a:latin typeface="Gill Sans MT" panose="020B0502020104020203" pitchFamily="34" charset="0"/>
              </a:rPr>
              <a:t>cannot </a:t>
            </a:r>
            <a:r>
              <a:rPr lang="en-US" sz="3000" dirty="0">
                <a:latin typeface="Gill Sans MT" panose="020B0502020104020203" pitchFamily="34" charset="0"/>
              </a:rPr>
              <a:t>not be used outside of its scope</a:t>
            </a:r>
          </a:p>
          <a:p>
            <a:pPr lvl="1">
              <a:spcBef>
                <a:spcPts val="650"/>
              </a:spcBef>
              <a:buClr>
                <a:srgbClr val="006633"/>
              </a:buClr>
              <a:buSzPct val="85000"/>
              <a:buFont typeface="Wingdings" pitchFamily="2" charset="2"/>
              <a:buChar char=""/>
            </a:pPr>
            <a:r>
              <a:rPr lang="en-US" sz="2600" dirty="0">
                <a:latin typeface="Gill Sans MT" panose="020B0502020104020203" pitchFamily="34" charset="0"/>
              </a:rPr>
              <a:t>Compile error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FEF120A-3028-448A-BFBA-6AC9C5D5B579}" type="slidenum">
              <a:rPr lang="en-US" sz="1200">
                <a:latin typeface="Gill Sans MT" panose="020B0502020104020203" pitchFamily="34" charset="0"/>
                <a:ea typeface="MS PGothic" pitchFamily="34" charset="-128"/>
              </a:rPr>
              <a:pPr algn="r">
                <a:buClrTx/>
                <a:buFontTx/>
                <a:buNone/>
              </a:pPr>
              <a:t>36</a:t>
            </a:fld>
            <a:endParaRPr lang="en-US" sz="1200" dirty="0">
              <a:latin typeface="Gill Sans MT" panose="020B0502020104020203" pitchFamily="34" charset="0"/>
              <a:ea typeface="MS PGothic" pitchFamily="34" charset="-128"/>
            </a:endParaRPr>
          </a:p>
        </p:txBody>
      </p:sp>
      <p:sp>
        <p:nvSpPr>
          <p:cNvPr id="3686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Scopes and Blocks</a:t>
            </a:r>
          </a:p>
        </p:txBody>
      </p:sp>
      <p:sp>
        <p:nvSpPr>
          <p:cNvPr id="36867" name="Text Box 3"/>
          <p:cNvSpPr txBox="1">
            <a:spLocks noChangeArrowheads="1"/>
          </p:cNvSpPr>
          <p:nvPr/>
        </p:nvSpPr>
        <p:spPr bwMode="auto">
          <a:xfrm>
            <a:off x="304800" y="1143000"/>
            <a:ext cx="9067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Scopes are determined by Blocks</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Start with </a:t>
            </a:r>
            <a:r>
              <a:rPr lang="en-US" sz="2800" dirty="0">
                <a:solidFill>
                  <a:srgbClr val="CC0000"/>
                </a:solidFill>
                <a:latin typeface="Gill Sans MT" panose="020B0502020104020203" pitchFamily="34" charset="0"/>
              </a:rPr>
              <a:t>{</a:t>
            </a:r>
            <a:r>
              <a:rPr lang="en-US" sz="2800" dirty="0">
                <a:latin typeface="Gill Sans MT" panose="020B0502020104020203" pitchFamily="34" charset="0"/>
              </a:rPr>
              <a:t> and finished by </a:t>
            </a:r>
            <a:r>
              <a:rPr lang="en-US" sz="2800" dirty="0">
                <a:solidFill>
                  <a:srgbClr val="CC0000"/>
                </a:solidFill>
                <a:latin typeface="Gill Sans MT" panose="020B0502020104020203" pitchFamily="34" charset="0"/>
              </a:rPr>
              <a:t>}</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Example: statements of a </a:t>
            </a:r>
            <a:r>
              <a:rPr lang="en-US" sz="2800" dirty="0">
                <a:solidFill>
                  <a:srgbClr val="CC0000"/>
                </a:solidFill>
                <a:latin typeface="Gill Sans MT" panose="020B0502020104020203" pitchFamily="34" charset="0"/>
              </a:rPr>
              <a:t>function</a:t>
            </a:r>
            <a:r>
              <a:rPr lang="en-US" sz="2800" dirty="0">
                <a:latin typeface="Gill Sans MT" panose="020B0502020104020203" pitchFamily="34" charset="0"/>
              </a:rPr>
              <a:t>, statement of a </a:t>
            </a:r>
            <a:r>
              <a:rPr lang="en-US" sz="2800" b="1" dirty="0">
                <a:latin typeface="Consolas" panose="020B0609020204030204" pitchFamily="49" charset="0"/>
                <a:cs typeface="Courier New" pitchFamily="49" charset="0"/>
              </a:rPr>
              <a:t>if</a:t>
            </a:r>
            <a:r>
              <a:rPr lang="en-US" sz="2800" dirty="0">
                <a:latin typeface="Gill Sans MT" panose="020B0502020104020203" pitchFamily="34" charset="0"/>
              </a:rPr>
              <a:t> or </a:t>
            </a:r>
            <a:r>
              <a:rPr lang="en-US" sz="2800" b="1" dirty="0">
                <a:latin typeface="Consolas" panose="020B0609020204030204" pitchFamily="49" charset="0"/>
                <a:cs typeface="Courier New" pitchFamily="49" charset="0"/>
              </a:rPr>
              <a:t>while</a:t>
            </a:r>
            <a:r>
              <a:rPr lang="en-US" sz="2800" dirty="0">
                <a:latin typeface="Gill Sans MT" panose="020B0502020104020203" pitchFamily="34" charset="0"/>
              </a:rPr>
              <a:t>, …</a:t>
            </a:r>
          </a:p>
          <a:p>
            <a:pPr>
              <a:spcBef>
                <a:spcPts val="2000"/>
              </a:spcBef>
              <a:buClr>
                <a:srgbClr val="003399"/>
              </a:buClr>
              <a:buFont typeface="Wingdings" pitchFamily="2" charset="2"/>
              <a:buChar char=""/>
            </a:pPr>
            <a:r>
              <a:rPr lang="en-US" sz="3200" dirty="0">
                <a:latin typeface="Gill Sans MT" panose="020B0502020104020203" pitchFamily="34" charset="0"/>
              </a:rPr>
              <a:t>Variables</a:t>
            </a:r>
          </a:p>
          <a:p>
            <a:pPr lvl="1">
              <a:spcBef>
                <a:spcPts val="700"/>
              </a:spcBef>
              <a:buClr>
                <a:srgbClr val="006633"/>
              </a:buClr>
              <a:buSzPct val="85000"/>
              <a:buFont typeface="Wingdings" pitchFamily="2" charset="2"/>
              <a:buChar char=""/>
            </a:pPr>
            <a:r>
              <a:rPr lang="en-US" sz="2800" dirty="0">
                <a:solidFill>
                  <a:srgbClr val="CC0000"/>
                </a:solidFill>
                <a:latin typeface="Gill Sans MT" panose="020B0502020104020203" pitchFamily="34" charset="0"/>
              </a:rPr>
              <a:t>Can be</a:t>
            </a:r>
            <a:r>
              <a:rPr lang="en-US" sz="2800" dirty="0">
                <a:latin typeface="Gill Sans MT" panose="020B0502020104020203" pitchFamily="34" charset="0"/>
              </a:rPr>
              <a:t> declared in a block</a:t>
            </a:r>
          </a:p>
          <a:p>
            <a:pPr lvl="1">
              <a:spcBef>
                <a:spcPts val="700"/>
              </a:spcBef>
              <a:buClr>
                <a:srgbClr val="006633"/>
              </a:buClr>
              <a:buSzPct val="85000"/>
              <a:buFont typeface="Wingdings" pitchFamily="2" charset="2"/>
              <a:buChar char=""/>
            </a:pPr>
            <a:r>
              <a:rPr lang="en-US" sz="2800" dirty="0">
                <a:solidFill>
                  <a:srgbClr val="CC0000"/>
                </a:solidFill>
                <a:latin typeface="Gill Sans MT" panose="020B0502020104020203" pitchFamily="34" charset="0"/>
              </a:rPr>
              <a:t>Can be</a:t>
            </a:r>
            <a:r>
              <a:rPr lang="en-US" sz="2800" dirty="0">
                <a:latin typeface="Gill Sans MT" panose="020B0502020104020203" pitchFamily="34" charset="0"/>
              </a:rPr>
              <a:t> used in the declared block</a:t>
            </a:r>
          </a:p>
          <a:p>
            <a:pPr lvl="1">
              <a:spcBef>
                <a:spcPts val="700"/>
              </a:spcBef>
              <a:buClr>
                <a:srgbClr val="006633"/>
              </a:buClr>
              <a:buSzPct val="85000"/>
              <a:buFont typeface="Wingdings" pitchFamily="2" charset="2"/>
              <a:buChar char=""/>
            </a:pPr>
            <a:r>
              <a:rPr lang="en-US" sz="2800" dirty="0">
                <a:solidFill>
                  <a:srgbClr val="CC0000"/>
                </a:solidFill>
                <a:latin typeface="Gill Sans MT" panose="020B0502020104020203" pitchFamily="34" charset="0"/>
              </a:rPr>
              <a:t>Cannot be</a:t>
            </a:r>
            <a:r>
              <a:rPr lang="en-US" sz="2800" dirty="0">
                <a:latin typeface="Gill Sans MT" panose="020B0502020104020203" pitchFamily="34" charset="0"/>
              </a:rPr>
              <a:t> used outside the declared block</a:t>
            </a:r>
          </a:p>
          <a:p>
            <a:pPr>
              <a:spcBef>
                <a:spcPts val="1875"/>
              </a:spcBef>
              <a:buClr>
                <a:srgbClr val="003399"/>
              </a:buClr>
              <a:buFont typeface="Wingdings" pitchFamily="2" charset="2"/>
              <a:buChar char=""/>
            </a:pPr>
            <a:r>
              <a:rPr lang="en-US" sz="3000" dirty="0">
                <a:latin typeface="Gill Sans MT" panose="020B0502020104020203" pitchFamily="34" charset="0"/>
              </a:rPr>
              <a:t>The declared block is the scope of the variable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6867">
                                            <p:txEl>
                                              <p:pRg st="0" end="0"/>
                                            </p:txEl>
                                          </p:spTgt>
                                        </p:tgtEl>
                                        <p:attrNameLst>
                                          <p:attrName>style.visibility</p:attrName>
                                        </p:attrNameLst>
                                      </p:cBhvr>
                                      <p:to>
                                        <p:strVal val="visible"/>
                                      </p:to>
                                    </p:set>
                                    <p:animEffect transition="in" filter="checkerboard(across)">
                                      <p:cBhvr additive="repl">
                                        <p:cTn id="7" dur="500"/>
                                        <p:tgtEl>
                                          <p:spTgt spid="36867">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6867">
                                            <p:txEl>
                                              <p:pRg st="1" end="1"/>
                                            </p:txEl>
                                          </p:spTgt>
                                        </p:tgtEl>
                                        <p:attrNameLst>
                                          <p:attrName>style.visibility</p:attrName>
                                        </p:attrNameLst>
                                      </p:cBhvr>
                                      <p:to>
                                        <p:strVal val="visible"/>
                                      </p:to>
                                    </p:set>
                                    <p:animEffect transition="in" filter="checkerboard(across)">
                                      <p:cBhvr additive="repl">
                                        <p:cTn id="10" dur="500"/>
                                        <p:tgtEl>
                                          <p:spTgt spid="36867">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36867">
                                            <p:txEl>
                                              <p:pRg st="2" end="2"/>
                                            </p:txEl>
                                          </p:spTgt>
                                        </p:tgtEl>
                                        <p:attrNameLst>
                                          <p:attrName>style.visibility</p:attrName>
                                        </p:attrNameLst>
                                      </p:cBhvr>
                                      <p:to>
                                        <p:strVal val="visible"/>
                                      </p:to>
                                    </p:set>
                                    <p:animEffect transition="in" filter="checkerboard(across)">
                                      <p:cBhvr additive="repl">
                                        <p:cTn id="13" dur="500"/>
                                        <p:tgtEl>
                                          <p:spTgt spid="368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36867">
                                            <p:txEl>
                                              <p:pRg st="3" end="3"/>
                                            </p:txEl>
                                          </p:spTgt>
                                        </p:tgtEl>
                                        <p:attrNameLst>
                                          <p:attrName>style.visibility</p:attrName>
                                        </p:attrNameLst>
                                      </p:cBhvr>
                                      <p:to>
                                        <p:strVal val="visible"/>
                                      </p:to>
                                    </p:set>
                                    <p:animEffect transition="in" filter="checkerboard(across)">
                                      <p:cBhvr additive="repl">
                                        <p:cTn id="18" dur="500"/>
                                        <p:tgtEl>
                                          <p:spTgt spid="36867">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36867">
                                            <p:txEl>
                                              <p:pRg st="4" end="4"/>
                                            </p:txEl>
                                          </p:spTgt>
                                        </p:tgtEl>
                                        <p:attrNameLst>
                                          <p:attrName>style.visibility</p:attrName>
                                        </p:attrNameLst>
                                      </p:cBhvr>
                                      <p:to>
                                        <p:strVal val="visible"/>
                                      </p:to>
                                    </p:set>
                                    <p:animEffect transition="in" filter="checkerboard(across)">
                                      <p:cBhvr additive="repl">
                                        <p:cTn id="21" dur="500"/>
                                        <p:tgtEl>
                                          <p:spTgt spid="36867">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36867">
                                            <p:txEl>
                                              <p:pRg st="5" end="5"/>
                                            </p:txEl>
                                          </p:spTgt>
                                        </p:tgtEl>
                                        <p:attrNameLst>
                                          <p:attrName>style.visibility</p:attrName>
                                        </p:attrNameLst>
                                      </p:cBhvr>
                                      <p:to>
                                        <p:strVal val="visible"/>
                                      </p:to>
                                    </p:set>
                                    <p:animEffect transition="in" filter="checkerboard(across)">
                                      <p:cBhvr additive="repl">
                                        <p:cTn id="24" dur="500"/>
                                        <p:tgtEl>
                                          <p:spTgt spid="36867">
                                            <p:txEl>
                                              <p:pRg st="5" end="5"/>
                                            </p:txEl>
                                          </p:spTgt>
                                        </p:tgtEl>
                                      </p:cBhvr>
                                    </p:animEffect>
                                  </p:childTnLst>
                                </p:cTn>
                              </p:par>
                              <p:par>
                                <p:cTn id="25" presetID="5" presetClass="entr" presetSubtype="10" fill="hold" nodeType="withEffect">
                                  <p:stCondLst>
                                    <p:cond delay="0"/>
                                  </p:stCondLst>
                                  <p:childTnLst>
                                    <p:set>
                                      <p:cBhvr additive="repl">
                                        <p:cTn id="26" dur="1" fill="hold">
                                          <p:stCondLst>
                                            <p:cond delay="0"/>
                                          </p:stCondLst>
                                        </p:cTn>
                                        <p:tgtEl>
                                          <p:spTgt spid="36867">
                                            <p:txEl>
                                              <p:pRg st="6" end="6"/>
                                            </p:txEl>
                                          </p:spTgt>
                                        </p:tgtEl>
                                        <p:attrNameLst>
                                          <p:attrName>style.visibility</p:attrName>
                                        </p:attrNameLst>
                                      </p:cBhvr>
                                      <p:to>
                                        <p:strVal val="visible"/>
                                      </p:to>
                                    </p:set>
                                    <p:animEffect transition="in" filter="checkerboard(across)">
                                      <p:cBhvr additive="repl">
                                        <p:cTn id="27" dur="500"/>
                                        <p:tgtEl>
                                          <p:spTgt spid="368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additive="repl">
                                        <p:cTn id="31" dur="1" fill="hold">
                                          <p:stCondLst>
                                            <p:cond delay="0"/>
                                          </p:stCondLst>
                                        </p:cTn>
                                        <p:tgtEl>
                                          <p:spTgt spid="36867">
                                            <p:txEl>
                                              <p:pRg st="7" end="7"/>
                                            </p:txEl>
                                          </p:spTgt>
                                        </p:tgtEl>
                                        <p:attrNameLst>
                                          <p:attrName>style.visibility</p:attrName>
                                        </p:attrNameLst>
                                      </p:cBhvr>
                                      <p:to>
                                        <p:strVal val="visible"/>
                                      </p:to>
                                    </p:set>
                                    <p:animEffect transition="in" filter="checkerboard(across)">
                                      <p:cBhvr additive="repl">
                                        <p:cTn id="32" dur="500"/>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C81FA4A-F766-4F96-931F-90CA243E83EF}" type="slidenum">
              <a:rPr lang="en-US" sz="1200">
                <a:latin typeface="Gill Sans MT" panose="020B0502020104020203" pitchFamily="34" charset="0"/>
                <a:ea typeface="MS PGothic" pitchFamily="34" charset="-128"/>
              </a:rPr>
              <a:pPr algn="r">
                <a:buClrTx/>
                <a:buFontTx/>
                <a:buNone/>
              </a:pPr>
              <a:t>37</a:t>
            </a:fld>
            <a:endParaRPr lang="en-US" sz="1200" dirty="0">
              <a:latin typeface="Gill Sans MT" panose="020B0502020104020203" pitchFamily="34" charset="0"/>
              <a:ea typeface="MS PGothic" pitchFamily="34" charset="-128"/>
            </a:endParaRPr>
          </a:p>
        </p:txBody>
      </p:sp>
      <p:sp>
        <p:nvSpPr>
          <p:cNvPr id="3789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Variables in Blocks</a:t>
            </a:r>
          </a:p>
        </p:txBody>
      </p:sp>
      <p:sp>
        <p:nvSpPr>
          <p:cNvPr id="37891"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25"/>
              </a:spcBef>
              <a:buClrTx/>
              <a:buFontTx/>
              <a:buNone/>
            </a:pPr>
            <a:r>
              <a:rPr lang="en-US" sz="2000" b="1" dirty="0">
                <a:latin typeface="Consolas" panose="020B0609020204030204" pitchFamily="49" charset="0"/>
                <a:cs typeface="Courier New" pitchFamily="49" charset="0"/>
              </a:rPr>
              <a:t>#include &lt;</a:t>
            </a:r>
            <a:r>
              <a:rPr lang="en-US" sz="2000" b="1" dirty="0" err="1">
                <a:latin typeface="Consolas" panose="020B0609020204030204" pitchFamily="49" charset="0"/>
                <a:cs typeface="Courier New" pitchFamily="49" charset="0"/>
              </a:rPr>
              <a:t>stdio.h</a:t>
            </a:r>
            <a:r>
              <a:rPr lang="en-US" sz="2000" b="1" dirty="0">
                <a:latin typeface="Consolas" panose="020B0609020204030204" pitchFamily="49" charset="0"/>
                <a:cs typeface="Courier New" pitchFamily="49" charset="0"/>
              </a:rPr>
              <a:t>&gt;</a:t>
            </a:r>
          </a:p>
          <a:p>
            <a:pPr>
              <a:lnSpc>
                <a:spcPct val="80000"/>
              </a:lnSpc>
              <a:spcBef>
                <a:spcPts val="525"/>
              </a:spcBef>
              <a:buClrTx/>
              <a:buFontTx/>
              <a:buNone/>
            </a:pPr>
            <a:r>
              <a:rPr lang="en-US" sz="2000" b="1" dirty="0">
                <a:latin typeface="Consolas" panose="020B0609020204030204" pitchFamily="49" charset="0"/>
                <a:cs typeface="Courier New" pitchFamily="49" charset="0"/>
              </a:rPr>
              <a:t>int main(void){</a:t>
            </a:r>
          </a:p>
          <a:p>
            <a:pPr>
              <a:lnSpc>
                <a:spcPct val="80000"/>
              </a:lnSpc>
              <a:spcBef>
                <a:spcPts val="525"/>
              </a:spcBef>
              <a:buClrTx/>
              <a:buFontTx/>
              <a:buNone/>
            </a:pPr>
            <a:r>
              <a:rPr lang="en-US" sz="2000" b="1" dirty="0">
                <a:latin typeface="Consolas" panose="020B0609020204030204" pitchFamily="49" charset="0"/>
                <a:cs typeface="Courier New" pitchFamily="49" charset="0"/>
              </a:rPr>
              <a:t>	int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for(</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 1;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&lt;= 10;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a:t>
            </a:r>
            <a:r>
              <a:rPr lang="en-US" sz="2000" b="1" dirty="0">
                <a:solidFill>
                  <a:srgbClr val="CC0000"/>
                </a:solidFill>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a:solidFill>
                  <a:srgbClr val="0033CC"/>
                </a:solidFill>
                <a:latin typeface="Consolas" panose="020B0609020204030204" pitchFamily="49" charset="0"/>
                <a:cs typeface="Courier New" pitchFamily="49" charset="0"/>
              </a:rPr>
              <a:t>int number;</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("Enter %d-</a:t>
            </a:r>
            <a:r>
              <a:rPr lang="en-US" sz="2000" b="1" dirty="0" err="1">
                <a:latin typeface="Consolas" panose="020B0609020204030204" pitchFamily="49" charset="0"/>
                <a:cs typeface="Courier New" pitchFamily="49" charset="0"/>
              </a:rPr>
              <a:t>th</a:t>
            </a:r>
            <a:r>
              <a:rPr lang="en-US" sz="2000" b="1" dirty="0">
                <a:latin typeface="Consolas" panose="020B0609020204030204" pitchFamily="49" charset="0"/>
                <a:cs typeface="Courier New" pitchFamily="49" charset="0"/>
              </a:rPr>
              <a:t> number: ",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scanf</a:t>
            </a:r>
            <a:r>
              <a:rPr lang="en-US" sz="2000" b="1" dirty="0">
                <a:latin typeface="Consolas" panose="020B0609020204030204" pitchFamily="49" charset="0"/>
                <a:cs typeface="Courier New" pitchFamily="49" charset="0"/>
              </a:rPr>
              <a:t>("%d", &amp;</a:t>
            </a:r>
            <a:r>
              <a:rPr lang="en-US" sz="2000" b="1" dirty="0">
                <a:solidFill>
                  <a:srgbClr val="0033CC"/>
                </a:solidFill>
                <a:latin typeface="Consolas" panose="020B0609020204030204" pitchFamily="49" charset="0"/>
                <a:cs typeface="Courier New" pitchFamily="49" charset="0"/>
              </a:rPr>
              <a:t>number</a:t>
            </a:r>
            <a:r>
              <a:rPr lang="en-US" sz="2000" b="1" dirty="0">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if((</a:t>
            </a:r>
            <a:r>
              <a:rPr lang="en-US" sz="2000" b="1" dirty="0">
                <a:solidFill>
                  <a:srgbClr val="0033CC"/>
                </a:solidFill>
                <a:latin typeface="Consolas" panose="020B0609020204030204" pitchFamily="49" charset="0"/>
                <a:cs typeface="Courier New" pitchFamily="49" charset="0"/>
              </a:rPr>
              <a:t>number</a:t>
            </a:r>
            <a:r>
              <a:rPr lang="en-US" sz="2000" b="1" dirty="0">
                <a:latin typeface="Consolas" panose="020B0609020204030204" pitchFamily="49" charset="0"/>
                <a:cs typeface="Courier New" pitchFamily="49" charset="0"/>
              </a:rPr>
              <a:t> % 2) == 0)</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("Your number is even\n");</a:t>
            </a:r>
          </a:p>
          <a:p>
            <a:pPr>
              <a:lnSpc>
                <a:spcPct val="80000"/>
              </a:lnSpc>
              <a:spcBef>
                <a:spcPts val="525"/>
              </a:spcBef>
              <a:buClrTx/>
              <a:buFontTx/>
              <a:buNone/>
            </a:pPr>
            <a:r>
              <a:rPr lang="en-US" sz="2000" b="1" dirty="0">
                <a:latin typeface="Consolas" panose="020B0609020204030204" pitchFamily="49" charset="0"/>
                <a:cs typeface="Courier New" pitchFamily="49" charset="0"/>
              </a:rPr>
              <a:t>		else</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("Your number is odd\n");</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a:solidFill>
                  <a:srgbClr val="CC0000"/>
                </a:solidFill>
                <a:latin typeface="Consolas" panose="020B0609020204030204" pitchFamily="49" charset="0"/>
                <a:cs typeface="Courier New" pitchFamily="49" charset="0"/>
              </a:rPr>
              <a:t>}</a:t>
            </a:r>
          </a:p>
          <a:p>
            <a:pPr>
              <a:lnSpc>
                <a:spcPct val="80000"/>
              </a:lnSpc>
              <a:spcBef>
                <a:spcPts val="525"/>
              </a:spcBef>
              <a:buClrTx/>
            </a:pP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a:t>
            </a:r>
            <a:r>
              <a:rPr lang="en-US" sz="2000" b="1" dirty="0">
                <a:latin typeface="Consolas" panose="020B0609020204030204" pitchFamily="49" charset="0"/>
                <a:cs typeface="Courier New" pitchFamily="49" charset="0"/>
              </a:rPr>
              <a:t> </a:t>
            </a:r>
            <a:r>
              <a:rPr lang="en-US" sz="2000" b="1" dirty="0">
                <a:solidFill>
                  <a:srgbClr val="CC0000"/>
                </a:solidFill>
                <a:latin typeface="Consolas" panose="020B0609020204030204" pitchFamily="49" charset="0"/>
                <a:cs typeface="Courier New" pitchFamily="49" charset="0"/>
              </a:rPr>
              <a:t>compile error: </a:t>
            </a:r>
            <a:r>
              <a:rPr lang="en-US" sz="2000" b="1" dirty="0">
                <a:solidFill>
                  <a:srgbClr val="00B050"/>
                </a:solidFill>
                <a:latin typeface="Consolas" panose="020B0609020204030204" pitchFamily="49" charset="0"/>
                <a:cs typeface="Courier New" pitchFamily="49" charset="0"/>
              </a:rPr>
              <a:t>*/</a:t>
            </a:r>
            <a:endParaRPr lang="en-US" sz="2000" b="1" dirty="0">
              <a:solidFill>
                <a:srgbClr val="CC0000"/>
              </a:solidFill>
              <a:latin typeface="Consolas" panose="020B0609020204030204" pitchFamily="49" charset="0"/>
              <a:cs typeface="Courier New" pitchFamily="49" charset="0"/>
            </a:endParaRPr>
          </a:p>
          <a:p>
            <a:pPr>
              <a:lnSpc>
                <a:spcPct val="80000"/>
              </a:lnSpc>
              <a:spcBef>
                <a:spcPts val="525"/>
              </a:spcBef>
              <a:buClrTx/>
              <a:buFontTx/>
              <a:buNone/>
            </a:pPr>
            <a:r>
              <a:rPr lang="en-US" sz="2000" b="1" dirty="0">
                <a:solidFill>
                  <a:srgbClr val="CC0000"/>
                </a:solidFill>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a:t>
            </a:r>
            <a:r>
              <a:rPr lang="en-US" sz="2000" b="1" dirty="0">
                <a:solidFill>
                  <a:srgbClr val="CC0000"/>
                </a:solidFill>
                <a:latin typeface="Consolas" panose="020B0609020204030204" pitchFamily="49" charset="0"/>
                <a:cs typeface="Courier New" pitchFamily="49" charset="0"/>
              </a:rPr>
              <a:t> </a:t>
            </a:r>
            <a:r>
              <a:rPr lang="en-US" sz="2000" b="1" dirty="0" err="1">
                <a:solidFill>
                  <a:srgbClr val="CC0000"/>
                </a:solidFill>
                <a:latin typeface="Consolas" panose="020B0609020204030204" pitchFamily="49" charset="0"/>
                <a:cs typeface="Courier New" pitchFamily="49" charset="0"/>
              </a:rPr>
              <a:t>printf</a:t>
            </a:r>
            <a:r>
              <a:rPr lang="en-US" sz="2000" b="1" dirty="0">
                <a:solidFill>
                  <a:srgbClr val="CC0000"/>
                </a:solidFill>
                <a:latin typeface="Consolas" panose="020B0609020204030204" pitchFamily="49" charset="0"/>
                <a:cs typeface="Courier New" pitchFamily="49" charset="0"/>
              </a:rPr>
              <a:t>("The last number is %d\n", number);</a:t>
            </a:r>
            <a:endParaRPr lang="en-US" sz="2000" b="1" dirty="0">
              <a:solidFill>
                <a:srgbClr val="00B050"/>
              </a:solidFill>
              <a:latin typeface="Consolas" panose="020B0609020204030204" pitchFamily="49" charset="0"/>
              <a:cs typeface="Courier New" pitchFamily="49" charset="0"/>
            </a:endParaRPr>
          </a:p>
          <a:p>
            <a:pPr>
              <a:lnSpc>
                <a:spcPct val="80000"/>
              </a:lnSpc>
              <a:spcBef>
                <a:spcPts val="525"/>
              </a:spcBef>
              <a:buClrTx/>
              <a:buFontTx/>
              <a:buNone/>
            </a:pPr>
            <a:r>
              <a:rPr lang="en-US" sz="2000" b="1" dirty="0">
                <a:latin typeface="Consolas" panose="020B0609020204030204" pitchFamily="49" charset="0"/>
                <a:cs typeface="Courier New" pitchFamily="49" charset="0"/>
              </a:rPr>
              <a:t>	return 0;</a:t>
            </a:r>
          </a:p>
          <a:p>
            <a:pPr>
              <a:lnSpc>
                <a:spcPct val="80000"/>
              </a:lnSpc>
              <a:spcBef>
                <a:spcPts val="525"/>
              </a:spcBef>
              <a:buClrTx/>
              <a:buFontTx/>
              <a:buNone/>
            </a:pPr>
            <a:r>
              <a:rPr lang="en-US" sz="2000" b="1" dirty="0">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AD40FA7-4572-466A-B337-4FB8A9AAFF71}" type="slidenum">
              <a:rPr lang="en-US" sz="1200">
                <a:latin typeface="Gill Sans MT" panose="020B0502020104020203" pitchFamily="34" charset="0"/>
                <a:ea typeface="MS PGothic" pitchFamily="34" charset="-128"/>
              </a:rPr>
              <a:pPr algn="r">
                <a:buClrTx/>
                <a:buFontTx/>
                <a:buNone/>
              </a:pPr>
              <a:t>38</a:t>
            </a:fld>
            <a:endParaRPr lang="en-US" sz="1200" dirty="0">
              <a:latin typeface="Gill Sans MT" panose="020B0502020104020203" pitchFamily="34" charset="0"/>
              <a:ea typeface="MS PGothic" pitchFamily="34" charset="-128"/>
            </a:endParaRPr>
          </a:p>
        </p:txBody>
      </p:sp>
      <p:sp>
        <p:nvSpPr>
          <p:cNvPr id="3891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Nested Scopes/Blocks</a:t>
            </a:r>
          </a:p>
        </p:txBody>
      </p:sp>
      <p:sp>
        <p:nvSpPr>
          <p:cNvPr id="3891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188"/>
              </a:spcBef>
              <a:buClr>
                <a:srgbClr val="003399"/>
              </a:buClr>
              <a:buFont typeface="Wingdings" pitchFamily="2" charset="2"/>
              <a:buChar char=""/>
            </a:pPr>
            <a:r>
              <a:rPr lang="en-US" sz="3500" dirty="0">
                <a:latin typeface="Gill Sans MT" panose="020B0502020104020203" pitchFamily="34" charset="0"/>
              </a:rPr>
              <a:t>Scopes can be nested</a:t>
            </a:r>
          </a:p>
          <a:p>
            <a:pPr lvl="1">
              <a:lnSpc>
                <a:spcPct val="90000"/>
              </a:lnSpc>
              <a:spcBef>
                <a:spcPts val="850"/>
              </a:spcBef>
              <a:buClr>
                <a:srgbClr val="006633"/>
              </a:buClr>
              <a:buSzPct val="85000"/>
              <a:buFont typeface="Wingdings" pitchFamily="2" charset="2"/>
              <a:buChar char=""/>
            </a:pPr>
            <a:r>
              <a:rPr lang="en-US" sz="3400" dirty="0">
                <a:latin typeface="Gill Sans MT" panose="020B0502020104020203" pitchFamily="34" charset="0"/>
              </a:rPr>
              <a:t>Example: Nested </a:t>
            </a:r>
            <a:r>
              <a:rPr lang="en-US" sz="3400" b="1" dirty="0">
                <a:latin typeface="Consolas" panose="020B0609020204030204" pitchFamily="49" charset="0"/>
                <a:cs typeface="Courier New" pitchFamily="49" charset="0"/>
              </a:rPr>
              <a:t>if</a:t>
            </a:r>
            <a:r>
              <a:rPr lang="en-US" sz="3400" dirty="0">
                <a:latin typeface="Gill Sans MT" panose="020B0502020104020203" pitchFamily="34" charset="0"/>
              </a:rPr>
              <a:t>, nested </a:t>
            </a:r>
            <a:r>
              <a:rPr lang="en-US" sz="3400" b="1" dirty="0">
                <a:latin typeface="Consolas" panose="020B0609020204030204" pitchFamily="49" charset="0"/>
                <a:cs typeface="Courier New" pitchFamily="49" charset="0"/>
              </a:rPr>
              <a:t>for</a:t>
            </a:r>
            <a:r>
              <a:rPr lang="en-US" sz="3400" dirty="0">
                <a:latin typeface="Gill Sans MT" panose="020B0502020104020203" pitchFamily="34" charset="0"/>
              </a:rPr>
              <a:t>, …</a:t>
            </a:r>
          </a:p>
          <a:p>
            <a:pPr lvl="1">
              <a:lnSpc>
                <a:spcPct val="90000"/>
              </a:lnSpc>
              <a:spcBef>
                <a:spcPts val="400"/>
              </a:spcBef>
              <a:buClrTx/>
              <a:buSzPct val="85000"/>
              <a:buFontTx/>
              <a:buNone/>
            </a:pPr>
            <a:endParaRPr lang="en-US" sz="1600" dirty="0">
              <a:latin typeface="Gill Sans MT" panose="020B0502020104020203" pitchFamily="34" charset="0"/>
            </a:endParaRPr>
          </a:p>
          <a:p>
            <a:pPr>
              <a:lnSpc>
                <a:spcPct val="80000"/>
              </a:lnSpc>
              <a:spcBef>
                <a:spcPts val="525"/>
              </a:spcBef>
              <a:buClrTx/>
              <a:buFontTx/>
              <a:buNone/>
            </a:pPr>
            <a:r>
              <a:rPr lang="en-US" sz="2400" b="1" dirty="0">
                <a:latin typeface="Consolas" panose="020B0609020204030204" pitchFamily="49" charset="0"/>
                <a:cs typeface="Courier New" pitchFamily="49" charset="0"/>
              </a:rPr>
              <a:t>void main(){ </a:t>
            </a:r>
            <a:r>
              <a:rPr lang="en-US" sz="2400" b="1" dirty="0">
                <a:solidFill>
                  <a:srgbClr val="00B050"/>
                </a:solidFill>
                <a:latin typeface="Consolas" panose="020B0609020204030204" pitchFamily="49" charset="0"/>
                <a:cs typeface="Courier New" pitchFamily="49" charset="0"/>
              </a:rPr>
              <a:t>// </a:t>
            </a:r>
            <a:r>
              <a:rPr lang="en-US" sz="2400" b="1" dirty="0">
                <a:solidFill>
                  <a:srgbClr val="0070C0"/>
                </a:solidFill>
                <a:latin typeface="Consolas" panose="020B0609020204030204" pitchFamily="49" charset="0"/>
                <a:cs typeface="Courier New" pitchFamily="49" charset="0"/>
              </a:rPr>
              <a:t>block 1</a:t>
            </a:r>
          </a:p>
          <a:p>
            <a:pPr>
              <a:lnSpc>
                <a:spcPct val="80000"/>
              </a:lnSpc>
              <a:spcBef>
                <a:spcPts val="525"/>
              </a:spcBef>
              <a:buClrTx/>
              <a:buFontTx/>
              <a:buNone/>
            </a:pPr>
            <a:r>
              <a:rPr lang="en-US" sz="2400" b="1" dirty="0">
                <a:latin typeface="Consolas" panose="020B0609020204030204" pitchFamily="49" charset="0"/>
                <a:cs typeface="Courier New" pitchFamily="49" charset="0"/>
              </a:rPr>
              <a:t>	int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a:t>
            </a:r>
          </a:p>
          <a:p>
            <a:pPr>
              <a:lnSpc>
                <a:spcPct val="80000"/>
              </a:lnSpc>
              <a:spcBef>
                <a:spcPts val="525"/>
              </a:spcBef>
              <a:buClrTx/>
              <a:buFontTx/>
              <a:buNone/>
            </a:pPr>
            <a:r>
              <a:rPr lang="en-US" sz="2400" b="1" dirty="0">
                <a:latin typeface="Consolas" panose="020B0609020204030204" pitchFamily="49" charset="0"/>
                <a:cs typeface="Courier New" pitchFamily="49" charset="0"/>
              </a:rPr>
              <a:t>	{ </a:t>
            </a:r>
            <a:r>
              <a:rPr lang="en-US" sz="2400" b="1" dirty="0">
                <a:solidFill>
                  <a:srgbClr val="00B05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 </a:t>
            </a:r>
            <a:r>
              <a:rPr lang="en-US" sz="2400" b="1" dirty="0">
                <a:solidFill>
                  <a:srgbClr val="0070C0"/>
                </a:solidFill>
                <a:latin typeface="Consolas" panose="020B0609020204030204" pitchFamily="49" charset="0"/>
                <a:cs typeface="Courier New" pitchFamily="49" charset="0"/>
              </a:rPr>
              <a:t>block 2</a:t>
            </a:r>
          </a:p>
          <a:p>
            <a:pPr>
              <a:lnSpc>
                <a:spcPct val="80000"/>
              </a:lnSpc>
              <a:spcBef>
                <a:spcPts val="525"/>
              </a:spcBef>
              <a:buClrTx/>
              <a:buFontTx/>
              <a:buNone/>
            </a:pPr>
            <a:r>
              <a:rPr lang="en-US" sz="2400" b="1" dirty="0">
                <a:latin typeface="Consolas" panose="020B0609020204030204" pitchFamily="49" charset="0"/>
                <a:cs typeface="Courier New" pitchFamily="49" charset="0"/>
              </a:rPr>
              <a:t>		int j;</a:t>
            </a:r>
          </a:p>
          <a:p>
            <a:pPr>
              <a:lnSpc>
                <a:spcPct val="80000"/>
              </a:lnSpc>
              <a:spcBef>
                <a:spcPts val="525"/>
              </a:spcBef>
              <a:buClrTx/>
              <a:buFontTx/>
              <a:buNone/>
            </a:pPr>
            <a:r>
              <a:rPr lang="en-US" sz="2400" b="1" dirty="0">
                <a:latin typeface="Consolas" panose="020B0609020204030204" pitchFamily="49" charset="0"/>
                <a:cs typeface="Courier New" pitchFamily="49" charset="0"/>
              </a:rPr>
              <a:t>		{ </a:t>
            </a:r>
            <a:r>
              <a:rPr lang="en-US" sz="2400" b="1" dirty="0">
                <a:solidFill>
                  <a:srgbClr val="00B05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 </a:t>
            </a:r>
            <a:r>
              <a:rPr lang="en-US" sz="2400" b="1" dirty="0">
                <a:solidFill>
                  <a:srgbClr val="0070C0"/>
                </a:solidFill>
                <a:latin typeface="Consolas" panose="020B0609020204030204" pitchFamily="49" charset="0"/>
                <a:cs typeface="Courier New" pitchFamily="49" charset="0"/>
              </a:rPr>
              <a:t>block 3</a:t>
            </a:r>
          </a:p>
          <a:p>
            <a:pPr>
              <a:lnSpc>
                <a:spcPct val="80000"/>
              </a:lnSpc>
              <a:spcBef>
                <a:spcPts val="525"/>
              </a:spcBef>
              <a:buClrTx/>
              <a:buFontTx/>
              <a:buNone/>
            </a:pPr>
            <a:r>
              <a:rPr lang="en-US" sz="2400" b="1" dirty="0">
                <a:latin typeface="Consolas" panose="020B0609020204030204" pitchFamily="49" charset="0"/>
                <a:cs typeface="Courier New" pitchFamily="49" charset="0"/>
              </a:rPr>
              <a:t>			int k;</a:t>
            </a:r>
          </a:p>
          <a:p>
            <a:pPr>
              <a:lnSpc>
                <a:spcPct val="80000"/>
              </a:lnSpc>
              <a:spcBef>
                <a:spcPts val="525"/>
              </a:spcBef>
              <a:buClrTx/>
              <a:buFontTx/>
              <a:buNone/>
            </a:pPr>
            <a:r>
              <a:rPr lang="en-US" sz="2400" b="1" dirty="0">
                <a:latin typeface="Consolas" panose="020B0609020204030204" pitchFamily="49" charset="0"/>
                <a:cs typeface="Courier New" pitchFamily="49" charset="0"/>
              </a:rPr>
              <a:t>		}</a:t>
            </a:r>
          </a:p>
          <a:p>
            <a:pPr>
              <a:lnSpc>
                <a:spcPct val="80000"/>
              </a:lnSpc>
              <a:spcBef>
                <a:spcPts val="525"/>
              </a:spcBef>
              <a:buClrTx/>
              <a:buFontTx/>
              <a:buNone/>
            </a:pPr>
            <a:r>
              <a:rPr lang="en-US" sz="2400" b="1" dirty="0">
                <a:latin typeface="Consolas" panose="020B0609020204030204" pitchFamily="49" charset="0"/>
                <a:cs typeface="Courier New" pitchFamily="49" charset="0"/>
              </a:rPr>
              <a:t>		int m;</a:t>
            </a:r>
          </a:p>
          <a:p>
            <a:pPr>
              <a:lnSpc>
                <a:spcPct val="80000"/>
              </a:lnSpc>
              <a:spcBef>
                <a:spcPts val="525"/>
              </a:spcBef>
              <a:buClrTx/>
              <a:buFontTx/>
              <a:buNone/>
            </a:pPr>
            <a:r>
              <a:rPr lang="en-US" sz="2400" b="1" dirty="0">
                <a:latin typeface="Consolas" panose="020B0609020204030204" pitchFamily="49" charset="0"/>
                <a:cs typeface="Courier New" pitchFamily="49" charset="0"/>
              </a:rPr>
              <a:t>	}</a:t>
            </a:r>
          </a:p>
          <a:p>
            <a:pPr>
              <a:lnSpc>
                <a:spcPct val="80000"/>
              </a:lnSpc>
              <a:spcBef>
                <a:spcPts val="525"/>
              </a:spcBef>
              <a:buClrTx/>
              <a:buFontTx/>
              <a:buNone/>
            </a:pPr>
            <a:r>
              <a:rPr lang="en-US" sz="2400" b="1" dirty="0">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8151E7A-0B7C-4245-BD4B-DFE3EBAD706C}" type="slidenum">
              <a:rPr lang="en-US" sz="1200">
                <a:latin typeface="Gill Sans MT" panose="020B0502020104020203" pitchFamily="34" charset="0"/>
                <a:ea typeface="MS PGothic" pitchFamily="34" charset="-128"/>
              </a:rPr>
              <a:pPr algn="r">
                <a:buClrTx/>
                <a:buFontTx/>
                <a:buNone/>
              </a:pPr>
              <a:t>39</a:t>
            </a:fld>
            <a:endParaRPr lang="en-US" sz="1200" dirty="0">
              <a:latin typeface="Gill Sans MT" panose="020B0502020104020203" pitchFamily="34" charset="0"/>
              <a:ea typeface="MS PGothic" pitchFamily="34" charset="-128"/>
            </a:endParaRPr>
          </a:p>
        </p:txBody>
      </p:sp>
      <p:sp>
        <p:nvSpPr>
          <p:cNvPr id="3993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Variables in Nested Blocks</a:t>
            </a:r>
          </a:p>
        </p:txBody>
      </p:sp>
      <p:sp>
        <p:nvSpPr>
          <p:cNvPr id="3993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gn="just">
              <a:spcBef>
                <a:spcPts val="2000"/>
              </a:spcBef>
              <a:buClr>
                <a:srgbClr val="003399"/>
              </a:buClr>
              <a:buFont typeface="Wingdings" pitchFamily="2" charset="2"/>
              <a:buChar char=""/>
            </a:pPr>
            <a:r>
              <a:rPr lang="en-US" sz="3200" dirty="0">
                <a:latin typeface="Gill Sans MT" panose="020B0502020104020203" pitchFamily="34" charset="0"/>
              </a:rPr>
              <a:t>All variables from outer block can be used in inner blocks</a:t>
            </a:r>
          </a:p>
          <a:p>
            <a:pPr lvl="1" algn="just">
              <a:spcBef>
                <a:spcPts val="700"/>
              </a:spcBef>
              <a:buClr>
                <a:srgbClr val="006633"/>
              </a:buClr>
              <a:buSzPct val="85000"/>
              <a:buFont typeface="Wingdings" pitchFamily="2" charset="2"/>
              <a:buChar char=""/>
            </a:pPr>
            <a:r>
              <a:rPr lang="en-US" sz="2800" dirty="0">
                <a:latin typeface="Gill Sans MT" panose="020B0502020104020203" pitchFamily="34" charset="0"/>
              </a:rPr>
              <a:t>Scope of outer block contains the inner block</a:t>
            </a:r>
          </a:p>
          <a:p>
            <a:pPr algn="just">
              <a:spcBef>
                <a:spcPts val="2000"/>
              </a:spcBef>
              <a:buClr>
                <a:srgbClr val="003399"/>
              </a:buClr>
              <a:buFont typeface="Wingdings" pitchFamily="2" charset="2"/>
              <a:buChar char=""/>
            </a:pPr>
            <a:r>
              <a:rPr lang="en-US" sz="3200" dirty="0">
                <a:latin typeface="Gill Sans MT" panose="020B0502020104020203" pitchFamily="34" charset="0"/>
              </a:rPr>
              <a:t>Variables in inner block </a:t>
            </a:r>
            <a:r>
              <a:rPr lang="en-US" sz="3200" dirty="0">
                <a:solidFill>
                  <a:srgbClr val="CC0000"/>
                </a:solidFill>
                <a:latin typeface="Gill Sans MT" panose="020B0502020104020203" pitchFamily="34" charset="0"/>
              </a:rPr>
              <a:t>cannot</a:t>
            </a:r>
            <a:r>
              <a:rPr lang="en-US" sz="3200" dirty="0">
                <a:latin typeface="Gill Sans MT" panose="020B0502020104020203" pitchFamily="34" charset="0"/>
              </a:rPr>
              <a:t> be used in outer block</a:t>
            </a:r>
          </a:p>
          <a:p>
            <a:pPr lvl="1" algn="just">
              <a:spcBef>
                <a:spcPts val="700"/>
              </a:spcBef>
              <a:buClr>
                <a:srgbClr val="006633"/>
              </a:buClr>
              <a:buSzPct val="85000"/>
              <a:buFont typeface="Wingdings" pitchFamily="2" charset="2"/>
              <a:buChar char=""/>
            </a:pPr>
            <a:r>
              <a:rPr lang="en-US" sz="2800" dirty="0">
                <a:latin typeface="Gill Sans MT" panose="020B0502020104020203" pitchFamily="34" charset="0"/>
              </a:rPr>
              <a:t>Scope of the inner block does </a:t>
            </a:r>
            <a:r>
              <a:rPr lang="en-US" sz="2800" dirty="0">
                <a:solidFill>
                  <a:srgbClr val="CC0000"/>
                </a:solidFill>
                <a:latin typeface="Gill Sans MT" panose="020B0502020104020203" pitchFamily="34" charset="0"/>
              </a:rPr>
              <a:t>not</a:t>
            </a:r>
            <a:r>
              <a:rPr lang="en-US" sz="2800" dirty="0">
                <a:latin typeface="Gill Sans MT" panose="020B0502020104020203" pitchFamily="34" charset="0"/>
              </a:rPr>
              <a:t> contains the outer block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9939">
                                            <p:txEl>
                                              <p:pRg st="0" end="0"/>
                                            </p:txEl>
                                          </p:spTgt>
                                        </p:tgtEl>
                                        <p:attrNameLst>
                                          <p:attrName>style.visibility</p:attrName>
                                        </p:attrNameLst>
                                      </p:cBhvr>
                                      <p:to>
                                        <p:strVal val="visible"/>
                                      </p:to>
                                    </p:set>
                                    <p:animEffect transition="in" filter="checkerboard(across)">
                                      <p:cBhvr additive="repl">
                                        <p:cTn id="7" dur="500"/>
                                        <p:tgtEl>
                                          <p:spTgt spid="39939">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9939">
                                            <p:txEl>
                                              <p:pRg st="1" end="1"/>
                                            </p:txEl>
                                          </p:spTgt>
                                        </p:tgtEl>
                                        <p:attrNameLst>
                                          <p:attrName>style.visibility</p:attrName>
                                        </p:attrNameLst>
                                      </p:cBhvr>
                                      <p:to>
                                        <p:strVal val="visible"/>
                                      </p:to>
                                    </p:set>
                                    <p:animEffect transition="in" filter="checkerboard(across)">
                                      <p:cBhvr additive="repl">
                                        <p:cTn id="10" dur="500"/>
                                        <p:tgtEl>
                                          <p:spTgt spid="39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additive="repl">
                                        <p:cTn id="14" dur="1" fill="hold">
                                          <p:stCondLst>
                                            <p:cond delay="0"/>
                                          </p:stCondLst>
                                        </p:cTn>
                                        <p:tgtEl>
                                          <p:spTgt spid="39939">
                                            <p:txEl>
                                              <p:pRg st="2" end="2"/>
                                            </p:txEl>
                                          </p:spTgt>
                                        </p:tgtEl>
                                        <p:attrNameLst>
                                          <p:attrName>style.visibility</p:attrName>
                                        </p:attrNameLst>
                                      </p:cBhvr>
                                      <p:to>
                                        <p:strVal val="visible"/>
                                      </p:to>
                                    </p:set>
                                    <p:animEffect transition="in" filter="checkerboard(across)">
                                      <p:cBhvr additive="repl">
                                        <p:cTn id="15" dur="500"/>
                                        <p:tgtEl>
                                          <p:spTgt spid="39939">
                                            <p:txEl>
                                              <p:pRg st="2" end="2"/>
                                            </p:txEl>
                                          </p:spTgt>
                                        </p:tgtEl>
                                      </p:cBhvr>
                                    </p:animEffect>
                                  </p:childTnLst>
                                </p:cTn>
                              </p:par>
                              <p:par>
                                <p:cTn id="16" presetID="5" presetClass="entr" presetSubtype="10" fill="hold" nodeType="withEffect">
                                  <p:stCondLst>
                                    <p:cond delay="0"/>
                                  </p:stCondLst>
                                  <p:childTnLst>
                                    <p:set>
                                      <p:cBhvr additive="repl">
                                        <p:cTn id="17" dur="1" fill="hold">
                                          <p:stCondLst>
                                            <p:cond delay="0"/>
                                          </p:stCondLst>
                                        </p:cTn>
                                        <p:tgtEl>
                                          <p:spTgt spid="39939">
                                            <p:txEl>
                                              <p:pRg st="3" end="3"/>
                                            </p:txEl>
                                          </p:spTgt>
                                        </p:tgtEl>
                                        <p:attrNameLst>
                                          <p:attrName>style.visibility</p:attrName>
                                        </p:attrNameLst>
                                      </p:cBhvr>
                                      <p:to>
                                        <p:strVal val="visible"/>
                                      </p:to>
                                    </p:set>
                                    <p:animEffect transition="in" filter="checkerboard(across)">
                                      <p:cBhvr additive="repl">
                                        <p:cTn id="18"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4536F1-29C0-4777-93D3-75A80054C09E}" type="slidenum">
              <a:rPr lang="en-US" sz="1200">
                <a:latin typeface="Gill Sans MT" panose="020B0502020104020203" pitchFamily="34" charset="0"/>
                <a:ea typeface="MS PGothic" pitchFamily="34" charset="-128"/>
              </a:rPr>
              <a:pPr algn="r">
                <a:buClrTx/>
                <a:buFontTx/>
                <a:buNone/>
              </a:pPr>
              <a:t>4</a:t>
            </a:fld>
            <a:endParaRPr lang="en-US" sz="1200" dirty="0">
              <a:latin typeface="Gill Sans MT" panose="020B0502020104020203" pitchFamily="34" charset="0"/>
              <a:ea typeface="MS PGothic" pitchFamily="34" charset="-128"/>
            </a:endParaRPr>
          </a:p>
        </p:txBody>
      </p:sp>
      <p:sp>
        <p:nvSpPr>
          <p:cNvPr id="7170"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Introduction</a:t>
            </a:r>
          </a:p>
        </p:txBody>
      </p:sp>
      <p:sp>
        <p:nvSpPr>
          <p:cNvPr id="7171" name="Text Box 3"/>
          <p:cNvSpPr txBox="1">
            <a:spLocks noChangeArrowheads="1"/>
          </p:cNvSpPr>
          <p:nvPr/>
        </p:nvSpPr>
        <p:spPr bwMode="auto">
          <a:xfrm>
            <a:off x="304800" y="1143000"/>
            <a:ext cx="8839200" cy="535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1750"/>
              </a:spcBef>
              <a:buClr>
                <a:srgbClr val="003399"/>
              </a:buClr>
              <a:buFont typeface="Wingdings" pitchFamily="2" charset="2"/>
              <a:buChar char=""/>
            </a:pPr>
            <a:r>
              <a:rPr lang="en-US" sz="2800" dirty="0">
                <a:latin typeface="Gill Sans MT" panose="020B0502020104020203" pitchFamily="34" charset="0"/>
              </a:rPr>
              <a:t>Until now, we learned to develop simple algorithms</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Interactions, Mathematics, Decisions, and Loops</a:t>
            </a:r>
          </a:p>
          <a:p>
            <a:pPr>
              <a:lnSpc>
                <a:spcPct val="90000"/>
              </a:lnSpc>
              <a:spcBef>
                <a:spcPts val="1750"/>
              </a:spcBef>
              <a:buClr>
                <a:srgbClr val="003399"/>
              </a:buClr>
              <a:buFont typeface="Wingdings" pitchFamily="2" charset="2"/>
              <a:buChar char=""/>
            </a:pPr>
            <a:r>
              <a:rPr lang="en-US" sz="2800" dirty="0">
                <a:latin typeface="Gill Sans MT" panose="020B0502020104020203" pitchFamily="34" charset="0"/>
              </a:rPr>
              <a:t>Real problems: very complex</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Compressing a file</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Calculator</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Games, MS Word, Firefox, …</a:t>
            </a:r>
          </a:p>
          <a:p>
            <a:pPr>
              <a:lnSpc>
                <a:spcPct val="90000"/>
              </a:lnSpc>
              <a:spcBef>
                <a:spcPts val="1750"/>
              </a:spcBef>
              <a:buClr>
                <a:srgbClr val="003399"/>
              </a:buClr>
              <a:buFont typeface="Wingdings" pitchFamily="2" charset="2"/>
              <a:buChar char=""/>
            </a:pPr>
            <a:r>
              <a:rPr lang="en-US" sz="2800" dirty="0">
                <a:latin typeface="Gill Sans MT" panose="020B0502020104020203" pitchFamily="34" charset="0"/>
              </a:rPr>
              <a:t>Cannot be developed at once</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Divide the problem into smaller sub-problems </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Solve the sub-problems</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Put the solutions altogether to get the final solution</a:t>
            </a:r>
          </a:p>
          <a:p>
            <a:pPr>
              <a:lnSpc>
                <a:spcPct val="90000"/>
              </a:lnSpc>
              <a:spcBef>
                <a:spcPts val="1750"/>
              </a:spcBef>
              <a:buClr>
                <a:srgbClr val="003399"/>
              </a:buClr>
              <a:buFont typeface="Wingdings" pitchFamily="2" charset="2"/>
              <a:buChar char=""/>
            </a:pPr>
            <a:r>
              <a:rPr lang="en-US" sz="2800" b="1" dirty="0">
                <a:solidFill>
                  <a:srgbClr val="FF0000"/>
                </a:solidFill>
                <a:latin typeface="Gill Sans MT" panose="020B0502020104020203" pitchFamily="34" charset="0"/>
              </a:rPr>
              <a:t>Modular</a:t>
            </a:r>
            <a:r>
              <a:rPr lang="en-US" sz="2800" dirty="0">
                <a:solidFill>
                  <a:srgbClr val="FF0000"/>
                </a:solidFill>
                <a:latin typeface="Gill Sans MT" panose="020B0502020104020203" pitchFamily="34" charset="0"/>
              </a:rPr>
              <a:t> </a:t>
            </a:r>
            <a:r>
              <a:rPr lang="en-US" sz="2800" dirty="0">
                <a:solidFill>
                  <a:srgbClr val="002060"/>
                </a:solidFill>
                <a:latin typeface="Gill Sans MT" panose="020B0502020104020203" pitchFamily="34" charset="0"/>
              </a:rPr>
              <a:t>programming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additive="repl">
                                        <p:cTn id="7" dur="500"/>
                                        <p:tgtEl>
                                          <p:spTgt spid="7171">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7171">
                                            <p:txEl>
                                              <p:pRg st="1" end="1"/>
                                            </p:txEl>
                                          </p:spTgt>
                                        </p:tgtEl>
                                        <p:attrNameLst>
                                          <p:attrName>style.visibility</p:attrName>
                                        </p:attrNameLst>
                                      </p:cBhvr>
                                      <p:to>
                                        <p:strVal val="visible"/>
                                      </p:to>
                                    </p:set>
                                    <p:animEffect transition="in" filter="checkerboard(across)">
                                      <p:cBhvr additive="repl">
                                        <p:cTn id="10" dur="500"/>
                                        <p:tgtEl>
                                          <p:spTgt spid="71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additive="repl">
                                        <p:cTn id="14" dur="1" fill="hold">
                                          <p:stCondLst>
                                            <p:cond delay="0"/>
                                          </p:stCondLst>
                                        </p:cTn>
                                        <p:tgtEl>
                                          <p:spTgt spid="7171">
                                            <p:txEl>
                                              <p:pRg st="2" end="2"/>
                                            </p:txEl>
                                          </p:spTgt>
                                        </p:tgtEl>
                                        <p:attrNameLst>
                                          <p:attrName>style.visibility</p:attrName>
                                        </p:attrNameLst>
                                      </p:cBhvr>
                                      <p:to>
                                        <p:strVal val="visible"/>
                                      </p:to>
                                    </p:set>
                                    <p:animEffect transition="in" filter="checkerboard(across)">
                                      <p:cBhvr additive="repl">
                                        <p:cTn id="15" dur="500"/>
                                        <p:tgtEl>
                                          <p:spTgt spid="7171">
                                            <p:txEl>
                                              <p:pRg st="2" end="2"/>
                                            </p:txEl>
                                          </p:spTgt>
                                        </p:tgtEl>
                                      </p:cBhvr>
                                    </p:animEffect>
                                  </p:childTnLst>
                                </p:cTn>
                              </p:par>
                              <p:par>
                                <p:cTn id="16" presetID="5" presetClass="entr" presetSubtype="10" fill="hold" nodeType="withEffect">
                                  <p:stCondLst>
                                    <p:cond delay="0"/>
                                  </p:stCondLst>
                                  <p:childTnLst>
                                    <p:set>
                                      <p:cBhvr additive="repl">
                                        <p:cTn id="17" dur="1" fill="hold">
                                          <p:stCondLst>
                                            <p:cond delay="0"/>
                                          </p:stCondLst>
                                        </p:cTn>
                                        <p:tgtEl>
                                          <p:spTgt spid="7171">
                                            <p:txEl>
                                              <p:pRg st="3" end="3"/>
                                            </p:txEl>
                                          </p:spTgt>
                                        </p:tgtEl>
                                        <p:attrNameLst>
                                          <p:attrName>style.visibility</p:attrName>
                                        </p:attrNameLst>
                                      </p:cBhvr>
                                      <p:to>
                                        <p:strVal val="visible"/>
                                      </p:to>
                                    </p:set>
                                    <p:animEffect transition="in" filter="checkerboard(across)">
                                      <p:cBhvr additive="repl">
                                        <p:cTn id="18" dur="500"/>
                                        <p:tgtEl>
                                          <p:spTgt spid="7171">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7171">
                                            <p:txEl>
                                              <p:pRg st="4" end="4"/>
                                            </p:txEl>
                                          </p:spTgt>
                                        </p:tgtEl>
                                        <p:attrNameLst>
                                          <p:attrName>style.visibility</p:attrName>
                                        </p:attrNameLst>
                                      </p:cBhvr>
                                      <p:to>
                                        <p:strVal val="visible"/>
                                      </p:to>
                                    </p:set>
                                    <p:animEffect transition="in" filter="checkerboard(across)">
                                      <p:cBhvr additive="repl">
                                        <p:cTn id="21" dur="500"/>
                                        <p:tgtEl>
                                          <p:spTgt spid="7171">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7171">
                                            <p:txEl>
                                              <p:pRg st="5" end="5"/>
                                            </p:txEl>
                                          </p:spTgt>
                                        </p:tgtEl>
                                        <p:attrNameLst>
                                          <p:attrName>style.visibility</p:attrName>
                                        </p:attrNameLst>
                                      </p:cBhvr>
                                      <p:to>
                                        <p:strVal val="visible"/>
                                      </p:to>
                                    </p:set>
                                    <p:animEffect transition="in" filter="checkerboard(across)">
                                      <p:cBhvr additive="repl">
                                        <p:cTn id="24" dur="500"/>
                                        <p:tgtEl>
                                          <p:spTgt spid="717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additive="repl">
                                        <p:cTn id="28" dur="1" fill="hold">
                                          <p:stCondLst>
                                            <p:cond delay="0"/>
                                          </p:stCondLst>
                                        </p:cTn>
                                        <p:tgtEl>
                                          <p:spTgt spid="7171">
                                            <p:txEl>
                                              <p:pRg st="6" end="6"/>
                                            </p:txEl>
                                          </p:spTgt>
                                        </p:tgtEl>
                                        <p:attrNameLst>
                                          <p:attrName>style.visibility</p:attrName>
                                        </p:attrNameLst>
                                      </p:cBhvr>
                                      <p:to>
                                        <p:strVal val="visible"/>
                                      </p:to>
                                    </p:set>
                                    <p:animEffect transition="in" filter="checkerboard(across)">
                                      <p:cBhvr additive="repl">
                                        <p:cTn id="29" dur="500"/>
                                        <p:tgtEl>
                                          <p:spTgt spid="7171">
                                            <p:txEl>
                                              <p:pRg st="6" end="6"/>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7171">
                                            <p:txEl>
                                              <p:pRg st="7" end="7"/>
                                            </p:txEl>
                                          </p:spTgt>
                                        </p:tgtEl>
                                        <p:attrNameLst>
                                          <p:attrName>style.visibility</p:attrName>
                                        </p:attrNameLst>
                                      </p:cBhvr>
                                      <p:to>
                                        <p:strVal val="visible"/>
                                      </p:to>
                                    </p:set>
                                    <p:animEffect transition="in" filter="checkerboard(across)">
                                      <p:cBhvr additive="repl">
                                        <p:cTn id="32" dur="500"/>
                                        <p:tgtEl>
                                          <p:spTgt spid="7171">
                                            <p:txEl>
                                              <p:pRg st="7" end="7"/>
                                            </p:txEl>
                                          </p:spTgt>
                                        </p:tgtEl>
                                      </p:cBhvr>
                                    </p:animEffect>
                                  </p:childTnLst>
                                </p:cTn>
                              </p:par>
                              <p:par>
                                <p:cTn id="33" presetID="5" presetClass="entr" presetSubtype="10" fill="hold" nodeType="withEffect">
                                  <p:stCondLst>
                                    <p:cond delay="0"/>
                                  </p:stCondLst>
                                  <p:childTnLst>
                                    <p:set>
                                      <p:cBhvr additive="repl">
                                        <p:cTn id="34" dur="1" fill="hold">
                                          <p:stCondLst>
                                            <p:cond delay="0"/>
                                          </p:stCondLst>
                                        </p:cTn>
                                        <p:tgtEl>
                                          <p:spTgt spid="7171">
                                            <p:txEl>
                                              <p:pRg st="8" end="8"/>
                                            </p:txEl>
                                          </p:spTgt>
                                        </p:tgtEl>
                                        <p:attrNameLst>
                                          <p:attrName>style.visibility</p:attrName>
                                        </p:attrNameLst>
                                      </p:cBhvr>
                                      <p:to>
                                        <p:strVal val="visible"/>
                                      </p:to>
                                    </p:set>
                                    <p:animEffect transition="in" filter="checkerboard(across)">
                                      <p:cBhvr additive="repl">
                                        <p:cTn id="35" dur="500"/>
                                        <p:tgtEl>
                                          <p:spTgt spid="7171">
                                            <p:txEl>
                                              <p:pRg st="8" end="8"/>
                                            </p:txEl>
                                          </p:spTgt>
                                        </p:tgtEl>
                                      </p:cBhvr>
                                    </p:animEffect>
                                  </p:childTnLst>
                                </p:cTn>
                              </p:par>
                              <p:par>
                                <p:cTn id="36" presetID="5" presetClass="entr" presetSubtype="10" fill="hold" nodeType="withEffect">
                                  <p:stCondLst>
                                    <p:cond delay="0"/>
                                  </p:stCondLst>
                                  <p:childTnLst>
                                    <p:set>
                                      <p:cBhvr additive="repl">
                                        <p:cTn id="37" dur="1" fill="hold">
                                          <p:stCondLst>
                                            <p:cond delay="0"/>
                                          </p:stCondLst>
                                        </p:cTn>
                                        <p:tgtEl>
                                          <p:spTgt spid="7171">
                                            <p:txEl>
                                              <p:pRg st="9" end="9"/>
                                            </p:txEl>
                                          </p:spTgt>
                                        </p:tgtEl>
                                        <p:attrNameLst>
                                          <p:attrName>style.visibility</p:attrName>
                                        </p:attrNameLst>
                                      </p:cBhvr>
                                      <p:to>
                                        <p:strVal val="visible"/>
                                      </p:to>
                                    </p:set>
                                    <p:animEffect transition="in" filter="checkerboard(across)">
                                      <p:cBhvr additive="repl">
                                        <p:cTn id="38" dur="500"/>
                                        <p:tgtEl>
                                          <p:spTgt spid="7171">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additive="repl">
                                        <p:cTn id="42" dur="1" fill="hold">
                                          <p:stCondLst>
                                            <p:cond delay="0"/>
                                          </p:stCondLst>
                                        </p:cTn>
                                        <p:tgtEl>
                                          <p:spTgt spid="7171">
                                            <p:txEl>
                                              <p:pRg st="10" end="10"/>
                                            </p:txEl>
                                          </p:spTgt>
                                        </p:tgtEl>
                                        <p:attrNameLst>
                                          <p:attrName>style.visibility</p:attrName>
                                        </p:attrNameLst>
                                      </p:cBhvr>
                                      <p:to>
                                        <p:strVal val="visible"/>
                                      </p:to>
                                    </p:set>
                                    <p:animEffect transition="in" filter="checkerboard(across)">
                                      <p:cBhvr additive="repl">
                                        <p:cTn id="43"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D5BAF8E-8A3C-453E-8360-27C7A25B7EAD}" type="slidenum">
              <a:rPr lang="en-US" sz="1200">
                <a:latin typeface="Gill Sans MT" panose="020B0502020104020203" pitchFamily="34" charset="0"/>
                <a:ea typeface="MS PGothic" pitchFamily="34" charset="-128"/>
              </a:rPr>
              <a:pPr algn="r">
                <a:buClrTx/>
                <a:buFontTx/>
                <a:buNone/>
              </a:pPr>
              <a:t>40</a:t>
            </a:fld>
            <a:endParaRPr lang="en-US" sz="1200" dirty="0">
              <a:latin typeface="Gill Sans MT" panose="020B0502020104020203" pitchFamily="34" charset="0"/>
              <a:ea typeface="MS PGothic" pitchFamily="34" charset="-128"/>
            </a:endParaRPr>
          </a:p>
        </p:txBody>
      </p:sp>
      <p:sp>
        <p:nvSpPr>
          <p:cNvPr id="4096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sz="3200" dirty="0"/>
              <a:t>Variables in Nested Blocks: Example</a:t>
            </a:r>
          </a:p>
        </p:txBody>
      </p:sp>
      <p:sp>
        <p:nvSpPr>
          <p:cNvPr id="4096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1pPr>
            <a:lvl2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2pPr>
            <a:lvl3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3pPr>
            <a:lvl4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4pPr>
            <a:lvl5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9pPr>
          </a:lstStyle>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err="1">
                <a:solidFill>
                  <a:srgbClr val="0033CC"/>
                </a:solidFill>
                <a:latin typeface="Consolas" panose="020B0609020204030204" pitchFamily="49" charset="0"/>
                <a:cs typeface="Courier New" pitchFamily="49" charset="0"/>
              </a:rPr>
              <a:t>int</a:t>
            </a:r>
            <a:r>
              <a:rPr lang="en-US" sz="2000" b="1" dirty="0">
                <a:solidFill>
                  <a:srgbClr val="0033CC"/>
                </a:solidFill>
                <a:latin typeface="Consolas" panose="020B0609020204030204" pitchFamily="49" charset="0"/>
                <a:cs typeface="Courier New" pitchFamily="49" charset="0"/>
              </a:rPr>
              <a:t> k = 0;</a:t>
            </a:r>
          </a:p>
          <a:p>
            <a:pPr>
              <a:lnSpc>
                <a:spcPct val="80000"/>
              </a:lnSpc>
              <a:spcBef>
                <a:spcPts val="525"/>
              </a:spcBef>
              <a:buClrTx/>
              <a:buFontTx/>
              <a:buNone/>
            </a:pPr>
            <a:r>
              <a:rPr lang="en-US" sz="2000" b="1" dirty="0">
                <a:latin typeface="Consolas" panose="020B0609020204030204" pitchFamily="49" charset="0"/>
                <a:cs typeface="Courier New" pitchFamily="49" charset="0"/>
              </a:rPr>
              <a:t>	for(</a:t>
            </a:r>
            <a:r>
              <a:rPr lang="en-US" sz="2000" b="1" dirty="0" err="1">
                <a:solidFill>
                  <a:srgbClr val="0033CC"/>
                </a:solidFill>
                <a:latin typeface="Consolas" panose="020B0609020204030204" pitchFamily="49" charset="0"/>
                <a:cs typeface="Courier New" pitchFamily="49" charset="0"/>
              </a:rPr>
              <a:t>int</a:t>
            </a:r>
            <a:r>
              <a:rPr lang="en-US" sz="2000" b="1" dirty="0">
                <a:solidFill>
                  <a:srgbClr val="0033CC"/>
                </a:solidFill>
                <a:latin typeface="Consolas" panose="020B0609020204030204" pitchFamily="49" charset="0"/>
                <a:cs typeface="Courier New" pitchFamily="49" charset="0"/>
              </a:rPr>
              <a:t> </a:t>
            </a:r>
            <a:r>
              <a:rPr lang="en-US" sz="2000" b="1" dirty="0" err="1">
                <a:solidFill>
                  <a:srgbClr val="0033CC"/>
                </a:solidFill>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 0;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&lt; 10;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 block 1 */</a:t>
            </a:r>
          </a:p>
          <a:p>
            <a:pPr>
              <a:lnSpc>
                <a:spcPct val="80000"/>
              </a:lnSpc>
              <a:spcBef>
                <a:spcPts val="525"/>
              </a:spcBef>
              <a:buClrTx/>
              <a:buFontTx/>
              <a:buNone/>
            </a:pPr>
            <a:r>
              <a:rPr lang="en-US" sz="2000" b="1" dirty="0">
                <a:latin typeface="Consolas" panose="020B0609020204030204" pitchFamily="49" charset="0"/>
                <a:cs typeface="Courier New" pitchFamily="49" charset="0"/>
              </a:rPr>
              <a:t>		if(</a:t>
            </a:r>
            <a:r>
              <a:rPr lang="en-US" sz="2000" b="1" dirty="0" err="1">
                <a:solidFill>
                  <a:srgbClr val="0033CC"/>
                </a:solidFill>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&gt; 5){</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 block 2 */</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err="1">
                <a:solidFill>
                  <a:srgbClr val="0033CC"/>
                </a:solidFill>
                <a:latin typeface="Consolas" panose="020B0609020204030204" pitchFamily="49" charset="0"/>
                <a:cs typeface="Courier New" pitchFamily="49" charset="0"/>
              </a:rPr>
              <a:t>int</a:t>
            </a:r>
            <a:r>
              <a:rPr lang="en-US" sz="2000" b="1" dirty="0">
                <a:solidFill>
                  <a:srgbClr val="0033CC"/>
                </a:solidFill>
                <a:latin typeface="Consolas" panose="020B0609020204030204" pitchFamily="49" charset="0"/>
                <a:cs typeface="Courier New" pitchFamily="49" charset="0"/>
              </a:rPr>
              <a:t> j = </a:t>
            </a:r>
            <a:r>
              <a:rPr lang="en-US" sz="2000" b="1" dirty="0" err="1">
                <a:solidFill>
                  <a:srgbClr val="0033CC"/>
                </a:solidFill>
                <a:latin typeface="Consolas" panose="020B0609020204030204" pitchFamily="49" charset="0"/>
                <a:cs typeface="Courier New" pitchFamily="49" charset="0"/>
              </a:rPr>
              <a:t>i</a:t>
            </a:r>
            <a:r>
              <a:rPr lang="en-US" sz="2000" b="1" dirty="0">
                <a:solidFill>
                  <a:srgbClr val="0033CC"/>
                </a:solidFill>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p>
          <a:p>
            <a:pPr>
              <a:lnSpc>
                <a:spcPct val="80000"/>
              </a:lnSpc>
              <a:spcBef>
                <a:spcPts val="525"/>
              </a:spcBef>
              <a:buClrTx/>
              <a:buFontTx/>
              <a:buNone/>
            </a:pPr>
            <a:r>
              <a:rPr lang="en-US" sz="2000" b="1" dirty="0">
                <a:latin typeface="Consolas" panose="020B0609020204030204" pitchFamily="49" charset="0"/>
                <a:cs typeface="Courier New" pitchFamily="49" charset="0"/>
              </a:rPr>
              <a:t>		while(</a:t>
            </a:r>
            <a:r>
              <a:rPr lang="en-US" sz="2000" b="1" dirty="0">
                <a:solidFill>
                  <a:srgbClr val="0033CC"/>
                </a:solidFill>
                <a:latin typeface="Consolas" panose="020B0609020204030204" pitchFamily="49" charset="0"/>
                <a:cs typeface="Courier New" pitchFamily="49" charset="0"/>
              </a:rPr>
              <a:t>k</a:t>
            </a:r>
            <a:r>
              <a:rPr lang="en-US" sz="2000" b="1" dirty="0">
                <a:solidFill>
                  <a:srgbClr val="00CC00"/>
                </a:solidFill>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&gt; 10){</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 block 3 */</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err="1">
                <a:solidFill>
                  <a:srgbClr val="0033CC"/>
                </a:solidFill>
                <a:latin typeface="Consolas" panose="020B0609020204030204" pitchFamily="49" charset="0"/>
                <a:cs typeface="Courier New" pitchFamily="49" charset="0"/>
              </a:rPr>
              <a:t>int</a:t>
            </a:r>
            <a:r>
              <a:rPr lang="en-US" sz="2000" b="1" dirty="0">
                <a:solidFill>
                  <a:srgbClr val="0033CC"/>
                </a:solidFill>
                <a:latin typeface="Consolas" panose="020B0609020204030204" pitchFamily="49" charset="0"/>
                <a:cs typeface="Courier New" pitchFamily="49" charset="0"/>
              </a:rPr>
              <a:t> l = </a:t>
            </a:r>
            <a:r>
              <a:rPr lang="en-US" sz="2000" b="1" dirty="0" err="1">
                <a:solidFill>
                  <a:srgbClr val="0033CC"/>
                </a:solidFill>
                <a:latin typeface="Consolas" panose="020B0609020204030204" pitchFamily="49" charset="0"/>
                <a:cs typeface="Courier New" pitchFamily="49" charset="0"/>
              </a:rPr>
              <a:t>i</a:t>
            </a:r>
            <a:r>
              <a:rPr lang="en-US" sz="2000" b="1" dirty="0">
                <a:solidFill>
                  <a:srgbClr val="0033CC"/>
                </a:solidFill>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a:t>
            </a:r>
            <a:r>
              <a:rPr lang="en-US" sz="2000" b="1" dirty="0">
                <a:latin typeface="Consolas" panose="020B0609020204030204" pitchFamily="49" charset="0"/>
                <a:cs typeface="Courier New" pitchFamily="49" charset="0"/>
              </a:rPr>
              <a:t> </a:t>
            </a:r>
            <a:r>
              <a:rPr lang="en-US" sz="2000" b="1" dirty="0" err="1">
                <a:solidFill>
                  <a:srgbClr val="CC0000"/>
                </a:solidFill>
                <a:latin typeface="Consolas" panose="020B0609020204030204" pitchFamily="49" charset="0"/>
                <a:cs typeface="Courier New" pitchFamily="49" charset="0"/>
              </a:rPr>
              <a:t>int</a:t>
            </a:r>
            <a:r>
              <a:rPr lang="en-US" sz="2000" b="1" dirty="0">
                <a:solidFill>
                  <a:srgbClr val="CC0000"/>
                </a:solidFill>
                <a:latin typeface="Consolas" panose="020B0609020204030204" pitchFamily="49" charset="0"/>
                <a:cs typeface="Courier New" pitchFamily="49" charset="0"/>
              </a:rPr>
              <a:t> m = j; compile error</a:t>
            </a: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a:t>
            </a:r>
            <a:r>
              <a:rPr lang="en-US" sz="2000" b="1" dirty="0">
                <a:latin typeface="Consolas" panose="020B0609020204030204" pitchFamily="49" charset="0"/>
                <a:cs typeface="Courier New" pitchFamily="49" charset="0"/>
              </a:rPr>
              <a:t> </a:t>
            </a:r>
            <a:r>
              <a:rPr lang="en-US" sz="2000" b="1" dirty="0">
                <a:solidFill>
                  <a:srgbClr val="CC0000"/>
                </a:solidFill>
                <a:latin typeface="Consolas" panose="020B0609020204030204" pitchFamily="49" charset="0"/>
                <a:cs typeface="Courier New" pitchFamily="49" charset="0"/>
              </a:rPr>
              <a:t>k = l; compile error</a:t>
            </a:r>
            <a:r>
              <a:rPr lang="en-US" sz="2000" b="1" dirty="0">
                <a:latin typeface="Consolas" panose="020B0609020204030204" pitchFamily="49" charset="0"/>
                <a:cs typeface="Courier New" pitchFamily="49" charset="0"/>
              </a:rPr>
              <a:t> </a:t>
            </a:r>
            <a:r>
              <a:rPr lang="en-US" sz="2000" b="1" dirty="0">
                <a:solidFill>
                  <a:srgbClr val="00B050"/>
                </a:solidFill>
                <a:latin typeface="Consolas" panose="020B0609020204030204" pitchFamily="49" charset="0"/>
                <a:cs typeface="Courier New" pitchFamily="49" charset="0"/>
              </a:rPr>
              <a:t>*/</a:t>
            </a:r>
          </a:p>
          <a:p>
            <a:pPr>
              <a:lnSpc>
                <a:spcPct val="80000"/>
              </a:lnSpc>
              <a:spcBef>
                <a:spcPts val="525"/>
              </a:spcBef>
              <a:buClrTx/>
              <a:buFontTx/>
              <a:buNone/>
            </a:pPr>
            <a:r>
              <a:rPr lang="en-US" sz="2000" b="1" dirty="0">
                <a:latin typeface="Consolas" panose="020B0609020204030204"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2B47A04-E3E2-4254-959C-7FFF3804E456}" type="slidenum">
              <a:rPr lang="en-US" sz="1200">
                <a:latin typeface="Gill Sans MT" panose="020B0502020104020203" pitchFamily="34" charset="0"/>
                <a:ea typeface="MS PGothic" pitchFamily="34" charset="-128"/>
              </a:rPr>
              <a:pPr algn="r">
                <a:buClrTx/>
                <a:buFontTx/>
                <a:buNone/>
              </a:pPr>
              <a:t>41</a:t>
            </a:fld>
            <a:endParaRPr lang="en-US" sz="1200" dirty="0">
              <a:latin typeface="Gill Sans MT" panose="020B0502020104020203" pitchFamily="34" charset="0"/>
              <a:ea typeface="MS PGothic" pitchFamily="34" charset="-128"/>
            </a:endParaRPr>
          </a:p>
        </p:txBody>
      </p:sp>
      <p:sp>
        <p:nvSpPr>
          <p:cNvPr id="4198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Same Variables in Nested Block</a:t>
            </a:r>
          </a:p>
        </p:txBody>
      </p:sp>
      <p:sp>
        <p:nvSpPr>
          <p:cNvPr id="4198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625"/>
              </a:spcBef>
              <a:buClr>
                <a:srgbClr val="003399"/>
              </a:buClr>
              <a:buFont typeface="Wingdings" pitchFamily="2" charset="2"/>
              <a:buChar char=""/>
            </a:pPr>
            <a:r>
              <a:rPr lang="en-US" sz="2600" dirty="0">
                <a:latin typeface="Gill Sans MT" panose="020B0502020104020203" pitchFamily="34" charset="0"/>
              </a:rPr>
              <a:t>If a variable in inner block has the same identifier of a variable in outer block</a:t>
            </a:r>
          </a:p>
          <a:p>
            <a:pPr lvl="1">
              <a:spcBef>
                <a:spcPts val="550"/>
              </a:spcBef>
              <a:buClr>
                <a:srgbClr val="006633"/>
              </a:buClr>
              <a:buSzPct val="85000"/>
              <a:buFont typeface="Wingdings" pitchFamily="2" charset="2"/>
              <a:buChar char=""/>
            </a:pPr>
            <a:r>
              <a:rPr lang="en-US" sz="2200" dirty="0">
                <a:latin typeface="Gill Sans MT" panose="020B0502020104020203" pitchFamily="34" charset="0"/>
              </a:rPr>
              <a:t>The inner variable </a:t>
            </a:r>
            <a:r>
              <a:rPr lang="en-US" sz="2200" dirty="0">
                <a:solidFill>
                  <a:srgbClr val="CC0000"/>
                </a:solidFill>
                <a:latin typeface="Gill Sans MT" panose="020B0502020104020203" pitchFamily="34" charset="0"/>
              </a:rPr>
              <a:t>hides</a:t>
            </a:r>
            <a:r>
              <a:rPr lang="en-US" sz="2200" dirty="0">
                <a:latin typeface="Gill Sans MT" panose="020B0502020104020203" pitchFamily="34" charset="0"/>
              </a:rPr>
              <a:t> the outer variable</a:t>
            </a:r>
          </a:p>
          <a:p>
            <a:pPr lvl="1">
              <a:spcBef>
                <a:spcPts val="550"/>
              </a:spcBef>
              <a:buClr>
                <a:srgbClr val="006633"/>
              </a:buClr>
              <a:buSzPct val="85000"/>
              <a:buFont typeface="Wingdings" pitchFamily="2" charset="2"/>
              <a:buChar char=""/>
            </a:pPr>
            <a:r>
              <a:rPr lang="en-US" sz="2200" dirty="0">
                <a:latin typeface="Gill Sans MT" panose="020B0502020104020203" pitchFamily="34" charset="0"/>
              </a:rPr>
              <a:t>Changing inner variables </a:t>
            </a:r>
            <a:r>
              <a:rPr lang="en-US" sz="2200" dirty="0">
                <a:solidFill>
                  <a:srgbClr val="CC0000"/>
                </a:solidFill>
                <a:latin typeface="Gill Sans MT" panose="020B0502020104020203" pitchFamily="34" charset="0"/>
              </a:rPr>
              <a:t>does not</a:t>
            </a:r>
            <a:r>
              <a:rPr lang="en-US" sz="2200" dirty="0">
                <a:latin typeface="Gill Sans MT" panose="020B0502020104020203" pitchFamily="34" charset="0"/>
              </a:rPr>
              <a:t> change outer variable</a:t>
            </a:r>
          </a:p>
          <a:p>
            <a:pPr>
              <a:lnSpc>
                <a:spcPct val="80000"/>
              </a:lnSpc>
              <a:spcBef>
                <a:spcPts val="600"/>
              </a:spcBef>
              <a:buClrTx/>
              <a:buFontTx/>
              <a:buNone/>
            </a:pPr>
            <a:endParaRPr lang="en-US" sz="900" b="1" dirty="0">
              <a:latin typeface="Consolas" panose="020B0609020204030204" pitchFamily="49" charset="0"/>
              <a:cs typeface="Courier New" pitchFamily="49" charset="0"/>
            </a:endParaRPr>
          </a:p>
          <a:p>
            <a:pPr lvl="1">
              <a:lnSpc>
                <a:spcPct val="80000"/>
              </a:lnSpc>
              <a:spcBef>
                <a:spcPts val="600"/>
              </a:spcBef>
              <a:buClrTx/>
              <a:buSzPct val="85000"/>
              <a:buFontTx/>
              <a:buNone/>
            </a:pPr>
            <a:r>
              <a:rPr lang="en-US" sz="2300" b="1" dirty="0" err="1">
                <a:latin typeface="Consolas" panose="020B0609020204030204" pitchFamily="49" charset="0"/>
                <a:cs typeface="Courier New" pitchFamily="49" charset="0"/>
              </a:rPr>
              <a:t>int</a:t>
            </a:r>
            <a:r>
              <a:rPr lang="en-US" sz="2300" b="1" dirty="0">
                <a:latin typeface="Consolas" panose="020B0609020204030204" pitchFamily="49" charset="0"/>
                <a:cs typeface="Courier New" pitchFamily="49" charset="0"/>
              </a:rPr>
              <a:t> j = 20, </a:t>
            </a:r>
            <a:r>
              <a:rPr lang="en-US" sz="2300" b="1" dirty="0" err="1">
                <a:solidFill>
                  <a:srgbClr val="CC0000"/>
                </a:solidFill>
                <a:latin typeface="Consolas" panose="020B0609020204030204" pitchFamily="49" charset="0"/>
                <a:cs typeface="Courier New" pitchFamily="49" charset="0"/>
              </a:rPr>
              <a:t>i</a:t>
            </a:r>
            <a:r>
              <a:rPr lang="en-US" sz="2300" b="1" dirty="0">
                <a:solidFill>
                  <a:srgbClr val="CC0000"/>
                </a:solidFill>
                <a:latin typeface="Consolas" panose="020B0609020204030204" pitchFamily="49" charset="0"/>
                <a:cs typeface="Courier New" pitchFamily="49" charset="0"/>
              </a:rPr>
              <a:t> = 10</a:t>
            </a:r>
            <a:r>
              <a:rPr lang="en-US" sz="2300" b="1" dirty="0">
                <a:latin typeface="Consolas" panose="020B0609020204030204" pitchFamily="49" charset="0"/>
                <a:cs typeface="Courier New" pitchFamily="49" charset="0"/>
              </a:rPr>
              <a:t>;</a:t>
            </a:r>
          </a:p>
          <a:p>
            <a:pPr lvl="1">
              <a:lnSpc>
                <a:spcPct val="80000"/>
              </a:lnSpc>
              <a:spcBef>
                <a:spcPts val="600"/>
              </a:spcBef>
              <a:buClrTx/>
              <a:buSzPct val="85000"/>
              <a:buFontTx/>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("outer </a:t>
            </a:r>
            <a:r>
              <a:rPr lang="en-US" sz="2300" b="1" dirty="0" err="1">
                <a:latin typeface="Consolas" panose="020B0609020204030204" pitchFamily="49" charset="0"/>
                <a:cs typeface="Courier New" pitchFamily="49" charset="0"/>
              </a:rPr>
              <a:t>i</a:t>
            </a:r>
            <a:r>
              <a:rPr lang="en-US" sz="2300" b="1" dirty="0">
                <a:latin typeface="Consolas" panose="020B0609020204030204" pitchFamily="49" charset="0"/>
                <a:cs typeface="Courier New" pitchFamily="49" charset="0"/>
              </a:rPr>
              <a:t> = %d, %d\n", </a:t>
            </a:r>
            <a:r>
              <a:rPr lang="en-US" sz="2300" b="1" dirty="0" err="1">
                <a:latin typeface="Consolas" panose="020B0609020204030204" pitchFamily="49" charset="0"/>
                <a:cs typeface="Courier New" pitchFamily="49" charset="0"/>
              </a:rPr>
              <a:t>i</a:t>
            </a:r>
            <a:r>
              <a:rPr lang="en-US" sz="2300" b="1" dirty="0">
                <a:latin typeface="Consolas" panose="020B0609020204030204" pitchFamily="49" charset="0"/>
                <a:cs typeface="Courier New" pitchFamily="49" charset="0"/>
              </a:rPr>
              <a:t>, j);</a:t>
            </a:r>
          </a:p>
          <a:p>
            <a:pPr lvl="1">
              <a:lnSpc>
                <a:spcPct val="80000"/>
              </a:lnSpc>
              <a:spcBef>
                <a:spcPts val="600"/>
              </a:spcBef>
              <a:buClrTx/>
              <a:buSzPct val="85000"/>
              <a:buFontTx/>
              <a:buNone/>
            </a:pPr>
            <a:r>
              <a:rPr lang="en-US" sz="2300" b="1" dirty="0">
                <a:latin typeface="Consolas" panose="020B0609020204030204" pitchFamily="49" charset="0"/>
                <a:cs typeface="Courier New" pitchFamily="49" charset="0"/>
              </a:rPr>
              <a:t>while(…){</a:t>
            </a:r>
          </a:p>
          <a:p>
            <a:pPr lvl="1">
              <a:lnSpc>
                <a:spcPct val="80000"/>
              </a:lnSpc>
              <a:spcBef>
                <a:spcPts val="600"/>
              </a:spcBef>
              <a:buClrTx/>
              <a:buSzPct val="85000"/>
              <a:buFontTx/>
              <a:buNone/>
            </a:pPr>
            <a:r>
              <a:rPr lang="en-US" sz="2300" b="1" dirty="0">
                <a:latin typeface="Consolas" panose="020B0609020204030204" pitchFamily="49" charset="0"/>
                <a:cs typeface="Courier New" pitchFamily="49" charset="0"/>
              </a:rPr>
              <a:t>	</a:t>
            </a:r>
            <a:r>
              <a:rPr lang="en-US" sz="2300" b="1" dirty="0" err="1">
                <a:solidFill>
                  <a:srgbClr val="CC0000"/>
                </a:solidFill>
                <a:latin typeface="Consolas" panose="020B0609020204030204" pitchFamily="49" charset="0"/>
                <a:cs typeface="Courier New" pitchFamily="49" charset="0"/>
              </a:rPr>
              <a:t>int</a:t>
            </a:r>
            <a:r>
              <a:rPr lang="en-US" sz="2300" b="1" dirty="0">
                <a:solidFill>
                  <a:srgbClr val="CC0000"/>
                </a:solidFill>
                <a:latin typeface="Consolas" panose="020B0609020204030204" pitchFamily="49" charset="0"/>
                <a:cs typeface="Courier New" pitchFamily="49" charset="0"/>
              </a:rPr>
              <a:t> </a:t>
            </a:r>
            <a:r>
              <a:rPr lang="en-US" sz="2300" b="1" dirty="0" err="1">
                <a:solidFill>
                  <a:srgbClr val="CC0000"/>
                </a:solidFill>
                <a:latin typeface="Consolas" panose="020B0609020204030204" pitchFamily="49" charset="0"/>
                <a:cs typeface="Courier New" pitchFamily="49" charset="0"/>
              </a:rPr>
              <a:t>i</a:t>
            </a:r>
            <a:r>
              <a:rPr lang="en-US" sz="2300" b="1" dirty="0">
                <a:solidFill>
                  <a:srgbClr val="CC0000"/>
                </a:solidFill>
                <a:latin typeface="Consolas" panose="020B0609020204030204" pitchFamily="49" charset="0"/>
                <a:cs typeface="Courier New" pitchFamily="49" charset="0"/>
              </a:rPr>
              <a:t> = 100</a:t>
            </a:r>
            <a:r>
              <a:rPr lang="en-US" sz="2300" b="1" dirty="0">
                <a:latin typeface="Consolas" panose="020B0609020204030204" pitchFamily="49" charset="0"/>
                <a:cs typeface="Courier New" pitchFamily="49" charset="0"/>
              </a:rPr>
              <a:t>;</a:t>
            </a:r>
          </a:p>
          <a:p>
            <a:pPr lvl="1">
              <a:lnSpc>
                <a:spcPct val="80000"/>
              </a:lnSpc>
              <a:spcBef>
                <a:spcPts val="600"/>
              </a:spcBef>
              <a:buClrTx/>
              <a:buSzPct val="85000"/>
              <a:buFontTx/>
              <a:buNone/>
            </a:pPr>
            <a:r>
              <a:rPr lang="en-US" sz="2300" b="1" dirty="0">
                <a:latin typeface="Consolas" panose="020B0609020204030204" pitchFamily="49" charset="0"/>
                <a:cs typeface="Courier New" pitchFamily="49" charset="0"/>
              </a:rPr>
              <a:t>	j = 200;</a:t>
            </a:r>
          </a:p>
          <a:p>
            <a:pPr lvl="1">
              <a:lnSpc>
                <a:spcPct val="80000"/>
              </a:lnSpc>
              <a:spcBef>
                <a:spcPts val="600"/>
              </a:spcBef>
              <a:buClrTx/>
              <a:buSzTx/>
              <a:buFontTx/>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("inner </a:t>
            </a:r>
            <a:r>
              <a:rPr lang="en-US" sz="2300" b="1" dirty="0" err="1">
                <a:latin typeface="Consolas" panose="020B0609020204030204" pitchFamily="49" charset="0"/>
                <a:cs typeface="Courier New" pitchFamily="49" charset="0"/>
              </a:rPr>
              <a:t>i</a:t>
            </a:r>
            <a:r>
              <a:rPr lang="en-US" sz="2300" b="1" dirty="0">
                <a:latin typeface="Consolas" panose="020B0609020204030204" pitchFamily="49" charset="0"/>
                <a:cs typeface="Courier New" pitchFamily="49" charset="0"/>
              </a:rPr>
              <a:t> = %d, %d\n", </a:t>
            </a:r>
            <a:r>
              <a:rPr lang="en-US" sz="2300" b="1" dirty="0" err="1">
                <a:latin typeface="Consolas" panose="020B0609020204030204" pitchFamily="49" charset="0"/>
                <a:cs typeface="Courier New" pitchFamily="49" charset="0"/>
              </a:rPr>
              <a:t>i</a:t>
            </a:r>
            <a:r>
              <a:rPr lang="en-US" sz="2300" b="1" dirty="0">
                <a:latin typeface="Consolas" panose="020B0609020204030204" pitchFamily="49" charset="0"/>
                <a:cs typeface="Courier New" pitchFamily="49" charset="0"/>
              </a:rPr>
              <a:t>, j);</a:t>
            </a:r>
          </a:p>
          <a:p>
            <a:pPr lvl="1">
              <a:lnSpc>
                <a:spcPct val="80000"/>
              </a:lnSpc>
              <a:spcBef>
                <a:spcPts val="600"/>
              </a:spcBef>
              <a:buClrTx/>
              <a:buSzPct val="85000"/>
              <a:buFontTx/>
              <a:buNone/>
            </a:pPr>
            <a:r>
              <a:rPr lang="en-US" sz="2300" b="1" dirty="0">
                <a:latin typeface="Consolas" panose="020B0609020204030204" pitchFamily="49" charset="0"/>
                <a:cs typeface="Courier New" pitchFamily="49" charset="0"/>
              </a:rPr>
              <a:t>	...</a:t>
            </a:r>
          </a:p>
          <a:p>
            <a:pPr lvl="1">
              <a:lnSpc>
                <a:spcPct val="80000"/>
              </a:lnSpc>
              <a:spcBef>
                <a:spcPts val="600"/>
              </a:spcBef>
              <a:buClrTx/>
              <a:buSzPct val="85000"/>
              <a:buFontTx/>
              <a:buNone/>
            </a:pPr>
            <a:r>
              <a:rPr lang="en-US" sz="2300" b="1" dirty="0">
                <a:latin typeface="Consolas" panose="020B0609020204030204" pitchFamily="49" charset="0"/>
                <a:cs typeface="Courier New" pitchFamily="49" charset="0"/>
              </a:rPr>
              <a:t>}</a:t>
            </a:r>
          </a:p>
          <a:p>
            <a:pPr lvl="1">
              <a:lnSpc>
                <a:spcPct val="80000"/>
              </a:lnSpc>
              <a:spcBef>
                <a:spcPts val="600"/>
              </a:spcBef>
              <a:buClrTx/>
              <a:buSzPct val="35000"/>
              <a:buFontTx/>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("outer </a:t>
            </a:r>
            <a:r>
              <a:rPr lang="en-US" sz="2300" b="1" dirty="0" err="1">
                <a:latin typeface="Consolas" panose="020B0609020204030204" pitchFamily="49" charset="0"/>
                <a:cs typeface="Courier New" pitchFamily="49" charset="0"/>
              </a:rPr>
              <a:t>i</a:t>
            </a:r>
            <a:r>
              <a:rPr lang="en-US" sz="2300" b="1" dirty="0">
                <a:latin typeface="Consolas" panose="020B0609020204030204" pitchFamily="49" charset="0"/>
                <a:cs typeface="Courier New" pitchFamily="49" charset="0"/>
              </a:rPr>
              <a:t> = %d, %d\n", </a:t>
            </a:r>
            <a:r>
              <a:rPr lang="en-US" sz="2300" b="1" dirty="0" err="1">
                <a:latin typeface="Consolas" panose="020B0609020204030204" pitchFamily="49" charset="0"/>
                <a:cs typeface="Courier New" pitchFamily="49" charset="0"/>
              </a:rPr>
              <a:t>i</a:t>
            </a:r>
            <a:r>
              <a:rPr lang="en-US" sz="2300" b="1" dirty="0">
                <a:latin typeface="Consolas" panose="020B0609020204030204" pitchFamily="49" charset="0"/>
                <a:cs typeface="Courier New" pitchFamily="49" charset="0"/>
              </a:rPr>
              <a:t>, j);</a:t>
            </a:r>
          </a:p>
        </p:txBody>
      </p:sp>
      <p:sp>
        <p:nvSpPr>
          <p:cNvPr id="2" name="TextBox 1"/>
          <p:cNvSpPr txBox="1"/>
          <p:nvPr/>
        </p:nvSpPr>
        <p:spPr>
          <a:xfrm>
            <a:off x="7020272" y="3573016"/>
            <a:ext cx="2125216" cy="1200329"/>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sz="3600" dirty="0">
                <a:solidFill>
                  <a:srgbClr val="C00000"/>
                </a:solidFill>
                <a:latin typeface="Gill Sans MT" panose="020B0502020104020203" pitchFamily="34" charset="0"/>
              </a:rPr>
              <a:t>Do NOT Use 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1987">
                                            <p:txEl>
                                              <p:pRg st="4" end="4"/>
                                            </p:txEl>
                                          </p:spTgt>
                                        </p:tgtEl>
                                        <p:attrNameLst>
                                          <p:attrName>style.visibility</p:attrName>
                                        </p:attrNameLst>
                                      </p:cBhvr>
                                      <p:to>
                                        <p:strVal val="visible"/>
                                      </p:to>
                                    </p:set>
                                    <p:animEffect transition="in" filter="checkerboard(across)">
                                      <p:cBhvr additive="repl">
                                        <p:cTn id="7" dur="500"/>
                                        <p:tgtEl>
                                          <p:spTgt spid="41987">
                                            <p:txEl>
                                              <p:pRg st="4" end="4"/>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1987">
                                            <p:txEl>
                                              <p:pRg st="5" end="5"/>
                                            </p:txEl>
                                          </p:spTgt>
                                        </p:tgtEl>
                                        <p:attrNameLst>
                                          <p:attrName>style.visibility</p:attrName>
                                        </p:attrNameLst>
                                      </p:cBhvr>
                                      <p:to>
                                        <p:strVal val="visible"/>
                                      </p:to>
                                    </p:set>
                                    <p:animEffect transition="in" filter="checkerboard(across)">
                                      <p:cBhvr additive="repl">
                                        <p:cTn id="10" dur="500"/>
                                        <p:tgtEl>
                                          <p:spTgt spid="41987">
                                            <p:txEl>
                                              <p:pRg st="5" end="5"/>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1987">
                                            <p:txEl>
                                              <p:pRg st="6" end="6"/>
                                            </p:txEl>
                                          </p:spTgt>
                                        </p:tgtEl>
                                        <p:attrNameLst>
                                          <p:attrName>style.visibility</p:attrName>
                                        </p:attrNameLst>
                                      </p:cBhvr>
                                      <p:to>
                                        <p:strVal val="visible"/>
                                      </p:to>
                                    </p:set>
                                    <p:animEffect transition="in" filter="checkerboard(across)">
                                      <p:cBhvr additive="repl">
                                        <p:cTn id="13" dur="500"/>
                                        <p:tgtEl>
                                          <p:spTgt spid="41987">
                                            <p:txEl>
                                              <p:pRg st="6" end="6"/>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1987">
                                            <p:txEl>
                                              <p:pRg st="7" end="7"/>
                                            </p:txEl>
                                          </p:spTgt>
                                        </p:tgtEl>
                                        <p:attrNameLst>
                                          <p:attrName>style.visibility</p:attrName>
                                        </p:attrNameLst>
                                      </p:cBhvr>
                                      <p:to>
                                        <p:strVal val="visible"/>
                                      </p:to>
                                    </p:set>
                                    <p:animEffect transition="in" filter="checkerboard(across)">
                                      <p:cBhvr additive="repl">
                                        <p:cTn id="16" dur="500"/>
                                        <p:tgtEl>
                                          <p:spTgt spid="41987">
                                            <p:txEl>
                                              <p:pRg st="7" end="7"/>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1987">
                                            <p:txEl>
                                              <p:pRg st="8" end="8"/>
                                            </p:txEl>
                                          </p:spTgt>
                                        </p:tgtEl>
                                        <p:attrNameLst>
                                          <p:attrName>style.visibility</p:attrName>
                                        </p:attrNameLst>
                                      </p:cBhvr>
                                      <p:to>
                                        <p:strVal val="visible"/>
                                      </p:to>
                                    </p:set>
                                    <p:animEffect transition="in" filter="checkerboard(across)">
                                      <p:cBhvr additive="repl">
                                        <p:cTn id="19" dur="500"/>
                                        <p:tgtEl>
                                          <p:spTgt spid="41987">
                                            <p:txEl>
                                              <p:pRg st="8" end="8"/>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1987">
                                            <p:txEl>
                                              <p:pRg st="9" end="9"/>
                                            </p:txEl>
                                          </p:spTgt>
                                        </p:tgtEl>
                                        <p:attrNameLst>
                                          <p:attrName>style.visibility</p:attrName>
                                        </p:attrNameLst>
                                      </p:cBhvr>
                                      <p:to>
                                        <p:strVal val="visible"/>
                                      </p:to>
                                    </p:set>
                                    <p:animEffect transition="in" filter="checkerboard(across)">
                                      <p:cBhvr additive="repl">
                                        <p:cTn id="22" dur="500"/>
                                        <p:tgtEl>
                                          <p:spTgt spid="41987">
                                            <p:txEl>
                                              <p:pRg st="9" end="9"/>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1987">
                                            <p:txEl>
                                              <p:pRg st="10" end="10"/>
                                            </p:txEl>
                                          </p:spTgt>
                                        </p:tgtEl>
                                        <p:attrNameLst>
                                          <p:attrName>style.visibility</p:attrName>
                                        </p:attrNameLst>
                                      </p:cBhvr>
                                      <p:to>
                                        <p:strVal val="visible"/>
                                      </p:to>
                                    </p:set>
                                    <p:animEffect transition="in" filter="checkerboard(across)">
                                      <p:cBhvr additive="repl">
                                        <p:cTn id="25" dur="500"/>
                                        <p:tgtEl>
                                          <p:spTgt spid="41987">
                                            <p:txEl>
                                              <p:pRg st="10" end="10"/>
                                            </p:txEl>
                                          </p:spTgt>
                                        </p:tgtEl>
                                      </p:cBhvr>
                                    </p:animEffect>
                                  </p:childTnLst>
                                </p:cTn>
                              </p:par>
                              <p:par>
                                <p:cTn id="26" presetID="5" presetClass="entr" presetSubtype="10" fill="hold" nodeType="withEffect">
                                  <p:stCondLst>
                                    <p:cond delay="0"/>
                                  </p:stCondLst>
                                  <p:childTnLst>
                                    <p:set>
                                      <p:cBhvr additive="repl">
                                        <p:cTn id="27" dur="1" fill="hold">
                                          <p:stCondLst>
                                            <p:cond delay="0"/>
                                          </p:stCondLst>
                                        </p:cTn>
                                        <p:tgtEl>
                                          <p:spTgt spid="41987">
                                            <p:txEl>
                                              <p:pRg st="11" end="11"/>
                                            </p:txEl>
                                          </p:spTgt>
                                        </p:tgtEl>
                                        <p:attrNameLst>
                                          <p:attrName>style.visibility</p:attrName>
                                        </p:attrNameLst>
                                      </p:cBhvr>
                                      <p:to>
                                        <p:strVal val="visible"/>
                                      </p:to>
                                    </p:set>
                                    <p:animEffect transition="in" filter="checkerboard(across)">
                                      <p:cBhvr additive="repl">
                                        <p:cTn id="28" dur="500"/>
                                        <p:tgtEl>
                                          <p:spTgt spid="41987">
                                            <p:txEl>
                                              <p:pRg st="11" end="11"/>
                                            </p:txEl>
                                          </p:spTgt>
                                        </p:tgtEl>
                                      </p:cBhvr>
                                    </p:animEffect>
                                  </p:childTnLst>
                                </p:cTn>
                              </p:par>
                              <p:par>
                                <p:cTn id="29" presetID="5" presetClass="entr" presetSubtype="10" fill="hold" nodeType="withEffect">
                                  <p:stCondLst>
                                    <p:cond delay="0"/>
                                  </p:stCondLst>
                                  <p:childTnLst>
                                    <p:set>
                                      <p:cBhvr additive="repl">
                                        <p:cTn id="30" dur="1" fill="hold">
                                          <p:stCondLst>
                                            <p:cond delay="0"/>
                                          </p:stCondLst>
                                        </p:cTn>
                                        <p:tgtEl>
                                          <p:spTgt spid="41987">
                                            <p:txEl>
                                              <p:pRg st="12" end="12"/>
                                            </p:txEl>
                                          </p:spTgt>
                                        </p:tgtEl>
                                        <p:attrNameLst>
                                          <p:attrName>style.visibility</p:attrName>
                                        </p:attrNameLst>
                                      </p:cBhvr>
                                      <p:to>
                                        <p:strVal val="visible"/>
                                      </p:to>
                                    </p:set>
                                    <p:animEffect transition="in" filter="checkerboard(across)">
                                      <p:cBhvr additive="repl">
                                        <p:cTn id="31" dur="500"/>
                                        <p:tgtEl>
                                          <p:spTgt spid="41987">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CD4F61E-1A22-4E9C-8E89-F43894DB1180}" type="slidenum">
              <a:rPr lang="en-US" sz="1200">
                <a:latin typeface="Gill Sans MT" panose="020B0502020104020203" pitchFamily="34" charset="0"/>
                <a:ea typeface="MS PGothic" pitchFamily="34" charset="-128"/>
              </a:rPr>
              <a:pPr algn="r">
                <a:buClrTx/>
                <a:buFontTx/>
                <a:buNone/>
              </a:pPr>
              <a:t>42</a:t>
            </a:fld>
            <a:endParaRPr lang="en-US" sz="1200" dirty="0">
              <a:latin typeface="Gill Sans MT" panose="020B0502020104020203" pitchFamily="34" charset="0"/>
              <a:ea typeface="MS PGothic" pitchFamily="34" charset="-128"/>
            </a:endParaRPr>
          </a:p>
        </p:txBody>
      </p:sp>
      <p:sp>
        <p:nvSpPr>
          <p:cNvPr id="4301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Local Variables</a:t>
            </a:r>
          </a:p>
        </p:txBody>
      </p:sp>
      <p:sp>
        <p:nvSpPr>
          <p:cNvPr id="43011" name="Text Box 3"/>
          <p:cNvSpPr txBox="1">
            <a:spLocks noChangeArrowheads="1"/>
          </p:cNvSpPr>
          <p:nvPr/>
        </p:nvSpPr>
        <p:spPr bwMode="auto">
          <a:xfrm>
            <a:off x="304800" y="1143000"/>
            <a:ext cx="9067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1750"/>
              </a:spcBef>
              <a:buClr>
                <a:srgbClr val="003399"/>
              </a:buClr>
              <a:buFont typeface="Wingdings" pitchFamily="2" charset="2"/>
              <a:buChar char=""/>
            </a:pPr>
            <a:r>
              <a:rPr lang="en-US" sz="2800" dirty="0">
                <a:latin typeface="Gill Sans MT" panose="020B0502020104020203" pitchFamily="34" charset="0"/>
              </a:rPr>
              <a:t>All variables defined in a function are the </a:t>
            </a:r>
            <a:r>
              <a:rPr lang="en-US" sz="2800" dirty="0">
                <a:solidFill>
                  <a:srgbClr val="CC0000"/>
                </a:solidFill>
                <a:latin typeface="Gill Sans MT" panose="020B0502020104020203" pitchFamily="34" charset="0"/>
              </a:rPr>
              <a:t>local variable</a:t>
            </a:r>
            <a:r>
              <a:rPr lang="en-US" sz="2800" dirty="0">
                <a:latin typeface="Gill Sans MT" panose="020B0502020104020203" pitchFamily="34" charset="0"/>
              </a:rPr>
              <a:t> of the function</a:t>
            </a:r>
          </a:p>
          <a:p>
            <a:pPr>
              <a:lnSpc>
                <a:spcPct val="90000"/>
              </a:lnSpc>
              <a:spcBef>
                <a:spcPts val="1625"/>
              </a:spcBef>
              <a:buClr>
                <a:srgbClr val="003399"/>
              </a:buClr>
              <a:buFont typeface="Wingdings" pitchFamily="2" charset="2"/>
              <a:buChar char=""/>
            </a:pPr>
            <a:r>
              <a:rPr lang="en-US" sz="2600" dirty="0">
                <a:latin typeface="Gill Sans MT" panose="020B0502020104020203" pitchFamily="34" charset="0"/>
              </a:rPr>
              <a:t>Can </a:t>
            </a:r>
            <a:r>
              <a:rPr lang="en-US" sz="2600" dirty="0">
                <a:solidFill>
                  <a:srgbClr val="CC0000"/>
                </a:solidFill>
                <a:latin typeface="Gill Sans MT" panose="020B0502020104020203" pitchFamily="34" charset="0"/>
              </a:rPr>
              <a:t>ONLY</a:t>
            </a:r>
            <a:r>
              <a:rPr lang="en-US" sz="2600" dirty="0">
                <a:latin typeface="Gill Sans MT" panose="020B0502020104020203" pitchFamily="34" charset="0"/>
              </a:rPr>
              <a:t> be used in the function, not other functions</a:t>
            </a:r>
          </a:p>
          <a:p>
            <a:pPr>
              <a:lnSpc>
                <a:spcPct val="80000"/>
              </a:lnSpc>
              <a:spcBef>
                <a:spcPts val="650"/>
              </a:spcBef>
              <a:buClrTx/>
              <a:buFontTx/>
              <a:buNone/>
            </a:pPr>
            <a:r>
              <a:rPr lang="en-US" sz="1000" b="1" dirty="0">
                <a:latin typeface="Consolas" panose="020B0609020204030204" pitchFamily="49" charset="0"/>
                <a:cs typeface="Courier New" pitchFamily="49" charset="0"/>
              </a:rPr>
              <a:t>	</a:t>
            </a:r>
          </a:p>
          <a:p>
            <a:pPr>
              <a:lnSpc>
                <a:spcPct val="80000"/>
              </a:lnSpc>
              <a:spcBef>
                <a:spcPts val="650"/>
              </a:spcBef>
              <a:buClrTx/>
              <a:buFontTx/>
              <a:buNone/>
            </a:pPr>
            <a:r>
              <a:rPr lang="en-US" sz="2500" b="1" dirty="0">
                <a:latin typeface="Consolas" panose="020B0609020204030204" pitchFamily="49" charset="0"/>
                <a:cs typeface="Courier New" pitchFamily="49" charset="0"/>
              </a:rPr>
              <a:t>	void </a:t>
            </a:r>
            <a:r>
              <a:rPr lang="en-US" sz="2500" b="1" dirty="0" err="1">
                <a:latin typeface="Consolas" panose="020B0609020204030204" pitchFamily="49" charset="0"/>
                <a:cs typeface="Courier New" pitchFamily="49" charset="0"/>
              </a:rPr>
              <a:t>func</a:t>
            </a:r>
            <a:r>
              <a:rPr lang="en-US" sz="2500" b="1" dirty="0">
                <a:latin typeface="Consolas" panose="020B0609020204030204" pitchFamily="49" charset="0"/>
                <a:cs typeface="Courier New" pitchFamily="49" charset="0"/>
              </a:rPr>
              <a:t>(void){</a:t>
            </a:r>
          </a:p>
          <a:p>
            <a:pPr>
              <a:lnSpc>
                <a:spcPct val="80000"/>
              </a:lnSpc>
              <a:spcBef>
                <a:spcPts val="650"/>
              </a:spcBef>
              <a:buClrTx/>
              <a:buFontTx/>
              <a:buNone/>
            </a:pPr>
            <a:r>
              <a:rPr lang="en-US" sz="2500" b="1" dirty="0">
                <a:latin typeface="Consolas" panose="020B0609020204030204" pitchFamily="49" charset="0"/>
                <a:cs typeface="Courier New" pitchFamily="49" charset="0"/>
              </a:rPr>
              <a:t>		</a:t>
            </a:r>
            <a:r>
              <a:rPr lang="en-US" sz="2500" b="1" dirty="0" err="1">
                <a:solidFill>
                  <a:srgbClr val="7030A0"/>
                </a:solidFill>
                <a:latin typeface="Consolas" panose="020B0609020204030204" pitchFamily="49" charset="0"/>
                <a:cs typeface="Courier New" pitchFamily="49" charset="0"/>
              </a:rPr>
              <a:t>int</a:t>
            </a:r>
            <a:r>
              <a:rPr lang="en-US" sz="2500" b="1" dirty="0">
                <a:solidFill>
                  <a:srgbClr val="7030A0"/>
                </a:solidFill>
                <a:latin typeface="Consolas" panose="020B0609020204030204" pitchFamily="49" charset="0"/>
                <a:cs typeface="Courier New" pitchFamily="49" charset="0"/>
              </a:rPr>
              <a:t> </a:t>
            </a:r>
            <a:r>
              <a:rPr lang="en-US" sz="2500" b="1" dirty="0" err="1">
                <a:solidFill>
                  <a:srgbClr val="7030A0"/>
                </a:solidFill>
                <a:latin typeface="Consolas" panose="020B0609020204030204" pitchFamily="49" charset="0"/>
                <a:cs typeface="Courier New" pitchFamily="49" charset="0"/>
              </a:rPr>
              <a:t>i</a:t>
            </a:r>
            <a:r>
              <a:rPr lang="en-US" sz="2500" b="1" dirty="0">
                <a:solidFill>
                  <a:srgbClr val="7030A0"/>
                </a:solidFill>
                <a:latin typeface="Consolas" panose="020B0609020204030204" pitchFamily="49" charset="0"/>
                <a:cs typeface="Courier New" pitchFamily="49" charset="0"/>
              </a:rPr>
              <a:t>, j;</a:t>
            </a:r>
          </a:p>
          <a:p>
            <a:pPr>
              <a:lnSpc>
                <a:spcPct val="80000"/>
              </a:lnSpc>
              <a:spcBef>
                <a:spcPts val="650"/>
              </a:spcBef>
              <a:buClrTx/>
              <a:buFontTx/>
              <a:buNone/>
            </a:pPr>
            <a:r>
              <a:rPr lang="en-US" sz="2500" b="1" dirty="0">
                <a:solidFill>
                  <a:srgbClr val="7030A0"/>
                </a:solidFill>
                <a:latin typeface="Consolas" panose="020B0609020204030204" pitchFamily="49" charset="0"/>
                <a:cs typeface="Courier New" pitchFamily="49" charset="0"/>
              </a:rPr>
              <a:t>		float f; </a:t>
            </a:r>
          </a:p>
          <a:p>
            <a:pPr>
              <a:lnSpc>
                <a:spcPct val="80000"/>
              </a:lnSpc>
              <a:spcBef>
                <a:spcPts val="650"/>
              </a:spcBef>
              <a:buClrTx/>
              <a:buFontTx/>
              <a:buNone/>
            </a:pPr>
            <a:r>
              <a:rPr lang="en-US" sz="2500" b="1" dirty="0">
                <a:latin typeface="Consolas" panose="020B0609020204030204" pitchFamily="49" charset="0"/>
                <a:cs typeface="Courier New" pitchFamily="49" charset="0"/>
              </a:rPr>
              <a:t>		</a:t>
            </a:r>
            <a:r>
              <a:rPr lang="en-US" sz="2500" b="1" dirty="0">
                <a:solidFill>
                  <a:srgbClr val="00B050"/>
                </a:solidFill>
                <a:latin typeface="Consolas" panose="020B0609020204030204" pitchFamily="49" charset="0"/>
                <a:cs typeface="Courier New" pitchFamily="49" charset="0"/>
              </a:rPr>
              <a:t>/* These are local variables */</a:t>
            </a:r>
          </a:p>
          <a:p>
            <a:pPr>
              <a:lnSpc>
                <a:spcPct val="80000"/>
              </a:lnSpc>
              <a:spcBef>
                <a:spcPts val="650"/>
              </a:spcBef>
              <a:buClrTx/>
              <a:buFontTx/>
              <a:buNone/>
            </a:pPr>
            <a:r>
              <a:rPr lang="en-US" sz="2500" b="1" dirty="0">
                <a:latin typeface="Consolas" panose="020B0609020204030204" pitchFamily="49" charset="0"/>
                <a:cs typeface="Courier New" pitchFamily="49" charset="0"/>
              </a:rPr>
              <a:t>	}</a:t>
            </a:r>
          </a:p>
          <a:p>
            <a:pPr>
              <a:lnSpc>
                <a:spcPct val="80000"/>
              </a:lnSpc>
              <a:spcBef>
                <a:spcPts val="650"/>
              </a:spcBef>
              <a:buClrTx/>
              <a:buFontTx/>
              <a:buNone/>
            </a:pPr>
            <a:r>
              <a:rPr lang="en-US" sz="2500" b="1" dirty="0">
                <a:latin typeface="Consolas" panose="020B0609020204030204" pitchFamily="49" charset="0"/>
                <a:cs typeface="Courier New" pitchFamily="49" charset="0"/>
              </a:rPr>
              <a:t>	</a:t>
            </a:r>
            <a:r>
              <a:rPr lang="en-US" sz="2500" b="1" dirty="0" err="1">
                <a:latin typeface="Consolas" panose="020B0609020204030204" pitchFamily="49" charset="0"/>
                <a:cs typeface="Courier New" pitchFamily="49" charset="0"/>
              </a:rPr>
              <a:t>int</a:t>
            </a:r>
            <a:r>
              <a:rPr lang="en-US" sz="2500" b="1" dirty="0">
                <a:latin typeface="Consolas" panose="020B0609020204030204" pitchFamily="49" charset="0"/>
                <a:cs typeface="Courier New" pitchFamily="49" charset="0"/>
              </a:rPr>
              <a:t> main(void){</a:t>
            </a:r>
          </a:p>
          <a:p>
            <a:pPr>
              <a:lnSpc>
                <a:spcPct val="80000"/>
              </a:lnSpc>
              <a:spcBef>
                <a:spcPts val="650"/>
              </a:spcBef>
              <a:buClrTx/>
              <a:buFontTx/>
              <a:buNone/>
            </a:pPr>
            <a:r>
              <a:rPr lang="en-US" sz="2500" b="1" dirty="0">
                <a:latin typeface="Consolas" panose="020B0609020204030204" pitchFamily="49" charset="0"/>
                <a:cs typeface="Courier New" pitchFamily="49" charset="0"/>
              </a:rPr>
              <a:t>		</a:t>
            </a:r>
            <a:r>
              <a:rPr lang="en-US" sz="2500" b="1" dirty="0" err="1">
                <a:solidFill>
                  <a:srgbClr val="CC0000"/>
                </a:solidFill>
                <a:latin typeface="Consolas" panose="020B0609020204030204" pitchFamily="49" charset="0"/>
                <a:cs typeface="Courier New" pitchFamily="49" charset="0"/>
              </a:rPr>
              <a:t>i</a:t>
            </a:r>
            <a:r>
              <a:rPr lang="en-US" sz="2500" b="1" dirty="0">
                <a:solidFill>
                  <a:srgbClr val="CC0000"/>
                </a:solidFill>
                <a:latin typeface="Consolas" panose="020B0609020204030204" pitchFamily="49" charset="0"/>
                <a:cs typeface="Courier New" pitchFamily="49" charset="0"/>
              </a:rPr>
              <a:t> = 10</a:t>
            </a:r>
            <a:r>
              <a:rPr lang="en-US" sz="2500" b="1" dirty="0">
                <a:latin typeface="Consolas" panose="020B0609020204030204" pitchFamily="49" charset="0"/>
                <a:cs typeface="Courier New" pitchFamily="49" charset="0"/>
              </a:rPr>
              <a:t>; </a:t>
            </a:r>
            <a:r>
              <a:rPr lang="en-US" sz="2500" b="1" dirty="0">
                <a:solidFill>
                  <a:srgbClr val="00B050"/>
                </a:solidFill>
                <a:latin typeface="Consolas" panose="020B0609020204030204" pitchFamily="49" charset="0"/>
                <a:cs typeface="Courier New" pitchFamily="49" charset="0"/>
              </a:rPr>
              <a:t>/*</a:t>
            </a:r>
            <a:r>
              <a:rPr lang="en-US" sz="2500" b="1" dirty="0">
                <a:latin typeface="Consolas" panose="020B0609020204030204" pitchFamily="49" charset="0"/>
                <a:cs typeface="Courier New" pitchFamily="49" charset="0"/>
              </a:rPr>
              <a:t> </a:t>
            </a:r>
            <a:r>
              <a:rPr lang="en-US" sz="2500" b="1" dirty="0">
                <a:solidFill>
                  <a:srgbClr val="CC0000"/>
                </a:solidFill>
                <a:latin typeface="Consolas" panose="020B0609020204030204" pitchFamily="49" charset="0"/>
                <a:cs typeface="Courier New" pitchFamily="49" charset="0"/>
              </a:rPr>
              <a:t>compile error</a:t>
            </a:r>
            <a:r>
              <a:rPr lang="en-US" sz="2500" b="1" dirty="0">
                <a:latin typeface="Consolas" panose="020B0609020204030204" pitchFamily="49" charset="0"/>
                <a:cs typeface="Courier New" pitchFamily="49" charset="0"/>
              </a:rPr>
              <a:t>, why? </a:t>
            </a:r>
            <a:r>
              <a:rPr lang="en-US" sz="2500" b="1" dirty="0">
                <a:solidFill>
                  <a:srgbClr val="00B050"/>
                </a:solidFill>
                <a:latin typeface="Consolas" panose="020B0609020204030204" pitchFamily="49" charset="0"/>
                <a:cs typeface="Courier New" pitchFamily="49" charset="0"/>
              </a:rPr>
              <a:t>*/</a:t>
            </a:r>
          </a:p>
          <a:p>
            <a:pPr>
              <a:lnSpc>
                <a:spcPct val="80000"/>
              </a:lnSpc>
              <a:spcBef>
                <a:spcPts val="650"/>
              </a:spcBef>
              <a:buClrTx/>
              <a:buFontTx/>
              <a:buNone/>
            </a:pPr>
            <a:r>
              <a:rPr lang="en-US" sz="2500" b="1" dirty="0">
                <a:latin typeface="Consolas" panose="020B0609020204030204" pitchFamily="49" charset="0"/>
                <a:cs typeface="Courier New" pitchFamily="49" charset="0"/>
              </a:rPr>
              <a:t>		</a:t>
            </a:r>
            <a:r>
              <a:rPr lang="en-US" sz="2500" b="1" dirty="0">
                <a:solidFill>
                  <a:srgbClr val="CC0000"/>
                </a:solidFill>
                <a:latin typeface="Consolas" panose="020B0609020204030204" pitchFamily="49" charset="0"/>
                <a:cs typeface="Courier New" pitchFamily="49" charset="0"/>
              </a:rPr>
              <a:t>f = 0</a:t>
            </a:r>
            <a:r>
              <a:rPr lang="en-US" sz="2500" b="1" dirty="0">
                <a:latin typeface="Consolas" panose="020B0609020204030204" pitchFamily="49" charset="0"/>
                <a:cs typeface="Courier New" pitchFamily="49" charset="0"/>
              </a:rPr>
              <a:t>;  </a:t>
            </a:r>
            <a:r>
              <a:rPr lang="en-US" sz="2500" b="1" dirty="0">
                <a:solidFill>
                  <a:srgbClr val="00B050"/>
                </a:solidFill>
                <a:latin typeface="Consolas" panose="020B0609020204030204" pitchFamily="49" charset="0"/>
                <a:cs typeface="Courier New" pitchFamily="49" charset="0"/>
              </a:rPr>
              <a:t>/*</a:t>
            </a:r>
            <a:r>
              <a:rPr lang="en-US" sz="2500" b="1" dirty="0">
                <a:latin typeface="Consolas" panose="020B0609020204030204" pitchFamily="49" charset="0"/>
                <a:cs typeface="Courier New" pitchFamily="49" charset="0"/>
              </a:rPr>
              <a:t> </a:t>
            </a:r>
            <a:r>
              <a:rPr lang="en-US" sz="2500" b="1" dirty="0">
                <a:solidFill>
                  <a:srgbClr val="CC0000"/>
                </a:solidFill>
                <a:latin typeface="Consolas" panose="020B0609020204030204" pitchFamily="49" charset="0"/>
                <a:cs typeface="Courier New" pitchFamily="49" charset="0"/>
              </a:rPr>
              <a:t>compile error</a:t>
            </a:r>
            <a:r>
              <a:rPr lang="en-US" sz="2500" b="1" dirty="0">
                <a:latin typeface="Consolas" panose="020B0609020204030204" pitchFamily="49" charset="0"/>
                <a:cs typeface="Courier New" pitchFamily="49" charset="0"/>
              </a:rPr>
              <a:t>, why? </a:t>
            </a:r>
            <a:r>
              <a:rPr lang="en-US" sz="2500" b="1" dirty="0">
                <a:solidFill>
                  <a:srgbClr val="00B050"/>
                </a:solidFill>
                <a:latin typeface="Consolas" panose="020B0609020204030204" pitchFamily="49" charset="0"/>
                <a:cs typeface="Courier New" pitchFamily="49" charset="0"/>
              </a:rPr>
              <a:t>*/</a:t>
            </a:r>
          </a:p>
          <a:p>
            <a:pPr>
              <a:lnSpc>
                <a:spcPct val="80000"/>
              </a:lnSpc>
              <a:spcBef>
                <a:spcPts val="650"/>
              </a:spcBef>
              <a:buClrTx/>
              <a:buFontTx/>
              <a:buNone/>
            </a:pPr>
            <a:r>
              <a:rPr lang="en-US" sz="2500" b="1" dirty="0">
                <a:latin typeface="Consolas" panose="020B0609020204030204"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3011">
                                            <p:txEl>
                                              <p:pRg st="3" end="3"/>
                                            </p:txEl>
                                          </p:spTgt>
                                        </p:tgtEl>
                                        <p:attrNameLst>
                                          <p:attrName>style.visibility</p:attrName>
                                        </p:attrNameLst>
                                      </p:cBhvr>
                                      <p:to>
                                        <p:strVal val="visible"/>
                                      </p:to>
                                    </p:set>
                                    <p:animEffect transition="in" filter="checkerboard(across)">
                                      <p:cBhvr additive="repl">
                                        <p:cTn id="7" dur="500"/>
                                        <p:tgtEl>
                                          <p:spTgt spid="43011">
                                            <p:txEl>
                                              <p:pRg st="3" end="3"/>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3011">
                                            <p:txEl>
                                              <p:pRg st="4" end="4"/>
                                            </p:txEl>
                                          </p:spTgt>
                                        </p:tgtEl>
                                        <p:attrNameLst>
                                          <p:attrName>style.visibility</p:attrName>
                                        </p:attrNameLst>
                                      </p:cBhvr>
                                      <p:to>
                                        <p:strVal val="visible"/>
                                      </p:to>
                                    </p:set>
                                    <p:animEffect transition="in" filter="checkerboard(across)">
                                      <p:cBhvr additive="repl">
                                        <p:cTn id="10" dur="500"/>
                                        <p:tgtEl>
                                          <p:spTgt spid="43011">
                                            <p:txEl>
                                              <p:pRg st="4" end="4"/>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3011">
                                            <p:txEl>
                                              <p:pRg st="5" end="5"/>
                                            </p:txEl>
                                          </p:spTgt>
                                        </p:tgtEl>
                                        <p:attrNameLst>
                                          <p:attrName>style.visibility</p:attrName>
                                        </p:attrNameLst>
                                      </p:cBhvr>
                                      <p:to>
                                        <p:strVal val="visible"/>
                                      </p:to>
                                    </p:set>
                                    <p:animEffect transition="in" filter="checkerboard(across)">
                                      <p:cBhvr additive="repl">
                                        <p:cTn id="13" dur="500"/>
                                        <p:tgtEl>
                                          <p:spTgt spid="43011">
                                            <p:txEl>
                                              <p:pRg st="5" end="5"/>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3011">
                                            <p:txEl>
                                              <p:pRg st="6" end="6"/>
                                            </p:txEl>
                                          </p:spTgt>
                                        </p:tgtEl>
                                        <p:attrNameLst>
                                          <p:attrName>style.visibility</p:attrName>
                                        </p:attrNameLst>
                                      </p:cBhvr>
                                      <p:to>
                                        <p:strVal val="visible"/>
                                      </p:to>
                                    </p:set>
                                    <p:animEffect transition="in" filter="checkerboard(across)">
                                      <p:cBhvr additive="repl">
                                        <p:cTn id="16" dur="500"/>
                                        <p:tgtEl>
                                          <p:spTgt spid="43011">
                                            <p:txEl>
                                              <p:pRg st="6" end="6"/>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3011">
                                            <p:txEl>
                                              <p:pRg st="7" end="7"/>
                                            </p:txEl>
                                          </p:spTgt>
                                        </p:tgtEl>
                                        <p:attrNameLst>
                                          <p:attrName>style.visibility</p:attrName>
                                        </p:attrNameLst>
                                      </p:cBhvr>
                                      <p:to>
                                        <p:strVal val="visible"/>
                                      </p:to>
                                    </p:set>
                                    <p:animEffect transition="in" filter="checkerboard(across)">
                                      <p:cBhvr additive="repl">
                                        <p:cTn id="19" dur="500"/>
                                        <p:tgtEl>
                                          <p:spTgt spid="43011">
                                            <p:txEl>
                                              <p:pRg st="7" end="7"/>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3011">
                                            <p:txEl>
                                              <p:pRg st="8" end="8"/>
                                            </p:txEl>
                                          </p:spTgt>
                                        </p:tgtEl>
                                        <p:attrNameLst>
                                          <p:attrName>style.visibility</p:attrName>
                                        </p:attrNameLst>
                                      </p:cBhvr>
                                      <p:to>
                                        <p:strVal val="visible"/>
                                      </p:to>
                                    </p:set>
                                    <p:animEffect transition="in" filter="checkerboard(across)">
                                      <p:cBhvr additive="repl">
                                        <p:cTn id="22" dur="500"/>
                                        <p:tgtEl>
                                          <p:spTgt spid="43011">
                                            <p:txEl>
                                              <p:pRg st="8" end="8"/>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3011">
                                            <p:txEl>
                                              <p:pRg st="9" end="9"/>
                                            </p:txEl>
                                          </p:spTgt>
                                        </p:tgtEl>
                                        <p:attrNameLst>
                                          <p:attrName>style.visibility</p:attrName>
                                        </p:attrNameLst>
                                      </p:cBhvr>
                                      <p:to>
                                        <p:strVal val="visible"/>
                                      </p:to>
                                    </p:set>
                                    <p:animEffect transition="in" filter="checkerboard(across)">
                                      <p:cBhvr additive="repl">
                                        <p:cTn id="25" dur="500"/>
                                        <p:tgtEl>
                                          <p:spTgt spid="43011">
                                            <p:txEl>
                                              <p:pRg st="9" end="9"/>
                                            </p:txEl>
                                          </p:spTgt>
                                        </p:tgtEl>
                                      </p:cBhvr>
                                    </p:animEffect>
                                  </p:childTnLst>
                                </p:cTn>
                              </p:par>
                              <p:par>
                                <p:cTn id="26" presetID="5" presetClass="entr" presetSubtype="10" fill="hold" nodeType="withEffect">
                                  <p:stCondLst>
                                    <p:cond delay="0"/>
                                  </p:stCondLst>
                                  <p:childTnLst>
                                    <p:set>
                                      <p:cBhvr additive="repl">
                                        <p:cTn id="27" dur="1" fill="hold">
                                          <p:stCondLst>
                                            <p:cond delay="0"/>
                                          </p:stCondLst>
                                        </p:cTn>
                                        <p:tgtEl>
                                          <p:spTgt spid="43011">
                                            <p:txEl>
                                              <p:pRg st="10" end="10"/>
                                            </p:txEl>
                                          </p:spTgt>
                                        </p:tgtEl>
                                        <p:attrNameLst>
                                          <p:attrName>style.visibility</p:attrName>
                                        </p:attrNameLst>
                                      </p:cBhvr>
                                      <p:to>
                                        <p:strVal val="visible"/>
                                      </p:to>
                                    </p:set>
                                    <p:animEffect transition="in" filter="checkerboard(across)">
                                      <p:cBhvr additive="repl">
                                        <p:cTn id="28" dur="500"/>
                                        <p:tgtEl>
                                          <p:spTgt spid="43011">
                                            <p:txEl>
                                              <p:pRg st="10" end="10"/>
                                            </p:txEl>
                                          </p:spTgt>
                                        </p:tgtEl>
                                      </p:cBhvr>
                                    </p:animEffect>
                                  </p:childTnLst>
                                </p:cTn>
                              </p:par>
                              <p:par>
                                <p:cTn id="29" presetID="5" presetClass="entr" presetSubtype="10" fill="hold" nodeType="withEffect">
                                  <p:stCondLst>
                                    <p:cond delay="0"/>
                                  </p:stCondLst>
                                  <p:childTnLst>
                                    <p:set>
                                      <p:cBhvr additive="repl">
                                        <p:cTn id="30" dur="1" fill="hold">
                                          <p:stCondLst>
                                            <p:cond delay="0"/>
                                          </p:stCondLst>
                                        </p:cTn>
                                        <p:tgtEl>
                                          <p:spTgt spid="43011">
                                            <p:txEl>
                                              <p:pRg st="11" end="11"/>
                                            </p:txEl>
                                          </p:spTgt>
                                        </p:tgtEl>
                                        <p:attrNameLst>
                                          <p:attrName>style.visibility</p:attrName>
                                        </p:attrNameLst>
                                      </p:cBhvr>
                                      <p:to>
                                        <p:strVal val="visible"/>
                                      </p:to>
                                    </p:set>
                                    <p:animEffect transition="in" filter="checkerboard(across)">
                                      <p:cBhvr additive="repl">
                                        <p:cTn id="31" dur="500"/>
                                        <p:tgtEl>
                                          <p:spTgt spid="430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3DC105A-E6B4-4D05-96E0-A26AD020A567}" type="slidenum">
              <a:rPr lang="en-US" sz="1200">
                <a:latin typeface="Gill Sans MT" panose="020B0502020104020203" pitchFamily="34" charset="0"/>
                <a:ea typeface="MS PGothic" pitchFamily="34" charset="-128"/>
              </a:rPr>
              <a:pPr algn="r">
                <a:buClrTx/>
                <a:buFontTx/>
                <a:buNone/>
              </a:pPr>
              <a:t>43</a:t>
            </a:fld>
            <a:endParaRPr lang="en-US" sz="1200" dirty="0">
              <a:latin typeface="Gill Sans MT" panose="020B0502020104020203" pitchFamily="34" charset="0"/>
              <a:ea typeface="MS PGothic" pitchFamily="34" charset="-128"/>
            </a:endParaRPr>
          </a:p>
        </p:txBody>
      </p:sp>
      <p:sp>
        <p:nvSpPr>
          <p:cNvPr id="4403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Global/External Variables</a:t>
            </a:r>
          </a:p>
        </p:txBody>
      </p:sp>
      <p:sp>
        <p:nvSpPr>
          <p:cNvPr id="44035" name="Text Box 3"/>
          <p:cNvSpPr txBox="1">
            <a:spLocks noChangeArrowheads="1"/>
          </p:cNvSpPr>
          <p:nvPr/>
        </p:nvSpPr>
        <p:spPr bwMode="auto">
          <a:xfrm>
            <a:off x="304800" y="1143000"/>
            <a:ext cx="88392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9925" indent="-320675">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750"/>
              </a:spcBef>
              <a:buClr>
                <a:srgbClr val="003399"/>
              </a:buClr>
              <a:buFont typeface="Wingdings" pitchFamily="2" charset="2"/>
              <a:buChar char=""/>
            </a:pPr>
            <a:r>
              <a:rPr lang="en-US" sz="2800" dirty="0">
                <a:latin typeface="Gill Sans MT" panose="020B0502020104020203" pitchFamily="34" charset="0"/>
              </a:rPr>
              <a:t>Global variables are defined outside of all functions</a:t>
            </a:r>
          </a:p>
          <a:p>
            <a:pPr>
              <a:spcBef>
                <a:spcPts val="1750"/>
              </a:spcBef>
              <a:buClr>
                <a:srgbClr val="003399"/>
              </a:buClr>
              <a:buFont typeface="Wingdings" pitchFamily="2" charset="2"/>
              <a:buChar char=""/>
            </a:pPr>
            <a:r>
              <a:rPr lang="en-US" sz="2800" dirty="0">
                <a:latin typeface="Gill Sans MT" panose="020B0502020104020203" pitchFamily="34" charset="0"/>
              </a:rPr>
              <a:t>Global variables are </a:t>
            </a:r>
            <a:r>
              <a:rPr lang="en-US" sz="2800" i="1" dirty="0">
                <a:solidFill>
                  <a:srgbClr val="C00000"/>
                </a:solidFill>
                <a:latin typeface="Gill Sans MT" panose="020B0502020104020203" pitchFamily="34" charset="0"/>
              </a:rPr>
              <a:t>initialized</a:t>
            </a:r>
            <a:r>
              <a:rPr lang="en-US" sz="2800" dirty="0">
                <a:solidFill>
                  <a:srgbClr val="C00000"/>
                </a:solidFill>
                <a:latin typeface="Gill Sans MT" panose="020B0502020104020203" pitchFamily="34" charset="0"/>
              </a:rPr>
              <a:t>  </a:t>
            </a:r>
            <a:r>
              <a:rPr lang="en-US" sz="2800" dirty="0">
                <a:latin typeface="Gill Sans MT" panose="020B0502020104020203" pitchFamily="34" charset="0"/>
              </a:rPr>
              <a:t>to zero</a:t>
            </a:r>
          </a:p>
          <a:p>
            <a:pPr>
              <a:spcBef>
                <a:spcPts val="1750"/>
              </a:spcBef>
              <a:buClr>
                <a:srgbClr val="003399"/>
              </a:buClr>
              <a:buFont typeface="Wingdings" pitchFamily="2" charset="2"/>
              <a:buChar char=""/>
            </a:pPr>
            <a:r>
              <a:rPr lang="en-US" sz="2800" dirty="0">
                <a:latin typeface="Gill Sans MT" panose="020B0502020104020203" pitchFamily="34" charset="0"/>
              </a:rPr>
              <a:t>Global variables are available to all </a:t>
            </a:r>
            <a:r>
              <a:rPr lang="en-US" sz="2800" b="1" dirty="0">
                <a:solidFill>
                  <a:srgbClr val="7030A0"/>
                </a:solidFill>
                <a:latin typeface="Gill Sans MT" panose="020B0502020104020203" pitchFamily="34" charset="0"/>
              </a:rPr>
              <a:t>subsequent </a:t>
            </a:r>
            <a:r>
              <a:rPr lang="en-US" sz="2800" dirty="0">
                <a:latin typeface="Gill Sans MT" panose="020B0502020104020203" pitchFamily="34" charset="0"/>
              </a:rPr>
              <a:t>functions</a:t>
            </a:r>
          </a:p>
          <a:p>
            <a:pPr>
              <a:lnSpc>
                <a:spcPct val="80000"/>
              </a:lnSpc>
              <a:spcBef>
                <a:spcPts val="650"/>
              </a:spcBef>
              <a:buClrTx/>
              <a:buFontTx/>
              <a:buNone/>
            </a:pPr>
            <a:endParaRPr lang="en-US" sz="900" b="1" dirty="0">
              <a:latin typeface="Consolas" panose="020B0609020204030204" pitchFamily="49" charset="0"/>
              <a:cs typeface="Courier New" pitchFamily="49" charset="0"/>
            </a:endParaRPr>
          </a:p>
          <a:p>
            <a:pPr lvl="1">
              <a:lnSpc>
                <a:spcPct val="80000"/>
              </a:lnSpc>
              <a:spcBef>
                <a:spcPts val="650"/>
              </a:spcBef>
              <a:buClrTx/>
              <a:buSzPct val="85000"/>
              <a:buFontTx/>
              <a:buNone/>
            </a:pPr>
            <a:r>
              <a:rPr lang="en-US" sz="2600" b="1" dirty="0">
                <a:latin typeface="Consolas" panose="020B0609020204030204" pitchFamily="49" charset="0"/>
                <a:cs typeface="Courier New" pitchFamily="49" charset="0"/>
              </a:rPr>
              <a:t>void f(){</a:t>
            </a:r>
          </a:p>
          <a:p>
            <a:pPr lvl="1">
              <a:lnSpc>
                <a:spcPct val="80000"/>
              </a:lnSpc>
              <a:spcBef>
                <a:spcPts val="650"/>
              </a:spcBef>
              <a:buClrTx/>
              <a:buSzPct val="85000"/>
              <a:buFontTx/>
              <a:buNone/>
            </a:pPr>
            <a:r>
              <a:rPr lang="en-US" sz="2600" b="1" dirty="0">
                <a:latin typeface="Consolas" panose="020B0609020204030204" pitchFamily="49" charset="0"/>
                <a:cs typeface="Courier New" pitchFamily="49" charset="0"/>
              </a:rPr>
              <a:t>	</a:t>
            </a:r>
            <a:r>
              <a:rPr lang="en-US" sz="2600" b="1" dirty="0" err="1">
                <a:solidFill>
                  <a:srgbClr val="CC0000"/>
                </a:solidFill>
                <a:latin typeface="Consolas" panose="020B0609020204030204" pitchFamily="49" charset="0"/>
                <a:cs typeface="Courier New" pitchFamily="49" charset="0"/>
              </a:rPr>
              <a:t>i</a:t>
            </a:r>
            <a:r>
              <a:rPr lang="en-US" sz="2600" b="1" dirty="0">
                <a:solidFill>
                  <a:srgbClr val="CC0000"/>
                </a:solidFill>
                <a:latin typeface="Consolas" panose="020B0609020204030204" pitchFamily="49" charset="0"/>
                <a:cs typeface="Courier New" pitchFamily="49" charset="0"/>
              </a:rPr>
              <a:t> = 0; </a:t>
            </a:r>
            <a:r>
              <a:rPr lang="en-US" sz="2600" b="1" dirty="0">
                <a:solidFill>
                  <a:srgbClr val="00B050"/>
                </a:solidFill>
                <a:latin typeface="Consolas" panose="020B0609020204030204" pitchFamily="49" charset="0"/>
                <a:cs typeface="Courier New" pitchFamily="49" charset="0"/>
              </a:rPr>
              <a:t>//</a:t>
            </a:r>
            <a:r>
              <a:rPr lang="en-US" sz="2600" b="1" dirty="0">
                <a:solidFill>
                  <a:srgbClr val="CC0000"/>
                </a:solidFill>
                <a:latin typeface="Consolas" panose="020B0609020204030204" pitchFamily="49" charset="0"/>
                <a:cs typeface="Courier New" pitchFamily="49" charset="0"/>
              </a:rPr>
              <a:t> compile error</a:t>
            </a:r>
            <a:r>
              <a:rPr lang="en-US" sz="2600" b="1" dirty="0">
                <a:latin typeface="Consolas" panose="020B0609020204030204" pitchFamily="49" charset="0"/>
                <a:cs typeface="Courier New" pitchFamily="49" charset="0"/>
              </a:rPr>
              <a:t> </a:t>
            </a:r>
          </a:p>
          <a:p>
            <a:pPr lvl="1">
              <a:lnSpc>
                <a:spcPct val="80000"/>
              </a:lnSpc>
              <a:spcBef>
                <a:spcPts val="650"/>
              </a:spcBef>
              <a:buClrTx/>
              <a:buSzPct val="85000"/>
              <a:buFontTx/>
              <a:buNone/>
            </a:pPr>
            <a:r>
              <a:rPr lang="en-US" sz="2600" b="1" dirty="0">
                <a:latin typeface="Consolas" panose="020B0609020204030204" pitchFamily="49" charset="0"/>
                <a:cs typeface="Courier New" pitchFamily="49" charset="0"/>
              </a:rPr>
              <a:t>}</a:t>
            </a:r>
          </a:p>
          <a:p>
            <a:pPr lvl="1">
              <a:lnSpc>
                <a:spcPct val="80000"/>
              </a:lnSpc>
              <a:spcBef>
                <a:spcPts val="650"/>
              </a:spcBef>
              <a:buClrTx/>
              <a:buSzPct val="85000"/>
              <a:buFontTx/>
              <a:buNone/>
            </a:pPr>
            <a:r>
              <a:rPr lang="en-US" sz="2600" b="1" dirty="0" err="1">
                <a:solidFill>
                  <a:srgbClr val="7030A0"/>
                </a:solidFill>
                <a:latin typeface="Consolas" panose="020B0609020204030204" pitchFamily="49" charset="0"/>
                <a:cs typeface="Courier New" pitchFamily="49" charset="0"/>
              </a:rPr>
              <a:t>int</a:t>
            </a:r>
            <a:r>
              <a:rPr lang="en-US" sz="2600" b="1" dirty="0">
                <a:solidFill>
                  <a:srgbClr val="7030A0"/>
                </a:solidFill>
                <a:latin typeface="Consolas" panose="020B0609020204030204" pitchFamily="49" charset="0"/>
                <a:cs typeface="Courier New" pitchFamily="49" charset="0"/>
              </a:rPr>
              <a:t> </a:t>
            </a:r>
            <a:r>
              <a:rPr lang="en-US" sz="2600" b="1" dirty="0" err="1">
                <a:solidFill>
                  <a:srgbClr val="7030A0"/>
                </a:solidFill>
                <a:latin typeface="Consolas" panose="020B0609020204030204" pitchFamily="49" charset="0"/>
                <a:cs typeface="Courier New" pitchFamily="49" charset="0"/>
              </a:rPr>
              <a:t>i</a:t>
            </a:r>
            <a:r>
              <a:rPr lang="en-US" sz="2600" b="1" dirty="0">
                <a:solidFill>
                  <a:srgbClr val="7030A0"/>
                </a:solidFill>
                <a:latin typeface="Consolas" panose="020B0609020204030204" pitchFamily="49" charset="0"/>
                <a:cs typeface="Courier New" pitchFamily="49" charset="0"/>
              </a:rPr>
              <a:t>;</a:t>
            </a:r>
          </a:p>
          <a:p>
            <a:pPr lvl="1">
              <a:lnSpc>
                <a:spcPct val="80000"/>
              </a:lnSpc>
              <a:spcBef>
                <a:spcPts val="650"/>
              </a:spcBef>
              <a:buClrTx/>
              <a:buSzPct val="85000"/>
              <a:buFontTx/>
              <a:buNone/>
            </a:pPr>
            <a:r>
              <a:rPr lang="en-US" sz="2600" b="1" dirty="0">
                <a:latin typeface="Consolas" panose="020B0609020204030204" pitchFamily="49" charset="0"/>
                <a:cs typeface="Courier New" pitchFamily="49" charset="0"/>
              </a:rPr>
              <a:t>void g(){</a:t>
            </a:r>
          </a:p>
          <a:p>
            <a:pPr lvl="1">
              <a:lnSpc>
                <a:spcPct val="80000"/>
              </a:lnSpc>
              <a:spcBef>
                <a:spcPts val="650"/>
              </a:spcBef>
              <a:buClrTx/>
              <a:buSzPct val="85000"/>
              <a:buFontTx/>
              <a:buNone/>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int</a:t>
            </a:r>
            <a:r>
              <a:rPr lang="en-US" sz="2600" b="1" dirty="0">
                <a:latin typeface="Consolas" panose="020B0609020204030204" pitchFamily="49" charset="0"/>
                <a:cs typeface="Courier New" pitchFamily="49" charset="0"/>
              </a:rPr>
              <a:t> </a:t>
            </a:r>
            <a:r>
              <a:rPr lang="en-US" sz="2600" b="1" dirty="0">
                <a:solidFill>
                  <a:srgbClr val="0033CC"/>
                </a:solidFill>
                <a:latin typeface="Consolas" panose="020B0609020204030204" pitchFamily="49" charset="0"/>
                <a:cs typeface="Courier New" pitchFamily="49" charset="0"/>
              </a:rPr>
              <a:t>j = </a:t>
            </a:r>
            <a:r>
              <a:rPr lang="en-US" sz="2600" b="1" dirty="0" err="1">
                <a:solidFill>
                  <a:srgbClr val="0033CC"/>
                </a:solidFill>
                <a:latin typeface="Consolas" panose="020B0609020204030204" pitchFamily="49" charset="0"/>
                <a:cs typeface="Courier New" pitchFamily="49" charset="0"/>
              </a:rPr>
              <a:t>i</a:t>
            </a:r>
            <a:r>
              <a:rPr lang="en-US" sz="2600" b="1" dirty="0">
                <a:latin typeface="Consolas" panose="020B0609020204030204" pitchFamily="49" charset="0"/>
                <a:cs typeface="Courier New" pitchFamily="49" charset="0"/>
              </a:rPr>
              <a:t>; // g can use </a:t>
            </a:r>
            <a:r>
              <a:rPr lang="en-US" sz="2600" b="1" dirty="0" err="1">
                <a:latin typeface="Consolas" panose="020B0609020204030204" pitchFamily="49" charset="0"/>
                <a:cs typeface="Courier New" pitchFamily="49" charset="0"/>
              </a:rPr>
              <a:t>i</a:t>
            </a:r>
            <a:endParaRPr lang="en-US" sz="2600" b="1" dirty="0">
              <a:latin typeface="Consolas" panose="020B0609020204030204" pitchFamily="49" charset="0"/>
              <a:cs typeface="Courier New" pitchFamily="49" charset="0"/>
            </a:endParaRPr>
          </a:p>
          <a:p>
            <a:pPr lvl="1">
              <a:lnSpc>
                <a:spcPct val="80000"/>
              </a:lnSpc>
              <a:spcBef>
                <a:spcPts val="650"/>
              </a:spcBef>
              <a:buClrTx/>
              <a:buSzPct val="85000"/>
              <a:buFontTx/>
              <a:buNone/>
            </a:pPr>
            <a:r>
              <a:rPr lang="en-US" sz="2600" b="1" dirty="0">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4035">
                                            <p:txEl>
                                              <p:pRg st="4" end="4"/>
                                            </p:txEl>
                                          </p:spTgt>
                                        </p:tgtEl>
                                        <p:attrNameLst>
                                          <p:attrName>style.visibility</p:attrName>
                                        </p:attrNameLst>
                                      </p:cBhvr>
                                      <p:to>
                                        <p:strVal val="visible"/>
                                      </p:to>
                                    </p:set>
                                    <p:animEffect transition="in" filter="checkerboard(across)">
                                      <p:cBhvr additive="repl">
                                        <p:cTn id="7" dur="500"/>
                                        <p:tgtEl>
                                          <p:spTgt spid="44035">
                                            <p:txEl>
                                              <p:pRg st="4" end="4"/>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4035">
                                            <p:txEl>
                                              <p:pRg st="5" end="5"/>
                                            </p:txEl>
                                          </p:spTgt>
                                        </p:tgtEl>
                                        <p:attrNameLst>
                                          <p:attrName>style.visibility</p:attrName>
                                        </p:attrNameLst>
                                      </p:cBhvr>
                                      <p:to>
                                        <p:strVal val="visible"/>
                                      </p:to>
                                    </p:set>
                                    <p:animEffect transition="in" filter="checkerboard(across)">
                                      <p:cBhvr additive="repl">
                                        <p:cTn id="10" dur="500"/>
                                        <p:tgtEl>
                                          <p:spTgt spid="44035">
                                            <p:txEl>
                                              <p:pRg st="5" end="5"/>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4035">
                                            <p:txEl>
                                              <p:pRg st="6" end="6"/>
                                            </p:txEl>
                                          </p:spTgt>
                                        </p:tgtEl>
                                        <p:attrNameLst>
                                          <p:attrName>style.visibility</p:attrName>
                                        </p:attrNameLst>
                                      </p:cBhvr>
                                      <p:to>
                                        <p:strVal val="visible"/>
                                      </p:to>
                                    </p:set>
                                    <p:animEffect transition="in" filter="checkerboard(across)">
                                      <p:cBhvr additive="repl">
                                        <p:cTn id="13" dur="500"/>
                                        <p:tgtEl>
                                          <p:spTgt spid="44035">
                                            <p:txEl>
                                              <p:pRg st="6" end="6"/>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4035">
                                            <p:txEl>
                                              <p:pRg st="7" end="7"/>
                                            </p:txEl>
                                          </p:spTgt>
                                        </p:tgtEl>
                                        <p:attrNameLst>
                                          <p:attrName>style.visibility</p:attrName>
                                        </p:attrNameLst>
                                      </p:cBhvr>
                                      <p:to>
                                        <p:strVal val="visible"/>
                                      </p:to>
                                    </p:set>
                                    <p:animEffect transition="in" filter="checkerboard(across)">
                                      <p:cBhvr additive="repl">
                                        <p:cTn id="16" dur="500"/>
                                        <p:tgtEl>
                                          <p:spTgt spid="44035">
                                            <p:txEl>
                                              <p:pRg st="7" end="7"/>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4035">
                                            <p:txEl>
                                              <p:pRg st="8" end="8"/>
                                            </p:txEl>
                                          </p:spTgt>
                                        </p:tgtEl>
                                        <p:attrNameLst>
                                          <p:attrName>style.visibility</p:attrName>
                                        </p:attrNameLst>
                                      </p:cBhvr>
                                      <p:to>
                                        <p:strVal val="visible"/>
                                      </p:to>
                                    </p:set>
                                    <p:animEffect transition="in" filter="checkerboard(across)">
                                      <p:cBhvr additive="repl">
                                        <p:cTn id="19" dur="500"/>
                                        <p:tgtEl>
                                          <p:spTgt spid="44035">
                                            <p:txEl>
                                              <p:pRg st="8" end="8"/>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4035">
                                            <p:txEl>
                                              <p:pRg st="9" end="9"/>
                                            </p:txEl>
                                          </p:spTgt>
                                        </p:tgtEl>
                                        <p:attrNameLst>
                                          <p:attrName>style.visibility</p:attrName>
                                        </p:attrNameLst>
                                      </p:cBhvr>
                                      <p:to>
                                        <p:strVal val="visible"/>
                                      </p:to>
                                    </p:set>
                                    <p:animEffect transition="in" filter="checkerboard(across)">
                                      <p:cBhvr additive="repl">
                                        <p:cTn id="22" dur="500"/>
                                        <p:tgtEl>
                                          <p:spTgt spid="44035">
                                            <p:txEl>
                                              <p:pRg st="9" end="9"/>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4035">
                                            <p:txEl>
                                              <p:pRg st="10" end="10"/>
                                            </p:txEl>
                                          </p:spTgt>
                                        </p:tgtEl>
                                        <p:attrNameLst>
                                          <p:attrName>style.visibility</p:attrName>
                                        </p:attrNameLst>
                                      </p:cBhvr>
                                      <p:to>
                                        <p:strVal val="visible"/>
                                      </p:to>
                                    </p:set>
                                    <p:animEffect transition="in" filter="checkerboard(across)">
                                      <p:cBhvr additive="repl">
                                        <p:cTn id="25"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A0AF34F-E4C9-44A4-9E3C-83A49CCB6C1F}" type="slidenum">
              <a:rPr lang="en-US" sz="1200">
                <a:latin typeface="Gill Sans MT" panose="020B0502020104020203" pitchFamily="34" charset="0"/>
                <a:ea typeface="MS PGothic" pitchFamily="34" charset="-128"/>
              </a:rPr>
              <a:pPr algn="r">
                <a:buClrTx/>
                <a:buFontTx/>
                <a:buNone/>
              </a:pPr>
              <a:t>44</a:t>
            </a:fld>
            <a:endParaRPr lang="en-US" sz="1200" dirty="0">
              <a:latin typeface="Gill Sans MT" panose="020B0502020104020203" pitchFamily="34" charset="0"/>
              <a:ea typeface="MS PGothic" pitchFamily="34" charset="-128"/>
            </a:endParaRPr>
          </a:p>
        </p:txBody>
      </p:sp>
      <p:sp>
        <p:nvSpPr>
          <p:cNvPr id="4505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800" dirty="0">
                <a:solidFill>
                  <a:srgbClr val="293A83"/>
                </a:solidFill>
                <a:latin typeface="Gill Sans MT" panose="020B0502020104020203" pitchFamily="34" charset="0"/>
              </a:rPr>
              <a:t>Global/External Variables: Example</a:t>
            </a:r>
          </a:p>
        </p:txBody>
      </p:sp>
      <p:sp>
        <p:nvSpPr>
          <p:cNvPr id="4505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650"/>
              </a:spcBef>
              <a:buClrTx/>
              <a:buFontTx/>
              <a:buNone/>
            </a:pPr>
            <a:r>
              <a:rPr lang="en-US" b="1" dirty="0" err="1">
                <a:solidFill>
                  <a:srgbClr val="0033CC"/>
                </a:solidFill>
                <a:latin typeface="Consolas" panose="020B0609020204030204" pitchFamily="49" charset="0"/>
                <a:cs typeface="Courier New" pitchFamily="49" charset="0"/>
              </a:rPr>
              <a:t>int</a:t>
            </a:r>
            <a:r>
              <a:rPr lang="en-US" b="1" dirty="0">
                <a:solidFill>
                  <a:srgbClr val="0033CC"/>
                </a:solidFill>
                <a:latin typeface="Consolas" panose="020B0609020204030204" pitchFamily="49" charset="0"/>
                <a:cs typeface="Courier New" pitchFamily="49" charset="0"/>
              </a:rPr>
              <a:t> </a:t>
            </a:r>
            <a:r>
              <a:rPr lang="en-US" b="1" dirty="0" err="1">
                <a:solidFill>
                  <a:srgbClr val="0033CC"/>
                </a:solidFill>
                <a:latin typeface="Consolas" panose="020B0609020204030204" pitchFamily="49" charset="0"/>
                <a:cs typeface="Courier New" pitchFamily="49" charset="0"/>
              </a:rPr>
              <a:t>i</a:t>
            </a:r>
            <a:r>
              <a:rPr lang="en-US" b="1" dirty="0">
                <a:solidFill>
                  <a:srgbClr val="0033CC"/>
                </a:solidFill>
                <a:latin typeface="Consolas" panose="020B0609020204030204" pitchFamily="49" charset="0"/>
                <a:cs typeface="Courier New" pitchFamily="49" charset="0"/>
              </a:rPr>
              <a:t>, j;</a:t>
            </a:r>
          </a:p>
          <a:p>
            <a:pPr>
              <a:lnSpc>
                <a:spcPct val="90000"/>
              </a:lnSpc>
              <a:spcBef>
                <a:spcPts val="650"/>
              </a:spcBef>
              <a:buClrTx/>
              <a:buFontTx/>
              <a:buNone/>
            </a:pPr>
            <a:r>
              <a:rPr lang="en-US" b="1" dirty="0">
                <a:solidFill>
                  <a:srgbClr val="0033CC"/>
                </a:solidFill>
                <a:latin typeface="Consolas" panose="020B0609020204030204" pitchFamily="49" charset="0"/>
                <a:cs typeface="Courier New" pitchFamily="49" charset="0"/>
              </a:rPr>
              <a:t>float f; </a:t>
            </a:r>
          </a:p>
          <a:p>
            <a:pPr>
              <a:lnSpc>
                <a:spcPct val="90000"/>
              </a:lnSpc>
              <a:spcBef>
                <a:spcPts val="650"/>
              </a:spcBef>
              <a:buClrTx/>
              <a:buFontTx/>
              <a:buNone/>
            </a:pPr>
            <a:r>
              <a:rPr lang="en-US" b="1" dirty="0">
                <a:latin typeface="Consolas" panose="020B0609020204030204" pitchFamily="49" charset="0"/>
                <a:cs typeface="Courier New" pitchFamily="49" charset="0"/>
              </a:rPr>
              <a:t>void </a:t>
            </a:r>
            <a:r>
              <a:rPr lang="en-US" b="1" dirty="0" err="1">
                <a:latin typeface="Consolas" panose="020B0609020204030204" pitchFamily="49" charset="0"/>
                <a:cs typeface="Courier New" pitchFamily="49" charset="0"/>
              </a:rPr>
              <a:t>func</a:t>
            </a:r>
            <a:r>
              <a:rPr lang="en-US" b="1" dirty="0">
                <a:latin typeface="Consolas" panose="020B0609020204030204" pitchFamily="49" charset="0"/>
                <a:cs typeface="Courier New" pitchFamily="49" charset="0"/>
              </a:rPr>
              <a:t>(void){</a:t>
            </a:r>
          </a:p>
          <a:p>
            <a:pPr>
              <a:lnSpc>
                <a:spcPct val="90000"/>
              </a:lnSpc>
              <a:spcBef>
                <a:spcPts val="650"/>
              </a:spcBef>
              <a:buClrTx/>
              <a:buFontTx/>
              <a:buNone/>
            </a:pPr>
            <a:r>
              <a:rPr lang="en-US" b="1"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printf</a:t>
            </a:r>
            <a:r>
              <a:rPr lang="en-US" b="1" dirty="0">
                <a:latin typeface="Consolas" panose="020B0609020204030204" pitchFamily="49" charset="0"/>
                <a:cs typeface="Courier New" pitchFamily="49" charset="0"/>
              </a:rPr>
              <a:t>("</a:t>
            </a:r>
            <a:r>
              <a:rPr lang="en-US" b="1" dirty="0" err="1">
                <a:latin typeface="Consolas" panose="020B0609020204030204" pitchFamily="49" charset="0"/>
                <a:cs typeface="Courier New" pitchFamily="49" charset="0"/>
              </a:rPr>
              <a:t>i</a:t>
            </a:r>
            <a:r>
              <a:rPr lang="en-US" b="1" dirty="0">
                <a:latin typeface="Consolas" panose="020B0609020204030204" pitchFamily="49" charset="0"/>
                <a:cs typeface="Courier New" pitchFamily="49" charset="0"/>
              </a:rPr>
              <a:t> = %d \n", </a:t>
            </a:r>
            <a:r>
              <a:rPr lang="en-US" b="1" dirty="0" err="1">
                <a:solidFill>
                  <a:srgbClr val="0033CC"/>
                </a:solidFill>
                <a:latin typeface="Consolas" panose="020B0609020204030204" pitchFamily="49" charset="0"/>
                <a:cs typeface="Courier New" pitchFamily="49" charset="0"/>
              </a:rPr>
              <a:t>i</a:t>
            </a:r>
            <a:r>
              <a:rPr lang="en-US" b="1" dirty="0">
                <a:latin typeface="Consolas" panose="020B0609020204030204" pitchFamily="49" charset="0"/>
                <a:cs typeface="Courier New" pitchFamily="49" charset="0"/>
              </a:rPr>
              <a:t>);</a:t>
            </a:r>
          </a:p>
          <a:p>
            <a:pPr>
              <a:lnSpc>
                <a:spcPct val="90000"/>
              </a:lnSpc>
              <a:spcBef>
                <a:spcPts val="650"/>
              </a:spcBef>
              <a:buClrTx/>
              <a:buFontTx/>
              <a:buNone/>
            </a:pPr>
            <a:r>
              <a:rPr lang="en-US" b="1"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printf</a:t>
            </a:r>
            <a:r>
              <a:rPr lang="en-US" b="1" dirty="0">
                <a:latin typeface="Consolas" panose="020B0609020204030204" pitchFamily="49" charset="0"/>
                <a:cs typeface="Courier New" pitchFamily="49" charset="0"/>
              </a:rPr>
              <a:t>("f = %f \n", </a:t>
            </a:r>
            <a:r>
              <a:rPr lang="en-US" b="1" dirty="0">
                <a:solidFill>
                  <a:srgbClr val="0033CC"/>
                </a:solidFill>
                <a:latin typeface="Consolas" panose="020B0609020204030204" pitchFamily="49" charset="0"/>
                <a:cs typeface="Courier New" pitchFamily="49" charset="0"/>
              </a:rPr>
              <a:t>f</a:t>
            </a:r>
            <a:r>
              <a:rPr lang="en-US" b="1" dirty="0">
                <a:latin typeface="Consolas" panose="020B0609020204030204" pitchFamily="49" charset="0"/>
                <a:cs typeface="Courier New" pitchFamily="49" charset="0"/>
              </a:rPr>
              <a:t>);</a:t>
            </a:r>
          </a:p>
          <a:p>
            <a:pPr>
              <a:lnSpc>
                <a:spcPct val="90000"/>
              </a:lnSpc>
              <a:spcBef>
                <a:spcPts val="650"/>
              </a:spcBef>
              <a:buClrTx/>
              <a:buFontTx/>
              <a:buNone/>
            </a:pPr>
            <a:r>
              <a:rPr lang="en-US" b="1"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i</a:t>
            </a:r>
            <a:r>
              <a:rPr lang="en-US" b="1" dirty="0">
                <a:latin typeface="Consolas" panose="020B0609020204030204" pitchFamily="49" charset="0"/>
                <a:cs typeface="Courier New" pitchFamily="49" charset="0"/>
              </a:rPr>
              <a:t> = 20;</a:t>
            </a:r>
          </a:p>
          <a:p>
            <a:pPr>
              <a:lnSpc>
                <a:spcPct val="90000"/>
              </a:lnSpc>
              <a:spcBef>
                <a:spcPts val="650"/>
              </a:spcBef>
              <a:buClrTx/>
              <a:buFontTx/>
              <a:buNone/>
            </a:pPr>
            <a:r>
              <a:rPr lang="en-US" b="1" dirty="0">
                <a:latin typeface="Consolas" panose="020B0609020204030204" pitchFamily="49" charset="0"/>
                <a:cs typeface="Courier New" pitchFamily="49" charset="0"/>
              </a:rPr>
              <a:t>}</a:t>
            </a:r>
          </a:p>
          <a:p>
            <a:pPr>
              <a:lnSpc>
                <a:spcPct val="90000"/>
              </a:lnSpc>
              <a:spcBef>
                <a:spcPts val="650"/>
              </a:spcBef>
              <a:buClrTx/>
              <a:buFontTx/>
              <a:buNone/>
            </a:pPr>
            <a:r>
              <a:rPr lang="en-US" b="1" dirty="0">
                <a:latin typeface="Consolas" panose="020B0609020204030204" pitchFamily="49" charset="0"/>
                <a:cs typeface="Courier New" pitchFamily="49" charset="0"/>
              </a:rPr>
              <a:t>void f1(){</a:t>
            </a:r>
          </a:p>
          <a:p>
            <a:pPr>
              <a:lnSpc>
                <a:spcPct val="90000"/>
              </a:lnSpc>
              <a:spcBef>
                <a:spcPts val="650"/>
              </a:spcBef>
              <a:buClrTx/>
              <a:buFontTx/>
              <a:buNone/>
            </a:pPr>
            <a:r>
              <a:rPr lang="en-US" b="1"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printf</a:t>
            </a:r>
            <a:r>
              <a:rPr lang="en-US" b="1" dirty="0">
                <a:latin typeface="Consolas" panose="020B0609020204030204" pitchFamily="49" charset="0"/>
                <a:cs typeface="Courier New" pitchFamily="49" charset="0"/>
              </a:rPr>
              <a:t>("%d", </a:t>
            </a:r>
            <a:r>
              <a:rPr lang="en-US" b="1" dirty="0" err="1">
                <a:latin typeface="Consolas" panose="020B0609020204030204" pitchFamily="49" charset="0"/>
                <a:cs typeface="Courier New" pitchFamily="49" charset="0"/>
              </a:rPr>
              <a:t>i</a:t>
            </a:r>
            <a:r>
              <a:rPr lang="en-US" b="1" dirty="0">
                <a:latin typeface="Consolas" panose="020B0609020204030204" pitchFamily="49" charset="0"/>
                <a:cs typeface="Courier New" pitchFamily="49" charset="0"/>
              </a:rPr>
              <a:t>);</a:t>
            </a:r>
          </a:p>
          <a:p>
            <a:pPr>
              <a:lnSpc>
                <a:spcPct val="90000"/>
              </a:lnSpc>
              <a:spcBef>
                <a:spcPts val="650"/>
              </a:spcBef>
              <a:buClrTx/>
              <a:buFontTx/>
              <a:buNone/>
            </a:pPr>
            <a:r>
              <a:rPr lang="en-US" b="1" dirty="0">
                <a:latin typeface="Consolas" panose="020B0609020204030204" pitchFamily="49" charset="0"/>
                <a:cs typeface="Courier New" pitchFamily="49" charset="0"/>
              </a:rPr>
              <a:t>}</a:t>
            </a:r>
          </a:p>
          <a:p>
            <a:pPr>
              <a:lnSpc>
                <a:spcPct val="90000"/>
              </a:lnSpc>
              <a:spcBef>
                <a:spcPts val="650"/>
              </a:spcBef>
              <a:buClrTx/>
              <a:buFontTx/>
              <a:buNone/>
            </a:pPr>
            <a:r>
              <a:rPr lang="en-US" b="1" dirty="0" err="1">
                <a:latin typeface="Consolas" panose="020B0609020204030204" pitchFamily="49" charset="0"/>
                <a:cs typeface="Courier New" pitchFamily="49" charset="0"/>
              </a:rPr>
              <a:t>int</a:t>
            </a:r>
            <a:r>
              <a:rPr lang="en-US" b="1" dirty="0">
                <a:latin typeface="Consolas" panose="020B0609020204030204" pitchFamily="49" charset="0"/>
                <a:cs typeface="Courier New" pitchFamily="49" charset="0"/>
              </a:rPr>
              <a:t> main(void){</a:t>
            </a:r>
          </a:p>
          <a:p>
            <a:pPr>
              <a:lnSpc>
                <a:spcPct val="90000"/>
              </a:lnSpc>
              <a:spcBef>
                <a:spcPts val="650"/>
              </a:spcBef>
              <a:buClrTx/>
              <a:buFontTx/>
              <a:buNone/>
            </a:pPr>
            <a:r>
              <a:rPr lang="en-US" b="1" dirty="0">
                <a:latin typeface="Consolas" panose="020B0609020204030204" pitchFamily="49" charset="0"/>
                <a:cs typeface="Courier New" pitchFamily="49" charset="0"/>
              </a:rPr>
              <a:t>	</a:t>
            </a:r>
            <a:r>
              <a:rPr lang="en-US" b="1" dirty="0">
                <a:solidFill>
                  <a:srgbClr val="0033CC"/>
                </a:solidFill>
                <a:latin typeface="Consolas" panose="020B0609020204030204" pitchFamily="49" charset="0"/>
                <a:cs typeface="Courier New" pitchFamily="49" charset="0"/>
              </a:rPr>
              <a:t>f = 1000;</a:t>
            </a:r>
          </a:p>
          <a:p>
            <a:pPr>
              <a:lnSpc>
                <a:spcPct val="90000"/>
              </a:lnSpc>
              <a:spcBef>
                <a:spcPts val="650"/>
              </a:spcBef>
              <a:buClrTx/>
              <a:buFontTx/>
              <a:buNone/>
            </a:pPr>
            <a:r>
              <a:rPr lang="en-US" b="1"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func</a:t>
            </a:r>
            <a:r>
              <a:rPr lang="en-US" b="1" dirty="0">
                <a:latin typeface="Consolas" panose="020B0609020204030204" pitchFamily="49" charset="0"/>
                <a:cs typeface="Courier New" pitchFamily="49" charset="0"/>
              </a:rPr>
              <a:t>();		</a:t>
            </a:r>
          </a:p>
          <a:p>
            <a:pPr>
              <a:lnSpc>
                <a:spcPct val="90000"/>
              </a:lnSpc>
              <a:spcBef>
                <a:spcPts val="650"/>
              </a:spcBef>
              <a:buClrTx/>
              <a:buFontTx/>
              <a:buNone/>
            </a:pPr>
            <a:r>
              <a:rPr lang="en-US" b="1" dirty="0">
                <a:latin typeface="Consolas" panose="020B0609020204030204" pitchFamily="49" charset="0"/>
                <a:cs typeface="Courier New" pitchFamily="49" charset="0"/>
              </a:rPr>
              <a:t>	f1();</a:t>
            </a:r>
          </a:p>
          <a:p>
            <a:pPr>
              <a:lnSpc>
                <a:spcPct val="90000"/>
              </a:lnSpc>
              <a:spcBef>
                <a:spcPts val="650"/>
              </a:spcBef>
              <a:buClrTx/>
              <a:buFontTx/>
              <a:buNone/>
            </a:pPr>
            <a:r>
              <a:rPr lang="en-US" b="1" dirty="0">
                <a:latin typeface="Consolas" panose="020B0609020204030204" pitchFamily="49" charset="0"/>
                <a:cs typeface="Courier New" pitchFamily="49" charset="0"/>
              </a:rPr>
              <a:t>	return 0;</a:t>
            </a:r>
          </a:p>
          <a:p>
            <a:pPr>
              <a:lnSpc>
                <a:spcPct val="90000"/>
              </a:lnSpc>
              <a:spcBef>
                <a:spcPts val="650"/>
              </a:spcBef>
              <a:buClrTx/>
              <a:buFontTx/>
              <a:buNone/>
            </a:pPr>
            <a:r>
              <a:rPr lang="en-US" b="1" dirty="0">
                <a:latin typeface="Consolas" panose="020B0609020204030204" pitchFamily="49" charset="0"/>
                <a:cs typeface="Courier New" pitchFamily="49" charset="0"/>
              </a:rPr>
              <a:t>}</a:t>
            </a:r>
          </a:p>
        </p:txBody>
      </p:sp>
      <p:sp>
        <p:nvSpPr>
          <p:cNvPr id="45060" name="Text Box 4"/>
          <p:cNvSpPr txBox="1">
            <a:spLocks noChangeArrowheads="1"/>
          </p:cNvSpPr>
          <p:nvPr/>
        </p:nvSpPr>
        <p:spPr bwMode="auto">
          <a:xfrm>
            <a:off x="4427513" y="2060848"/>
            <a:ext cx="2590800" cy="915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625"/>
              </a:spcBef>
              <a:buClrTx/>
              <a:buFontTx/>
              <a:buNone/>
            </a:pPr>
            <a:r>
              <a:rPr lang="en-US" sz="2000" b="1" dirty="0">
                <a:solidFill>
                  <a:srgbClr val="00B050"/>
                </a:solidFill>
                <a:latin typeface="Consolas" panose="020B0609020204030204" pitchFamily="49" charset="0"/>
                <a:cs typeface="Courier New" pitchFamily="49" charset="0"/>
              </a:rPr>
              <a:t>//</a:t>
            </a:r>
            <a:r>
              <a:rPr lang="en-US" sz="2000" b="1" dirty="0">
                <a:solidFill>
                  <a:srgbClr val="CC0000"/>
                </a:solidFill>
                <a:latin typeface="Consolas" panose="020B0609020204030204" pitchFamily="49" charset="0"/>
                <a:cs typeface="Courier New" pitchFamily="49" charset="0"/>
              </a:rPr>
              <a:t> </a:t>
            </a:r>
            <a:r>
              <a:rPr lang="en-US" sz="2000" b="1" dirty="0" err="1">
                <a:solidFill>
                  <a:srgbClr val="CC0000"/>
                </a:solidFill>
                <a:latin typeface="Consolas" panose="020B0609020204030204" pitchFamily="49" charset="0"/>
                <a:cs typeface="Courier New" pitchFamily="49" charset="0"/>
              </a:rPr>
              <a:t>i</a:t>
            </a:r>
            <a:r>
              <a:rPr lang="en-US" sz="2000" b="1" dirty="0">
                <a:solidFill>
                  <a:srgbClr val="CC0000"/>
                </a:solidFill>
                <a:latin typeface="Consolas" panose="020B0609020204030204" pitchFamily="49" charset="0"/>
                <a:cs typeface="Courier New" pitchFamily="49" charset="0"/>
              </a:rPr>
              <a:t> = 0</a:t>
            </a:r>
          </a:p>
          <a:p>
            <a:pPr>
              <a:spcBef>
                <a:spcPts val="1625"/>
              </a:spcBef>
              <a:buClrTx/>
              <a:buFontTx/>
              <a:buNone/>
            </a:pPr>
            <a:r>
              <a:rPr lang="en-US" sz="2000" b="1" dirty="0">
                <a:solidFill>
                  <a:srgbClr val="00B050"/>
                </a:solidFill>
                <a:latin typeface="Consolas" panose="020B0609020204030204" pitchFamily="49" charset="0"/>
                <a:cs typeface="Courier New" pitchFamily="49" charset="0"/>
              </a:rPr>
              <a:t>//</a:t>
            </a:r>
            <a:r>
              <a:rPr lang="en-US" sz="2000" b="1" dirty="0">
                <a:solidFill>
                  <a:srgbClr val="CC0000"/>
                </a:solidFill>
                <a:latin typeface="Consolas" panose="020B0609020204030204" pitchFamily="49" charset="0"/>
                <a:cs typeface="Courier New" pitchFamily="49" charset="0"/>
              </a:rPr>
              <a:t> f = 1000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5060"/>
                                        </p:tgtEl>
                                        <p:attrNameLst>
                                          <p:attrName>style.visibility</p:attrName>
                                        </p:attrNameLst>
                                      </p:cBhvr>
                                      <p:to>
                                        <p:strVal val="visible"/>
                                      </p:to>
                                    </p:set>
                                    <p:animEffect transition="in" filter="checkerboard(across)">
                                      <p:cBhvr additive="repl">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8BA7EE7-A0DF-48FF-9FBD-1575AB837145}" type="slidenum">
              <a:rPr lang="en-US" sz="1200">
                <a:latin typeface="Gill Sans MT" panose="020B0502020104020203" pitchFamily="34" charset="0"/>
                <a:ea typeface="MS PGothic" pitchFamily="34" charset="-128"/>
              </a:rPr>
              <a:pPr algn="r">
                <a:buClrTx/>
                <a:buFontTx/>
                <a:buNone/>
              </a:pPr>
              <a:t>45</a:t>
            </a:fld>
            <a:endParaRPr lang="en-US" sz="1200" dirty="0">
              <a:latin typeface="Gill Sans MT" panose="020B0502020104020203" pitchFamily="34" charset="0"/>
              <a:ea typeface="MS PGothic" pitchFamily="34" charset="-128"/>
            </a:endParaRPr>
          </a:p>
        </p:txBody>
      </p:sp>
      <p:sp>
        <p:nvSpPr>
          <p:cNvPr id="46082" name="Text Box 2"/>
          <p:cNvSpPr txBox="1">
            <a:spLocks noChangeArrowheads="1"/>
          </p:cNvSpPr>
          <p:nvPr/>
        </p:nvSpPr>
        <p:spPr bwMode="auto">
          <a:xfrm>
            <a:off x="282749" y="133350"/>
            <a:ext cx="86979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600" dirty="0">
                <a:solidFill>
                  <a:srgbClr val="293A83"/>
                </a:solidFill>
                <a:latin typeface="Gill Sans MT" panose="020B0502020104020203" pitchFamily="34" charset="0"/>
              </a:rPr>
              <a:t>Parameter Passing by Global Variables: </a:t>
            </a:r>
            <a:r>
              <a:rPr lang="en-US" sz="2600" dirty="0" err="1">
                <a:solidFill>
                  <a:srgbClr val="293A83"/>
                </a:solidFill>
                <a:latin typeface="Gill Sans MT" panose="020B0502020104020203" pitchFamily="34" charset="0"/>
              </a:rPr>
              <a:t>my_fabs</a:t>
            </a:r>
            <a:r>
              <a:rPr lang="en-US" sz="2600" dirty="0">
                <a:solidFill>
                  <a:srgbClr val="293A83"/>
                </a:solidFill>
                <a:latin typeface="Gill Sans MT" panose="020B0502020104020203" pitchFamily="34" charset="0"/>
              </a:rPr>
              <a:t>  (V.3)</a:t>
            </a:r>
          </a:p>
        </p:txBody>
      </p:sp>
      <p:sp>
        <p:nvSpPr>
          <p:cNvPr id="46083" name="Text Box 3"/>
          <p:cNvSpPr txBox="1">
            <a:spLocks noChangeArrowheads="1"/>
          </p:cNvSpPr>
          <p:nvPr/>
        </p:nvSpPr>
        <p:spPr bwMode="auto">
          <a:xfrm>
            <a:off x="304800" y="1143000"/>
            <a:ext cx="8382000" cy="520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600"/>
              </a:spcBef>
              <a:buClrTx/>
              <a:buFontTx/>
              <a:buNone/>
            </a:pPr>
            <a:r>
              <a:rPr lang="en-US" sz="2400" b="1" dirty="0">
                <a:solidFill>
                  <a:srgbClr val="CC0000"/>
                </a:solidFill>
                <a:latin typeface="Consolas" panose="020B0609020204030204" pitchFamily="49" charset="0"/>
                <a:cs typeface="Courier New" pitchFamily="49" charset="0"/>
              </a:rPr>
              <a:t>double x;</a:t>
            </a:r>
          </a:p>
          <a:p>
            <a:pPr>
              <a:lnSpc>
                <a:spcPct val="90000"/>
              </a:lnSpc>
              <a:spcBef>
                <a:spcPts val="500"/>
              </a:spcBef>
              <a:buClrTx/>
              <a:buFontTx/>
              <a:buNone/>
            </a:pPr>
            <a:endParaRPr lang="en-US" sz="2400" b="1" dirty="0">
              <a:solidFill>
                <a:srgbClr val="CC0000"/>
              </a:solidFill>
              <a:latin typeface="Consolas" panose="020B0609020204030204" pitchFamily="49" charset="0"/>
              <a:cs typeface="Courier New" pitchFamily="49" charset="0"/>
            </a:endParaRPr>
          </a:p>
          <a:p>
            <a:pPr>
              <a:lnSpc>
                <a:spcPct val="90000"/>
              </a:lnSpc>
              <a:spcBef>
                <a:spcPts val="550"/>
              </a:spcBef>
              <a:buClrTx/>
              <a:buFontTx/>
              <a:buNone/>
            </a:pPr>
            <a:r>
              <a:rPr lang="en-US" sz="2400" b="1" dirty="0">
                <a:solidFill>
                  <a:srgbClr val="CC0000"/>
                </a:solidFill>
                <a:latin typeface="Consolas" panose="020B0609020204030204" pitchFamily="49" charset="0"/>
                <a:cs typeface="Courier New" pitchFamily="49" charset="0"/>
              </a:rPr>
              <a:t>void </a:t>
            </a:r>
            <a:r>
              <a:rPr lang="en-US" sz="2400" b="1" dirty="0" err="1">
                <a:latin typeface="Consolas" panose="020B0609020204030204" pitchFamily="49" charset="0"/>
                <a:cs typeface="Courier New" pitchFamily="49" charset="0"/>
              </a:rPr>
              <a:t>my_fabs</a:t>
            </a:r>
            <a:r>
              <a:rPr lang="en-US" sz="2400" b="1" dirty="0">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void</a:t>
            </a:r>
            <a:r>
              <a:rPr lang="en-US" sz="2400" b="1" dirty="0">
                <a:latin typeface="Consolas" panose="020B0609020204030204" pitchFamily="49" charset="0"/>
                <a:cs typeface="Courier New" pitchFamily="49" charset="0"/>
              </a:rPr>
              <a:t>){</a:t>
            </a:r>
          </a:p>
          <a:p>
            <a:pPr>
              <a:lnSpc>
                <a:spcPct val="90000"/>
              </a:lnSpc>
              <a:spcBef>
                <a:spcPts val="550"/>
              </a:spcBef>
              <a:buClrTx/>
              <a:buFontTx/>
              <a:buNone/>
            </a:pPr>
            <a:r>
              <a:rPr lang="en-US" sz="2400" b="1" dirty="0">
                <a:latin typeface="Consolas" panose="020B0609020204030204" pitchFamily="49" charset="0"/>
                <a:cs typeface="Courier New" pitchFamily="49" charset="0"/>
              </a:rPr>
              <a:t>	x = (x &gt; 0) ? x : -1 * x;</a:t>
            </a:r>
          </a:p>
          <a:p>
            <a:pPr>
              <a:lnSpc>
                <a:spcPct val="90000"/>
              </a:lnSpc>
              <a:spcBef>
                <a:spcPts val="550"/>
              </a:spcBef>
              <a:buClrTx/>
              <a:buFontTx/>
              <a:buNone/>
            </a:pPr>
            <a:r>
              <a:rPr lang="en-US" sz="2400" b="1" dirty="0">
                <a:latin typeface="Consolas" panose="020B0609020204030204" pitchFamily="49" charset="0"/>
                <a:cs typeface="Courier New" pitchFamily="49" charset="0"/>
              </a:rPr>
              <a:t>}</a:t>
            </a:r>
          </a:p>
          <a:p>
            <a:pPr>
              <a:lnSpc>
                <a:spcPct val="90000"/>
              </a:lnSpc>
              <a:spcBef>
                <a:spcPts val="550"/>
              </a:spcBef>
              <a:buClrTx/>
              <a:buFontTx/>
              <a:buNone/>
            </a:pPr>
            <a:endParaRPr lang="en-US" sz="2400" b="1" dirty="0">
              <a:latin typeface="Consolas" panose="020B0609020204030204" pitchFamily="49" charset="0"/>
              <a:cs typeface="Courier New" pitchFamily="49" charset="0"/>
            </a:endParaRPr>
          </a:p>
          <a:p>
            <a:pPr>
              <a:lnSpc>
                <a:spcPct val="90000"/>
              </a:lnSpc>
              <a:spcBef>
                <a:spcPts val="550"/>
              </a:spcBef>
              <a:buClrTx/>
              <a:buFontTx/>
              <a:buNone/>
            </a:pPr>
            <a:r>
              <a:rPr lang="en-US" sz="2400" b="1" dirty="0">
                <a:latin typeface="Consolas" panose="020B0609020204030204" pitchFamily="49" charset="0"/>
                <a:cs typeface="Courier New" pitchFamily="49" charset="0"/>
              </a:rPr>
              <a:t>void main(void){</a:t>
            </a:r>
          </a:p>
          <a:p>
            <a:pPr>
              <a:lnSpc>
                <a:spcPct val="90000"/>
              </a:lnSpc>
              <a:spcBef>
                <a:spcPts val="550"/>
              </a:spcBef>
              <a:buClrTx/>
              <a:buFontTx/>
              <a:buNone/>
            </a:pPr>
            <a:r>
              <a:rPr lang="en-US" sz="2400" b="1" dirty="0">
                <a:latin typeface="Consolas" panose="020B0609020204030204" pitchFamily="49" charset="0"/>
                <a:cs typeface="Courier New" pitchFamily="49" charset="0"/>
              </a:rPr>
              <a:t>	double b, d = -10;</a:t>
            </a:r>
          </a:p>
          <a:p>
            <a:pPr>
              <a:lnSpc>
                <a:spcPct val="90000"/>
              </a:lnSpc>
              <a:spcBef>
                <a:spcPts val="550"/>
              </a:spcBef>
              <a:buClrTx/>
              <a:buFontTx/>
              <a:buNone/>
            </a:pPr>
            <a:r>
              <a:rPr lang="en-US" sz="2400" b="1" dirty="0">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x = d</a:t>
            </a:r>
            <a:r>
              <a:rPr lang="en-US" sz="2400" b="1" dirty="0">
                <a:latin typeface="Consolas" panose="020B0609020204030204" pitchFamily="49" charset="0"/>
                <a:cs typeface="Courier New" pitchFamily="49" charset="0"/>
              </a:rPr>
              <a:t>;</a:t>
            </a:r>
          </a:p>
          <a:p>
            <a:pPr>
              <a:lnSpc>
                <a:spcPct val="90000"/>
              </a:lnSpc>
              <a:spcBef>
                <a:spcPts val="55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my_fabs</a:t>
            </a:r>
            <a:r>
              <a:rPr lang="en-US" sz="2400" b="1" dirty="0">
                <a:latin typeface="Consolas" panose="020B0609020204030204" pitchFamily="49" charset="0"/>
                <a:cs typeface="Courier New" pitchFamily="49" charset="0"/>
              </a:rPr>
              <a:t>();</a:t>
            </a:r>
          </a:p>
          <a:p>
            <a:pPr>
              <a:lnSpc>
                <a:spcPct val="90000"/>
              </a:lnSpc>
              <a:spcBef>
                <a:spcPts val="550"/>
              </a:spcBef>
              <a:buClrTx/>
              <a:buFontTx/>
              <a:buNone/>
            </a:pPr>
            <a:r>
              <a:rPr lang="en-US" sz="2400" b="1" dirty="0">
                <a:latin typeface="Consolas" panose="020B0609020204030204" pitchFamily="49" charset="0"/>
                <a:cs typeface="Courier New" pitchFamily="49" charset="0"/>
              </a:rPr>
              <a:t>	b = x;</a:t>
            </a:r>
          </a:p>
          <a:p>
            <a:pPr>
              <a:lnSpc>
                <a:spcPct val="90000"/>
              </a:lnSpc>
              <a:spcBef>
                <a:spcPts val="55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("b  = %f\n", b);</a:t>
            </a:r>
          </a:p>
          <a:p>
            <a:pPr>
              <a:lnSpc>
                <a:spcPct val="90000"/>
              </a:lnSpc>
              <a:spcBef>
                <a:spcPts val="550"/>
              </a:spcBef>
              <a:buClrTx/>
              <a:buFontTx/>
              <a:buNone/>
            </a:pPr>
            <a:r>
              <a:rPr lang="en-US" sz="2400" b="1" dirty="0">
                <a:latin typeface="Consolas" panose="020B0609020204030204" pitchFamily="49" charset="0"/>
                <a:cs typeface="Courier New" pitchFamily="49" charset="0"/>
              </a:rPr>
              <a:t>}</a:t>
            </a:r>
          </a:p>
        </p:txBody>
      </p:sp>
      <p:sp>
        <p:nvSpPr>
          <p:cNvPr id="46084" name="Text Box 4"/>
          <p:cNvSpPr txBox="1">
            <a:spLocks noChangeArrowheads="1"/>
          </p:cNvSpPr>
          <p:nvPr/>
        </p:nvSpPr>
        <p:spPr bwMode="auto">
          <a:xfrm>
            <a:off x="5076056" y="2894887"/>
            <a:ext cx="3897560" cy="2464394"/>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200" dirty="0">
                <a:solidFill>
                  <a:srgbClr val="CC0000"/>
                </a:solidFill>
                <a:latin typeface="Gill Sans MT" panose="020B0502020104020203" pitchFamily="34" charset="0"/>
              </a:rPr>
              <a:t>Do not use this method. Parameters should be passed by input parameter list.</a:t>
            </a:r>
          </a:p>
          <a:p>
            <a:pPr>
              <a:buClrTx/>
              <a:buFontTx/>
              <a:buNone/>
            </a:pPr>
            <a:endParaRPr lang="en-US" sz="2200" dirty="0">
              <a:solidFill>
                <a:srgbClr val="CC0000"/>
              </a:solidFill>
              <a:latin typeface="Gill Sans MT" panose="020B0502020104020203" pitchFamily="34" charset="0"/>
            </a:endParaRPr>
          </a:p>
          <a:p>
            <a:pPr>
              <a:buClrTx/>
              <a:buFontTx/>
              <a:buNone/>
            </a:pPr>
            <a:r>
              <a:rPr lang="en-US" sz="2200" dirty="0">
                <a:solidFill>
                  <a:srgbClr val="00B050"/>
                </a:solidFill>
                <a:latin typeface="Gill Sans MT" panose="020B0502020104020203" pitchFamily="34" charset="0"/>
              </a:rPr>
              <a:t>Global variable are used to define (large) variables that are used in many functions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6084"/>
                                        </p:tgtEl>
                                        <p:attrNameLst>
                                          <p:attrName>style.visibility</p:attrName>
                                        </p:attrNameLst>
                                      </p:cBhvr>
                                      <p:to>
                                        <p:strVal val="visible"/>
                                      </p:to>
                                    </p:set>
                                    <p:animEffect transition="in" filter="checkerboard(across)">
                                      <p:cBhvr additive="repl">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9964270-626F-42AB-9331-4EE51BBDEB9D}" type="slidenum">
              <a:rPr lang="en-US" sz="1200">
                <a:latin typeface="Gill Sans MT" panose="020B0502020104020203" pitchFamily="34" charset="0"/>
                <a:ea typeface="MS PGothic" pitchFamily="34" charset="-128"/>
              </a:rPr>
              <a:pPr algn="r">
                <a:buClrTx/>
                <a:buFontTx/>
                <a:buNone/>
              </a:pPr>
              <a:t>46</a:t>
            </a:fld>
            <a:endParaRPr lang="en-US" sz="1200" dirty="0">
              <a:latin typeface="Gill Sans MT" panose="020B0502020104020203" pitchFamily="34" charset="0"/>
              <a:ea typeface="MS PGothic" pitchFamily="34" charset="-128"/>
            </a:endParaRPr>
          </a:p>
        </p:txBody>
      </p:sp>
      <p:sp>
        <p:nvSpPr>
          <p:cNvPr id="47106"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What We Will Learn </a:t>
            </a:r>
          </a:p>
        </p:txBody>
      </p:sp>
      <p:sp>
        <p:nvSpPr>
          <p:cNvPr id="47107"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Introduction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D6A4695-1FF2-4688-B91A-C1C02F674CEE}" type="slidenum">
              <a:rPr lang="en-US" sz="1200">
                <a:latin typeface="Gill Sans MT" panose="020B0502020104020203" pitchFamily="34" charset="0"/>
                <a:ea typeface="MS PGothic" pitchFamily="34" charset="-128"/>
              </a:rPr>
              <a:pPr algn="r">
                <a:buClrTx/>
                <a:buFontTx/>
                <a:buNone/>
              </a:pPr>
              <a:t>47</a:t>
            </a:fld>
            <a:endParaRPr lang="en-US" sz="1200" dirty="0">
              <a:latin typeface="Gill Sans MT" panose="020B0502020104020203" pitchFamily="34" charset="0"/>
              <a:ea typeface="MS PGothic" pitchFamily="34" charset="-128"/>
            </a:endParaRPr>
          </a:p>
        </p:txBody>
      </p:sp>
      <p:sp>
        <p:nvSpPr>
          <p:cNvPr id="4813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Storage Classes</a:t>
            </a:r>
          </a:p>
        </p:txBody>
      </p:sp>
      <p:sp>
        <p:nvSpPr>
          <p:cNvPr id="48131" name="Text Box 3"/>
          <p:cNvSpPr txBox="1">
            <a:spLocks noChangeArrowheads="1"/>
          </p:cNvSpPr>
          <p:nvPr/>
        </p:nvSpPr>
        <p:spPr bwMode="auto">
          <a:xfrm>
            <a:off x="304800" y="1143000"/>
            <a:ext cx="8659688"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Storage class:</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How memory is allocated for the variable</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Until when the variable exists</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How it is initialized</a:t>
            </a:r>
          </a:p>
          <a:p>
            <a:pPr>
              <a:spcBef>
                <a:spcPts val="2000"/>
              </a:spcBef>
              <a:buClr>
                <a:srgbClr val="003399"/>
              </a:buClr>
              <a:buFont typeface="Wingdings" pitchFamily="2" charset="2"/>
              <a:buChar char=""/>
            </a:pPr>
            <a:r>
              <a:rPr lang="en-US" sz="3200" dirty="0">
                <a:latin typeface="Gill Sans MT" panose="020B0502020104020203" pitchFamily="34" charset="0"/>
              </a:rPr>
              <a:t>Storage classes in C:</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Automatic </a:t>
            </a:r>
            <a:r>
              <a:rPr lang="en-US" sz="2800" dirty="0">
                <a:latin typeface="Gill Sans MT" panose="020B0502020104020203" pitchFamily="34" charset="0"/>
                <a:cs typeface="B Nazanin" pitchFamily="2" charset="-78"/>
              </a:rPr>
              <a:t>(</a:t>
            </a:r>
            <a:r>
              <a:rPr lang="ar-SA" sz="2800" b="1" dirty="0">
                <a:latin typeface="Gill Sans MT" panose="020B0502020104020203" pitchFamily="34" charset="0"/>
                <a:cs typeface="B Nazanin" pitchFamily="2" charset="-78"/>
              </a:rPr>
              <a:t>اتوماتيك</a:t>
            </a:r>
            <a:r>
              <a:rPr lang="en-US" sz="2800" dirty="0">
                <a:latin typeface="Gill Sans MT" panose="020B0502020104020203" pitchFamily="34" charset="0"/>
                <a:cs typeface="B Nazanin" pitchFamily="2" charset="-78"/>
              </a:rPr>
              <a:t>) </a:t>
            </a:r>
            <a:r>
              <a:rPr lang="en-US" sz="2800" dirty="0">
                <a:latin typeface="Gill Sans MT" panose="020B0502020104020203" pitchFamily="34" charset="0"/>
                <a:cs typeface="B Nazanin" pitchFamily="2" charset="-78"/>
                <a:sym typeface="Wingdings" panose="05000000000000000000" pitchFamily="2" charset="2"/>
              </a:rPr>
              <a:t> </a:t>
            </a:r>
            <a:r>
              <a:rPr lang="en-US" sz="2800" dirty="0">
                <a:solidFill>
                  <a:schemeClr val="accent6"/>
                </a:solidFill>
                <a:latin typeface="Gill Sans MT" panose="020B0502020104020203" pitchFamily="34" charset="0"/>
                <a:cs typeface="B Nazanin" pitchFamily="2" charset="-78"/>
                <a:sym typeface="Wingdings" panose="05000000000000000000" pitchFamily="2" charset="2"/>
              </a:rPr>
              <a:t>auto</a:t>
            </a:r>
            <a:endParaRPr lang="en-US" sz="2800" dirty="0">
              <a:solidFill>
                <a:schemeClr val="accent6"/>
              </a:solidFill>
              <a:latin typeface="Gill Sans MT" panose="020B0502020104020203" pitchFamily="34" charset="0"/>
              <a:cs typeface="B Nazanin" pitchFamily="2" charset="-78"/>
            </a:endParaRP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External </a:t>
            </a:r>
            <a:r>
              <a:rPr lang="en-US" sz="2800" dirty="0">
                <a:latin typeface="Gill Sans MT" panose="020B0502020104020203" pitchFamily="34" charset="0"/>
                <a:cs typeface="B Nazanin" pitchFamily="2" charset="-78"/>
              </a:rPr>
              <a:t>(</a:t>
            </a:r>
            <a:r>
              <a:rPr lang="ar-SA" sz="2800" b="1" dirty="0">
                <a:latin typeface="Gill Sans MT" panose="020B0502020104020203" pitchFamily="34" charset="0"/>
                <a:cs typeface="B Nazanin" pitchFamily="2" charset="-78"/>
              </a:rPr>
              <a:t>خارجي</a:t>
            </a:r>
            <a:r>
              <a:rPr lang="en-US" sz="2800" dirty="0">
                <a:latin typeface="Gill Sans MT" panose="020B0502020104020203" pitchFamily="34" charset="0"/>
                <a:cs typeface="B Nazanin" pitchFamily="2" charset="-78"/>
              </a:rPr>
              <a:t>) </a:t>
            </a:r>
            <a:r>
              <a:rPr lang="en-US" sz="2800" dirty="0">
                <a:latin typeface="Gill Sans MT" panose="020B0502020104020203" pitchFamily="34" charset="0"/>
                <a:cs typeface="B Nazanin" pitchFamily="2" charset="-78"/>
                <a:sym typeface="Wingdings" panose="05000000000000000000" pitchFamily="2" charset="2"/>
              </a:rPr>
              <a:t> </a:t>
            </a:r>
            <a:r>
              <a:rPr lang="en-US" sz="2800" dirty="0">
                <a:solidFill>
                  <a:schemeClr val="accent6"/>
                </a:solidFill>
                <a:latin typeface="Gill Sans MT" panose="020B0502020104020203" pitchFamily="34" charset="0"/>
                <a:cs typeface="B Nazanin" pitchFamily="2" charset="-78"/>
                <a:sym typeface="Wingdings" panose="05000000000000000000" pitchFamily="2" charset="2"/>
              </a:rPr>
              <a:t>extern</a:t>
            </a:r>
            <a:endParaRPr lang="en-US" sz="2800" dirty="0">
              <a:solidFill>
                <a:schemeClr val="accent6"/>
              </a:solidFill>
              <a:latin typeface="Gill Sans MT" panose="020B0502020104020203" pitchFamily="34" charset="0"/>
              <a:cs typeface="B Nazanin" pitchFamily="2" charset="-78"/>
            </a:endParaRP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Static</a:t>
            </a:r>
            <a:r>
              <a:rPr lang="en-US" sz="2800" dirty="0">
                <a:latin typeface="Gill Sans MT" panose="020B0502020104020203" pitchFamily="34" charset="0"/>
                <a:cs typeface="B Nazanin" pitchFamily="2" charset="-78"/>
              </a:rPr>
              <a:t> (</a:t>
            </a:r>
            <a:r>
              <a:rPr lang="ar-SA" sz="2800" b="1" dirty="0">
                <a:latin typeface="Gill Sans MT" panose="020B0502020104020203" pitchFamily="34" charset="0"/>
                <a:cs typeface="B Nazanin" pitchFamily="2" charset="-78"/>
              </a:rPr>
              <a:t>ايستا</a:t>
            </a:r>
            <a:r>
              <a:rPr lang="en-US" sz="2800" dirty="0">
                <a:latin typeface="Gill Sans MT" panose="020B0502020104020203" pitchFamily="34" charset="0"/>
                <a:cs typeface="B Nazanin" pitchFamily="2" charset="-78"/>
              </a:rPr>
              <a:t>) </a:t>
            </a:r>
            <a:r>
              <a:rPr lang="en-US" sz="2800" dirty="0">
                <a:latin typeface="Gill Sans MT" panose="020B0502020104020203" pitchFamily="34" charset="0"/>
                <a:cs typeface="B Nazanin" pitchFamily="2" charset="-78"/>
                <a:sym typeface="Wingdings" panose="05000000000000000000" pitchFamily="2" charset="2"/>
              </a:rPr>
              <a:t> </a:t>
            </a:r>
            <a:r>
              <a:rPr lang="en-US" sz="2800" dirty="0">
                <a:solidFill>
                  <a:schemeClr val="accent6"/>
                </a:solidFill>
                <a:latin typeface="Gill Sans MT" panose="020B0502020104020203" pitchFamily="34" charset="0"/>
                <a:cs typeface="B Nazanin" pitchFamily="2" charset="-78"/>
                <a:sym typeface="Wingdings" panose="05000000000000000000" pitchFamily="2" charset="2"/>
              </a:rPr>
              <a:t>static</a:t>
            </a:r>
            <a:endParaRPr lang="en-US" sz="2800" dirty="0">
              <a:solidFill>
                <a:schemeClr val="accent6"/>
              </a:solidFill>
              <a:latin typeface="Gill Sans MT" panose="020B0502020104020203" pitchFamily="34" charset="0"/>
              <a:cs typeface="B Nazanin" pitchFamily="2" charset="-78"/>
            </a:endParaRP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Register</a:t>
            </a:r>
            <a:r>
              <a:rPr lang="en-US" sz="2800" dirty="0">
                <a:latin typeface="Gill Sans MT" panose="020B0502020104020203" pitchFamily="34" charset="0"/>
                <a:cs typeface="B Nazanin" pitchFamily="2" charset="-78"/>
              </a:rPr>
              <a:t> (</a:t>
            </a:r>
            <a:r>
              <a:rPr lang="ar-SA" sz="2800" b="1" dirty="0">
                <a:latin typeface="Gill Sans MT" panose="020B0502020104020203" pitchFamily="34" charset="0"/>
                <a:cs typeface="B Nazanin" pitchFamily="2" charset="-78"/>
              </a:rPr>
              <a:t>ثبات</a:t>
            </a:r>
            <a:r>
              <a:rPr lang="en-US" sz="2800" dirty="0">
                <a:latin typeface="Gill Sans MT" panose="020B0502020104020203" pitchFamily="34" charset="0"/>
                <a:cs typeface="B Nazanin" pitchFamily="2" charset="-78"/>
              </a:rPr>
              <a:t>) </a:t>
            </a:r>
            <a:r>
              <a:rPr lang="en-US" sz="2800" dirty="0">
                <a:latin typeface="Gill Sans MT" panose="020B0502020104020203" pitchFamily="34" charset="0"/>
                <a:cs typeface="B Nazanin" pitchFamily="2" charset="-78"/>
                <a:sym typeface="Wingdings" panose="05000000000000000000" pitchFamily="2" charset="2"/>
              </a:rPr>
              <a:t> </a:t>
            </a:r>
            <a:r>
              <a:rPr lang="en-US" sz="2800" dirty="0">
                <a:solidFill>
                  <a:schemeClr val="accent6"/>
                </a:solidFill>
                <a:latin typeface="Gill Sans MT" panose="020B0502020104020203" pitchFamily="34" charset="0"/>
                <a:cs typeface="B Nazanin" pitchFamily="2" charset="-78"/>
                <a:sym typeface="Wingdings" panose="05000000000000000000" pitchFamily="2" charset="2"/>
              </a:rPr>
              <a:t>register</a:t>
            </a:r>
            <a:endParaRPr lang="en-US" sz="2800" dirty="0">
              <a:solidFill>
                <a:schemeClr val="accent6"/>
              </a:solidFill>
              <a:latin typeface="Gill Sans MT" panose="020B0502020104020203" pitchFamily="34" charset="0"/>
              <a:cs typeface="B Nazanin" pitchFamily="2" charset="-7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8131">
                                            <p:txEl>
                                              <p:pRg st="0" end="0"/>
                                            </p:txEl>
                                          </p:spTgt>
                                        </p:tgtEl>
                                        <p:attrNameLst>
                                          <p:attrName>style.visibility</p:attrName>
                                        </p:attrNameLst>
                                      </p:cBhvr>
                                      <p:to>
                                        <p:strVal val="visible"/>
                                      </p:to>
                                    </p:set>
                                    <p:animEffect transition="in" filter="checkerboard(across)">
                                      <p:cBhvr additive="repl">
                                        <p:cTn id="7" dur="500"/>
                                        <p:tgtEl>
                                          <p:spTgt spid="48131">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8131">
                                            <p:txEl>
                                              <p:pRg st="1" end="1"/>
                                            </p:txEl>
                                          </p:spTgt>
                                        </p:tgtEl>
                                        <p:attrNameLst>
                                          <p:attrName>style.visibility</p:attrName>
                                        </p:attrNameLst>
                                      </p:cBhvr>
                                      <p:to>
                                        <p:strVal val="visible"/>
                                      </p:to>
                                    </p:set>
                                    <p:animEffect transition="in" filter="checkerboard(across)">
                                      <p:cBhvr additive="repl">
                                        <p:cTn id="10" dur="500"/>
                                        <p:tgtEl>
                                          <p:spTgt spid="48131">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8131">
                                            <p:txEl>
                                              <p:pRg st="2" end="2"/>
                                            </p:txEl>
                                          </p:spTgt>
                                        </p:tgtEl>
                                        <p:attrNameLst>
                                          <p:attrName>style.visibility</p:attrName>
                                        </p:attrNameLst>
                                      </p:cBhvr>
                                      <p:to>
                                        <p:strVal val="visible"/>
                                      </p:to>
                                    </p:set>
                                    <p:animEffect transition="in" filter="checkerboard(across)">
                                      <p:cBhvr additive="repl">
                                        <p:cTn id="13" dur="500"/>
                                        <p:tgtEl>
                                          <p:spTgt spid="48131">
                                            <p:txEl>
                                              <p:pRg st="2" end="2"/>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8131">
                                            <p:txEl>
                                              <p:pRg st="3" end="3"/>
                                            </p:txEl>
                                          </p:spTgt>
                                        </p:tgtEl>
                                        <p:attrNameLst>
                                          <p:attrName>style.visibility</p:attrName>
                                        </p:attrNameLst>
                                      </p:cBhvr>
                                      <p:to>
                                        <p:strVal val="visible"/>
                                      </p:to>
                                    </p:set>
                                    <p:animEffect transition="in" filter="checkerboard(across)">
                                      <p:cBhvr additive="repl">
                                        <p:cTn id="16" dur="500"/>
                                        <p:tgtEl>
                                          <p:spTgt spid="4813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additive="repl">
                                        <p:cTn id="20" dur="1" fill="hold">
                                          <p:stCondLst>
                                            <p:cond delay="0"/>
                                          </p:stCondLst>
                                        </p:cTn>
                                        <p:tgtEl>
                                          <p:spTgt spid="48131">
                                            <p:txEl>
                                              <p:pRg st="4" end="4"/>
                                            </p:txEl>
                                          </p:spTgt>
                                        </p:tgtEl>
                                        <p:attrNameLst>
                                          <p:attrName>style.visibility</p:attrName>
                                        </p:attrNameLst>
                                      </p:cBhvr>
                                      <p:to>
                                        <p:strVal val="visible"/>
                                      </p:to>
                                    </p:set>
                                    <p:animEffect transition="in" filter="checkerboard(across)">
                                      <p:cBhvr additive="repl">
                                        <p:cTn id="21" dur="500"/>
                                        <p:tgtEl>
                                          <p:spTgt spid="48131">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48131">
                                            <p:txEl>
                                              <p:pRg st="5" end="5"/>
                                            </p:txEl>
                                          </p:spTgt>
                                        </p:tgtEl>
                                        <p:attrNameLst>
                                          <p:attrName>style.visibility</p:attrName>
                                        </p:attrNameLst>
                                      </p:cBhvr>
                                      <p:to>
                                        <p:strVal val="visible"/>
                                      </p:to>
                                    </p:set>
                                    <p:animEffect transition="in" filter="checkerboard(across)">
                                      <p:cBhvr additive="repl">
                                        <p:cTn id="24" dur="500"/>
                                        <p:tgtEl>
                                          <p:spTgt spid="48131">
                                            <p:txEl>
                                              <p:pRg st="5" end="5"/>
                                            </p:txEl>
                                          </p:spTgt>
                                        </p:tgtEl>
                                      </p:cBhvr>
                                    </p:animEffect>
                                  </p:childTnLst>
                                </p:cTn>
                              </p:par>
                              <p:par>
                                <p:cTn id="25" presetID="5" presetClass="entr" presetSubtype="10" fill="hold" nodeType="withEffect">
                                  <p:stCondLst>
                                    <p:cond delay="0"/>
                                  </p:stCondLst>
                                  <p:childTnLst>
                                    <p:set>
                                      <p:cBhvr additive="repl">
                                        <p:cTn id="26" dur="1" fill="hold">
                                          <p:stCondLst>
                                            <p:cond delay="0"/>
                                          </p:stCondLst>
                                        </p:cTn>
                                        <p:tgtEl>
                                          <p:spTgt spid="48131">
                                            <p:txEl>
                                              <p:pRg st="6" end="6"/>
                                            </p:txEl>
                                          </p:spTgt>
                                        </p:tgtEl>
                                        <p:attrNameLst>
                                          <p:attrName>style.visibility</p:attrName>
                                        </p:attrNameLst>
                                      </p:cBhvr>
                                      <p:to>
                                        <p:strVal val="visible"/>
                                      </p:to>
                                    </p:set>
                                    <p:animEffect transition="in" filter="checkerboard(across)">
                                      <p:cBhvr additive="repl">
                                        <p:cTn id="27" dur="500"/>
                                        <p:tgtEl>
                                          <p:spTgt spid="48131">
                                            <p:txEl>
                                              <p:pRg st="6" end="6"/>
                                            </p:txEl>
                                          </p:spTgt>
                                        </p:tgtEl>
                                      </p:cBhvr>
                                    </p:animEffect>
                                  </p:childTnLst>
                                </p:cTn>
                              </p:par>
                              <p:par>
                                <p:cTn id="28" presetID="5" presetClass="entr" presetSubtype="10" fill="hold" nodeType="withEffect">
                                  <p:stCondLst>
                                    <p:cond delay="0"/>
                                  </p:stCondLst>
                                  <p:childTnLst>
                                    <p:set>
                                      <p:cBhvr additive="repl">
                                        <p:cTn id="29" dur="1" fill="hold">
                                          <p:stCondLst>
                                            <p:cond delay="0"/>
                                          </p:stCondLst>
                                        </p:cTn>
                                        <p:tgtEl>
                                          <p:spTgt spid="48131">
                                            <p:txEl>
                                              <p:pRg st="7" end="7"/>
                                            </p:txEl>
                                          </p:spTgt>
                                        </p:tgtEl>
                                        <p:attrNameLst>
                                          <p:attrName>style.visibility</p:attrName>
                                        </p:attrNameLst>
                                      </p:cBhvr>
                                      <p:to>
                                        <p:strVal val="visible"/>
                                      </p:to>
                                    </p:set>
                                    <p:animEffect transition="in" filter="checkerboard(across)">
                                      <p:cBhvr additive="repl">
                                        <p:cTn id="30" dur="500"/>
                                        <p:tgtEl>
                                          <p:spTgt spid="48131">
                                            <p:txEl>
                                              <p:pRg st="7" end="7"/>
                                            </p:txEl>
                                          </p:spTgt>
                                        </p:tgtEl>
                                      </p:cBhvr>
                                    </p:animEffect>
                                  </p:childTnLst>
                                </p:cTn>
                              </p:par>
                              <p:par>
                                <p:cTn id="31" presetID="5" presetClass="entr" presetSubtype="10" fill="hold" nodeType="withEffect">
                                  <p:stCondLst>
                                    <p:cond delay="0"/>
                                  </p:stCondLst>
                                  <p:childTnLst>
                                    <p:set>
                                      <p:cBhvr additive="repl">
                                        <p:cTn id="32" dur="1" fill="hold">
                                          <p:stCondLst>
                                            <p:cond delay="0"/>
                                          </p:stCondLst>
                                        </p:cTn>
                                        <p:tgtEl>
                                          <p:spTgt spid="48131">
                                            <p:txEl>
                                              <p:pRg st="8" end="8"/>
                                            </p:txEl>
                                          </p:spTgt>
                                        </p:tgtEl>
                                        <p:attrNameLst>
                                          <p:attrName>style.visibility</p:attrName>
                                        </p:attrNameLst>
                                      </p:cBhvr>
                                      <p:to>
                                        <p:strVal val="visible"/>
                                      </p:to>
                                    </p:set>
                                    <p:animEffect transition="in" filter="checkerboard(across)">
                                      <p:cBhvr additive="repl">
                                        <p:cTn id="33" dur="500"/>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3735FA5-9244-4743-A858-BFB63F7811BD}" type="slidenum">
              <a:rPr lang="en-US" sz="1200">
                <a:latin typeface="Gill Sans MT" panose="020B0502020104020203" pitchFamily="34" charset="0"/>
                <a:ea typeface="MS PGothic" pitchFamily="34" charset="-128"/>
              </a:rPr>
              <a:pPr algn="r">
                <a:buClrTx/>
                <a:buFontTx/>
                <a:buNone/>
              </a:pPr>
              <a:t>48</a:t>
            </a:fld>
            <a:endParaRPr lang="en-US" sz="1200" dirty="0">
              <a:latin typeface="Gill Sans MT" panose="020B0502020104020203" pitchFamily="34" charset="0"/>
              <a:ea typeface="MS PGothic" pitchFamily="34" charset="-128"/>
            </a:endParaRPr>
          </a:p>
        </p:txBody>
      </p:sp>
      <p:sp>
        <p:nvSpPr>
          <p:cNvPr id="49154" name="Text Box 2"/>
          <p:cNvSpPr txBox="1">
            <a:spLocks noChangeArrowheads="1"/>
          </p:cNvSpPr>
          <p:nvPr/>
        </p:nvSpPr>
        <p:spPr bwMode="auto">
          <a:xfrm>
            <a:off x="304800" y="163513"/>
            <a:ext cx="829964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Storage Classes: Automatic </a:t>
            </a:r>
          </a:p>
        </p:txBody>
      </p:sp>
      <p:sp>
        <p:nvSpPr>
          <p:cNvPr id="49155" name="Text Box 3"/>
          <p:cNvSpPr txBox="1">
            <a:spLocks noChangeArrowheads="1"/>
          </p:cNvSpPr>
          <p:nvPr/>
        </p:nvSpPr>
        <p:spPr bwMode="auto">
          <a:xfrm>
            <a:off x="304800" y="1143000"/>
            <a:ext cx="9067800" cy="634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All local variables are automatic by default</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Input parameters of a function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Variables defined inside a function/block</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The keyword “</a:t>
            </a:r>
            <a:r>
              <a:rPr lang="en-US" sz="2800" b="1" dirty="0">
                <a:solidFill>
                  <a:schemeClr val="accent6"/>
                </a:solidFill>
                <a:latin typeface="Consolas" panose="020B0609020204030204" pitchFamily="49" charset="0"/>
                <a:cs typeface="Courier New" pitchFamily="49" charset="0"/>
              </a:rPr>
              <a:t>auto</a:t>
            </a:r>
            <a:r>
              <a:rPr lang="en-US" sz="2800" dirty="0">
                <a:latin typeface="Gill Sans MT" panose="020B0502020104020203" pitchFamily="34" charset="0"/>
              </a:rPr>
              <a:t>” is optional before them</a:t>
            </a:r>
          </a:p>
          <a:p>
            <a:pPr>
              <a:spcBef>
                <a:spcPts val="2000"/>
              </a:spcBef>
              <a:buClr>
                <a:srgbClr val="003399"/>
              </a:buClr>
              <a:buFont typeface="Wingdings" pitchFamily="2" charset="2"/>
              <a:buChar char=""/>
            </a:pPr>
            <a:r>
              <a:rPr lang="en-US" sz="3200" dirty="0">
                <a:latin typeface="Gill Sans MT" panose="020B0502020104020203" pitchFamily="34" charset="0"/>
              </a:rPr>
              <a:t>Generated at the </a:t>
            </a:r>
            <a:r>
              <a:rPr lang="en-US" sz="3200" dirty="0">
                <a:solidFill>
                  <a:srgbClr val="CC0000"/>
                </a:solidFill>
                <a:latin typeface="Gill Sans MT" panose="020B0502020104020203" pitchFamily="34" charset="0"/>
              </a:rPr>
              <a:t>start of each run of the block</a:t>
            </a:r>
          </a:p>
          <a:p>
            <a:pPr>
              <a:spcBef>
                <a:spcPts val="2000"/>
              </a:spcBef>
              <a:buClr>
                <a:srgbClr val="003399"/>
              </a:buClr>
              <a:buFont typeface="Wingdings" pitchFamily="2" charset="2"/>
              <a:buChar char=""/>
            </a:pPr>
            <a:r>
              <a:rPr lang="en-US" sz="3200" dirty="0">
                <a:latin typeface="Gill Sans MT" panose="020B0502020104020203" pitchFamily="34" charset="0"/>
              </a:rPr>
              <a:t>Destroyed at the </a:t>
            </a:r>
            <a:r>
              <a:rPr lang="en-US" sz="3200" dirty="0">
                <a:solidFill>
                  <a:srgbClr val="CC0000"/>
                </a:solidFill>
                <a:latin typeface="Gill Sans MT" panose="020B0502020104020203" pitchFamily="34" charset="0"/>
              </a:rPr>
              <a:t>end of each run of the block</a:t>
            </a:r>
          </a:p>
          <a:p>
            <a:pPr>
              <a:spcBef>
                <a:spcPts val="2000"/>
              </a:spcBef>
              <a:buClr>
                <a:srgbClr val="003399"/>
              </a:buClr>
              <a:buFont typeface="Wingdings" pitchFamily="2" charset="2"/>
              <a:buChar char=""/>
            </a:pPr>
            <a:r>
              <a:rPr lang="en-US" sz="3200" dirty="0">
                <a:solidFill>
                  <a:srgbClr val="7030A0"/>
                </a:solidFill>
                <a:latin typeface="Gill Sans MT" panose="020B0502020104020203" pitchFamily="34" charset="0"/>
              </a:rPr>
              <a:t>Are not initialized </a:t>
            </a:r>
          </a:p>
          <a:p>
            <a:pPr>
              <a:spcBef>
                <a:spcPts val="2000"/>
              </a:spcBef>
              <a:buClrTx/>
              <a:buFontTx/>
              <a:buNone/>
            </a:pPr>
            <a:endParaRPr lang="en-US" sz="3200" dirty="0">
              <a:latin typeface="Gill Sans MT" panose="020B0502020104020203" pitchFamily="34" charset="0"/>
            </a:endParaRPr>
          </a:p>
          <a:p>
            <a:pPr lvl="1">
              <a:spcBef>
                <a:spcPts val="700"/>
              </a:spcBef>
              <a:buClrTx/>
              <a:buSzPct val="85000"/>
              <a:buFontTx/>
              <a:buNone/>
            </a:pPr>
            <a:endParaRPr lang="en-US" sz="3200" dirty="0">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withEffect">
                                  <p:stCondLst>
                                    <p:cond delay="0"/>
                                  </p:stCondLst>
                                  <p:childTnLst>
                                    <p:set>
                                      <p:cBhvr additive="repl">
                                        <p:cTn id="6" dur="1" fill="hold">
                                          <p:stCondLst>
                                            <p:cond delay="0"/>
                                          </p:stCondLst>
                                        </p:cTn>
                                        <p:tgtEl>
                                          <p:spTgt spid="49155">
                                            <p:txEl>
                                              <p:pRg st="0" end="0"/>
                                            </p:txEl>
                                          </p:spTgt>
                                        </p:tgtEl>
                                        <p:attrNameLst>
                                          <p:attrName>style.visibility</p:attrName>
                                        </p:attrNameLst>
                                      </p:cBhvr>
                                      <p:to>
                                        <p:strVal val="visible"/>
                                      </p:to>
                                    </p:set>
                                    <p:animEffect transition="in" filter="checkerboard(across)">
                                      <p:cBhvr additive="repl">
                                        <p:cTn id="7" dur="500"/>
                                        <p:tgtEl>
                                          <p:spTgt spid="49155">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9155">
                                            <p:txEl>
                                              <p:pRg st="1" end="1"/>
                                            </p:txEl>
                                          </p:spTgt>
                                        </p:tgtEl>
                                        <p:attrNameLst>
                                          <p:attrName>style.visibility</p:attrName>
                                        </p:attrNameLst>
                                      </p:cBhvr>
                                      <p:to>
                                        <p:strVal val="visible"/>
                                      </p:to>
                                    </p:set>
                                    <p:animEffect transition="in" filter="checkerboard(across)">
                                      <p:cBhvr additive="repl">
                                        <p:cTn id="10" dur="500"/>
                                        <p:tgtEl>
                                          <p:spTgt spid="49155">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9155">
                                            <p:txEl>
                                              <p:pRg st="2" end="2"/>
                                            </p:txEl>
                                          </p:spTgt>
                                        </p:tgtEl>
                                        <p:attrNameLst>
                                          <p:attrName>style.visibility</p:attrName>
                                        </p:attrNameLst>
                                      </p:cBhvr>
                                      <p:to>
                                        <p:strVal val="visible"/>
                                      </p:to>
                                    </p:set>
                                    <p:animEffect transition="in" filter="checkerboard(across)">
                                      <p:cBhvr additive="repl">
                                        <p:cTn id="13" dur="500"/>
                                        <p:tgtEl>
                                          <p:spTgt spid="49155">
                                            <p:txEl>
                                              <p:pRg st="2" end="2"/>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9155">
                                            <p:txEl>
                                              <p:pRg st="3" end="3"/>
                                            </p:txEl>
                                          </p:spTgt>
                                        </p:tgtEl>
                                        <p:attrNameLst>
                                          <p:attrName>style.visibility</p:attrName>
                                        </p:attrNameLst>
                                      </p:cBhvr>
                                      <p:to>
                                        <p:strVal val="visible"/>
                                      </p:to>
                                    </p:set>
                                    <p:animEffect transition="in" filter="checkerboard(across)">
                                      <p:cBhvr additive="repl">
                                        <p:cTn id="16" dur="500"/>
                                        <p:tgtEl>
                                          <p:spTgt spid="49155">
                                            <p:txEl>
                                              <p:pRg st="3" end="3"/>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9155">
                                            <p:txEl>
                                              <p:pRg st="4" end="4"/>
                                            </p:txEl>
                                          </p:spTgt>
                                        </p:tgtEl>
                                        <p:attrNameLst>
                                          <p:attrName>style.visibility</p:attrName>
                                        </p:attrNameLst>
                                      </p:cBhvr>
                                      <p:to>
                                        <p:strVal val="visible"/>
                                      </p:to>
                                    </p:set>
                                    <p:animEffect transition="in" filter="checkerboard(across)">
                                      <p:cBhvr additive="repl">
                                        <p:cTn id="19" dur="500"/>
                                        <p:tgtEl>
                                          <p:spTgt spid="49155">
                                            <p:txEl>
                                              <p:pRg st="4" end="4"/>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9155">
                                            <p:txEl>
                                              <p:pRg st="5" end="5"/>
                                            </p:txEl>
                                          </p:spTgt>
                                        </p:tgtEl>
                                        <p:attrNameLst>
                                          <p:attrName>style.visibility</p:attrName>
                                        </p:attrNameLst>
                                      </p:cBhvr>
                                      <p:to>
                                        <p:strVal val="visible"/>
                                      </p:to>
                                    </p:set>
                                    <p:animEffect transition="in" filter="checkerboard(across)">
                                      <p:cBhvr additive="repl">
                                        <p:cTn id="22" dur="500"/>
                                        <p:tgtEl>
                                          <p:spTgt spid="49155">
                                            <p:txEl>
                                              <p:pRg st="5" end="5"/>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9155">
                                            <p:txEl>
                                              <p:pRg st="6" end="6"/>
                                            </p:txEl>
                                          </p:spTgt>
                                        </p:tgtEl>
                                        <p:attrNameLst>
                                          <p:attrName>style.visibility</p:attrName>
                                        </p:attrNameLst>
                                      </p:cBhvr>
                                      <p:to>
                                        <p:strVal val="visible"/>
                                      </p:to>
                                    </p:set>
                                    <p:animEffect transition="in" filter="checkerboard(across)">
                                      <p:cBhvr additive="repl">
                                        <p:cTn id="25"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F90EC01-CA81-49A1-8A0E-E9ADDB2F451D}" type="slidenum">
              <a:rPr lang="en-US" sz="1200">
                <a:latin typeface="Gill Sans MT" panose="020B0502020104020203" pitchFamily="34" charset="0"/>
                <a:ea typeface="MS PGothic" pitchFamily="34" charset="-128"/>
              </a:rPr>
              <a:pPr algn="r">
                <a:buClrTx/>
                <a:buFontTx/>
                <a:buNone/>
              </a:pPr>
              <a:t>49</a:t>
            </a:fld>
            <a:endParaRPr lang="en-US" sz="1200" dirty="0">
              <a:latin typeface="Gill Sans MT" panose="020B0502020104020203" pitchFamily="34" charset="0"/>
              <a:ea typeface="MS PGothic" pitchFamily="34" charset="-128"/>
            </a:endParaRPr>
          </a:p>
        </p:txBody>
      </p:sp>
      <p:sp>
        <p:nvSpPr>
          <p:cNvPr id="50178"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Storage Classes: External </a:t>
            </a:r>
          </a:p>
        </p:txBody>
      </p:sp>
      <p:sp>
        <p:nvSpPr>
          <p:cNvPr id="50179" name="Text Box 3"/>
          <p:cNvSpPr txBox="1">
            <a:spLocks noChangeArrowheads="1"/>
          </p:cNvSpPr>
          <p:nvPr/>
        </p:nvSpPr>
        <p:spPr bwMode="auto">
          <a:xfrm>
            <a:off x="304800" y="966936"/>
            <a:ext cx="83820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All global variables are external by default </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Are initialized by </a:t>
            </a:r>
            <a:r>
              <a:rPr lang="en-US" sz="2800" dirty="0">
                <a:solidFill>
                  <a:schemeClr val="accent6"/>
                </a:solidFill>
                <a:latin typeface="Gill Sans MT" panose="020B0502020104020203" pitchFamily="34" charset="0"/>
              </a:rPr>
              <a:t>0</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Are generated when the program starts </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Are destroyed when the program finishes</a:t>
            </a:r>
          </a:p>
          <a:p>
            <a:pPr>
              <a:spcBef>
                <a:spcPts val="2000"/>
              </a:spcBef>
              <a:buClr>
                <a:srgbClr val="003399"/>
              </a:buClr>
              <a:buFont typeface="Wingdings" pitchFamily="2" charset="2"/>
              <a:buChar char=""/>
            </a:pPr>
            <a:r>
              <a:rPr lang="en-US" sz="3200" dirty="0">
                <a:latin typeface="Gill Sans MT" panose="020B0502020104020203" pitchFamily="34" charset="0"/>
              </a:rPr>
              <a:t>Usage of keyword “</a:t>
            </a:r>
            <a:r>
              <a:rPr lang="en-US" sz="3200" b="1" dirty="0">
                <a:solidFill>
                  <a:schemeClr val="accent6"/>
                </a:solidFill>
                <a:latin typeface="Consolas" panose="020B0609020204030204" pitchFamily="49" charset="0"/>
                <a:cs typeface="Courier New" pitchFamily="49" charset="0"/>
              </a:rPr>
              <a:t>extern</a:t>
            </a:r>
            <a:r>
              <a:rPr lang="en-US" sz="3200" dirty="0">
                <a:latin typeface="Gill Sans MT" panose="020B0502020104020203" pitchFamily="34" charset="0"/>
              </a:rPr>
              <a:t>”</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To use global variables in other files</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To use global variables before definition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To emphasize that the variable is global </a:t>
            </a:r>
          </a:p>
          <a:p>
            <a:pPr lvl="2">
              <a:spcBef>
                <a:spcPts val="650"/>
              </a:spcBef>
              <a:buClr>
                <a:srgbClr val="CC0000"/>
              </a:buClr>
              <a:buSzPct val="75000"/>
              <a:buFont typeface="Wingdings" pitchFamily="2" charset="2"/>
              <a:buChar char=""/>
            </a:pPr>
            <a:r>
              <a:rPr lang="en-US" sz="2600" dirty="0">
                <a:latin typeface="Gill Sans MT" panose="020B0502020104020203" pitchFamily="34" charset="0"/>
              </a:rPr>
              <a:t>This usage is optional </a:t>
            </a:r>
            <a:endParaRPr lang="en-US" sz="2800" dirty="0">
              <a:latin typeface="Gill Sans MT" panose="020B0502020104020203" pitchFamily="34" charset="0"/>
            </a:endParaRP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Access to a global variable with the same name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animEffect transition="in" filter="fade">
                                      <p:cBhvr>
                                        <p:cTn id="7" dur="500"/>
                                        <p:tgtEl>
                                          <p:spTgt spid="5017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179">
                                            <p:txEl>
                                              <p:pRg st="5" end="5"/>
                                            </p:txEl>
                                          </p:spTgt>
                                        </p:tgtEl>
                                        <p:attrNameLst>
                                          <p:attrName>style.visibility</p:attrName>
                                        </p:attrNameLst>
                                      </p:cBhvr>
                                      <p:to>
                                        <p:strVal val="visible"/>
                                      </p:to>
                                    </p:set>
                                    <p:animEffect transition="in" filter="fade">
                                      <p:cBhvr>
                                        <p:cTn id="10" dur="500"/>
                                        <p:tgtEl>
                                          <p:spTgt spid="5017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0179">
                                            <p:txEl>
                                              <p:pRg st="6" end="6"/>
                                            </p:txEl>
                                          </p:spTgt>
                                        </p:tgtEl>
                                        <p:attrNameLst>
                                          <p:attrName>style.visibility</p:attrName>
                                        </p:attrNameLst>
                                      </p:cBhvr>
                                      <p:to>
                                        <p:strVal val="visible"/>
                                      </p:to>
                                    </p:set>
                                    <p:animEffect transition="in" filter="fade">
                                      <p:cBhvr>
                                        <p:cTn id="13" dur="500"/>
                                        <p:tgtEl>
                                          <p:spTgt spid="5017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179">
                                            <p:txEl>
                                              <p:pRg st="7" end="7"/>
                                            </p:txEl>
                                          </p:spTgt>
                                        </p:tgtEl>
                                        <p:attrNameLst>
                                          <p:attrName>style.visibility</p:attrName>
                                        </p:attrNameLst>
                                      </p:cBhvr>
                                      <p:to>
                                        <p:strVal val="visible"/>
                                      </p:to>
                                    </p:set>
                                    <p:animEffect transition="in" filter="fade">
                                      <p:cBhvr>
                                        <p:cTn id="16" dur="500"/>
                                        <p:tgtEl>
                                          <p:spTgt spid="50179">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0179">
                                            <p:txEl>
                                              <p:pRg st="8" end="8"/>
                                            </p:txEl>
                                          </p:spTgt>
                                        </p:tgtEl>
                                        <p:attrNameLst>
                                          <p:attrName>style.visibility</p:attrName>
                                        </p:attrNameLst>
                                      </p:cBhvr>
                                      <p:to>
                                        <p:strVal val="visible"/>
                                      </p:to>
                                    </p:set>
                                    <p:animEffect transition="in" filter="fade">
                                      <p:cBhvr>
                                        <p:cTn id="19" dur="500"/>
                                        <p:tgtEl>
                                          <p:spTgt spid="50179">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0179">
                                            <p:txEl>
                                              <p:pRg st="9" end="9"/>
                                            </p:txEl>
                                          </p:spTgt>
                                        </p:tgtEl>
                                        <p:attrNameLst>
                                          <p:attrName>style.visibility</p:attrName>
                                        </p:attrNameLst>
                                      </p:cBhvr>
                                      <p:to>
                                        <p:strVal val="visible"/>
                                      </p:to>
                                    </p:set>
                                    <p:animEffect transition="in" filter="fade">
                                      <p:cBhvr>
                                        <p:cTn id="22"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BD26C66-0E07-45CB-BEB4-E3F1EC0F4884}" type="slidenum">
              <a:rPr lang="en-US" sz="1200">
                <a:latin typeface="Gill Sans MT" panose="020B0502020104020203" pitchFamily="34" charset="0"/>
                <a:ea typeface="MS PGothic" pitchFamily="34" charset="-128"/>
              </a:rPr>
              <a:pPr algn="r">
                <a:buClrTx/>
                <a:buFontTx/>
                <a:buNone/>
              </a:pPr>
              <a:t>5</a:t>
            </a:fld>
            <a:endParaRPr lang="en-US" sz="1200" dirty="0">
              <a:latin typeface="Gill Sans MT" panose="020B0502020104020203" pitchFamily="34" charset="0"/>
              <a:ea typeface="MS PGothic" pitchFamily="34" charset="-128"/>
            </a:endParaRPr>
          </a:p>
        </p:txBody>
      </p:sp>
      <p:sp>
        <p:nvSpPr>
          <p:cNvPr id="8194"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Modular programming</a:t>
            </a:r>
          </a:p>
        </p:txBody>
      </p:sp>
      <p:sp>
        <p:nvSpPr>
          <p:cNvPr id="819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Solving a large and complex problem</a:t>
            </a:r>
          </a:p>
          <a:p>
            <a:pPr>
              <a:spcBef>
                <a:spcPts val="2000"/>
              </a:spcBef>
              <a:buClr>
                <a:srgbClr val="003399"/>
              </a:buClr>
              <a:buFont typeface="Wingdings" pitchFamily="2" charset="2"/>
              <a:buChar char=""/>
            </a:pPr>
            <a:r>
              <a:rPr lang="en-US" sz="3200" dirty="0">
                <a:latin typeface="Gill Sans MT" panose="020B0502020104020203" pitchFamily="34" charset="0"/>
              </a:rPr>
              <a:t>Design the overall algorithm</a:t>
            </a:r>
          </a:p>
          <a:p>
            <a:pPr>
              <a:spcBef>
                <a:spcPts val="2000"/>
              </a:spcBef>
              <a:buClr>
                <a:srgbClr val="003399"/>
              </a:buClr>
              <a:buFont typeface="Wingdings" pitchFamily="2" charset="2"/>
              <a:buChar char=""/>
            </a:pPr>
            <a:r>
              <a:rPr lang="en-US" sz="3200" dirty="0">
                <a:latin typeface="Gill Sans MT" panose="020B0502020104020203" pitchFamily="34" charset="0"/>
              </a:rPr>
              <a:t>Some portions are </a:t>
            </a:r>
            <a:r>
              <a:rPr lang="en-US" sz="3200" b="1" dirty="0">
                <a:solidFill>
                  <a:schemeClr val="accent4">
                    <a:lumMod val="85000"/>
                    <a:lumOff val="15000"/>
                  </a:schemeClr>
                </a:solidFill>
                <a:latin typeface="Gill Sans MT" panose="020B0502020104020203" pitchFamily="34" charset="0"/>
              </a:rPr>
              <a:t>black-box</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We know </a:t>
            </a:r>
            <a:r>
              <a:rPr lang="en-US" sz="2800" dirty="0">
                <a:solidFill>
                  <a:srgbClr val="C00000"/>
                </a:solidFill>
                <a:latin typeface="Gill Sans MT" panose="020B0502020104020203" pitchFamily="34" charset="0"/>
              </a:rPr>
              <a:t>what</a:t>
            </a:r>
            <a:r>
              <a:rPr lang="en-US" sz="2800" dirty="0">
                <a:latin typeface="Gill Sans MT" panose="020B0502020104020203" pitchFamily="34" charset="0"/>
              </a:rPr>
              <a:t> each box does</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But we do not worry </a:t>
            </a:r>
            <a:r>
              <a:rPr lang="en-US" sz="2800" dirty="0">
                <a:solidFill>
                  <a:srgbClr val="C00000"/>
                </a:solidFill>
                <a:latin typeface="Gill Sans MT" panose="020B0502020104020203" pitchFamily="34" charset="0"/>
              </a:rPr>
              <a:t>how</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Later, we think about the </a:t>
            </a:r>
            <a:r>
              <a:rPr lang="en-US" sz="2800" b="1" dirty="0">
                <a:latin typeface="Gill Sans MT" panose="020B0502020104020203" pitchFamily="34" charset="0"/>
              </a:rPr>
              <a:t>black-boxes</a:t>
            </a:r>
            <a:r>
              <a:rPr lang="en-US" sz="2800" dirty="0">
                <a:latin typeface="Gill Sans MT" panose="020B0502020104020203" pitchFamily="34" charset="0"/>
              </a:rPr>
              <a:t> and develop them</a:t>
            </a:r>
          </a:p>
          <a:p>
            <a:pPr>
              <a:spcBef>
                <a:spcPts val="2000"/>
              </a:spcBef>
              <a:buClr>
                <a:srgbClr val="003399"/>
              </a:buClr>
              <a:buFont typeface="Wingdings" pitchFamily="2" charset="2"/>
              <a:buChar char=""/>
            </a:pPr>
            <a:r>
              <a:rPr lang="en-US" sz="3200" dirty="0">
                <a:latin typeface="Gill Sans MT" panose="020B0502020104020203" pitchFamily="34" charset="0"/>
              </a:rPr>
              <a:t>Black-boxes are implemented by </a:t>
            </a:r>
            <a:r>
              <a:rPr lang="en-US" sz="3200" b="1" dirty="0">
                <a:solidFill>
                  <a:srgbClr val="00B050"/>
                </a:solidFill>
                <a:latin typeface="Gill Sans MT" panose="020B0502020104020203" pitchFamily="34" charset="0"/>
              </a:rPr>
              <a:t>functions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fade">
                                      <p:cBhvr>
                                        <p:cTn id="7"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7A49-A9FA-4B62-9A96-C32439BA0319}"/>
              </a:ext>
            </a:extLst>
          </p:cNvPr>
          <p:cNvSpPr>
            <a:spLocks noGrp="1"/>
          </p:cNvSpPr>
          <p:nvPr>
            <p:ph type="title"/>
          </p:nvPr>
        </p:nvSpPr>
        <p:spPr>
          <a:xfrm>
            <a:off x="317632" y="163513"/>
            <a:ext cx="8048494" cy="757237"/>
          </a:xfrm>
        </p:spPr>
        <p:txBody>
          <a:bodyPr/>
          <a:lstStyle/>
          <a:p>
            <a:r>
              <a:rPr lang="en-US" sz="4000" b="1" dirty="0">
                <a:latin typeface="Consolas" panose="020B0609020204030204" pitchFamily="49" charset="0"/>
                <a:cs typeface="Courier New" pitchFamily="49" charset="0"/>
              </a:rPr>
              <a:t>extern </a:t>
            </a:r>
            <a:r>
              <a:rPr lang="en-US" sz="4000" b="1" dirty="0">
                <a:latin typeface="+mn-lt"/>
                <a:cs typeface="Courier New" pitchFamily="49" charset="0"/>
              </a:rPr>
              <a:t>Example</a:t>
            </a:r>
            <a:endParaRPr lang="en-US" dirty="0">
              <a:latin typeface="+mn-lt"/>
            </a:endParaRPr>
          </a:p>
        </p:txBody>
      </p:sp>
      <p:sp>
        <p:nvSpPr>
          <p:cNvPr id="3" name="Content Placeholder 2">
            <a:extLst>
              <a:ext uri="{FF2B5EF4-FFF2-40B4-BE49-F238E27FC236}">
                <a16:creationId xmlns:a16="http://schemas.microsoft.com/office/drawing/2014/main" id="{E6F4F485-1421-4C02-B93E-FC7D5D259E70}"/>
              </a:ext>
            </a:extLst>
          </p:cNvPr>
          <p:cNvSpPr>
            <a:spLocks noGrp="1"/>
          </p:cNvSpPr>
          <p:nvPr>
            <p:ph idx="1"/>
          </p:nvPr>
        </p:nvSpPr>
        <p:spPr>
          <a:xfrm>
            <a:off x="317631" y="1196752"/>
            <a:ext cx="8377238" cy="5176838"/>
          </a:xfrm>
        </p:spPr>
        <p:txBody>
          <a:bodyPr/>
          <a:lstStyle/>
          <a:p>
            <a:pPr eaLnBrk="1" hangingPunct="1">
              <a:spcBef>
                <a:spcPts val="450"/>
              </a:spcBef>
              <a:buClrTx/>
              <a:buFontTx/>
              <a:buNone/>
            </a:pPr>
            <a:r>
              <a:rPr lang="en-US" sz="1800" b="1" kern="1200" dirty="0">
                <a:latin typeface="Consolas" panose="020B0609020204030204" pitchFamily="49" charset="0"/>
                <a:cs typeface="Courier New" pitchFamily="49" charset="0"/>
              </a:rPr>
              <a:t>#include &lt;</a:t>
            </a:r>
            <a:r>
              <a:rPr lang="en-US" sz="1800" b="1" kern="1200" dirty="0" err="1">
                <a:latin typeface="Consolas" panose="020B0609020204030204" pitchFamily="49" charset="0"/>
                <a:cs typeface="Courier New" pitchFamily="49" charset="0"/>
              </a:rPr>
              <a:t>stdio.h</a:t>
            </a:r>
            <a:r>
              <a:rPr lang="en-US" sz="1800" b="1" kern="1200" dirty="0">
                <a:latin typeface="Consolas" panose="020B0609020204030204" pitchFamily="49" charset="0"/>
                <a:cs typeface="Courier New" pitchFamily="49" charset="0"/>
              </a:rPr>
              <a:t>&gt;</a:t>
            </a:r>
          </a:p>
          <a:p>
            <a:pPr eaLnBrk="1" hangingPunct="1">
              <a:spcBef>
                <a:spcPts val="450"/>
              </a:spcBef>
              <a:buClrTx/>
              <a:buFontTx/>
              <a:buNone/>
            </a:pPr>
            <a:r>
              <a:rPr lang="en-US" sz="1800" b="1" kern="1200" dirty="0">
                <a:latin typeface="Consolas" panose="020B0609020204030204" pitchFamily="49" charset="0"/>
                <a:cs typeface="Courier New" pitchFamily="49" charset="0"/>
              </a:rPr>
              <a:t>int x=50;</a:t>
            </a:r>
          </a:p>
          <a:p>
            <a:pPr eaLnBrk="1" hangingPunct="1">
              <a:spcBef>
                <a:spcPts val="450"/>
              </a:spcBef>
              <a:buClrTx/>
              <a:buFontTx/>
              <a:buNone/>
            </a:pPr>
            <a:r>
              <a:rPr lang="en-US" sz="1800" b="1" kern="1200" dirty="0">
                <a:latin typeface="Consolas" panose="020B0609020204030204" pitchFamily="49" charset="0"/>
                <a:cs typeface="Courier New" pitchFamily="49" charset="0"/>
              </a:rPr>
              <a:t>int main()</a:t>
            </a:r>
          </a:p>
          <a:p>
            <a:pPr eaLnBrk="1" hangingPunct="1">
              <a:spcBef>
                <a:spcPts val="450"/>
              </a:spcBef>
              <a:buClrTx/>
              <a:buFontTx/>
              <a:buNone/>
            </a:pPr>
            <a:r>
              <a:rPr lang="en-US" sz="1800" b="1" kern="1200" dirty="0">
                <a:latin typeface="Consolas" panose="020B0609020204030204" pitchFamily="49" charset="0"/>
                <a:cs typeface="Courier New" pitchFamily="49" charset="0"/>
              </a:rPr>
              <a:t>{</a:t>
            </a:r>
          </a:p>
          <a:p>
            <a:pPr eaLnBrk="1" hangingPunct="1">
              <a:spcBef>
                <a:spcPts val="450"/>
              </a:spcBef>
              <a:buClrTx/>
              <a:buFontTx/>
              <a:buNone/>
            </a:pPr>
            <a:r>
              <a:rPr lang="en-US" sz="1800" b="1" kern="1200" dirty="0">
                <a:latin typeface="Consolas" panose="020B0609020204030204" pitchFamily="49" charset="0"/>
                <a:cs typeface="Courier New" pitchFamily="49" charset="0"/>
              </a:rPr>
              <a:t>	int x=100;</a:t>
            </a:r>
          </a:p>
          <a:p>
            <a:pPr eaLnBrk="1" hangingPunct="1">
              <a:spcBef>
                <a:spcPts val="450"/>
              </a:spcBef>
              <a:buClrTx/>
              <a:buFontTx/>
              <a:buNone/>
            </a:pPr>
            <a:r>
              <a:rPr lang="en-US" sz="1800" b="1" kern="1200" dirty="0">
                <a:latin typeface="Consolas" panose="020B0609020204030204" pitchFamily="49" charset="0"/>
                <a:cs typeface="Courier New" pitchFamily="49" charset="0"/>
              </a:rPr>
              <a:t>	{</a:t>
            </a:r>
          </a:p>
          <a:p>
            <a:pPr eaLnBrk="1" hangingPunct="1">
              <a:spcBef>
                <a:spcPts val="450"/>
              </a:spcBef>
              <a:buClrTx/>
              <a:buFontTx/>
              <a:buNone/>
            </a:pPr>
            <a:r>
              <a:rPr lang="en-US" sz="1800" b="1" kern="1200" dirty="0">
                <a:latin typeface="Consolas" panose="020B0609020204030204" pitchFamily="49" charset="0"/>
                <a:cs typeface="Courier New" pitchFamily="49" charset="0"/>
              </a:rPr>
              <a:t>	    </a:t>
            </a:r>
            <a:r>
              <a:rPr lang="en-US" sz="1800" b="1" kern="1200" dirty="0">
                <a:solidFill>
                  <a:srgbClr val="0070C0"/>
                </a:solidFill>
                <a:latin typeface="Consolas" panose="020B0609020204030204" pitchFamily="49" charset="0"/>
                <a:cs typeface="Courier New" pitchFamily="49" charset="0"/>
              </a:rPr>
              <a:t>extern</a:t>
            </a:r>
            <a:r>
              <a:rPr lang="en-US" sz="1800" b="1" kern="1200" dirty="0">
                <a:latin typeface="Consolas" panose="020B0609020204030204" pitchFamily="49" charset="0"/>
                <a:cs typeface="Courier New" pitchFamily="49" charset="0"/>
              </a:rPr>
              <a:t> int x;</a:t>
            </a:r>
          </a:p>
          <a:p>
            <a:pPr eaLnBrk="1" hangingPunct="1">
              <a:spcBef>
                <a:spcPts val="450"/>
              </a:spcBef>
              <a:buClrTx/>
              <a:buFontTx/>
              <a:buNone/>
            </a:pPr>
            <a:r>
              <a:rPr lang="en-US" sz="1800" b="1" kern="1200" dirty="0">
                <a:latin typeface="Consolas" panose="020B0609020204030204" pitchFamily="49" charset="0"/>
                <a:cs typeface="Courier New" pitchFamily="49" charset="0"/>
              </a:rPr>
              <a:t>	    </a:t>
            </a:r>
            <a:r>
              <a:rPr lang="en-US" sz="1800" b="1" kern="1200" dirty="0" err="1">
                <a:latin typeface="Consolas" panose="020B0609020204030204" pitchFamily="49" charset="0"/>
                <a:cs typeface="Courier New" pitchFamily="49" charset="0"/>
              </a:rPr>
              <a:t>printf</a:t>
            </a:r>
            <a:r>
              <a:rPr lang="en-US" sz="1800" b="1" kern="1200" dirty="0">
                <a:latin typeface="Consolas" panose="020B0609020204030204" pitchFamily="49" charset="0"/>
                <a:cs typeface="Courier New" pitchFamily="49" charset="0"/>
              </a:rPr>
              <a:t>("x= %d\</a:t>
            </a:r>
            <a:r>
              <a:rPr lang="en-US" sz="1800" b="1" kern="1200" dirty="0" err="1">
                <a:latin typeface="Consolas" panose="020B0609020204030204" pitchFamily="49" charset="0"/>
                <a:cs typeface="Courier New" pitchFamily="49" charset="0"/>
              </a:rPr>
              <a:t>n",x</a:t>
            </a:r>
            <a:r>
              <a:rPr lang="en-US" sz="1800" b="1" kern="1200" dirty="0">
                <a:latin typeface="Consolas" panose="020B0609020204030204" pitchFamily="49" charset="0"/>
                <a:cs typeface="Courier New" pitchFamily="49" charset="0"/>
              </a:rPr>
              <a:t>);</a:t>
            </a:r>
          </a:p>
          <a:p>
            <a:pPr eaLnBrk="1" hangingPunct="1">
              <a:spcBef>
                <a:spcPts val="450"/>
              </a:spcBef>
              <a:buClrTx/>
              <a:buFontTx/>
              <a:buNone/>
            </a:pPr>
            <a:r>
              <a:rPr lang="en-US" sz="1800" b="1" kern="1200" dirty="0">
                <a:latin typeface="Consolas" panose="020B0609020204030204" pitchFamily="49" charset="0"/>
                <a:cs typeface="Courier New" pitchFamily="49" charset="0"/>
              </a:rPr>
              <a:t>	}</a:t>
            </a:r>
          </a:p>
          <a:p>
            <a:pPr eaLnBrk="1" hangingPunct="1">
              <a:spcBef>
                <a:spcPts val="450"/>
              </a:spcBef>
              <a:buClrTx/>
              <a:buFontTx/>
              <a:buNone/>
            </a:pPr>
            <a:r>
              <a:rPr lang="en-US" sz="1800" b="1" kern="1200" dirty="0">
                <a:latin typeface="Consolas" panose="020B0609020204030204" pitchFamily="49" charset="0"/>
                <a:cs typeface="Courier New" pitchFamily="49" charset="0"/>
              </a:rPr>
              <a:t>	</a:t>
            </a:r>
            <a:r>
              <a:rPr lang="en-US" sz="1800" b="1" kern="1200" dirty="0" err="1">
                <a:latin typeface="Consolas" panose="020B0609020204030204" pitchFamily="49" charset="0"/>
                <a:cs typeface="Courier New" pitchFamily="49" charset="0"/>
              </a:rPr>
              <a:t>printf</a:t>
            </a:r>
            <a:r>
              <a:rPr lang="en-US" sz="1800" b="1" kern="1200" dirty="0">
                <a:latin typeface="Consolas" panose="020B0609020204030204" pitchFamily="49" charset="0"/>
                <a:cs typeface="Courier New" pitchFamily="49" charset="0"/>
              </a:rPr>
              <a:t>("x= %d\</a:t>
            </a:r>
            <a:r>
              <a:rPr lang="en-US" sz="1800" b="1" kern="1200" dirty="0" err="1">
                <a:latin typeface="Consolas" panose="020B0609020204030204" pitchFamily="49" charset="0"/>
                <a:cs typeface="Courier New" pitchFamily="49" charset="0"/>
              </a:rPr>
              <a:t>n",x</a:t>
            </a:r>
            <a:r>
              <a:rPr lang="en-US" sz="1800" b="1" kern="1200" dirty="0">
                <a:latin typeface="Consolas" panose="020B0609020204030204" pitchFamily="49" charset="0"/>
                <a:cs typeface="Courier New" pitchFamily="49" charset="0"/>
              </a:rPr>
              <a:t>);</a:t>
            </a:r>
          </a:p>
          <a:p>
            <a:pPr eaLnBrk="1" hangingPunct="1">
              <a:spcBef>
                <a:spcPts val="450"/>
              </a:spcBef>
              <a:buClrTx/>
              <a:buFontTx/>
              <a:buNone/>
            </a:pPr>
            <a:r>
              <a:rPr lang="en-US" sz="1800" b="1" kern="1200" dirty="0">
                <a:latin typeface="Consolas" panose="020B0609020204030204" pitchFamily="49" charset="0"/>
                <a:cs typeface="Courier New" pitchFamily="49" charset="0"/>
              </a:rPr>
              <a:t>	return 0;</a:t>
            </a:r>
          </a:p>
          <a:p>
            <a:pPr eaLnBrk="1" hangingPunct="1">
              <a:spcBef>
                <a:spcPts val="450"/>
              </a:spcBef>
              <a:buClrTx/>
              <a:buFontTx/>
              <a:buNone/>
            </a:pPr>
            <a:r>
              <a:rPr lang="en-US" sz="1800" b="1" kern="1200" dirty="0">
                <a:latin typeface="Consolas" panose="020B0609020204030204" pitchFamily="49" charset="0"/>
                <a:cs typeface="Courier New" pitchFamily="49" charset="0"/>
              </a:rPr>
              <a:t>}</a:t>
            </a:r>
          </a:p>
          <a:p>
            <a:pPr eaLnBrk="1" hangingPunct="1">
              <a:spcBef>
                <a:spcPts val="450"/>
              </a:spcBef>
              <a:buClrTx/>
              <a:buFontTx/>
              <a:buNone/>
            </a:pPr>
            <a:r>
              <a:rPr lang="en-US" sz="1800" b="1" kern="1200" dirty="0">
                <a:solidFill>
                  <a:srgbClr val="00B050"/>
                </a:solidFill>
                <a:latin typeface="Consolas" panose="020B0609020204030204" pitchFamily="49" charset="0"/>
                <a:cs typeface="Courier New" pitchFamily="49" charset="0"/>
              </a:rPr>
              <a:t>//</a:t>
            </a:r>
            <a:r>
              <a:rPr lang="en-US" sz="1800" b="1" kern="1200" dirty="0">
                <a:latin typeface="Consolas" panose="020B0609020204030204" pitchFamily="49" charset="0"/>
                <a:cs typeface="Courier New" pitchFamily="49" charset="0"/>
              </a:rPr>
              <a:t> </a:t>
            </a:r>
            <a:r>
              <a:rPr lang="en-US" sz="1800" b="1" kern="1200" dirty="0">
                <a:solidFill>
                  <a:srgbClr val="C00000"/>
                </a:solidFill>
                <a:latin typeface="Consolas" panose="020B0609020204030204" pitchFamily="49" charset="0"/>
                <a:cs typeface="Courier New" pitchFamily="49" charset="0"/>
              </a:rPr>
              <a:t>x = 50</a:t>
            </a:r>
          </a:p>
          <a:p>
            <a:pPr eaLnBrk="1" hangingPunct="1">
              <a:spcBef>
                <a:spcPts val="450"/>
              </a:spcBef>
              <a:buClrTx/>
              <a:buFontTx/>
              <a:buNone/>
            </a:pPr>
            <a:r>
              <a:rPr lang="en-US" sz="1800" b="1" kern="1200" dirty="0">
                <a:solidFill>
                  <a:srgbClr val="00B050"/>
                </a:solidFill>
                <a:latin typeface="Consolas" panose="020B0609020204030204" pitchFamily="49" charset="0"/>
                <a:cs typeface="Courier New" pitchFamily="49" charset="0"/>
              </a:rPr>
              <a:t>//</a:t>
            </a:r>
            <a:r>
              <a:rPr lang="en-US" sz="1800" b="1" kern="1200" dirty="0">
                <a:latin typeface="Consolas" panose="020B0609020204030204" pitchFamily="49" charset="0"/>
                <a:cs typeface="Courier New" pitchFamily="49" charset="0"/>
              </a:rPr>
              <a:t> </a:t>
            </a:r>
            <a:r>
              <a:rPr lang="en-US" sz="1800" b="1" kern="1200" dirty="0">
                <a:solidFill>
                  <a:srgbClr val="C00000"/>
                </a:solidFill>
                <a:latin typeface="Consolas" panose="020B0609020204030204" pitchFamily="49" charset="0"/>
                <a:cs typeface="Courier New" pitchFamily="49" charset="0"/>
              </a:rPr>
              <a:t>x = 100</a:t>
            </a:r>
          </a:p>
        </p:txBody>
      </p:sp>
    </p:spTree>
    <p:extLst>
      <p:ext uri="{BB962C8B-B14F-4D97-AF65-F5344CB8AC3E}">
        <p14:creationId xmlns:p14="http://schemas.microsoft.com/office/powerpoint/2010/main" val="2580464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AD5A-4930-49DC-AFA9-AB15F2D60007}"/>
              </a:ext>
            </a:extLst>
          </p:cNvPr>
          <p:cNvSpPr>
            <a:spLocks noGrp="1"/>
          </p:cNvSpPr>
          <p:nvPr>
            <p:ph type="title"/>
          </p:nvPr>
        </p:nvSpPr>
        <p:spPr>
          <a:xfrm>
            <a:off x="304800" y="260648"/>
            <a:ext cx="8659688" cy="660102"/>
          </a:xfrm>
        </p:spPr>
        <p:txBody>
          <a:bodyPr/>
          <a:lstStyle/>
          <a:p>
            <a:r>
              <a:rPr lang="en-US" sz="3200" dirty="0">
                <a:cs typeface="Arial" charset="0"/>
              </a:rPr>
              <a:t>Use a global variable in another file in C</a:t>
            </a:r>
            <a:endParaRPr lang="en-US" sz="3200" dirty="0"/>
          </a:p>
        </p:txBody>
      </p:sp>
      <p:sp>
        <p:nvSpPr>
          <p:cNvPr id="3" name="Content Placeholder 2">
            <a:extLst>
              <a:ext uri="{FF2B5EF4-FFF2-40B4-BE49-F238E27FC236}">
                <a16:creationId xmlns:a16="http://schemas.microsoft.com/office/drawing/2014/main" id="{1D2C3622-559B-4DB6-931C-0BFC8B8D7C83}"/>
              </a:ext>
            </a:extLst>
          </p:cNvPr>
          <p:cNvSpPr>
            <a:spLocks noGrp="1"/>
          </p:cNvSpPr>
          <p:nvPr>
            <p:ph idx="1"/>
          </p:nvPr>
        </p:nvSpPr>
        <p:spPr/>
        <p:txBody>
          <a:bodyPr/>
          <a:lstStyle/>
          <a:p>
            <a:pPr algn="just" eaLnBrk="1" hangingPunct="1">
              <a:spcBef>
                <a:spcPts val="450"/>
              </a:spcBef>
              <a:buClrTx/>
              <a:buFont typeface="Wingdings" panose="05000000000000000000" pitchFamily="2" charset="2"/>
              <a:buChar char="q"/>
              <a:tabLst>
                <a:tab pos="360363" algn="l"/>
              </a:tabLst>
            </a:pPr>
            <a:r>
              <a:rPr lang="en-US" sz="2400" b="1" dirty="0">
                <a:latin typeface="Gill Sans MT" panose="020B0502020104020203" pitchFamily="34" charset="0"/>
                <a:cs typeface="Arial" charset="0"/>
              </a:rPr>
              <a:t>To use a global variable in another file in C using extern, you need to do the following steps:</a:t>
            </a:r>
          </a:p>
          <a:p>
            <a:pPr algn="just" eaLnBrk="1" hangingPunct="1">
              <a:spcBef>
                <a:spcPts val="450"/>
              </a:spcBef>
              <a:buClrTx/>
              <a:buFont typeface="Arial" panose="020B0604020202020204" pitchFamily="34" charset="0"/>
              <a:buChar char="•"/>
            </a:pPr>
            <a:r>
              <a:rPr lang="en-US" sz="2400" dirty="0">
                <a:latin typeface="Gill Sans MT" panose="020B0502020104020203" pitchFamily="34" charset="0"/>
                <a:cs typeface="Arial" charset="0"/>
              </a:rPr>
              <a:t>Declare the global variable in one source file (for example, </a:t>
            </a:r>
            <a:r>
              <a:rPr lang="en-US" sz="2000" b="1" dirty="0">
                <a:solidFill>
                  <a:srgbClr val="FF0066"/>
                </a:solidFill>
                <a:latin typeface="Consolas" panose="020B0609020204030204" pitchFamily="49" charset="0"/>
                <a:cs typeface="Courier New" panose="02070309020205020404" pitchFamily="49" charset="0"/>
              </a:rPr>
              <a:t>file1.c</a:t>
            </a:r>
            <a:r>
              <a:rPr lang="en-US" sz="2400" dirty="0">
                <a:latin typeface="Gill Sans MT" panose="020B0502020104020203" pitchFamily="34" charset="0"/>
                <a:cs typeface="Arial" charset="0"/>
              </a:rPr>
              <a:t>) and initialize it with a value. </a:t>
            </a:r>
          </a:p>
          <a:p>
            <a:pPr lvl="1" algn="just" eaLnBrk="1" hangingPunct="1">
              <a:spcBef>
                <a:spcPts val="450"/>
              </a:spcBef>
              <a:buClrTx/>
              <a:buFont typeface="Arial" panose="020B0604020202020204" pitchFamily="34" charset="0"/>
              <a:buChar char="•"/>
            </a:pPr>
            <a:r>
              <a:rPr lang="en-US" sz="2000" dirty="0">
                <a:latin typeface="Gill Sans MT" panose="020B0502020104020203" pitchFamily="34" charset="0"/>
                <a:cs typeface="Arial" charset="0"/>
              </a:rPr>
              <a:t>For example</a:t>
            </a:r>
            <a:r>
              <a:rPr lang="en-US" sz="2000" dirty="0">
                <a:solidFill>
                  <a:srgbClr val="002060"/>
                </a:solidFill>
                <a:latin typeface="Gill Sans MT" panose="020B0502020104020203" pitchFamily="34" charset="0"/>
                <a:cs typeface="Arial" charset="0"/>
              </a:rPr>
              <a:t>: </a:t>
            </a:r>
            <a:r>
              <a:rPr lang="en-US" sz="2000" b="1" dirty="0">
                <a:solidFill>
                  <a:srgbClr val="FF0066"/>
                </a:solidFill>
                <a:latin typeface="Consolas" panose="020B0609020204030204" pitchFamily="49" charset="0"/>
                <a:cs typeface="Courier New" panose="02070309020205020404" pitchFamily="49" charset="0"/>
              </a:rPr>
              <a:t>int </a:t>
            </a:r>
            <a:r>
              <a:rPr lang="en-US" sz="2000" b="1" dirty="0" err="1">
                <a:solidFill>
                  <a:srgbClr val="FF0066"/>
                </a:solidFill>
                <a:latin typeface="Consolas" panose="020B0609020204030204" pitchFamily="49" charset="0"/>
                <a:cs typeface="Courier New" panose="02070309020205020404" pitchFamily="49" charset="0"/>
              </a:rPr>
              <a:t>global_var</a:t>
            </a:r>
            <a:r>
              <a:rPr lang="en-US" sz="2000" b="1" dirty="0">
                <a:solidFill>
                  <a:srgbClr val="FF0066"/>
                </a:solidFill>
                <a:latin typeface="Consolas" panose="020B0609020204030204" pitchFamily="49" charset="0"/>
                <a:cs typeface="Courier New" panose="02070309020205020404" pitchFamily="49" charset="0"/>
              </a:rPr>
              <a:t> = 42;</a:t>
            </a:r>
          </a:p>
          <a:p>
            <a:pPr algn="just" eaLnBrk="1" hangingPunct="1">
              <a:spcBef>
                <a:spcPts val="450"/>
              </a:spcBef>
              <a:buClrTx/>
              <a:buFont typeface="Arial" panose="020B0604020202020204" pitchFamily="34" charset="0"/>
              <a:buChar char="•"/>
            </a:pPr>
            <a:r>
              <a:rPr lang="en-US" sz="2400" dirty="0">
                <a:latin typeface="Gill Sans MT" panose="020B0502020104020203" pitchFamily="34" charset="0"/>
                <a:cs typeface="Arial" charset="0"/>
              </a:rPr>
              <a:t>Declare the same global variable in a header file (for example, </a:t>
            </a:r>
            <a:r>
              <a:rPr lang="en-US" sz="2000" b="1" dirty="0">
                <a:solidFill>
                  <a:srgbClr val="FF0066"/>
                </a:solidFill>
                <a:latin typeface="Consolas" panose="020B0609020204030204" pitchFamily="49" charset="0"/>
                <a:cs typeface="Courier New" panose="02070309020205020404" pitchFamily="49" charset="0"/>
              </a:rPr>
              <a:t>file1.h</a:t>
            </a:r>
            <a:r>
              <a:rPr lang="en-US" sz="2400" dirty="0">
                <a:latin typeface="Gill Sans MT" panose="020B0502020104020203" pitchFamily="34" charset="0"/>
                <a:cs typeface="Arial" charset="0"/>
              </a:rPr>
              <a:t>) using the </a:t>
            </a:r>
            <a:r>
              <a:rPr lang="en-US" sz="2400" b="1" dirty="0">
                <a:solidFill>
                  <a:schemeClr val="accent6"/>
                </a:solidFill>
                <a:latin typeface="Gill Sans MT" panose="020B0502020104020203" pitchFamily="34" charset="0"/>
                <a:cs typeface="Arial" charset="0"/>
              </a:rPr>
              <a:t>extern</a:t>
            </a:r>
            <a:r>
              <a:rPr lang="en-US" sz="2400" dirty="0">
                <a:latin typeface="Gill Sans MT" panose="020B0502020104020203" pitchFamily="34" charset="0"/>
                <a:cs typeface="Arial" charset="0"/>
              </a:rPr>
              <a:t> keyword. This tells the </a:t>
            </a:r>
            <a:r>
              <a:rPr lang="en-US" sz="2400" i="1" dirty="0">
                <a:latin typeface="Gill Sans MT" panose="020B0502020104020203" pitchFamily="34" charset="0"/>
                <a:cs typeface="Arial" charset="0"/>
              </a:rPr>
              <a:t>compiler</a:t>
            </a:r>
            <a:r>
              <a:rPr lang="en-US" sz="2400" dirty="0">
                <a:latin typeface="Gill Sans MT" panose="020B0502020104020203" pitchFamily="34" charset="0"/>
                <a:cs typeface="Arial" charset="0"/>
              </a:rPr>
              <a:t> that the variable is defined elsewhere, and it should not allocate storage for it. </a:t>
            </a:r>
          </a:p>
          <a:p>
            <a:pPr lvl="1" algn="just" eaLnBrk="1" hangingPunct="1">
              <a:spcBef>
                <a:spcPts val="450"/>
              </a:spcBef>
              <a:buClrTx/>
              <a:buFont typeface="Arial" panose="020B0604020202020204" pitchFamily="34" charset="0"/>
              <a:buChar char="•"/>
            </a:pPr>
            <a:r>
              <a:rPr lang="en-US" sz="2000" dirty="0">
                <a:latin typeface="Gill Sans MT" panose="020B0502020104020203" pitchFamily="34" charset="0"/>
                <a:cs typeface="Arial" charset="0"/>
              </a:rPr>
              <a:t>For example: </a:t>
            </a:r>
            <a:r>
              <a:rPr lang="en-US" sz="2000" b="1" dirty="0">
                <a:solidFill>
                  <a:srgbClr val="0070C0"/>
                </a:solidFill>
                <a:latin typeface="Consolas" panose="020B0609020204030204" pitchFamily="49" charset="0"/>
                <a:cs typeface="Courier New" panose="02070309020205020404" pitchFamily="49" charset="0"/>
              </a:rPr>
              <a:t>extern </a:t>
            </a:r>
            <a:r>
              <a:rPr lang="en-US" sz="2000" b="1" dirty="0">
                <a:solidFill>
                  <a:srgbClr val="FF0066"/>
                </a:solidFill>
                <a:latin typeface="Consolas" panose="020B0609020204030204" pitchFamily="49" charset="0"/>
                <a:cs typeface="Courier New" panose="02070309020205020404" pitchFamily="49" charset="0"/>
              </a:rPr>
              <a:t>int </a:t>
            </a:r>
            <a:r>
              <a:rPr lang="en-US" sz="2000" b="1" dirty="0" err="1">
                <a:solidFill>
                  <a:srgbClr val="FF0066"/>
                </a:solidFill>
                <a:latin typeface="Consolas" panose="020B0609020204030204" pitchFamily="49" charset="0"/>
                <a:cs typeface="Courier New" panose="02070309020205020404" pitchFamily="49" charset="0"/>
              </a:rPr>
              <a:t>global_var</a:t>
            </a:r>
            <a:r>
              <a:rPr lang="en-US" sz="2000" b="1" dirty="0">
                <a:solidFill>
                  <a:srgbClr val="FF0066"/>
                </a:solidFill>
                <a:latin typeface="Consolas" panose="020B0609020204030204" pitchFamily="49" charset="0"/>
                <a:cs typeface="Courier New" panose="02070309020205020404" pitchFamily="49" charset="0"/>
              </a:rPr>
              <a:t>;</a:t>
            </a:r>
          </a:p>
          <a:p>
            <a:pPr algn="just" eaLnBrk="1" hangingPunct="1">
              <a:spcBef>
                <a:spcPts val="450"/>
              </a:spcBef>
              <a:buClrTx/>
              <a:buFont typeface="Arial" panose="020B0604020202020204" pitchFamily="34" charset="0"/>
              <a:buChar char="•"/>
            </a:pPr>
            <a:r>
              <a:rPr lang="en-US" sz="2400" dirty="0">
                <a:latin typeface="Gill Sans MT" panose="020B0502020104020203" pitchFamily="34" charset="0"/>
                <a:cs typeface="Arial" charset="0"/>
              </a:rPr>
              <a:t>Include the header file in any other source file (for example, </a:t>
            </a:r>
            <a:r>
              <a:rPr lang="en-US" sz="2000" b="1" dirty="0">
                <a:solidFill>
                  <a:schemeClr val="accent1">
                    <a:lumMod val="50000"/>
                  </a:schemeClr>
                </a:solidFill>
                <a:latin typeface="Consolas" panose="020B0609020204030204" pitchFamily="49" charset="0"/>
                <a:cs typeface="Courier New" panose="02070309020205020404" pitchFamily="49" charset="0"/>
              </a:rPr>
              <a:t>file2.c</a:t>
            </a:r>
            <a:r>
              <a:rPr lang="en-US" sz="2400" dirty="0">
                <a:latin typeface="Gill Sans MT" panose="020B0502020104020203" pitchFamily="34" charset="0"/>
                <a:cs typeface="Arial" charset="0"/>
              </a:rPr>
              <a:t>) that needs to access the global variable. </a:t>
            </a:r>
          </a:p>
          <a:p>
            <a:pPr lvl="1" algn="just" eaLnBrk="1" hangingPunct="1">
              <a:spcBef>
                <a:spcPts val="450"/>
              </a:spcBef>
              <a:buClrTx/>
              <a:buFont typeface="Arial" panose="020B0604020202020204" pitchFamily="34" charset="0"/>
              <a:buChar char="•"/>
            </a:pPr>
            <a:r>
              <a:rPr lang="en-US" sz="2000" dirty="0">
                <a:latin typeface="Gill Sans MT" panose="020B0502020104020203" pitchFamily="34" charset="0"/>
                <a:cs typeface="Arial" charset="0"/>
              </a:rPr>
              <a:t>For example: </a:t>
            </a:r>
            <a:r>
              <a:rPr lang="en-US" sz="2000" b="1" dirty="0">
                <a:solidFill>
                  <a:srgbClr val="FF0066"/>
                </a:solidFill>
                <a:latin typeface="Consolas" panose="020B0609020204030204" pitchFamily="49" charset="0"/>
                <a:cs typeface="Courier New" panose="02070309020205020404" pitchFamily="49" charset="0"/>
              </a:rPr>
              <a:t>#include "file1.h"</a:t>
            </a:r>
          </a:p>
        </p:txBody>
      </p:sp>
    </p:spTree>
    <p:extLst>
      <p:ext uri="{BB962C8B-B14F-4D97-AF65-F5344CB8AC3E}">
        <p14:creationId xmlns:p14="http://schemas.microsoft.com/office/powerpoint/2010/main" val="2153652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7B3C-4F0C-45A4-BB42-EAEDBEDA9C96}"/>
              </a:ext>
            </a:extLst>
          </p:cNvPr>
          <p:cNvSpPr>
            <a:spLocks noGrp="1"/>
          </p:cNvSpPr>
          <p:nvPr>
            <p:ph type="title"/>
          </p:nvPr>
        </p:nvSpPr>
        <p:spPr/>
        <p:txBody>
          <a:bodyPr/>
          <a:lstStyle/>
          <a:p>
            <a:r>
              <a:rPr lang="en-US" sz="3200" dirty="0">
                <a:latin typeface="Gill Sans MT" panose="020B0502020104020203" pitchFamily="34" charset="0"/>
                <a:cs typeface="Arial" charset="0"/>
              </a:rPr>
              <a:t>Use a global variable in another file in C</a:t>
            </a:r>
            <a:endParaRPr lang="en-US" sz="3200" dirty="0"/>
          </a:p>
        </p:txBody>
      </p:sp>
      <p:sp>
        <p:nvSpPr>
          <p:cNvPr id="3" name="Content Placeholder 2">
            <a:extLst>
              <a:ext uri="{FF2B5EF4-FFF2-40B4-BE49-F238E27FC236}">
                <a16:creationId xmlns:a16="http://schemas.microsoft.com/office/drawing/2014/main" id="{EAD1103D-70F2-4B86-BF97-9D29EB1E6626}"/>
              </a:ext>
            </a:extLst>
          </p:cNvPr>
          <p:cNvSpPr>
            <a:spLocks noGrp="1"/>
          </p:cNvSpPr>
          <p:nvPr>
            <p:ph idx="1"/>
          </p:nvPr>
        </p:nvSpPr>
        <p:spPr>
          <a:xfrm>
            <a:off x="304800" y="1143000"/>
            <a:ext cx="8659688" cy="5176838"/>
          </a:xfrm>
        </p:spPr>
        <p:txBody>
          <a:bodyPr/>
          <a:lstStyle/>
          <a:p>
            <a:pPr algn="just" eaLnBrk="1" hangingPunct="1">
              <a:spcBef>
                <a:spcPts val="450"/>
              </a:spcBef>
              <a:buClrTx/>
              <a:buFontTx/>
              <a:buNone/>
            </a:pPr>
            <a:r>
              <a:rPr lang="en-US" sz="2800" dirty="0">
                <a:latin typeface="Gill Sans MT" panose="020B0502020104020203" pitchFamily="34" charset="0"/>
                <a:cs typeface="Arial" charset="0"/>
              </a:rPr>
              <a:t>•  Use the global variable in any function in the other source file as you normally do. For example:</a:t>
            </a:r>
          </a:p>
          <a:p>
            <a:pPr lvl="1" eaLnBrk="1" hangingPunct="1">
              <a:spcBef>
                <a:spcPts val="450"/>
              </a:spcBef>
              <a:buClrTx/>
            </a:pPr>
            <a:r>
              <a:rPr lang="en-US" sz="2400" b="1" dirty="0" err="1">
                <a:solidFill>
                  <a:srgbClr val="7030A0"/>
                </a:solidFill>
                <a:latin typeface="Consolas" panose="020B0609020204030204" pitchFamily="49" charset="0"/>
                <a:cs typeface="Courier New" panose="02070309020205020404" pitchFamily="49" charset="0"/>
              </a:rPr>
              <a:t>printf</a:t>
            </a:r>
            <a:r>
              <a:rPr lang="en-US" sz="2400" b="1" dirty="0">
                <a:solidFill>
                  <a:srgbClr val="7030A0"/>
                </a:solidFill>
                <a:latin typeface="Consolas" panose="020B0609020204030204" pitchFamily="49" charset="0"/>
                <a:cs typeface="Courier New" panose="02070309020205020404" pitchFamily="49" charset="0"/>
              </a:rPr>
              <a:t>("Global variable: %d\n", </a:t>
            </a:r>
            <a:r>
              <a:rPr lang="en-US" sz="2400" b="1" dirty="0" err="1">
                <a:solidFill>
                  <a:srgbClr val="7030A0"/>
                </a:solidFill>
                <a:latin typeface="Consolas" panose="020B0609020204030204" pitchFamily="49" charset="0"/>
                <a:cs typeface="Courier New" panose="02070309020205020404" pitchFamily="49" charset="0"/>
              </a:rPr>
              <a:t>global_var</a:t>
            </a:r>
            <a:r>
              <a:rPr lang="en-US" sz="2400" b="1" dirty="0">
                <a:solidFill>
                  <a:srgbClr val="7030A0"/>
                </a:solidFill>
                <a:latin typeface="Consolas" panose="020B0609020204030204" pitchFamily="49" charset="0"/>
                <a:cs typeface="Courier New" panose="02070309020205020404" pitchFamily="49" charset="0"/>
              </a:rPr>
              <a:t>);</a:t>
            </a:r>
          </a:p>
          <a:p>
            <a:pPr lvl="1" eaLnBrk="1" hangingPunct="1">
              <a:spcBef>
                <a:spcPts val="450"/>
              </a:spcBef>
              <a:buClrTx/>
            </a:pPr>
            <a:endParaRPr lang="en-US" sz="2400" b="1" dirty="0">
              <a:solidFill>
                <a:srgbClr val="7030A0"/>
              </a:solidFill>
              <a:latin typeface="Consolas" panose="020B0609020204030204" pitchFamily="49" charset="0"/>
              <a:cs typeface="Courier New" panose="02070309020205020404" pitchFamily="49" charset="0"/>
            </a:endParaRPr>
          </a:p>
          <a:p>
            <a:pPr marL="457200" indent="-457200" algn="just" eaLnBrk="1" hangingPunct="1">
              <a:spcBef>
                <a:spcPts val="450"/>
              </a:spcBef>
              <a:buClrTx/>
              <a:buFont typeface="Arial" panose="020B0604020202020204" pitchFamily="34" charset="0"/>
              <a:buChar char="•"/>
            </a:pPr>
            <a:r>
              <a:rPr lang="en-US" sz="2800" dirty="0">
                <a:latin typeface="Gill Sans MT" panose="020B0502020104020203" pitchFamily="34" charset="0"/>
                <a:cs typeface="Arial" charset="0"/>
              </a:rPr>
              <a:t>This way, you can share the same global variable across multiple source files without redefining it or causing conflicts. </a:t>
            </a:r>
          </a:p>
          <a:p>
            <a:pPr marL="457200" indent="-457200" algn="just" eaLnBrk="1" hangingPunct="1">
              <a:spcBef>
                <a:spcPts val="450"/>
              </a:spcBef>
              <a:buClrTx/>
              <a:buFont typeface="Arial" panose="020B0604020202020204" pitchFamily="34" charset="0"/>
              <a:buChar char="•"/>
            </a:pPr>
            <a:r>
              <a:rPr lang="en-US" sz="2800" dirty="0">
                <a:latin typeface="Gill Sans MT" panose="020B0502020104020203" pitchFamily="34" charset="0"/>
                <a:cs typeface="Arial" charset="0"/>
              </a:rPr>
              <a:t>You can also modify the value of the global variable in </a:t>
            </a:r>
            <a:r>
              <a:rPr lang="en-US" sz="2800" b="1" dirty="0">
                <a:latin typeface="Gill Sans MT" panose="020B0502020104020203" pitchFamily="34" charset="0"/>
                <a:cs typeface="Arial" charset="0"/>
              </a:rPr>
              <a:t>any source file; </a:t>
            </a:r>
            <a:r>
              <a:rPr lang="en-US" sz="2800" dirty="0">
                <a:latin typeface="Gill Sans MT" panose="020B0502020104020203" pitchFamily="34" charset="0"/>
                <a:cs typeface="Arial" charset="0"/>
              </a:rPr>
              <a:t>the changes will be reflected in </a:t>
            </a:r>
            <a:r>
              <a:rPr lang="en-US" sz="2800" b="1" dirty="0">
                <a:latin typeface="Gill Sans MT" panose="020B0502020104020203" pitchFamily="34" charset="0"/>
                <a:cs typeface="Arial" charset="0"/>
              </a:rPr>
              <a:t>all the other source </a:t>
            </a:r>
            <a:r>
              <a:rPr lang="en-US" sz="2800" dirty="0">
                <a:latin typeface="Gill Sans MT" panose="020B0502020104020203" pitchFamily="34" charset="0"/>
                <a:cs typeface="Arial" charset="0"/>
              </a:rPr>
              <a:t>files that use it.</a:t>
            </a:r>
          </a:p>
        </p:txBody>
      </p:sp>
    </p:spTree>
    <p:extLst>
      <p:ext uri="{BB962C8B-B14F-4D97-AF65-F5344CB8AC3E}">
        <p14:creationId xmlns:p14="http://schemas.microsoft.com/office/powerpoint/2010/main" val="1449669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993D96B-A0D3-471A-9596-0EA6E0F4958F}" type="slidenum">
              <a:rPr lang="en-US" sz="1200">
                <a:latin typeface="Gill Sans MT" panose="020B0502020104020203" pitchFamily="34" charset="0"/>
                <a:ea typeface="MS PGothic" pitchFamily="34" charset="-128"/>
              </a:rPr>
              <a:pPr algn="r">
                <a:buClrTx/>
                <a:buFontTx/>
                <a:buNone/>
              </a:pPr>
              <a:t>53</a:t>
            </a:fld>
            <a:endParaRPr lang="en-US" sz="1200" dirty="0">
              <a:latin typeface="Gill Sans MT" panose="020B0502020104020203" pitchFamily="34" charset="0"/>
              <a:ea typeface="MS PGothic" pitchFamily="34" charset="-128"/>
            </a:endParaRPr>
          </a:p>
        </p:txBody>
      </p:sp>
      <p:sp>
        <p:nvSpPr>
          <p:cNvPr id="51202" name="Text Box 2"/>
          <p:cNvSpPr txBox="1">
            <a:spLocks noChangeArrowheads="1"/>
          </p:cNvSpPr>
          <p:nvPr/>
        </p:nvSpPr>
        <p:spPr bwMode="auto">
          <a:xfrm>
            <a:off x="304800"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Storage Classes: Static</a:t>
            </a:r>
          </a:p>
        </p:txBody>
      </p:sp>
      <p:sp>
        <p:nvSpPr>
          <p:cNvPr id="51203" name="Text Box 3"/>
          <p:cNvSpPr txBox="1">
            <a:spLocks noChangeArrowheads="1"/>
          </p:cNvSpPr>
          <p:nvPr/>
        </p:nvSpPr>
        <p:spPr bwMode="auto">
          <a:xfrm>
            <a:off x="304800" y="1143000"/>
            <a:ext cx="8382000" cy="4950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 The keyword “</a:t>
            </a:r>
            <a:r>
              <a:rPr lang="en-US" sz="3200" b="1" dirty="0">
                <a:solidFill>
                  <a:schemeClr val="accent6"/>
                </a:solidFill>
                <a:latin typeface="Consolas" panose="020B0609020204030204" pitchFamily="49" charset="0"/>
                <a:cs typeface="Courier New" pitchFamily="49" charset="0"/>
              </a:rPr>
              <a:t>static</a:t>
            </a:r>
            <a:r>
              <a:rPr lang="en-US" sz="3200" dirty="0">
                <a:latin typeface="Gill Sans MT" panose="020B0502020104020203" pitchFamily="34" charset="0"/>
              </a:rPr>
              <a:t>” comes before them</a:t>
            </a:r>
          </a:p>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For </a:t>
            </a:r>
            <a:r>
              <a:rPr lang="en-US" sz="3200" b="1" dirty="0">
                <a:latin typeface="Gill Sans MT" panose="020B0502020104020203" pitchFamily="34" charset="0"/>
              </a:rPr>
              <a:t>local </a:t>
            </a:r>
            <a:r>
              <a:rPr lang="en-US" sz="3200" dirty="0">
                <a:latin typeface="Gill Sans MT" panose="020B0502020104020203" pitchFamily="34" charset="0"/>
              </a:rPr>
              <a:t>variables:</a:t>
            </a:r>
          </a:p>
          <a:p>
            <a:pPr lvl="1">
              <a:lnSpc>
                <a:spcPct val="90000"/>
              </a:lnSpc>
              <a:spcBef>
                <a:spcPts val="1875"/>
              </a:spcBef>
              <a:buClr>
                <a:srgbClr val="003399"/>
              </a:buClr>
              <a:buFont typeface="Wingdings" pitchFamily="2" charset="2"/>
              <a:buChar char=""/>
            </a:pPr>
            <a:r>
              <a:rPr lang="en-US" sz="3200" dirty="0">
                <a:latin typeface="Gill Sans MT" panose="020B0502020104020203" pitchFamily="34" charset="0"/>
              </a:rPr>
              <a:t>1) Generated in </a:t>
            </a:r>
            <a:r>
              <a:rPr lang="en-US" sz="3200" dirty="0">
                <a:solidFill>
                  <a:srgbClr val="CC0000"/>
                </a:solidFill>
                <a:latin typeface="Gill Sans MT" panose="020B0502020104020203" pitchFamily="34" charset="0"/>
              </a:rPr>
              <a:t>the first run of the block</a:t>
            </a:r>
          </a:p>
          <a:p>
            <a:pPr lvl="1">
              <a:lnSpc>
                <a:spcPct val="90000"/>
              </a:lnSpc>
              <a:spcBef>
                <a:spcPts val="1875"/>
              </a:spcBef>
              <a:buClr>
                <a:srgbClr val="003399"/>
              </a:buClr>
              <a:buFont typeface="Wingdings" pitchFamily="2" charset="2"/>
              <a:buChar char=""/>
            </a:pPr>
            <a:r>
              <a:rPr lang="en-US" sz="3200" dirty="0">
                <a:latin typeface="Gill Sans MT" panose="020B0502020104020203" pitchFamily="34" charset="0"/>
              </a:rPr>
              <a:t>2) Destroyed </a:t>
            </a:r>
            <a:r>
              <a:rPr lang="en-US" sz="3200" dirty="0">
                <a:solidFill>
                  <a:srgbClr val="CC0000"/>
                </a:solidFill>
                <a:latin typeface="Gill Sans MT" panose="020B0502020104020203" pitchFamily="34" charset="0"/>
              </a:rPr>
              <a:t>when program finishes</a:t>
            </a:r>
          </a:p>
          <a:p>
            <a:pPr lvl="1">
              <a:lnSpc>
                <a:spcPct val="90000"/>
              </a:lnSpc>
              <a:spcBef>
                <a:spcPts val="1875"/>
              </a:spcBef>
              <a:buClr>
                <a:srgbClr val="003399"/>
              </a:buClr>
              <a:buFont typeface="Wingdings" pitchFamily="2" charset="2"/>
              <a:buChar char=""/>
            </a:pPr>
            <a:r>
              <a:rPr lang="en-US" sz="3200" dirty="0">
                <a:latin typeface="Gill Sans MT" panose="020B0502020104020203" pitchFamily="34" charset="0"/>
              </a:rPr>
              <a:t>3) Initialized</a:t>
            </a:r>
          </a:p>
          <a:p>
            <a:pPr lvl="2">
              <a:lnSpc>
                <a:spcPct val="90000"/>
              </a:lnSpc>
              <a:spcBef>
                <a:spcPts val="700"/>
              </a:spcBef>
              <a:buClr>
                <a:srgbClr val="006633"/>
              </a:buClr>
              <a:buSzPct val="85000"/>
              <a:buFont typeface="Wingdings" pitchFamily="2" charset="2"/>
              <a:buChar char=""/>
            </a:pPr>
            <a:r>
              <a:rPr lang="en-US" sz="2800" dirty="0">
                <a:latin typeface="Gill Sans MT" panose="020B0502020104020203" pitchFamily="34" charset="0"/>
              </a:rPr>
              <a:t>If no value </a:t>
            </a:r>
            <a:r>
              <a:rPr lang="en-US" sz="2800" dirty="0">
                <a:latin typeface="Wingdings" pitchFamily="2" charset="2"/>
              </a:rPr>
              <a:t></a:t>
            </a:r>
            <a:r>
              <a:rPr lang="en-US" sz="2800" dirty="0">
                <a:latin typeface="Gill Sans MT" panose="020B0502020104020203" pitchFamily="34" charset="0"/>
              </a:rPr>
              <a:t> initialized by </a:t>
            </a:r>
            <a:r>
              <a:rPr lang="en-US" sz="2800" dirty="0">
                <a:solidFill>
                  <a:srgbClr val="7030A0"/>
                </a:solidFill>
                <a:latin typeface="Gill Sans MT" panose="020B0502020104020203" pitchFamily="34" charset="0"/>
              </a:rPr>
              <a:t>0</a:t>
            </a:r>
          </a:p>
          <a:p>
            <a:pPr lvl="1">
              <a:lnSpc>
                <a:spcPct val="90000"/>
              </a:lnSpc>
              <a:spcBef>
                <a:spcPts val="2000"/>
              </a:spcBef>
              <a:buClr>
                <a:srgbClr val="003399"/>
              </a:buClr>
              <a:buFont typeface="Wingdings" pitchFamily="2" charset="2"/>
              <a:buChar char=""/>
            </a:pPr>
            <a:r>
              <a:rPr lang="en-US" sz="2800" b="1" dirty="0">
                <a:solidFill>
                  <a:srgbClr val="7030A0"/>
                </a:solidFill>
                <a:latin typeface="Gill Sans MT" panose="020B0502020104020203" pitchFamily="34" charset="0"/>
              </a:rPr>
              <a:t>Only initialized in the first run of the block</a:t>
            </a:r>
            <a:endParaRPr lang="en-US" sz="3200" b="1" dirty="0">
              <a:solidFill>
                <a:srgbClr val="7030A0"/>
              </a:solidFill>
              <a:latin typeface="Gill Sans MT" panose="020B0502020104020203" pitchFamily="34" charset="0"/>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D350987-2FF2-43BE-BE50-98FC2F485485}" type="slidenum">
              <a:rPr lang="en-US" sz="1200">
                <a:latin typeface="Gill Sans MT" panose="020B0502020104020203" pitchFamily="34" charset="0"/>
                <a:ea typeface="MS PGothic" pitchFamily="34" charset="-128"/>
              </a:rPr>
              <a:pPr algn="r">
                <a:buClrTx/>
                <a:buFontTx/>
                <a:buNone/>
              </a:pPr>
              <a:t>54</a:t>
            </a:fld>
            <a:endParaRPr lang="en-US" sz="1200" dirty="0">
              <a:latin typeface="Gill Sans MT" panose="020B0502020104020203" pitchFamily="34" charset="0"/>
              <a:ea typeface="MS PGothic" pitchFamily="34" charset="-128"/>
            </a:endParaRPr>
          </a:p>
        </p:txBody>
      </p:sp>
      <p:sp>
        <p:nvSpPr>
          <p:cNvPr id="52226"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Storage Classes: Static</a:t>
            </a:r>
          </a:p>
        </p:txBody>
      </p:sp>
      <p:sp>
        <p:nvSpPr>
          <p:cNvPr id="5222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 The keyword “</a:t>
            </a:r>
            <a:r>
              <a:rPr lang="en-US" sz="3200" b="1" dirty="0">
                <a:solidFill>
                  <a:schemeClr val="accent6"/>
                </a:solidFill>
                <a:latin typeface="Consolas" panose="020B0609020204030204" pitchFamily="49" charset="0"/>
                <a:cs typeface="Courier New" pitchFamily="49" charset="0"/>
              </a:rPr>
              <a:t>static</a:t>
            </a:r>
            <a:r>
              <a:rPr lang="en-US" sz="3200" dirty="0">
                <a:latin typeface="Gill Sans MT" panose="020B0502020104020203" pitchFamily="34" charset="0"/>
              </a:rPr>
              <a:t>” comes before them</a:t>
            </a:r>
          </a:p>
          <a:p>
            <a:pPr>
              <a:lnSpc>
                <a:spcPct val="90000"/>
              </a:lnSpc>
              <a:spcBef>
                <a:spcPts val="2000"/>
              </a:spcBef>
              <a:buClr>
                <a:srgbClr val="003399"/>
              </a:buClr>
              <a:buFont typeface="Wingdings" pitchFamily="2" charset="2"/>
              <a:buChar char=""/>
            </a:pPr>
            <a:r>
              <a:rPr lang="en-US" sz="3200" dirty="0">
                <a:latin typeface="Gill Sans MT" panose="020B0502020104020203" pitchFamily="34" charset="0"/>
              </a:rPr>
              <a:t>For </a:t>
            </a:r>
            <a:r>
              <a:rPr lang="en-US" sz="3200" b="1" dirty="0">
                <a:latin typeface="Gill Sans MT" panose="020B0502020104020203" pitchFamily="34" charset="0"/>
              </a:rPr>
              <a:t>global</a:t>
            </a:r>
            <a:r>
              <a:rPr lang="en-US" sz="3200" dirty="0">
                <a:latin typeface="Gill Sans MT" panose="020B0502020104020203" pitchFamily="34" charset="0"/>
              </a:rPr>
              <a:t> variables: </a:t>
            </a:r>
          </a:p>
          <a:p>
            <a:pPr lvl="1">
              <a:lnSpc>
                <a:spcPct val="90000"/>
              </a:lnSpc>
              <a:spcBef>
                <a:spcPts val="1875"/>
              </a:spcBef>
              <a:buClr>
                <a:srgbClr val="003399"/>
              </a:buClr>
              <a:buFont typeface="Wingdings" pitchFamily="2" charset="2"/>
              <a:buChar char=""/>
            </a:pPr>
            <a:r>
              <a:rPr lang="en-US" sz="3200" dirty="0">
                <a:latin typeface="Gill Sans MT" panose="020B0502020104020203" pitchFamily="34" charset="0"/>
              </a:rPr>
              <a:t>1) Generated </a:t>
            </a:r>
            <a:r>
              <a:rPr lang="en-US" sz="3200" dirty="0">
                <a:solidFill>
                  <a:srgbClr val="CC0000"/>
                </a:solidFill>
                <a:latin typeface="Gill Sans MT" panose="020B0502020104020203" pitchFamily="34" charset="0"/>
              </a:rPr>
              <a:t>when program starts</a:t>
            </a:r>
          </a:p>
          <a:p>
            <a:pPr lvl="1">
              <a:lnSpc>
                <a:spcPct val="90000"/>
              </a:lnSpc>
              <a:spcBef>
                <a:spcPts val="1875"/>
              </a:spcBef>
              <a:buClr>
                <a:srgbClr val="003399"/>
              </a:buClr>
              <a:buFont typeface="Wingdings" pitchFamily="2" charset="2"/>
              <a:buChar char=""/>
            </a:pPr>
            <a:r>
              <a:rPr lang="en-US" sz="3200" dirty="0">
                <a:latin typeface="Gill Sans MT" panose="020B0502020104020203" pitchFamily="34" charset="0"/>
              </a:rPr>
              <a:t>2) Destroyed </a:t>
            </a:r>
            <a:r>
              <a:rPr lang="en-US" sz="3200" dirty="0">
                <a:solidFill>
                  <a:srgbClr val="CC0000"/>
                </a:solidFill>
                <a:latin typeface="Gill Sans MT" panose="020B0502020104020203" pitchFamily="34" charset="0"/>
              </a:rPr>
              <a:t>when program finishes</a:t>
            </a:r>
          </a:p>
          <a:p>
            <a:pPr lvl="1">
              <a:lnSpc>
                <a:spcPct val="90000"/>
              </a:lnSpc>
              <a:spcBef>
                <a:spcPts val="1875"/>
              </a:spcBef>
              <a:buClr>
                <a:srgbClr val="003399"/>
              </a:buClr>
              <a:buFont typeface="Wingdings" pitchFamily="2" charset="2"/>
              <a:buChar char=""/>
            </a:pPr>
            <a:r>
              <a:rPr lang="en-US" sz="3200" dirty="0">
                <a:latin typeface="Gill Sans MT" panose="020B0502020104020203" pitchFamily="34" charset="0"/>
              </a:rPr>
              <a:t>3) Always initialized </a:t>
            </a:r>
          </a:p>
          <a:p>
            <a:pPr lvl="2">
              <a:lnSpc>
                <a:spcPct val="90000"/>
              </a:lnSpc>
              <a:spcBef>
                <a:spcPts val="700"/>
              </a:spcBef>
              <a:buClr>
                <a:srgbClr val="006633"/>
              </a:buClr>
              <a:buSzPct val="85000"/>
              <a:buFont typeface="Wingdings" pitchFamily="2" charset="2"/>
              <a:buChar char=""/>
            </a:pPr>
            <a:r>
              <a:rPr lang="en-US" sz="2800" dirty="0">
                <a:latin typeface="Gill Sans MT" panose="020B0502020104020203" pitchFamily="34" charset="0"/>
              </a:rPr>
              <a:t>If no value </a:t>
            </a:r>
            <a:r>
              <a:rPr lang="en-US" sz="2800" dirty="0">
                <a:latin typeface="Wingdings" pitchFamily="2" charset="2"/>
              </a:rPr>
              <a:t></a:t>
            </a:r>
            <a:r>
              <a:rPr lang="en-US" sz="2800" dirty="0">
                <a:latin typeface="Gill Sans MT" panose="020B0502020104020203" pitchFamily="34" charset="0"/>
              </a:rPr>
              <a:t> initialized by 0</a:t>
            </a:r>
          </a:p>
          <a:p>
            <a:pPr>
              <a:lnSpc>
                <a:spcPct val="90000"/>
              </a:lnSpc>
              <a:spcBef>
                <a:spcPts val="2000"/>
              </a:spcBef>
              <a:buClr>
                <a:srgbClr val="003399"/>
              </a:buClr>
              <a:buFont typeface="Wingdings" pitchFamily="2" charset="2"/>
              <a:buChar char=""/>
            </a:pPr>
            <a:r>
              <a:rPr lang="en-US" sz="3200" i="1" dirty="0">
                <a:solidFill>
                  <a:srgbClr val="C00000"/>
                </a:solidFill>
                <a:latin typeface="Gill Sans MT" panose="020B0502020104020203" pitchFamily="34" charset="0"/>
              </a:rPr>
              <a:t>4) Is not accessible for other files </a:t>
            </a:r>
          </a:p>
          <a:p>
            <a:pPr lvl="1">
              <a:lnSpc>
                <a:spcPct val="90000"/>
              </a:lnSpc>
              <a:spcBef>
                <a:spcPts val="700"/>
              </a:spcBef>
              <a:buClrTx/>
              <a:buSzPct val="85000"/>
              <a:buFontTx/>
              <a:buNone/>
            </a:pPr>
            <a:endParaRPr lang="en-US" sz="3200" dirty="0">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7">
                                            <p:txEl>
                                              <p:pRg st="6" end="6"/>
                                            </p:txEl>
                                          </p:spTgt>
                                        </p:tgtEl>
                                        <p:attrNameLst>
                                          <p:attrName>style.visibility</p:attrName>
                                        </p:attrNameLst>
                                      </p:cBhvr>
                                      <p:to>
                                        <p:strVal val="visible"/>
                                      </p:to>
                                    </p:set>
                                    <p:animEffect transition="in" filter="fade">
                                      <p:cBhvr>
                                        <p:cTn id="7"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1955BC2-E910-42C2-A7E3-0C6750A3BFE5}" type="slidenum">
              <a:rPr lang="en-US" sz="1200">
                <a:latin typeface="Gill Sans MT" panose="020B0502020104020203" pitchFamily="34" charset="0"/>
                <a:ea typeface="MS PGothic" pitchFamily="34" charset="-128"/>
              </a:rPr>
              <a:pPr algn="r">
                <a:buClrTx/>
                <a:buFontTx/>
                <a:buNone/>
              </a:pPr>
              <a:t>55</a:t>
            </a:fld>
            <a:endParaRPr lang="en-US" sz="1200" dirty="0">
              <a:latin typeface="Gill Sans MT" panose="020B0502020104020203" pitchFamily="34" charset="0"/>
              <a:ea typeface="MS PGothic" pitchFamily="34" charset="-128"/>
            </a:endParaRPr>
          </a:p>
        </p:txBody>
      </p:sp>
      <p:sp>
        <p:nvSpPr>
          <p:cNvPr id="53250" name="Text Box 2"/>
          <p:cNvSpPr txBox="1">
            <a:spLocks noChangeArrowheads="1"/>
          </p:cNvSpPr>
          <p:nvPr/>
        </p:nvSpPr>
        <p:spPr bwMode="auto">
          <a:xfrm>
            <a:off x="304800"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Storage Classes: Register</a:t>
            </a:r>
          </a:p>
        </p:txBody>
      </p:sp>
      <p:sp>
        <p:nvSpPr>
          <p:cNvPr id="53251"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 The keyword “</a:t>
            </a:r>
            <a:r>
              <a:rPr lang="en-US" sz="3200" b="1" dirty="0">
                <a:latin typeface="Consolas" panose="020B0609020204030204" pitchFamily="49" charset="0"/>
                <a:cs typeface="Courier New" pitchFamily="49" charset="0"/>
              </a:rPr>
              <a:t>register</a:t>
            </a:r>
            <a:r>
              <a:rPr lang="en-US" sz="3200" dirty="0">
                <a:latin typeface="Gill Sans MT" panose="020B0502020104020203" pitchFamily="34" charset="0"/>
              </a:rPr>
              <a:t>” comes before them </a:t>
            </a:r>
          </a:p>
          <a:p>
            <a:pPr>
              <a:spcBef>
                <a:spcPts val="2000"/>
              </a:spcBef>
              <a:buClr>
                <a:srgbClr val="003399"/>
              </a:buClr>
              <a:buFont typeface="Wingdings" pitchFamily="2" charset="2"/>
              <a:buChar char=""/>
            </a:pPr>
            <a:r>
              <a:rPr lang="en-US" sz="3200" dirty="0">
                <a:latin typeface="Gill Sans MT" panose="020B0502020104020203" pitchFamily="34" charset="0"/>
              </a:rPr>
              <a:t>Can be used for local variables</a:t>
            </a:r>
          </a:p>
          <a:p>
            <a:pPr>
              <a:spcBef>
                <a:spcPts val="2000"/>
              </a:spcBef>
              <a:buClr>
                <a:srgbClr val="003399"/>
              </a:buClr>
              <a:buFont typeface="Wingdings" pitchFamily="2" charset="2"/>
              <a:buChar char=""/>
            </a:pPr>
            <a:r>
              <a:rPr lang="en-US" sz="3200" dirty="0">
                <a:latin typeface="Gill Sans MT" panose="020B0502020104020203" pitchFamily="34" charset="0"/>
              </a:rPr>
              <a:t> The compiler tries to allocate the variable in registers of CPU.</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But does </a:t>
            </a:r>
            <a:r>
              <a:rPr lang="en-US" sz="2800" dirty="0">
                <a:solidFill>
                  <a:srgbClr val="CC0000"/>
                </a:solidFill>
                <a:latin typeface="Gill Sans MT" panose="020B0502020104020203" pitchFamily="34" charset="0"/>
              </a:rPr>
              <a:t>not</a:t>
            </a:r>
            <a:r>
              <a:rPr lang="en-US" sz="2800" dirty="0">
                <a:latin typeface="Gill Sans MT" panose="020B0502020104020203" pitchFamily="34" charset="0"/>
              </a:rPr>
              <a:t> guarantee</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Registers are very fast and small memories</a:t>
            </a:r>
          </a:p>
          <a:p>
            <a:pPr>
              <a:spcBef>
                <a:spcPts val="2000"/>
              </a:spcBef>
              <a:buClr>
                <a:srgbClr val="003399"/>
              </a:buClr>
              <a:buFont typeface="Wingdings" pitchFamily="2" charset="2"/>
              <a:buChar char=""/>
            </a:pPr>
            <a:r>
              <a:rPr lang="en-US" sz="3200" dirty="0">
                <a:latin typeface="Gill Sans MT" panose="020B0502020104020203" pitchFamily="34" charset="0"/>
              </a:rPr>
              <a:t>Improve performance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54C1384-F086-4F6A-9BB3-A9E51F78A8A0}" type="slidenum">
              <a:rPr lang="en-US" sz="1200">
                <a:latin typeface="Gill Sans MT" panose="020B0502020104020203" pitchFamily="34" charset="0"/>
                <a:ea typeface="MS PGothic" pitchFamily="34" charset="-128"/>
              </a:rPr>
              <a:pPr algn="r">
                <a:buClrTx/>
                <a:buFontTx/>
                <a:buNone/>
              </a:pPr>
              <a:t>56</a:t>
            </a:fld>
            <a:endParaRPr lang="en-US" sz="1200" dirty="0">
              <a:latin typeface="Gill Sans MT" panose="020B0502020104020203" pitchFamily="34" charset="0"/>
              <a:ea typeface="MS PGothic" pitchFamily="34" charset="-128"/>
            </a:endParaRPr>
          </a:p>
        </p:txBody>
      </p:sp>
      <p:sp>
        <p:nvSpPr>
          <p:cNvPr id="54274" name="Text Box 2"/>
          <p:cNvSpPr txBox="1">
            <a:spLocks noChangeArrowheads="1"/>
          </p:cNvSpPr>
          <p:nvPr/>
        </p:nvSpPr>
        <p:spPr bwMode="auto">
          <a:xfrm>
            <a:off x="304800" y="163513"/>
            <a:ext cx="829964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n-lt"/>
              </a:rPr>
              <a:t>Storage Classes, Auto: Examples</a:t>
            </a:r>
          </a:p>
        </p:txBody>
      </p:sp>
      <p:sp>
        <p:nvSpPr>
          <p:cNvPr id="54275" name="Text Box 3"/>
          <p:cNvSpPr txBox="1">
            <a:spLocks noChangeArrowheads="1"/>
          </p:cNvSpPr>
          <p:nvPr/>
        </p:nvSpPr>
        <p:spPr bwMode="auto">
          <a:xfrm>
            <a:off x="304800" y="1143000"/>
            <a:ext cx="86106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750"/>
              </a:spcBef>
              <a:buClrTx/>
              <a:buFontTx/>
              <a:buNone/>
            </a:pPr>
            <a:r>
              <a:rPr lang="en-US" sz="3000" b="1" dirty="0">
                <a:latin typeface="Consolas" panose="020B0609020204030204" pitchFamily="49" charset="0"/>
                <a:cs typeface="Courier New" pitchFamily="49" charset="0"/>
              </a:rPr>
              <a:t>void f(</a:t>
            </a:r>
            <a:r>
              <a:rPr lang="en-US" sz="3000" b="1" dirty="0" err="1">
                <a:latin typeface="Consolas" panose="020B0609020204030204" pitchFamily="49" charset="0"/>
                <a:cs typeface="Courier New" pitchFamily="49" charset="0"/>
              </a:rPr>
              <a:t>int</a:t>
            </a:r>
            <a:r>
              <a:rPr lang="en-US" sz="3000" b="1" dirty="0">
                <a:latin typeface="Consolas" panose="020B0609020204030204" pitchFamily="49" charset="0"/>
                <a:cs typeface="Courier New" pitchFamily="49" charset="0"/>
              </a:rPr>
              <a:t> </a:t>
            </a:r>
            <a:r>
              <a:rPr lang="en-US" sz="3000" b="1" dirty="0" err="1">
                <a:solidFill>
                  <a:srgbClr val="CC0000"/>
                </a:solidFill>
                <a:latin typeface="Consolas" panose="020B0609020204030204" pitchFamily="49" charset="0"/>
                <a:cs typeface="Courier New" pitchFamily="49" charset="0"/>
              </a:rPr>
              <a:t>i</a:t>
            </a:r>
            <a:r>
              <a:rPr lang="en-US" sz="3000" b="1" dirty="0">
                <a:latin typeface="Consolas" panose="020B0609020204030204" pitchFamily="49" charset="0"/>
                <a:cs typeface="Courier New" pitchFamily="49" charset="0"/>
              </a:rPr>
              <a:t>, double </a:t>
            </a:r>
            <a:r>
              <a:rPr lang="en-US" sz="3000" b="1" dirty="0">
                <a:solidFill>
                  <a:srgbClr val="CC0000"/>
                </a:solidFill>
                <a:latin typeface="Consolas" panose="020B0609020204030204" pitchFamily="49" charset="0"/>
                <a:cs typeface="Courier New" pitchFamily="49" charset="0"/>
              </a:rPr>
              <a:t>d</a:t>
            </a:r>
            <a:r>
              <a:rPr lang="en-US" sz="3000" b="1" dirty="0">
                <a:latin typeface="Consolas" panose="020B0609020204030204" pitchFamily="49" charset="0"/>
                <a:cs typeface="Courier New" pitchFamily="49" charset="0"/>
              </a:rPr>
              <a:t>){</a:t>
            </a:r>
          </a:p>
          <a:p>
            <a:pPr>
              <a:spcBef>
                <a:spcPts val="750"/>
              </a:spcBef>
              <a:buClrTx/>
              <a:buFontTx/>
              <a:buNone/>
            </a:pPr>
            <a:r>
              <a:rPr lang="en-US" sz="3000" b="1" dirty="0">
                <a:latin typeface="Consolas" panose="020B0609020204030204" pitchFamily="49" charset="0"/>
                <a:cs typeface="Courier New" pitchFamily="49" charset="0"/>
              </a:rPr>
              <a:t>	</a:t>
            </a:r>
            <a:r>
              <a:rPr lang="en-US" sz="3000" b="1" dirty="0" err="1">
                <a:latin typeface="Consolas" panose="020B0609020204030204" pitchFamily="49" charset="0"/>
                <a:cs typeface="Courier New" pitchFamily="49" charset="0"/>
              </a:rPr>
              <a:t>int</a:t>
            </a:r>
            <a:r>
              <a:rPr lang="en-US" sz="3000" b="1" dirty="0">
                <a:latin typeface="Consolas" panose="020B0609020204030204" pitchFamily="49" charset="0"/>
                <a:cs typeface="Courier New" pitchFamily="49" charset="0"/>
              </a:rPr>
              <a:t> </a:t>
            </a:r>
            <a:r>
              <a:rPr lang="en-US" sz="3000" b="1" dirty="0">
                <a:solidFill>
                  <a:srgbClr val="CC0000"/>
                </a:solidFill>
                <a:latin typeface="Consolas" panose="020B0609020204030204" pitchFamily="49" charset="0"/>
                <a:cs typeface="Courier New" pitchFamily="49" charset="0"/>
              </a:rPr>
              <a:t>i2</a:t>
            </a:r>
            <a:r>
              <a:rPr lang="en-US" sz="3000" b="1" dirty="0">
                <a:latin typeface="Consolas" panose="020B0609020204030204" pitchFamily="49" charset="0"/>
                <a:cs typeface="Courier New" pitchFamily="49" charset="0"/>
              </a:rPr>
              <a:t>;</a:t>
            </a:r>
          </a:p>
          <a:p>
            <a:pPr>
              <a:spcBef>
                <a:spcPts val="750"/>
              </a:spcBef>
              <a:buClrTx/>
              <a:buFontTx/>
              <a:buNone/>
            </a:pPr>
            <a:r>
              <a:rPr lang="en-US" sz="3000" b="1" dirty="0">
                <a:latin typeface="Consolas" panose="020B0609020204030204" pitchFamily="49" charset="0"/>
                <a:cs typeface="Courier New" pitchFamily="49" charset="0"/>
              </a:rPr>
              <a:t>	</a:t>
            </a:r>
            <a:r>
              <a:rPr lang="en-US" sz="3000" b="1" dirty="0">
                <a:solidFill>
                  <a:schemeClr val="accent6"/>
                </a:solidFill>
                <a:latin typeface="Consolas" panose="020B0609020204030204" pitchFamily="49" charset="0"/>
                <a:cs typeface="Courier New" pitchFamily="49" charset="0"/>
              </a:rPr>
              <a:t>auto</a:t>
            </a:r>
            <a:r>
              <a:rPr lang="en-US" sz="3000" b="1" dirty="0">
                <a:latin typeface="Consolas" panose="020B0609020204030204" pitchFamily="49" charset="0"/>
                <a:cs typeface="Courier New" pitchFamily="49" charset="0"/>
              </a:rPr>
              <a:t> </a:t>
            </a:r>
            <a:r>
              <a:rPr lang="en-US" sz="3000" b="1" dirty="0" err="1">
                <a:latin typeface="Consolas" panose="020B0609020204030204" pitchFamily="49" charset="0"/>
                <a:cs typeface="Courier New" pitchFamily="49" charset="0"/>
              </a:rPr>
              <a:t>int</a:t>
            </a:r>
            <a:r>
              <a:rPr lang="en-US" sz="3000" b="1" dirty="0">
                <a:latin typeface="Consolas" panose="020B0609020204030204" pitchFamily="49" charset="0"/>
                <a:cs typeface="Courier New" pitchFamily="49" charset="0"/>
              </a:rPr>
              <a:t> </a:t>
            </a:r>
            <a:r>
              <a:rPr lang="en-US" sz="3000" b="1" dirty="0">
                <a:solidFill>
                  <a:srgbClr val="CC0000"/>
                </a:solidFill>
                <a:latin typeface="Consolas" panose="020B0609020204030204" pitchFamily="49" charset="0"/>
                <a:cs typeface="Courier New" pitchFamily="49" charset="0"/>
              </a:rPr>
              <a:t>i3</a:t>
            </a:r>
            <a:r>
              <a:rPr lang="en-US" sz="3000" b="1" dirty="0">
                <a:latin typeface="Consolas" panose="020B0609020204030204" pitchFamily="49" charset="0"/>
                <a:cs typeface="Courier New" pitchFamily="49" charset="0"/>
              </a:rPr>
              <a:t>;</a:t>
            </a:r>
          </a:p>
          <a:p>
            <a:pPr>
              <a:spcBef>
                <a:spcPts val="750"/>
              </a:spcBef>
              <a:buClrTx/>
              <a:buFontTx/>
              <a:buNone/>
            </a:pPr>
            <a:r>
              <a:rPr lang="en-US" sz="3000" b="1" dirty="0">
                <a:latin typeface="Consolas" panose="020B0609020204030204" pitchFamily="49" charset="0"/>
                <a:cs typeface="Courier New" pitchFamily="49" charset="0"/>
              </a:rPr>
              <a:t>	double </a:t>
            </a:r>
            <a:r>
              <a:rPr lang="en-US" sz="3000" b="1" dirty="0">
                <a:solidFill>
                  <a:srgbClr val="CC0000"/>
                </a:solidFill>
                <a:latin typeface="Consolas" panose="020B0609020204030204" pitchFamily="49" charset="0"/>
                <a:cs typeface="Courier New" pitchFamily="49" charset="0"/>
              </a:rPr>
              <a:t>d2</a:t>
            </a:r>
            <a:r>
              <a:rPr lang="en-US" sz="3000" b="1" dirty="0">
                <a:latin typeface="Consolas" panose="020B0609020204030204" pitchFamily="49" charset="0"/>
                <a:cs typeface="Courier New" pitchFamily="49" charset="0"/>
              </a:rPr>
              <a:t>;</a:t>
            </a:r>
          </a:p>
          <a:p>
            <a:pPr>
              <a:spcBef>
                <a:spcPts val="750"/>
              </a:spcBef>
              <a:buClrTx/>
              <a:buFontTx/>
              <a:buNone/>
            </a:pPr>
            <a:r>
              <a:rPr lang="en-US" sz="3000" b="1" dirty="0">
                <a:latin typeface="Consolas" panose="020B0609020204030204" pitchFamily="49" charset="0"/>
                <a:cs typeface="Courier New" pitchFamily="49" charset="0"/>
              </a:rPr>
              <a:t>	</a:t>
            </a:r>
            <a:r>
              <a:rPr lang="en-US" sz="3000" b="1" dirty="0">
                <a:solidFill>
                  <a:schemeClr val="accent6"/>
                </a:solidFill>
                <a:latin typeface="Consolas" panose="020B0609020204030204" pitchFamily="49" charset="0"/>
                <a:cs typeface="Courier New" pitchFamily="49" charset="0"/>
              </a:rPr>
              <a:t>auto</a:t>
            </a:r>
            <a:r>
              <a:rPr lang="en-US" sz="3000" b="1" dirty="0">
                <a:latin typeface="Consolas" panose="020B0609020204030204" pitchFamily="49" charset="0"/>
                <a:cs typeface="Courier New" pitchFamily="49" charset="0"/>
              </a:rPr>
              <a:t> double </a:t>
            </a:r>
            <a:r>
              <a:rPr lang="en-US" sz="3000" b="1" dirty="0">
                <a:solidFill>
                  <a:srgbClr val="C00000"/>
                </a:solidFill>
                <a:latin typeface="Consolas" panose="020B0609020204030204" pitchFamily="49" charset="0"/>
                <a:cs typeface="Courier New" pitchFamily="49" charset="0"/>
              </a:rPr>
              <a:t>d3</a:t>
            </a:r>
            <a:r>
              <a:rPr lang="en-US" sz="3000" b="1" dirty="0">
                <a:latin typeface="Consolas" panose="020B0609020204030204" pitchFamily="49" charset="0"/>
                <a:cs typeface="Courier New" pitchFamily="49" charset="0"/>
              </a:rPr>
              <a:t>;</a:t>
            </a:r>
          </a:p>
          <a:p>
            <a:pPr>
              <a:spcBef>
                <a:spcPts val="750"/>
              </a:spcBef>
              <a:buClrTx/>
              <a:buFontTx/>
              <a:buNone/>
            </a:pPr>
            <a:r>
              <a:rPr lang="en-US" sz="3000" b="1" dirty="0">
                <a:latin typeface="Consolas" panose="020B0609020204030204" pitchFamily="49" charset="0"/>
                <a:cs typeface="Courier New" pitchFamily="49" charset="0"/>
              </a:rPr>
              <a:t>}</a:t>
            </a:r>
          </a:p>
          <a:p>
            <a:pPr>
              <a:spcBef>
                <a:spcPts val="750"/>
              </a:spcBef>
              <a:buClrTx/>
              <a:buFontTx/>
              <a:buNone/>
            </a:pPr>
            <a:endParaRPr lang="en-US" sz="3000" b="1" dirty="0">
              <a:latin typeface="Consolas" panose="020B0609020204030204" pitchFamily="49" charset="0"/>
              <a:cs typeface="Courier New" pitchFamily="49" charset="0"/>
            </a:endParaRPr>
          </a:p>
          <a:p>
            <a:pPr>
              <a:spcBef>
                <a:spcPts val="750"/>
              </a:spcBef>
              <a:buClrTx/>
              <a:buFontTx/>
              <a:buNone/>
            </a:pPr>
            <a:r>
              <a:rPr lang="en-US" sz="3000" dirty="0">
                <a:latin typeface="Gill Sans MT" panose="020B0502020104020203" pitchFamily="34" charset="0"/>
              </a:rPr>
              <a:t>All variables (</a:t>
            </a:r>
            <a:r>
              <a:rPr lang="en-US" sz="3000" dirty="0" err="1">
                <a:latin typeface="Gill Sans MT" panose="020B0502020104020203" pitchFamily="34" charset="0"/>
              </a:rPr>
              <a:t>i</a:t>
            </a:r>
            <a:r>
              <a:rPr lang="en-US" sz="3000" dirty="0">
                <a:latin typeface="Gill Sans MT" panose="020B0502020104020203" pitchFamily="34" charset="0"/>
              </a:rPr>
              <a:t>, d, i2, i3, d2, d3) are </a:t>
            </a:r>
            <a:r>
              <a:rPr lang="en-US" sz="3000" dirty="0">
                <a:solidFill>
                  <a:schemeClr val="accent6"/>
                </a:solidFill>
                <a:latin typeface="Gill Sans MT" panose="020B0502020104020203" pitchFamily="34" charset="0"/>
              </a:rPr>
              <a:t>auto</a:t>
            </a:r>
            <a:r>
              <a:rPr lang="en-US" sz="3000" dirty="0">
                <a:latin typeface="Gill Sans MT" panose="020B0502020104020203" pitchFamily="34" charset="0"/>
              </a:rPr>
              <a:t> variables</a:t>
            </a:r>
          </a:p>
          <a:p>
            <a:pPr>
              <a:spcBef>
                <a:spcPts val="1875"/>
              </a:spcBef>
              <a:buClrTx/>
              <a:buFontTx/>
              <a:buNone/>
            </a:pPr>
            <a:endParaRPr lang="en-US" sz="3000" dirty="0">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88759B5-426C-4AEC-A6A3-93F9E00DFD9B}" type="slidenum">
              <a:rPr lang="en-US" sz="1200">
                <a:latin typeface="Gill Sans MT" panose="020B0502020104020203" pitchFamily="34" charset="0"/>
                <a:ea typeface="MS PGothic" pitchFamily="34" charset="-128"/>
              </a:rPr>
              <a:pPr algn="r">
                <a:buClrTx/>
                <a:buFontTx/>
                <a:buNone/>
              </a:pPr>
              <a:t>57</a:t>
            </a:fld>
            <a:endParaRPr lang="en-US" sz="1200" dirty="0">
              <a:latin typeface="Gill Sans MT" panose="020B0502020104020203" pitchFamily="34" charset="0"/>
              <a:ea typeface="MS PGothic" pitchFamily="34" charset="-128"/>
            </a:endParaRPr>
          </a:p>
        </p:txBody>
      </p:sp>
      <p:sp>
        <p:nvSpPr>
          <p:cNvPr id="55298" name="Text Box 2"/>
          <p:cNvSpPr txBox="1">
            <a:spLocks noChangeArrowheads="1"/>
          </p:cNvSpPr>
          <p:nvPr/>
        </p:nvSpPr>
        <p:spPr bwMode="auto">
          <a:xfrm>
            <a:off x="304800" y="163513"/>
            <a:ext cx="829964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600" b="1" dirty="0">
                <a:solidFill>
                  <a:srgbClr val="293A83"/>
                </a:solidFill>
                <a:latin typeface="+mj-lt"/>
              </a:rPr>
              <a:t>Storage Classes, Extern: Examples</a:t>
            </a:r>
          </a:p>
        </p:txBody>
      </p:sp>
      <p:sp>
        <p:nvSpPr>
          <p:cNvPr id="55299" name="Text Box 3"/>
          <p:cNvSpPr txBox="1">
            <a:spLocks noChangeArrowheads="1"/>
          </p:cNvSpPr>
          <p:nvPr/>
        </p:nvSpPr>
        <p:spPr bwMode="auto">
          <a:xfrm>
            <a:off x="304800" y="1143000"/>
            <a:ext cx="8839200" cy="523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00"/>
              </a:spcBef>
              <a:buClrTx/>
              <a:buFontTx/>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10, j = 20;</a:t>
            </a:r>
          </a:p>
          <a:p>
            <a:pPr>
              <a:lnSpc>
                <a:spcPct val="80000"/>
              </a:lnSpc>
              <a:spcBef>
                <a:spcPts val="500"/>
              </a:spcBef>
              <a:buClrTx/>
              <a:buFontTx/>
              <a:buNone/>
            </a:pPr>
            <a:endParaRPr lang="en-US" sz="1200" b="1" dirty="0">
              <a:latin typeface="Consolas" panose="020B0609020204030204" pitchFamily="49" charset="0"/>
              <a:cs typeface="Courier New" pitchFamily="49" charset="0"/>
            </a:endParaRPr>
          </a:p>
          <a:p>
            <a:pPr>
              <a:lnSpc>
                <a:spcPct val="80000"/>
              </a:lnSpc>
              <a:spcBef>
                <a:spcPts val="500"/>
              </a:spcBef>
              <a:buClrTx/>
              <a:buFontTx/>
              <a:buNone/>
            </a:pPr>
            <a:r>
              <a:rPr lang="en-US" sz="2400" b="1" dirty="0">
                <a:latin typeface="Consolas" panose="020B0609020204030204" pitchFamily="49" charset="0"/>
                <a:cs typeface="Courier New" pitchFamily="49" charset="0"/>
              </a:rPr>
              <a:t>void print(void){</a:t>
            </a:r>
          </a:p>
          <a:p>
            <a:pPr>
              <a:lnSpc>
                <a:spcPct val="80000"/>
              </a:lnSpc>
              <a:spcBef>
                <a:spcPts val="50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%d, j = %d\n",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j);</a:t>
            </a:r>
          </a:p>
          <a:p>
            <a:pPr>
              <a:lnSpc>
                <a:spcPct val="80000"/>
              </a:lnSpc>
              <a:spcBef>
                <a:spcPts val="500"/>
              </a:spcBef>
              <a:buClrTx/>
              <a:buFontTx/>
              <a:buNone/>
            </a:pPr>
            <a:r>
              <a:rPr lang="en-US" sz="2400" b="1" dirty="0">
                <a:latin typeface="Consolas" panose="020B0609020204030204" pitchFamily="49" charset="0"/>
                <a:cs typeface="Courier New" pitchFamily="49" charset="0"/>
              </a:rPr>
              <a:t>}</a:t>
            </a:r>
          </a:p>
          <a:p>
            <a:pPr>
              <a:lnSpc>
                <a:spcPct val="80000"/>
              </a:lnSpc>
              <a:spcBef>
                <a:spcPts val="500"/>
              </a:spcBef>
              <a:buClrTx/>
              <a:buFontTx/>
              <a:buNone/>
            </a:pPr>
            <a:endParaRPr lang="en-US" sz="1000" b="1" dirty="0">
              <a:latin typeface="Consolas" panose="020B0609020204030204" pitchFamily="49" charset="0"/>
              <a:cs typeface="Courier New" pitchFamily="49" charset="0"/>
            </a:endParaRPr>
          </a:p>
          <a:p>
            <a:pPr>
              <a:lnSpc>
                <a:spcPct val="80000"/>
              </a:lnSpc>
              <a:spcBef>
                <a:spcPts val="500"/>
              </a:spcBef>
              <a:buClrTx/>
              <a:buFontTx/>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main(void){</a:t>
            </a:r>
          </a:p>
          <a:p>
            <a:pPr>
              <a:lnSpc>
                <a:spcPct val="80000"/>
              </a:lnSpc>
              <a:spcBef>
                <a:spcPts val="500"/>
              </a:spcBef>
              <a:buClrTx/>
              <a:buFontTx/>
              <a:buNone/>
            </a:pPr>
            <a:r>
              <a:rPr lang="en-US" sz="2400" b="1" dirty="0">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extern</a:t>
            </a:r>
            <a:r>
              <a:rPr lang="en-US" sz="2400" b="1" dirty="0">
                <a:latin typeface="Consolas" panose="020B0609020204030204" pitchFamily="49" charset="0"/>
                <a:cs typeface="Courier New" pitchFamily="49" charset="0"/>
              </a:rPr>
              <a:t> </a:t>
            </a:r>
            <a:r>
              <a:rPr lang="en-US" sz="2400" b="1" dirty="0" err="1">
                <a:solidFill>
                  <a:srgbClr val="0033CC"/>
                </a:solidFill>
                <a:latin typeface="Consolas" panose="020B0609020204030204" pitchFamily="49" charset="0"/>
                <a:cs typeface="Courier New" pitchFamily="49" charset="0"/>
              </a:rPr>
              <a:t>int</a:t>
            </a:r>
            <a:r>
              <a:rPr lang="en-US" sz="2400" b="1" dirty="0">
                <a:solidFill>
                  <a:srgbClr val="0033CC"/>
                </a:solidFill>
                <a:latin typeface="Consolas" panose="020B0609020204030204" pitchFamily="49" charset="0"/>
                <a:cs typeface="Courier New" pitchFamily="49" charset="0"/>
              </a:rPr>
              <a:t> </a:t>
            </a:r>
            <a:r>
              <a:rPr lang="en-US" sz="2400" b="1" dirty="0" err="1">
                <a:solidFill>
                  <a:srgbClr val="0033CC"/>
                </a:solidFill>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a:t>
            </a:r>
            <a:r>
              <a:rPr lang="en-US" sz="2400" b="1" dirty="0">
                <a:solidFill>
                  <a:srgbClr val="00B05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refers the </a:t>
            </a:r>
            <a:r>
              <a:rPr lang="en-US" sz="2400" b="1" dirty="0">
                <a:solidFill>
                  <a:srgbClr val="7030A0"/>
                </a:solidFill>
                <a:latin typeface="Consolas" panose="020B0609020204030204" pitchFamily="49" charset="0"/>
                <a:cs typeface="Courier New" pitchFamily="49" charset="0"/>
              </a:rPr>
              <a:t>global </a:t>
            </a:r>
            <a:r>
              <a:rPr lang="en-US" sz="2400" b="1" dirty="0" err="1">
                <a:solidFill>
                  <a:srgbClr val="7030A0"/>
                </a:solidFill>
                <a:latin typeface="Consolas" panose="020B0609020204030204" pitchFamily="49" charset="0"/>
                <a:cs typeface="Courier New" pitchFamily="49" charset="0"/>
              </a:rPr>
              <a:t>i</a:t>
            </a:r>
            <a:endParaRPr lang="en-US" sz="2400" b="1" dirty="0">
              <a:solidFill>
                <a:srgbClr val="7030A0"/>
              </a:solidFill>
              <a:latin typeface="Consolas" panose="020B0609020204030204" pitchFamily="49" charset="0"/>
              <a:cs typeface="Courier New" pitchFamily="49" charset="0"/>
            </a:endParaRPr>
          </a:p>
          <a:p>
            <a:pPr>
              <a:lnSpc>
                <a:spcPct val="80000"/>
              </a:lnSpc>
              <a:spcBef>
                <a:spcPts val="500"/>
              </a:spcBef>
              <a:buClrTx/>
              <a:buFontTx/>
              <a:buNone/>
            </a:pPr>
            <a:r>
              <a:rPr lang="en-US" sz="2400" b="1" dirty="0">
                <a:latin typeface="Consolas" panose="020B0609020204030204" pitchFamily="49" charset="0"/>
                <a:cs typeface="Courier New" pitchFamily="49" charset="0"/>
              </a:rPr>
              <a:t>	</a:t>
            </a:r>
            <a:r>
              <a:rPr lang="en-US" sz="2400" b="1" dirty="0" err="1">
                <a:solidFill>
                  <a:srgbClr val="0033CC"/>
                </a:solidFill>
                <a:latin typeface="Consolas" panose="020B0609020204030204" pitchFamily="49" charset="0"/>
                <a:cs typeface="Courier New" pitchFamily="49" charset="0"/>
              </a:rPr>
              <a:t>int</a:t>
            </a:r>
            <a:r>
              <a:rPr lang="en-US" sz="2400" b="1" dirty="0">
                <a:solidFill>
                  <a:srgbClr val="0033CC"/>
                </a:solidFill>
                <a:latin typeface="Consolas" panose="020B0609020204030204" pitchFamily="49" charset="0"/>
                <a:cs typeface="Courier New" pitchFamily="49" charset="0"/>
              </a:rPr>
              <a:t> j</a:t>
            </a:r>
            <a:r>
              <a:rPr lang="en-US" sz="2400" b="1" dirty="0">
                <a:latin typeface="Consolas" panose="020B0609020204030204" pitchFamily="49" charset="0"/>
                <a:cs typeface="Courier New" pitchFamily="49" charset="0"/>
              </a:rPr>
              <a:t>;	 			</a:t>
            </a:r>
            <a:r>
              <a:rPr lang="en-US" sz="2400" b="1" dirty="0">
                <a:solidFill>
                  <a:srgbClr val="00B05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 j is new variable </a:t>
            </a:r>
          </a:p>
          <a:p>
            <a:pPr>
              <a:lnSpc>
                <a:spcPct val="80000"/>
              </a:lnSpc>
              <a:spcBef>
                <a:spcPts val="500"/>
              </a:spcBef>
              <a:buClrTx/>
              <a:buFontTx/>
              <a:buNone/>
            </a:pPr>
            <a:endParaRPr lang="en-US" sz="1000" b="1" dirty="0">
              <a:latin typeface="Consolas" panose="020B0609020204030204" pitchFamily="49" charset="0"/>
              <a:cs typeface="Courier New" pitchFamily="49" charset="0"/>
            </a:endParaRPr>
          </a:p>
          <a:p>
            <a:pPr>
              <a:lnSpc>
                <a:spcPct val="80000"/>
              </a:lnSpc>
              <a:spcBef>
                <a:spcPts val="500"/>
              </a:spcBef>
              <a:buClrTx/>
              <a:buFontTx/>
              <a:buNone/>
            </a:pPr>
            <a:r>
              <a:rPr lang="en-US" sz="2400" b="1" dirty="0">
                <a:latin typeface="Consolas" panose="020B0609020204030204" pitchFamily="49" charset="0"/>
                <a:cs typeface="Courier New" pitchFamily="49" charset="0"/>
              </a:rPr>
              <a:t>	print();	</a:t>
            </a:r>
          </a:p>
          <a:p>
            <a:pPr>
              <a:lnSpc>
                <a:spcPct val="80000"/>
              </a:lnSpc>
              <a:spcBef>
                <a:spcPts val="50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1000;</a:t>
            </a:r>
          </a:p>
          <a:p>
            <a:pPr>
              <a:lnSpc>
                <a:spcPct val="80000"/>
              </a:lnSpc>
              <a:spcBef>
                <a:spcPts val="500"/>
              </a:spcBef>
              <a:buClrTx/>
              <a:buFontTx/>
              <a:buNone/>
            </a:pPr>
            <a:r>
              <a:rPr lang="en-US" sz="2400" b="1" dirty="0">
                <a:latin typeface="Consolas" panose="020B0609020204030204" pitchFamily="49" charset="0"/>
                <a:cs typeface="Courier New" pitchFamily="49" charset="0"/>
              </a:rPr>
              <a:t>	j = 2000;</a:t>
            </a:r>
          </a:p>
          <a:p>
            <a:pPr>
              <a:lnSpc>
                <a:spcPct val="80000"/>
              </a:lnSpc>
              <a:spcBef>
                <a:spcPts val="500"/>
              </a:spcBef>
              <a:buClrTx/>
              <a:buFontTx/>
              <a:buNone/>
            </a:pPr>
            <a:r>
              <a:rPr lang="en-US" sz="2400" b="1" dirty="0">
                <a:latin typeface="Consolas" panose="020B0609020204030204" pitchFamily="49" charset="0"/>
                <a:cs typeface="Courier New" pitchFamily="49" charset="0"/>
              </a:rPr>
              <a:t>	print();</a:t>
            </a:r>
          </a:p>
          <a:p>
            <a:pPr>
              <a:lnSpc>
                <a:spcPct val="80000"/>
              </a:lnSpc>
              <a:spcBef>
                <a:spcPts val="500"/>
              </a:spcBef>
              <a:buClrTx/>
              <a:buFontTx/>
              <a:buNone/>
            </a:pPr>
            <a:r>
              <a:rPr lang="en-US" sz="2400" b="1" dirty="0">
                <a:latin typeface="Consolas" panose="020B0609020204030204" pitchFamily="49" charset="0"/>
                <a:cs typeface="Courier New" pitchFamily="49" charset="0"/>
              </a:rPr>
              <a:t>	return 0;</a:t>
            </a:r>
          </a:p>
          <a:p>
            <a:pPr>
              <a:lnSpc>
                <a:spcPct val="80000"/>
              </a:lnSpc>
              <a:spcBef>
                <a:spcPts val="500"/>
              </a:spcBef>
              <a:buClrTx/>
              <a:buFontTx/>
              <a:buNone/>
            </a:pPr>
            <a:r>
              <a:rPr lang="en-US" sz="2400" b="1" dirty="0">
                <a:latin typeface="Consolas" panose="020B0609020204030204" pitchFamily="49" charset="0"/>
                <a:cs typeface="Courier New" pitchFamily="49" charset="0"/>
              </a:rPr>
              <a:t>}</a:t>
            </a:r>
          </a:p>
        </p:txBody>
      </p:sp>
      <p:sp>
        <p:nvSpPr>
          <p:cNvPr id="55300" name="Text Box 4"/>
          <p:cNvSpPr txBox="1">
            <a:spLocks noChangeArrowheads="1"/>
          </p:cNvSpPr>
          <p:nvPr/>
        </p:nvSpPr>
        <p:spPr bwMode="auto">
          <a:xfrm>
            <a:off x="3347864" y="4215465"/>
            <a:ext cx="4104456"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400" b="1" dirty="0">
                <a:solidFill>
                  <a:srgbClr val="00B05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 </a:t>
            </a:r>
            <a:r>
              <a:rPr lang="en-US" sz="2400" b="1" dirty="0" err="1">
                <a:solidFill>
                  <a:srgbClr val="00B050"/>
                </a:solidFill>
                <a:latin typeface="Consolas" panose="020B0609020204030204" pitchFamily="49" charset="0"/>
                <a:cs typeface="Courier New" pitchFamily="49" charset="0"/>
              </a:rPr>
              <a:t>i</a:t>
            </a:r>
            <a:r>
              <a:rPr lang="en-US" sz="2400" b="1" dirty="0">
                <a:solidFill>
                  <a:srgbClr val="00B050"/>
                </a:solidFill>
                <a:latin typeface="Consolas" panose="020B0609020204030204" pitchFamily="49" charset="0"/>
                <a:cs typeface="Courier New" pitchFamily="49" charset="0"/>
              </a:rPr>
              <a:t> = 10, j = 20</a:t>
            </a:r>
          </a:p>
        </p:txBody>
      </p:sp>
      <p:sp>
        <p:nvSpPr>
          <p:cNvPr id="55301" name="Text Box 5"/>
          <p:cNvSpPr txBox="1">
            <a:spLocks noChangeArrowheads="1"/>
          </p:cNvSpPr>
          <p:nvPr/>
        </p:nvSpPr>
        <p:spPr bwMode="auto">
          <a:xfrm>
            <a:off x="3347864" y="5251154"/>
            <a:ext cx="367240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400" b="1" dirty="0">
                <a:solidFill>
                  <a:srgbClr val="00B050"/>
                </a:solidFill>
                <a:latin typeface="Consolas" panose="020B0609020204030204" pitchFamily="49" charset="0"/>
                <a:cs typeface="Courier New" pitchFamily="49" charset="0"/>
              </a:rPr>
              <a:t>// </a:t>
            </a:r>
            <a:r>
              <a:rPr lang="en-US" sz="2400" b="1" dirty="0" err="1">
                <a:solidFill>
                  <a:srgbClr val="00B050"/>
                </a:solidFill>
                <a:latin typeface="Consolas" panose="020B0609020204030204" pitchFamily="49" charset="0"/>
                <a:cs typeface="Courier New" pitchFamily="49" charset="0"/>
              </a:rPr>
              <a:t>i</a:t>
            </a:r>
            <a:r>
              <a:rPr lang="en-US" sz="2400" b="1" dirty="0">
                <a:solidFill>
                  <a:srgbClr val="00B050"/>
                </a:solidFill>
                <a:latin typeface="Consolas" panose="020B0609020204030204" pitchFamily="49" charset="0"/>
                <a:cs typeface="Courier New" pitchFamily="49" charset="0"/>
              </a:rPr>
              <a:t> = 1000, j = 20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5301"/>
                                        </p:tgtEl>
                                        <p:attrNameLst>
                                          <p:attrName>style.visibility</p:attrName>
                                        </p:attrNameLst>
                                      </p:cBhvr>
                                      <p:to>
                                        <p:strVal val="visible"/>
                                      </p:to>
                                    </p:set>
                                    <p:animEffect transition="in" filter="checkerboard(across)">
                                      <p:cBhvr additive="repl">
                                        <p:cTn id="7" dur="500"/>
                                        <p:tgtEl>
                                          <p:spTgt spid="55301"/>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55300"/>
                                        </p:tgtEl>
                                        <p:attrNameLst>
                                          <p:attrName>style.visibility</p:attrName>
                                        </p:attrNameLst>
                                      </p:cBhvr>
                                      <p:to>
                                        <p:strVal val="visible"/>
                                      </p:to>
                                    </p:set>
                                    <p:animEffect transition="in" filter="checkerboard(across)">
                                      <p:cBhvr additive="repl">
                                        <p:cTn id="10"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7D50C82-2A9D-4C83-AF6C-27CB62CE5874}" type="slidenum">
              <a:rPr lang="en-US" sz="1200">
                <a:latin typeface="Gill Sans MT" panose="020B0502020104020203" pitchFamily="34" charset="0"/>
                <a:ea typeface="MS PGothic" pitchFamily="34" charset="-128"/>
              </a:rPr>
              <a:pPr algn="r">
                <a:buClrTx/>
                <a:buFontTx/>
                <a:buNone/>
              </a:pPr>
              <a:t>58</a:t>
            </a:fld>
            <a:endParaRPr lang="en-US" sz="1200" dirty="0">
              <a:latin typeface="Gill Sans MT" panose="020B0502020104020203" pitchFamily="34" charset="0"/>
              <a:ea typeface="MS PGothic" pitchFamily="34" charset="-128"/>
            </a:endParaRPr>
          </a:p>
        </p:txBody>
      </p:sp>
      <p:sp>
        <p:nvSpPr>
          <p:cNvPr id="56322" name="Text Box 2"/>
          <p:cNvSpPr txBox="1">
            <a:spLocks noChangeArrowheads="1"/>
          </p:cNvSpPr>
          <p:nvPr/>
        </p:nvSpPr>
        <p:spPr bwMode="auto">
          <a:xfrm>
            <a:off x="323528" y="163513"/>
            <a:ext cx="828092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Storage Classes: Examples</a:t>
            </a:r>
          </a:p>
        </p:txBody>
      </p:sp>
      <p:sp>
        <p:nvSpPr>
          <p:cNvPr id="56323" name="Text Box 3"/>
          <p:cNvSpPr txBox="1">
            <a:spLocks noChangeArrowheads="1"/>
          </p:cNvSpPr>
          <p:nvPr/>
        </p:nvSpPr>
        <p:spPr bwMode="auto">
          <a:xfrm>
            <a:off x="222448" y="1069181"/>
            <a:ext cx="8382000" cy="526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50"/>
              </a:spcBef>
              <a:buClrTx/>
              <a:buFontTx/>
              <a:buNone/>
            </a:pPr>
            <a:r>
              <a:rPr lang="en-US" sz="2500" b="1" dirty="0" err="1">
                <a:solidFill>
                  <a:srgbClr val="CC0000"/>
                </a:solidFill>
                <a:latin typeface="Consolas" panose="020B0609020204030204" pitchFamily="49" charset="0"/>
                <a:cs typeface="Courier New" pitchFamily="49" charset="0"/>
              </a:rPr>
              <a:t>int</a:t>
            </a:r>
            <a:r>
              <a:rPr lang="en-US" sz="2500" b="1" dirty="0">
                <a:solidFill>
                  <a:srgbClr val="CC0000"/>
                </a:solidFill>
                <a:latin typeface="Consolas" panose="020B0609020204030204" pitchFamily="49" charset="0"/>
                <a:cs typeface="Courier New" pitchFamily="49" charset="0"/>
              </a:rPr>
              <a:t> </a:t>
            </a:r>
            <a:r>
              <a:rPr lang="en-US" sz="2500" b="1" dirty="0" err="1">
                <a:solidFill>
                  <a:srgbClr val="CC0000"/>
                </a:solidFill>
                <a:latin typeface="Consolas" panose="020B0609020204030204" pitchFamily="49" charset="0"/>
                <a:cs typeface="Courier New" pitchFamily="49" charset="0"/>
              </a:rPr>
              <a:t>i</a:t>
            </a:r>
            <a:r>
              <a:rPr lang="en-US" sz="2500" b="1" dirty="0">
                <a:solidFill>
                  <a:srgbClr val="CC0000"/>
                </a:solidFill>
                <a:latin typeface="Consolas" panose="020B0609020204030204" pitchFamily="49" charset="0"/>
                <a:cs typeface="Courier New" pitchFamily="49" charset="0"/>
              </a:rPr>
              <a:t>;</a:t>
            </a:r>
          </a:p>
          <a:p>
            <a:pPr>
              <a:lnSpc>
                <a:spcPct val="80000"/>
              </a:lnSpc>
              <a:spcBef>
                <a:spcPts val="550"/>
              </a:spcBef>
              <a:buClrTx/>
              <a:buFontTx/>
              <a:buNone/>
            </a:pPr>
            <a:r>
              <a:rPr lang="en-US" sz="2500" b="1" dirty="0">
                <a:latin typeface="Consolas" panose="020B0609020204030204" pitchFamily="49" charset="0"/>
                <a:cs typeface="Courier New" pitchFamily="49" charset="0"/>
              </a:rPr>
              <a:t>void </a:t>
            </a:r>
            <a:r>
              <a:rPr lang="en-US" sz="2500" b="1" dirty="0" err="1">
                <a:latin typeface="Consolas" panose="020B0609020204030204" pitchFamily="49" charset="0"/>
                <a:cs typeface="Courier New" pitchFamily="49" charset="0"/>
              </a:rPr>
              <a:t>func</a:t>
            </a:r>
            <a:r>
              <a:rPr lang="en-US" sz="2500" b="1" dirty="0">
                <a:latin typeface="Consolas" panose="020B0609020204030204" pitchFamily="49" charset="0"/>
                <a:cs typeface="Courier New" pitchFamily="49" charset="0"/>
              </a:rPr>
              <a:t>(void){</a:t>
            </a:r>
          </a:p>
          <a:p>
            <a:pPr>
              <a:lnSpc>
                <a:spcPct val="80000"/>
              </a:lnSpc>
              <a:spcBef>
                <a:spcPts val="550"/>
              </a:spcBef>
              <a:buClrTx/>
              <a:buFontTx/>
              <a:buNone/>
            </a:pPr>
            <a:r>
              <a:rPr lang="en-US" sz="2500" b="1" dirty="0">
                <a:solidFill>
                  <a:srgbClr val="CC0000"/>
                </a:solidFill>
                <a:latin typeface="Consolas" panose="020B0609020204030204" pitchFamily="49" charset="0"/>
                <a:cs typeface="Courier New" pitchFamily="49" charset="0"/>
              </a:rPr>
              <a:t>	</a:t>
            </a:r>
            <a:r>
              <a:rPr lang="en-US" sz="2500" b="1" dirty="0" err="1">
                <a:solidFill>
                  <a:srgbClr val="CC0000"/>
                </a:solidFill>
                <a:latin typeface="Consolas" panose="020B0609020204030204" pitchFamily="49" charset="0"/>
                <a:cs typeface="Courier New" pitchFamily="49" charset="0"/>
              </a:rPr>
              <a:t>int</a:t>
            </a:r>
            <a:r>
              <a:rPr lang="en-US" sz="2500" b="1" dirty="0">
                <a:solidFill>
                  <a:srgbClr val="CC0000"/>
                </a:solidFill>
                <a:latin typeface="Consolas" panose="020B0609020204030204" pitchFamily="49" charset="0"/>
                <a:cs typeface="Courier New" pitchFamily="49" charset="0"/>
              </a:rPr>
              <a:t> j;</a:t>
            </a:r>
          </a:p>
          <a:p>
            <a:pPr>
              <a:lnSpc>
                <a:spcPct val="80000"/>
              </a:lnSpc>
              <a:spcBef>
                <a:spcPts val="550"/>
              </a:spcBef>
              <a:buClrTx/>
              <a:buFontTx/>
              <a:buNone/>
            </a:pPr>
            <a:r>
              <a:rPr lang="en-US" sz="2500" b="1" dirty="0">
                <a:latin typeface="Consolas" panose="020B0609020204030204" pitchFamily="49" charset="0"/>
                <a:cs typeface="Courier New" pitchFamily="49" charset="0"/>
              </a:rPr>
              <a:t>	</a:t>
            </a:r>
            <a:r>
              <a:rPr lang="en-US" sz="2500" b="1" dirty="0" err="1">
                <a:latin typeface="Consolas" panose="020B0609020204030204" pitchFamily="49" charset="0"/>
                <a:cs typeface="Courier New" pitchFamily="49" charset="0"/>
              </a:rPr>
              <a:t>printf</a:t>
            </a:r>
            <a:r>
              <a:rPr lang="en-US" sz="2500" b="1" dirty="0">
                <a:latin typeface="Consolas" panose="020B0609020204030204" pitchFamily="49" charset="0"/>
                <a:cs typeface="Courier New" pitchFamily="49" charset="0"/>
              </a:rPr>
              <a:t>("</a:t>
            </a:r>
            <a:r>
              <a:rPr lang="en-US" sz="2500" b="1" dirty="0" err="1">
                <a:latin typeface="Consolas" panose="020B0609020204030204" pitchFamily="49" charset="0"/>
                <a:cs typeface="Courier New" pitchFamily="49" charset="0"/>
              </a:rPr>
              <a:t>i</a:t>
            </a:r>
            <a:r>
              <a:rPr lang="en-US" sz="2500" b="1" dirty="0">
                <a:latin typeface="Consolas" panose="020B0609020204030204" pitchFamily="49" charset="0"/>
                <a:cs typeface="Courier New" pitchFamily="49" charset="0"/>
              </a:rPr>
              <a:t> = %d \n", </a:t>
            </a:r>
            <a:r>
              <a:rPr lang="en-US" sz="2500" b="1" dirty="0" err="1">
                <a:solidFill>
                  <a:srgbClr val="CC0000"/>
                </a:solidFill>
                <a:latin typeface="Consolas" panose="020B0609020204030204" pitchFamily="49" charset="0"/>
                <a:cs typeface="Courier New" pitchFamily="49" charset="0"/>
              </a:rPr>
              <a:t>i</a:t>
            </a:r>
            <a:r>
              <a:rPr lang="en-US" sz="2500" b="1" dirty="0">
                <a:latin typeface="Consolas" panose="020B0609020204030204" pitchFamily="49" charset="0"/>
                <a:cs typeface="Courier New" pitchFamily="49" charset="0"/>
              </a:rPr>
              <a:t>);</a:t>
            </a:r>
          </a:p>
          <a:p>
            <a:pPr>
              <a:lnSpc>
                <a:spcPct val="80000"/>
              </a:lnSpc>
              <a:spcBef>
                <a:spcPts val="550"/>
              </a:spcBef>
              <a:buClrTx/>
              <a:buFontTx/>
              <a:buNone/>
            </a:pPr>
            <a:r>
              <a:rPr lang="en-US" sz="2500" b="1" dirty="0">
                <a:latin typeface="Consolas" panose="020B0609020204030204" pitchFamily="49" charset="0"/>
                <a:cs typeface="Courier New" pitchFamily="49" charset="0"/>
              </a:rPr>
              <a:t>	</a:t>
            </a:r>
            <a:r>
              <a:rPr lang="en-US" sz="2500" b="1" dirty="0" err="1">
                <a:latin typeface="Consolas" panose="020B0609020204030204" pitchFamily="49" charset="0"/>
                <a:cs typeface="Courier New" pitchFamily="49" charset="0"/>
              </a:rPr>
              <a:t>printf</a:t>
            </a:r>
            <a:r>
              <a:rPr lang="en-US" sz="2500" b="1" dirty="0">
                <a:latin typeface="Consolas" panose="020B0609020204030204" pitchFamily="49" charset="0"/>
                <a:cs typeface="Courier New" pitchFamily="49" charset="0"/>
              </a:rPr>
              <a:t>("j = %d \n", </a:t>
            </a:r>
            <a:r>
              <a:rPr lang="en-US" sz="2500" b="1" dirty="0">
                <a:solidFill>
                  <a:srgbClr val="CC0000"/>
                </a:solidFill>
                <a:latin typeface="Consolas" panose="020B0609020204030204" pitchFamily="49" charset="0"/>
                <a:cs typeface="Courier New" pitchFamily="49" charset="0"/>
              </a:rPr>
              <a:t>j</a:t>
            </a:r>
            <a:r>
              <a:rPr lang="en-US" sz="2500" b="1" dirty="0">
                <a:latin typeface="Consolas" panose="020B0609020204030204" pitchFamily="49" charset="0"/>
                <a:cs typeface="Courier New" pitchFamily="49" charset="0"/>
              </a:rPr>
              <a:t>);</a:t>
            </a:r>
          </a:p>
          <a:p>
            <a:pPr>
              <a:lnSpc>
                <a:spcPct val="80000"/>
              </a:lnSpc>
              <a:spcBef>
                <a:spcPts val="550"/>
              </a:spcBef>
              <a:buClrTx/>
              <a:buFontTx/>
              <a:buNone/>
            </a:pPr>
            <a:r>
              <a:rPr lang="en-US" sz="2500" b="1" dirty="0">
                <a:latin typeface="Consolas" panose="020B0609020204030204" pitchFamily="49" charset="0"/>
                <a:cs typeface="Courier New" pitchFamily="49" charset="0"/>
              </a:rPr>
              <a:t>	</a:t>
            </a:r>
            <a:r>
              <a:rPr lang="en-US" sz="2500" b="1" dirty="0" err="1">
                <a:solidFill>
                  <a:srgbClr val="CC0000"/>
                </a:solidFill>
                <a:latin typeface="Consolas" panose="020B0609020204030204" pitchFamily="49" charset="0"/>
                <a:cs typeface="Courier New" pitchFamily="49" charset="0"/>
              </a:rPr>
              <a:t>i</a:t>
            </a:r>
            <a:r>
              <a:rPr lang="en-US" sz="2500" b="1" dirty="0">
                <a:solidFill>
                  <a:srgbClr val="CC0000"/>
                </a:solidFill>
                <a:latin typeface="Consolas" panose="020B0609020204030204" pitchFamily="49" charset="0"/>
                <a:cs typeface="Courier New" pitchFamily="49" charset="0"/>
              </a:rPr>
              <a:t> = 20;</a:t>
            </a:r>
          </a:p>
          <a:p>
            <a:pPr>
              <a:lnSpc>
                <a:spcPct val="80000"/>
              </a:lnSpc>
              <a:spcBef>
                <a:spcPts val="550"/>
              </a:spcBef>
              <a:buClrTx/>
              <a:buFontTx/>
              <a:buNone/>
            </a:pPr>
            <a:r>
              <a:rPr lang="en-US" sz="2500" b="1" dirty="0">
                <a:latin typeface="Consolas" panose="020B0609020204030204" pitchFamily="49" charset="0"/>
                <a:cs typeface="Courier New" pitchFamily="49" charset="0"/>
              </a:rPr>
              <a:t>}</a:t>
            </a:r>
          </a:p>
          <a:p>
            <a:pPr>
              <a:lnSpc>
                <a:spcPct val="80000"/>
              </a:lnSpc>
              <a:spcBef>
                <a:spcPts val="550"/>
              </a:spcBef>
              <a:buClrTx/>
              <a:buFontTx/>
              <a:buNone/>
            </a:pPr>
            <a:r>
              <a:rPr lang="en-US" sz="2500" b="1" dirty="0" err="1">
                <a:latin typeface="Consolas" panose="020B0609020204030204" pitchFamily="49" charset="0"/>
                <a:cs typeface="Courier New" pitchFamily="49" charset="0"/>
              </a:rPr>
              <a:t>int</a:t>
            </a:r>
            <a:r>
              <a:rPr lang="en-US" sz="2500" b="1" dirty="0">
                <a:latin typeface="Consolas" panose="020B0609020204030204" pitchFamily="49" charset="0"/>
                <a:cs typeface="Courier New" pitchFamily="49" charset="0"/>
              </a:rPr>
              <a:t> main(void){</a:t>
            </a:r>
          </a:p>
          <a:p>
            <a:pPr>
              <a:lnSpc>
                <a:spcPct val="80000"/>
              </a:lnSpc>
              <a:spcBef>
                <a:spcPts val="550"/>
              </a:spcBef>
              <a:buClrTx/>
              <a:buFontTx/>
              <a:buNone/>
            </a:pPr>
            <a:r>
              <a:rPr lang="en-US" sz="2500" b="1" dirty="0">
                <a:latin typeface="Consolas" panose="020B0609020204030204" pitchFamily="49" charset="0"/>
                <a:cs typeface="Courier New" pitchFamily="49" charset="0"/>
              </a:rPr>
              <a:t>	</a:t>
            </a:r>
            <a:r>
              <a:rPr lang="en-US" sz="2500" b="1" dirty="0" err="1">
                <a:latin typeface="Consolas" panose="020B0609020204030204" pitchFamily="49" charset="0"/>
                <a:cs typeface="Courier New" pitchFamily="49" charset="0"/>
              </a:rPr>
              <a:t>func</a:t>
            </a:r>
            <a:r>
              <a:rPr lang="en-US" sz="2500" b="1" dirty="0">
                <a:latin typeface="Consolas" panose="020B0609020204030204" pitchFamily="49" charset="0"/>
                <a:cs typeface="Courier New" pitchFamily="49" charset="0"/>
              </a:rPr>
              <a:t>();		</a:t>
            </a:r>
          </a:p>
          <a:p>
            <a:pPr>
              <a:lnSpc>
                <a:spcPct val="80000"/>
              </a:lnSpc>
              <a:spcBef>
                <a:spcPts val="550"/>
              </a:spcBef>
              <a:buClrTx/>
              <a:buFontTx/>
              <a:buNone/>
            </a:pPr>
            <a:r>
              <a:rPr lang="en-US" sz="2500" b="1" dirty="0">
                <a:latin typeface="Consolas" panose="020B0609020204030204" pitchFamily="49" charset="0"/>
                <a:cs typeface="Courier New" pitchFamily="49" charset="0"/>
              </a:rPr>
              <a:t>	</a:t>
            </a:r>
            <a:r>
              <a:rPr lang="en-US" sz="2500" b="1" dirty="0" err="1">
                <a:latin typeface="Consolas" panose="020B0609020204030204" pitchFamily="49" charset="0"/>
                <a:cs typeface="Courier New" pitchFamily="49" charset="0"/>
              </a:rPr>
              <a:t>func</a:t>
            </a:r>
            <a:r>
              <a:rPr lang="en-US" sz="2500" b="1" dirty="0">
                <a:latin typeface="Consolas" panose="020B0609020204030204" pitchFamily="49" charset="0"/>
                <a:cs typeface="Courier New" pitchFamily="49" charset="0"/>
              </a:rPr>
              <a:t>();</a:t>
            </a:r>
          </a:p>
          <a:p>
            <a:pPr>
              <a:lnSpc>
                <a:spcPct val="80000"/>
              </a:lnSpc>
              <a:spcBef>
                <a:spcPts val="550"/>
              </a:spcBef>
              <a:buClrTx/>
              <a:buFontTx/>
              <a:buNone/>
            </a:pPr>
            <a:r>
              <a:rPr lang="en-US" sz="2500" b="1" dirty="0">
                <a:latin typeface="Consolas" panose="020B0609020204030204" pitchFamily="49" charset="0"/>
                <a:cs typeface="Courier New" pitchFamily="49" charset="0"/>
              </a:rPr>
              <a:t>	</a:t>
            </a:r>
            <a:r>
              <a:rPr lang="en-US" sz="2500" b="1" dirty="0" err="1">
                <a:solidFill>
                  <a:srgbClr val="CC0000"/>
                </a:solidFill>
                <a:latin typeface="Consolas" panose="020B0609020204030204" pitchFamily="49" charset="0"/>
                <a:cs typeface="Courier New" pitchFamily="49" charset="0"/>
              </a:rPr>
              <a:t>i</a:t>
            </a:r>
            <a:r>
              <a:rPr lang="en-US" sz="2500" b="1" dirty="0">
                <a:solidFill>
                  <a:srgbClr val="CC0000"/>
                </a:solidFill>
                <a:latin typeface="Consolas" panose="020B0609020204030204" pitchFamily="49" charset="0"/>
                <a:cs typeface="Courier New" pitchFamily="49" charset="0"/>
              </a:rPr>
              <a:t> = 30; </a:t>
            </a:r>
          </a:p>
          <a:p>
            <a:pPr>
              <a:lnSpc>
                <a:spcPct val="80000"/>
              </a:lnSpc>
              <a:spcBef>
                <a:spcPts val="550"/>
              </a:spcBef>
              <a:buClrTx/>
              <a:buFontTx/>
              <a:buNone/>
            </a:pPr>
            <a:r>
              <a:rPr lang="en-US" sz="2500" b="1" dirty="0">
                <a:latin typeface="Consolas" panose="020B0609020204030204" pitchFamily="49" charset="0"/>
                <a:cs typeface="Courier New" pitchFamily="49" charset="0"/>
              </a:rPr>
              <a:t>	</a:t>
            </a:r>
            <a:r>
              <a:rPr lang="en-US" sz="2500" b="1" dirty="0" err="1">
                <a:latin typeface="Consolas" panose="020B0609020204030204" pitchFamily="49" charset="0"/>
                <a:cs typeface="Courier New" pitchFamily="49" charset="0"/>
              </a:rPr>
              <a:t>func</a:t>
            </a:r>
            <a:r>
              <a:rPr lang="en-US" sz="2500" b="1" dirty="0">
                <a:latin typeface="Consolas" panose="020B0609020204030204" pitchFamily="49" charset="0"/>
                <a:cs typeface="Courier New" pitchFamily="49" charset="0"/>
              </a:rPr>
              <a:t>();</a:t>
            </a:r>
          </a:p>
          <a:p>
            <a:pPr>
              <a:lnSpc>
                <a:spcPct val="80000"/>
              </a:lnSpc>
              <a:spcBef>
                <a:spcPts val="550"/>
              </a:spcBef>
              <a:buClrTx/>
              <a:buFontTx/>
              <a:buNone/>
            </a:pPr>
            <a:r>
              <a:rPr lang="en-US" sz="2500" b="1" dirty="0">
                <a:latin typeface="Consolas" panose="020B0609020204030204" pitchFamily="49" charset="0"/>
                <a:cs typeface="Courier New" pitchFamily="49" charset="0"/>
              </a:rPr>
              <a:t>	return 0;</a:t>
            </a:r>
          </a:p>
          <a:p>
            <a:pPr>
              <a:lnSpc>
                <a:spcPct val="80000"/>
              </a:lnSpc>
              <a:spcBef>
                <a:spcPts val="550"/>
              </a:spcBef>
              <a:buClrTx/>
              <a:buFontTx/>
              <a:buNone/>
            </a:pPr>
            <a:r>
              <a:rPr lang="en-US" sz="2500" b="1" dirty="0">
                <a:latin typeface="Consolas" panose="020B0609020204030204" pitchFamily="49" charset="0"/>
                <a:cs typeface="Courier New" pitchFamily="49" charset="0"/>
              </a:rPr>
              <a:t>}</a:t>
            </a:r>
          </a:p>
        </p:txBody>
      </p:sp>
      <p:sp>
        <p:nvSpPr>
          <p:cNvPr id="56324" name="Text Box 4"/>
          <p:cNvSpPr txBox="1">
            <a:spLocks noChangeArrowheads="1"/>
          </p:cNvSpPr>
          <p:nvPr/>
        </p:nvSpPr>
        <p:spPr bwMode="auto">
          <a:xfrm>
            <a:off x="4932040" y="3789040"/>
            <a:ext cx="2584648" cy="240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500" b="1" dirty="0">
                <a:solidFill>
                  <a:srgbClr val="00B050"/>
                </a:solidFill>
                <a:latin typeface="Consolas" panose="020B0609020204030204" pitchFamily="49" charset="0"/>
                <a:cs typeface="Courier New" pitchFamily="49" charset="0"/>
              </a:rPr>
              <a:t>// </a:t>
            </a:r>
            <a:r>
              <a:rPr lang="pl-PL" sz="2500" b="1" dirty="0">
                <a:solidFill>
                  <a:srgbClr val="0070C0"/>
                </a:solidFill>
                <a:latin typeface="Consolas" panose="020B0609020204030204" pitchFamily="49" charset="0"/>
                <a:cs typeface="Courier New" pitchFamily="49" charset="0"/>
              </a:rPr>
              <a:t>i = 0</a:t>
            </a:r>
          </a:p>
          <a:p>
            <a:pPr>
              <a:buClrTx/>
              <a:buFontTx/>
              <a:buNone/>
            </a:pPr>
            <a:r>
              <a:rPr lang="en-US" sz="2500" b="1" dirty="0">
                <a:solidFill>
                  <a:srgbClr val="00B050"/>
                </a:solidFill>
                <a:latin typeface="Consolas" panose="020B0609020204030204" pitchFamily="49" charset="0"/>
                <a:cs typeface="Courier New" pitchFamily="49" charset="0"/>
              </a:rPr>
              <a:t>//</a:t>
            </a:r>
            <a:r>
              <a:rPr lang="en-US" sz="2500" b="1" dirty="0">
                <a:latin typeface="Consolas" panose="020B0609020204030204" pitchFamily="49" charset="0"/>
                <a:cs typeface="Courier New" pitchFamily="49" charset="0"/>
              </a:rPr>
              <a:t> </a:t>
            </a:r>
            <a:r>
              <a:rPr lang="pl-PL" sz="2500" b="1" dirty="0">
                <a:solidFill>
                  <a:srgbClr val="0070C0"/>
                </a:solidFill>
                <a:latin typeface="Consolas" panose="020B0609020204030204" pitchFamily="49" charset="0"/>
                <a:cs typeface="Courier New" pitchFamily="49" charset="0"/>
              </a:rPr>
              <a:t>j = </a:t>
            </a:r>
            <a:r>
              <a:rPr lang="en-US" sz="2500" b="1" dirty="0">
                <a:solidFill>
                  <a:srgbClr val="0070C0"/>
                </a:solidFill>
                <a:latin typeface="Consolas" panose="020B0609020204030204" pitchFamily="49" charset="0"/>
                <a:cs typeface="Courier New" pitchFamily="49" charset="0"/>
              </a:rPr>
              <a:t>???</a:t>
            </a:r>
          </a:p>
          <a:p>
            <a:pPr>
              <a:buClrTx/>
              <a:buFontTx/>
              <a:buNone/>
            </a:pPr>
            <a:r>
              <a:rPr lang="en-US" sz="2500" b="1" dirty="0">
                <a:solidFill>
                  <a:srgbClr val="00B050"/>
                </a:solidFill>
                <a:latin typeface="Consolas" panose="020B0609020204030204" pitchFamily="49" charset="0"/>
                <a:cs typeface="Courier New" pitchFamily="49" charset="0"/>
              </a:rPr>
              <a:t>// </a:t>
            </a:r>
            <a:r>
              <a:rPr lang="pl-PL" sz="2500" b="1" dirty="0">
                <a:solidFill>
                  <a:srgbClr val="0070C0"/>
                </a:solidFill>
                <a:latin typeface="Consolas" panose="020B0609020204030204" pitchFamily="49" charset="0"/>
                <a:cs typeface="Courier New" pitchFamily="49" charset="0"/>
              </a:rPr>
              <a:t>i = 20</a:t>
            </a:r>
          </a:p>
          <a:p>
            <a:pPr>
              <a:buClrTx/>
              <a:buFontTx/>
              <a:buNone/>
            </a:pPr>
            <a:r>
              <a:rPr lang="en-US" sz="2500" b="1" dirty="0">
                <a:solidFill>
                  <a:srgbClr val="00B050"/>
                </a:solidFill>
                <a:latin typeface="Consolas" panose="020B0609020204030204" pitchFamily="49" charset="0"/>
                <a:cs typeface="Courier New" pitchFamily="49" charset="0"/>
              </a:rPr>
              <a:t>// </a:t>
            </a:r>
            <a:r>
              <a:rPr lang="pl-PL" sz="2500" b="1" dirty="0">
                <a:solidFill>
                  <a:srgbClr val="0070C0"/>
                </a:solidFill>
                <a:latin typeface="Consolas" panose="020B0609020204030204" pitchFamily="49" charset="0"/>
                <a:cs typeface="Courier New" pitchFamily="49" charset="0"/>
              </a:rPr>
              <a:t>j = </a:t>
            </a:r>
            <a:r>
              <a:rPr lang="en-US" sz="2500" b="1" dirty="0">
                <a:solidFill>
                  <a:srgbClr val="0070C0"/>
                </a:solidFill>
                <a:latin typeface="Consolas" panose="020B0609020204030204" pitchFamily="49" charset="0"/>
                <a:cs typeface="Courier New" pitchFamily="49" charset="0"/>
              </a:rPr>
              <a:t>??</a:t>
            </a:r>
          </a:p>
          <a:p>
            <a:pPr>
              <a:buClrTx/>
              <a:buFontTx/>
              <a:buNone/>
            </a:pPr>
            <a:r>
              <a:rPr lang="en-US" sz="2500" b="1" dirty="0">
                <a:solidFill>
                  <a:srgbClr val="00B050"/>
                </a:solidFill>
                <a:latin typeface="Consolas" panose="020B0609020204030204" pitchFamily="49" charset="0"/>
                <a:cs typeface="Courier New" pitchFamily="49" charset="0"/>
              </a:rPr>
              <a:t>// </a:t>
            </a:r>
            <a:r>
              <a:rPr lang="pl-PL" sz="2500" b="1" dirty="0">
                <a:solidFill>
                  <a:srgbClr val="0070C0"/>
                </a:solidFill>
                <a:latin typeface="Consolas" panose="020B0609020204030204" pitchFamily="49" charset="0"/>
                <a:cs typeface="Courier New" pitchFamily="49" charset="0"/>
              </a:rPr>
              <a:t>i = 30</a:t>
            </a:r>
          </a:p>
          <a:p>
            <a:pPr>
              <a:buClrTx/>
              <a:buFontTx/>
              <a:buNone/>
            </a:pPr>
            <a:r>
              <a:rPr lang="en-US" sz="2500" b="1" dirty="0">
                <a:solidFill>
                  <a:srgbClr val="00B050"/>
                </a:solidFill>
                <a:latin typeface="Consolas" panose="020B0609020204030204" pitchFamily="49" charset="0"/>
                <a:cs typeface="Courier New" pitchFamily="49" charset="0"/>
              </a:rPr>
              <a:t>//</a:t>
            </a:r>
            <a:r>
              <a:rPr lang="en-US" sz="2500" b="1" dirty="0">
                <a:latin typeface="Consolas" panose="020B0609020204030204" pitchFamily="49" charset="0"/>
                <a:cs typeface="Courier New" pitchFamily="49" charset="0"/>
              </a:rPr>
              <a:t> </a:t>
            </a:r>
            <a:r>
              <a:rPr lang="pl-PL" sz="2500" b="1" dirty="0">
                <a:solidFill>
                  <a:srgbClr val="0070C0"/>
                </a:solidFill>
                <a:latin typeface="Consolas" panose="020B0609020204030204" pitchFamily="49" charset="0"/>
                <a:cs typeface="Courier New" pitchFamily="49" charset="0"/>
              </a:rPr>
              <a:t>j = </a:t>
            </a:r>
            <a:r>
              <a:rPr lang="en-US" sz="2500" b="1" dirty="0">
                <a:solidFill>
                  <a:srgbClr val="0070C0"/>
                </a:solidFill>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6324"/>
                                        </p:tgtEl>
                                        <p:attrNameLst>
                                          <p:attrName>style.visibility</p:attrName>
                                        </p:attrNameLst>
                                      </p:cBhvr>
                                      <p:to>
                                        <p:strVal val="visible"/>
                                      </p:to>
                                    </p:set>
                                    <p:animEffect transition="in" filter="checkerboard(across)">
                                      <p:cBhvr additive="repl">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A03E7DC-A7B1-420D-B063-F74AEC9686AC}" type="slidenum">
              <a:rPr lang="en-US" sz="1200">
                <a:latin typeface="Gill Sans MT" panose="020B0502020104020203" pitchFamily="34" charset="0"/>
                <a:ea typeface="MS PGothic" pitchFamily="34" charset="-128"/>
              </a:rPr>
              <a:pPr algn="r">
                <a:buClrTx/>
                <a:buFontTx/>
                <a:buNone/>
              </a:pPr>
              <a:t>59</a:t>
            </a:fld>
            <a:endParaRPr lang="en-US" sz="1200" dirty="0">
              <a:latin typeface="Gill Sans MT" panose="020B0502020104020203" pitchFamily="34" charset="0"/>
              <a:ea typeface="MS PGothic" pitchFamily="34" charset="-128"/>
            </a:endParaRPr>
          </a:p>
        </p:txBody>
      </p:sp>
      <p:sp>
        <p:nvSpPr>
          <p:cNvPr id="58370" name="Text Box 2"/>
          <p:cNvSpPr txBox="1">
            <a:spLocks noChangeArrowheads="1"/>
          </p:cNvSpPr>
          <p:nvPr/>
        </p:nvSpPr>
        <p:spPr bwMode="auto">
          <a:xfrm>
            <a:off x="304800"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800" b="1" dirty="0">
                <a:solidFill>
                  <a:srgbClr val="293A83"/>
                </a:solidFill>
                <a:latin typeface="Gill Sans MT" panose="020B0502020104020203" pitchFamily="34" charset="0"/>
              </a:rPr>
              <a:t>Storage Classes, Static: Examples</a:t>
            </a:r>
          </a:p>
        </p:txBody>
      </p:sp>
      <p:sp>
        <p:nvSpPr>
          <p:cNvPr id="58371" name="Text Box 3"/>
          <p:cNvSpPr txBox="1">
            <a:spLocks noChangeArrowheads="1"/>
          </p:cNvSpPr>
          <p:nvPr/>
        </p:nvSpPr>
        <p:spPr bwMode="auto">
          <a:xfrm>
            <a:off x="304800" y="1143000"/>
            <a:ext cx="8382000"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75"/>
              </a:spcBef>
              <a:buClrTx/>
              <a:buFontTx/>
              <a:buNone/>
            </a:pPr>
            <a:r>
              <a:rPr lang="en-US" sz="2800" b="1" dirty="0">
                <a:latin typeface="Consolas" panose="020B0609020204030204" pitchFamily="49" charset="0"/>
                <a:cs typeface="Courier New" pitchFamily="49" charset="0"/>
              </a:rPr>
              <a:t>void </a:t>
            </a:r>
            <a:r>
              <a:rPr lang="en-US" sz="2800" b="1" dirty="0" err="1">
                <a:latin typeface="Consolas" panose="020B0609020204030204" pitchFamily="49" charset="0"/>
                <a:cs typeface="Courier New" pitchFamily="49" charset="0"/>
              </a:rPr>
              <a:t>func</a:t>
            </a:r>
            <a:r>
              <a:rPr lang="en-US" sz="2800" b="1" dirty="0">
                <a:latin typeface="Consolas" panose="020B0609020204030204" pitchFamily="49" charset="0"/>
                <a:cs typeface="Courier New" pitchFamily="49" charset="0"/>
              </a:rPr>
              <a:t>(void){</a:t>
            </a:r>
          </a:p>
          <a:p>
            <a:pPr>
              <a:lnSpc>
                <a:spcPct val="80000"/>
              </a:lnSpc>
              <a:spcBef>
                <a:spcPts val="575"/>
              </a:spcBef>
              <a:buClrTx/>
              <a:buFontTx/>
              <a:buNone/>
            </a:pPr>
            <a:r>
              <a:rPr lang="en-US" sz="2800" b="1" dirty="0">
                <a:latin typeface="Consolas" panose="020B0609020204030204" pitchFamily="49" charset="0"/>
                <a:cs typeface="Courier New" pitchFamily="49" charset="0"/>
              </a:rPr>
              <a:t>	int j;</a:t>
            </a:r>
          </a:p>
          <a:p>
            <a:pPr>
              <a:lnSpc>
                <a:spcPct val="80000"/>
              </a:lnSpc>
              <a:spcBef>
                <a:spcPts val="575"/>
              </a:spcBef>
              <a:buClrTx/>
              <a:buFontTx/>
              <a:buNone/>
            </a:pPr>
            <a:r>
              <a:rPr lang="en-US" sz="2800" b="1" dirty="0">
                <a:solidFill>
                  <a:srgbClr val="CC0000"/>
                </a:solidFill>
                <a:latin typeface="Consolas" panose="020B0609020204030204" pitchFamily="49" charset="0"/>
                <a:cs typeface="Courier New" pitchFamily="49" charset="0"/>
              </a:rPr>
              <a:t>	</a:t>
            </a:r>
            <a:r>
              <a:rPr lang="en-US" sz="2800" b="1" dirty="0">
                <a:latin typeface="Consolas" panose="020B0609020204030204" pitchFamily="49" charset="0"/>
                <a:cs typeface="Courier New" pitchFamily="49" charset="0"/>
              </a:rPr>
              <a:t>static int</a:t>
            </a:r>
            <a:r>
              <a:rPr lang="en-US" sz="2800" b="1" dirty="0">
                <a:solidFill>
                  <a:srgbClr val="CC0000"/>
                </a:solidFill>
                <a:latin typeface="Consolas" panose="020B0609020204030204" pitchFamily="49" charset="0"/>
                <a:cs typeface="Courier New" pitchFamily="49" charset="0"/>
              </a:rPr>
              <a:t> </a:t>
            </a:r>
            <a:r>
              <a:rPr lang="en-US" sz="2800" b="1" dirty="0" err="1">
                <a:solidFill>
                  <a:srgbClr val="CC0000"/>
                </a:solidFill>
                <a:latin typeface="Consolas" panose="020B0609020204030204" pitchFamily="49" charset="0"/>
                <a:cs typeface="Courier New" pitchFamily="49" charset="0"/>
              </a:rPr>
              <a:t>i</a:t>
            </a:r>
            <a:r>
              <a:rPr lang="en-US" sz="2800" b="1" dirty="0">
                <a:solidFill>
                  <a:srgbClr val="CC0000"/>
                </a:solidFill>
                <a:latin typeface="Consolas" panose="020B0609020204030204" pitchFamily="49" charset="0"/>
                <a:cs typeface="Courier New" pitchFamily="49" charset="0"/>
              </a:rPr>
              <a:t> = 10;</a:t>
            </a:r>
          </a:p>
          <a:p>
            <a:pPr>
              <a:lnSpc>
                <a:spcPct val="80000"/>
              </a:lnSpc>
              <a:spcBef>
                <a:spcPts val="575"/>
              </a:spcBef>
              <a:buClrTx/>
              <a:buFontTx/>
              <a:buNone/>
            </a:pPr>
            <a:r>
              <a:rPr lang="en-US" sz="2800" b="1" dirty="0">
                <a:latin typeface="Consolas" panose="020B0609020204030204" pitchFamily="49" charset="0"/>
                <a:cs typeface="Courier New" pitchFamily="49" charset="0"/>
              </a:rPr>
              <a:t>	</a:t>
            </a:r>
            <a:r>
              <a:rPr lang="en-US" sz="2800" b="1" dirty="0" err="1">
                <a:latin typeface="Consolas" panose="020B0609020204030204" pitchFamily="49" charset="0"/>
                <a:cs typeface="Courier New" pitchFamily="49" charset="0"/>
              </a:rPr>
              <a:t>printf</a:t>
            </a:r>
            <a:r>
              <a:rPr lang="en-US" sz="2800" b="1" dirty="0">
                <a:latin typeface="Consolas" panose="020B0609020204030204" pitchFamily="49" charset="0"/>
                <a:cs typeface="Courier New" pitchFamily="49" charset="0"/>
              </a:rPr>
              <a:t>("</a:t>
            </a:r>
            <a:r>
              <a:rPr lang="en-US" sz="2800" b="1" dirty="0" err="1">
                <a:latin typeface="Consolas" panose="020B0609020204030204" pitchFamily="49" charset="0"/>
                <a:cs typeface="Courier New" pitchFamily="49" charset="0"/>
              </a:rPr>
              <a:t>i</a:t>
            </a:r>
            <a:r>
              <a:rPr lang="en-US" sz="2800" b="1" dirty="0">
                <a:latin typeface="Consolas" panose="020B0609020204030204" pitchFamily="49" charset="0"/>
                <a:cs typeface="Courier New" pitchFamily="49" charset="0"/>
              </a:rPr>
              <a:t> = %d \n", </a:t>
            </a:r>
            <a:r>
              <a:rPr lang="en-US" sz="2800" b="1" dirty="0" err="1">
                <a:solidFill>
                  <a:srgbClr val="CC0000"/>
                </a:solidFill>
                <a:latin typeface="Consolas" panose="020B0609020204030204" pitchFamily="49" charset="0"/>
                <a:cs typeface="Courier New" pitchFamily="49" charset="0"/>
              </a:rPr>
              <a:t>i</a:t>
            </a:r>
            <a:r>
              <a:rPr lang="en-US" sz="2800" b="1" dirty="0">
                <a:latin typeface="Consolas" panose="020B0609020204030204" pitchFamily="49" charset="0"/>
                <a:cs typeface="Courier New" pitchFamily="49" charset="0"/>
              </a:rPr>
              <a:t>);</a:t>
            </a:r>
          </a:p>
          <a:p>
            <a:pPr>
              <a:lnSpc>
                <a:spcPct val="80000"/>
              </a:lnSpc>
              <a:spcBef>
                <a:spcPts val="575"/>
              </a:spcBef>
              <a:buClrTx/>
              <a:buFontTx/>
              <a:buNone/>
            </a:pPr>
            <a:r>
              <a:rPr lang="en-US" sz="2800" b="1" dirty="0">
                <a:latin typeface="Consolas" panose="020B0609020204030204" pitchFamily="49" charset="0"/>
                <a:cs typeface="Courier New" pitchFamily="49" charset="0"/>
              </a:rPr>
              <a:t>	</a:t>
            </a:r>
            <a:r>
              <a:rPr lang="en-US" sz="2800" b="1" dirty="0" err="1">
                <a:latin typeface="Consolas" panose="020B0609020204030204" pitchFamily="49" charset="0"/>
                <a:cs typeface="Courier New" pitchFamily="49" charset="0"/>
              </a:rPr>
              <a:t>printf</a:t>
            </a:r>
            <a:r>
              <a:rPr lang="en-US" sz="2800" b="1" dirty="0">
                <a:latin typeface="Consolas" panose="020B0609020204030204" pitchFamily="49" charset="0"/>
                <a:cs typeface="Courier New" pitchFamily="49" charset="0"/>
              </a:rPr>
              <a:t>("j = %d \n", </a:t>
            </a:r>
            <a:r>
              <a:rPr lang="en-US" sz="2800" b="1" dirty="0">
                <a:solidFill>
                  <a:srgbClr val="CC0000"/>
                </a:solidFill>
                <a:latin typeface="Consolas" panose="020B0609020204030204" pitchFamily="49" charset="0"/>
                <a:cs typeface="Courier New" pitchFamily="49" charset="0"/>
              </a:rPr>
              <a:t>j</a:t>
            </a:r>
            <a:r>
              <a:rPr lang="en-US" sz="2800" b="1" dirty="0">
                <a:latin typeface="Consolas" panose="020B0609020204030204" pitchFamily="49" charset="0"/>
                <a:cs typeface="Courier New" pitchFamily="49" charset="0"/>
              </a:rPr>
              <a:t>);</a:t>
            </a:r>
          </a:p>
          <a:p>
            <a:pPr>
              <a:lnSpc>
                <a:spcPct val="80000"/>
              </a:lnSpc>
              <a:spcBef>
                <a:spcPts val="575"/>
              </a:spcBef>
              <a:buClrTx/>
              <a:buFontTx/>
              <a:buNone/>
            </a:pPr>
            <a:r>
              <a:rPr lang="en-US" sz="2800" b="1" dirty="0">
                <a:latin typeface="Consolas" panose="020B0609020204030204" pitchFamily="49" charset="0"/>
                <a:cs typeface="Courier New" pitchFamily="49" charset="0"/>
              </a:rPr>
              <a:t>	</a:t>
            </a:r>
            <a:r>
              <a:rPr lang="en-US" sz="2800" b="1" dirty="0" err="1">
                <a:solidFill>
                  <a:srgbClr val="CC0000"/>
                </a:solidFill>
                <a:latin typeface="Consolas" panose="020B0609020204030204" pitchFamily="49" charset="0"/>
                <a:cs typeface="Courier New" pitchFamily="49" charset="0"/>
              </a:rPr>
              <a:t>i</a:t>
            </a:r>
            <a:r>
              <a:rPr lang="en-US" sz="2800" b="1" dirty="0">
                <a:solidFill>
                  <a:srgbClr val="CC0000"/>
                </a:solidFill>
                <a:latin typeface="Consolas" panose="020B0609020204030204" pitchFamily="49" charset="0"/>
                <a:cs typeface="Courier New" pitchFamily="49" charset="0"/>
              </a:rPr>
              <a:t> = 20;</a:t>
            </a:r>
          </a:p>
          <a:p>
            <a:pPr>
              <a:lnSpc>
                <a:spcPct val="80000"/>
              </a:lnSpc>
              <a:spcBef>
                <a:spcPts val="575"/>
              </a:spcBef>
              <a:buClrTx/>
              <a:buFontTx/>
              <a:buNone/>
            </a:pPr>
            <a:r>
              <a:rPr lang="en-US" sz="2800" b="1" dirty="0">
                <a:latin typeface="Consolas" panose="020B0609020204030204" pitchFamily="49" charset="0"/>
                <a:cs typeface="Courier New" pitchFamily="49" charset="0"/>
              </a:rPr>
              <a:t>}</a:t>
            </a:r>
          </a:p>
          <a:p>
            <a:pPr>
              <a:lnSpc>
                <a:spcPct val="80000"/>
              </a:lnSpc>
              <a:spcBef>
                <a:spcPts val="575"/>
              </a:spcBef>
              <a:buClrTx/>
              <a:buFontTx/>
              <a:buNone/>
            </a:pPr>
            <a:endParaRPr lang="en-US" sz="1200" b="1" dirty="0">
              <a:latin typeface="Consolas" panose="020B0609020204030204" pitchFamily="49" charset="0"/>
              <a:cs typeface="Courier New" pitchFamily="49" charset="0"/>
            </a:endParaRPr>
          </a:p>
          <a:p>
            <a:pPr>
              <a:lnSpc>
                <a:spcPct val="80000"/>
              </a:lnSpc>
              <a:spcBef>
                <a:spcPts val="575"/>
              </a:spcBef>
              <a:buClrTx/>
              <a:buFontTx/>
              <a:buNone/>
            </a:pPr>
            <a:r>
              <a:rPr lang="en-US" sz="2800" b="1" dirty="0">
                <a:latin typeface="Consolas" panose="020B0609020204030204" pitchFamily="49" charset="0"/>
                <a:cs typeface="Courier New" pitchFamily="49" charset="0"/>
              </a:rPr>
              <a:t>int main(void){</a:t>
            </a:r>
          </a:p>
          <a:p>
            <a:pPr>
              <a:lnSpc>
                <a:spcPct val="80000"/>
              </a:lnSpc>
              <a:spcBef>
                <a:spcPts val="575"/>
              </a:spcBef>
              <a:buClrTx/>
              <a:buFontTx/>
              <a:buNone/>
            </a:pPr>
            <a:r>
              <a:rPr lang="en-US" sz="2800" b="1" dirty="0">
                <a:latin typeface="Consolas" panose="020B0609020204030204" pitchFamily="49" charset="0"/>
                <a:cs typeface="Courier New" pitchFamily="49" charset="0"/>
              </a:rPr>
              <a:t>	</a:t>
            </a:r>
            <a:r>
              <a:rPr lang="en-US" sz="2800" b="1" dirty="0" err="1">
                <a:latin typeface="Consolas" panose="020B0609020204030204" pitchFamily="49" charset="0"/>
                <a:cs typeface="Courier New" pitchFamily="49" charset="0"/>
              </a:rPr>
              <a:t>func</a:t>
            </a:r>
            <a:r>
              <a:rPr lang="en-US" sz="2800" b="1" dirty="0">
                <a:latin typeface="Consolas" panose="020B0609020204030204" pitchFamily="49" charset="0"/>
                <a:cs typeface="Courier New" pitchFamily="49" charset="0"/>
              </a:rPr>
              <a:t>();		</a:t>
            </a:r>
          </a:p>
          <a:p>
            <a:pPr>
              <a:lnSpc>
                <a:spcPct val="80000"/>
              </a:lnSpc>
              <a:spcBef>
                <a:spcPts val="575"/>
              </a:spcBef>
              <a:buClrTx/>
              <a:buFontTx/>
              <a:buNone/>
            </a:pPr>
            <a:r>
              <a:rPr lang="en-US" sz="2800" b="1" dirty="0">
                <a:latin typeface="Consolas" panose="020B0609020204030204" pitchFamily="49" charset="0"/>
                <a:cs typeface="Courier New" pitchFamily="49" charset="0"/>
              </a:rPr>
              <a:t>	</a:t>
            </a:r>
            <a:r>
              <a:rPr lang="en-US" sz="2800" b="1" dirty="0" err="1">
                <a:latin typeface="Consolas" panose="020B0609020204030204" pitchFamily="49" charset="0"/>
                <a:cs typeface="Courier New" pitchFamily="49" charset="0"/>
              </a:rPr>
              <a:t>func</a:t>
            </a:r>
            <a:r>
              <a:rPr lang="en-US" sz="2800" b="1" dirty="0">
                <a:latin typeface="Consolas" panose="020B0609020204030204" pitchFamily="49" charset="0"/>
                <a:cs typeface="Courier New" pitchFamily="49" charset="0"/>
              </a:rPr>
              <a:t>();</a:t>
            </a:r>
          </a:p>
          <a:p>
            <a:pPr>
              <a:lnSpc>
                <a:spcPct val="80000"/>
              </a:lnSpc>
              <a:spcBef>
                <a:spcPts val="575"/>
              </a:spcBef>
              <a:buClrTx/>
              <a:buFontTx/>
              <a:buNone/>
            </a:pPr>
            <a:r>
              <a:rPr lang="en-US" sz="2800" b="1" dirty="0">
                <a:latin typeface="Consolas" panose="020B0609020204030204" pitchFamily="49" charset="0"/>
                <a:cs typeface="Courier New" pitchFamily="49" charset="0"/>
              </a:rPr>
              <a:t>	return 0;</a:t>
            </a:r>
          </a:p>
          <a:p>
            <a:pPr>
              <a:lnSpc>
                <a:spcPct val="80000"/>
              </a:lnSpc>
              <a:spcBef>
                <a:spcPts val="575"/>
              </a:spcBef>
              <a:buClrTx/>
              <a:buFontTx/>
              <a:buNone/>
            </a:pPr>
            <a:r>
              <a:rPr lang="en-US" sz="2800" b="1" dirty="0">
                <a:latin typeface="Consolas" panose="020B0609020204030204" pitchFamily="49" charset="0"/>
                <a:cs typeface="Courier New" pitchFamily="49" charset="0"/>
              </a:rPr>
              <a:t>}</a:t>
            </a:r>
          </a:p>
        </p:txBody>
      </p:sp>
      <p:sp>
        <p:nvSpPr>
          <p:cNvPr id="58372" name="Rectangle 4"/>
          <p:cNvSpPr>
            <a:spLocks noChangeArrowheads="1"/>
          </p:cNvSpPr>
          <p:nvPr/>
        </p:nvSpPr>
        <p:spPr bwMode="auto">
          <a:xfrm>
            <a:off x="5796136" y="4495800"/>
            <a:ext cx="2664296"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nsolas" panose="020B0609020204030204" pitchFamily="49" charset="0"/>
                <a:cs typeface="Courier New" pitchFamily="49" charset="0"/>
              </a:rPr>
              <a:t>//</a:t>
            </a:r>
            <a:r>
              <a:rPr lang="en-US" sz="2000" b="1" dirty="0">
                <a:solidFill>
                  <a:srgbClr val="000000"/>
                </a:solidFill>
                <a:latin typeface="Consolas" panose="020B0609020204030204" pitchFamily="49" charset="0"/>
                <a:cs typeface="Courier New" pitchFamily="49" charset="0"/>
              </a:rPr>
              <a:t> </a:t>
            </a:r>
            <a:r>
              <a:rPr lang="pl-PL" sz="2000" b="1" dirty="0">
                <a:solidFill>
                  <a:srgbClr val="0070C0"/>
                </a:solidFill>
                <a:latin typeface="Consolas" panose="020B0609020204030204" pitchFamily="49" charset="0"/>
                <a:cs typeface="Courier New" pitchFamily="49" charset="0"/>
              </a:rPr>
              <a:t>i = 10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nsolas" panose="020B0609020204030204" pitchFamily="49" charset="0"/>
                <a:cs typeface="Courier New" pitchFamily="49" charset="0"/>
              </a:rPr>
              <a:t>//</a:t>
            </a:r>
            <a:r>
              <a:rPr lang="en-US" sz="2000" b="1" dirty="0">
                <a:solidFill>
                  <a:srgbClr val="000000"/>
                </a:solidFill>
                <a:latin typeface="Consolas" panose="020B0609020204030204" pitchFamily="49" charset="0"/>
                <a:cs typeface="Courier New" pitchFamily="49" charset="0"/>
              </a:rPr>
              <a:t> </a:t>
            </a:r>
            <a:r>
              <a:rPr lang="pl-PL" sz="2000" b="1" dirty="0">
                <a:solidFill>
                  <a:srgbClr val="0070C0"/>
                </a:solidFill>
                <a:latin typeface="Consolas" panose="020B0609020204030204" pitchFamily="49" charset="0"/>
                <a:cs typeface="Courier New" pitchFamily="49" charset="0"/>
              </a:rPr>
              <a:t>j = </a:t>
            </a:r>
            <a:r>
              <a:rPr lang="en-US" sz="2000" b="1" dirty="0">
                <a:solidFill>
                  <a:srgbClr val="0070C0"/>
                </a:solidFill>
                <a:latin typeface="Consolas" panose="020B0609020204030204" pitchFamily="49" charset="0"/>
                <a:cs typeface="Courier New" pitchFamily="49" charset="0"/>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nsolas" panose="020B0609020204030204" pitchFamily="49" charset="0"/>
                <a:cs typeface="Courier New" pitchFamily="49" charset="0"/>
              </a:rPr>
              <a:t>//</a:t>
            </a:r>
            <a:r>
              <a:rPr lang="en-US" sz="2000" b="1" dirty="0">
                <a:solidFill>
                  <a:srgbClr val="000000"/>
                </a:solidFill>
                <a:latin typeface="Consolas" panose="020B0609020204030204" pitchFamily="49" charset="0"/>
                <a:cs typeface="Courier New" pitchFamily="49" charset="0"/>
              </a:rPr>
              <a:t> </a:t>
            </a:r>
            <a:r>
              <a:rPr lang="pl-PL" sz="2000" b="1" dirty="0">
                <a:solidFill>
                  <a:srgbClr val="0070C0"/>
                </a:solidFill>
                <a:latin typeface="Consolas" panose="020B0609020204030204" pitchFamily="49" charset="0"/>
                <a:cs typeface="Courier New" pitchFamily="49" charset="0"/>
              </a:rPr>
              <a:t>i = 20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nsolas" panose="020B0609020204030204" pitchFamily="49" charset="0"/>
                <a:cs typeface="Courier New" pitchFamily="49" charset="0"/>
              </a:rPr>
              <a:t>//</a:t>
            </a:r>
            <a:r>
              <a:rPr lang="en-US" sz="2000" b="1" dirty="0">
                <a:solidFill>
                  <a:srgbClr val="000000"/>
                </a:solidFill>
                <a:latin typeface="Consolas" panose="020B0609020204030204" pitchFamily="49" charset="0"/>
                <a:cs typeface="Courier New" pitchFamily="49" charset="0"/>
              </a:rPr>
              <a:t> </a:t>
            </a:r>
            <a:r>
              <a:rPr lang="pl-PL" sz="2000" b="1" dirty="0">
                <a:solidFill>
                  <a:srgbClr val="0070C0"/>
                </a:solidFill>
                <a:latin typeface="Consolas" panose="020B0609020204030204" pitchFamily="49" charset="0"/>
                <a:cs typeface="Courier New" pitchFamily="49" charset="0"/>
              </a:rPr>
              <a:t>j = </a:t>
            </a:r>
            <a:r>
              <a:rPr lang="en-US" sz="2000" b="1" dirty="0">
                <a:solidFill>
                  <a:srgbClr val="0070C0"/>
                </a:solidFill>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8372"/>
                                        </p:tgtEl>
                                        <p:attrNameLst>
                                          <p:attrName>style.visibility</p:attrName>
                                        </p:attrNameLst>
                                      </p:cBhvr>
                                      <p:to>
                                        <p:strVal val="visible"/>
                                      </p:to>
                                    </p:set>
                                    <p:animEffect transition="in" filter="checkerboard(across)">
                                      <p:cBhvr additive="repl">
                                        <p:cTn id="7"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E4AD570-0FC8-4A6E-89B0-9753CFEB0BF5}" type="slidenum">
              <a:rPr lang="en-US" sz="1200">
                <a:latin typeface="Gill Sans MT" panose="020B0502020104020203" pitchFamily="34" charset="0"/>
                <a:ea typeface="MS PGothic" pitchFamily="34" charset="-128"/>
              </a:rPr>
              <a:pPr algn="r">
                <a:buClrTx/>
                <a:buFontTx/>
                <a:buNone/>
              </a:pPr>
              <a:t>6</a:t>
            </a:fld>
            <a:endParaRPr lang="en-US" sz="1200" dirty="0">
              <a:latin typeface="Gill Sans MT" panose="020B0502020104020203" pitchFamily="34" charset="0"/>
              <a:ea typeface="MS PGothic" pitchFamily="34" charset="-128"/>
            </a:endParaRPr>
          </a:p>
        </p:txBody>
      </p:sp>
      <p:sp>
        <p:nvSpPr>
          <p:cNvPr id="9218" name="Text Box 2"/>
          <p:cNvSpPr txBox="1">
            <a:spLocks noChangeArrowheads="1"/>
          </p:cNvSpPr>
          <p:nvPr/>
        </p:nvSpPr>
        <p:spPr bwMode="auto">
          <a:xfrm>
            <a:off x="251520" y="163513"/>
            <a:ext cx="843528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600" b="1" dirty="0">
                <a:solidFill>
                  <a:srgbClr val="293A83"/>
                </a:solidFill>
                <a:latin typeface="+mj-lt"/>
              </a:rPr>
              <a:t>Modular programming: Advantages</a:t>
            </a:r>
          </a:p>
        </p:txBody>
      </p:sp>
      <p:sp>
        <p:nvSpPr>
          <p:cNvPr id="9219" name="Text Box 3"/>
          <p:cNvSpPr txBox="1">
            <a:spLocks noChangeArrowheads="1"/>
          </p:cNvSpPr>
          <p:nvPr/>
        </p:nvSpPr>
        <p:spPr bwMode="auto">
          <a:xfrm>
            <a:off x="107504" y="1143000"/>
            <a:ext cx="9036496"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Easy to develop and understand </a:t>
            </a:r>
          </a:p>
          <a:p>
            <a:pPr>
              <a:spcBef>
                <a:spcPts val="2000"/>
              </a:spcBef>
              <a:buClr>
                <a:srgbClr val="003399"/>
              </a:buClr>
              <a:buFont typeface="Wingdings" pitchFamily="2" charset="2"/>
              <a:buChar char=""/>
            </a:pPr>
            <a:r>
              <a:rPr lang="en-US" sz="3200" dirty="0">
                <a:latin typeface="Gill Sans MT" panose="020B0502020104020203" pitchFamily="34" charset="0"/>
              </a:rPr>
              <a:t>Reusability</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Something is used frequently </a:t>
            </a:r>
          </a:p>
          <a:p>
            <a:pPr lvl="2">
              <a:spcBef>
                <a:spcPts val="700"/>
              </a:spcBef>
              <a:buClr>
                <a:srgbClr val="006633"/>
              </a:buClr>
              <a:buSzPct val="85000"/>
              <a:buFont typeface="Wingdings" pitchFamily="2" charset="2"/>
              <a:buChar char=""/>
            </a:pPr>
            <a:r>
              <a:rPr lang="en-US" sz="2400" dirty="0">
                <a:latin typeface="Gill Sans MT" panose="020B0502020104020203" pitchFamily="34" charset="0"/>
              </a:rPr>
              <a:t>Mathematic: Square, Power, Sin, …</a:t>
            </a:r>
          </a:p>
          <a:p>
            <a:pPr lvl="2">
              <a:spcBef>
                <a:spcPts val="700"/>
              </a:spcBef>
              <a:buClr>
                <a:srgbClr val="006633"/>
              </a:buClr>
              <a:buSzPct val="85000"/>
              <a:buFont typeface="Wingdings" pitchFamily="2" charset="2"/>
              <a:buChar char=""/>
            </a:pPr>
            <a:r>
              <a:rPr lang="en-US" sz="2400" dirty="0">
                <a:latin typeface="Gill Sans MT" panose="020B0502020104020203" pitchFamily="34" charset="0"/>
              </a:rPr>
              <a:t>Programming: Printing, Reading</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Develop it </a:t>
            </a:r>
            <a:r>
              <a:rPr lang="en-US" sz="2800" dirty="0">
                <a:solidFill>
                  <a:srgbClr val="CC0000"/>
                </a:solidFill>
                <a:latin typeface="Gill Sans MT" panose="020B0502020104020203" pitchFamily="34" charset="0"/>
              </a:rPr>
              <a:t>one time</a:t>
            </a:r>
            <a:r>
              <a:rPr lang="en-US" sz="2800" dirty="0">
                <a:latin typeface="Gill Sans MT" panose="020B0502020104020203" pitchFamily="34" charset="0"/>
              </a:rPr>
              <a:t>, use it </a:t>
            </a:r>
            <a:r>
              <a:rPr lang="en-US" sz="2800" dirty="0">
                <a:solidFill>
                  <a:srgbClr val="CC0000"/>
                </a:solidFill>
                <a:latin typeface="Gill Sans MT" panose="020B0502020104020203" pitchFamily="34" charset="0"/>
              </a:rPr>
              <a:t>many times</a:t>
            </a:r>
            <a:r>
              <a:rPr lang="en-US" sz="2800" dirty="0">
                <a:latin typeface="Gill Sans MT" panose="020B0502020104020203" pitchFamily="34" charset="0"/>
              </a:rPr>
              <a:t> </a:t>
            </a:r>
          </a:p>
          <a:p>
            <a:pPr>
              <a:spcBef>
                <a:spcPts val="2000"/>
              </a:spcBef>
              <a:buClr>
                <a:srgbClr val="003399"/>
              </a:buClr>
              <a:buFont typeface="Wingdings" pitchFamily="2" charset="2"/>
              <a:buChar char=""/>
            </a:pPr>
            <a:r>
              <a:rPr lang="en-US" sz="3200" dirty="0">
                <a:latin typeface="Gill Sans MT" panose="020B0502020104020203" pitchFamily="34" charset="0"/>
              </a:rPr>
              <a:t>Multiple developers can work on different parts </a:t>
            </a:r>
          </a:p>
          <a:p>
            <a:pPr>
              <a:spcBef>
                <a:spcPts val="2000"/>
              </a:spcBef>
              <a:buClr>
                <a:srgbClr val="003399"/>
              </a:buClr>
              <a:buFont typeface="Wingdings" pitchFamily="2" charset="2"/>
              <a:buChar char=""/>
            </a:pPr>
            <a:r>
              <a:rPr lang="en-US" sz="3200" dirty="0">
                <a:latin typeface="Gill Sans MT" panose="020B0502020104020203" pitchFamily="34" charset="0"/>
              </a:rPr>
              <a:t>Each module can be tested and debugged separately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C0F998A-5FC3-470C-AA07-50176FA6A6AA}" type="slidenum">
              <a:rPr lang="en-US" sz="1200">
                <a:latin typeface="Gill Sans MT" panose="020B0502020104020203" pitchFamily="34" charset="0"/>
                <a:ea typeface="MS PGothic" pitchFamily="34" charset="-128"/>
              </a:rPr>
              <a:pPr algn="r">
                <a:buClrTx/>
                <a:buFontTx/>
                <a:buNone/>
              </a:pPr>
              <a:t>60</a:t>
            </a:fld>
            <a:endParaRPr lang="en-US" sz="1200" dirty="0">
              <a:latin typeface="Gill Sans MT" panose="020B0502020104020203" pitchFamily="34" charset="0"/>
              <a:ea typeface="MS PGothic" pitchFamily="34" charset="-128"/>
            </a:endParaRPr>
          </a:p>
        </p:txBody>
      </p:sp>
      <p:sp>
        <p:nvSpPr>
          <p:cNvPr id="57346" name="Text Box 2"/>
          <p:cNvSpPr txBox="1">
            <a:spLocks noChangeArrowheads="1"/>
          </p:cNvSpPr>
          <p:nvPr/>
        </p:nvSpPr>
        <p:spPr bwMode="auto">
          <a:xfrm>
            <a:off x="304800"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800" b="1" dirty="0">
                <a:solidFill>
                  <a:srgbClr val="293A83"/>
                </a:solidFill>
                <a:latin typeface="+mn-lt"/>
              </a:rPr>
              <a:t>Storage Classes, Static: Examples</a:t>
            </a:r>
          </a:p>
        </p:txBody>
      </p:sp>
      <p:sp>
        <p:nvSpPr>
          <p:cNvPr id="5734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75"/>
              </a:spcBef>
              <a:buClrTx/>
              <a:buFontTx/>
              <a:buNone/>
            </a:pPr>
            <a:r>
              <a:rPr lang="en-US" sz="2400" b="1" dirty="0">
                <a:latin typeface="Consolas" panose="020B0609020204030204" pitchFamily="49" charset="0"/>
                <a:cs typeface="Courier New" pitchFamily="49" charset="0"/>
              </a:rPr>
              <a:t>void </a:t>
            </a:r>
            <a:r>
              <a:rPr lang="en-US" sz="2400" b="1" dirty="0" err="1">
                <a:latin typeface="Consolas" panose="020B0609020204030204" pitchFamily="49" charset="0"/>
                <a:cs typeface="Courier New" pitchFamily="49" charset="0"/>
              </a:rPr>
              <a:t>func</a:t>
            </a:r>
            <a:r>
              <a:rPr lang="en-US" sz="2400" b="1" dirty="0">
                <a:latin typeface="Consolas" panose="020B0609020204030204" pitchFamily="49" charset="0"/>
                <a:cs typeface="Courier New" pitchFamily="49" charset="0"/>
              </a:rPr>
              <a:t>(void){</a:t>
            </a:r>
          </a:p>
          <a:p>
            <a:pPr>
              <a:lnSpc>
                <a:spcPct val="80000"/>
              </a:lnSpc>
              <a:spcBef>
                <a:spcPts val="575"/>
              </a:spcBef>
              <a:buClrTx/>
              <a:buFontTx/>
              <a:buNone/>
            </a:pPr>
            <a:r>
              <a:rPr lang="en-US" sz="2400" b="1" dirty="0">
                <a:solidFill>
                  <a:srgbClr val="CC0000"/>
                </a:solidFill>
                <a:latin typeface="Consolas" panose="020B0609020204030204" pitchFamily="49" charset="0"/>
                <a:cs typeface="Courier New" pitchFamily="49" charset="0"/>
              </a:rPr>
              <a:t>	</a:t>
            </a:r>
            <a:r>
              <a:rPr lang="en-US" sz="2400" b="1" dirty="0" err="1">
                <a:solidFill>
                  <a:srgbClr val="CC0000"/>
                </a:solidFill>
                <a:latin typeface="Consolas" panose="020B0609020204030204" pitchFamily="49" charset="0"/>
                <a:cs typeface="Courier New" pitchFamily="49" charset="0"/>
              </a:rPr>
              <a:t>int</a:t>
            </a:r>
            <a:r>
              <a:rPr lang="en-US" sz="2400" b="1" dirty="0">
                <a:solidFill>
                  <a:srgbClr val="CC0000"/>
                </a:solidFill>
                <a:latin typeface="Consolas" panose="020B0609020204030204" pitchFamily="49" charset="0"/>
                <a:cs typeface="Courier New" pitchFamily="49" charset="0"/>
              </a:rPr>
              <a:t> j;</a:t>
            </a:r>
          </a:p>
          <a:p>
            <a:pPr>
              <a:lnSpc>
                <a:spcPct val="80000"/>
              </a:lnSpc>
              <a:spcBef>
                <a:spcPts val="575"/>
              </a:spcBef>
              <a:buClrTx/>
              <a:buFontTx/>
              <a:buNone/>
            </a:pPr>
            <a:r>
              <a:rPr lang="en-US" sz="2400" b="1" dirty="0">
                <a:solidFill>
                  <a:srgbClr val="CC0000"/>
                </a:solidFill>
                <a:latin typeface="Consolas" panose="020B0609020204030204" pitchFamily="49" charset="0"/>
                <a:cs typeface="Courier New" pitchFamily="49" charset="0"/>
              </a:rPr>
              <a:t>	static </a:t>
            </a:r>
            <a:r>
              <a:rPr lang="en-US" sz="2400" b="1" dirty="0" err="1">
                <a:solidFill>
                  <a:srgbClr val="CC0000"/>
                </a:solidFill>
                <a:latin typeface="Consolas" panose="020B0609020204030204" pitchFamily="49" charset="0"/>
                <a:cs typeface="Courier New" pitchFamily="49" charset="0"/>
              </a:rPr>
              <a:t>int</a:t>
            </a:r>
            <a:r>
              <a:rPr lang="en-US" sz="2400" b="1" dirty="0">
                <a:solidFill>
                  <a:srgbClr val="CC0000"/>
                </a:solidFill>
                <a:latin typeface="Consolas" panose="020B0609020204030204" pitchFamily="49" charset="0"/>
                <a:cs typeface="Courier New" pitchFamily="49" charset="0"/>
              </a:rPr>
              <a:t> </a:t>
            </a:r>
            <a:r>
              <a:rPr lang="en-US" sz="2400" b="1" dirty="0" err="1">
                <a:solidFill>
                  <a:srgbClr val="CC0000"/>
                </a:solidFill>
                <a:latin typeface="Consolas" panose="020B0609020204030204" pitchFamily="49" charset="0"/>
                <a:cs typeface="Courier New" pitchFamily="49" charset="0"/>
              </a:rPr>
              <a:t>i</a:t>
            </a:r>
            <a:r>
              <a:rPr lang="en-US" sz="2400" b="1" dirty="0">
                <a:solidFill>
                  <a:srgbClr val="CC0000"/>
                </a:solidFill>
                <a:latin typeface="Consolas" panose="020B0609020204030204" pitchFamily="49" charset="0"/>
                <a:cs typeface="Courier New" pitchFamily="49" charset="0"/>
              </a:rPr>
              <a:t>;</a:t>
            </a:r>
          </a:p>
          <a:p>
            <a:pPr>
              <a:lnSpc>
                <a:spcPct val="80000"/>
              </a:lnSpc>
              <a:spcBef>
                <a:spcPts val="575"/>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%d \n", </a:t>
            </a:r>
            <a:r>
              <a:rPr lang="en-US" sz="2400" b="1" dirty="0" err="1">
                <a:solidFill>
                  <a:srgbClr val="CC0000"/>
                </a:solidFill>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a:t>
            </a:r>
          </a:p>
          <a:p>
            <a:pPr>
              <a:lnSpc>
                <a:spcPct val="80000"/>
              </a:lnSpc>
              <a:spcBef>
                <a:spcPts val="575"/>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("j = %d \n", </a:t>
            </a:r>
            <a:r>
              <a:rPr lang="en-US" sz="2400" b="1" dirty="0">
                <a:solidFill>
                  <a:srgbClr val="CC0000"/>
                </a:solidFill>
                <a:latin typeface="Consolas" panose="020B0609020204030204" pitchFamily="49" charset="0"/>
                <a:cs typeface="Courier New" pitchFamily="49" charset="0"/>
              </a:rPr>
              <a:t>j</a:t>
            </a:r>
            <a:r>
              <a:rPr lang="en-US" sz="2400" b="1" dirty="0">
                <a:latin typeface="Consolas" panose="020B0609020204030204" pitchFamily="49" charset="0"/>
                <a:cs typeface="Courier New" pitchFamily="49" charset="0"/>
              </a:rPr>
              <a:t>);</a:t>
            </a:r>
          </a:p>
          <a:p>
            <a:pPr>
              <a:lnSpc>
                <a:spcPct val="80000"/>
              </a:lnSpc>
              <a:spcBef>
                <a:spcPts val="575"/>
              </a:spcBef>
              <a:buClrTx/>
              <a:buFontTx/>
              <a:buNone/>
            </a:pPr>
            <a:r>
              <a:rPr lang="en-US" sz="2400" b="1" dirty="0">
                <a:latin typeface="Consolas" panose="020B0609020204030204" pitchFamily="49" charset="0"/>
                <a:cs typeface="Courier New" pitchFamily="49" charset="0"/>
              </a:rPr>
              <a:t>	</a:t>
            </a:r>
            <a:r>
              <a:rPr lang="en-US" sz="2400" b="1" dirty="0" err="1">
                <a:solidFill>
                  <a:srgbClr val="CC0000"/>
                </a:solidFill>
                <a:latin typeface="Consolas" panose="020B0609020204030204" pitchFamily="49" charset="0"/>
                <a:cs typeface="Courier New" pitchFamily="49" charset="0"/>
              </a:rPr>
              <a:t>i</a:t>
            </a:r>
            <a:r>
              <a:rPr lang="en-US" sz="2400" b="1" dirty="0">
                <a:solidFill>
                  <a:srgbClr val="CC0000"/>
                </a:solidFill>
                <a:latin typeface="Consolas" panose="020B0609020204030204" pitchFamily="49" charset="0"/>
                <a:cs typeface="Courier New" pitchFamily="49" charset="0"/>
              </a:rPr>
              <a:t> = 20;</a:t>
            </a:r>
          </a:p>
          <a:p>
            <a:pPr>
              <a:lnSpc>
                <a:spcPct val="80000"/>
              </a:lnSpc>
              <a:spcBef>
                <a:spcPts val="575"/>
              </a:spcBef>
              <a:buClrTx/>
              <a:buFontTx/>
              <a:buNone/>
            </a:pPr>
            <a:r>
              <a:rPr lang="en-US" sz="2400" b="1" dirty="0">
                <a:latin typeface="Consolas" panose="020B0609020204030204" pitchFamily="49" charset="0"/>
                <a:cs typeface="Courier New" pitchFamily="49" charset="0"/>
              </a:rPr>
              <a:t>}</a:t>
            </a:r>
          </a:p>
          <a:p>
            <a:pPr>
              <a:lnSpc>
                <a:spcPct val="80000"/>
              </a:lnSpc>
              <a:spcBef>
                <a:spcPts val="575"/>
              </a:spcBef>
              <a:buClrTx/>
              <a:buFontTx/>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main(void){</a:t>
            </a:r>
          </a:p>
          <a:p>
            <a:pPr>
              <a:lnSpc>
                <a:spcPct val="80000"/>
              </a:lnSpc>
              <a:spcBef>
                <a:spcPts val="575"/>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func</a:t>
            </a:r>
            <a:r>
              <a:rPr lang="en-US" sz="2400" b="1" dirty="0">
                <a:latin typeface="Consolas" panose="020B0609020204030204" pitchFamily="49" charset="0"/>
                <a:cs typeface="Courier New" pitchFamily="49" charset="0"/>
              </a:rPr>
              <a:t>();		</a:t>
            </a:r>
          </a:p>
          <a:p>
            <a:pPr>
              <a:lnSpc>
                <a:spcPct val="80000"/>
              </a:lnSpc>
              <a:spcBef>
                <a:spcPts val="575"/>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func</a:t>
            </a:r>
            <a:r>
              <a:rPr lang="en-US" sz="2400" b="1" dirty="0">
                <a:latin typeface="Consolas" panose="020B0609020204030204" pitchFamily="49" charset="0"/>
                <a:cs typeface="Courier New" pitchFamily="49" charset="0"/>
              </a:rPr>
              <a:t>();</a:t>
            </a:r>
          </a:p>
          <a:p>
            <a:pPr>
              <a:lnSpc>
                <a:spcPct val="80000"/>
              </a:lnSpc>
              <a:spcBef>
                <a:spcPts val="575"/>
              </a:spcBef>
              <a:buClrTx/>
              <a:buFontTx/>
              <a:buNone/>
            </a:pPr>
            <a:r>
              <a:rPr lang="en-US" sz="2400" b="1" dirty="0">
                <a:latin typeface="Consolas" panose="020B0609020204030204" pitchFamily="49" charset="0"/>
                <a:cs typeface="Courier New" pitchFamily="49" charset="0"/>
              </a:rPr>
              <a:t>	</a:t>
            </a:r>
            <a:r>
              <a:rPr lang="en-US" sz="2400" b="1" dirty="0">
                <a:solidFill>
                  <a:srgbClr val="00B05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a:t>
            </a:r>
            <a:r>
              <a:rPr lang="en-US" sz="2400" b="1" dirty="0" err="1">
                <a:solidFill>
                  <a:srgbClr val="CC0000"/>
                </a:solidFill>
                <a:latin typeface="Consolas" panose="020B0609020204030204" pitchFamily="49" charset="0"/>
                <a:cs typeface="Courier New" pitchFamily="49" charset="0"/>
              </a:rPr>
              <a:t>i</a:t>
            </a:r>
            <a:r>
              <a:rPr lang="en-US" sz="2400" b="1" dirty="0">
                <a:solidFill>
                  <a:srgbClr val="CC0000"/>
                </a:solidFill>
                <a:latin typeface="Consolas" panose="020B0609020204030204" pitchFamily="49" charset="0"/>
                <a:cs typeface="Courier New" pitchFamily="49" charset="0"/>
              </a:rPr>
              <a:t> = 30; </a:t>
            </a:r>
            <a:r>
              <a:rPr lang="en-US" sz="2000" b="1" dirty="0">
                <a:solidFill>
                  <a:srgbClr val="00B050"/>
                </a:solidFill>
                <a:latin typeface="Consolas" panose="020B0609020204030204" pitchFamily="49" charset="0"/>
                <a:cs typeface="Courier New" pitchFamily="49" charset="0"/>
              </a:rPr>
              <a:t>/*</a:t>
            </a:r>
            <a:r>
              <a:rPr lang="en-US" sz="2000" b="1" dirty="0">
                <a:solidFill>
                  <a:srgbClr val="CC0000"/>
                </a:solidFill>
                <a:latin typeface="Consolas" panose="020B0609020204030204" pitchFamily="49" charset="0"/>
                <a:cs typeface="Courier New" pitchFamily="49" charset="0"/>
              </a:rPr>
              <a:t> compile error, why? </a:t>
            </a:r>
            <a:r>
              <a:rPr lang="en-US" sz="2000" b="1" dirty="0">
                <a:solidFill>
                  <a:srgbClr val="00B050"/>
                </a:solidFill>
                <a:latin typeface="Consolas" panose="020B0609020204030204" pitchFamily="49" charset="0"/>
                <a:cs typeface="Courier New" pitchFamily="49" charset="0"/>
              </a:rPr>
              <a:t>*/</a:t>
            </a:r>
          </a:p>
          <a:p>
            <a:pPr>
              <a:lnSpc>
                <a:spcPct val="80000"/>
              </a:lnSpc>
              <a:spcBef>
                <a:spcPts val="575"/>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func</a:t>
            </a:r>
            <a:r>
              <a:rPr lang="en-US" sz="2400" b="1" dirty="0">
                <a:latin typeface="Consolas" panose="020B0609020204030204" pitchFamily="49" charset="0"/>
                <a:cs typeface="Courier New" pitchFamily="49" charset="0"/>
              </a:rPr>
              <a:t>();</a:t>
            </a:r>
          </a:p>
          <a:p>
            <a:pPr>
              <a:lnSpc>
                <a:spcPct val="80000"/>
              </a:lnSpc>
              <a:spcBef>
                <a:spcPts val="575"/>
              </a:spcBef>
              <a:buClrTx/>
              <a:buFontTx/>
              <a:buNone/>
            </a:pPr>
            <a:r>
              <a:rPr lang="en-US" sz="2400" b="1" dirty="0">
                <a:latin typeface="Consolas" panose="020B0609020204030204" pitchFamily="49" charset="0"/>
                <a:cs typeface="Courier New" pitchFamily="49" charset="0"/>
              </a:rPr>
              <a:t>	return 0;</a:t>
            </a:r>
          </a:p>
          <a:p>
            <a:pPr>
              <a:lnSpc>
                <a:spcPct val="80000"/>
              </a:lnSpc>
              <a:spcBef>
                <a:spcPts val="575"/>
              </a:spcBef>
              <a:buClrTx/>
              <a:buFontTx/>
              <a:buNone/>
            </a:pPr>
            <a:r>
              <a:rPr lang="en-US" sz="2400" b="1" dirty="0">
                <a:latin typeface="Consolas" panose="020B0609020204030204" pitchFamily="49" charset="0"/>
                <a:cs typeface="Courier New" pitchFamily="49" charset="0"/>
              </a:rPr>
              <a:t>}</a:t>
            </a:r>
          </a:p>
        </p:txBody>
      </p:sp>
      <p:sp>
        <p:nvSpPr>
          <p:cNvPr id="57348" name="Rectangle 4"/>
          <p:cNvSpPr>
            <a:spLocks noChangeArrowheads="1"/>
          </p:cNvSpPr>
          <p:nvPr/>
        </p:nvSpPr>
        <p:spPr bwMode="auto">
          <a:xfrm>
            <a:off x="7224498" y="4365104"/>
            <a:ext cx="1739989"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nsolas" panose="020B0609020204030204" pitchFamily="49" charset="0"/>
                <a:cs typeface="Courier New" pitchFamily="49" charset="0"/>
              </a:rPr>
              <a:t>// </a:t>
            </a:r>
            <a:r>
              <a:rPr lang="pl-PL" sz="1600" b="1" dirty="0">
                <a:solidFill>
                  <a:srgbClr val="0070C0"/>
                </a:solidFill>
                <a:latin typeface="Consolas" panose="020B0609020204030204" pitchFamily="49" charset="0"/>
                <a:cs typeface="Courier New" pitchFamily="49" charset="0"/>
              </a:rPr>
              <a:t>i = 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nsolas" panose="020B0609020204030204" pitchFamily="49" charset="0"/>
                <a:cs typeface="Courier New" pitchFamily="49" charset="0"/>
              </a:rPr>
              <a:t>// </a:t>
            </a:r>
            <a:r>
              <a:rPr lang="pl-PL" sz="1600" b="1" dirty="0">
                <a:solidFill>
                  <a:srgbClr val="0070C0"/>
                </a:solidFill>
                <a:latin typeface="Consolas" panose="020B0609020204030204" pitchFamily="49" charset="0"/>
                <a:cs typeface="Courier New" pitchFamily="49" charset="0"/>
              </a:rPr>
              <a:t>j = </a:t>
            </a:r>
            <a:r>
              <a:rPr lang="en-US" sz="1600" dirty="0">
                <a:solidFill>
                  <a:srgbClr val="0070C0"/>
                </a:solidFill>
                <a:latin typeface="Consolas" panose="020B0609020204030204" pitchFamily="49" charset="0"/>
                <a:cs typeface="Courier New" pitchFamily="49" charset="0"/>
              </a:rPr>
              <a:t>junk</a:t>
            </a:r>
            <a:endParaRPr lang="en-US" sz="1600" dirty="0">
              <a:solidFill>
                <a:srgbClr val="00B050"/>
              </a:solidFill>
              <a:latin typeface="Consolas" panose="020B0609020204030204" pitchFamily="49" charset="0"/>
              <a:cs typeface="Courier New" pitchFamily="49" charset="0"/>
            </a:endParaRP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nsolas" panose="020B0609020204030204" pitchFamily="49" charset="0"/>
                <a:cs typeface="Courier New" pitchFamily="49" charset="0"/>
              </a:rPr>
              <a:t>// </a:t>
            </a:r>
            <a:r>
              <a:rPr lang="pl-PL" sz="1600" b="1" dirty="0">
                <a:solidFill>
                  <a:srgbClr val="0070C0"/>
                </a:solidFill>
                <a:latin typeface="Consolas" panose="020B0609020204030204" pitchFamily="49" charset="0"/>
                <a:cs typeface="Courier New" pitchFamily="49" charset="0"/>
              </a:rPr>
              <a:t>i = 20</a:t>
            </a:r>
          </a:p>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nsolas" panose="020B0609020204030204" pitchFamily="49" charset="0"/>
                <a:cs typeface="Courier New" pitchFamily="49" charset="0"/>
              </a:rPr>
              <a:t>// </a:t>
            </a:r>
            <a:r>
              <a:rPr lang="pl-PL" sz="1600" b="1" dirty="0">
                <a:solidFill>
                  <a:srgbClr val="0070C0"/>
                </a:solidFill>
                <a:latin typeface="Consolas" panose="020B0609020204030204" pitchFamily="49" charset="0"/>
                <a:cs typeface="Courier New" pitchFamily="49" charset="0"/>
              </a:rPr>
              <a:t>j = </a:t>
            </a:r>
            <a:r>
              <a:rPr lang="en-US" sz="1600" dirty="0">
                <a:solidFill>
                  <a:srgbClr val="0070C0"/>
                </a:solidFill>
                <a:latin typeface="Consolas" panose="020B0609020204030204" pitchFamily="49" charset="0"/>
                <a:cs typeface="Courier New" pitchFamily="49" charset="0"/>
              </a:rPr>
              <a:t>junk</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nsolas" panose="020B0609020204030204" pitchFamily="49" charset="0"/>
                <a:cs typeface="Courier New" pitchFamily="49" charset="0"/>
              </a:rPr>
              <a:t>// </a:t>
            </a:r>
            <a:r>
              <a:rPr lang="pl-PL" sz="1600" b="1" dirty="0">
                <a:solidFill>
                  <a:srgbClr val="0070C0"/>
                </a:solidFill>
                <a:latin typeface="Consolas" panose="020B0609020204030204" pitchFamily="49" charset="0"/>
                <a:cs typeface="Courier New" pitchFamily="49" charset="0"/>
              </a:rPr>
              <a:t>i = 20</a:t>
            </a:r>
          </a:p>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nsolas" panose="020B0609020204030204" pitchFamily="49" charset="0"/>
                <a:cs typeface="Courier New" pitchFamily="49" charset="0"/>
              </a:rPr>
              <a:t>// </a:t>
            </a:r>
            <a:r>
              <a:rPr lang="pl-PL" sz="1600" b="1" dirty="0">
                <a:solidFill>
                  <a:srgbClr val="0070C0"/>
                </a:solidFill>
                <a:latin typeface="Consolas" panose="020B0609020204030204" pitchFamily="49" charset="0"/>
                <a:cs typeface="Courier New" pitchFamily="49" charset="0"/>
              </a:rPr>
              <a:t>j = </a:t>
            </a:r>
            <a:r>
              <a:rPr lang="en-US" sz="1600" dirty="0">
                <a:solidFill>
                  <a:srgbClr val="0070C0"/>
                </a:solidFill>
                <a:latin typeface="Consolas" panose="020B0609020204030204" pitchFamily="49" charset="0"/>
                <a:cs typeface="Courier New" pitchFamily="49" charset="0"/>
              </a:rPr>
              <a:t>junk</a:t>
            </a:r>
            <a:endParaRPr lang="en-US" sz="1600" dirty="0">
              <a:solidFill>
                <a:srgbClr val="00B050"/>
              </a:solidFill>
              <a:latin typeface="Consolas" panose="020B0609020204030204"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7348"/>
                                        </p:tgtEl>
                                        <p:attrNameLst>
                                          <p:attrName>style.visibility</p:attrName>
                                        </p:attrNameLst>
                                      </p:cBhvr>
                                      <p:to>
                                        <p:strVal val="visible"/>
                                      </p:to>
                                    </p:set>
                                    <p:animEffect transition="in" filter="checkerboard(across)">
                                      <p:cBhvr additive="repl">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B968771-2FA8-4116-B64F-9B48ABA353A2}" type="slidenum">
              <a:rPr lang="en-US" sz="1200">
                <a:latin typeface="Gill Sans MT" panose="020B0502020104020203" pitchFamily="34" charset="0"/>
                <a:ea typeface="MS PGothic" pitchFamily="34" charset="-128"/>
              </a:rPr>
              <a:pPr algn="r">
                <a:buClrTx/>
                <a:buFontTx/>
                <a:buNone/>
              </a:pPr>
              <a:t>61</a:t>
            </a:fld>
            <a:endParaRPr lang="en-US" sz="1200" dirty="0">
              <a:latin typeface="Gill Sans MT" panose="020B0502020104020203" pitchFamily="34" charset="0"/>
              <a:ea typeface="MS PGothic" pitchFamily="34" charset="-128"/>
            </a:endParaRPr>
          </a:p>
        </p:txBody>
      </p:sp>
      <p:sp>
        <p:nvSpPr>
          <p:cNvPr id="59394" name="Text Box 2"/>
          <p:cNvSpPr txBox="1">
            <a:spLocks noChangeArrowheads="1"/>
          </p:cNvSpPr>
          <p:nvPr/>
        </p:nvSpPr>
        <p:spPr bwMode="auto">
          <a:xfrm>
            <a:off x="304800"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600" b="1" dirty="0">
                <a:solidFill>
                  <a:srgbClr val="293A83"/>
                </a:solidFill>
                <a:latin typeface="+mj-lt"/>
              </a:rPr>
              <a:t>Storage Classes, Register: Examples</a:t>
            </a:r>
          </a:p>
        </p:txBody>
      </p:sp>
      <p:sp>
        <p:nvSpPr>
          <p:cNvPr id="5939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750"/>
              </a:spcBef>
              <a:buClrTx/>
              <a:buFontTx/>
              <a:buNone/>
            </a:pPr>
            <a:endParaRPr lang="en-US" sz="3000" dirty="0">
              <a:latin typeface="Gill Sans MT" panose="020B0502020104020203" pitchFamily="34" charset="0"/>
            </a:endParaRPr>
          </a:p>
          <a:p>
            <a:pPr>
              <a:spcBef>
                <a:spcPts val="575"/>
              </a:spcBef>
              <a:buClrTx/>
              <a:buFontTx/>
              <a:buNone/>
            </a:pPr>
            <a:r>
              <a:rPr lang="en-US" sz="2400" b="1" dirty="0">
                <a:solidFill>
                  <a:schemeClr val="accent6"/>
                </a:solidFill>
                <a:latin typeface="Consolas" panose="020B0609020204030204" pitchFamily="49" charset="0"/>
                <a:cs typeface="Courier New" pitchFamily="49" charset="0"/>
              </a:rPr>
              <a:t>register</a:t>
            </a:r>
            <a:r>
              <a:rPr lang="en-US" sz="2400" b="1" dirty="0">
                <a:latin typeface="Consolas" panose="020B0609020204030204" pitchFamily="49" charset="0"/>
                <a:cs typeface="Courier New" pitchFamily="49" charset="0"/>
              </a:rPr>
              <a:t> int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a:t>
            </a:r>
          </a:p>
          <a:p>
            <a:pPr>
              <a:spcBef>
                <a:spcPts val="575"/>
              </a:spcBef>
              <a:buClrTx/>
              <a:buFontTx/>
              <a:buNone/>
            </a:pPr>
            <a:endParaRPr lang="en-US" sz="2400" b="1" dirty="0">
              <a:latin typeface="Consolas" panose="020B0609020204030204" pitchFamily="49" charset="0"/>
              <a:cs typeface="Courier New" pitchFamily="49" charset="0"/>
            </a:endParaRPr>
          </a:p>
          <a:p>
            <a:pPr>
              <a:spcBef>
                <a:spcPts val="575"/>
              </a:spcBef>
              <a:buClrTx/>
              <a:buFontTx/>
              <a:buNone/>
            </a:pPr>
            <a:r>
              <a:rPr lang="en-US" sz="2400" b="1" dirty="0">
                <a:latin typeface="Consolas" panose="020B0609020204030204" pitchFamily="49" charset="0"/>
                <a:cs typeface="Courier New" pitchFamily="49" charset="0"/>
              </a:rPr>
              <a:t>for(</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0;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&lt; 100;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a:t>
            </a:r>
          </a:p>
          <a:p>
            <a:pPr>
              <a:spcBef>
                <a:spcPts val="575"/>
              </a:spcBef>
              <a:buClrTx/>
              <a:buFontTx/>
              <a:buNone/>
            </a:pPr>
            <a:r>
              <a:rPr lang="en-US" sz="2400" b="1" dirty="0">
                <a:latin typeface="Consolas" panose="020B0609020204030204" pitchFamily="49" charset="0"/>
                <a:cs typeface="Courier New" pitchFamily="49" charset="0"/>
              </a:rPr>
              <a:t>	…</a:t>
            </a:r>
          </a:p>
          <a:p>
            <a:pPr>
              <a:spcBef>
                <a:spcPts val="1500"/>
              </a:spcBef>
              <a:buClrTx/>
              <a:buFontTx/>
              <a:buNone/>
            </a:pPr>
            <a:endParaRPr lang="en-US" sz="2400" b="1" dirty="0">
              <a:latin typeface="Consolas" panose="020B0609020204030204"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latin typeface="Gill Sans MT" panose="020B0502020104020203" pitchFamily="34" charset="0"/>
                <a:ea typeface="MS PGothic" pitchFamily="34" charset="-128"/>
              </a:rPr>
              <a:pPr algn="r">
                <a:buClrTx/>
                <a:buFontTx/>
                <a:buNone/>
              </a:pPr>
              <a:t>62</a:t>
            </a:fld>
            <a:endParaRPr lang="en-US" sz="1200" dirty="0">
              <a:latin typeface="Gill Sans MT" panose="020B0502020104020203" pitchFamily="34" charset="0"/>
              <a:ea typeface="MS PGothic" pitchFamily="34" charset="-128"/>
            </a:endParaRPr>
          </a:p>
        </p:txBody>
      </p:sp>
      <p:sp>
        <p:nvSpPr>
          <p:cNvPr id="60418" name="Text Box 2"/>
          <p:cNvSpPr txBox="1">
            <a:spLocks noChangeArrowheads="1"/>
          </p:cNvSpPr>
          <p:nvPr/>
        </p:nvSpPr>
        <p:spPr bwMode="auto">
          <a:xfrm>
            <a:off x="179512" y="152400"/>
            <a:ext cx="9011344"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Be careful: loops and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gn="just">
              <a:spcBef>
                <a:spcPts val="2000"/>
              </a:spcBef>
              <a:buClr>
                <a:srgbClr val="003399"/>
              </a:buClr>
              <a:buFont typeface="Wingdings" pitchFamily="2" charset="2"/>
              <a:buChar char=""/>
            </a:pPr>
            <a:r>
              <a:rPr lang="en-US" sz="2800" dirty="0">
                <a:solidFill>
                  <a:schemeClr val="tx1"/>
                </a:solidFill>
                <a:latin typeface="Gill Sans MT" panose="020B0502020104020203" pitchFamily="34" charset="0"/>
              </a:rPr>
              <a:t>According to standard:</a:t>
            </a:r>
          </a:p>
          <a:p>
            <a:pPr marL="0" indent="0" algn="just">
              <a:spcBef>
                <a:spcPts val="0"/>
              </a:spcBef>
              <a:buClr>
                <a:srgbClr val="003399"/>
              </a:buClr>
            </a:pPr>
            <a:r>
              <a:rPr lang="en-US" sz="2400" dirty="0">
                <a:solidFill>
                  <a:schemeClr val="tx1"/>
                </a:solidFill>
                <a:latin typeface="Gill Sans MT" panose="020B0502020104020203" pitchFamily="34" charset="0"/>
              </a:rPr>
              <a:t>“</a:t>
            </a:r>
            <a:r>
              <a:rPr lang="en-US" sz="2400" i="1" dirty="0">
                <a:solidFill>
                  <a:schemeClr val="tx1"/>
                </a:solidFill>
                <a:latin typeface="Gill Sans MT" panose="020B0502020104020203" pitchFamily="34" charset="0"/>
              </a:rPr>
              <a:t>For such an object that does not have a variable length array type, its lifetime extends from entry into the block with which it is associated until execution of that block ends in any way.</a:t>
            </a:r>
            <a:r>
              <a:rPr lang="en-US" sz="2400" dirty="0">
                <a:latin typeface="Gill Sans MT" panose="020B0502020104020203" pitchFamily="34" charset="0"/>
              </a:rPr>
              <a:t>”</a:t>
            </a:r>
            <a:endParaRPr lang="en-US" sz="2400" dirty="0">
              <a:solidFill>
                <a:schemeClr val="tx1"/>
              </a:solidFill>
              <a:latin typeface="Gill Sans MT" panose="020B0502020104020203" pitchFamily="34" charset="0"/>
            </a:endParaRPr>
          </a:p>
          <a:p>
            <a:pPr algn="just">
              <a:spcBef>
                <a:spcPts val="2000"/>
              </a:spcBef>
              <a:buClr>
                <a:srgbClr val="003399"/>
              </a:buClr>
              <a:buFont typeface="Wingdings" pitchFamily="2" charset="2"/>
              <a:buChar char=""/>
            </a:pPr>
            <a:r>
              <a:rPr lang="en-US" sz="2800" dirty="0">
                <a:solidFill>
                  <a:schemeClr val="tx1"/>
                </a:solidFill>
                <a:latin typeface="Gill Sans MT" panose="020B0502020104020203" pitchFamily="34" charset="0"/>
              </a:rPr>
              <a:t>Variable is defined in a block of a loop</a:t>
            </a:r>
          </a:p>
          <a:p>
            <a:pPr algn="just">
              <a:spcBef>
                <a:spcPts val="2000"/>
              </a:spcBef>
              <a:buClr>
                <a:srgbClr val="003399"/>
              </a:buClr>
              <a:buFont typeface="Wingdings" pitchFamily="2" charset="2"/>
              <a:buChar char=""/>
            </a:pPr>
            <a:r>
              <a:rPr lang="en-US" sz="2800" dirty="0">
                <a:solidFill>
                  <a:schemeClr val="tx1"/>
                </a:solidFill>
                <a:latin typeface="Gill Sans MT" panose="020B0502020104020203" pitchFamily="34" charset="0"/>
              </a:rPr>
              <a:t>1) The variable retains its value between iterations of the loop if it </a:t>
            </a:r>
            <a:r>
              <a:rPr lang="en-US" sz="2800" dirty="0">
                <a:solidFill>
                  <a:srgbClr val="7030A0"/>
                </a:solidFill>
                <a:latin typeface="Gill Sans MT" panose="020B0502020104020203" pitchFamily="34" charset="0"/>
              </a:rPr>
              <a:t>is </a:t>
            </a:r>
            <a:r>
              <a:rPr lang="en-US" sz="2800" b="1" dirty="0">
                <a:solidFill>
                  <a:srgbClr val="7030A0"/>
                </a:solidFill>
                <a:latin typeface="Gill Sans MT" panose="020B0502020104020203" pitchFamily="34" charset="0"/>
              </a:rPr>
              <a:t>NOT a variable length </a:t>
            </a:r>
            <a:r>
              <a:rPr lang="en-US" sz="2800" dirty="0">
                <a:solidFill>
                  <a:srgbClr val="7030A0"/>
                </a:solidFill>
                <a:latin typeface="Gill Sans MT" panose="020B0502020104020203" pitchFamily="34" charset="0"/>
              </a:rPr>
              <a:t>array</a:t>
            </a:r>
          </a:p>
          <a:p>
            <a:pPr algn="just">
              <a:spcBef>
                <a:spcPts val="2000"/>
              </a:spcBef>
              <a:buClr>
                <a:srgbClr val="003399"/>
              </a:buClr>
              <a:buFont typeface="Wingdings" pitchFamily="2" charset="2"/>
              <a:buChar char=""/>
            </a:pPr>
            <a:r>
              <a:rPr lang="en-US" sz="2800" dirty="0">
                <a:solidFill>
                  <a:schemeClr val="tx1"/>
                </a:solidFill>
                <a:latin typeface="Gill Sans MT" panose="020B0502020104020203" pitchFamily="34" charset="0"/>
              </a:rPr>
              <a:t>2) The variable </a:t>
            </a:r>
            <a:r>
              <a:rPr lang="en-US" sz="2800" dirty="0">
                <a:solidFill>
                  <a:srgbClr val="7030A0"/>
                </a:solidFill>
                <a:latin typeface="Gill Sans MT" panose="020B0502020104020203" pitchFamily="34" charset="0"/>
              </a:rPr>
              <a:t>does NOT retain its value between iterations</a:t>
            </a:r>
            <a:r>
              <a:rPr lang="en-US" sz="2800" dirty="0">
                <a:solidFill>
                  <a:schemeClr val="tx1"/>
                </a:solidFill>
                <a:latin typeface="Gill Sans MT" panose="020B0502020104020203" pitchFamily="34" charset="0"/>
              </a:rPr>
              <a:t> of the loop if it is a </a:t>
            </a:r>
            <a:r>
              <a:rPr lang="en-US" sz="2800" b="1" dirty="0">
                <a:solidFill>
                  <a:schemeClr val="tx1"/>
                </a:solidFill>
                <a:latin typeface="Gill Sans MT" panose="020B0502020104020203" pitchFamily="34" charset="0"/>
              </a:rPr>
              <a:t>variable length array</a:t>
            </a:r>
          </a:p>
          <a:p>
            <a:pPr algn="just">
              <a:spcBef>
                <a:spcPts val="2000"/>
              </a:spcBef>
              <a:buClr>
                <a:srgbClr val="003399"/>
              </a:buClr>
              <a:buFont typeface="Wingdings" pitchFamily="2" charset="2"/>
              <a:buChar char=""/>
            </a:pPr>
            <a:endParaRPr lang="en-US" sz="2800"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10086315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Effect transition="in" filter="fade">
                                      <p:cBhvr>
                                        <p:cTn id="7" dur="500"/>
                                        <p:tgtEl>
                                          <p:spTgt spid="604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19">
                                            <p:txEl>
                                              <p:pRg st="3" end="3"/>
                                            </p:txEl>
                                          </p:spTgt>
                                        </p:tgtEl>
                                        <p:attrNameLst>
                                          <p:attrName>style.visibility</p:attrName>
                                        </p:attrNameLst>
                                      </p:cBhvr>
                                      <p:to>
                                        <p:strVal val="visible"/>
                                      </p:to>
                                    </p:set>
                                    <p:animEffect transition="in" filter="fade">
                                      <p:cBhvr>
                                        <p:cTn id="12" dur="500"/>
                                        <p:tgtEl>
                                          <p:spTgt spid="604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animEffect transition="in" filter="fade">
                                      <p:cBhvr>
                                        <p:cTn id="17"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latin typeface="Gill Sans MT" panose="020B0502020104020203" pitchFamily="34" charset="0"/>
                <a:ea typeface="MS PGothic" pitchFamily="34" charset="-128"/>
              </a:rPr>
              <a:pPr algn="r">
                <a:buClrTx/>
                <a:buFontTx/>
                <a:buNone/>
              </a:pPr>
              <a:t>63</a:t>
            </a:fld>
            <a:endParaRPr lang="en-US" sz="1200" dirty="0">
              <a:latin typeface="Gill Sans MT" panose="020B0502020104020203" pitchFamily="34" charset="0"/>
              <a:ea typeface="MS PGothic" pitchFamily="34" charset="-128"/>
            </a:endParaRPr>
          </a:p>
        </p:txBody>
      </p:sp>
      <p:sp>
        <p:nvSpPr>
          <p:cNvPr id="60418" name="Text Box 2"/>
          <p:cNvSpPr txBox="1">
            <a:spLocks noChangeArrowheads="1"/>
          </p:cNvSpPr>
          <p:nvPr/>
        </p:nvSpPr>
        <p:spPr bwMode="auto">
          <a:xfrm>
            <a:off x="251520" y="152400"/>
            <a:ext cx="8784976"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Loops and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int main(){</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int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for(</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 = 0;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 &lt; 5;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chemeClr val="accent6"/>
                </a:solidFill>
                <a:latin typeface="Consolas" panose="020B0609020204030204" pitchFamily="49" charset="0"/>
                <a:cs typeface="Courier New" panose="02070309020205020404" pitchFamily="49" charset="0"/>
              </a:rPr>
              <a:t>int j;</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if(</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err="1">
                <a:solidFill>
                  <a:schemeClr val="tx1"/>
                </a:solidFill>
                <a:latin typeface="Consolas" panose="020B0609020204030204" pitchFamily="49" charset="0"/>
                <a:cs typeface="Courier New" panose="02070309020205020404" pitchFamily="49" charset="0"/>
              </a:rPr>
              <a:t>printf</a:t>
            </a:r>
            <a:r>
              <a:rPr lang="en-US" sz="2400" b="1" dirty="0">
                <a:solidFill>
                  <a:schemeClr val="tx1"/>
                </a:solidFill>
                <a:latin typeface="Consolas" panose="020B0609020204030204" pitchFamily="49" charset="0"/>
                <a:cs typeface="Courier New" panose="02070309020205020404" pitchFamily="49" charset="0"/>
              </a:rPr>
              <a:t>("&amp;j = %p, j = %d\n"</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 </a:t>
            </a:r>
            <a:r>
              <a:rPr lang="en-US" sz="2400" b="1" dirty="0">
                <a:solidFill>
                  <a:srgbClr val="7030A0"/>
                </a:solidFill>
                <a:latin typeface="Consolas" panose="020B0609020204030204" pitchFamily="49" charset="0"/>
                <a:cs typeface="Courier New" panose="02070309020205020404" pitchFamily="49" charset="0"/>
              </a:rPr>
              <a:t>&amp;j</a:t>
            </a: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rgbClr val="7030A0"/>
                </a:solidFill>
                <a:latin typeface="Consolas" panose="020B0609020204030204" pitchFamily="49" charset="0"/>
                <a:cs typeface="Courier New" panose="02070309020205020404" pitchFamily="49" charset="0"/>
              </a:rPr>
              <a:t>j</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err="1">
                <a:solidFill>
                  <a:srgbClr val="7030A0"/>
                </a:solidFill>
                <a:latin typeface="Consolas" panose="020B0609020204030204" pitchFamily="49" charset="0"/>
                <a:cs typeface="Courier New" panose="02070309020205020404" pitchFamily="49" charset="0"/>
              </a:rPr>
              <a:t>j++</a:t>
            </a:r>
            <a:r>
              <a:rPr lang="en-US" sz="2400" b="1" dirty="0">
                <a:solidFill>
                  <a:srgbClr val="7030A0"/>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else</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rgbClr val="7030A0"/>
                </a:solidFill>
                <a:latin typeface="Consolas" panose="020B0609020204030204" pitchFamily="49" charset="0"/>
                <a:cs typeface="Courier New" panose="02070309020205020404" pitchFamily="49" charset="0"/>
              </a:rPr>
              <a:t>j</a:t>
            </a:r>
            <a:r>
              <a:rPr lang="en-US" sz="2400" b="1" dirty="0">
                <a:solidFill>
                  <a:schemeClr val="tx1"/>
                </a:solidFill>
                <a:latin typeface="Consolas" panose="020B0609020204030204" pitchFamily="49" charset="0"/>
                <a:cs typeface="Courier New" panose="02070309020205020404" pitchFamily="49" charset="0"/>
              </a:rPr>
              <a:t> =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a:t>
            </a:r>
          </a:p>
        </p:txBody>
      </p:sp>
      <p:sp>
        <p:nvSpPr>
          <p:cNvPr id="5" name="Text Box 3"/>
          <p:cNvSpPr txBox="1">
            <a:spLocks noChangeArrowheads="1"/>
          </p:cNvSpPr>
          <p:nvPr/>
        </p:nvSpPr>
        <p:spPr bwMode="auto">
          <a:xfrm>
            <a:off x="5148064" y="4653136"/>
            <a:ext cx="3768790" cy="1459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000" b="1" dirty="0">
                <a:solidFill>
                  <a:srgbClr val="FF0000"/>
                </a:solidFill>
                <a:latin typeface="Consolas" panose="020B0609020204030204" pitchFamily="49" charset="0"/>
                <a:cs typeface="Courier New" panose="02070309020205020404" pitchFamily="49" charset="0"/>
              </a:rPr>
              <a:t>&amp;j = 0xffffcc38, j = 0</a:t>
            </a:r>
          </a:p>
          <a:p>
            <a:pPr marL="0" indent="0">
              <a:spcBef>
                <a:spcPts val="300"/>
              </a:spcBef>
              <a:buClr>
                <a:srgbClr val="003399"/>
              </a:buClr>
            </a:pPr>
            <a:r>
              <a:rPr lang="en-US" sz="2000" b="1" dirty="0">
                <a:solidFill>
                  <a:srgbClr val="FF0000"/>
                </a:solidFill>
                <a:latin typeface="Consolas" panose="020B0609020204030204" pitchFamily="49" charset="0"/>
                <a:cs typeface="Courier New" panose="02070309020205020404" pitchFamily="49" charset="0"/>
              </a:rPr>
              <a:t>&amp;j = 0xffffcc38, j = 1</a:t>
            </a:r>
          </a:p>
          <a:p>
            <a:pPr marL="0" indent="0">
              <a:spcBef>
                <a:spcPts val="300"/>
              </a:spcBef>
              <a:buClr>
                <a:srgbClr val="003399"/>
              </a:buClr>
            </a:pPr>
            <a:r>
              <a:rPr lang="en-US" sz="2000" b="1" dirty="0">
                <a:solidFill>
                  <a:srgbClr val="FF0000"/>
                </a:solidFill>
                <a:latin typeface="Consolas" panose="020B0609020204030204" pitchFamily="49" charset="0"/>
                <a:cs typeface="Courier New" panose="02070309020205020404" pitchFamily="49" charset="0"/>
              </a:rPr>
              <a:t>&amp;j = 0xffffcc38, j = 2</a:t>
            </a:r>
          </a:p>
          <a:p>
            <a:pPr marL="0" indent="0">
              <a:spcBef>
                <a:spcPts val="300"/>
              </a:spcBef>
              <a:buClr>
                <a:srgbClr val="003399"/>
              </a:buClr>
            </a:pPr>
            <a:r>
              <a:rPr lang="en-US" sz="2000" b="1" dirty="0">
                <a:solidFill>
                  <a:srgbClr val="FF0000"/>
                </a:solidFill>
                <a:latin typeface="Consolas" panose="020B0609020204030204" pitchFamily="49" charset="0"/>
                <a:cs typeface="Courier New" panose="02070309020205020404" pitchFamily="49" charset="0"/>
              </a:rPr>
              <a:t>&amp;j = 0xffffcc38, j = 3</a:t>
            </a:r>
          </a:p>
        </p:txBody>
      </p:sp>
    </p:spTree>
    <p:extLst>
      <p:ext uri="{BB962C8B-B14F-4D97-AF65-F5344CB8AC3E}">
        <p14:creationId xmlns:p14="http://schemas.microsoft.com/office/powerpoint/2010/main" val="8431843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latin typeface="Gill Sans MT" panose="020B0502020104020203" pitchFamily="34" charset="0"/>
                <a:ea typeface="MS PGothic" pitchFamily="34" charset="-128"/>
              </a:rPr>
              <a:pPr algn="r">
                <a:buClrTx/>
                <a:buFontTx/>
                <a:buNone/>
              </a:pPr>
              <a:t>64</a:t>
            </a:fld>
            <a:endParaRPr lang="en-US" sz="1200" dirty="0">
              <a:latin typeface="Gill Sans MT" panose="020B0502020104020203" pitchFamily="34" charset="0"/>
              <a:ea typeface="MS PGothic" pitchFamily="34" charset="-128"/>
            </a:endParaRPr>
          </a:p>
        </p:txBody>
      </p:sp>
      <p:sp>
        <p:nvSpPr>
          <p:cNvPr id="60418" name="Text Box 2"/>
          <p:cNvSpPr txBox="1">
            <a:spLocks noChangeArrowheads="1"/>
          </p:cNvSpPr>
          <p:nvPr/>
        </p:nvSpPr>
        <p:spPr bwMode="auto">
          <a:xfrm>
            <a:off x="200000" y="193228"/>
            <a:ext cx="879532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Loops and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int main(){</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int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for(</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 = 0;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 &lt; 5;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chemeClr val="accent6"/>
                </a:solidFill>
                <a:latin typeface="Consolas" panose="020B0609020204030204" pitchFamily="49" charset="0"/>
                <a:cs typeface="Courier New" panose="02070309020205020404" pitchFamily="49" charset="0"/>
              </a:rPr>
              <a:t>int</a:t>
            </a: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chemeClr val="accent6"/>
                </a:solidFill>
                <a:latin typeface="Consolas" panose="020B0609020204030204" pitchFamily="49" charset="0"/>
                <a:cs typeface="Courier New" panose="02070309020205020404" pitchFamily="49" charset="0"/>
              </a:rPr>
              <a:t>j[5</a:t>
            </a: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rgbClr val="FF0000"/>
                </a:solidFill>
                <a:latin typeface="Consolas" panose="020B0609020204030204" pitchFamily="49" charset="0"/>
                <a:cs typeface="Courier New" panose="02070309020205020404" pitchFamily="49" charset="0"/>
              </a:rPr>
              <a:t>* </a:t>
            </a:r>
            <a:r>
              <a:rPr lang="en-US" sz="2400" b="1" dirty="0" err="1">
                <a:solidFill>
                  <a:srgbClr val="FF0000"/>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chemeClr val="accent6"/>
                </a:solidFill>
                <a:latin typeface="Consolas" panose="020B0609020204030204" pitchFamily="49" charset="0"/>
                <a:cs typeface="Courier New" panose="02070309020205020404" pitchFamily="49" charset="0"/>
              </a:rPr>
              <a:t>+ 1];</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if(</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err="1">
                <a:solidFill>
                  <a:schemeClr val="tx1"/>
                </a:solidFill>
                <a:latin typeface="Consolas" panose="020B0609020204030204" pitchFamily="49" charset="0"/>
                <a:cs typeface="Courier New" panose="02070309020205020404" pitchFamily="49" charset="0"/>
              </a:rPr>
              <a:t>printf</a:t>
            </a:r>
            <a:r>
              <a:rPr lang="en-US" sz="2400" b="1" dirty="0">
                <a:solidFill>
                  <a:schemeClr val="tx1"/>
                </a:solidFill>
                <a:latin typeface="Consolas" panose="020B0609020204030204" pitchFamily="49" charset="0"/>
                <a:cs typeface="Courier New" panose="02070309020205020404" pitchFamily="49" charset="0"/>
              </a:rPr>
              <a:t>("&amp;j[0] = %p, j[0] = %d\n"</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 &amp;(j[0]), j[0]);</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chemeClr val="accent6"/>
                </a:solidFill>
                <a:latin typeface="Consolas" panose="020B0609020204030204" pitchFamily="49" charset="0"/>
                <a:cs typeface="Courier New" panose="02070309020205020404" pitchFamily="49" charset="0"/>
              </a:rPr>
              <a:t>j[0]++;</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else</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rgbClr val="7030A0"/>
                </a:solidFill>
                <a:latin typeface="Consolas" panose="020B0609020204030204" pitchFamily="49" charset="0"/>
                <a:cs typeface="Courier New" panose="02070309020205020404" pitchFamily="49" charset="0"/>
              </a:rPr>
              <a:t>j[0] = </a:t>
            </a:r>
            <a:r>
              <a:rPr lang="en-US" sz="2400" b="1" dirty="0" err="1">
                <a:solidFill>
                  <a:srgbClr val="7030A0"/>
                </a:solidFill>
                <a:latin typeface="Consolas" panose="020B0609020204030204" pitchFamily="49" charset="0"/>
                <a:cs typeface="Courier New" panose="02070309020205020404" pitchFamily="49" charset="0"/>
              </a:rPr>
              <a:t>i</a:t>
            </a:r>
            <a:r>
              <a:rPr lang="en-US" sz="2400" b="1" dirty="0">
                <a:solidFill>
                  <a:srgbClr val="7030A0"/>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a:t>
            </a:r>
          </a:p>
        </p:txBody>
      </p:sp>
      <p:sp>
        <p:nvSpPr>
          <p:cNvPr id="5" name="Text Box 3"/>
          <p:cNvSpPr txBox="1">
            <a:spLocks noChangeArrowheads="1"/>
          </p:cNvSpPr>
          <p:nvPr/>
        </p:nvSpPr>
        <p:spPr bwMode="auto">
          <a:xfrm>
            <a:off x="4746848" y="4725144"/>
            <a:ext cx="4248472" cy="136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1600" b="1" dirty="0">
                <a:solidFill>
                  <a:srgbClr val="FF0000"/>
                </a:solidFill>
                <a:latin typeface="Consolas" panose="020B0609020204030204" pitchFamily="49" charset="0"/>
                <a:cs typeface="Courier New" panose="02070309020205020404" pitchFamily="49" charset="0"/>
              </a:rPr>
              <a:t>&amp;j[0] = 0xffffcbd0, j[0] = 12291</a:t>
            </a:r>
          </a:p>
          <a:p>
            <a:pPr marL="0" indent="0">
              <a:spcBef>
                <a:spcPts val="300"/>
              </a:spcBef>
              <a:buClr>
                <a:srgbClr val="003399"/>
              </a:buClr>
            </a:pPr>
            <a:r>
              <a:rPr lang="en-US" sz="1600" b="1" dirty="0">
                <a:solidFill>
                  <a:srgbClr val="FF0000"/>
                </a:solidFill>
                <a:latin typeface="Consolas" panose="020B0609020204030204" pitchFamily="49" charset="0"/>
                <a:cs typeface="Courier New" panose="02070309020205020404" pitchFamily="49" charset="0"/>
              </a:rPr>
              <a:t>&amp;j[0] = 0xffffcbc0, j[0] = 230944</a:t>
            </a:r>
          </a:p>
          <a:p>
            <a:pPr marL="0" indent="0">
              <a:spcBef>
                <a:spcPts val="300"/>
              </a:spcBef>
              <a:buClr>
                <a:srgbClr val="003399"/>
              </a:buClr>
            </a:pPr>
            <a:r>
              <a:rPr lang="en-US" sz="1600" b="1" dirty="0">
                <a:solidFill>
                  <a:srgbClr val="FF0000"/>
                </a:solidFill>
                <a:latin typeface="Consolas" panose="020B0609020204030204" pitchFamily="49" charset="0"/>
                <a:cs typeface="Courier New" panose="02070309020205020404" pitchFamily="49" charset="0"/>
              </a:rPr>
              <a:t>&amp;j[0] = 0xffffcbb0, j[0] = 230944</a:t>
            </a:r>
          </a:p>
          <a:p>
            <a:pPr marL="0" indent="0">
              <a:spcBef>
                <a:spcPts val="300"/>
              </a:spcBef>
              <a:buClr>
                <a:srgbClr val="003399"/>
              </a:buClr>
            </a:pPr>
            <a:r>
              <a:rPr lang="en-US" sz="1600" b="1" dirty="0">
                <a:solidFill>
                  <a:srgbClr val="FF0000"/>
                </a:solidFill>
                <a:latin typeface="Consolas" panose="020B0609020204030204" pitchFamily="49" charset="0"/>
                <a:cs typeface="Courier New" panose="02070309020205020404" pitchFamily="49" charset="0"/>
              </a:rPr>
              <a:t>&amp;j[0] = 0xffffcb90, j[0] = -2148</a:t>
            </a:r>
          </a:p>
        </p:txBody>
      </p:sp>
    </p:spTree>
    <p:extLst>
      <p:ext uri="{BB962C8B-B14F-4D97-AF65-F5344CB8AC3E}">
        <p14:creationId xmlns:p14="http://schemas.microsoft.com/office/powerpoint/2010/main" val="1584946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latin typeface="Gill Sans MT" panose="020B0502020104020203" pitchFamily="34" charset="0"/>
                <a:ea typeface="MS PGothic" pitchFamily="34" charset="-128"/>
              </a:rPr>
              <a:pPr algn="r">
                <a:buClrTx/>
                <a:buFontTx/>
                <a:buNone/>
              </a:pPr>
              <a:t>65</a:t>
            </a:fld>
            <a:endParaRPr lang="en-US" sz="1200" dirty="0">
              <a:latin typeface="Gill Sans MT" panose="020B0502020104020203" pitchFamily="34" charset="0"/>
              <a:ea typeface="MS PGothic" pitchFamily="34" charset="-128"/>
            </a:endParaRPr>
          </a:p>
        </p:txBody>
      </p:sp>
      <p:sp>
        <p:nvSpPr>
          <p:cNvPr id="60418" name="Text Box 2"/>
          <p:cNvSpPr txBox="1">
            <a:spLocks noChangeArrowheads="1"/>
          </p:cNvSpPr>
          <p:nvPr/>
        </p:nvSpPr>
        <p:spPr bwMode="auto">
          <a:xfrm>
            <a:off x="251520" y="136525"/>
            <a:ext cx="864096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Loops and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int main(){</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int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for(</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 = 0;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 &lt; 5; </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chemeClr val="accent6"/>
                </a:solidFill>
                <a:latin typeface="Consolas" panose="020B0609020204030204" pitchFamily="49" charset="0"/>
                <a:cs typeface="Courier New" panose="02070309020205020404" pitchFamily="49" charset="0"/>
              </a:rPr>
              <a:t>int j[5</a:t>
            </a: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rgbClr val="FF0000"/>
                </a:solidFill>
                <a:latin typeface="Consolas" panose="020B0609020204030204" pitchFamily="49" charset="0"/>
                <a:cs typeface="Courier New" panose="02070309020205020404" pitchFamily="49" charset="0"/>
              </a:rPr>
              <a:t>* 3</a:t>
            </a: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chemeClr val="accent6"/>
                </a:solidFill>
                <a:latin typeface="Consolas" panose="020B0609020204030204" pitchFamily="49" charset="0"/>
                <a:cs typeface="Courier New" panose="02070309020205020404" pitchFamily="49" charset="0"/>
              </a:rPr>
              <a:t>+ 1];</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if(</a:t>
            </a:r>
            <a:r>
              <a:rPr lang="en-US" sz="2400" b="1" dirty="0" err="1">
                <a:solidFill>
                  <a:schemeClr val="tx1"/>
                </a:solidFill>
                <a:latin typeface="Consolas" panose="020B0609020204030204" pitchFamily="49" charset="0"/>
                <a:cs typeface="Courier New" panose="02070309020205020404" pitchFamily="49" charset="0"/>
              </a:rPr>
              <a:t>i</a:t>
            </a:r>
            <a:r>
              <a:rPr lang="en-US" sz="2400" b="1" dirty="0">
                <a:solidFill>
                  <a:schemeClr val="tx1"/>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err="1">
                <a:solidFill>
                  <a:schemeClr val="tx1"/>
                </a:solidFill>
                <a:latin typeface="Consolas" panose="020B0609020204030204" pitchFamily="49" charset="0"/>
                <a:cs typeface="Courier New" panose="02070309020205020404" pitchFamily="49" charset="0"/>
              </a:rPr>
              <a:t>printf</a:t>
            </a:r>
            <a:r>
              <a:rPr lang="en-US" sz="2400" b="1" dirty="0">
                <a:solidFill>
                  <a:schemeClr val="tx1"/>
                </a:solidFill>
                <a:latin typeface="Consolas" panose="020B0609020204030204" pitchFamily="49" charset="0"/>
                <a:cs typeface="Courier New" panose="02070309020205020404" pitchFamily="49" charset="0"/>
              </a:rPr>
              <a:t>("&amp;j[0] = %p, j[0] = %d\n"</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 &amp;(j[0]), j[0]);</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j[0]++;</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else</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r>
              <a:rPr lang="en-US" sz="2400" b="1" dirty="0">
                <a:solidFill>
                  <a:srgbClr val="7030A0"/>
                </a:solidFill>
                <a:latin typeface="Consolas" panose="020B0609020204030204" pitchFamily="49" charset="0"/>
                <a:cs typeface="Courier New" panose="02070309020205020404" pitchFamily="49" charset="0"/>
              </a:rPr>
              <a:t>j[0] = </a:t>
            </a:r>
            <a:r>
              <a:rPr lang="en-US" sz="2400" b="1" dirty="0" err="1">
                <a:solidFill>
                  <a:srgbClr val="7030A0"/>
                </a:solidFill>
                <a:latin typeface="Consolas" panose="020B0609020204030204" pitchFamily="49" charset="0"/>
                <a:cs typeface="Courier New" panose="02070309020205020404" pitchFamily="49" charset="0"/>
              </a:rPr>
              <a:t>i</a:t>
            </a:r>
            <a:r>
              <a:rPr lang="en-US" sz="2400" b="1" dirty="0">
                <a:solidFill>
                  <a:srgbClr val="7030A0"/>
                </a:solidFill>
                <a:latin typeface="Consolas" panose="020B06090202040302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nsolas" panose="020B0609020204030204" pitchFamily="49" charset="0"/>
                <a:cs typeface="Courier New" panose="02070309020205020404" pitchFamily="49" charset="0"/>
              </a:rPr>
              <a:t>}</a:t>
            </a:r>
          </a:p>
        </p:txBody>
      </p:sp>
      <p:sp>
        <p:nvSpPr>
          <p:cNvPr id="5" name="Text Box 3"/>
          <p:cNvSpPr txBox="1">
            <a:spLocks noChangeArrowheads="1"/>
          </p:cNvSpPr>
          <p:nvPr/>
        </p:nvSpPr>
        <p:spPr bwMode="auto">
          <a:xfrm>
            <a:off x="4907666" y="4788768"/>
            <a:ext cx="4128830" cy="1459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b="1" dirty="0">
                <a:solidFill>
                  <a:srgbClr val="FF0000"/>
                </a:solidFill>
                <a:latin typeface="Consolas" panose="020B0609020204030204" pitchFamily="49" charset="0"/>
                <a:cs typeface="Courier New" panose="02070309020205020404" pitchFamily="49" charset="0"/>
              </a:rPr>
              <a:t>&amp;j[0] = 0xffffcbf0, j[0] = 0</a:t>
            </a:r>
          </a:p>
          <a:p>
            <a:pPr marL="0" indent="0">
              <a:spcBef>
                <a:spcPts val="300"/>
              </a:spcBef>
              <a:buClr>
                <a:srgbClr val="003399"/>
              </a:buClr>
            </a:pPr>
            <a:r>
              <a:rPr lang="en-US" b="1" dirty="0">
                <a:solidFill>
                  <a:srgbClr val="FF0000"/>
                </a:solidFill>
                <a:latin typeface="Consolas" panose="020B0609020204030204" pitchFamily="49" charset="0"/>
                <a:cs typeface="Courier New" panose="02070309020205020404" pitchFamily="49" charset="0"/>
              </a:rPr>
              <a:t>&amp;j[0] = 0xffffcbf0, j[0] = 1</a:t>
            </a:r>
          </a:p>
          <a:p>
            <a:pPr marL="0" indent="0">
              <a:spcBef>
                <a:spcPts val="300"/>
              </a:spcBef>
              <a:buClr>
                <a:srgbClr val="003399"/>
              </a:buClr>
            </a:pPr>
            <a:r>
              <a:rPr lang="en-US" b="1" dirty="0">
                <a:solidFill>
                  <a:srgbClr val="FF0000"/>
                </a:solidFill>
                <a:latin typeface="Consolas" panose="020B0609020204030204" pitchFamily="49" charset="0"/>
                <a:cs typeface="Courier New" panose="02070309020205020404" pitchFamily="49" charset="0"/>
              </a:rPr>
              <a:t>&amp;j[0] = 0xffffcbf0, j[0] = 2</a:t>
            </a:r>
          </a:p>
          <a:p>
            <a:pPr marL="0" indent="0">
              <a:spcBef>
                <a:spcPts val="300"/>
              </a:spcBef>
              <a:buClr>
                <a:srgbClr val="003399"/>
              </a:buClr>
            </a:pPr>
            <a:r>
              <a:rPr lang="en-US" b="1" dirty="0">
                <a:solidFill>
                  <a:srgbClr val="FF0000"/>
                </a:solidFill>
                <a:latin typeface="Consolas" panose="020B0609020204030204" pitchFamily="49" charset="0"/>
                <a:cs typeface="Courier New" panose="02070309020205020404" pitchFamily="49" charset="0"/>
              </a:rPr>
              <a:t>&amp;j[0] = 0xffffcbf0, j[0] = 3</a:t>
            </a:r>
          </a:p>
        </p:txBody>
      </p:sp>
    </p:spTree>
    <p:extLst>
      <p:ext uri="{BB962C8B-B14F-4D97-AF65-F5344CB8AC3E}">
        <p14:creationId xmlns:p14="http://schemas.microsoft.com/office/powerpoint/2010/main" val="2060858108"/>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latin typeface="Gill Sans MT" panose="020B0502020104020203" pitchFamily="34" charset="0"/>
                <a:ea typeface="MS PGothic" pitchFamily="34" charset="-128"/>
              </a:rPr>
              <a:pPr algn="r">
                <a:buClrTx/>
                <a:buFontTx/>
                <a:buNone/>
              </a:pPr>
              <a:t>66</a:t>
            </a:fld>
            <a:endParaRPr lang="en-US" sz="1200" dirty="0">
              <a:latin typeface="Gill Sans MT" panose="020B0502020104020203" pitchFamily="34" charset="0"/>
              <a:ea typeface="MS PGothic" pitchFamily="34" charset="-128"/>
            </a:endParaRPr>
          </a:p>
        </p:txBody>
      </p:sp>
      <p:sp>
        <p:nvSpPr>
          <p:cNvPr id="6041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What We Will Learn </a:t>
            </a:r>
          </a:p>
        </p:txBody>
      </p:sp>
      <p:sp>
        <p:nvSpPr>
          <p:cNvPr id="60419"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Introduction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9EF85D-A76F-47CF-8BF4-60020CFB681F}" type="slidenum">
              <a:rPr lang="en-US" sz="1200">
                <a:latin typeface="Gill Sans MT" panose="020B0502020104020203" pitchFamily="34" charset="0"/>
                <a:ea typeface="MS PGothic" pitchFamily="34" charset="-128"/>
              </a:rPr>
              <a:pPr algn="r">
                <a:buClrTx/>
                <a:buFontTx/>
                <a:buNone/>
              </a:pPr>
              <a:t>67</a:t>
            </a:fld>
            <a:endParaRPr lang="en-US" sz="1200" dirty="0">
              <a:latin typeface="Gill Sans MT" panose="020B0502020104020203" pitchFamily="34" charset="0"/>
              <a:ea typeface="MS PGothic" pitchFamily="34" charset="-128"/>
            </a:endParaRPr>
          </a:p>
        </p:txBody>
      </p:sp>
      <p:sp>
        <p:nvSpPr>
          <p:cNvPr id="6144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How to use functions: Example</a:t>
            </a:r>
          </a:p>
        </p:txBody>
      </p:sp>
      <p:sp>
        <p:nvSpPr>
          <p:cNvPr id="61443" name="Text Box 3"/>
          <p:cNvSpPr txBox="1">
            <a:spLocks noChangeArrowheads="1"/>
          </p:cNvSpPr>
          <p:nvPr/>
        </p:nvSpPr>
        <p:spPr bwMode="auto">
          <a:xfrm>
            <a:off x="304800" y="1143000"/>
            <a:ext cx="8839200" cy="537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gn="just">
              <a:spcBef>
                <a:spcPts val="2000"/>
              </a:spcBef>
              <a:buClr>
                <a:srgbClr val="003399"/>
              </a:buClr>
              <a:buFont typeface="Wingdings" pitchFamily="2" charset="2"/>
              <a:buChar char=""/>
            </a:pPr>
            <a:r>
              <a:rPr lang="en-US" sz="3200" dirty="0">
                <a:latin typeface="Gill Sans MT" panose="020B0502020104020203" pitchFamily="34" charset="0"/>
              </a:rPr>
              <a:t>An Example</a:t>
            </a:r>
          </a:p>
          <a:p>
            <a:pPr lvl="1" algn="just">
              <a:spcBef>
                <a:spcPts val="700"/>
              </a:spcBef>
              <a:buClr>
                <a:srgbClr val="006633"/>
              </a:buClr>
              <a:buSzPct val="85000"/>
              <a:buFont typeface="Wingdings" pitchFamily="2" charset="2"/>
              <a:buChar char=""/>
            </a:pPr>
            <a:r>
              <a:rPr lang="en-US" sz="2800" i="1" dirty="0" err="1">
                <a:latin typeface="Gill Sans MT" panose="020B0502020104020203" pitchFamily="34" charset="0"/>
              </a:rPr>
              <a:t>Goldbach’s</a:t>
            </a:r>
            <a:r>
              <a:rPr lang="en-US" sz="2800" dirty="0">
                <a:latin typeface="Gill Sans MT" panose="020B0502020104020203" pitchFamily="34" charset="0"/>
              </a:rPr>
              <a:t> Conjecture (</a:t>
            </a:r>
            <a:r>
              <a:rPr lang="fa-IR" sz="2800" b="1" dirty="0">
                <a:solidFill>
                  <a:srgbClr val="FF0000"/>
                </a:solidFill>
                <a:latin typeface="Gill Sans MT" panose="020B0502020104020203" pitchFamily="34" charset="0"/>
                <a:cs typeface="B Nazanin" panose="00000400000000000000" pitchFamily="2" charset="-78"/>
              </a:rPr>
              <a:t>حدس گلدباخ</a:t>
            </a:r>
            <a:r>
              <a:rPr lang="en-US" sz="2800" dirty="0">
                <a:latin typeface="Gill Sans MT" panose="020B0502020104020203" pitchFamily="34" charset="0"/>
              </a:rPr>
              <a:t>)</a:t>
            </a:r>
          </a:p>
          <a:p>
            <a:pPr lvl="1" algn="just">
              <a:spcBef>
                <a:spcPts val="700"/>
              </a:spcBef>
              <a:buClr>
                <a:srgbClr val="006633"/>
              </a:buClr>
              <a:buSzPct val="85000"/>
              <a:buFont typeface="Wingdings" pitchFamily="2" charset="2"/>
              <a:buChar char=""/>
            </a:pPr>
            <a:r>
              <a:rPr lang="en-US" sz="2800" dirty="0">
                <a:latin typeface="Gill Sans MT" panose="020B0502020104020203" pitchFamily="34" charset="0"/>
              </a:rPr>
              <a:t>Any even number larger than 2 can be expressed as the </a:t>
            </a:r>
            <a:r>
              <a:rPr lang="en-US" sz="2800" dirty="0">
                <a:solidFill>
                  <a:srgbClr val="7030A0"/>
                </a:solidFill>
                <a:latin typeface="Gill Sans MT" panose="020B0502020104020203" pitchFamily="34" charset="0"/>
              </a:rPr>
              <a:t>sum of two prime numbers.</a:t>
            </a:r>
            <a:endParaRPr lang="en-US" sz="1000" dirty="0">
              <a:latin typeface="Gill Sans MT" panose="020B0502020104020203" pitchFamily="34" charset="0"/>
            </a:endParaRPr>
          </a:p>
          <a:p>
            <a:pPr algn="just">
              <a:spcBef>
                <a:spcPts val="2000"/>
              </a:spcBef>
              <a:buClr>
                <a:srgbClr val="003399"/>
              </a:buClr>
              <a:buFont typeface="Wingdings" pitchFamily="2" charset="2"/>
              <a:buChar char=""/>
            </a:pPr>
            <a:r>
              <a:rPr lang="en-US" sz="3200" dirty="0">
                <a:latin typeface="Gill Sans MT" panose="020B0502020104020203" pitchFamily="34" charset="0"/>
              </a:rPr>
              <a:t>It is not proved yet!</a:t>
            </a:r>
          </a:p>
          <a:p>
            <a:pPr lvl="1" algn="just">
              <a:spcBef>
                <a:spcPts val="700"/>
              </a:spcBef>
              <a:buClr>
                <a:srgbClr val="006633"/>
              </a:buClr>
              <a:buSzPct val="85000"/>
              <a:buFont typeface="Wingdings" pitchFamily="2" charset="2"/>
              <a:buChar char=""/>
            </a:pPr>
            <a:r>
              <a:rPr lang="en-US" sz="2800" dirty="0">
                <a:latin typeface="Gill Sans MT" panose="020B0502020104020203" pitchFamily="34" charset="0"/>
              </a:rPr>
              <a:t>A prize of 1,000,000$ to proof ;-)</a:t>
            </a:r>
          </a:p>
          <a:p>
            <a:pPr algn="just">
              <a:spcBef>
                <a:spcPts val="2000"/>
              </a:spcBef>
              <a:buClr>
                <a:srgbClr val="003399"/>
              </a:buClr>
              <a:buFont typeface="Wingdings" pitchFamily="2" charset="2"/>
              <a:buChar char=""/>
            </a:pPr>
            <a:r>
              <a:rPr lang="en-US" sz="2800" dirty="0">
                <a:latin typeface="Gill Sans MT" panose="020B0502020104020203" pitchFamily="34" charset="0"/>
              </a:rPr>
              <a:t>Write a program that takes a set of numbers that end with 0 and checks the correctness of the conjecture.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11CEF16-9BAE-4ED7-952A-B61EBE20766A}" type="slidenum">
              <a:rPr lang="en-US" sz="1200">
                <a:latin typeface="Gill Sans MT" panose="020B0502020104020203" pitchFamily="34" charset="0"/>
                <a:ea typeface="MS PGothic" pitchFamily="34" charset="-128"/>
              </a:rPr>
              <a:pPr algn="r">
                <a:buClrTx/>
                <a:buFontTx/>
                <a:buNone/>
              </a:pPr>
              <a:t>68</a:t>
            </a:fld>
            <a:endParaRPr lang="en-US" sz="1200" dirty="0">
              <a:latin typeface="Gill Sans MT" panose="020B0502020104020203" pitchFamily="34" charset="0"/>
              <a:ea typeface="MS PGothic" pitchFamily="34" charset="-128"/>
            </a:endParaRPr>
          </a:p>
        </p:txBody>
      </p:sp>
      <p:sp>
        <p:nvSpPr>
          <p:cNvPr id="6246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Main Overall Algorithm</a:t>
            </a:r>
          </a:p>
        </p:txBody>
      </p:sp>
      <p:sp>
        <p:nvSpPr>
          <p:cNvPr id="62467" name="Text Box 3"/>
          <p:cNvSpPr txBox="1">
            <a:spLocks noChangeArrowheads="1"/>
          </p:cNvSpPr>
          <p:nvPr/>
        </p:nvSpPr>
        <p:spPr bwMode="auto">
          <a:xfrm>
            <a:off x="304800" y="1143000"/>
            <a:ext cx="8382000" cy="5181600"/>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750"/>
              </a:spcBef>
              <a:buClrTx/>
              <a:buFontTx/>
              <a:buNone/>
            </a:pPr>
            <a:endParaRPr lang="en-US" sz="3000" dirty="0">
              <a:latin typeface="Gill Sans MT" panose="020B0502020104020203" pitchFamily="34" charset="0"/>
            </a:endParaRPr>
          </a:p>
          <a:p>
            <a:pPr>
              <a:spcBef>
                <a:spcPts val="750"/>
              </a:spcBef>
              <a:buClrTx/>
              <a:buFontTx/>
              <a:buNone/>
            </a:pPr>
            <a:r>
              <a:rPr lang="en-US" sz="3000" dirty="0">
                <a:latin typeface="Gill Sans MT" panose="020B0502020104020203" pitchFamily="34" charset="0"/>
              </a:rPr>
              <a:t>While(number is not zero)</a:t>
            </a:r>
          </a:p>
          <a:p>
            <a:pPr>
              <a:spcBef>
                <a:spcPts val="750"/>
              </a:spcBef>
              <a:buClrTx/>
              <a:buFontTx/>
              <a:buNone/>
            </a:pPr>
            <a:r>
              <a:rPr lang="en-US" sz="3000" dirty="0">
                <a:latin typeface="Gill Sans MT" panose="020B0502020104020203" pitchFamily="34" charset="0"/>
              </a:rPr>
              <a:t>		if(number &gt;= 2 and even)</a:t>
            </a:r>
          </a:p>
          <a:p>
            <a:pPr>
              <a:spcBef>
                <a:spcPts val="750"/>
              </a:spcBef>
              <a:buClrTx/>
              <a:buFontTx/>
              <a:buNone/>
            </a:pPr>
            <a:r>
              <a:rPr lang="en-US" sz="3000" dirty="0">
                <a:latin typeface="Gill Sans MT" panose="020B0502020104020203" pitchFamily="34" charset="0"/>
              </a:rPr>
              <a:t>			Check </a:t>
            </a:r>
            <a:r>
              <a:rPr lang="en-US" sz="3000" dirty="0" err="1">
                <a:latin typeface="Gill Sans MT" panose="020B0502020104020203" pitchFamily="34" charset="0"/>
              </a:rPr>
              <a:t>Goldbach’s</a:t>
            </a:r>
            <a:r>
              <a:rPr lang="en-US" sz="3000" dirty="0">
                <a:latin typeface="Gill Sans MT" panose="020B0502020104020203" pitchFamily="34" charset="0"/>
              </a:rPr>
              <a:t> Conjecture </a:t>
            </a:r>
          </a:p>
          <a:p>
            <a:pPr>
              <a:spcBef>
                <a:spcPts val="750"/>
              </a:spcBef>
              <a:buClrTx/>
              <a:buFontTx/>
              <a:buNone/>
            </a:pPr>
            <a:r>
              <a:rPr lang="en-US" sz="3000" dirty="0">
                <a:latin typeface="Gill Sans MT" panose="020B0502020104020203" pitchFamily="34" charset="0"/>
              </a:rPr>
              <a:t>		else</a:t>
            </a:r>
          </a:p>
          <a:p>
            <a:pPr>
              <a:spcBef>
                <a:spcPts val="750"/>
              </a:spcBef>
              <a:buClrTx/>
              <a:buFontTx/>
              <a:buNone/>
            </a:pPr>
            <a:r>
              <a:rPr lang="en-US" sz="3000" dirty="0">
                <a:latin typeface="Gill Sans MT" panose="020B0502020104020203" pitchFamily="34" charset="0"/>
              </a:rPr>
              <a:t>			Print some message</a:t>
            </a:r>
          </a:p>
          <a:p>
            <a:pPr>
              <a:spcBef>
                <a:spcPts val="750"/>
              </a:spcBef>
              <a:buClrTx/>
              <a:buFontTx/>
              <a:buNone/>
            </a:pPr>
            <a:r>
              <a:rPr lang="en-US" sz="3000" dirty="0">
                <a:latin typeface="Gill Sans MT" panose="020B0502020104020203" pitchFamily="34" charset="0"/>
              </a:rPr>
              <a:t>		read next number</a:t>
            </a:r>
          </a:p>
        </p:txBody>
      </p:sp>
      <p:sp>
        <p:nvSpPr>
          <p:cNvPr id="3" name="Rectangular Callout 2"/>
          <p:cNvSpPr/>
          <p:nvPr/>
        </p:nvSpPr>
        <p:spPr bwMode="auto">
          <a:xfrm>
            <a:off x="5292080" y="4628728"/>
            <a:ext cx="3528392" cy="1008112"/>
          </a:xfrm>
          <a:prstGeom prst="wedgeRectCallout">
            <a:avLst>
              <a:gd name="adj1" fmla="val -93998"/>
              <a:gd name="adj2" fmla="val -180342"/>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1" dirty="0">
                <a:solidFill>
                  <a:srgbClr val="C00000"/>
                </a:solidFill>
                <a:latin typeface="Gill Sans MT" panose="020B0502020104020203" pitchFamily="34" charset="0"/>
              </a:rPr>
              <a:t>This is a module</a:t>
            </a:r>
          </a:p>
          <a:p>
            <a:endParaRPr lang="en-US" sz="2000" b="1" dirty="0">
              <a:solidFill>
                <a:srgbClr val="C00000"/>
              </a:solidFill>
              <a:latin typeface="Gill Sans MT" panose="020B0502020104020203" pitchFamily="34" charset="0"/>
            </a:endParaRPr>
          </a:p>
          <a:p>
            <a:r>
              <a:rPr lang="en-US" sz="2000" b="1" dirty="0">
                <a:solidFill>
                  <a:srgbClr val="C00000"/>
                </a:solidFill>
                <a:latin typeface="Gill Sans MT" panose="020B0502020104020203" pitchFamily="34" charset="0"/>
              </a:rPr>
              <a:t>It is a black-box in this step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2000" b="1" i="0" u="none" strike="noStrike" cap="none" normalizeH="0" baseline="0" dirty="0">
              <a:ln>
                <a:noFill/>
              </a:ln>
              <a:solidFill>
                <a:schemeClr val="bg1"/>
              </a:solidFill>
              <a:effectLst/>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CB1B3-BF4E-47C3-843E-168D2FB8DE6B}" type="slidenum">
              <a:rPr lang="en-US" sz="1200">
                <a:latin typeface="Gill Sans MT" panose="020B0502020104020203" pitchFamily="34" charset="0"/>
                <a:ea typeface="MS PGothic" pitchFamily="34" charset="-128"/>
              </a:rPr>
              <a:pPr algn="r">
                <a:buClrTx/>
                <a:buFontTx/>
                <a:buNone/>
              </a:pPr>
              <a:t>69</a:t>
            </a:fld>
            <a:endParaRPr lang="en-US" sz="1200" dirty="0">
              <a:latin typeface="Gill Sans MT" panose="020B0502020104020203" pitchFamily="34" charset="0"/>
              <a:ea typeface="MS PGothic" pitchFamily="34" charset="-128"/>
            </a:endParaRPr>
          </a:p>
        </p:txBody>
      </p:sp>
      <p:sp>
        <p:nvSpPr>
          <p:cNvPr id="6349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400" dirty="0">
                <a:solidFill>
                  <a:srgbClr val="293A83"/>
                </a:solidFill>
                <a:latin typeface="Gill Sans MT" panose="020B0502020104020203" pitchFamily="34" charset="0"/>
              </a:rPr>
              <a:t>Check Goldbach’s Conjecture Algorithm</a:t>
            </a:r>
          </a:p>
        </p:txBody>
      </p:sp>
      <p:sp>
        <p:nvSpPr>
          <p:cNvPr id="63491"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700"/>
              </a:spcBef>
              <a:buClrTx/>
              <a:buFontTx/>
              <a:buNone/>
            </a:pPr>
            <a:r>
              <a:rPr lang="en-US" sz="2500" b="1" dirty="0">
                <a:latin typeface="Gill Sans MT" panose="020B0502020104020203" pitchFamily="34" charset="0"/>
              </a:rPr>
              <a:t>Algorithm:</a:t>
            </a:r>
            <a:r>
              <a:rPr lang="en-US" sz="2500" dirty="0">
                <a:latin typeface="Gill Sans MT" panose="020B0502020104020203" pitchFamily="34" charset="0"/>
              </a:rPr>
              <a:t> </a:t>
            </a:r>
            <a:r>
              <a:rPr lang="en-US" sz="2800" dirty="0" err="1">
                <a:latin typeface="Gill Sans MT" panose="020B0502020104020203" pitchFamily="34" charset="0"/>
              </a:rPr>
              <a:t>Goldbach</a:t>
            </a:r>
            <a:r>
              <a:rPr lang="en-US" sz="2800" dirty="0">
                <a:latin typeface="Gill Sans MT" panose="020B0502020104020203" pitchFamily="34" charset="0"/>
              </a:rPr>
              <a:t> </a:t>
            </a:r>
          </a:p>
          <a:p>
            <a:pPr>
              <a:lnSpc>
                <a:spcPct val="80000"/>
              </a:lnSpc>
              <a:spcBef>
                <a:spcPts val="625"/>
              </a:spcBef>
              <a:buClrTx/>
              <a:buFontTx/>
              <a:buNone/>
            </a:pPr>
            <a:r>
              <a:rPr lang="en-US" sz="2500" b="1" dirty="0">
                <a:latin typeface="Gill Sans MT" panose="020B0502020104020203" pitchFamily="34" charset="0"/>
              </a:rPr>
              <a:t>Input:</a:t>
            </a:r>
            <a:r>
              <a:rPr lang="en-US" sz="2500" dirty="0">
                <a:latin typeface="Gill Sans MT" panose="020B0502020104020203" pitchFamily="34" charset="0"/>
              </a:rPr>
              <a:t> n</a:t>
            </a:r>
          </a:p>
          <a:p>
            <a:pPr>
              <a:lnSpc>
                <a:spcPct val="80000"/>
              </a:lnSpc>
              <a:spcBef>
                <a:spcPts val="625"/>
              </a:spcBef>
              <a:buClrTx/>
              <a:buFontTx/>
              <a:buNone/>
            </a:pPr>
            <a:r>
              <a:rPr lang="en-US" sz="2500" b="1" dirty="0">
                <a:latin typeface="Gill Sans MT" panose="020B0502020104020203" pitchFamily="34" charset="0"/>
              </a:rPr>
              <a:t>Output:</a:t>
            </a:r>
            <a:r>
              <a:rPr lang="en-US" sz="2500" dirty="0">
                <a:latin typeface="Gill Sans MT" panose="020B0502020104020203" pitchFamily="34" charset="0"/>
              </a:rPr>
              <a:t> 0 if conjecture is incorrect else 1</a:t>
            </a:r>
          </a:p>
          <a:p>
            <a:pPr>
              <a:lnSpc>
                <a:spcPct val="80000"/>
              </a:lnSpc>
              <a:spcBef>
                <a:spcPts val="625"/>
              </a:spcBef>
              <a:buClrTx/>
              <a:buFontTx/>
              <a:buNone/>
            </a:pPr>
            <a:r>
              <a:rPr lang="en-US" sz="2500" dirty="0" err="1">
                <a:latin typeface="Gill Sans MT" panose="020B0502020104020203" pitchFamily="34" charset="0"/>
              </a:rPr>
              <a:t>i</a:t>
            </a:r>
            <a:r>
              <a:rPr lang="en-US" sz="2500" dirty="0">
                <a:latin typeface="Gill Sans MT" panose="020B0502020104020203" pitchFamily="34" charset="0"/>
              </a:rPr>
              <a:t> = 2</a:t>
            </a:r>
          </a:p>
          <a:p>
            <a:pPr>
              <a:lnSpc>
                <a:spcPct val="80000"/>
              </a:lnSpc>
              <a:spcBef>
                <a:spcPts val="625"/>
              </a:spcBef>
              <a:buClrTx/>
              <a:buFontTx/>
              <a:buNone/>
            </a:pPr>
            <a:r>
              <a:rPr lang="en-US" sz="2500" dirty="0">
                <a:latin typeface="Gill Sans MT" panose="020B0502020104020203" pitchFamily="34" charset="0"/>
              </a:rPr>
              <a:t>while (</a:t>
            </a:r>
            <a:r>
              <a:rPr lang="en-US" sz="2500" dirty="0" err="1">
                <a:latin typeface="Gill Sans MT" panose="020B0502020104020203" pitchFamily="34" charset="0"/>
              </a:rPr>
              <a:t>i</a:t>
            </a:r>
            <a:r>
              <a:rPr lang="en-US" sz="2500" dirty="0">
                <a:latin typeface="Gill Sans MT" panose="020B0502020104020203" pitchFamily="34" charset="0"/>
              </a:rPr>
              <a:t> &lt;= n/2)</a:t>
            </a:r>
          </a:p>
          <a:p>
            <a:pPr>
              <a:lnSpc>
                <a:spcPct val="80000"/>
              </a:lnSpc>
              <a:spcBef>
                <a:spcPts val="625"/>
              </a:spcBef>
              <a:buClrTx/>
              <a:buFontTx/>
              <a:buNone/>
            </a:pPr>
            <a:r>
              <a:rPr lang="en-US" sz="2500" dirty="0">
                <a:latin typeface="Gill Sans MT" panose="020B0502020104020203" pitchFamily="34" charset="0"/>
              </a:rPr>
              <a:t>	j = n – </a:t>
            </a:r>
            <a:r>
              <a:rPr lang="en-US" sz="2500" dirty="0" err="1">
                <a:latin typeface="Gill Sans MT" panose="020B0502020104020203" pitchFamily="34" charset="0"/>
              </a:rPr>
              <a:t>i</a:t>
            </a:r>
            <a:endParaRPr lang="en-US" sz="2500" dirty="0">
              <a:latin typeface="Gill Sans MT" panose="020B0502020104020203" pitchFamily="34" charset="0"/>
            </a:endParaRPr>
          </a:p>
          <a:p>
            <a:pPr>
              <a:lnSpc>
                <a:spcPct val="80000"/>
              </a:lnSpc>
              <a:spcBef>
                <a:spcPts val="625"/>
              </a:spcBef>
              <a:buClrTx/>
              <a:buFontTx/>
              <a:buNone/>
            </a:pPr>
            <a:r>
              <a:rPr lang="en-US" sz="2500" dirty="0">
                <a:latin typeface="Gill Sans MT" panose="020B0502020104020203" pitchFamily="34" charset="0"/>
              </a:rPr>
              <a:t>	if(</a:t>
            </a:r>
            <a:r>
              <a:rPr lang="en-US" sz="2500" dirty="0" err="1">
                <a:solidFill>
                  <a:srgbClr val="CC0000"/>
                </a:solidFill>
                <a:latin typeface="Gill Sans MT" panose="020B0502020104020203" pitchFamily="34" charset="0"/>
              </a:rPr>
              <a:t>is_prime</a:t>
            </a:r>
            <a:r>
              <a:rPr lang="en-US" sz="2500" dirty="0">
                <a:latin typeface="Gill Sans MT" panose="020B0502020104020203" pitchFamily="34" charset="0"/>
              </a:rPr>
              <a:t>(j))</a:t>
            </a:r>
          </a:p>
          <a:p>
            <a:pPr>
              <a:lnSpc>
                <a:spcPct val="80000"/>
              </a:lnSpc>
              <a:spcBef>
                <a:spcPts val="625"/>
              </a:spcBef>
              <a:buClrTx/>
              <a:buFontTx/>
              <a:buNone/>
            </a:pPr>
            <a:r>
              <a:rPr lang="en-US" sz="2500" dirty="0">
                <a:latin typeface="Gill Sans MT" panose="020B0502020104020203" pitchFamily="34" charset="0"/>
              </a:rPr>
              <a:t>		conjecture is correct</a:t>
            </a:r>
          </a:p>
          <a:p>
            <a:pPr>
              <a:lnSpc>
                <a:spcPct val="80000"/>
              </a:lnSpc>
              <a:spcBef>
                <a:spcPts val="625"/>
              </a:spcBef>
              <a:buClrTx/>
              <a:buFontTx/>
              <a:buNone/>
            </a:pPr>
            <a:r>
              <a:rPr lang="en-US" sz="2500" dirty="0">
                <a:latin typeface="Gill Sans MT" panose="020B0502020104020203" pitchFamily="34" charset="0"/>
              </a:rPr>
              <a:t>		return</a:t>
            </a:r>
          </a:p>
          <a:p>
            <a:pPr>
              <a:lnSpc>
                <a:spcPct val="80000"/>
              </a:lnSpc>
              <a:spcBef>
                <a:spcPts val="625"/>
              </a:spcBef>
              <a:buClrTx/>
              <a:buFontTx/>
              <a:buNone/>
            </a:pPr>
            <a:r>
              <a:rPr lang="en-US" sz="2500" dirty="0">
                <a:latin typeface="Gill Sans MT" panose="020B0502020104020203" pitchFamily="34" charset="0"/>
              </a:rPr>
              <a:t>	</a:t>
            </a:r>
            <a:r>
              <a:rPr lang="en-US" sz="2500" dirty="0" err="1">
                <a:latin typeface="Gill Sans MT" panose="020B0502020104020203" pitchFamily="34" charset="0"/>
              </a:rPr>
              <a:t>i</a:t>
            </a:r>
            <a:r>
              <a:rPr lang="en-US" sz="2500" dirty="0">
                <a:latin typeface="Gill Sans MT" panose="020B0502020104020203" pitchFamily="34" charset="0"/>
              </a:rPr>
              <a:t> = </a:t>
            </a:r>
            <a:r>
              <a:rPr lang="en-US" sz="2500" dirty="0" err="1">
                <a:solidFill>
                  <a:srgbClr val="CC0000"/>
                </a:solidFill>
                <a:latin typeface="Gill Sans MT" panose="020B0502020104020203" pitchFamily="34" charset="0"/>
              </a:rPr>
              <a:t>next_prime_number</a:t>
            </a:r>
            <a:r>
              <a:rPr lang="en-US" sz="2500" dirty="0">
                <a:latin typeface="Gill Sans MT" panose="020B0502020104020203" pitchFamily="34" charset="0"/>
              </a:rPr>
              <a:t>(</a:t>
            </a:r>
            <a:r>
              <a:rPr lang="en-US" sz="2500" dirty="0" err="1">
                <a:latin typeface="Gill Sans MT" panose="020B0502020104020203" pitchFamily="34" charset="0"/>
              </a:rPr>
              <a:t>i</a:t>
            </a:r>
            <a:r>
              <a:rPr lang="en-US" sz="2500" dirty="0">
                <a:latin typeface="Gill Sans MT" panose="020B0502020104020203" pitchFamily="34" charset="0"/>
              </a:rPr>
              <a:t>)</a:t>
            </a:r>
          </a:p>
          <a:p>
            <a:pPr>
              <a:lnSpc>
                <a:spcPct val="80000"/>
              </a:lnSpc>
              <a:spcBef>
                <a:spcPts val="650"/>
              </a:spcBef>
              <a:buClrTx/>
              <a:buFontTx/>
              <a:buNone/>
            </a:pPr>
            <a:endParaRPr lang="en-US" sz="2600" dirty="0">
              <a:latin typeface="Gill Sans MT" panose="020B0502020104020203" pitchFamily="34" charset="0"/>
            </a:endParaRPr>
          </a:p>
          <a:p>
            <a:pPr>
              <a:lnSpc>
                <a:spcPct val="80000"/>
              </a:lnSpc>
              <a:spcBef>
                <a:spcPts val="650"/>
              </a:spcBef>
              <a:buClrTx/>
              <a:buFontTx/>
              <a:buNone/>
            </a:pPr>
            <a:r>
              <a:rPr lang="en-US" sz="2600" dirty="0">
                <a:latin typeface="Gill Sans MT" panose="020B0502020104020203" pitchFamily="34" charset="0"/>
              </a:rPr>
              <a:t>Conjecture is incorrect </a:t>
            </a:r>
          </a:p>
        </p:txBody>
      </p:sp>
      <p:sp>
        <p:nvSpPr>
          <p:cNvPr id="5" name="Rectangular Callout 4"/>
          <p:cNvSpPr/>
          <p:nvPr/>
        </p:nvSpPr>
        <p:spPr bwMode="auto">
          <a:xfrm>
            <a:off x="5578801" y="3861048"/>
            <a:ext cx="3272774" cy="1008112"/>
          </a:xfrm>
          <a:prstGeom prst="wedgeRectCallout">
            <a:avLst>
              <a:gd name="adj1" fmla="val -141047"/>
              <a:gd name="adj2" fmla="val -6895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rgbClr val="C00000"/>
                </a:solidFill>
                <a:latin typeface="Gill Sans MT" panose="020B0502020104020203" pitchFamily="34" charset="0"/>
              </a:rPr>
              <a:t>This is a module</a:t>
            </a:r>
          </a:p>
          <a:p>
            <a:endParaRPr lang="en-US" b="1" dirty="0">
              <a:solidFill>
                <a:srgbClr val="C00000"/>
              </a:solidFill>
              <a:latin typeface="Gill Sans MT" panose="020B0502020104020203" pitchFamily="34" charset="0"/>
            </a:endParaRPr>
          </a:p>
          <a:p>
            <a:r>
              <a:rPr lang="en-US" b="1" dirty="0">
                <a:solidFill>
                  <a:srgbClr val="C00000"/>
                </a:solidFill>
                <a:latin typeface="Gill Sans MT" panose="020B0502020104020203" pitchFamily="34" charset="0"/>
              </a:rPr>
              <a:t>It is a black-box in this step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1" i="0" u="none" strike="noStrike" cap="none" normalizeH="0" baseline="0" dirty="0">
              <a:ln>
                <a:noFill/>
              </a:ln>
              <a:solidFill>
                <a:schemeClr val="bg1"/>
              </a:solidFill>
              <a:effectLst/>
              <a:latin typeface="Gill Sans MT" panose="020B0502020104020203" pitchFamily="34" charset="0"/>
            </a:endParaRPr>
          </a:p>
        </p:txBody>
      </p:sp>
      <p:sp>
        <p:nvSpPr>
          <p:cNvPr id="6" name="Rectangular Callout 5"/>
          <p:cNvSpPr/>
          <p:nvPr/>
        </p:nvSpPr>
        <p:spPr bwMode="auto">
          <a:xfrm>
            <a:off x="5580112" y="3865714"/>
            <a:ext cx="3272774" cy="1008112"/>
          </a:xfrm>
          <a:prstGeom prst="wedgeRectCallout">
            <a:avLst>
              <a:gd name="adj1" fmla="val -128494"/>
              <a:gd name="adj2" fmla="val 25693"/>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rgbClr val="C00000"/>
                </a:solidFill>
                <a:latin typeface="Gill Sans MT" panose="020B0502020104020203" pitchFamily="34" charset="0"/>
              </a:rPr>
              <a:t>This is a module</a:t>
            </a:r>
          </a:p>
          <a:p>
            <a:endParaRPr lang="en-US" b="1" dirty="0">
              <a:solidFill>
                <a:srgbClr val="C00000"/>
              </a:solidFill>
              <a:latin typeface="Gill Sans MT" panose="020B0502020104020203" pitchFamily="34" charset="0"/>
            </a:endParaRPr>
          </a:p>
          <a:p>
            <a:r>
              <a:rPr lang="en-US" b="1" dirty="0">
                <a:solidFill>
                  <a:srgbClr val="C00000"/>
                </a:solidFill>
                <a:latin typeface="Gill Sans MT" panose="020B0502020104020203" pitchFamily="34" charset="0"/>
              </a:rPr>
              <a:t>It is a black-box in this step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1" i="0" u="none" strike="noStrike" cap="none" normalizeH="0" baseline="0" dirty="0">
              <a:ln>
                <a:noFill/>
              </a:ln>
              <a:solidFill>
                <a:schemeClr val="bg1"/>
              </a:solidFill>
              <a:effectLst/>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4" end="4"/>
                                            </p:txEl>
                                          </p:spTgt>
                                        </p:tgtEl>
                                        <p:attrNameLst>
                                          <p:attrName>style.visibility</p:attrName>
                                        </p:attrNameLst>
                                      </p:cBhvr>
                                      <p:to>
                                        <p:strVal val="visible"/>
                                      </p:to>
                                    </p:set>
                                    <p:animEffect transition="in" filter="fade">
                                      <p:cBhvr>
                                        <p:cTn id="7" dur="500"/>
                                        <p:tgtEl>
                                          <p:spTgt spid="6349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1">
                                            <p:txEl>
                                              <p:pRg st="5" end="5"/>
                                            </p:txEl>
                                          </p:spTgt>
                                        </p:tgtEl>
                                        <p:attrNameLst>
                                          <p:attrName>style.visibility</p:attrName>
                                        </p:attrNameLst>
                                      </p:cBhvr>
                                      <p:to>
                                        <p:strVal val="visible"/>
                                      </p:to>
                                    </p:set>
                                    <p:animEffect transition="in" filter="fade">
                                      <p:cBhvr>
                                        <p:cTn id="10" dur="500"/>
                                        <p:tgtEl>
                                          <p:spTgt spid="6349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animEffect transition="in" filter="fade">
                                      <p:cBhvr>
                                        <p:cTn id="13" dur="500"/>
                                        <p:tgtEl>
                                          <p:spTgt spid="63491">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3491">
                                            <p:txEl>
                                              <p:pRg st="7" end="7"/>
                                            </p:txEl>
                                          </p:spTgt>
                                        </p:tgtEl>
                                        <p:attrNameLst>
                                          <p:attrName>style.visibility</p:attrName>
                                        </p:attrNameLst>
                                      </p:cBhvr>
                                      <p:to>
                                        <p:strVal val="visible"/>
                                      </p:to>
                                    </p:set>
                                    <p:animEffect transition="in" filter="fade">
                                      <p:cBhvr>
                                        <p:cTn id="16" dur="500"/>
                                        <p:tgtEl>
                                          <p:spTgt spid="63491">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3491">
                                            <p:txEl>
                                              <p:pRg st="8" end="8"/>
                                            </p:txEl>
                                          </p:spTgt>
                                        </p:tgtEl>
                                        <p:attrNameLst>
                                          <p:attrName>style.visibility</p:attrName>
                                        </p:attrNameLst>
                                      </p:cBhvr>
                                      <p:to>
                                        <p:strVal val="visible"/>
                                      </p:to>
                                    </p:set>
                                    <p:animEffect transition="in" filter="fade">
                                      <p:cBhvr>
                                        <p:cTn id="19" dur="500"/>
                                        <p:tgtEl>
                                          <p:spTgt spid="63491">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3491">
                                            <p:txEl>
                                              <p:pRg st="9" end="9"/>
                                            </p:txEl>
                                          </p:spTgt>
                                        </p:tgtEl>
                                        <p:attrNameLst>
                                          <p:attrName>style.visibility</p:attrName>
                                        </p:attrNameLst>
                                      </p:cBhvr>
                                      <p:to>
                                        <p:strVal val="visible"/>
                                      </p:to>
                                    </p:set>
                                    <p:animEffect transition="in" filter="fade">
                                      <p:cBhvr>
                                        <p:cTn id="22" dur="500"/>
                                        <p:tgtEl>
                                          <p:spTgt spid="63491">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3491">
                                            <p:txEl>
                                              <p:pRg st="11" end="11"/>
                                            </p:txEl>
                                          </p:spTgt>
                                        </p:tgtEl>
                                        <p:attrNameLst>
                                          <p:attrName>style.visibility</p:attrName>
                                        </p:attrNameLst>
                                      </p:cBhvr>
                                      <p:to>
                                        <p:strVal val="visible"/>
                                      </p:to>
                                    </p:set>
                                    <p:animEffect transition="in" filter="fade">
                                      <p:cBhvr>
                                        <p:cTn id="25" dur="500"/>
                                        <p:tgtEl>
                                          <p:spTgt spid="63491">
                                            <p:txEl>
                                              <p:pRg st="11" end="1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F747F8E-091F-484E-A2D1-DD9EEDE5D961}" type="slidenum">
              <a:rPr lang="en-US" sz="1200">
                <a:latin typeface="Gill Sans MT" panose="020B0502020104020203" pitchFamily="34" charset="0"/>
                <a:ea typeface="MS PGothic" pitchFamily="34" charset="-128"/>
              </a:rPr>
              <a:pPr algn="r">
                <a:buClrTx/>
                <a:buFontTx/>
                <a:buNone/>
              </a:pPr>
              <a:t>7</a:t>
            </a:fld>
            <a:endParaRPr lang="en-US" sz="1200" dirty="0">
              <a:latin typeface="Gill Sans MT" panose="020B0502020104020203" pitchFamily="34" charset="0"/>
              <a:ea typeface="MS PGothic" pitchFamily="34" charset="-128"/>
            </a:endParaRPr>
          </a:p>
        </p:txBody>
      </p:sp>
      <p:sp>
        <p:nvSpPr>
          <p:cNvPr id="10242"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Functions in C</a:t>
            </a:r>
          </a:p>
        </p:txBody>
      </p:sp>
      <p:sp>
        <p:nvSpPr>
          <p:cNvPr id="1024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Functions in mathematics</a:t>
            </a:r>
          </a:p>
          <a:p>
            <a:pPr lvl="1">
              <a:spcBef>
                <a:spcPts val="700"/>
              </a:spcBef>
              <a:buClr>
                <a:srgbClr val="3B812F"/>
              </a:buClr>
              <a:buSzPct val="60000"/>
              <a:buFont typeface="Wingdings" pitchFamily="2" charset="2"/>
              <a:buChar char=""/>
            </a:pPr>
            <a:r>
              <a:rPr lang="en-US" sz="2800" i="1" dirty="0">
                <a:latin typeface="Gill Sans MT" panose="020B0502020104020203" pitchFamily="34" charset="0"/>
              </a:rPr>
              <a:t>z = f(x, y)</a:t>
            </a:r>
          </a:p>
          <a:p>
            <a:pPr>
              <a:spcBef>
                <a:spcPts val="2000"/>
              </a:spcBef>
              <a:buClr>
                <a:srgbClr val="003399"/>
              </a:buClr>
              <a:buFont typeface="Wingdings" pitchFamily="2" charset="2"/>
              <a:buChar char=""/>
            </a:pPr>
            <a:r>
              <a:rPr lang="en-US" sz="3200" dirty="0">
                <a:latin typeface="Gill Sans MT" panose="020B0502020104020203" pitchFamily="34" charset="0"/>
              </a:rPr>
              <a:t>Functions in C</a:t>
            </a:r>
          </a:p>
          <a:p>
            <a:pPr lvl="1">
              <a:spcBef>
                <a:spcPts val="700"/>
              </a:spcBef>
              <a:buClr>
                <a:srgbClr val="006633"/>
              </a:buClr>
              <a:buSzPct val="85000"/>
              <a:buFont typeface="Wingdings" pitchFamily="2" charset="2"/>
              <a:buChar char=""/>
            </a:pPr>
            <a:r>
              <a:rPr lang="en-US" sz="2800" dirty="0">
                <a:solidFill>
                  <a:srgbClr val="CC0000"/>
                </a:solidFill>
                <a:latin typeface="Gill Sans MT" panose="020B0502020104020203" pitchFamily="34" charset="0"/>
              </a:rPr>
              <a:t>Queries</a:t>
            </a:r>
            <a:r>
              <a:rPr lang="en-US" sz="2800" dirty="0">
                <a:latin typeface="Gill Sans MT" panose="020B0502020104020203" pitchFamily="34" charset="0"/>
              </a:rPr>
              <a:t>: Return a value</a:t>
            </a:r>
          </a:p>
          <a:p>
            <a:pPr lvl="2">
              <a:spcBef>
                <a:spcPts val="650"/>
              </a:spcBef>
              <a:buClr>
                <a:srgbClr val="CC0000"/>
              </a:buClr>
              <a:buSzPct val="75000"/>
              <a:buFont typeface="Wingdings" pitchFamily="2" charset="2"/>
              <a:buChar char=""/>
            </a:pPr>
            <a:r>
              <a:rPr lang="en-US" sz="2600" b="1" dirty="0">
                <a:latin typeface="Consolas" panose="020B0609020204030204" pitchFamily="49" charset="0"/>
                <a:cs typeface="Courier New" pitchFamily="49" charset="0"/>
              </a:rPr>
              <a:t>sin(), </a:t>
            </a:r>
            <a:r>
              <a:rPr lang="en-US" sz="2600" b="1" dirty="0" err="1">
                <a:latin typeface="Consolas" panose="020B0609020204030204" pitchFamily="49" charset="0"/>
                <a:cs typeface="Courier New" pitchFamily="49" charset="0"/>
              </a:rPr>
              <a:t>fabs</a:t>
            </a:r>
            <a:r>
              <a:rPr lang="en-US" sz="2600" b="1" dirty="0">
                <a:latin typeface="Consolas" panose="020B0609020204030204" pitchFamily="49" charset="0"/>
                <a:cs typeface="Courier New" pitchFamily="49" charset="0"/>
              </a:rPr>
              <a:t>()</a:t>
            </a:r>
          </a:p>
          <a:p>
            <a:pPr lvl="2">
              <a:spcBef>
                <a:spcPts val="450"/>
              </a:spcBef>
              <a:buClrTx/>
              <a:buSzPct val="75000"/>
              <a:buFontTx/>
              <a:buNone/>
            </a:pPr>
            <a:endParaRPr lang="en-US" b="1" dirty="0">
              <a:latin typeface="Consolas" panose="020B0609020204030204" pitchFamily="49" charset="0"/>
              <a:cs typeface="Courier New" pitchFamily="49" charset="0"/>
            </a:endParaRPr>
          </a:p>
          <a:p>
            <a:pPr lvl="1">
              <a:spcBef>
                <a:spcPts val="700"/>
              </a:spcBef>
              <a:buClr>
                <a:srgbClr val="006633"/>
              </a:buClr>
              <a:buSzPct val="85000"/>
              <a:buFont typeface="Wingdings" pitchFamily="2" charset="2"/>
              <a:buChar char=""/>
            </a:pPr>
            <a:r>
              <a:rPr lang="en-US" sz="2800" dirty="0">
                <a:solidFill>
                  <a:srgbClr val="CC0000"/>
                </a:solidFill>
                <a:latin typeface="Gill Sans MT" panose="020B0502020104020203" pitchFamily="34" charset="0"/>
              </a:rPr>
              <a:t>Commands</a:t>
            </a:r>
            <a:r>
              <a:rPr lang="en-US" sz="2800" dirty="0">
                <a:latin typeface="Gill Sans MT" panose="020B0502020104020203" pitchFamily="34" charset="0"/>
              </a:rPr>
              <a:t>: do some tasks, do not return any value</a:t>
            </a:r>
          </a:p>
          <a:p>
            <a:pPr lvl="2">
              <a:spcBef>
                <a:spcPts val="650"/>
              </a:spcBef>
              <a:buClr>
                <a:srgbClr val="CC0000"/>
              </a:buClr>
              <a:buSzPct val="75000"/>
              <a:buFont typeface="Wingdings" pitchFamily="2" charset="2"/>
              <a:buChar char=""/>
            </a:pPr>
            <a:r>
              <a:rPr lang="en-US" sz="2600" b="1" dirty="0" err="1">
                <a:latin typeface="Consolas" panose="020B0609020204030204" pitchFamily="49" charset="0"/>
                <a:cs typeface="Courier New" pitchFamily="49" charset="0"/>
              </a:rPr>
              <a:t>printf_my_info</a:t>
            </a:r>
            <a:r>
              <a:rPr lang="en-US" sz="2600" b="1" dirty="0">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C5A7BC9-66BC-408B-A115-4AA8F94336FD}" type="slidenum">
              <a:rPr lang="en-US" sz="1200">
                <a:latin typeface="Gill Sans MT" panose="020B0502020104020203" pitchFamily="34" charset="0"/>
                <a:ea typeface="MS PGothic" pitchFamily="34" charset="-128"/>
              </a:rPr>
              <a:pPr algn="r">
                <a:buClrTx/>
                <a:buFontTx/>
                <a:buNone/>
              </a:pPr>
              <a:t>70</a:t>
            </a:fld>
            <a:endParaRPr lang="en-US" sz="1200" dirty="0">
              <a:latin typeface="Gill Sans MT" panose="020B0502020104020203" pitchFamily="34" charset="0"/>
              <a:ea typeface="MS PGothic" pitchFamily="34" charset="-128"/>
            </a:endParaRPr>
          </a:p>
        </p:txBody>
      </p:sp>
      <p:sp>
        <p:nvSpPr>
          <p:cNvPr id="6451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The </a:t>
            </a:r>
            <a:r>
              <a:rPr lang="en-US" sz="4000" dirty="0" err="1">
                <a:solidFill>
                  <a:srgbClr val="293A83"/>
                </a:solidFill>
                <a:latin typeface="Gill Sans MT" panose="020B0502020104020203" pitchFamily="34" charset="0"/>
              </a:rPr>
              <a:t>is_prime</a:t>
            </a:r>
            <a:r>
              <a:rPr lang="en-US" sz="4000" dirty="0">
                <a:solidFill>
                  <a:srgbClr val="293A83"/>
                </a:solidFill>
                <a:latin typeface="Gill Sans MT" panose="020B0502020104020203" pitchFamily="34" charset="0"/>
              </a:rPr>
              <a:t> algorithm</a:t>
            </a:r>
          </a:p>
        </p:txBody>
      </p:sp>
      <p:sp>
        <p:nvSpPr>
          <p:cNvPr id="6451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800"/>
              </a:spcBef>
              <a:buClrTx/>
              <a:buFontTx/>
              <a:buNone/>
            </a:pPr>
            <a:r>
              <a:rPr lang="en-US" sz="2900" b="1" dirty="0">
                <a:latin typeface="Gill Sans MT" panose="020B0502020104020203" pitchFamily="34" charset="0"/>
              </a:rPr>
              <a:t>Algorithm:</a:t>
            </a:r>
            <a:r>
              <a:rPr lang="en-US" sz="2900" dirty="0">
                <a:latin typeface="Gill Sans MT" panose="020B0502020104020203" pitchFamily="34" charset="0"/>
              </a:rPr>
              <a:t> </a:t>
            </a:r>
            <a:r>
              <a:rPr lang="en-US" sz="3200" dirty="0" err="1">
                <a:latin typeface="Gill Sans MT" panose="020B0502020104020203" pitchFamily="34" charset="0"/>
              </a:rPr>
              <a:t>is_prime</a:t>
            </a:r>
            <a:r>
              <a:rPr lang="en-US" sz="3200" dirty="0">
                <a:latin typeface="Gill Sans MT" panose="020B0502020104020203" pitchFamily="34" charset="0"/>
              </a:rPr>
              <a:t> </a:t>
            </a:r>
          </a:p>
          <a:p>
            <a:pPr>
              <a:spcBef>
                <a:spcPts val="725"/>
              </a:spcBef>
              <a:buClrTx/>
              <a:buFontTx/>
              <a:buNone/>
            </a:pPr>
            <a:r>
              <a:rPr lang="en-US" sz="2900" b="1" dirty="0">
                <a:latin typeface="Gill Sans MT" panose="020B0502020104020203" pitchFamily="34" charset="0"/>
              </a:rPr>
              <a:t>Input:</a:t>
            </a:r>
            <a:r>
              <a:rPr lang="en-US" sz="2900" dirty="0">
                <a:latin typeface="Gill Sans MT" panose="020B0502020104020203" pitchFamily="34" charset="0"/>
              </a:rPr>
              <a:t> n</a:t>
            </a:r>
          </a:p>
          <a:p>
            <a:pPr>
              <a:spcBef>
                <a:spcPts val="725"/>
              </a:spcBef>
              <a:buClrTx/>
              <a:buFontTx/>
              <a:buNone/>
            </a:pPr>
            <a:r>
              <a:rPr lang="en-US" sz="2900" b="1" dirty="0">
                <a:latin typeface="Gill Sans MT" panose="020B0502020104020203" pitchFamily="34" charset="0"/>
              </a:rPr>
              <a:t>Output:</a:t>
            </a:r>
            <a:r>
              <a:rPr lang="en-US" sz="2900" dirty="0">
                <a:latin typeface="Gill Sans MT" panose="020B0502020104020203" pitchFamily="34" charset="0"/>
              </a:rPr>
              <a:t> 1 if n is prime else 0</a:t>
            </a:r>
          </a:p>
          <a:p>
            <a:pPr>
              <a:spcBef>
                <a:spcPts val="725"/>
              </a:spcBef>
              <a:buClrTx/>
              <a:buFontTx/>
              <a:buNone/>
            </a:pPr>
            <a:endParaRPr lang="en-US" sz="2900" dirty="0">
              <a:latin typeface="Gill Sans MT" panose="020B0502020104020203" pitchFamily="34" charset="0"/>
            </a:endParaRPr>
          </a:p>
          <a:p>
            <a:pPr>
              <a:spcBef>
                <a:spcPts val="725"/>
              </a:spcBef>
              <a:buClrTx/>
              <a:buFontTx/>
              <a:buNone/>
            </a:pPr>
            <a:r>
              <a:rPr lang="en-US" sz="2900" dirty="0">
                <a:latin typeface="Gill Sans MT" panose="020B0502020104020203" pitchFamily="34" charset="0"/>
              </a:rPr>
              <a:t>for(</a:t>
            </a:r>
            <a:r>
              <a:rPr lang="en-US" sz="2900" dirty="0" err="1">
                <a:latin typeface="Gill Sans MT" panose="020B0502020104020203" pitchFamily="34" charset="0"/>
              </a:rPr>
              <a:t>i</a:t>
            </a:r>
            <a:r>
              <a:rPr lang="en-US" sz="2900" dirty="0">
                <a:latin typeface="Gill Sans MT" panose="020B0502020104020203" pitchFamily="34" charset="0"/>
              </a:rPr>
              <a:t> from 2 to </a:t>
            </a:r>
            <a:r>
              <a:rPr lang="en-US" sz="2900" i="1" dirty="0" err="1">
                <a:latin typeface="Gill Sans MT" panose="020B0502020104020203" pitchFamily="34" charset="0"/>
              </a:rPr>
              <a:t>sqrt</a:t>
            </a:r>
            <a:r>
              <a:rPr lang="en-US" sz="2900" dirty="0">
                <a:latin typeface="Gill Sans MT" panose="020B0502020104020203" pitchFamily="34" charset="0"/>
              </a:rPr>
              <a:t>(n))</a:t>
            </a:r>
          </a:p>
          <a:p>
            <a:pPr>
              <a:spcBef>
                <a:spcPts val="725"/>
              </a:spcBef>
              <a:buClrTx/>
              <a:buFontTx/>
              <a:buNone/>
            </a:pPr>
            <a:r>
              <a:rPr lang="en-US" sz="2900" dirty="0">
                <a:latin typeface="Gill Sans MT" panose="020B0502020104020203" pitchFamily="34" charset="0"/>
              </a:rPr>
              <a:t>	if(n % </a:t>
            </a:r>
            <a:r>
              <a:rPr lang="en-US" sz="2900" dirty="0" err="1">
                <a:latin typeface="Gill Sans MT" panose="020B0502020104020203" pitchFamily="34" charset="0"/>
              </a:rPr>
              <a:t>i</a:t>
            </a:r>
            <a:r>
              <a:rPr lang="en-US" sz="2900" dirty="0">
                <a:latin typeface="Gill Sans MT" panose="020B0502020104020203" pitchFamily="34" charset="0"/>
              </a:rPr>
              <a:t> == 0)</a:t>
            </a:r>
          </a:p>
          <a:p>
            <a:pPr>
              <a:spcBef>
                <a:spcPts val="725"/>
              </a:spcBef>
              <a:buClrTx/>
              <a:buFontTx/>
              <a:buNone/>
            </a:pPr>
            <a:r>
              <a:rPr lang="en-US" sz="2900" dirty="0">
                <a:latin typeface="Gill Sans MT" panose="020B0502020104020203" pitchFamily="34" charset="0"/>
              </a:rPr>
              <a:t>		n is not prime </a:t>
            </a:r>
          </a:p>
          <a:p>
            <a:pPr>
              <a:spcBef>
                <a:spcPts val="750"/>
              </a:spcBef>
              <a:buClrTx/>
              <a:buFontTx/>
              <a:buNone/>
            </a:pPr>
            <a:r>
              <a:rPr lang="en-US" sz="3000" dirty="0">
                <a:latin typeface="Gill Sans MT" panose="020B0502020104020203" pitchFamily="34" charset="0"/>
              </a:rPr>
              <a:t>n is prime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4" end="4"/>
                                            </p:txEl>
                                          </p:spTgt>
                                        </p:tgtEl>
                                        <p:attrNameLst>
                                          <p:attrName>style.visibility</p:attrName>
                                        </p:attrNameLst>
                                      </p:cBhvr>
                                      <p:to>
                                        <p:strVal val="visible"/>
                                      </p:to>
                                    </p:set>
                                    <p:animEffect transition="in" filter="fade">
                                      <p:cBhvr>
                                        <p:cTn id="7" dur="500"/>
                                        <p:tgtEl>
                                          <p:spTgt spid="6451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5" end="5"/>
                                            </p:txEl>
                                          </p:spTgt>
                                        </p:tgtEl>
                                        <p:attrNameLst>
                                          <p:attrName>style.visibility</p:attrName>
                                        </p:attrNameLst>
                                      </p:cBhvr>
                                      <p:to>
                                        <p:strVal val="visible"/>
                                      </p:to>
                                    </p:set>
                                    <p:animEffect transition="in" filter="fade">
                                      <p:cBhvr>
                                        <p:cTn id="10" dur="500"/>
                                        <p:tgtEl>
                                          <p:spTgt spid="6451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6" end="6"/>
                                            </p:txEl>
                                          </p:spTgt>
                                        </p:tgtEl>
                                        <p:attrNameLst>
                                          <p:attrName>style.visibility</p:attrName>
                                        </p:attrNameLst>
                                      </p:cBhvr>
                                      <p:to>
                                        <p:strVal val="visible"/>
                                      </p:to>
                                    </p:set>
                                    <p:animEffect transition="in" filter="fade">
                                      <p:cBhvr>
                                        <p:cTn id="13" dur="500"/>
                                        <p:tgtEl>
                                          <p:spTgt spid="64515">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7" end="7"/>
                                            </p:txEl>
                                          </p:spTgt>
                                        </p:tgtEl>
                                        <p:attrNameLst>
                                          <p:attrName>style.visibility</p:attrName>
                                        </p:attrNameLst>
                                      </p:cBhvr>
                                      <p:to>
                                        <p:strVal val="visible"/>
                                      </p:to>
                                    </p:set>
                                    <p:animEffect transition="in" filter="fade">
                                      <p:cBhvr>
                                        <p:cTn id="16" dur="500"/>
                                        <p:tgtEl>
                                          <p:spTgt spid="64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9E1B765-A4F3-4899-BB25-9EF956EE9FE4}" type="slidenum">
              <a:rPr lang="en-US" sz="1200">
                <a:latin typeface="Gill Sans MT" panose="020B0502020104020203" pitchFamily="34" charset="0"/>
                <a:ea typeface="MS PGothic" pitchFamily="34" charset="-128"/>
              </a:rPr>
              <a:pPr algn="r">
                <a:buClrTx/>
                <a:buFontTx/>
                <a:buNone/>
              </a:pPr>
              <a:t>71</a:t>
            </a:fld>
            <a:endParaRPr lang="en-US" sz="1200" dirty="0">
              <a:latin typeface="Gill Sans MT" panose="020B0502020104020203" pitchFamily="34" charset="0"/>
              <a:ea typeface="MS PGothic" pitchFamily="34" charset="-128"/>
            </a:endParaRPr>
          </a:p>
        </p:txBody>
      </p:sp>
      <p:sp>
        <p:nvSpPr>
          <p:cNvPr id="65538"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The </a:t>
            </a:r>
            <a:r>
              <a:rPr lang="en-US" sz="4000" dirty="0" err="1">
                <a:solidFill>
                  <a:srgbClr val="293A83"/>
                </a:solidFill>
                <a:latin typeface="Gill Sans MT" panose="020B0502020104020203" pitchFamily="34" charset="0"/>
              </a:rPr>
              <a:t>next_prime_number</a:t>
            </a:r>
            <a:r>
              <a:rPr lang="en-US" sz="4000" dirty="0">
                <a:solidFill>
                  <a:srgbClr val="293A83"/>
                </a:solidFill>
                <a:latin typeface="Gill Sans MT" panose="020B0502020104020203" pitchFamily="34" charset="0"/>
              </a:rPr>
              <a:t> algorithm</a:t>
            </a:r>
          </a:p>
        </p:txBody>
      </p:sp>
      <p:sp>
        <p:nvSpPr>
          <p:cNvPr id="6553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700"/>
              </a:spcBef>
              <a:buClrTx/>
              <a:buFontTx/>
              <a:buNone/>
            </a:pPr>
            <a:r>
              <a:rPr lang="en-US" sz="2500" b="1" dirty="0">
                <a:latin typeface="Gill Sans MT" panose="020B0502020104020203" pitchFamily="34" charset="0"/>
              </a:rPr>
              <a:t>Algorithm:</a:t>
            </a:r>
            <a:r>
              <a:rPr lang="en-US" sz="2500" dirty="0">
                <a:latin typeface="Gill Sans MT" panose="020B0502020104020203" pitchFamily="34" charset="0"/>
              </a:rPr>
              <a:t> </a:t>
            </a:r>
            <a:r>
              <a:rPr lang="en-US" sz="2800" dirty="0" err="1">
                <a:latin typeface="Gill Sans MT" panose="020B0502020104020203" pitchFamily="34" charset="0"/>
              </a:rPr>
              <a:t>next_prime_number</a:t>
            </a:r>
            <a:r>
              <a:rPr lang="en-US" sz="2800" dirty="0">
                <a:latin typeface="Gill Sans MT" panose="020B0502020104020203" pitchFamily="34" charset="0"/>
              </a:rPr>
              <a:t> </a:t>
            </a:r>
          </a:p>
          <a:p>
            <a:pPr>
              <a:lnSpc>
                <a:spcPct val="90000"/>
              </a:lnSpc>
              <a:spcBef>
                <a:spcPts val="625"/>
              </a:spcBef>
              <a:buClrTx/>
              <a:buFontTx/>
              <a:buNone/>
            </a:pPr>
            <a:r>
              <a:rPr lang="en-US" sz="2500" b="1" dirty="0">
                <a:latin typeface="Gill Sans MT" panose="020B0502020104020203" pitchFamily="34" charset="0"/>
              </a:rPr>
              <a:t>Input:</a:t>
            </a:r>
            <a:r>
              <a:rPr lang="en-US" sz="2500" dirty="0">
                <a:latin typeface="Gill Sans MT" panose="020B0502020104020203" pitchFamily="34" charset="0"/>
              </a:rPr>
              <a:t> n</a:t>
            </a:r>
          </a:p>
          <a:p>
            <a:pPr>
              <a:lnSpc>
                <a:spcPct val="90000"/>
              </a:lnSpc>
              <a:spcBef>
                <a:spcPts val="625"/>
              </a:spcBef>
              <a:buClrTx/>
              <a:buFontTx/>
              <a:buNone/>
            </a:pPr>
            <a:r>
              <a:rPr lang="en-US" sz="2500" b="1" dirty="0">
                <a:latin typeface="Gill Sans MT" panose="020B0502020104020203" pitchFamily="34" charset="0"/>
              </a:rPr>
              <a:t>Output:</a:t>
            </a:r>
            <a:r>
              <a:rPr lang="en-US" sz="2500" dirty="0">
                <a:latin typeface="Gill Sans MT" panose="020B0502020104020203" pitchFamily="34" charset="0"/>
              </a:rPr>
              <a:t> prime number </a:t>
            </a:r>
          </a:p>
          <a:p>
            <a:pPr>
              <a:lnSpc>
                <a:spcPct val="90000"/>
              </a:lnSpc>
              <a:spcBef>
                <a:spcPts val="625"/>
              </a:spcBef>
              <a:buClrTx/>
              <a:buFontTx/>
              <a:buNone/>
            </a:pPr>
            <a:endParaRPr lang="en-US" sz="2500" dirty="0">
              <a:latin typeface="Gill Sans MT" panose="020B0502020104020203" pitchFamily="34" charset="0"/>
            </a:endParaRPr>
          </a:p>
          <a:p>
            <a:pPr>
              <a:lnSpc>
                <a:spcPct val="90000"/>
              </a:lnSpc>
              <a:spcBef>
                <a:spcPts val="650"/>
              </a:spcBef>
              <a:buClrTx/>
              <a:buFontTx/>
              <a:buNone/>
            </a:pPr>
            <a:r>
              <a:rPr lang="en-US" sz="2600" dirty="0">
                <a:latin typeface="Gill Sans MT" panose="020B0502020104020203" pitchFamily="34" charset="0"/>
              </a:rPr>
              <a:t>if n is 2</a:t>
            </a:r>
          </a:p>
          <a:p>
            <a:pPr>
              <a:lnSpc>
                <a:spcPct val="90000"/>
              </a:lnSpc>
              <a:spcBef>
                <a:spcPts val="650"/>
              </a:spcBef>
              <a:buClrTx/>
              <a:buFontTx/>
              <a:buNone/>
            </a:pPr>
            <a:r>
              <a:rPr lang="en-US" sz="2600" dirty="0">
                <a:latin typeface="Gill Sans MT" panose="020B0502020104020203" pitchFamily="34" charset="0"/>
              </a:rPr>
              <a:t>	output is 3</a:t>
            </a:r>
          </a:p>
          <a:p>
            <a:pPr>
              <a:lnSpc>
                <a:spcPct val="90000"/>
              </a:lnSpc>
              <a:spcBef>
                <a:spcPts val="650"/>
              </a:spcBef>
              <a:buClrTx/>
              <a:buFontTx/>
              <a:buNone/>
            </a:pPr>
            <a:r>
              <a:rPr lang="en-US" sz="2600" dirty="0">
                <a:latin typeface="Gill Sans MT" panose="020B0502020104020203" pitchFamily="34" charset="0"/>
              </a:rPr>
              <a:t>else </a:t>
            </a:r>
          </a:p>
          <a:p>
            <a:pPr>
              <a:lnSpc>
                <a:spcPct val="90000"/>
              </a:lnSpc>
              <a:spcBef>
                <a:spcPts val="650"/>
              </a:spcBef>
              <a:buClrTx/>
              <a:buFontTx/>
              <a:buNone/>
            </a:pPr>
            <a:r>
              <a:rPr lang="en-US" sz="2600" dirty="0">
                <a:latin typeface="Gill Sans MT" panose="020B0502020104020203" pitchFamily="34" charset="0"/>
              </a:rPr>
              <a:t>	do</a:t>
            </a:r>
          </a:p>
          <a:p>
            <a:pPr>
              <a:lnSpc>
                <a:spcPct val="90000"/>
              </a:lnSpc>
              <a:spcBef>
                <a:spcPts val="650"/>
              </a:spcBef>
              <a:buClrTx/>
              <a:buFontTx/>
              <a:buNone/>
            </a:pPr>
            <a:r>
              <a:rPr lang="en-US" sz="2600" dirty="0">
                <a:latin typeface="Gill Sans MT" panose="020B0502020104020203" pitchFamily="34" charset="0"/>
              </a:rPr>
              <a:t>		n = n + 2</a:t>
            </a:r>
          </a:p>
          <a:p>
            <a:pPr>
              <a:lnSpc>
                <a:spcPct val="90000"/>
              </a:lnSpc>
              <a:spcBef>
                <a:spcPts val="650"/>
              </a:spcBef>
              <a:buClrTx/>
              <a:buFontTx/>
              <a:buNone/>
            </a:pPr>
            <a:r>
              <a:rPr lang="en-US" sz="2600" dirty="0">
                <a:latin typeface="Gill Sans MT" panose="020B0502020104020203" pitchFamily="34" charset="0"/>
              </a:rPr>
              <a:t>	while(</a:t>
            </a:r>
            <a:r>
              <a:rPr lang="en-US" sz="2600" dirty="0" err="1">
                <a:solidFill>
                  <a:srgbClr val="CC0000"/>
                </a:solidFill>
                <a:latin typeface="Gill Sans MT" panose="020B0502020104020203" pitchFamily="34" charset="0"/>
              </a:rPr>
              <a:t>is_prime</a:t>
            </a:r>
            <a:r>
              <a:rPr lang="en-US" sz="2600" dirty="0">
                <a:latin typeface="Gill Sans MT" panose="020B0502020104020203" pitchFamily="34" charset="0"/>
              </a:rPr>
              <a:t>(n) == 0)</a:t>
            </a:r>
          </a:p>
          <a:p>
            <a:pPr>
              <a:lnSpc>
                <a:spcPct val="90000"/>
              </a:lnSpc>
              <a:spcBef>
                <a:spcPts val="650"/>
              </a:spcBef>
              <a:buClrTx/>
              <a:buFontTx/>
              <a:buNone/>
            </a:pPr>
            <a:r>
              <a:rPr lang="en-US" sz="2600" dirty="0">
                <a:latin typeface="Gill Sans MT" panose="020B0502020104020203" pitchFamily="34" charset="0"/>
              </a:rPr>
              <a:t>	output is 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animEffect transition="in" filter="fade">
                                      <p:cBhvr>
                                        <p:cTn id="7" dur="500"/>
                                        <p:tgtEl>
                                          <p:spTgt spid="6553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5" end="5"/>
                                            </p:txEl>
                                          </p:spTgt>
                                        </p:tgtEl>
                                        <p:attrNameLst>
                                          <p:attrName>style.visibility</p:attrName>
                                        </p:attrNameLst>
                                      </p:cBhvr>
                                      <p:to>
                                        <p:strVal val="visible"/>
                                      </p:to>
                                    </p:set>
                                    <p:animEffect transition="in" filter="fade">
                                      <p:cBhvr>
                                        <p:cTn id="10" dur="500"/>
                                        <p:tgtEl>
                                          <p:spTgt spid="6553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animEffect transition="in" filter="fade">
                                      <p:cBhvr>
                                        <p:cTn id="13" dur="500"/>
                                        <p:tgtEl>
                                          <p:spTgt spid="6553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9">
                                            <p:txEl>
                                              <p:pRg st="7" end="7"/>
                                            </p:txEl>
                                          </p:spTgt>
                                        </p:tgtEl>
                                        <p:attrNameLst>
                                          <p:attrName>style.visibility</p:attrName>
                                        </p:attrNameLst>
                                      </p:cBhvr>
                                      <p:to>
                                        <p:strVal val="visible"/>
                                      </p:to>
                                    </p:set>
                                    <p:animEffect transition="in" filter="fade">
                                      <p:cBhvr>
                                        <p:cTn id="16" dur="500"/>
                                        <p:tgtEl>
                                          <p:spTgt spid="65539">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9">
                                            <p:txEl>
                                              <p:pRg st="8" end="8"/>
                                            </p:txEl>
                                          </p:spTgt>
                                        </p:tgtEl>
                                        <p:attrNameLst>
                                          <p:attrName>style.visibility</p:attrName>
                                        </p:attrNameLst>
                                      </p:cBhvr>
                                      <p:to>
                                        <p:strVal val="visible"/>
                                      </p:to>
                                    </p:set>
                                    <p:animEffect transition="in" filter="fade">
                                      <p:cBhvr>
                                        <p:cTn id="19" dur="500"/>
                                        <p:tgtEl>
                                          <p:spTgt spid="65539">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5539">
                                            <p:txEl>
                                              <p:pRg st="9" end="9"/>
                                            </p:txEl>
                                          </p:spTgt>
                                        </p:tgtEl>
                                        <p:attrNameLst>
                                          <p:attrName>style.visibility</p:attrName>
                                        </p:attrNameLst>
                                      </p:cBhvr>
                                      <p:to>
                                        <p:strVal val="visible"/>
                                      </p:to>
                                    </p:set>
                                    <p:animEffect transition="in" filter="fade">
                                      <p:cBhvr>
                                        <p:cTn id="22" dur="500"/>
                                        <p:tgtEl>
                                          <p:spTgt spid="65539">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5539">
                                            <p:txEl>
                                              <p:pRg st="10" end="10"/>
                                            </p:txEl>
                                          </p:spTgt>
                                        </p:tgtEl>
                                        <p:attrNameLst>
                                          <p:attrName>style.visibility</p:attrName>
                                        </p:attrNameLst>
                                      </p:cBhvr>
                                      <p:to>
                                        <p:strVal val="visible"/>
                                      </p:to>
                                    </p:set>
                                    <p:animEffect transition="in" filter="fade">
                                      <p:cBhvr>
                                        <p:cTn id="25" dur="500"/>
                                        <p:tgtEl>
                                          <p:spTgt spid="655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EC8EA42-BC11-47EB-A924-5CCDB270A1F1}" type="slidenum">
              <a:rPr lang="en-US" sz="1200">
                <a:latin typeface="Gill Sans MT" panose="020B0502020104020203" pitchFamily="34" charset="0"/>
                <a:ea typeface="MS PGothic" pitchFamily="34" charset="-128"/>
              </a:rPr>
              <a:pPr algn="r">
                <a:buClrTx/>
                <a:buFontTx/>
                <a:buNone/>
              </a:pPr>
              <a:t>72</a:t>
            </a:fld>
            <a:endParaRPr lang="en-US" sz="1200" dirty="0">
              <a:latin typeface="Gill Sans MT" panose="020B0502020104020203" pitchFamily="34" charset="0"/>
              <a:ea typeface="MS PGothic" pitchFamily="34" charset="-128"/>
            </a:endParaRPr>
          </a:p>
        </p:txBody>
      </p:sp>
      <p:sp>
        <p:nvSpPr>
          <p:cNvPr id="66562"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Putting them altogether</a:t>
            </a:r>
          </a:p>
        </p:txBody>
      </p:sp>
      <p:sp>
        <p:nvSpPr>
          <p:cNvPr id="66563" name="Text Box 3"/>
          <p:cNvSpPr txBox="1">
            <a:spLocks noChangeArrowheads="1"/>
          </p:cNvSpPr>
          <p:nvPr/>
        </p:nvSpPr>
        <p:spPr bwMode="auto">
          <a:xfrm>
            <a:off x="304800" y="1118765"/>
            <a:ext cx="8587680" cy="526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25"/>
              </a:spcBef>
              <a:buClrTx/>
              <a:buFontTx/>
              <a:buNone/>
            </a:pPr>
            <a:r>
              <a:rPr lang="en-US" sz="2600" b="1" dirty="0">
                <a:latin typeface="Consolas" panose="020B0609020204030204" pitchFamily="49" charset="0"/>
                <a:cs typeface="Courier New" pitchFamily="49" charset="0"/>
              </a:rPr>
              <a:t>int </a:t>
            </a:r>
            <a:r>
              <a:rPr lang="en-US" sz="2600" b="1" dirty="0" err="1">
                <a:latin typeface="Consolas" panose="020B0609020204030204" pitchFamily="49" charset="0"/>
                <a:cs typeface="Courier New" pitchFamily="49" charset="0"/>
              </a:rPr>
              <a:t>is_prime</a:t>
            </a:r>
            <a:r>
              <a:rPr lang="en-US" sz="2600" b="1" dirty="0">
                <a:latin typeface="Consolas" panose="020B0609020204030204" pitchFamily="49" charset="0"/>
                <a:cs typeface="Courier New" pitchFamily="49" charset="0"/>
              </a:rPr>
              <a:t>(int n){</a:t>
            </a:r>
          </a:p>
          <a:p>
            <a:pPr>
              <a:lnSpc>
                <a:spcPct val="80000"/>
              </a:lnSpc>
              <a:spcBef>
                <a:spcPts val="525"/>
              </a:spcBef>
              <a:buClrTx/>
              <a:buFontTx/>
              <a:buNone/>
            </a:pPr>
            <a:r>
              <a:rPr lang="en-US" sz="2600" b="1" dirty="0">
                <a:latin typeface="Consolas" panose="020B0609020204030204" pitchFamily="49" charset="0"/>
                <a:cs typeface="Courier New" pitchFamily="49" charset="0"/>
              </a:rPr>
              <a:t>	… </a:t>
            </a:r>
          </a:p>
          <a:p>
            <a:pPr>
              <a:lnSpc>
                <a:spcPct val="80000"/>
              </a:lnSpc>
              <a:spcBef>
                <a:spcPts val="525"/>
              </a:spcBef>
              <a:buClrTx/>
              <a:buFontTx/>
              <a:buNone/>
            </a:pPr>
            <a:r>
              <a:rPr lang="en-US" sz="2600" b="1" dirty="0">
                <a:latin typeface="Consolas" panose="020B0609020204030204" pitchFamily="49" charset="0"/>
                <a:cs typeface="Courier New" pitchFamily="49" charset="0"/>
              </a:rPr>
              <a:t>}</a:t>
            </a:r>
          </a:p>
          <a:p>
            <a:pPr>
              <a:lnSpc>
                <a:spcPct val="80000"/>
              </a:lnSpc>
              <a:spcBef>
                <a:spcPts val="525"/>
              </a:spcBef>
              <a:buClrTx/>
              <a:buFontTx/>
              <a:buNone/>
            </a:pPr>
            <a:endParaRPr lang="en-US" sz="1200" b="1" dirty="0">
              <a:latin typeface="Consolas" panose="020B0609020204030204" pitchFamily="49" charset="0"/>
              <a:cs typeface="Courier New" pitchFamily="49" charset="0"/>
            </a:endParaRPr>
          </a:p>
          <a:p>
            <a:pPr>
              <a:lnSpc>
                <a:spcPct val="80000"/>
              </a:lnSpc>
              <a:spcBef>
                <a:spcPts val="525"/>
              </a:spcBef>
              <a:buClrTx/>
              <a:buFontTx/>
              <a:buNone/>
            </a:pPr>
            <a:r>
              <a:rPr lang="en-US" sz="2600" b="1" dirty="0">
                <a:latin typeface="Consolas" panose="020B0609020204030204" pitchFamily="49" charset="0"/>
                <a:cs typeface="Courier New" pitchFamily="49" charset="0"/>
              </a:rPr>
              <a:t>int </a:t>
            </a:r>
            <a:r>
              <a:rPr lang="en-US" sz="2600" b="1" dirty="0" err="1">
                <a:latin typeface="Consolas" panose="020B0609020204030204" pitchFamily="49" charset="0"/>
                <a:cs typeface="Courier New" pitchFamily="49" charset="0"/>
              </a:rPr>
              <a:t>next_prime_number</a:t>
            </a:r>
            <a:r>
              <a:rPr lang="en-US" sz="2600" b="1" dirty="0">
                <a:latin typeface="Consolas" panose="020B0609020204030204" pitchFamily="49" charset="0"/>
                <a:cs typeface="Courier New" pitchFamily="49" charset="0"/>
              </a:rPr>
              <a:t>(int n){</a:t>
            </a:r>
          </a:p>
          <a:p>
            <a:pPr>
              <a:lnSpc>
                <a:spcPct val="80000"/>
              </a:lnSpc>
              <a:spcBef>
                <a:spcPts val="525"/>
              </a:spcBef>
              <a:buClrTx/>
              <a:buFontTx/>
              <a:buNone/>
            </a:pPr>
            <a:r>
              <a:rPr lang="en-US" sz="2600" b="1" dirty="0">
                <a:latin typeface="Consolas" panose="020B0609020204030204" pitchFamily="49" charset="0"/>
                <a:cs typeface="Courier New" pitchFamily="49" charset="0"/>
              </a:rPr>
              <a:t>	… </a:t>
            </a:r>
          </a:p>
          <a:p>
            <a:pPr>
              <a:lnSpc>
                <a:spcPct val="80000"/>
              </a:lnSpc>
              <a:spcBef>
                <a:spcPts val="525"/>
              </a:spcBef>
              <a:buClrTx/>
              <a:buFontTx/>
              <a:buNone/>
            </a:pPr>
            <a:r>
              <a:rPr lang="en-US" sz="2600" b="1" dirty="0">
                <a:latin typeface="Consolas" panose="020B0609020204030204" pitchFamily="49" charset="0"/>
                <a:cs typeface="Courier New" pitchFamily="49" charset="0"/>
              </a:rPr>
              <a:t>}</a:t>
            </a:r>
          </a:p>
          <a:p>
            <a:pPr>
              <a:lnSpc>
                <a:spcPct val="80000"/>
              </a:lnSpc>
              <a:spcBef>
                <a:spcPts val="525"/>
              </a:spcBef>
              <a:buClrTx/>
              <a:buFontTx/>
              <a:buNone/>
            </a:pPr>
            <a:endParaRPr lang="en-US" sz="1200" b="1" dirty="0">
              <a:latin typeface="Consolas" panose="020B0609020204030204" pitchFamily="49" charset="0"/>
              <a:cs typeface="Courier New" pitchFamily="49" charset="0"/>
            </a:endParaRPr>
          </a:p>
          <a:p>
            <a:pPr>
              <a:lnSpc>
                <a:spcPct val="80000"/>
              </a:lnSpc>
              <a:spcBef>
                <a:spcPts val="525"/>
              </a:spcBef>
              <a:buClrTx/>
              <a:buFontTx/>
              <a:buNone/>
            </a:pPr>
            <a:r>
              <a:rPr lang="en-US" sz="2600" b="1" dirty="0">
                <a:latin typeface="Consolas" panose="020B0609020204030204" pitchFamily="49" charset="0"/>
                <a:cs typeface="Courier New" pitchFamily="49" charset="0"/>
              </a:rPr>
              <a:t>int </a:t>
            </a:r>
            <a:r>
              <a:rPr lang="en-US" sz="2600" b="1" dirty="0" err="1">
                <a:latin typeface="Consolas" panose="020B0609020204030204" pitchFamily="49" charset="0"/>
                <a:cs typeface="Courier New" pitchFamily="49" charset="0"/>
              </a:rPr>
              <a:t>check_Goldbach</a:t>
            </a:r>
            <a:r>
              <a:rPr lang="en-US" sz="2600" b="1" dirty="0">
                <a:latin typeface="Consolas" panose="020B0609020204030204" pitchFamily="49" charset="0"/>
                <a:cs typeface="Courier New" pitchFamily="49" charset="0"/>
              </a:rPr>
              <a:t>(int n){</a:t>
            </a:r>
          </a:p>
          <a:p>
            <a:pPr>
              <a:lnSpc>
                <a:spcPct val="80000"/>
              </a:lnSpc>
              <a:spcBef>
                <a:spcPts val="525"/>
              </a:spcBef>
              <a:buClrTx/>
              <a:buFontTx/>
              <a:buNone/>
            </a:pPr>
            <a:r>
              <a:rPr lang="en-US" sz="2600" b="1" dirty="0">
                <a:latin typeface="Consolas" panose="020B0609020204030204" pitchFamily="49" charset="0"/>
                <a:cs typeface="Courier New" pitchFamily="49" charset="0"/>
              </a:rPr>
              <a:t>	… </a:t>
            </a:r>
          </a:p>
          <a:p>
            <a:pPr>
              <a:lnSpc>
                <a:spcPct val="80000"/>
              </a:lnSpc>
              <a:spcBef>
                <a:spcPts val="525"/>
              </a:spcBef>
              <a:buClrTx/>
              <a:buFontTx/>
              <a:buNone/>
            </a:pPr>
            <a:r>
              <a:rPr lang="en-US" sz="2600" b="1" dirty="0">
                <a:latin typeface="Consolas" panose="020B0609020204030204" pitchFamily="49" charset="0"/>
                <a:cs typeface="Courier New" pitchFamily="49" charset="0"/>
              </a:rPr>
              <a:t>}</a:t>
            </a:r>
          </a:p>
          <a:p>
            <a:pPr>
              <a:lnSpc>
                <a:spcPct val="80000"/>
              </a:lnSpc>
              <a:spcBef>
                <a:spcPts val="525"/>
              </a:spcBef>
              <a:buClrTx/>
              <a:buFontTx/>
              <a:buNone/>
            </a:pPr>
            <a:endParaRPr lang="en-US" sz="1200" b="1" dirty="0">
              <a:latin typeface="Consolas" panose="020B0609020204030204" pitchFamily="49" charset="0"/>
              <a:cs typeface="Courier New" pitchFamily="49" charset="0"/>
            </a:endParaRPr>
          </a:p>
          <a:p>
            <a:pPr>
              <a:lnSpc>
                <a:spcPct val="80000"/>
              </a:lnSpc>
              <a:spcBef>
                <a:spcPts val="525"/>
              </a:spcBef>
              <a:buClrTx/>
              <a:buFontTx/>
              <a:buNone/>
            </a:pPr>
            <a:r>
              <a:rPr lang="en-US" sz="2600" b="1" dirty="0">
                <a:solidFill>
                  <a:srgbClr val="7030A0"/>
                </a:solidFill>
                <a:latin typeface="Consolas" panose="020B0609020204030204" pitchFamily="49" charset="0"/>
                <a:cs typeface="Courier New" pitchFamily="49" charset="0"/>
              </a:rPr>
              <a:t>int main(void){</a:t>
            </a:r>
          </a:p>
          <a:p>
            <a:pPr>
              <a:lnSpc>
                <a:spcPct val="80000"/>
              </a:lnSpc>
              <a:spcBef>
                <a:spcPts val="525"/>
              </a:spcBef>
              <a:buClrTx/>
              <a:buFontTx/>
              <a:buNone/>
            </a:pPr>
            <a:r>
              <a:rPr lang="en-US" sz="2600" b="1" dirty="0">
                <a:solidFill>
                  <a:srgbClr val="7030A0"/>
                </a:solidFill>
                <a:latin typeface="Consolas" panose="020B0609020204030204" pitchFamily="49" charset="0"/>
                <a:cs typeface="Courier New" pitchFamily="49" charset="0"/>
              </a:rPr>
              <a:t>	… </a:t>
            </a:r>
          </a:p>
          <a:p>
            <a:pPr>
              <a:lnSpc>
                <a:spcPct val="80000"/>
              </a:lnSpc>
              <a:spcBef>
                <a:spcPts val="525"/>
              </a:spcBef>
              <a:buClrTx/>
              <a:buFontTx/>
              <a:buNone/>
            </a:pPr>
            <a:r>
              <a:rPr lang="en-US" sz="2600" b="1" dirty="0">
                <a:solidFill>
                  <a:srgbClr val="7030A0"/>
                </a:solidFill>
                <a:latin typeface="Consolas" panose="020B0609020204030204"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A9A38DE-46FF-429D-88F9-097440FF40CE}" type="slidenum">
              <a:rPr lang="en-US" sz="1200">
                <a:latin typeface="Gill Sans MT" panose="020B0502020104020203" pitchFamily="34" charset="0"/>
                <a:ea typeface="MS PGothic" pitchFamily="34" charset="-128"/>
              </a:rPr>
              <a:pPr algn="r">
                <a:buClrTx/>
                <a:buFontTx/>
                <a:buNone/>
              </a:pPr>
              <a:t>73</a:t>
            </a:fld>
            <a:endParaRPr lang="en-US" sz="1200" dirty="0">
              <a:latin typeface="Gill Sans MT" panose="020B0502020104020203" pitchFamily="34" charset="0"/>
              <a:ea typeface="MS PGothic" pitchFamily="34" charset="-128"/>
            </a:endParaRPr>
          </a:p>
        </p:txBody>
      </p:sp>
      <p:sp>
        <p:nvSpPr>
          <p:cNvPr id="67586"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What We Will Learn </a:t>
            </a:r>
          </a:p>
        </p:txBody>
      </p:sp>
      <p:sp>
        <p:nvSpPr>
          <p:cNvPr id="67587"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Introduction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Passing input parameters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Producing output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Scope of variables </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Storage Class of variables</a:t>
            </a:r>
          </a:p>
          <a:p>
            <a:pPr>
              <a:spcBef>
                <a:spcPts val="2000"/>
              </a:spcBef>
              <a:buClr>
                <a:srgbClr val="003399"/>
              </a:buClr>
              <a:buFont typeface="Wingdings" pitchFamily="2" charset="2"/>
              <a:buChar char=""/>
            </a:pPr>
            <a:r>
              <a:rPr lang="en-US" sz="3200" dirty="0">
                <a:solidFill>
                  <a:srgbClr val="C2C2C2"/>
                </a:solidFill>
                <a:latin typeface="Gill Sans MT" panose="020B0502020104020203" pitchFamily="34" charset="0"/>
              </a:rPr>
              <a:t>Function usage example</a:t>
            </a:r>
          </a:p>
          <a:p>
            <a:pPr>
              <a:spcBef>
                <a:spcPts val="2000"/>
              </a:spcBef>
              <a:buClr>
                <a:srgbClr val="003399"/>
              </a:buClr>
              <a:buFont typeface="Wingdings" pitchFamily="2" charset="2"/>
              <a:buChar char=""/>
            </a:pPr>
            <a:r>
              <a:rPr lang="en-US" sz="3200" dirty="0">
                <a:latin typeface="Gill Sans MT" panose="020B0502020104020203" pitchFamily="34" charset="0"/>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1FECB8D-FD9C-4704-BE43-2DC9870BC9FA}" type="slidenum">
              <a:rPr lang="en-US" sz="1200">
                <a:latin typeface="Gill Sans MT" panose="020B0502020104020203" pitchFamily="34" charset="0"/>
                <a:ea typeface="MS PGothic" pitchFamily="34" charset="-128"/>
              </a:rPr>
              <a:pPr algn="r">
                <a:buClrTx/>
                <a:buFontTx/>
                <a:buNone/>
              </a:pPr>
              <a:t>74</a:t>
            </a:fld>
            <a:endParaRPr lang="en-US" sz="1200" dirty="0">
              <a:latin typeface="Gill Sans MT" panose="020B0502020104020203" pitchFamily="34" charset="0"/>
              <a:ea typeface="MS PGothic" pitchFamily="34" charset="-128"/>
            </a:endParaRPr>
          </a:p>
        </p:txBody>
      </p:sp>
      <p:sp>
        <p:nvSpPr>
          <p:cNvPr id="68610"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Introduction </a:t>
            </a:r>
          </a:p>
        </p:txBody>
      </p:sp>
      <p:sp>
        <p:nvSpPr>
          <p:cNvPr id="68611" name="Text Box 3"/>
          <p:cNvSpPr txBox="1">
            <a:spLocks noChangeArrowheads="1"/>
          </p:cNvSpPr>
          <p:nvPr/>
        </p:nvSpPr>
        <p:spPr bwMode="auto">
          <a:xfrm>
            <a:off x="381000" y="947451"/>
            <a:ext cx="83058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gn="just">
              <a:spcBef>
                <a:spcPts val="0"/>
              </a:spcBef>
              <a:buClr>
                <a:srgbClr val="003399"/>
              </a:buClr>
              <a:buFont typeface="Wingdings" pitchFamily="2" charset="2"/>
              <a:buChar char=""/>
            </a:pPr>
            <a:r>
              <a:rPr lang="en-US" sz="3600" dirty="0">
                <a:latin typeface="Gill Sans MT" panose="020B0502020104020203" pitchFamily="34" charset="0"/>
              </a:rPr>
              <a:t>Iteration </a:t>
            </a:r>
            <a:r>
              <a:rPr lang="en-US" sz="3600" i="1" dirty="0">
                <a:latin typeface="Gill Sans MT" panose="020B0502020104020203" pitchFamily="34" charset="0"/>
              </a:rPr>
              <a:t>vs.</a:t>
            </a:r>
            <a:r>
              <a:rPr lang="en-US" sz="3600" dirty="0">
                <a:latin typeface="Gill Sans MT" panose="020B0502020104020203" pitchFamily="34" charset="0"/>
              </a:rPr>
              <a:t> Recursion</a:t>
            </a:r>
          </a:p>
          <a:p>
            <a:pPr marL="682625" lvl="1" indent="-342900" algn="just">
              <a:spcBef>
                <a:spcPts val="0"/>
              </a:spcBef>
              <a:buClr>
                <a:srgbClr val="003399"/>
              </a:buClr>
              <a:buFont typeface="Arial" panose="020B0604020202020204" pitchFamily="34" charset="0"/>
              <a:buChar char="•"/>
            </a:pPr>
            <a:r>
              <a:rPr lang="en-US" sz="2400" dirty="0">
                <a:latin typeface="Gill Sans MT" panose="020B0502020104020203" pitchFamily="34" charset="0"/>
              </a:rPr>
              <a:t>The Recursion and the Iteration both </a:t>
            </a:r>
            <a:r>
              <a:rPr lang="en-US" sz="2400" b="1" dirty="0">
                <a:latin typeface="Gill Sans MT" panose="020B0502020104020203" pitchFamily="34" charset="0"/>
              </a:rPr>
              <a:t>repeatedly</a:t>
            </a:r>
            <a:r>
              <a:rPr lang="en-US" sz="2400" dirty="0">
                <a:latin typeface="Gill Sans MT" panose="020B0502020104020203" pitchFamily="34" charset="0"/>
              </a:rPr>
              <a:t> execute the set of instructions. </a:t>
            </a:r>
          </a:p>
          <a:p>
            <a:pPr algn="just">
              <a:spcBef>
                <a:spcPts val="2250"/>
              </a:spcBef>
              <a:buClr>
                <a:srgbClr val="003399"/>
              </a:buClr>
              <a:buFont typeface="Wingdings" pitchFamily="2" charset="2"/>
              <a:buChar char=""/>
            </a:pPr>
            <a:r>
              <a:rPr lang="en-US" sz="3600" dirty="0">
                <a:latin typeface="Gill Sans MT" panose="020B0502020104020203" pitchFamily="34" charset="0"/>
              </a:rPr>
              <a:t>Factorial</a:t>
            </a:r>
          </a:p>
          <a:p>
            <a:pPr lvl="1" algn="just">
              <a:spcBef>
                <a:spcPts val="800"/>
              </a:spcBef>
              <a:buClr>
                <a:srgbClr val="006633"/>
              </a:buClr>
              <a:buSzPct val="85000"/>
              <a:buFont typeface="Wingdings" pitchFamily="2" charset="2"/>
              <a:buChar char=""/>
            </a:pPr>
            <a:r>
              <a:rPr lang="en-US" sz="3200" dirty="0">
                <a:latin typeface="Gill Sans MT" panose="020B0502020104020203" pitchFamily="34" charset="0"/>
              </a:rPr>
              <a:t>n! = n x n-1 x … x 2 x 1</a:t>
            </a:r>
          </a:p>
          <a:p>
            <a:pPr lvl="1" algn="just">
              <a:spcBef>
                <a:spcPts val="800"/>
              </a:spcBef>
              <a:buClr>
                <a:srgbClr val="006633"/>
              </a:buClr>
              <a:buSzPct val="85000"/>
              <a:buFont typeface="Wingdings" pitchFamily="2" charset="2"/>
              <a:buChar char=""/>
            </a:pPr>
            <a:r>
              <a:rPr lang="en-US" sz="3200" dirty="0">
                <a:solidFill>
                  <a:srgbClr val="7030A0"/>
                </a:solidFill>
                <a:latin typeface="Gill Sans MT" panose="020B0502020104020203" pitchFamily="34" charset="0"/>
              </a:rPr>
              <a:t>n! = n x (n-1) !</a:t>
            </a:r>
            <a:endParaRPr lang="en-US" sz="1000" dirty="0">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additive="repl">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additive="repl">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68611">
                                            <p:txEl>
                                              <p:pRg st="2" end="2"/>
                                            </p:txEl>
                                          </p:spTgt>
                                        </p:tgtEl>
                                        <p:attrNameLst>
                                          <p:attrName>style.visibility</p:attrName>
                                        </p:attrNameLst>
                                      </p:cBhvr>
                                      <p:to>
                                        <p:strVal val="visible"/>
                                      </p:to>
                                    </p:set>
                                    <p:animEffect transition="in" filter="blinds(horizontal)">
                                      <p:cBhvr additive="repl">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68611">
                                            <p:txEl>
                                              <p:pRg st="3" end="3"/>
                                            </p:txEl>
                                          </p:spTgt>
                                        </p:tgtEl>
                                        <p:attrNameLst>
                                          <p:attrName>style.visibility</p:attrName>
                                        </p:attrNameLst>
                                      </p:cBhvr>
                                      <p:to>
                                        <p:strVal val="visible"/>
                                      </p:to>
                                    </p:set>
                                    <p:animEffect transition="in" filter="blinds(horizontal)">
                                      <p:cBhvr additive="repl">
                                        <p:cTn id="22" dur="5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68611">
                                            <p:txEl>
                                              <p:pRg st="4" end="4"/>
                                            </p:txEl>
                                          </p:spTgt>
                                        </p:tgtEl>
                                        <p:attrNameLst>
                                          <p:attrName>style.visibility</p:attrName>
                                        </p:attrNameLst>
                                      </p:cBhvr>
                                      <p:to>
                                        <p:strVal val="visible"/>
                                      </p:to>
                                    </p:set>
                                    <p:animEffect transition="in" filter="blinds(horizontal)">
                                      <p:cBhvr additive="repl">
                                        <p:cTn id="27" dur="500"/>
                                        <p:tgtEl>
                                          <p:spTgt spid="68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C6EB1-5D37-9108-96E8-9380EE010254}"/>
            </a:ext>
          </a:extLst>
        </p:cNvPr>
        <p:cNvGrpSpPr/>
        <p:nvPr/>
      </p:nvGrpSpPr>
      <p:grpSpPr>
        <a:xfrm>
          <a:off x="0" y="0"/>
          <a:ext cx="0" cy="0"/>
          <a:chOff x="0" y="0"/>
          <a:chExt cx="0" cy="0"/>
        </a:xfrm>
      </p:grpSpPr>
      <p:sp>
        <p:nvSpPr>
          <p:cNvPr id="68609" name="Text Box 1">
            <a:extLst>
              <a:ext uri="{FF2B5EF4-FFF2-40B4-BE49-F238E27FC236}">
                <a16:creationId xmlns:a16="http://schemas.microsoft.com/office/drawing/2014/main" id="{C9D18584-2A54-C92D-9E80-523EAE03BF2D}"/>
              </a:ext>
            </a:extLst>
          </p:cNvPr>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1FECB8D-FD9C-4704-BE43-2DC9870BC9FA}" type="slidenum">
              <a:rPr lang="en-US" sz="1200">
                <a:latin typeface="Gill Sans MT" panose="020B0502020104020203" pitchFamily="34" charset="0"/>
                <a:ea typeface="MS PGothic" pitchFamily="34" charset="-128"/>
              </a:rPr>
              <a:pPr algn="r">
                <a:buClrTx/>
                <a:buFontTx/>
                <a:buNone/>
              </a:pPr>
              <a:t>75</a:t>
            </a:fld>
            <a:endParaRPr lang="en-US" sz="1200" dirty="0">
              <a:latin typeface="Gill Sans MT" panose="020B0502020104020203" pitchFamily="34" charset="0"/>
              <a:ea typeface="MS PGothic" pitchFamily="34" charset="-128"/>
            </a:endParaRPr>
          </a:p>
        </p:txBody>
      </p:sp>
      <p:sp>
        <p:nvSpPr>
          <p:cNvPr id="68610" name="Text Box 2">
            <a:extLst>
              <a:ext uri="{FF2B5EF4-FFF2-40B4-BE49-F238E27FC236}">
                <a16:creationId xmlns:a16="http://schemas.microsoft.com/office/drawing/2014/main" id="{AECCD18A-C7B3-7AB5-E675-73DDE279268D}"/>
              </a:ext>
            </a:extLst>
          </p:cNvPr>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Introduction </a:t>
            </a:r>
          </a:p>
        </p:txBody>
      </p:sp>
      <p:sp>
        <p:nvSpPr>
          <p:cNvPr id="68611" name="Text Box 3">
            <a:extLst>
              <a:ext uri="{FF2B5EF4-FFF2-40B4-BE49-F238E27FC236}">
                <a16:creationId xmlns:a16="http://schemas.microsoft.com/office/drawing/2014/main" id="{DE57A488-98DA-FA59-FDAD-0EE8CB8451A0}"/>
              </a:ext>
            </a:extLst>
          </p:cNvPr>
          <p:cNvSpPr txBox="1">
            <a:spLocks noChangeArrowheads="1"/>
          </p:cNvSpPr>
          <p:nvPr/>
        </p:nvSpPr>
        <p:spPr bwMode="auto">
          <a:xfrm>
            <a:off x="381000" y="947451"/>
            <a:ext cx="83058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gn="just">
              <a:spcBef>
                <a:spcPts val="0"/>
              </a:spcBef>
              <a:buClr>
                <a:srgbClr val="003399"/>
              </a:buClr>
              <a:buFont typeface="Wingdings" pitchFamily="2" charset="2"/>
              <a:buChar char=""/>
            </a:pPr>
            <a:r>
              <a:rPr lang="en-US" sz="3600" dirty="0">
                <a:latin typeface="Gill Sans MT" panose="020B0502020104020203" pitchFamily="34" charset="0"/>
              </a:rPr>
              <a:t>Iteration </a:t>
            </a:r>
            <a:r>
              <a:rPr lang="en-US" sz="3600" i="1" dirty="0">
                <a:latin typeface="Gill Sans MT" panose="020B0502020104020203" pitchFamily="34" charset="0"/>
              </a:rPr>
              <a:t>vs.</a:t>
            </a:r>
            <a:r>
              <a:rPr lang="en-US" sz="3600" dirty="0">
                <a:latin typeface="Gill Sans MT" panose="020B0502020104020203" pitchFamily="34" charset="0"/>
              </a:rPr>
              <a:t> Recursion</a:t>
            </a:r>
          </a:p>
          <a:p>
            <a:pPr marL="682625" lvl="1" indent="-342900" algn="just">
              <a:spcBef>
                <a:spcPts val="0"/>
              </a:spcBef>
              <a:buClr>
                <a:srgbClr val="003399"/>
              </a:buClr>
              <a:buFont typeface="Arial" panose="020B0604020202020204" pitchFamily="34" charset="0"/>
              <a:buChar char="•"/>
            </a:pPr>
            <a:r>
              <a:rPr lang="en-US" sz="2400" dirty="0">
                <a:latin typeface="Gill Sans MT" panose="020B0502020104020203" pitchFamily="34" charset="0"/>
              </a:rPr>
              <a:t>The Recursion and the Iteration both </a:t>
            </a:r>
            <a:r>
              <a:rPr lang="en-US" sz="2400" b="1" dirty="0">
                <a:latin typeface="Gill Sans MT" panose="020B0502020104020203" pitchFamily="34" charset="0"/>
              </a:rPr>
              <a:t>repeatedly</a:t>
            </a:r>
            <a:r>
              <a:rPr lang="en-US" sz="2400" dirty="0">
                <a:latin typeface="Gill Sans MT" panose="020B0502020104020203" pitchFamily="34" charset="0"/>
              </a:rPr>
              <a:t> execute the set of instructions. </a:t>
            </a:r>
          </a:p>
          <a:p>
            <a:pPr algn="just">
              <a:spcBef>
                <a:spcPts val="2250"/>
              </a:spcBef>
              <a:buClr>
                <a:srgbClr val="003399"/>
              </a:buClr>
              <a:buFont typeface="Wingdings" pitchFamily="2" charset="2"/>
              <a:buChar char=""/>
            </a:pPr>
            <a:r>
              <a:rPr lang="en-US" sz="3600" dirty="0">
                <a:latin typeface="Gill Sans MT" panose="020B0502020104020203" pitchFamily="34" charset="0"/>
              </a:rPr>
              <a:t>Factorial</a:t>
            </a:r>
          </a:p>
          <a:p>
            <a:pPr lvl="1" algn="just">
              <a:spcBef>
                <a:spcPts val="800"/>
              </a:spcBef>
              <a:buClr>
                <a:srgbClr val="006633"/>
              </a:buClr>
              <a:buSzPct val="85000"/>
              <a:buFont typeface="Wingdings" pitchFamily="2" charset="2"/>
              <a:buChar char=""/>
            </a:pPr>
            <a:r>
              <a:rPr lang="en-US" sz="3200" dirty="0">
                <a:latin typeface="Gill Sans MT" panose="020B0502020104020203" pitchFamily="34" charset="0"/>
              </a:rPr>
              <a:t>n! = n x n-1 x … x 2 x 1</a:t>
            </a:r>
          </a:p>
          <a:p>
            <a:pPr lvl="1" algn="just">
              <a:spcBef>
                <a:spcPts val="800"/>
              </a:spcBef>
              <a:buClr>
                <a:srgbClr val="006633"/>
              </a:buClr>
              <a:buSzPct val="85000"/>
              <a:buFont typeface="Wingdings" pitchFamily="2" charset="2"/>
              <a:buChar char=""/>
            </a:pPr>
            <a:r>
              <a:rPr lang="en-US" sz="3200" dirty="0">
                <a:solidFill>
                  <a:srgbClr val="7030A0"/>
                </a:solidFill>
                <a:latin typeface="Gill Sans MT" panose="020B0502020104020203" pitchFamily="34" charset="0"/>
              </a:rPr>
              <a:t>n! = n x (n-1) !</a:t>
            </a:r>
            <a:endParaRPr lang="en-US" sz="1000" dirty="0">
              <a:latin typeface="Gill Sans MT" panose="020B0502020104020203" pitchFamily="34" charset="0"/>
            </a:endParaRPr>
          </a:p>
          <a:p>
            <a:pPr algn="just">
              <a:spcBef>
                <a:spcPts val="2250"/>
              </a:spcBef>
              <a:buClr>
                <a:srgbClr val="003399"/>
              </a:buClr>
              <a:buFont typeface="Wingdings" pitchFamily="2" charset="2"/>
              <a:buChar char=""/>
            </a:pPr>
            <a:r>
              <a:rPr lang="en-US" sz="3600" dirty="0">
                <a:latin typeface="Gill Sans MT" panose="020B0502020104020203" pitchFamily="34" charset="0"/>
              </a:rPr>
              <a:t>Greatest common divisor (GCD)</a:t>
            </a:r>
          </a:p>
          <a:p>
            <a:pPr lvl="1" algn="just">
              <a:spcBef>
                <a:spcPts val="800"/>
              </a:spcBef>
              <a:buClr>
                <a:srgbClr val="006633"/>
              </a:buClr>
              <a:buSzPct val="85000"/>
              <a:buFont typeface="Wingdings" pitchFamily="2" charset="2"/>
              <a:buChar char=""/>
            </a:pPr>
            <a:r>
              <a:rPr lang="en-US" sz="3200" dirty="0">
                <a:latin typeface="Gill Sans MT" panose="020B0502020104020203" pitchFamily="34" charset="0"/>
              </a:rPr>
              <a:t>GCD(a, b) = Euclidean Algorithm </a:t>
            </a:r>
          </a:p>
          <a:p>
            <a:pPr lvl="1" algn="just">
              <a:spcBef>
                <a:spcPts val="800"/>
              </a:spcBef>
              <a:buClr>
                <a:srgbClr val="006633"/>
              </a:buClr>
              <a:buSzPct val="85000"/>
              <a:buFont typeface="Wingdings" pitchFamily="2" charset="2"/>
              <a:buChar char=""/>
            </a:pPr>
            <a:r>
              <a:rPr lang="en-US" sz="3200" dirty="0">
                <a:solidFill>
                  <a:srgbClr val="7030A0"/>
                </a:solidFill>
                <a:latin typeface="Gill Sans MT" panose="020B0502020104020203" pitchFamily="34" charset="0"/>
              </a:rPr>
              <a:t>GCD(a, b) = GCD(b, a mod b)</a:t>
            </a:r>
          </a:p>
        </p:txBody>
      </p:sp>
    </p:spTree>
    <p:extLst>
      <p:ext uri="{BB962C8B-B14F-4D97-AF65-F5344CB8AC3E}">
        <p14:creationId xmlns:p14="http://schemas.microsoft.com/office/powerpoint/2010/main" val="129559719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additive="repl">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additive="repl">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68611">
                                            <p:txEl>
                                              <p:pRg st="2" end="2"/>
                                            </p:txEl>
                                          </p:spTgt>
                                        </p:tgtEl>
                                        <p:attrNameLst>
                                          <p:attrName>style.visibility</p:attrName>
                                        </p:attrNameLst>
                                      </p:cBhvr>
                                      <p:to>
                                        <p:strVal val="visible"/>
                                      </p:to>
                                    </p:set>
                                    <p:animEffect transition="in" filter="blinds(horizontal)">
                                      <p:cBhvr additive="repl">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68611">
                                            <p:txEl>
                                              <p:pRg st="3" end="3"/>
                                            </p:txEl>
                                          </p:spTgt>
                                        </p:tgtEl>
                                        <p:attrNameLst>
                                          <p:attrName>style.visibility</p:attrName>
                                        </p:attrNameLst>
                                      </p:cBhvr>
                                      <p:to>
                                        <p:strVal val="visible"/>
                                      </p:to>
                                    </p:set>
                                    <p:animEffect transition="in" filter="blinds(horizontal)">
                                      <p:cBhvr additive="repl">
                                        <p:cTn id="22" dur="5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68611">
                                            <p:txEl>
                                              <p:pRg st="4" end="4"/>
                                            </p:txEl>
                                          </p:spTgt>
                                        </p:tgtEl>
                                        <p:attrNameLst>
                                          <p:attrName>style.visibility</p:attrName>
                                        </p:attrNameLst>
                                      </p:cBhvr>
                                      <p:to>
                                        <p:strVal val="visible"/>
                                      </p:to>
                                    </p:set>
                                    <p:animEffect transition="in" filter="blinds(horizontal)">
                                      <p:cBhvr additive="repl">
                                        <p:cTn id="27" dur="500"/>
                                        <p:tgtEl>
                                          <p:spTgt spid="68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68611">
                                            <p:txEl>
                                              <p:pRg st="5" end="5"/>
                                            </p:txEl>
                                          </p:spTgt>
                                        </p:tgtEl>
                                        <p:attrNameLst>
                                          <p:attrName>style.visibility</p:attrName>
                                        </p:attrNameLst>
                                      </p:cBhvr>
                                      <p:to>
                                        <p:strVal val="visible"/>
                                      </p:to>
                                    </p:set>
                                    <p:animEffect transition="in" filter="blinds(horizontal)">
                                      <p:cBhvr additive="repl">
                                        <p:cTn id="32" dur="500"/>
                                        <p:tgtEl>
                                          <p:spTgt spid="68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68611">
                                            <p:txEl>
                                              <p:pRg st="6" end="6"/>
                                            </p:txEl>
                                          </p:spTgt>
                                        </p:tgtEl>
                                        <p:attrNameLst>
                                          <p:attrName>style.visibility</p:attrName>
                                        </p:attrNameLst>
                                      </p:cBhvr>
                                      <p:to>
                                        <p:strVal val="visible"/>
                                      </p:to>
                                    </p:set>
                                    <p:animEffect transition="in" filter="blinds(horizontal)">
                                      <p:cBhvr additive="repl">
                                        <p:cTn id="37" dur="500"/>
                                        <p:tgtEl>
                                          <p:spTgt spid="68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68611">
                                            <p:txEl>
                                              <p:pRg st="7" end="7"/>
                                            </p:txEl>
                                          </p:spTgt>
                                        </p:tgtEl>
                                        <p:attrNameLst>
                                          <p:attrName>style.visibility</p:attrName>
                                        </p:attrNameLst>
                                      </p:cBhvr>
                                      <p:to>
                                        <p:strVal val="visible"/>
                                      </p:to>
                                    </p:set>
                                    <p:animEffect transition="in" filter="blinds(horizontal)">
                                      <p:cBhvr additive="repl">
                                        <p:cTn id="42" dur="500"/>
                                        <p:tgtEl>
                                          <p:spTgt spid="68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D95360F-B59D-4708-8051-0FCA0BBFAAB9}" type="slidenum">
              <a:rPr lang="en-US" sz="1200">
                <a:latin typeface="Gill Sans MT" panose="020B0502020104020203" pitchFamily="34" charset="0"/>
                <a:ea typeface="MS PGothic" pitchFamily="34" charset="-128"/>
              </a:rPr>
              <a:pPr algn="r">
                <a:buClrTx/>
                <a:buFontTx/>
                <a:buNone/>
              </a:pPr>
              <a:t>76</a:t>
            </a:fld>
            <a:endParaRPr lang="en-US" sz="1200" dirty="0">
              <a:latin typeface="Gill Sans MT" panose="020B0502020104020203" pitchFamily="34" charset="0"/>
              <a:ea typeface="MS PGothic" pitchFamily="34" charset="-128"/>
            </a:endParaRPr>
          </a:p>
        </p:txBody>
      </p:sp>
      <p:sp>
        <p:nvSpPr>
          <p:cNvPr id="69634"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Introduction</a:t>
            </a:r>
          </a:p>
        </p:txBody>
      </p:sp>
      <p:sp>
        <p:nvSpPr>
          <p:cNvPr id="69635" name="Text Box 3"/>
          <p:cNvSpPr txBox="1">
            <a:spLocks noChangeArrowheads="1"/>
          </p:cNvSpPr>
          <p:nvPr/>
        </p:nvSpPr>
        <p:spPr bwMode="auto">
          <a:xfrm>
            <a:off x="457200" y="1143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Original problem can be solved by </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Solving a </a:t>
            </a:r>
            <a:r>
              <a:rPr lang="en-US" sz="2800" dirty="0">
                <a:solidFill>
                  <a:srgbClr val="CC0000"/>
                </a:solidFill>
                <a:latin typeface="Gill Sans MT" panose="020B0502020104020203" pitchFamily="34" charset="0"/>
              </a:rPr>
              <a:t>similar</a:t>
            </a:r>
            <a:r>
              <a:rPr lang="en-US" sz="2800" dirty="0">
                <a:latin typeface="Gill Sans MT" panose="020B0502020104020203" pitchFamily="34" charset="0"/>
              </a:rPr>
              <a:t> but </a:t>
            </a:r>
            <a:r>
              <a:rPr lang="en-US" sz="2800" dirty="0">
                <a:solidFill>
                  <a:srgbClr val="CC0000"/>
                </a:solidFill>
                <a:latin typeface="Gill Sans MT" panose="020B0502020104020203" pitchFamily="34" charset="0"/>
              </a:rPr>
              <a:t>simpler</a:t>
            </a:r>
            <a:r>
              <a:rPr lang="en-US" sz="2800" dirty="0">
                <a:latin typeface="Gill Sans MT" panose="020B0502020104020203" pitchFamily="34" charset="0"/>
              </a:rPr>
              <a:t> problem (recursion)</a:t>
            </a:r>
          </a:p>
          <a:p>
            <a:pPr lvl="2">
              <a:spcBef>
                <a:spcPts val="650"/>
              </a:spcBef>
              <a:buClr>
                <a:srgbClr val="CC0000"/>
              </a:buClr>
              <a:buSzPct val="75000"/>
              <a:buFont typeface="Wingdings" pitchFamily="2" charset="2"/>
              <a:buChar char=""/>
            </a:pPr>
            <a:r>
              <a:rPr lang="en-US" sz="2600" dirty="0">
                <a:latin typeface="Gill Sans MT" panose="020B0502020104020203" pitchFamily="34" charset="0"/>
              </a:rPr>
              <a:t>(n-1)! in factorial, GCD(b, a mod b)</a:t>
            </a:r>
          </a:p>
          <a:p>
            <a:pPr lvl="1">
              <a:spcBef>
                <a:spcPts val="325"/>
              </a:spcBef>
              <a:buClrTx/>
              <a:buSzPct val="85000"/>
              <a:buFontTx/>
              <a:buNone/>
            </a:pPr>
            <a:endParaRPr lang="en-US" sz="1300" dirty="0">
              <a:latin typeface="Gill Sans MT" panose="020B0502020104020203" pitchFamily="34" charset="0"/>
            </a:endParaRPr>
          </a:p>
          <a:p>
            <a:pPr>
              <a:spcBef>
                <a:spcPts val="2000"/>
              </a:spcBef>
              <a:buClr>
                <a:srgbClr val="003399"/>
              </a:buClr>
              <a:buFont typeface="Wingdings" pitchFamily="2" charset="2"/>
              <a:buChar char=""/>
            </a:pPr>
            <a:r>
              <a:rPr lang="en-US" sz="3200" dirty="0">
                <a:latin typeface="Gill Sans MT" panose="020B0502020104020203" pitchFamily="34" charset="0"/>
              </a:rPr>
              <a:t>There is a simple (</a:t>
            </a:r>
            <a:r>
              <a:rPr lang="en-US" sz="3200" dirty="0">
                <a:solidFill>
                  <a:srgbClr val="CC0000"/>
                </a:solidFill>
                <a:latin typeface="Gill Sans MT" panose="020B0502020104020203" pitchFamily="34" charset="0"/>
              </a:rPr>
              <a:t>basic</a:t>
            </a:r>
            <a:r>
              <a:rPr lang="en-US" sz="3200" dirty="0">
                <a:latin typeface="Gill Sans MT" panose="020B0502020104020203" pitchFamily="34" charset="0"/>
              </a:rPr>
              <a:t>) problem which we can solve it directly (without recursion)</a:t>
            </a:r>
          </a:p>
          <a:p>
            <a:pPr lvl="1">
              <a:spcBef>
                <a:spcPts val="700"/>
              </a:spcBef>
              <a:buClr>
                <a:srgbClr val="006633"/>
              </a:buClr>
              <a:buSzPct val="85000"/>
              <a:buFont typeface="Wingdings" pitchFamily="2" charset="2"/>
              <a:buChar char=""/>
            </a:pPr>
            <a:r>
              <a:rPr lang="en-US" sz="2800" b="1" dirty="0">
                <a:latin typeface="Gill Sans MT" panose="020B0502020104020203" pitchFamily="34" charset="0"/>
              </a:rPr>
              <a:t>Factorial:</a:t>
            </a:r>
            <a:r>
              <a:rPr lang="en-US" sz="2800" dirty="0">
                <a:latin typeface="Gill Sans MT" panose="020B0502020104020203" pitchFamily="34" charset="0"/>
              </a:rPr>
              <a:t> 1! = 1</a:t>
            </a:r>
          </a:p>
          <a:p>
            <a:pPr lvl="1">
              <a:spcBef>
                <a:spcPts val="700"/>
              </a:spcBef>
              <a:buClr>
                <a:srgbClr val="006633"/>
              </a:buClr>
              <a:buSzPct val="85000"/>
              <a:buFont typeface="Wingdings" pitchFamily="2" charset="2"/>
              <a:buChar char=""/>
            </a:pPr>
            <a:r>
              <a:rPr lang="en-US" sz="2800" b="1" dirty="0">
                <a:latin typeface="Gill Sans MT" panose="020B0502020104020203" pitchFamily="34" charset="0"/>
              </a:rPr>
              <a:t>GCD:</a:t>
            </a:r>
            <a:r>
              <a:rPr lang="en-US" sz="2800" dirty="0">
                <a:latin typeface="Gill Sans MT" panose="020B0502020104020203" pitchFamily="34" charset="0"/>
              </a:rPr>
              <a:t> a mode b == 0 </a:t>
            </a:r>
            <a:r>
              <a:rPr lang="en-US" sz="2800" dirty="0">
                <a:latin typeface="Gill Sans MT" panose="020B0502020104020203" pitchFamily="34" charset="0"/>
                <a:sym typeface="Wingdings" panose="05000000000000000000" pitchFamily="2" charset="2"/>
              </a:rPr>
              <a:t> a</a:t>
            </a:r>
            <a:endParaRPr lang="en-US" sz="2800" dirty="0">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9635">
                                            <p:txEl>
                                              <p:pRg st="0" end="0"/>
                                            </p:txEl>
                                          </p:spTgt>
                                        </p:tgtEl>
                                        <p:attrNameLst>
                                          <p:attrName>style.visibility</p:attrName>
                                        </p:attrNameLst>
                                      </p:cBhvr>
                                      <p:to>
                                        <p:strVal val="visible"/>
                                      </p:to>
                                    </p:set>
                                    <p:animEffect transition="in" filter="checkerboard(across)">
                                      <p:cBhvr additive="repl">
                                        <p:cTn id="7" dur="500"/>
                                        <p:tgtEl>
                                          <p:spTgt spid="69635">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69635">
                                            <p:txEl>
                                              <p:pRg st="1" end="1"/>
                                            </p:txEl>
                                          </p:spTgt>
                                        </p:tgtEl>
                                        <p:attrNameLst>
                                          <p:attrName>style.visibility</p:attrName>
                                        </p:attrNameLst>
                                      </p:cBhvr>
                                      <p:to>
                                        <p:strVal val="visible"/>
                                      </p:to>
                                    </p:set>
                                    <p:animEffect transition="in" filter="checkerboard(across)">
                                      <p:cBhvr additive="repl">
                                        <p:cTn id="10" dur="500"/>
                                        <p:tgtEl>
                                          <p:spTgt spid="69635">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69635">
                                            <p:txEl>
                                              <p:pRg st="2" end="2"/>
                                            </p:txEl>
                                          </p:spTgt>
                                        </p:tgtEl>
                                        <p:attrNameLst>
                                          <p:attrName>style.visibility</p:attrName>
                                        </p:attrNameLst>
                                      </p:cBhvr>
                                      <p:to>
                                        <p:strVal val="visible"/>
                                      </p:to>
                                    </p:set>
                                    <p:animEffect transition="in" filter="checkerboard(across)">
                                      <p:cBhvr additive="repl">
                                        <p:cTn id="13" dur="500"/>
                                        <p:tgtEl>
                                          <p:spTgt spid="69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69635">
                                            <p:txEl>
                                              <p:pRg st="4" end="4"/>
                                            </p:txEl>
                                          </p:spTgt>
                                        </p:tgtEl>
                                        <p:attrNameLst>
                                          <p:attrName>style.visibility</p:attrName>
                                        </p:attrNameLst>
                                      </p:cBhvr>
                                      <p:to>
                                        <p:strVal val="visible"/>
                                      </p:to>
                                    </p:set>
                                    <p:animEffect transition="in" filter="checkerboard(across)">
                                      <p:cBhvr additive="repl">
                                        <p:cTn id="18" dur="500"/>
                                        <p:tgtEl>
                                          <p:spTgt spid="69635">
                                            <p:txEl>
                                              <p:pRg st="4" end="4"/>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69635">
                                            <p:txEl>
                                              <p:pRg st="5" end="5"/>
                                            </p:txEl>
                                          </p:spTgt>
                                        </p:tgtEl>
                                        <p:attrNameLst>
                                          <p:attrName>style.visibility</p:attrName>
                                        </p:attrNameLst>
                                      </p:cBhvr>
                                      <p:to>
                                        <p:strVal val="visible"/>
                                      </p:to>
                                    </p:set>
                                    <p:animEffect transition="in" filter="checkerboard(across)">
                                      <p:cBhvr additive="repl">
                                        <p:cTn id="21" dur="500"/>
                                        <p:tgtEl>
                                          <p:spTgt spid="69635">
                                            <p:txEl>
                                              <p:pRg st="5" end="5"/>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69635">
                                            <p:txEl>
                                              <p:pRg st="6" end="6"/>
                                            </p:txEl>
                                          </p:spTgt>
                                        </p:tgtEl>
                                        <p:attrNameLst>
                                          <p:attrName>style.visibility</p:attrName>
                                        </p:attrNameLst>
                                      </p:cBhvr>
                                      <p:to>
                                        <p:strVal val="visible"/>
                                      </p:to>
                                    </p:set>
                                    <p:animEffect transition="in" filter="checkerboard(across)">
                                      <p:cBhvr additive="repl">
                                        <p:cTn id="24"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8DDF7C-A654-402A-8294-2A1B376A9300}" type="slidenum">
              <a:rPr lang="en-US" sz="1200">
                <a:latin typeface="Gill Sans MT" panose="020B0502020104020203" pitchFamily="34" charset="0"/>
                <a:ea typeface="MS PGothic" pitchFamily="34" charset="-128"/>
              </a:rPr>
              <a:pPr algn="r">
                <a:buClrTx/>
                <a:buFontTx/>
                <a:buNone/>
              </a:pPr>
              <a:t>77</a:t>
            </a:fld>
            <a:endParaRPr lang="en-US" sz="1200" dirty="0">
              <a:latin typeface="Gill Sans MT" panose="020B0502020104020203" pitchFamily="34" charset="0"/>
              <a:ea typeface="MS PGothic" pitchFamily="34" charset="-128"/>
            </a:endParaRPr>
          </a:p>
        </p:txBody>
      </p:sp>
      <p:sp>
        <p:nvSpPr>
          <p:cNvPr id="7065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Recursion in C</a:t>
            </a:r>
          </a:p>
        </p:txBody>
      </p:sp>
      <p:sp>
        <p:nvSpPr>
          <p:cNvPr id="70659" name="Text Box 3"/>
          <p:cNvSpPr txBox="1">
            <a:spLocks noChangeArrowheads="1"/>
          </p:cNvSpPr>
          <p:nvPr/>
        </p:nvSpPr>
        <p:spPr bwMode="auto">
          <a:xfrm>
            <a:off x="457200" y="1108075"/>
            <a:ext cx="8229600" cy="502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gn="just">
              <a:spcBef>
                <a:spcPts val="2000"/>
              </a:spcBef>
              <a:buClr>
                <a:srgbClr val="003399"/>
              </a:buClr>
              <a:buFont typeface="Wingdings" pitchFamily="2" charset="2"/>
              <a:buChar char=""/>
            </a:pPr>
            <a:r>
              <a:rPr lang="en-US" sz="3200" dirty="0">
                <a:latin typeface="Gill Sans MT" panose="020B0502020104020203" pitchFamily="34" charset="0"/>
              </a:rPr>
              <a:t>Recursive Algorithm</a:t>
            </a:r>
          </a:p>
          <a:p>
            <a:pPr lvl="1" algn="just">
              <a:spcBef>
                <a:spcPts val="700"/>
              </a:spcBef>
              <a:buClr>
                <a:srgbClr val="006633"/>
              </a:buClr>
              <a:buSzPct val="85000"/>
              <a:buFont typeface="Wingdings" pitchFamily="2" charset="2"/>
              <a:buChar char=""/>
            </a:pPr>
            <a:r>
              <a:rPr lang="en-US" sz="2800" dirty="0">
                <a:latin typeface="Gill Sans MT" panose="020B0502020104020203" pitchFamily="34" charset="0"/>
              </a:rPr>
              <a:t>An algorithm uses </a:t>
            </a:r>
            <a:r>
              <a:rPr lang="en-US" sz="2800" b="1" dirty="0">
                <a:solidFill>
                  <a:srgbClr val="7030A0"/>
                </a:solidFill>
                <a:latin typeface="Gill Sans MT" panose="020B0502020104020203" pitchFamily="34" charset="0"/>
              </a:rPr>
              <a:t>itself</a:t>
            </a:r>
            <a:r>
              <a:rPr lang="en-US" sz="2800" dirty="0">
                <a:latin typeface="Gill Sans MT" panose="020B0502020104020203" pitchFamily="34" charset="0"/>
              </a:rPr>
              <a:t> to solve the problem</a:t>
            </a:r>
          </a:p>
          <a:p>
            <a:pPr lvl="1" algn="just">
              <a:spcBef>
                <a:spcPts val="700"/>
              </a:spcBef>
              <a:buClr>
                <a:srgbClr val="006633"/>
              </a:buClr>
              <a:buSzPct val="85000"/>
              <a:buFont typeface="Wingdings" pitchFamily="2" charset="2"/>
              <a:buChar char=""/>
            </a:pPr>
            <a:r>
              <a:rPr lang="en-US" sz="2800" dirty="0">
                <a:latin typeface="Gill Sans MT" panose="020B0502020104020203" pitchFamily="34" charset="0"/>
              </a:rPr>
              <a:t>There is a basic problem with known solution </a:t>
            </a:r>
          </a:p>
          <a:p>
            <a:pPr lvl="1" algn="just">
              <a:spcBef>
                <a:spcPts val="250"/>
              </a:spcBef>
              <a:buClrTx/>
              <a:buSzPct val="85000"/>
              <a:buFontTx/>
              <a:buNone/>
            </a:pPr>
            <a:endParaRPr lang="en-US" sz="1000" dirty="0">
              <a:latin typeface="Gill Sans MT" panose="020B0502020104020203" pitchFamily="34" charset="0"/>
            </a:endParaRPr>
          </a:p>
          <a:p>
            <a:pPr algn="just">
              <a:spcBef>
                <a:spcPts val="2000"/>
              </a:spcBef>
              <a:buClr>
                <a:srgbClr val="003399"/>
              </a:buClr>
              <a:buFont typeface="Wingdings" pitchFamily="2" charset="2"/>
              <a:buChar char=""/>
            </a:pPr>
            <a:r>
              <a:rPr lang="en-US" sz="3200" dirty="0">
                <a:latin typeface="Gill Sans MT" panose="020B0502020104020203" pitchFamily="34" charset="0"/>
              </a:rPr>
              <a:t>Recursive Algorithms are implemented by </a:t>
            </a:r>
            <a:r>
              <a:rPr lang="en-US" sz="3200" dirty="0">
                <a:solidFill>
                  <a:srgbClr val="CC0000"/>
                </a:solidFill>
                <a:latin typeface="Gill Sans MT" panose="020B0502020104020203" pitchFamily="34" charset="0"/>
              </a:rPr>
              <a:t>recursive functions</a:t>
            </a:r>
            <a:endParaRPr lang="en-US" sz="1000" dirty="0">
              <a:latin typeface="Gill Sans MT" panose="020B0502020104020203" pitchFamily="34" charset="0"/>
            </a:endParaRPr>
          </a:p>
          <a:p>
            <a:pPr algn="just">
              <a:spcBef>
                <a:spcPts val="2000"/>
              </a:spcBef>
              <a:buClr>
                <a:srgbClr val="003399"/>
              </a:buClr>
              <a:buFont typeface="Wingdings" pitchFamily="2" charset="2"/>
              <a:buChar char=""/>
            </a:pPr>
            <a:r>
              <a:rPr lang="en-US" sz="3200" dirty="0">
                <a:latin typeface="Gill Sans MT" panose="020B0502020104020203" pitchFamily="34" charset="0"/>
              </a:rPr>
              <a:t>Recursive function</a:t>
            </a:r>
          </a:p>
          <a:p>
            <a:pPr lvl="1" algn="just">
              <a:spcBef>
                <a:spcPts val="700"/>
              </a:spcBef>
              <a:buClr>
                <a:srgbClr val="006633"/>
              </a:buClr>
              <a:buSzPct val="85000"/>
              <a:buFont typeface="Wingdings" pitchFamily="2" charset="2"/>
              <a:buChar char=""/>
            </a:pPr>
            <a:r>
              <a:rPr lang="en-US" sz="2800" b="1" dirty="0">
                <a:solidFill>
                  <a:srgbClr val="7030A0"/>
                </a:solidFill>
                <a:latin typeface="Gill Sans MT" panose="020B0502020104020203" pitchFamily="34" charset="0"/>
              </a:rPr>
              <a:t>A function which calls itself </a:t>
            </a:r>
          </a:p>
          <a:p>
            <a:pPr lvl="1" algn="just">
              <a:spcBef>
                <a:spcPts val="700"/>
              </a:spcBef>
              <a:buClr>
                <a:srgbClr val="006633"/>
              </a:buClr>
              <a:buSzPct val="85000"/>
              <a:buFont typeface="Wingdings" pitchFamily="2" charset="2"/>
              <a:buChar char=""/>
            </a:pPr>
            <a:r>
              <a:rPr lang="en-US" sz="2800" dirty="0">
                <a:latin typeface="Gill Sans MT" panose="020B0502020104020203" pitchFamily="34" charset="0"/>
              </a:rPr>
              <a:t>There is a condition that it does not call itself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2DB8016-13A6-444F-922C-1419FAF982D6}" type="slidenum">
              <a:rPr lang="en-US" sz="1200">
                <a:latin typeface="Gill Sans MT" panose="020B0502020104020203" pitchFamily="34" charset="0"/>
                <a:ea typeface="MS PGothic" pitchFamily="34" charset="-128"/>
              </a:rPr>
              <a:pPr algn="r">
                <a:buClrTx/>
                <a:buFontTx/>
                <a:buNone/>
              </a:pPr>
              <a:t>78</a:t>
            </a:fld>
            <a:endParaRPr lang="en-US" sz="1200" dirty="0">
              <a:latin typeface="Gill Sans MT" panose="020B0502020104020203" pitchFamily="34" charset="0"/>
              <a:ea typeface="MS PGothic" pitchFamily="34" charset="-128"/>
            </a:endParaRPr>
          </a:p>
        </p:txBody>
      </p:sp>
      <p:sp>
        <p:nvSpPr>
          <p:cNvPr id="2" name="Title 1">
            <a:extLst>
              <a:ext uri="{FF2B5EF4-FFF2-40B4-BE49-F238E27FC236}">
                <a16:creationId xmlns:a16="http://schemas.microsoft.com/office/drawing/2014/main" id="{1975681F-EE29-482C-BD36-A32E0C327C19}"/>
              </a:ext>
            </a:extLst>
          </p:cNvPr>
          <p:cNvSpPr>
            <a:spLocks noGrp="1"/>
          </p:cNvSpPr>
          <p:nvPr>
            <p:ph type="title"/>
          </p:nvPr>
        </p:nvSpPr>
        <p:spPr>
          <a:xfrm>
            <a:off x="304800" y="163513"/>
            <a:ext cx="8587680" cy="757237"/>
          </a:xfrm>
        </p:spPr>
        <p:txBody>
          <a:bodyPr/>
          <a:lstStyle/>
          <a:p>
            <a:r>
              <a:rPr lang="en-US" sz="3200" dirty="0"/>
              <a:t>Recursive function to calculate Factorial</a:t>
            </a:r>
          </a:p>
        </p:txBody>
      </p:sp>
      <p:sp>
        <p:nvSpPr>
          <p:cNvPr id="3" name="Content Placeholder 2">
            <a:extLst>
              <a:ext uri="{FF2B5EF4-FFF2-40B4-BE49-F238E27FC236}">
                <a16:creationId xmlns:a16="http://schemas.microsoft.com/office/drawing/2014/main" id="{3F3D1773-56B6-4A14-954E-89D3640F2E9B}"/>
              </a:ext>
            </a:extLst>
          </p:cNvPr>
          <p:cNvSpPr>
            <a:spLocks noGrp="1"/>
          </p:cNvSpPr>
          <p:nvPr>
            <p:ph idx="1"/>
          </p:nvPr>
        </p:nvSpPr>
        <p:spPr>
          <a:xfrm>
            <a:off x="304800" y="1143000"/>
            <a:ext cx="8377238" cy="5238328"/>
          </a:xfrm>
        </p:spPr>
        <p:txBody>
          <a:bodyPr/>
          <a:lstStyle/>
          <a:p>
            <a:pPr>
              <a:lnSpc>
                <a:spcPct val="80000"/>
              </a:lnSpc>
              <a:spcBef>
                <a:spcPts val="0"/>
              </a:spcBef>
              <a:buClrTx/>
              <a:buFontTx/>
              <a:buNone/>
            </a:pPr>
            <a:r>
              <a:rPr lang="en-US" sz="2400" b="1" dirty="0">
                <a:latin typeface="Consolas" panose="020B0609020204030204" pitchFamily="49" charset="0"/>
                <a:cs typeface="Courier New" pitchFamily="49" charset="0"/>
              </a:rPr>
              <a:t>#include &lt;</a:t>
            </a:r>
            <a:r>
              <a:rPr lang="en-US" sz="2400" b="1" dirty="0" err="1">
                <a:latin typeface="Consolas" panose="020B0609020204030204" pitchFamily="49" charset="0"/>
                <a:cs typeface="Courier New" pitchFamily="49" charset="0"/>
              </a:rPr>
              <a:t>stdio.h</a:t>
            </a:r>
            <a:r>
              <a:rPr lang="en-US" sz="2400" b="1" dirty="0">
                <a:latin typeface="Consolas" panose="020B0609020204030204" pitchFamily="49" charset="0"/>
                <a:cs typeface="Courier New" pitchFamily="49" charset="0"/>
              </a:rPr>
              <a:t>&gt;</a:t>
            </a:r>
          </a:p>
          <a:p>
            <a:pPr>
              <a:lnSpc>
                <a:spcPct val="80000"/>
              </a:lnSpc>
              <a:spcBef>
                <a:spcPts val="0"/>
              </a:spcBef>
              <a:buClrTx/>
              <a:buFontTx/>
              <a:buNone/>
            </a:pPr>
            <a:r>
              <a:rPr lang="en-US" sz="2400" b="1" dirty="0">
                <a:latin typeface="Consolas" panose="020B0609020204030204" pitchFamily="49" charset="0"/>
                <a:cs typeface="Courier New" pitchFamily="49" charset="0"/>
              </a:rPr>
              <a:t>int factorial(int n){</a:t>
            </a:r>
          </a:p>
          <a:p>
            <a:pPr>
              <a:lnSpc>
                <a:spcPct val="80000"/>
              </a:lnSpc>
              <a:spcBef>
                <a:spcPts val="0"/>
              </a:spcBef>
              <a:buClrTx/>
              <a:buFontTx/>
              <a:buNone/>
            </a:pPr>
            <a:r>
              <a:rPr lang="en-US" sz="2400" b="1" dirty="0">
                <a:latin typeface="Consolas" panose="020B0609020204030204" pitchFamily="49" charset="0"/>
                <a:cs typeface="Courier New" pitchFamily="49" charset="0"/>
              </a:rPr>
              <a:t>	int res, </a:t>
            </a:r>
            <a:r>
              <a:rPr lang="en-US" sz="2400" b="1" dirty="0" err="1">
                <a:latin typeface="Consolas" panose="020B0609020204030204" pitchFamily="49" charset="0"/>
                <a:cs typeface="Courier New" pitchFamily="49" charset="0"/>
              </a:rPr>
              <a:t>tmp</a:t>
            </a:r>
            <a:r>
              <a:rPr lang="en-US" sz="2400" b="1" dirty="0">
                <a:latin typeface="Consolas" panose="020B0609020204030204" pitchFamily="49" charset="0"/>
                <a:cs typeface="Courier New" pitchFamily="49" charset="0"/>
              </a:rPr>
              <a:t>; </a:t>
            </a:r>
          </a:p>
          <a:p>
            <a:pPr>
              <a:lnSpc>
                <a:spcPct val="80000"/>
              </a:lnSpc>
              <a:spcBef>
                <a:spcPts val="0"/>
              </a:spcBef>
              <a:buClrTx/>
              <a:buFontTx/>
              <a:buNone/>
            </a:pPr>
            <a:r>
              <a:rPr lang="en-US" sz="2400" b="1" dirty="0">
                <a:latin typeface="Consolas" panose="020B0609020204030204" pitchFamily="49" charset="0"/>
                <a:cs typeface="Courier New" pitchFamily="49" charset="0"/>
              </a:rPr>
              <a:t>	if(n == 1) </a:t>
            </a:r>
          </a:p>
          <a:p>
            <a:pPr>
              <a:lnSpc>
                <a:spcPct val="80000"/>
              </a:lnSpc>
              <a:spcBef>
                <a:spcPts val="0"/>
              </a:spcBef>
              <a:buClrTx/>
              <a:buFontTx/>
              <a:buNone/>
            </a:pPr>
            <a:r>
              <a:rPr lang="en-US" sz="2400" b="1" dirty="0">
                <a:latin typeface="Consolas" panose="020B0609020204030204" pitchFamily="49" charset="0"/>
                <a:cs typeface="Courier New" pitchFamily="49" charset="0"/>
              </a:rPr>
              <a:t>		  </a:t>
            </a:r>
            <a:r>
              <a:rPr lang="en-US" sz="2400" b="1" dirty="0">
                <a:solidFill>
                  <a:srgbClr val="00B050"/>
                </a:solidFill>
                <a:latin typeface="Consolas" panose="020B0609020204030204" pitchFamily="49" charset="0"/>
                <a:cs typeface="Courier New" pitchFamily="49" charset="0"/>
              </a:rPr>
              <a:t>/* The basic problem */</a:t>
            </a:r>
          </a:p>
          <a:p>
            <a:pPr>
              <a:lnSpc>
                <a:spcPct val="80000"/>
              </a:lnSpc>
              <a:spcBef>
                <a:spcPts val="0"/>
              </a:spcBef>
              <a:buClrTx/>
              <a:buFontTx/>
              <a:buNone/>
            </a:pPr>
            <a:r>
              <a:rPr lang="en-US" sz="2400" b="1" dirty="0">
                <a:latin typeface="Consolas" panose="020B0609020204030204" pitchFamily="49" charset="0"/>
                <a:cs typeface="Courier New" pitchFamily="49" charset="0"/>
              </a:rPr>
              <a:t>		  res = 1;</a:t>
            </a:r>
          </a:p>
          <a:p>
            <a:pPr>
              <a:lnSpc>
                <a:spcPct val="80000"/>
              </a:lnSpc>
              <a:spcBef>
                <a:spcPts val="0"/>
              </a:spcBef>
              <a:buClrTx/>
              <a:buFontTx/>
              <a:buNone/>
            </a:pPr>
            <a:r>
              <a:rPr lang="en-US" sz="2400" b="1" dirty="0">
                <a:latin typeface="Consolas" panose="020B0609020204030204" pitchFamily="49" charset="0"/>
                <a:cs typeface="Courier New" pitchFamily="49" charset="0"/>
              </a:rPr>
              <a:t>	else{ </a:t>
            </a:r>
            <a:r>
              <a:rPr lang="en-US" sz="2400" b="1" dirty="0">
                <a:solidFill>
                  <a:srgbClr val="00B050"/>
                </a:solidFill>
                <a:latin typeface="Consolas" panose="020B0609020204030204" pitchFamily="49" charset="0"/>
                <a:cs typeface="Courier New" pitchFamily="49" charset="0"/>
              </a:rPr>
              <a:t>/* The recursive call */</a:t>
            </a:r>
          </a:p>
          <a:p>
            <a:pPr>
              <a:lnSpc>
                <a:spcPct val="80000"/>
              </a:lnSpc>
              <a:spcBef>
                <a:spcPts val="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tmp</a:t>
            </a:r>
            <a:r>
              <a:rPr lang="en-US" sz="2400" b="1" dirty="0">
                <a:latin typeface="Consolas" panose="020B0609020204030204" pitchFamily="49" charset="0"/>
                <a:cs typeface="Courier New" pitchFamily="49" charset="0"/>
              </a:rPr>
              <a:t> = </a:t>
            </a:r>
            <a:r>
              <a:rPr lang="en-US" sz="2400" b="1" dirty="0">
                <a:solidFill>
                  <a:srgbClr val="7030A0"/>
                </a:solidFill>
                <a:latin typeface="Consolas" panose="020B0609020204030204" pitchFamily="49" charset="0"/>
                <a:cs typeface="Courier New" pitchFamily="49" charset="0"/>
              </a:rPr>
              <a:t>factorial(n - 1);</a:t>
            </a:r>
          </a:p>
          <a:p>
            <a:pPr>
              <a:lnSpc>
                <a:spcPct val="80000"/>
              </a:lnSpc>
              <a:spcBef>
                <a:spcPts val="0"/>
              </a:spcBef>
              <a:buClrTx/>
              <a:buFontTx/>
              <a:buNone/>
            </a:pPr>
            <a:r>
              <a:rPr lang="en-US" sz="2400" b="1" dirty="0">
                <a:latin typeface="Consolas" panose="020B0609020204030204" pitchFamily="49" charset="0"/>
                <a:cs typeface="Courier New" pitchFamily="49" charset="0"/>
              </a:rPr>
              <a:t>		  res = n * </a:t>
            </a:r>
            <a:r>
              <a:rPr lang="en-US" sz="2400" b="1" dirty="0" err="1">
                <a:latin typeface="Consolas" panose="020B0609020204030204" pitchFamily="49" charset="0"/>
                <a:cs typeface="Courier New" pitchFamily="49" charset="0"/>
              </a:rPr>
              <a:t>tmp</a:t>
            </a:r>
            <a:r>
              <a:rPr lang="en-US" sz="2400" b="1" dirty="0">
                <a:latin typeface="Consolas" panose="020B0609020204030204" pitchFamily="49" charset="0"/>
                <a:cs typeface="Courier New" pitchFamily="49" charset="0"/>
              </a:rPr>
              <a:t>; </a:t>
            </a:r>
          </a:p>
          <a:p>
            <a:pPr>
              <a:lnSpc>
                <a:spcPct val="80000"/>
              </a:lnSpc>
              <a:spcBef>
                <a:spcPts val="0"/>
              </a:spcBef>
              <a:buClrTx/>
              <a:buFontTx/>
              <a:buNone/>
            </a:pPr>
            <a:r>
              <a:rPr lang="en-US" sz="2400" b="1" dirty="0">
                <a:latin typeface="Consolas" panose="020B0609020204030204" pitchFamily="49" charset="0"/>
                <a:cs typeface="Courier New" pitchFamily="49" charset="0"/>
              </a:rPr>
              <a:t>	}</a:t>
            </a:r>
          </a:p>
          <a:p>
            <a:pPr>
              <a:lnSpc>
                <a:spcPct val="80000"/>
              </a:lnSpc>
              <a:spcBef>
                <a:spcPts val="0"/>
              </a:spcBef>
              <a:buClrTx/>
              <a:buFontTx/>
              <a:buNone/>
            </a:pPr>
            <a:r>
              <a:rPr lang="en-US" sz="2400" b="1" dirty="0">
                <a:latin typeface="Consolas" panose="020B0609020204030204" pitchFamily="49" charset="0"/>
                <a:cs typeface="Courier New" pitchFamily="49" charset="0"/>
              </a:rPr>
              <a:t>	return res;</a:t>
            </a:r>
          </a:p>
          <a:p>
            <a:pPr>
              <a:lnSpc>
                <a:spcPct val="80000"/>
              </a:lnSpc>
              <a:spcBef>
                <a:spcPts val="0"/>
              </a:spcBef>
              <a:buClrTx/>
              <a:buFontTx/>
              <a:buNone/>
            </a:pPr>
            <a:r>
              <a:rPr lang="en-US" sz="2400" b="1" dirty="0">
                <a:latin typeface="Consolas" panose="020B0609020204030204" pitchFamily="49" charset="0"/>
                <a:cs typeface="Courier New" pitchFamily="49" charset="0"/>
              </a:rPr>
              <a:t>}</a:t>
            </a:r>
          </a:p>
          <a:p>
            <a:pPr>
              <a:lnSpc>
                <a:spcPct val="80000"/>
              </a:lnSpc>
              <a:spcBef>
                <a:spcPts val="0"/>
              </a:spcBef>
              <a:buClrTx/>
              <a:buFontTx/>
              <a:buNone/>
            </a:pPr>
            <a:r>
              <a:rPr lang="en-US" sz="2400" b="1" dirty="0">
                <a:latin typeface="Consolas" panose="020B0609020204030204" pitchFamily="49" charset="0"/>
                <a:cs typeface="Courier New" pitchFamily="49" charset="0"/>
              </a:rPr>
              <a:t>void main(void){</a:t>
            </a:r>
          </a:p>
          <a:p>
            <a:pPr>
              <a:lnSpc>
                <a:spcPct val="80000"/>
              </a:lnSpc>
              <a:spcBef>
                <a:spcPts val="0"/>
              </a:spcBef>
              <a:buClrTx/>
              <a:buFontTx/>
              <a:buNone/>
            </a:pPr>
            <a:r>
              <a:rPr lang="en-US" sz="2400" b="1" dirty="0">
                <a:latin typeface="Consolas" panose="020B0609020204030204" pitchFamily="49" charset="0"/>
                <a:cs typeface="Courier New" pitchFamily="49" charset="0"/>
              </a:rPr>
              <a:t>	int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4;</a:t>
            </a:r>
          </a:p>
          <a:p>
            <a:pPr>
              <a:lnSpc>
                <a:spcPct val="80000"/>
              </a:lnSpc>
              <a:spcBef>
                <a:spcPts val="0"/>
              </a:spcBef>
              <a:buClrTx/>
              <a:buFontTx/>
              <a:buNone/>
            </a:pPr>
            <a:r>
              <a:rPr lang="en-US" sz="2400" b="1" dirty="0">
                <a:latin typeface="Consolas" panose="020B0609020204030204" pitchFamily="49" charset="0"/>
                <a:cs typeface="Courier New" pitchFamily="49" charset="0"/>
              </a:rPr>
              <a:t>	int fac = factorial(</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a:t>
            </a:r>
          </a:p>
          <a:p>
            <a:pPr>
              <a:lnSpc>
                <a:spcPct val="80000"/>
              </a:lnSpc>
              <a:spcBef>
                <a:spcPts val="0"/>
              </a:spcBef>
              <a:buClrTx/>
              <a:buFontTx/>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("%d! = %d\n",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fac);</a:t>
            </a:r>
          </a:p>
          <a:p>
            <a:pPr>
              <a:lnSpc>
                <a:spcPct val="80000"/>
              </a:lnSpc>
              <a:spcBef>
                <a:spcPts val="0"/>
              </a:spcBef>
              <a:buClrTx/>
              <a:buFontTx/>
              <a:buNone/>
            </a:pPr>
            <a:r>
              <a:rPr lang="en-US" sz="2400" b="1" dirty="0">
                <a:latin typeface="Consolas" panose="020B0609020204030204" pitchFamily="49" charset="0"/>
                <a:cs typeface="Courier New" pitchFamily="49" charset="0"/>
              </a:rPr>
              <a:t>}</a:t>
            </a:r>
          </a:p>
          <a:p>
            <a:endParaRPr lang="en-US" sz="1400" dirty="0"/>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FB37C7B-41C3-498D-8D04-4FFE83E63448}" type="slidenum">
              <a:rPr lang="en-US" sz="1200">
                <a:latin typeface="Gill Sans MT" panose="020B0502020104020203" pitchFamily="34" charset="0"/>
                <a:ea typeface="MS PGothic" pitchFamily="34" charset="-128"/>
              </a:rPr>
              <a:pPr algn="r">
                <a:buClrTx/>
                <a:buFontTx/>
                <a:buNone/>
              </a:pPr>
              <a:t>79</a:t>
            </a:fld>
            <a:endParaRPr lang="en-US" sz="1200" dirty="0">
              <a:latin typeface="Gill Sans MT" panose="020B0502020104020203" pitchFamily="34" charset="0"/>
              <a:ea typeface="MS PGothic" pitchFamily="34" charset="-128"/>
            </a:endParaRPr>
          </a:p>
        </p:txBody>
      </p:sp>
      <p:sp>
        <p:nvSpPr>
          <p:cNvPr id="7270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Function Call Graph + Stacks</a:t>
            </a:r>
          </a:p>
        </p:txBody>
      </p:sp>
      <p:sp>
        <p:nvSpPr>
          <p:cNvPr id="72707"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graphicFrame>
        <p:nvGraphicFramePr>
          <p:cNvPr id="72708" name="Object 4"/>
          <p:cNvGraphicFramePr>
            <a:graphicFrameLocks noChangeAspect="1"/>
          </p:cNvGraphicFramePr>
          <p:nvPr>
            <p:extLst>
              <p:ext uri="{D42A27DB-BD31-4B8C-83A1-F6EECF244321}">
                <p14:modId xmlns:p14="http://schemas.microsoft.com/office/powerpoint/2010/main" val="2247408783"/>
              </p:ext>
            </p:extLst>
          </p:nvPr>
        </p:nvGraphicFramePr>
        <p:xfrm>
          <a:off x="3405188" y="1066800"/>
          <a:ext cx="2005012" cy="5257800"/>
        </p:xfrm>
        <a:graphic>
          <a:graphicData uri="http://schemas.openxmlformats.org/presentationml/2006/ole">
            <mc:AlternateContent xmlns:mc="http://schemas.openxmlformats.org/markup-compatibility/2006">
              <mc:Choice xmlns:v="urn:schemas-microsoft-com:vml" Requires="v">
                <p:oleObj r:id="rId3" imgW="1666800" imgH="4366800" progId="">
                  <p:embed/>
                </p:oleObj>
              </mc:Choice>
              <mc:Fallback>
                <p:oleObj r:id="rId3" imgW="1666800" imgH="43668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188" y="1066800"/>
                        <a:ext cx="2005012" cy="5257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4BB50FE-72A8-4CF4-B9E2-5049367D1F5D}" type="slidenum">
              <a:rPr lang="en-US" sz="1200">
                <a:latin typeface="Gill Sans MT" panose="020B0502020104020203" pitchFamily="34" charset="0"/>
                <a:ea typeface="MS PGothic" pitchFamily="34" charset="-128"/>
              </a:rPr>
              <a:pPr algn="r">
                <a:buClrTx/>
                <a:buFontTx/>
                <a:buNone/>
              </a:pPr>
              <a:t>8</a:t>
            </a:fld>
            <a:endParaRPr lang="en-US" sz="1200" dirty="0">
              <a:latin typeface="Gill Sans MT" panose="020B0502020104020203" pitchFamily="34" charset="0"/>
              <a:ea typeface="MS PGothic" pitchFamily="34" charset="-128"/>
            </a:endParaRPr>
          </a:p>
        </p:txBody>
      </p:sp>
      <p:sp>
        <p:nvSpPr>
          <p:cNvPr id="11266"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Functions in C</a:t>
            </a:r>
          </a:p>
        </p:txBody>
      </p:sp>
      <p:sp>
        <p:nvSpPr>
          <p:cNvPr id="11267" name="Text Box 3"/>
          <p:cNvSpPr txBox="1">
            <a:spLocks noChangeArrowheads="1"/>
          </p:cNvSpPr>
          <p:nvPr/>
        </p:nvSpPr>
        <p:spPr bwMode="auto">
          <a:xfrm>
            <a:off x="304800" y="1143000"/>
            <a:ext cx="8382000" cy="509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Three steps to use functions in C</a:t>
            </a:r>
          </a:p>
          <a:p>
            <a:pPr>
              <a:spcBef>
                <a:spcPts val="2000"/>
              </a:spcBef>
              <a:buClr>
                <a:srgbClr val="003399"/>
              </a:buClr>
              <a:buFont typeface="Wingdings" pitchFamily="2" charset="2"/>
              <a:buChar char=""/>
            </a:pPr>
            <a:r>
              <a:rPr lang="en-US" sz="3200" dirty="0">
                <a:latin typeface="Gill Sans MT" panose="020B0502020104020203" pitchFamily="34" charset="0"/>
              </a:rPr>
              <a:t>Function </a:t>
            </a:r>
            <a:r>
              <a:rPr lang="en-US" sz="3200" dirty="0">
                <a:solidFill>
                  <a:srgbClr val="0070C0"/>
                </a:solidFill>
                <a:latin typeface="Gill Sans MT" panose="020B0502020104020203" pitchFamily="34" charset="0"/>
              </a:rPr>
              <a:t>prototype</a:t>
            </a:r>
            <a:r>
              <a:rPr lang="en-US" sz="3200" dirty="0">
                <a:latin typeface="Gill Sans MT" panose="020B0502020104020203" pitchFamily="34" charset="0"/>
              </a:rPr>
              <a:t> (declaration)</a:t>
            </a:r>
            <a:r>
              <a:rPr lang="en-US" sz="3200" dirty="0">
                <a:latin typeface="Gill Sans MT" panose="020B0502020104020203" pitchFamily="34" charset="0"/>
                <a:cs typeface="B Nazanin" pitchFamily="2" charset="-78"/>
              </a:rPr>
              <a:t> </a:t>
            </a:r>
            <a:r>
              <a:rPr lang="en-US" sz="3200" b="1" dirty="0">
                <a:latin typeface="Gill Sans MT" panose="020B0502020104020203" pitchFamily="34" charset="0"/>
                <a:cs typeface="B Nazanin" pitchFamily="2" charset="-78"/>
              </a:rPr>
              <a:t>(</a:t>
            </a:r>
            <a:r>
              <a:rPr lang="ar-SA" sz="3200" b="1" dirty="0">
                <a:latin typeface="Gill Sans MT" panose="020B0502020104020203" pitchFamily="34" charset="0"/>
                <a:cs typeface="B Nazanin" pitchFamily="2" charset="-78"/>
              </a:rPr>
              <a:t>اعلان تابع</a:t>
            </a:r>
            <a:r>
              <a:rPr lang="en-US" sz="3200" b="1" dirty="0">
                <a:latin typeface="Gill Sans MT" panose="020B0502020104020203" pitchFamily="34" charset="0"/>
                <a:cs typeface="B Nazanin" pitchFamily="2" charset="-78"/>
              </a:rPr>
              <a:t>) (</a:t>
            </a:r>
            <a:r>
              <a:rPr lang="ar-SA" sz="3200" b="1" dirty="0">
                <a:latin typeface="Gill Sans MT" panose="020B0502020104020203" pitchFamily="34" charset="0"/>
                <a:cs typeface="B Nazanin" pitchFamily="2" charset="-78"/>
              </a:rPr>
              <a:t>معرفي الگوي تابع</a:t>
            </a:r>
            <a:r>
              <a:rPr lang="en-US" sz="3200" b="1" dirty="0">
                <a:latin typeface="Gill Sans MT" panose="020B0502020104020203" pitchFamily="34" charset="0"/>
                <a:cs typeface="B Nazanin" pitchFamily="2" charset="-78"/>
              </a:rPr>
              <a:t>)</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Introduce the function to the compiler</a:t>
            </a:r>
          </a:p>
          <a:p>
            <a:pPr>
              <a:spcBef>
                <a:spcPts val="2000"/>
              </a:spcBef>
              <a:buClr>
                <a:srgbClr val="003399"/>
              </a:buClr>
              <a:buFont typeface="Wingdings" pitchFamily="2" charset="2"/>
              <a:buChar char=""/>
            </a:pPr>
            <a:r>
              <a:rPr lang="en-US" sz="3200" dirty="0">
                <a:latin typeface="Gill Sans MT" panose="020B0502020104020203" pitchFamily="34" charset="0"/>
              </a:rPr>
              <a:t>Function </a:t>
            </a:r>
            <a:r>
              <a:rPr lang="en-US" sz="3200" dirty="0">
                <a:solidFill>
                  <a:srgbClr val="0070C0"/>
                </a:solidFill>
                <a:latin typeface="Gill Sans MT" panose="020B0502020104020203" pitchFamily="34" charset="0"/>
              </a:rPr>
              <a:t>definition</a:t>
            </a:r>
            <a:r>
              <a:rPr lang="en-US" sz="3200" dirty="0">
                <a:latin typeface="Gill Sans MT" panose="020B0502020104020203" pitchFamily="34" charset="0"/>
                <a:cs typeface="B Nazanin" pitchFamily="2" charset="-78"/>
              </a:rPr>
              <a:t> </a:t>
            </a:r>
            <a:r>
              <a:rPr lang="en-US" sz="3200" b="1" dirty="0">
                <a:latin typeface="Gill Sans MT" panose="020B0502020104020203" pitchFamily="34" charset="0"/>
                <a:cs typeface="B Nazanin" pitchFamily="2" charset="-78"/>
              </a:rPr>
              <a:t>(</a:t>
            </a:r>
            <a:r>
              <a:rPr lang="ar-SA" sz="3200" b="1" dirty="0">
                <a:latin typeface="Gill Sans MT" panose="020B0502020104020203" pitchFamily="34" charset="0"/>
                <a:cs typeface="B Nazanin" pitchFamily="2" charset="-78"/>
              </a:rPr>
              <a:t>تعريف تابع</a:t>
            </a:r>
            <a:r>
              <a:rPr lang="en-US" sz="3200" b="1" dirty="0">
                <a:latin typeface="Gill Sans MT" panose="020B0502020104020203" pitchFamily="34" charset="0"/>
                <a:cs typeface="B Nazanin" pitchFamily="2" charset="-78"/>
              </a:rPr>
              <a:t>) </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What the function does </a:t>
            </a:r>
          </a:p>
          <a:p>
            <a:pPr>
              <a:spcBef>
                <a:spcPts val="2000"/>
              </a:spcBef>
              <a:buClr>
                <a:srgbClr val="003399"/>
              </a:buClr>
              <a:buFont typeface="Wingdings" pitchFamily="2" charset="2"/>
              <a:buChar char=""/>
            </a:pPr>
            <a:r>
              <a:rPr lang="en-US" sz="3200" dirty="0">
                <a:latin typeface="Gill Sans MT" panose="020B0502020104020203" pitchFamily="34" charset="0"/>
              </a:rPr>
              <a:t>Function </a:t>
            </a:r>
            <a:r>
              <a:rPr lang="en-US" sz="3200" dirty="0">
                <a:solidFill>
                  <a:srgbClr val="0070C0"/>
                </a:solidFill>
                <a:latin typeface="Gill Sans MT" panose="020B0502020104020203" pitchFamily="34" charset="0"/>
              </a:rPr>
              <a:t>call</a:t>
            </a:r>
            <a:r>
              <a:rPr lang="en-US" sz="3200" dirty="0">
                <a:latin typeface="Gill Sans MT" panose="020B0502020104020203" pitchFamily="34" charset="0"/>
                <a:cs typeface="B Nazanin" pitchFamily="2" charset="-78"/>
              </a:rPr>
              <a:t> </a:t>
            </a:r>
            <a:r>
              <a:rPr lang="en-US" sz="3200" b="1" dirty="0">
                <a:latin typeface="Gill Sans MT" panose="020B0502020104020203" pitchFamily="34" charset="0"/>
                <a:cs typeface="B Nazanin" pitchFamily="2" charset="-78"/>
              </a:rPr>
              <a:t>(</a:t>
            </a:r>
            <a:r>
              <a:rPr lang="ar-SA" sz="3200" b="1" dirty="0">
                <a:latin typeface="Gill Sans MT" panose="020B0502020104020203" pitchFamily="34" charset="0"/>
                <a:cs typeface="B Nazanin" pitchFamily="2" charset="-78"/>
              </a:rPr>
              <a:t>فراخواني تابع</a:t>
            </a:r>
            <a:r>
              <a:rPr lang="en-US" sz="3200" b="1" dirty="0">
                <a:latin typeface="Gill Sans MT" panose="020B0502020104020203" pitchFamily="34" charset="0"/>
                <a:cs typeface="B Nazanin" pitchFamily="2" charset="-78"/>
              </a:rPr>
              <a:t>)</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Use the function </a:t>
            </a:r>
          </a:p>
          <a:p>
            <a:pPr>
              <a:spcBef>
                <a:spcPts val="2000"/>
              </a:spcBef>
              <a:buClrTx/>
              <a:buFontTx/>
              <a:buNone/>
            </a:pPr>
            <a:endParaRPr lang="en-US" sz="2800" dirty="0">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DD3B26E-128F-4ED2-AC90-A0602C9713A4}" type="slidenum">
              <a:rPr lang="en-US" sz="1200">
                <a:latin typeface="Gill Sans MT" panose="020B0502020104020203" pitchFamily="34" charset="0"/>
                <a:ea typeface="MS PGothic" pitchFamily="34" charset="-128"/>
              </a:rPr>
              <a:pPr algn="r">
                <a:buClrTx/>
                <a:buFontTx/>
                <a:buNone/>
              </a:pPr>
              <a:t>80</a:t>
            </a:fld>
            <a:endParaRPr lang="en-US" sz="1200" dirty="0">
              <a:latin typeface="Gill Sans MT" panose="020B0502020104020203" pitchFamily="34" charset="0"/>
              <a:ea typeface="MS PGothic" pitchFamily="34" charset="-128"/>
            </a:endParaRPr>
          </a:p>
        </p:txBody>
      </p:sp>
      <p:sp>
        <p:nvSpPr>
          <p:cNvPr id="7373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Function Call Graph + Stacks </a:t>
            </a:r>
          </a:p>
        </p:txBody>
      </p:sp>
      <p:sp>
        <p:nvSpPr>
          <p:cNvPr id="73731"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graphicFrame>
        <p:nvGraphicFramePr>
          <p:cNvPr id="73732" name="Object 4"/>
          <p:cNvGraphicFramePr>
            <a:graphicFrameLocks noChangeAspect="1"/>
          </p:cNvGraphicFramePr>
          <p:nvPr/>
        </p:nvGraphicFramePr>
        <p:xfrm>
          <a:off x="3429000" y="1066800"/>
          <a:ext cx="2000250" cy="5246688"/>
        </p:xfrm>
        <a:graphic>
          <a:graphicData uri="http://schemas.openxmlformats.org/presentationml/2006/ole">
            <mc:AlternateContent xmlns:mc="http://schemas.openxmlformats.org/markup-compatibility/2006">
              <mc:Choice xmlns:v="urn:schemas-microsoft-com:vml" Requires="v">
                <p:oleObj r:id="rId3" imgW="1666800" imgH="4366800" progId="">
                  <p:embed/>
                </p:oleObj>
              </mc:Choice>
              <mc:Fallback>
                <p:oleObj r:id="rId3" imgW="1666800" imgH="43668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05F67E2-A998-4390-86FB-D7BC16E52E86}" type="slidenum">
              <a:rPr lang="en-US" sz="1200">
                <a:latin typeface="Gill Sans MT" panose="020B0502020104020203" pitchFamily="34" charset="0"/>
                <a:ea typeface="MS PGothic" pitchFamily="34" charset="-128"/>
              </a:rPr>
              <a:pPr algn="r">
                <a:buClrTx/>
                <a:buFontTx/>
                <a:buNone/>
              </a:pPr>
              <a:t>81</a:t>
            </a:fld>
            <a:endParaRPr lang="en-US" sz="1200" dirty="0">
              <a:latin typeface="Gill Sans MT" panose="020B0502020104020203" pitchFamily="34" charset="0"/>
              <a:ea typeface="MS PGothic" pitchFamily="34" charset="-128"/>
            </a:endParaRPr>
          </a:p>
        </p:txBody>
      </p:sp>
      <p:sp>
        <p:nvSpPr>
          <p:cNvPr id="7475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Function Call Graph + Stacks</a:t>
            </a:r>
          </a:p>
        </p:txBody>
      </p:sp>
      <p:sp>
        <p:nvSpPr>
          <p:cNvPr id="74755"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74756"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graphicFrame>
        <p:nvGraphicFramePr>
          <p:cNvPr id="74757" name="Object 5"/>
          <p:cNvGraphicFramePr>
            <a:graphicFrameLocks noChangeAspect="1"/>
          </p:cNvGraphicFramePr>
          <p:nvPr/>
        </p:nvGraphicFramePr>
        <p:xfrm>
          <a:off x="3352800" y="1066800"/>
          <a:ext cx="2000250" cy="5246688"/>
        </p:xfrm>
        <a:graphic>
          <a:graphicData uri="http://schemas.openxmlformats.org/presentationml/2006/ole">
            <mc:AlternateContent xmlns:mc="http://schemas.openxmlformats.org/markup-compatibility/2006">
              <mc:Choice xmlns:v="urn:schemas-microsoft-com:vml" Requires="v">
                <p:oleObj r:id="rId3" imgW="1666800" imgH="4366800" progId="">
                  <p:embed/>
                </p:oleObj>
              </mc:Choice>
              <mc:Fallback>
                <p:oleObj r:id="rId3" imgW="1666800" imgH="436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D2AE47F-B2BF-47E9-A902-46B759ED0C7F}" type="slidenum">
              <a:rPr lang="en-US" sz="1200">
                <a:latin typeface="Gill Sans MT" panose="020B0502020104020203" pitchFamily="34" charset="0"/>
                <a:ea typeface="MS PGothic" pitchFamily="34" charset="-128"/>
              </a:rPr>
              <a:pPr algn="r">
                <a:buClrTx/>
                <a:buFontTx/>
                <a:buNone/>
              </a:pPr>
              <a:t>82</a:t>
            </a:fld>
            <a:endParaRPr lang="en-US" sz="1200" dirty="0">
              <a:latin typeface="Gill Sans MT" panose="020B0502020104020203" pitchFamily="34" charset="0"/>
              <a:ea typeface="MS PGothic" pitchFamily="34" charset="-128"/>
            </a:endParaRPr>
          </a:p>
        </p:txBody>
      </p:sp>
      <p:sp>
        <p:nvSpPr>
          <p:cNvPr id="7577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Function Call Graph + Stacks</a:t>
            </a:r>
          </a:p>
        </p:txBody>
      </p:sp>
      <p:sp>
        <p:nvSpPr>
          <p:cNvPr id="75779"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75780"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graphicFrame>
        <p:nvGraphicFramePr>
          <p:cNvPr id="75781" name="Object 5"/>
          <p:cNvGraphicFramePr>
            <a:graphicFrameLocks noChangeAspect="1"/>
          </p:cNvGraphicFramePr>
          <p:nvPr/>
        </p:nvGraphicFramePr>
        <p:xfrm>
          <a:off x="3352800" y="1066800"/>
          <a:ext cx="2000250" cy="5246688"/>
        </p:xfrm>
        <a:graphic>
          <a:graphicData uri="http://schemas.openxmlformats.org/presentationml/2006/ole">
            <mc:AlternateContent xmlns:mc="http://schemas.openxmlformats.org/markup-compatibility/2006">
              <mc:Choice xmlns:v="urn:schemas-microsoft-com:vml" Requires="v">
                <p:oleObj r:id="rId3" imgW="1666800" imgH="4366800" progId="">
                  <p:embed/>
                </p:oleObj>
              </mc:Choice>
              <mc:Fallback>
                <p:oleObj r:id="rId3" imgW="1666800" imgH="436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BAA709F-13E8-4C3C-92FB-640404C793BC}" type="slidenum">
              <a:rPr lang="en-US" sz="1200">
                <a:latin typeface="Gill Sans MT" panose="020B0502020104020203" pitchFamily="34" charset="0"/>
                <a:ea typeface="MS PGothic" pitchFamily="34" charset="-128"/>
              </a:rPr>
              <a:pPr algn="r">
                <a:buClrTx/>
                <a:buFontTx/>
                <a:buNone/>
              </a:pPr>
              <a:t>83</a:t>
            </a:fld>
            <a:endParaRPr lang="en-US" sz="1200" dirty="0">
              <a:latin typeface="Gill Sans MT" panose="020B0502020104020203" pitchFamily="34" charset="0"/>
              <a:ea typeface="MS PGothic" pitchFamily="34" charset="-128"/>
            </a:endParaRPr>
          </a:p>
        </p:txBody>
      </p:sp>
      <p:sp>
        <p:nvSpPr>
          <p:cNvPr id="7680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Function Call Graph + Stacks</a:t>
            </a:r>
          </a:p>
        </p:txBody>
      </p:sp>
      <p:sp>
        <p:nvSpPr>
          <p:cNvPr id="76803"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sp>
        <p:nvSpPr>
          <p:cNvPr id="76804"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Gill Sans MT" panose="020B0502020104020203" pitchFamily="34" charset="0"/>
            </a:endParaRPr>
          </a:p>
        </p:txBody>
      </p:sp>
      <p:graphicFrame>
        <p:nvGraphicFramePr>
          <p:cNvPr id="76805" name="Object 5"/>
          <p:cNvGraphicFramePr>
            <a:graphicFrameLocks noChangeAspect="1"/>
          </p:cNvGraphicFramePr>
          <p:nvPr/>
        </p:nvGraphicFramePr>
        <p:xfrm>
          <a:off x="3352800" y="1066800"/>
          <a:ext cx="2000250" cy="5246688"/>
        </p:xfrm>
        <a:graphic>
          <a:graphicData uri="http://schemas.openxmlformats.org/presentationml/2006/ole">
            <mc:AlternateContent xmlns:mc="http://schemas.openxmlformats.org/markup-compatibility/2006">
              <mc:Choice xmlns:v="urn:schemas-microsoft-com:vml" Requires="v">
                <p:oleObj r:id="rId3" imgW="1666800" imgH="4366800" progId="">
                  <p:embed/>
                </p:oleObj>
              </mc:Choice>
              <mc:Fallback>
                <p:oleObj r:id="rId3" imgW="1666800" imgH="4366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ADAE993-DD3D-48C3-8124-5AA7CAC11CE6}" type="slidenum">
              <a:rPr lang="en-US" sz="1200">
                <a:latin typeface="Gill Sans MT" panose="020B0502020104020203" pitchFamily="34" charset="0"/>
                <a:ea typeface="MS PGothic" pitchFamily="34" charset="-128"/>
              </a:rPr>
              <a:pPr algn="r">
                <a:buClrTx/>
                <a:buFontTx/>
                <a:buNone/>
              </a:pPr>
              <a:t>84</a:t>
            </a:fld>
            <a:endParaRPr lang="en-US" sz="1200" dirty="0">
              <a:latin typeface="Gill Sans MT" panose="020B0502020104020203" pitchFamily="34" charset="0"/>
              <a:ea typeface="MS PGothic" pitchFamily="34" charset="-128"/>
            </a:endParaRPr>
          </a:p>
        </p:txBody>
      </p:sp>
      <p:sp>
        <p:nvSpPr>
          <p:cNvPr id="77826"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latin typeface="Gill Sans MT" panose="020B0502020104020203" pitchFamily="34" charset="0"/>
              </a:rPr>
              <a:t>Examples </a:t>
            </a:r>
          </a:p>
        </p:txBody>
      </p:sp>
      <p:sp>
        <p:nvSpPr>
          <p:cNvPr id="77827" name="Text Box 3"/>
          <p:cNvSpPr txBox="1">
            <a:spLocks noChangeArrowheads="1"/>
          </p:cNvSpPr>
          <p:nvPr/>
        </p:nvSpPr>
        <p:spPr bwMode="auto">
          <a:xfrm>
            <a:off x="457200" y="1219200"/>
            <a:ext cx="8458200" cy="491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188"/>
              </a:spcBef>
              <a:buClr>
                <a:srgbClr val="003399"/>
              </a:buClr>
              <a:buFont typeface="Wingdings" pitchFamily="2" charset="2"/>
              <a:buChar char=""/>
            </a:pPr>
            <a:r>
              <a:rPr lang="en-US" sz="3500" dirty="0">
                <a:latin typeface="Gill Sans MT" panose="020B0502020104020203" pitchFamily="34" charset="0"/>
              </a:rPr>
              <a:t>Recursive version of GCD?</a:t>
            </a:r>
          </a:p>
          <a:p>
            <a:pPr>
              <a:spcBef>
                <a:spcPts val="563"/>
              </a:spcBef>
              <a:buClrTx/>
              <a:buFontTx/>
              <a:buNone/>
            </a:pPr>
            <a:endParaRPr lang="en-US" sz="900" dirty="0">
              <a:latin typeface="Gill Sans MT" panose="020B0502020104020203" pitchFamily="34" charset="0"/>
            </a:endParaRPr>
          </a:p>
          <a:p>
            <a:pPr>
              <a:spcBef>
                <a:spcPts val="2188"/>
              </a:spcBef>
              <a:buClr>
                <a:srgbClr val="003399"/>
              </a:buClr>
              <a:buFont typeface="Wingdings" pitchFamily="2" charset="2"/>
              <a:buChar char=""/>
            </a:pPr>
            <a:r>
              <a:rPr lang="en-US" sz="3500" dirty="0">
                <a:latin typeface="Gill Sans MT" panose="020B0502020104020203" pitchFamily="34" charset="0"/>
              </a:rPr>
              <a:t>Recursive version of </a:t>
            </a:r>
            <a:r>
              <a:rPr lang="en-US" sz="3500" dirty="0">
                <a:solidFill>
                  <a:srgbClr val="7030A0"/>
                </a:solidFill>
                <a:latin typeface="Gill Sans MT" panose="020B0502020104020203" pitchFamily="34" charset="0"/>
              </a:rPr>
              <a:t>Fibonacci numbers</a:t>
            </a:r>
          </a:p>
          <a:p>
            <a:pPr lvl="1">
              <a:spcBef>
                <a:spcPts val="775"/>
              </a:spcBef>
              <a:buClr>
                <a:srgbClr val="006633"/>
              </a:buClr>
              <a:buSzPct val="85000"/>
              <a:buFont typeface="Wingdings" pitchFamily="2" charset="2"/>
              <a:buChar char=""/>
            </a:pPr>
            <a:r>
              <a:rPr lang="en-US" sz="3100" dirty="0">
                <a:latin typeface="Gill Sans MT" panose="020B0502020104020203" pitchFamily="34" charset="0"/>
              </a:rPr>
              <a:t>Fibonacci numbers</a:t>
            </a:r>
          </a:p>
          <a:p>
            <a:pPr lvl="2">
              <a:spcBef>
                <a:spcPts val="750"/>
              </a:spcBef>
              <a:buClr>
                <a:srgbClr val="CC0000"/>
              </a:buClr>
              <a:buSzPct val="75000"/>
              <a:buFont typeface="Wingdings" pitchFamily="2" charset="2"/>
              <a:buChar char=""/>
            </a:pPr>
            <a:r>
              <a:rPr lang="en-US" sz="3000" dirty="0">
                <a:latin typeface="Gill Sans MT" panose="020B0502020104020203" pitchFamily="34" charset="0"/>
              </a:rPr>
              <a:t>1, 1, 2, 3, 5, 8, ...</a:t>
            </a:r>
          </a:p>
          <a:p>
            <a:pPr>
              <a:spcBef>
                <a:spcPts val="2250"/>
              </a:spcBef>
              <a:buClr>
                <a:srgbClr val="003399"/>
              </a:buClr>
              <a:buFont typeface="Wingdings" pitchFamily="2" charset="2"/>
              <a:buChar char=""/>
            </a:pPr>
            <a:r>
              <a:rPr lang="en-US" sz="3600" dirty="0">
                <a:latin typeface="Gill Sans MT" panose="020B0502020104020203" pitchFamily="34" charset="0"/>
              </a:rPr>
              <a:t>Print digits: left-to-right and right-to-left</a:t>
            </a:r>
          </a:p>
          <a:p>
            <a:pPr>
              <a:spcBef>
                <a:spcPts val="2250"/>
              </a:spcBef>
              <a:buClrTx/>
              <a:buFontTx/>
              <a:buNone/>
            </a:pPr>
            <a:endParaRPr lang="en-US" sz="3600" dirty="0">
              <a:latin typeface="Gill Sans MT" panose="020B0502020104020203"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BF6A63B-E1AC-4658-90F5-81FB77EE4DDE}" type="slidenum">
              <a:rPr lang="en-US" sz="1200">
                <a:latin typeface="Gill Sans MT" panose="020B0502020104020203" pitchFamily="34" charset="0"/>
                <a:ea typeface="MS PGothic" pitchFamily="34" charset="-128"/>
              </a:rPr>
              <a:pPr algn="r">
                <a:buClrTx/>
                <a:buFontTx/>
                <a:buNone/>
              </a:pPr>
              <a:t>85</a:t>
            </a:fld>
            <a:endParaRPr lang="en-US" sz="1200" dirty="0">
              <a:latin typeface="Gill Sans MT" panose="020B0502020104020203" pitchFamily="34" charset="0"/>
              <a:ea typeface="MS PGothic" pitchFamily="34" charset="-128"/>
            </a:endParaRPr>
          </a:p>
        </p:txBody>
      </p:sp>
      <p:sp>
        <p:nvSpPr>
          <p:cNvPr id="4" name="Title 3">
            <a:extLst>
              <a:ext uri="{FF2B5EF4-FFF2-40B4-BE49-F238E27FC236}">
                <a16:creationId xmlns:a16="http://schemas.microsoft.com/office/drawing/2014/main" id="{2FAAAFDF-0F08-4710-B122-26CD36B9C58F}"/>
              </a:ext>
            </a:extLst>
          </p:cNvPr>
          <p:cNvSpPr>
            <a:spLocks noGrp="1"/>
          </p:cNvSpPr>
          <p:nvPr>
            <p:ph type="title"/>
          </p:nvPr>
        </p:nvSpPr>
        <p:spPr/>
        <p:txBody>
          <a:bodyPr/>
          <a:lstStyle/>
          <a:p>
            <a:r>
              <a:rPr lang="en-US" sz="4000" dirty="0"/>
              <a:t>Greatest common divisor (GCD)</a:t>
            </a:r>
            <a:endParaRPr lang="en-US" dirty="0"/>
          </a:p>
        </p:txBody>
      </p:sp>
      <p:sp>
        <p:nvSpPr>
          <p:cNvPr id="5" name="Content Placeholder 4">
            <a:extLst>
              <a:ext uri="{FF2B5EF4-FFF2-40B4-BE49-F238E27FC236}">
                <a16:creationId xmlns:a16="http://schemas.microsoft.com/office/drawing/2014/main" id="{FED50D26-7C0D-461E-9B6E-FA26DCF7BA59}"/>
              </a:ext>
            </a:extLst>
          </p:cNvPr>
          <p:cNvSpPr>
            <a:spLocks noGrp="1"/>
          </p:cNvSpPr>
          <p:nvPr>
            <p:ph idx="1"/>
          </p:nvPr>
        </p:nvSpPr>
        <p:spPr>
          <a:xfrm>
            <a:off x="304800" y="1052736"/>
            <a:ext cx="8377238" cy="5267102"/>
          </a:xfrm>
        </p:spPr>
        <p:txBody>
          <a:bodyPr/>
          <a:lstStyle/>
          <a:p>
            <a:pPr>
              <a:lnSpc>
                <a:spcPct val="80000"/>
              </a:lnSpc>
              <a:spcBef>
                <a:spcPts val="1063"/>
              </a:spcBef>
              <a:buClrTx/>
              <a:buFontTx/>
              <a:buNone/>
            </a:pPr>
            <a:r>
              <a:rPr lang="en-US" sz="2000" b="1" dirty="0">
                <a:latin typeface="Consolas" panose="020B0609020204030204" pitchFamily="49" charset="0"/>
                <a:cs typeface="Courier New" pitchFamily="49" charset="0"/>
              </a:rPr>
              <a:t>#include &lt;</a:t>
            </a:r>
            <a:r>
              <a:rPr lang="en-US" sz="2000" b="1" dirty="0" err="1">
                <a:latin typeface="Consolas" panose="020B0609020204030204" pitchFamily="49" charset="0"/>
                <a:cs typeface="Courier New" pitchFamily="49" charset="0"/>
              </a:rPr>
              <a:t>stdio.h</a:t>
            </a:r>
            <a:r>
              <a:rPr lang="en-US" sz="2000" b="1" dirty="0">
                <a:latin typeface="Consolas" panose="020B0609020204030204" pitchFamily="49" charset="0"/>
                <a:cs typeface="Courier New" pitchFamily="49" charset="0"/>
              </a:rPr>
              <a:t>&gt;</a:t>
            </a:r>
          </a:p>
          <a:p>
            <a:pPr>
              <a:lnSpc>
                <a:spcPct val="80000"/>
              </a:lnSpc>
              <a:spcBef>
                <a:spcPts val="1063"/>
              </a:spcBef>
              <a:buClrTx/>
              <a:buFontTx/>
              <a:buNone/>
            </a:pPr>
            <a:r>
              <a:rPr lang="en-US" sz="2000" b="1" dirty="0">
                <a:latin typeface="Consolas" panose="020B0609020204030204" pitchFamily="49" charset="0"/>
                <a:cs typeface="Courier New" pitchFamily="49" charset="0"/>
              </a:rPr>
              <a:t>int GCD(int a, int b){</a:t>
            </a:r>
          </a:p>
          <a:p>
            <a:pPr>
              <a:lnSpc>
                <a:spcPct val="80000"/>
              </a:lnSpc>
              <a:spcBef>
                <a:spcPts val="1063"/>
              </a:spcBef>
              <a:buClrTx/>
              <a:buFontTx/>
              <a:buNone/>
            </a:pPr>
            <a:r>
              <a:rPr lang="en-US" sz="2000" b="1" dirty="0">
                <a:latin typeface="Consolas" panose="020B0609020204030204" pitchFamily="49" charset="0"/>
                <a:cs typeface="Courier New" pitchFamily="49" charset="0"/>
              </a:rPr>
              <a:t>    if(b == 0)</a:t>
            </a:r>
          </a:p>
          <a:p>
            <a:pPr>
              <a:lnSpc>
                <a:spcPct val="80000"/>
              </a:lnSpc>
              <a:spcBef>
                <a:spcPts val="1063"/>
              </a:spcBef>
              <a:buClrTx/>
              <a:buFontTx/>
              <a:buNone/>
            </a:pPr>
            <a:r>
              <a:rPr lang="en-US" sz="2000" b="1" dirty="0">
                <a:latin typeface="Consolas" panose="020B0609020204030204" pitchFamily="49" charset="0"/>
                <a:cs typeface="Courier New" pitchFamily="49" charset="0"/>
              </a:rPr>
              <a:t>         return a;</a:t>
            </a:r>
          </a:p>
          <a:p>
            <a:pPr>
              <a:lnSpc>
                <a:spcPct val="80000"/>
              </a:lnSpc>
              <a:spcBef>
                <a:spcPts val="1063"/>
              </a:spcBef>
              <a:buClrTx/>
              <a:buFontTx/>
              <a:buNone/>
            </a:pPr>
            <a:r>
              <a:rPr lang="en-US" sz="2000" b="1" dirty="0">
                <a:latin typeface="Consolas" panose="020B0609020204030204" pitchFamily="49" charset="0"/>
                <a:cs typeface="Courier New" pitchFamily="49" charset="0"/>
              </a:rPr>
              <a:t>    else </a:t>
            </a:r>
          </a:p>
          <a:p>
            <a:pPr>
              <a:lnSpc>
                <a:spcPct val="80000"/>
              </a:lnSpc>
              <a:spcBef>
                <a:spcPts val="1063"/>
              </a:spcBef>
              <a:buClrTx/>
              <a:buFontTx/>
              <a:buNone/>
            </a:pPr>
            <a:r>
              <a:rPr lang="en-US" sz="2000" b="1" dirty="0">
                <a:latin typeface="Consolas" panose="020B0609020204030204" pitchFamily="49" charset="0"/>
                <a:cs typeface="Courier New" pitchFamily="49" charset="0"/>
              </a:rPr>
              <a:t>         return </a:t>
            </a:r>
            <a:r>
              <a:rPr lang="en-US" sz="2000" b="1" dirty="0">
                <a:solidFill>
                  <a:srgbClr val="7030A0"/>
                </a:solidFill>
                <a:latin typeface="Consolas" panose="020B0609020204030204" pitchFamily="49" charset="0"/>
                <a:cs typeface="Courier New" pitchFamily="49" charset="0"/>
              </a:rPr>
              <a:t>GCD(b, a % b);</a:t>
            </a:r>
          </a:p>
          <a:p>
            <a:pPr>
              <a:lnSpc>
                <a:spcPct val="80000"/>
              </a:lnSpc>
              <a:spcBef>
                <a:spcPts val="1063"/>
              </a:spcBef>
              <a:buClrTx/>
              <a:buFontTx/>
              <a:buNone/>
            </a:pPr>
            <a:r>
              <a:rPr lang="en-US" sz="2000" b="1" dirty="0">
                <a:latin typeface="Consolas" panose="020B0609020204030204" pitchFamily="49" charset="0"/>
                <a:cs typeface="Courier New" pitchFamily="49" charset="0"/>
              </a:rPr>
              <a:t>}</a:t>
            </a:r>
          </a:p>
          <a:p>
            <a:pPr>
              <a:lnSpc>
                <a:spcPct val="80000"/>
              </a:lnSpc>
              <a:spcBef>
                <a:spcPts val="1063"/>
              </a:spcBef>
              <a:buClrTx/>
              <a:buFontTx/>
              <a:buNone/>
            </a:pPr>
            <a:r>
              <a:rPr lang="en-US" sz="2000" b="1" dirty="0">
                <a:latin typeface="Consolas" panose="020B0609020204030204" pitchFamily="49" charset="0"/>
                <a:cs typeface="Courier New" pitchFamily="49" charset="0"/>
              </a:rPr>
              <a:t>int main(void){ </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("GCD(1, 10) = %d \n", GCD(1, 10));</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("GCD(10, 1) = %d \n", GCD(10, 1));</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("GCD(15, 100) = %d \n", GCD(15, 100));</a:t>
            </a:r>
          </a:p>
          <a:p>
            <a:pPr>
              <a:lnSpc>
                <a:spcPct val="80000"/>
              </a:lnSpc>
              <a:spcBef>
                <a:spcPts val="1063"/>
              </a:spcBef>
              <a:buClrTx/>
              <a:buFontTx/>
              <a:buNone/>
            </a:pPr>
            <a:r>
              <a:rPr lang="pt-BR" sz="2000" b="1" dirty="0">
                <a:latin typeface="Consolas" panose="020B0609020204030204" pitchFamily="49" charset="0"/>
                <a:cs typeface="Courier New" pitchFamily="49" charset="0"/>
              </a:rPr>
              <a:t>    printf("GCD(100, 15) = %d \n", GCD(100, 15));</a:t>
            </a:r>
            <a:endParaRPr lang="en-US" sz="2000" b="1" dirty="0">
              <a:latin typeface="Consolas" panose="020B0609020204030204" pitchFamily="49" charset="0"/>
              <a:cs typeface="Courier New" pitchFamily="49" charset="0"/>
            </a:endParaRP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("GCD(201, 27) = %d \n", GCD(201, 27));    </a:t>
            </a:r>
          </a:p>
          <a:p>
            <a:pPr>
              <a:lnSpc>
                <a:spcPct val="80000"/>
              </a:lnSpc>
              <a:spcBef>
                <a:spcPts val="1063"/>
              </a:spcBef>
              <a:buClrTx/>
              <a:buFontTx/>
              <a:buNone/>
            </a:pPr>
            <a:r>
              <a:rPr lang="en-US" sz="2000" b="1" dirty="0">
                <a:latin typeface="Consolas" panose="020B0609020204030204" pitchFamily="49" charset="0"/>
                <a:cs typeface="Courier New" pitchFamily="49" charset="0"/>
              </a:rPr>
              <a:t>    return 0;</a:t>
            </a:r>
          </a:p>
          <a:p>
            <a:pPr>
              <a:lnSpc>
                <a:spcPct val="80000"/>
              </a:lnSpc>
              <a:spcBef>
                <a:spcPts val="1063"/>
              </a:spcBef>
              <a:buClrTx/>
              <a:buFontTx/>
              <a:buNone/>
            </a:pPr>
            <a:r>
              <a:rPr lang="en-US" sz="2000" b="1" dirty="0">
                <a:latin typeface="Consolas" panose="020B0609020204030204" pitchFamily="49" charset="0"/>
                <a:cs typeface="Courier New" pitchFamily="49" charset="0"/>
              </a:rPr>
              <a:t>}</a:t>
            </a:r>
          </a:p>
          <a:p>
            <a:endParaRPr lang="en-US" sz="1800" dirty="0"/>
          </a:p>
        </p:txBody>
      </p:sp>
      <p:sp>
        <p:nvSpPr>
          <p:cNvPr id="8" name="TextBox 7">
            <a:extLst>
              <a:ext uri="{FF2B5EF4-FFF2-40B4-BE49-F238E27FC236}">
                <a16:creationId xmlns:a16="http://schemas.microsoft.com/office/drawing/2014/main" id="{5596C97B-A6A0-4D29-80CF-AD02CCD37C20}"/>
              </a:ext>
            </a:extLst>
          </p:cNvPr>
          <p:cNvSpPr txBox="1"/>
          <p:nvPr/>
        </p:nvSpPr>
        <p:spPr>
          <a:xfrm>
            <a:off x="6948264" y="2564904"/>
            <a:ext cx="2088232" cy="1354217"/>
          </a:xfrm>
          <a:prstGeom prst="rect">
            <a:avLst/>
          </a:prstGeom>
          <a:noFill/>
        </p:spPr>
        <p:txBody>
          <a:bodyPr wrap="square">
            <a:spAutoFit/>
          </a:bodyPr>
          <a:lstStyle/>
          <a:p>
            <a:r>
              <a:rPr lang="en-US" sz="1600" dirty="0">
                <a:solidFill>
                  <a:srgbClr val="00B050"/>
                </a:solidFill>
                <a:latin typeface="Gill Sans MT" panose="020B0502020104020203" pitchFamily="34" charset="0"/>
              </a:rPr>
              <a:t>GCD(1, 10) = 1 </a:t>
            </a:r>
          </a:p>
          <a:p>
            <a:r>
              <a:rPr lang="en-US" sz="1600" dirty="0">
                <a:solidFill>
                  <a:srgbClr val="00B050"/>
                </a:solidFill>
                <a:latin typeface="Gill Sans MT" panose="020B0502020104020203" pitchFamily="34" charset="0"/>
              </a:rPr>
              <a:t>GCD(10, 1) = 1 </a:t>
            </a:r>
          </a:p>
          <a:p>
            <a:r>
              <a:rPr lang="en-US" sz="1600" dirty="0">
                <a:solidFill>
                  <a:srgbClr val="00B050"/>
                </a:solidFill>
                <a:latin typeface="Gill Sans MT" panose="020B0502020104020203" pitchFamily="34" charset="0"/>
              </a:rPr>
              <a:t>GCD(15, 100) = 5 </a:t>
            </a:r>
          </a:p>
          <a:p>
            <a:r>
              <a:rPr lang="en-US" sz="1600" dirty="0">
                <a:solidFill>
                  <a:srgbClr val="00B050"/>
                </a:solidFill>
                <a:latin typeface="Gill Sans MT" panose="020B0502020104020203" pitchFamily="34" charset="0"/>
              </a:rPr>
              <a:t>GCD(100, 15) = 5 </a:t>
            </a:r>
          </a:p>
          <a:p>
            <a:r>
              <a:rPr lang="en-US" sz="1600" dirty="0">
                <a:solidFill>
                  <a:srgbClr val="00B050"/>
                </a:solidFill>
                <a:latin typeface="Gill Sans MT" panose="020B0502020104020203" pitchFamily="34" charset="0"/>
              </a:rPr>
              <a:t>GCD(201, 27) = 3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8F4A27C-060F-47C3-8614-8C8A6C6073B3}" type="slidenum">
              <a:rPr lang="en-US" sz="1200">
                <a:latin typeface="Gill Sans MT" panose="020B0502020104020203" pitchFamily="34" charset="0"/>
                <a:ea typeface="MS PGothic" pitchFamily="34" charset="-128"/>
              </a:rPr>
              <a:pPr algn="r">
                <a:buClrTx/>
                <a:buFontTx/>
                <a:buNone/>
              </a:pPr>
              <a:t>86</a:t>
            </a:fld>
            <a:endParaRPr lang="en-US" sz="1200" dirty="0">
              <a:latin typeface="Gill Sans MT" panose="020B0502020104020203" pitchFamily="34" charset="0"/>
              <a:ea typeface="MS PGothic" pitchFamily="34" charset="-128"/>
            </a:endParaRPr>
          </a:p>
        </p:txBody>
      </p:sp>
      <p:sp>
        <p:nvSpPr>
          <p:cNvPr id="79875" name="Text Box 3"/>
          <p:cNvSpPr txBox="1">
            <a:spLocks noChangeArrowheads="1"/>
          </p:cNvSpPr>
          <p:nvPr/>
        </p:nvSpPr>
        <p:spPr bwMode="auto">
          <a:xfrm>
            <a:off x="4854526" y="1340768"/>
            <a:ext cx="3827512" cy="855663"/>
          </a:xfrm>
          <a:prstGeom prst="rect">
            <a:avLst/>
          </a:prstGeom>
          <a:solidFill>
            <a:schemeClr val="bg1">
              <a:lumMod val="95000"/>
            </a:schemeClr>
          </a:solidFill>
          <a:ln w="9360">
            <a:solidFill>
              <a:schemeClr val="bg1"/>
            </a:solidFill>
            <a:miter lim="800000"/>
            <a:headEnd/>
            <a:tailEnd/>
          </a:ln>
          <a:effec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solidFill>
                  <a:schemeClr val="accent4">
                    <a:lumMod val="85000"/>
                    <a:lumOff val="15000"/>
                  </a:schemeClr>
                </a:solidFill>
                <a:latin typeface="Gill Sans MT" panose="020B0502020104020203" pitchFamily="34" charset="0"/>
                <a:cs typeface="B Nazanin" pitchFamily="2" charset="-78"/>
              </a:rPr>
              <a:t>تابع بازگشتي محاسبه جمله</a:t>
            </a:r>
            <a:r>
              <a:rPr lang="en-US" sz="2500" dirty="0">
                <a:solidFill>
                  <a:schemeClr val="accent4">
                    <a:lumMod val="85000"/>
                    <a:lumOff val="15000"/>
                  </a:schemeClr>
                </a:solidFill>
                <a:latin typeface="Gill Sans MT" panose="020B0502020104020203" pitchFamily="34" charset="0"/>
                <a:cs typeface="B Nazanin" pitchFamily="2" charset="-78"/>
              </a:rPr>
              <a:t>n-</a:t>
            </a:r>
            <a:r>
              <a:rPr lang="ar-SA" sz="2500" dirty="0">
                <a:solidFill>
                  <a:schemeClr val="accent4">
                    <a:lumMod val="85000"/>
                    <a:lumOff val="15000"/>
                  </a:schemeClr>
                </a:solidFill>
                <a:latin typeface="Gill Sans MT" panose="020B0502020104020203" pitchFamily="34" charset="0"/>
                <a:cs typeface="B Nazanin" pitchFamily="2" charset="-78"/>
              </a:rPr>
              <a:t>ام اعداد فيبوناچي</a:t>
            </a:r>
            <a:endParaRPr lang="en-US" sz="2500" dirty="0">
              <a:solidFill>
                <a:schemeClr val="accent4">
                  <a:lumMod val="85000"/>
                  <a:lumOff val="15000"/>
                </a:schemeClr>
              </a:solidFill>
              <a:latin typeface="Gill Sans MT" panose="020B0502020104020203" pitchFamily="34" charset="0"/>
              <a:cs typeface="B Nazanin" pitchFamily="2" charset="-78"/>
            </a:endParaRPr>
          </a:p>
        </p:txBody>
      </p:sp>
      <p:sp>
        <p:nvSpPr>
          <p:cNvPr id="2" name="Title 1">
            <a:extLst>
              <a:ext uri="{FF2B5EF4-FFF2-40B4-BE49-F238E27FC236}">
                <a16:creationId xmlns:a16="http://schemas.microsoft.com/office/drawing/2014/main" id="{5A050308-77D4-4939-94E7-A98837DBC8B4}"/>
              </a:ext>
            </a:extLst>
          </p:cNvPr>
          <p:cNvSpPr>
            <a:spLocks noGrp="1"/>
          </p:cNvSpPr>
          <p:nvPr>
            <p:ph type="title"/>
          </p:nvPr>
        </p:nvSpPr>
        <p:spPr>
          <a:xfrm>
            <a:off x="304800" y="163513"/>
            <a:ext cx="8061325" cy="757237"/>
          </a:xfrm>
        </p:spPr>
        <p:txBody>
          <a:bodyPr/>
          <a:lstStyle/>
          <a:p>
            <a:r>
              <a:rPr lang="en-US" sz="4000" dirty="0">
                <a:solidFill>
                  <a:schemeClr val="accent6">
                    <a:lumMod val="75000"/>
                  </a:schemeClr>
                </a:solidFill>
              </a:rPr>
              <a:t>Fibonacci numbers</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E7F8469-5894-4CD1-AC69-773355FEA9FE}"/>
              </a:ext>
            </a:extLst>
          </p:cNvPr>
          <p:cNvSpPr>
            <a:spLocks noGrp="1"/>
          </p:cNvSpPr>
          <p:nvPr>
            <p:ph idx="1"/>
          </p:nvPr>
        </p:nvSpPr>
        <p:spPr/>
        <p:txBody>
          <a:bodyPr/>
          <a:lstStyle/>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#include &lt;</a:t>
            </a:r>
            <a:r>
              <a:rPr lang="en-US" sz="2000" b="1" dirty="0" err="1">
                <a:latin typeface="Consolas" panose="020B0609020204030204" pitchFamily="49" charset="0"/>
                <a:cs typeface="Courier New" pitchFamily="49" charset="0"/>
              </a:rPr>
              <a:t>stdio.h</a:t>
            </a:r>
            <a:r>
              <a:rPr lang="en-US" sz="2000" b="1" dirty="0">
                <a:latin typeface="Consolas" panose="020B0609020204030204" pitchFamily="49" charset="0"/>
                <a:cs typeface="Courier New" pitchFamily="49" charset="0"/>
              </a:rPr>
              <a:t>&gt;</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int </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(int n){</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if(n == 1)</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return 1;</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else if(n == 2)</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return 1;</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else </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return </a:t>
            </a:r>
            <a:r>
              <a:rPr lang="en-US" sz="2000" b="1" dirty="0" err="1">
                <a:solidFill>
                  <a:srgbClr val="7030A0"/>
                </a:solidFill>
                <a:latin typeface="Consolas" panose="020B0609020204030204" pitchFamily="49" charset="0"/>
                <a:cs typeface="Courier New" pitchFamily="49" charset="0"/>
              </a:rPr>
              <a:t>fibo</a:t>
            </a:r>
            <a:r>
              <a:rPr lang="en-US" sz="2000" b="1" dirty="0">
                <a:solidFill>
                  <a:srgbClr val="7030A0"/>
                </a:solidFill>
                <a:latin typeface="Consolas" panose="020B0609020204030204" pitchFamily="49" charset="0"/>
                <a:cs typeface="Courier New" pitchFamily="49" charset="0"/>
              </a:rPr>
              <a:t>(n - 1)</a:t>
            </a:r>
            <a:r>
              <a:rPr lang="en-US" sz="2000" b="1" dirty="0">
                <a:latin typeface="Consolas" panose="020B0609020204030204" pitchFamily="49" charset="0"/>
                <a:cs typeface="Courier New" pitchFamily="49" charset="0"/>
              </a:rPr>
              <a:t> + </a:t>
            </a:r>
            <a:r>
              <a:rPr lang="en-US" sz="2000" b="1" dirty="0" err="1">
                <a:solidFill>
                  <a:srgbClr val="7030A0"/>
                </a:solidFill>
                <a:latin typeface="Consolas" panose="020B0609020204030204" pitchFamily="49" charset="0"/>
                <a:cs typeface="Courier New" pitchFamily="49" charset="0"/>
              </a:rPr>
              <a:t>fibo</a:t>
            </a:r>
            <a:r>
              <a:rPr lang="en-US" sz="2000" b="1" dirty="0">
                <a:solidFill>
                  <a:srgbClr val="7030A0"/>
                </a:solidFill>
                <a:latin typeface="Consolas" panose="020B0609020204030204" pitchFamily="49" charset="0"/>
                <a:cs typeface="Courier New" pitchFamily="49" charset="0"/>
              </a:rPr>
              <a:t>(n - 2)</a:t>
            </a:r>
            <a:r>
              <a:rPr lang="en-US" sz="2000" b="1" dirty="0">
                <a:latin typeface="Consolas" panose="020B0609020204030204" pitchFamily="49" charset="0"/>
                <a:cs typeface="Courier New" pitchFamily="49" charset="0"/>
              </a:rPr>
              <a:t>;</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a:t>
            </a:r>
          </a:p>
          <a:p>
            <a:pPr>
              <a:lnSpc>
                <a:spcPct val="80000"/>
              </a:lnSpc>
              <a:spcBef>
                <a:spcPts val="200"/>
              </a:spcBef>
              <a:spcAft>
                <a:spcPts val="200"/>
              </a:spcAft>
              <a:buClrTx/>
              <a:buFontTx/>
              <a:buNone/>
            </a:pPr>
            <a:endParaRPr lang="en-US" sz="2000" b="1" dirty="0">
              <a:latin typeface="Consolas" panose="020B0609020204030204" pitchFamily="49" charset="0"/>
              <a:cs typeface="Courier New" pitchFamily="49" charset="0"/>
            </a:endParaRP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int main(void){</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(1) = %d\n", </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(1));</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(3) = %d\n", </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(3));</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(5) = %d\n", </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(5));</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(8) = %d\n", </a:t>
            </a:r>
            <a:r>
              <a:rPr lang="en-US" sz="2000" b="1" dirty="0" err="1">
                <a:latin typeface="Consolas" panose="020B0609020204030204" pitchFamily="49" charset="0"/>
                <a:cs typeface="Courier New" pitchFamily="49" charset="0"/>
              </a:rPr>
              <a:t>fibo</a:t>
            </a:r>
            <a:r>
              <a:rPr lang="en-US" sz="2000" b="1" dirty="0">
                <a:latin typeface="Consolas" panose="020B0609020204030204" pitchFamily="49" charset="0"/>
                <a:cs typeface="Courier New" pitchFamily="49" charset="0"/>
              </a:rPr>
              <a:t>(8));</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    return 0;</a:t>
            </a:r>
          </a:p>
          <a:p>
            <a:pPr>
              <a:lnSpc>
                <a:spcPct val="80000"/>
              </a:lnSpc>
              <a:spcBef>
                <a:spcPts val="200"/>
              </a:spcBef>
              <a:spcAft>
                <a:spcPts val="200"/>
              </a:spcAft>
              <a:buClrTx/>
              <a:buFontTx/>
              <a:buNone/>
            </a:pPr>
            <a:r>
              <a:rPr lang="en-US" sz="2000" b="1" dirty="0">
                <a:latin typeface="Consolas" panose="020B0609020204030204" pitchFamily="49" charset="0"/>
                <a:cs typeface="Courier New" pitchFamily="49" charset="0"/>
              </a:rPr>
              <a:t>}</a:t>
            </a:r>
          </a:p>
        </p:txBody>
      </p:sp>
      <p:sp>
        <p:nvSpPr>
          <p:cNvPr id="11" name="TextBox 10">
            <a:extLst>
              <a:ext uri="{FF2B5EF4-FFF2-40B4-BE49-F238E27FC236}">
                <a16:creationId xmlns:a16="http://schemas.microsoft.com/office/drawing/2014/main" id="{E2460067-A0C0-4AB1-B706-97A63BAAE8CC}"/>
              </a:ext>
            </a:extLst>
          </p:cNvPr>
          <p:cNvSpPr txBox="1"/>
          <p:nvPr/>
        </p:nvSpPr>
        <p:spPr>
          <a:xfrm>
            <a:off x="7020272" y="4365104"/>
            <a:ext cx="1584176" cy="1200329"/>
          </a:xfrm>
          <a:prstGeom prst="rect">
            <a:avLst/>
          </a:prstGeom>
          <a:noFill/>
        </p:spPr>
        <p:txBody>
          <a:bodyPr wrap="square">
            <a:spAutoFit/>
          </a:bodyPr>
          <a:lstStyle/>
          <a:p>
            <a:r>
              <a:rPr lang="en-US" dirty="0" err="1">
                <a:solidFill>
                  <a:srgbClr val="00B050"/>
                </a:solidFill>
                <a:latin typeface="Gill Sans MT" panose="020B0502020104020203" pitchFamily="34" charset="0"/>
              </a:rPr>
              <a:t>fibo</a:t>
            </a:r>
            <a:r>
              <a:rPr lang="en-US" dirty="0">
                <a:solidFill>
                  <a:srgbClr val="00B050"/>
                </a:solidFill>
                <a:latin typeface="Gill Sans MT" panose="020B0502020104020203" pitchFamily="34" charset="0"/>
              </a:rPr>
              <a:t>(1) = 1</a:t>
            </a:r>
          </a:p>
          <a:p>
            <a:r>
              <a:rPr lang="en-US" dirty="0" err="1">
                <a:solidFill>
                  <a:srgbClr val="00B050"/>
                </a:solidFill>
                <a:latin typeface="Gill Sans MT" panose="020B0502020104020203" pitchFamily="34" charset="0"/>
              </a:rPr>
              <a:t>fibo</a:t>
            </a:r>
            <a:r>
              <a:rPr lang="en-US" dirty="0">
                <a:solidFill>
                  <a:srgbClr val="00B050"/>
                </a:solidFill>
                <a:latin typeface="Gill Sans MT" panose="020B0502020104020203" pitchFamily="34" charset="0"/>
              </a:rPr>
              <a:t>(3) = 2</a:t>
            </a:r>
          </a:p>
          <a:p>
            <a:r>
              <a:rPr lang="en-US" dirty="0" err="1">
                <a:solidFill>
                  <a:srgbClr val="00B050"/>
                </a:solidFill>
                <a:latin typeface="Gill Sans MT" panose="020B0502020104020203" pitchFamily="34" charset="0"/>
              </a:rPr>
              <a:t>fibo</a:t>
            </a:r>
            <a:r>
              <a:rPr lang="en-US" dirty="0">
                <a:solidFill>
                  <a:srgbClr val="00B050"/>
                </a:solidFill>
                <a:latin typeface="Gill Sans MT" panose="020B0502020104020203" pitchFamily="34" charset="0"/>
              </a:rPr>
              <a:t>(5) = 5</a:t>
            </a:r>
          </a:p>
          <a:p>
            <a:r>
              <a:rPr lang="en-US" dirty="0" err="1">
                <a:solidFill>
                  <a:srgbClr val="00B050"/>
                </a:solidFill>
                <a:latin typeface="Gill Sans MT" panose="020B0502020104020203" pitchFamily="34" charset="0"/>
              </a:rPr>
              <a:t>fibo</a:t>
            </a:r>
            <a:r>
              <a:rPr lang="en-US" dirty="0">
                <a:solidFill>
                  <a:srgbClr val="00B050"/>
                </a:solidFill>
                <a:latin typeface="Gill Sans MT" panose="020B0502020104020203" pitchFamily="34" charset="0"/>
              </a:rPr>
              <a:t>(8) = 21</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F0DC2AC-6D40-49F6-9166-36F6EF60EE15}" type="slidenum">
              <a:rPr lang="en-US" sz="1200">
                <a:latin typeface="Gill Sans MT" panose="020B0502020104020203" pitchFamily="34" charset="0"/>
                <a:ea typeface="MS PGothic" pitchFamily="34" charset="-128"/>
              </a:rPr>
              <a:pPr algn="r">
                <a:buClrTx/>
                <a:buFontTx/>
                <a:buNone/>
              </a:pPr>
              <a:t>87</a:t>
            </a:fld>
            <a:endParaRPr lang="en-US" sz="1200" dirty="0">
              <a:latin typeface="Gill Sans MT" panose="020B0502020104020203" pitchFamily="34" charset="0"/>
              <a:ea typeface="MS PGothic" pitchFamily="34" charset="-128"/>
            </a:endParaRPr>
          </a:p>
        </p:txBody>
      </p:sp>
      <p:sp>
        <p:nvSpPr>
          <p:cNvPr id="80899" name="Text Box 3"/>
          <p:cNvSpPr txBox="1">
            <a:spLocks noChangeArrowheads="1"/>
          </p:cNvSpPr>
          <p:nvPr/>
        </p:nvSpPr>
        <p:spPr bwMode="auto">
          <a:xfrm>
            <a:off x="6019800" y="1268760"/>
            <a:ext cx="2819400" cy="855663"/>
          </a:xfrm>
          <a:prstGeom prst="rect">
            <a:avLst/>
          </a:prstGeom>
          <a:solidFill>
            <a:schemeClr val="bg1">
              <a:lumMod val="95000"/>
            </a:schemeClr>
          </a:solidFill>
          <a:ln w="9360">
            <a:solidFill>
              <a:schemeClr val="bg1"/>
            </a:solidFill>
            <a:miter lim="800000"/>
            <a:headEnd/>
            <a:tailEnd/>
          </a:ln>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latin typeface="Gill Sans MT" panose="020B0502020104020203" pitchFamily="34" charset="0"/>
                <a:cs typeface="B Nazanin" pitchFamily="2" charset="-78"/>
              </a:rPr>
              <a:t>تابع بازگشتي چاپ ارقام از </a:t>
            </a:r>
            <a:r>
              <a:rPr lang="ar-SA" sz="2500" dirty="0">
                <a:solidFill>
                  <a:srgbClr val="7030A0"/>
                </a:solidFill>
                <a:latin typeface="Gill Sans MT" panose="020B0502020104020203" pitchFamily="34" charset="0"/>
                <a:cs typeface="B Nazanin" pitchFamily="2" charset="-78"/>
              </a:rPr>
              <a:t>راست به چپ</a:t>
            </a:r>
            <a:endParaRPr lang="en-US" sz="2500" dirty="0">
              <a:solidFill>
                <a:srgbClr val="7030A0"/>
              </a:solidFill>
              <a:latin typeface="Gill Sans MT" panose="020B0502020104020203" pitchFamily="34" charset="0"/>
              <a:cs typeface="B Nazanin" pitchFamily="2" charset="-78"/>
            </a:endParaRPr>
          </a:p>
        </p:txBody>
      </p:sp>
      <p:sp>
        <p:nvSpPr>
          <p:cNvPr id="4" name="Title 3">
            <a:extLst>
              <a:ext uri="{FF2B5EF4-FFF2-40B4-BE49-F238E27FC236}">
                <a16:creationId xmlns:a16="http://schemas.microsoft.com/office/drawing/2014/main" id="{DAF0DDB1-DE29-4A92-B9E6-F16C0D353106}"/>
              </a:ext>
            </a:extLst>
          </p:cNvPr>
          <p:cNvSpPr>
            <a:spLocks noGrp="1"/>
          </p:cNvSpPr>
          <p:nvPr>
            <p:ph type="title"/>
          </p:nvPr>
        </p:nvSpPr>
        <p:spPr/>
        <p:txBody>
          <a:bodyPr/>
          <a:lstStyle/>
          <a:p>
            <a:r>
              <a:rPr lang="en-US" dirty="0"/>
              <a:t>Print digits recursive</a:t>
            </a:r>
          </a:p>
        </p:txBody>
      </p:sp>
      <p:sp>
        <p:nvSpPr>
          <p:cNvPr id="5" name="Content Placeholder 4">
            <a:extLst>
              <a:ext uri="{FF2B5EF4-FFF2-40B4-BE49-F238E27FC236}">
                <a16:creationId xmlns:a16="http://schemas.microsoft.com/office/drawing/2014/main" id="{4025F1F6-D82D-4BF0-9C1A-ADB3533D46DB}"/>
              </a:ext>
            </a:extLst>
          </p:cNvPr>
          <p:cNvSpPr>
            <a:spLocks noGrp="1"/>
          </p:cNvSpPr>
          <p:nvPr>
            <p:ph idx="1"/>
          </p:nvPr>
        </p:nvSpPr>
        <p:spPr>
          <a:xfrm>
            <a:off x="304800" y="1143000"/>
            <a:ext cx="8534400" cy="5176838"/>
          </a:xfrm>
        </p:spPr>
        <p:txBody>
          <a:bodyPr/>
          <a:lstStyle/>
          <a:p>
            <a:pPr>
              <a:lnSpc>
                <a:spcPct val="80000"/>
              </a:lnSpc>
              <a:spcBef>
                <a:spcPts val="1063"/>
              </a:spcBef>
              <a:buClrTx/>
              <a:buFontTx/>
              <a:buNone/>
            </a:pPr>
            <a:r>
              <a:rPr lang="en-US" sz="2000" b="1" dirty="0">
                <a:latin typeface="Consolas" panose="020B0609020204030204" pitchFamily="49" charset="0"/>
                <a:cs typeface="Courier New" pitchFamily="49" charset="0"/>
              </a:rPr>
              <a:t>#include &lt;</a:t>
            </a:r>
            <a:r>
              <a:rPr lang="en-US" sz="2000" b="1" dirty="0" err="1">
                <a:latin typeface="Consolas" panose="020B0609020204030204" pitchFamily="49" charset="0"/>
                <a:cs typeface="Courier New" pitchFamily="49" charset="0"/>
              </a:rPr>
              <a:t>stdio.h</a:t>
            </a:r>
            <a:r>
              <a:rPr lang="en-US" sz="2000" b="1" dirty="0">
                <a:latin typeface="Consolas" panose="020B0609020204030204" pitchFamily="49" charset="0"/>
                <a:cs typeface="Courier New" pitchFamily="49" charset="0"/>
              </a:rPr>
              <a:t>&gt;</a:t>
            </a:r>
          </a:p>
          <a:p>
            <a:pPr>
              <a:lnSpc>
                <a:spcPct val="80000"/>
              </a:lnSpc>
              <a:spcBef>
                <a:spcPts val="1063"/>
              </a:spcBef>
              <a:buClrTx/>
              <a:buFontTx/>
              <a:buNone/>
            </a:pPr>
            <a:r>
              <a:rPr lang="en-US" sz="2000" b="1" dirty="0">
                <a:latin typeface="Consolas" panose="020B0609020204030204" pitchFamily="49" charset="0"/>
                <a:cs typeface="Courier New" pitchFamily="49" charset="0"/>
              </a:rPr>
              <a:t>void </a:t>
            </a:r>
            <a:r>
              <a:rPr lang="en-US" sz="2000" b="1" dirty="0" err="1">
                <a:latin typeface="Consolas" panose="020B0609020204030204" pitchFamily="49" charset="0"/>
                <a:cs typeface="Courier New" pitchFamily="49" charset="0"/>
              </a:rPr>
              <a:t>print_digit_right_left</a:t>
            </a:r>
            <a:r>
              <a:rPr lang="en-US" sz="2000" b="1" dirty="0">
                <a:latin typeface="Consolas" panose="020B0609020204030204" pitchFamily="49" charset="0"/>
                <a:cs typeface="Courier New" pitchFamily="49" charset="0"/>
              </a:rPr>
              <a:t>(int n){</a:t>
            </a:r>
          </a:p>
          <a:p>
            <a:pPr>
              <a:lnSpc>
                <a:spcPct val="80000"/>
              </a:lnSpc>
              <a:spcBef>
                <a:spcPts val="1063"/>
              </a:spcBef>
              <a:buClrTx/>
              <a:buFontTx/>
              <a:buNone/>
            </a:pPr>
            <a:r>
              <a:rPr lang="en-US" sz="2000" b="1" dirty="0">
                <a:latin typeface="Consolas" panose="020B0609020204030204" pitchFamily="49" charset="0"/>
                <a:cs typeface="Courier New" pitchFamily="49" charset="0"/>
              </a:rPr>
              <a:t>    int digit = n % 10;</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("%d ", digit);</a:t>
            </a:r>
          </a:p>
          <a:p>
            <a:pPr>
              <a:lnSpc>
                <a:spcPct val="80000"/>
              </a:lnSpc>
              <a:spcBef>
                <a:spcPts val="1063"/>
              </a:spcBef>
              <a:buClrTx/>
              <a:buFontTx/>
              <a:buNone/>
            </a:pPr>
            <a:r>
              <a:rPr lang="en-US" sz="2000" b="1" dirty="0">
                <a:latin typeface="Consolas" panose="020B0609020204030204" pitchFamily="49" charset="0"/>
                <a:cs typeface="Courier New" pitchFamily="49" charset="0"/>
              </a:rPr>
              <a:t>    if(n &gt;= 10)</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print_digit_right_left</a:t>
            </a:r>
            <a:r>
              <a:rPr lang="en-US" sz="2000" b="1" dirty="0">
                <a:latin typeface="Consolas" panose="020B0609020204030204" pitchFamily="49" charset="0"/>
                <a:cs typeface="Courier New" pitchFamily="49" charset="0"/>
              </a:rPr>
              <a:t>(n / 10);</a:t>
            </a:r>
          </a:p>
          <a:p>
            <a:pPr>
              <a:lnSpc>
                <a:spcPct val="80000"/>
              </a:lnSpc>
              <a:spcBef>
                <a:spcPts val="1063"/>
              </a:spcBef>
              <a:buClrTx/>
              <a:buFontTx/>
              <a:buNone/>
            </a:pPr>
            <a:r>
              <a:rPr lang="en-US" sz="2000" b="1" dirty="0">
                <a:latin typeface="Consolas" panose="020B0609020204030204" pitchFamily="49" charset="0"/>
                <a:cs typeface="Courier New" pitchFamily="49" charset="0"/>
              </a:rPr>
              <a:t>}</a:t>
            </a:r>
          </a:p>
          <a:p>
            <a:pPr>
              <a:lnSpc>
                <a:spcPct val="80000"/>
              </a:lnSpc>
              <a:spcBef>
                <a:spcPts val="1063"/>
              </a:spcBef>
              <a:buClrTx/>
              <a:buFontTx/>
              <a:buNone/>
            </a:pPr>
            <a:r>
              <a:rPr lang="en-US" sz="2000" b="1" dirty="0">
                <a:latin typeface="Consolas" panose="020B0609020204030204" pitchFamily="49" charset="0"/>
                <a:cs typeface="Courier New" pitchFamily="49" charset="0"/>
              </a:rPr>
              <a:t>int main(void){</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("\n </a:t>
            </a:r>
            <a:r>
              <a:rPr lang="en-US" sz="2000" b="1" dirty="0" err="1">
                <a:latin typeface="Consolas" panose="020B0609020204030204" pitchFamily="49" charset="0"/>
                <a:cs typeface="Courier New" pitchFamily="49" charset="0"/>
              </a:rPr>
              <a:t>print_digit_right_left</a:t>
            </a:r>
            <a:r>
              <a:rPr lang="en-US" sz="2000" b="1" dirty="0">
                <a:latin typeface="Consolas" panose="020B0609020204030204" pitchFamily="49" charset="0"/>
                <a:cs typeface="Courier New" pitchFamily="49" charset="0"/>
              </a:rPr>
              <a:t>(123): ");</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print_digit_right_left</a:t>
            </a:r>
            <a:r>
              <a:rPr lang="en-US" sz="2000" b="1" dirty="0">
                <a:latin typeface="Consolas" panose="020B0609020204030204" pitchFamily="49" charset="0"/>
                <a:cs typeface="Courier New" pitchFamily="49" charset="0"/>
              </a:rPr>
              <a:t>(123);    </a:t>
            </a:r>
            <a:r>
              <a:rPr lang="en-US" sz="2000" b="1" dirty="0">
                <a:solidFill>
                  <a:srgbClr val="00B050"/>
                </a:solidFill>
                <a:latin typeface="Consolas" panose="020B0609020204030204" pitchFamily="49" charset="0"/>
                <a:cs typeface="Courier New" pitchFamily="49" charset="0"/>
              </a:rPr>
              <a:t>// 3 2 1</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("\n </a:t>
            </a:r>
            <a:r>
              <a:rPr lang="en-US" sz="2000" b="1" dirty="0" err="1">
                <a:latin typeface="Consolas" panose="020B0609020204030204" pitchFamily="49" charset="0"/>
                <a:cs typeface="Courier New" pitchFamily="49" charset="0"/>
              </a:rPr>
              <a:t>print_digit_right_left</a:t>
            </a:r>
            <a:r>
              <a:rPr lang="en-US" sz="2000" b="1" dirty="0">
                <a:latin typeface="Consolas" panose="020B0609020204030204" pitchFamily="49" charset="0"/>
                <a:cs typeface="Courier New" pitchFamily="49" charset="0"/>
              </a:rPr>
              <a:t>(1000): ");</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print_digit_right_left</a:t>
            </a:r>
            <a:r>
              <a:rPr lang="en-US" sz="2000" b="1" dirty="0">
                <a:latin typeface="Consolas" panose="020B0609020204030204" pitchFamily="49" charset="0"/>
                <a:cs typeface="Courier New" pitchFamily="49" charset="0"/>
              </a:rPr>
              <a:t> (1000);  </a:t>
            </a:r>
            <a:r>
              <a:rPr lang="en-US" sz="2000" b="1" dirty="0">
                <a:solidFill>
                  <a:srgbClr val="00B050"/>
                </a:solidFill>
                <a:latin typeface="Consolas" panose="020B0609020204030204" pitchFamily="49" charset="0"/>
                <a:cs typeface="Courier New" pitchFamily="49" charset="0"/>
              </a:rPr>
              <a:t>// 0 0 0 1</a:t>
            </a:r>
          </a:p>
          <a:p>
            <a:pPr>
              <a:lnSpc>
                <a:spcPct val="80000"/>
              </a:lnSpc>
              <a:spcBef>
                <a:spcPts val="1063"/>
              </a:spcBef>
              <a:buClrTx/>
              <a:buFontTx/>
              <a:buNone/>
            </a:pPr>
            <a:r>
              <a:rPr lang="en-US" sz="2000" b="1" dirty="0">
                <a:latin typeface="Consolas" panose="020B0609020204030204" pitchFamily="49" charset="0"/>
                <a:cs typeface="Courier New" pitchFamily="49" charset="0"/>
              </a:rPr>
              <a:t>	 return 0;</a:t>
            </a:r>
          </a:p>
          <a:p>
            <a:pPr>
              <a:lnSpc>
                <a:spcPct val="80000"/>
              </a:lnSpc>
              <a:spcBef>
                <a:spcPts val="1063"/>
              </a:spcBef>
              <a:buClrTx/>
              <a:buFontTx/>
              <a:buNone/>
            </a:pPr>
            <a:r>
              <a:rPr lang="en-US" sz="2000" b="1" dirty="0">
                <a:latin typeface="Consolas" panose="020B0609020204030204" pitchFamily="49" charset="0"/>
                <a:cs typeface="Courier New" pitchFamily="49" charset="0"/>
              </a:rPr>
              <a:t>}</a:t>
            </a:r>
          </a:p>
          <a:p>
            <a:endParaRPr lang="en-US" sz="2000" dirty="0"/>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017D06-1263-4EA0-AA74-C250BC08B3A6}" type="slidenum">
              <a:rPr lang="en-US" sz="1200">
                <a:latin typeface="Gill Sans MT" panose="020B0502020104020203" pitchFamily="34" charset="0"/>
                <a:ea typeface="MS PGothic" pitchFamily="34" charset="-128"/>
              </a:rPr>
              <a:pPr algn="r">
                <a:buClrTx/>
                <a:buFontTx/>
                <a:buNone/>
              </a:pPr>
              <a:t>88</a:t>
            </a:fld>
            <a:endParaRPr lang="en-US" sz="1200" dirty="0">
              <a:latin typeface="Gill Sans MT" panose="020B0502020104020203" pitchFamily="34" charset="0"/>
              <a:ea typeface="MS PGothic" pitchFamily="34" charset="-128"/>
            </a:endParaRPr>
          </a:p>
        </p:txBody>
      </p:sp>
      <p:sp>
        <p:nvSpPr>
          <p:cNvPr id="81923" name="Text Box 3"/>
          <p:cNvSpPr txBox="1">
            <a:spLocks noChangeArrowheads="1"/>
          </p:cNvSpPr>
          <p:nvPr/>
        </p:nvSpPr>
        <p:spPr bwMode="auto">
          <a:xfrm>
            <a:off x="6019800" y="1143000"/>
            <a:ext cx="2819400" cy="855663"/>
          </a:xfrm>
          <a:prstGeom prst="rect">
            <a:avLst/>
          </a:prstGeom>
          <a:solidFill>
            <a:schemeClr val="bg1">
              <a:lumMod val="95000"/>
            </a:schemeClr>
          </a:solidFill>
          <a:ln w="9360">
            <a:solidFill>
              <a:schemeClr val="bg1"/>
            </a:solidFill>
            <a:miter lim="800000"/>
            <a:headEnd/>
            <a:tailEnd/>
          </a:ln>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solidFill>
                  <a:schemeClr val="accent4">
                    <a:lumMod val="85000"/>
                    <a:lumOff val="15000"/>
                  </a:schemeClr>
                </a:solidFill>
                <a:latin typeface="Gill Sans MT" panose="020B0502020104020203" pitchFamily="34" charset="0"/>
                <a:cs typeface="B Nazanin" pitchFamily="2" charset="-78"/>
              </a:rPr>
              <a:t>تابع بازگشتي چاپ ارقام از </a:t>
            </a:r>
            <a:r>
              <a:rPr lang="ar-SA" sz="2500" dirty="0">
                <a:solidFill>
                  <a:srgbClr val="7030A0"/>
                </a:solidFill>
                <a:latin typeface="Gill Sans MT" panose="020B0502020104020203" pitchFamily="34" charset="0"/>
                <a:cs typeface="B Nazanin" pitchFamily="2" charset="-78"/>
              </a:rPr>
              <a:t>چپ به راست</a:t>
            </a:r>
            <a:endParaRPr lang="en-US" sz="2500" dirty="0">
              <a:solidFill>
                <a:srgbClr val="7030A0"/>
              </a:solidFill>
              <a:latin typeface="Gill Sans MT" panose="020B0502020104020203" pitchFamily="34" charset="0"/>
              <a:cs typeface="B Nazanin" pitchFamily="2" charset="-78"/>
            </a:endParaRPr>
          </a:p>
        </p:txBody>
      </p:sp>
      <p:sp>
        <p:nvSpPr>
          <p:cNvPr id="2" name="Title 1">
            <a:extLst>
              <a:ext uri="{FF2B5EF4-FFF2-40B4-BE49-F238E27FC236}">
                <a16:creationId xmlns:a16="http://schemas.microsoft.com/office/drawing/2014/main" id="{7739298B-A87B-4DB7-A77B-B0543068CF14}"/>
              </a:ext>
            </a:extLst>
          </p:cNvPr>
          <p:cNvSpPr>
            <a:spLocks noGrp="1"/>
          </p:cNvSpPr>
          <p:nvPr>
            <p:ph type="title"/>
          </p:nvPr>
        </p:nvSpPr>
        <p:spPr/>
        <p:txBody>
          <a:bodyPr/>
          <a:lstStyle/>
          <a:p>
            <a:r>
              <a:rPr lang="en-US" dirty="0"/>
              <a:t>Print digits recursive</a:t>
            </a:r>
          </a:p>
        </p:txBody>
      </p:sp>
      <p:sp>
        <p:nvSpPr>
          <p:cNvPr id="3" name="Content Placeholder 2">
            <a:extLst>
              <a:ext uri="{FF2B5EF4-FFF2-40B4-BE49-F238E27FC236}">
                <a16:creationId xmlns:a16="http://schemas.microsoft.com/office/drawing/2014/main" id="{C4ED14BA-96C5-4FD0-B2F1-8FA67D50A289}"/>
              </a:ext>
            </a:extLst>
          </p:cNvPr>
          <p:cNvSpPr>
            <a:spLocks noGrp="1"/>
          </p:cNvSpPr>
          <p:nvPr>
            <p:ph idx="1"/>
          </p:nvPr>
        </p:nvSpPr>
        <p:spPr>
          <a:xfrm>
            <a:off x="304800" y="1143000"/>
            <a:ext cx="8377238" cy="5454352"/>
          </a:xfrm>
        </p:spPr>
        <p:txBody>
          <a:bodyPr/>
          <a:lstStyle/>
          <a:p>
            <a:pPr>
              <a:lnSpc>
                <a:spcPct val="80000"/>
              </a:lnSpc>
              <a:spcBef>
                <a:spcPts val="1063"/>
              </a:spcBef>
              <a:buClrTx/>
              <a:buFontTx/>
              <a:buNone/>
            </a:pPr>
            <a:r>
              <a:rPr lang="en-US" sz="2000" b="1" dirty="0">
                <a:latin typeface="Consolas" panose="020B0609020204030204" pitchFamily="49" charset="0"/>
                <a:cs typeface="Courier New" pitchFamily="49" charset="0"/>
              </a:rPr>
              <a:t>#include &lt;</a:t>
            </a:r>
            <a:r>
              <a:rPr lang="en-US" sz="2000" b="1" dirty="0" err="1">
                <a:latin typeface="Consolas" panose="020B0609020204030204" pitchFamily="49" charset="0"/>
                <a:cs typeface="Courier New" pitchFamily="49" charset="0"/>
              </a:rPr>
              <a:t>stdio.h</a:t>
            </a:r>
            <a:r>
              <a:rPr lang="en-US" sz="2000" b="1" dirty="0">
                <a:latin typeface="Consolas" panose="020B0609020204030204" pitchFamily="49" charset="0"/>
                <a:cs typeface="Courier New" pitchFamily="49" charset="0"/>
              </a:rPr>
              <a:t>&gt;</a:t>
            </a:r>
          </a:p>
          <a:p>
            <a:pPr>
              <a:lnSpc>
                <a:spcPct val="80000"/>
              </a:lnSpc>
              <a:spcBef>
                <a:spcPts val="1063"/>
              </a:spcBef>
              <a:buClrTx/>
              <a:buFontTx/>
              <a:buNone/>
            </a:pPr>
            <a:r>
              <a:rPr lang="en-US" sz="2000" b="1" dirty="0">
                <a:latin typeface="Consolas" panose="020B0609020204030204" pitchFamily="49" charset="0"/>
                <a:cs typeface="Courier New" pitchFamily="49" charset="0"/>
              </a:rPr>
              <a:t>void </a:t>
            </a:r>
            <a:r>
              <a:rPr lang="en-US" sz="2000" b="1" dirty="0" err="1">
                <a:latin typeface="Consolas" panose="020B0609020204030204" pitchFamily="49" charset="0"/>
                <a:cs typeface="Courier New" pitchFamily="49" charset="0"/>
              </a:rPr>
              <a:t>print_digit_left_right</a:t>
            </a:r>
            <a:r>
              <a:rPr lang="en-US" sz="2000" b="1" dirty="0">
                <a:latin typeface="Consolas" panose="020B0609020204030204" pitchFamily="49" charset="0"/>
                <a:cs typeface="Courier New" pitchFamily="49" charset="0"/>
              </a:rPr>
              <a:t>(int n){</a:t>
            </a:r>
          </a:p>
          <a:p>
            <a:pPr>
              <a:lnSpc>
                <a:spcPct val="80000"/>
              </a:lnSpc>
              <a:spcBef>
                <a:spcPts val="1063"/>
              </a:spcBef>
              <a:buClrTx/>
              <a:buFontTx/>
              <a:buNone/>
            </a:pPr>
            <a:r>
              <a:rPr lang="en-US" sz="2000" b="1" dirty="0">
                <a:latin typeface="Consolas" panose="020B0609020204030204" pitchFamily="49" charset="0"/>
                <a:cs typeface="Courier New" pitchFamily="49" charset="0"/>
              </a:rPr>
              <a:t>    if(n &gt;= 10)</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print_digit_left_right</a:t>
            </a:r>
            <a:r>
              <a:rPr lang="en-US" sz="2000" b="1" dirty="0">
                <a:latin typeface="Consolas" panose="020B0609020204030204" pitchFamily="49" charset="0"/>
                <a:cs typeface="Courier New" pitchFamily="49" charset="0"/>
              </a:rPr>
              <a:t>(n / 10);     </a:t>
            </a:r>
          </a:p>
          <a:p>
            <a:pPr>
              <a:lnSpc>
                <a:spcPct val="80000"/>
              </a:lnSpc>
              <a:spcBef>
                <a:spcPts val="1063"/>
              </a:spcBef>
              <a:buClrTx/>
              <a:buFontTx/>
              <a:buNone/>
            </a:pPr>
            <a:r>
              <a:rPr lang="en-US" sz="2000" b="1" dirty="0">
                <a:latin typeface="Consolas" panose="020B0609020204030204" pitchFamily="49" charset="0"/>
                <a:cs typeface="Courier New" pitchFamily="49" charset="0"/>
              </a:rPr>
              <a:t>    int digit = n % 10;</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("%d ", digit);</a:t>
            </a:r>
          </a:p>
          <a:p>
            <a:pPr>
              <a:lnSpc>
                <a:spcPct val="80000"/>
              </a:lnSpc>
              <a:spcBef>
                <a:spcPts val="1063"/>
              </a:spcBef>
              <a:buClrTx/>
              <a:buFontTx/>
              <a:buNone/>
            </a:pPr>
            <a:r>
              <a:rPr lang="en-US" sz="2000" b="1" dirty="0">
                <a:latin typeface="Consolas" panose="020B0609020204030204" pitchFamily="49" charset="0"/>
                <a:cs typeface="Courier New" pitchFamily="49" charset="0"/>
              </a:rPr>
              <a:t>}</a:t>
            </a:r>
          </a:p>
          <a:p>
            <a:pPr>
              <a:lnSpc>
                <a:spcPct val="80000"/>
              </a:lnSpc>
              <a:spcBef>
                <a:spcPts val="1063"/>
              </a:spcBef>
              <a:buClrTx/>
              <a:buFontTx/>
              <a:buNone/>
            </a:pPr>
            <a:r>
              <a:rPr lang="en-US" sz="2000" b="1" dirty="0">
                <a:latin typeface="Consolas" panose="020B0609020204030204" pitchFamily="49" charset="0"/>
                <a:cs typeface="Courier New" pitchFamily="49" charset="0"/>
              </a:rPr>
              <a:t>int main(void){ </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("\n </a:t>
            </a:r>
            <a:r>
              <a:rPr lang="en-US" sz="2000" b="1" dirty="0" err="1">
                <a:latin typeface="Consolas" panose="020B0609020204030204" pitchFamily="49" charset="0"/>
                <a:cs typeface="Courier New" pitchFamily="49" charset="0"/>
              </a:rPr>
              <a:t>print_digit_left_right</a:t>
            </a:r>
            <a:r>
              <a:rPr lang="en-US" sz="2000" b="1" dirty="0">
                <a:latin typeface="Consolas" panose="020B0609020204030204" pitchFamily="49" charset="0"/>
                <a:cs typeface="Courier New" pitchFamily="49" charset="0"/>
              </a:rPr>
              <a:t>(123): ");</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print_digit_left_right</a:t>
            </a:r>
            <a:r>
              <a:rPr lang="en-US" sz="2000" b="1" dirty="0">
                <a:latin typeface="Consolas" panose="020B0609020204030204" pitchFamily="49" charset="0"/>
                <a:cs typeface="Courier New" pitchFamily="49" charset="0"/>
              </a:rPr>
              <a:t>(123);   </a:t>
            </a:r>
            <a:r>
              <a:rPr lang="en-US" sz="2000" b="1" dirty="0">
                <a:solidFill>
                  <a:srgbClr val="00B050"/>
                </a:solidFill>
                <a:latin typeface="Consolas" panose="020B0609020204030204" pitchFamily="49" charset="0"/>
                <a:cs typeface="Courier New" pitchFamily="49" charset="0"/>
              </a:rPr>
              <a:t>// 1 2 3</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("\n </a:t>
            </a:r>
            <a:r>
              <a:rPr lang="en-US" sz="2000" b="1" dirty="0" err="1">
                <a:latin typeface="Consolas" panose="020B0609020204030204" pitchFamily="49" charset="0"/>
                <a:cs typeface="Courier New" pitchFamily="49" charset="0"/>
              </a:rPr>
              <a:t>print_digit_left_right</a:t>
            </a:r>
            <a:r>
              <a:rPr lang="en-US" sz="2000" b="1" dirty="0">
                <a:latin typeface="Consolas" panose="020B0609020204030204" pitchFamily="49" charset="0"/>
                <a:cs typeface="Courier New" pitchFamily="49" charset="0"/>
              </a:rPr>
              <a:t>(1000): ");</a:t>
            </a:r>
          </a:p>
          <a:p>
            <a:pPr>
              <a:lnSpc>
                <a:spcPct val="80000"/>
              </a:lnSpc>
              <a:spcBef>
                <a:spcPts val="1063"/>
              </a:spcBef>
              <a:buClrTx/>
              <a:buFontTx/>
              <a:buNone/>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print_digit_left_right</a:t>
            </a:r>
            <a:r>
              <a:rPr lang="en-US" sz="2000" b="1" dirty="0">
                <a:latin typeface="Consolas" panose="020B0609020204030204" pitchFamily="49" charset="0"/>
                <a:cs typeface="Courier New" pitchFamily="49" charset="0"/>
              </a:rPr>
              <a:t> (1000); </a:t>
            </a:r>
            <a:r>
              <a:rPr lang="en-US" sz="2000" b="1" dirty="0">
                <a:solidFill>
                  <a:srgbClr val="00B050"/>
                </a:solidFill>
                <a:latin typeface="Consolas" panose="020B0609020204030204" pitchFamily="49" charset="0"/>
                <a:cs typeface="Courier New" pitchFamily="49" charset="0"/>
              </a:rPr>
              <a:t>// 1 0 0 0 </a:t>
            </a:r>
          </a:p>
          <a:p>
            <a:pPr>
              <a:lnSpc>
                <a:spcPct val="80000"/>
              </a:lnSpc>
              <a:spcBef>
                <a:spcPts val="1063"/>
              </a:spcBef>
              <a:buClrTx/>
              <a:buFontTx/>
              <a:buNone/>
            </a:pPr>
            <a:r>
              <a:rPr lang="en-US" sz="2000" b="1" dirty="0">
                <a:latin typeface="Consolas" panose="020B0609020204030204" pitchFamily="49" charset="0"/>
                <a:cs typeface="Courier New" pitchFamily="49" charset="0"/>
              </a:rPr>
              <a:t>	return 0;</a:t>
            </a:r>
          </a:p>
          <a:p>
            <a:pPr>
              <a:lnSpc>
                <a:spcPct val="80000"/>
              </a:lnSpc>
              <a:spcBef>
                <a:spcPts val="1063"/>
              </a:spcBef>
              <a:buClrTx/>
              <a:buFontTx/>
              <a:buNone/>
            </a:pPr>
            <a:r>
              <a:rPr lang="en-US" sz="2000" b="1" dirty="0">
                <a:latin typeface="Consolas" panose="020B0609020204030204" pitchFamily="49" charset="0"/>
                <a:cs typeface="Courier New" pitchFamily="49" charset="0"/>
              </a:rPr>
              <a:t>}</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F2F7-FE1F-4F2B-8EEA-E917C2660170}"/>
              </a:ext>
            </a:extLst>
          </p:cNvPr>
          <p:cNvSpPr>
            <a:spLocks noGrp="1"/>
          </p:cNvSpPr>
          <p:nvPr>
            <p:ph type="title"/>
          </p:nvPr>
        </p:nvSpPr>
        <p:spPr/>
        <p:txBody>
          <a:bodyPr/>
          <a:lstStyle/>
          <a:p>
            <a:r>
              <a:rPr lang="en-US" sz="3600" dirty="0"/>
              <a:t>Find the Largest Element in an Array</a:t>
            </a:r>
          </a:p>
        </p:txBody>
      </p:sp>
      <p:sp>
        <p:nvSpPr>
          <p:cNvPr id="3" name="Content Placeholder 2">
            <a:extLst>
              <a:ext uri="{FF2B5EF4-FFF2-40B4-BE49-F238E27FC236}">
                <a16:creationId xmlns:a16="http://schemas.microsoft.com/office/drawing/2014/main" id="{8E804084-4166-4B88-AA84-FADC969A26B4}"/>
              </a:ext>
            </a:extLst>
          </p:cNvPr>
          <p:cNvSpPr>
            <a:spLocks noGrp="1"/>
          </p:cNvSpPr>
          <p:nvPr>
            <p:ph idx="1"/>
          </p:nvPr>
        </p:nvSpPr>
        <p:spPr>
          <a:xfrm>
            <a:off x="304800" y="1143000"/>
            <a:ext cx="8377238" cy="5382344"/>
          </a:xfrm>
        </p:spPr>
        <p:txBody>
          <a:bodyPr/>
          <a:lstStyle/>
          <a:p>
            <a:pPr>
              <a:spcBef>
                <a:spcPts val="200"/>
              </a:spcBef>
              <a:spcAft>
                <a:spcPts val="200"/>
              </a:spcAft>
            </a:pPr>
            <a:r>
              <a:rPr lang="en-US" sz="1600" b="1" dirty="0">
                <a:latin typeface="Consolas" panose="020B0609020204030204" pitchFamily="49" charset="0"/>
                <a:cs typeface="Courier New" panose="02070309020205020404" pitchFamily="49" charset="0"/>
              </a:rPr>
              <a:t>#include &lt;</a:t>
            </a:r>
            <a:r>
              <a:rPr lang="en-US" sz="1600" b="1" dirty="0" err="1">
                <a:latin typeface="Consolas" panose="020B0609020204030204" pitchFamily="49" charset="0"/>
                <a:cs typeface="Courier New" panose="02070309020205020404" pitchFamily="49" charset="0"/>
              </a:rPr>
              <a:t>stdio.h</a:t>
            </a:r>
            <a:r>
              <a:rPr lang="en-US" sz="1600" b="1" dirty="0">
                <a:latin typeface="Consolas" panose="020B0609020204030204" pitchFamily="49" charset="0"/>
                <a:cs typeface="Courier New" panose="02070309020205020404" pitchFamily="49" charset="0"/>
              </a:rPr>
              <a:t>&gt;</a:t>
            </a:r>
          </a:p>
          <a:p>
            <a:pPr>
              <a:spcBef>
                <a:spcPts val="200"/>
              </a:spcBef>
              <a:spcAft>
                <a:spcPts val="200"/>
              </a:spcAft>
            </a:pPr>
            <a:r>
              <a:rPr lang="en-US" sz="1600" b="1" dirty="0">
                <a:latin typeface="Consolas" panose="020B0609020204030204" pitchFamily="49" charset="0"/>
                <a:cs typeface="Courier New" panose="02070309020205020404" pitchFamily="49" charset="0"/>
              </a:rPr>
              <a:t>int max(int a, int b){</a:t>
            </a:r>
          </a:p>
          <a:p>
            <a:pPr>
              <a:spcBef>
                <a:spcPts val="200"/>
              </a:spcBef>
              <a:spcAft>
                <a:spcPts val="200"/>
              </a:spcAft>
            </a:pPr>
            <a:r>
              <a:rPr lang="en-US" sz="1600" b="1" dirty="0">
                <a:latin typeface="Consolas" panose="020B0609020204030204" pitchFamily="49" charset="0"/>
                <a:cs typeface="Courier New" panose="02070309020205020404" pitchFamily="49" charset="0"/>
              </a:rPr>
              <a:t>    return a &gt; b ? a : b;</a:t>
            </a:r>
          </a:p>
          <a:p>
            <a:pPr>
              <a:spcBef>
                <a:spcPts val="200"/>
              </a:spcBef>
              <a:spcAft>
                <a:spcPts val="200"/>
              </a:spcAft>
            </a:pPr>
            <a:r>
              <a:rPr lang="en-US" sz="1600" b="1" dirty="0">
                <a:latin typeface="Consolas" panose="020B0609020204030204" pitchFamily="49" charset="0"/>
                <a:cs typeface="Courier New" panose="02070309020205020404" pitchFamily="49" charset="0"/>
              </a:rPr>
              <a:t>}</a:t>
            </a:r>
          </a:p>
          <a:p>
            <a:pPr>
              <a:spcBef>
                <a:spcPts val="200"/>
              </a:spcBef>
              <a:spcAft>
                <a:spcPts val="200"/>
              </a:spcAft>
            </a:pPr>
            <a:endParaRPr lang="en-US" sz="1600" b="1" dirty="0">
              <a:latin typeface="Consolas" panose="020B0609020204030204" pitchFamily="49" charset="0"/>
              <a:cs typeface="Courier New" panose="02070309020205020404" pitchFamily="49" charset="0"/>
            </a:endParaRPr>
          </a:p>
          <a:p>
            <a:pPr>
              <a:spcBef>
                <a:spcPts val="200"/>
              </a:spcBef>
              <a:spcAft>
                <a:spcPts val="200"/>
              </a:spcAft>
            </a:pPr>
            <a:r>
              <a:rPr lang="en-US" sz="1600" b="1" dirty="0">
                <a:latin typeface="Consolas" panose="020B0609020204030204" pitchFamily="49" charset="0"/>
                <a:cs typeface="Courier New" panose="02070309020205020404" pitchFamily="49" charset="0"/>
              </a:rPr>
              <a:t>int </a:t>
            </a:r>
            <a:r>
              <a:rPr lang="en-US" sz="1600" b="1" dirty="0" err="1">
                <a:solidFill>
                  <a:schemeClr val="accent6"/>
                </a:solidFill>
                <a:latin typeface="Consolas" panose="020B0609020204030204" pitchFamily="49" charset="0"/>
                <a:cs typeface="Courier New" panose="02070309020205020404" pitchFamily="49" charset="0"/>
              </a:rPr>
              <a:t>findMaxRec</a:t>
            </a:r>
            <a:r>
              <a:rPr lang="en-US" sz="1600" b="1" dirty="0">
                <a:solidFill>
                  <a:schemeClr val="accent6"/>
                </a:solidFill>
                <a:latin typeface="Consolas" panose="020B0609020204030204" pitchFamily="49" charset="0"/>
                <a:cs typeface="Courier New" panose="02070309020205020404" pitchFamily="49" charset="0"/>
              </a:rPr>
              <a:t>(int A[], int n)</a:t>
            </a:r>
            <a:r>
              <a:rPr lang="en-US" sz="1600" b="1" dirty="0">
                <a:latin typeface="Consolas" panose="020B0609020204030204" pitchFamily="49" charset="0"/>
                <a:cs typeface="Courier New" panose="02070309020205020404" pitchFamily="49" charset="0"/>
              </a:rPr>
              <a:t>{</a:t>
            </a:r>
          </a:p>
          <a:p>
            <a:pPr>
              <a:spcBef>
                <a:spcPts val="200"/>
              </a:spcBef>
              <a:spcAft>
                <a:spcPts val="200"/>
              </a:spcAft>
            </a:pPr>
            <a:r>
              <a:rPr lang="en-US" sz="1600" b="1" dirty="0">
                <a:latin typeface="Consolas" panose="020B0609020204030204" pitchFamily="49" charset="0"/>
                <a:cs typeface="Courier New" panose="02070309020205020404" pitchFamily="49" charset="0"/>
              </a:rPr>
              <a:t>    if (n == 1)</a:t>
            </a:r>
          </a:p>
          <a:p>
            <a:pPr>
              <a:spcBef>
                <a:spcPts val="200"/>
              </a:spcBef>
              <a:spcAft>
                <a:spcPts val="200"/>
              </a:spcAft>
            </a:pPr>
            <a:r>
              <a:rPr lang="en-US" sz="1600" b="1" dirty="0">
                <a:latin typeface="Consolas" panose="020B0609020204030204" pitchFamily="49" charset="0"/>
                <a:cs typeface="Courier New" panose="02070309020205020404" pitchFamily="49" charset="0"/>
              </a:rPr>
              <a:t>        return A[0];</a:t>
            </a:r>
          </a:p>
          <a:p>
            <a:pPr>
              <a:spcBef>
                <a:spcPts val="200"/>
              </a:spcBef>
              <a:spcAft>
                <a:spcPts val="200"/>
              </a:spcAft>
            </a:pPr>
            <a:r>
              <a:rPr lang="en-US" sz="1600" b="1" dirty="0">
                <a:latin typeface="Consolas" panose="020B0609020204030204" pitchFamily="49" charset="0"/>
                <a:cs typeface="Courier New" panose="02070309020205020404" pitchFamily="49" charset="0"/>
              </a:rPr>
              <a:t>    return max(A[n-1], </a:t>
            </a:r>
            <a:r>
              <a:rPr lang="en-US" sz="1600" b="1" dirty="0" err="1">
                <a:solidFill>
                  <a:schemeClr val="accent6"/>
                </a:solidFill>
                <a:latin typeface="Consolas" panose="020B0609020204030204" pitchFamily="49" charset="0"/>
                <a:cs typeface="Courier New" panose="02070309020205020404" pitchFamily="49" charset="0"/>
              </a:rPr>
              <a:t>findMaxRec</a:t>
            </a:r>
            <a:r>
              <a:rPr lang="en-US" sz="1600" b="1" dirty="0">
                <a:solidFill>
                  <a:schemeClr val="accent6"/>
                </a:solidFill>
                <a:latin typeface="Consolas" panose="020B0609020204030204" pitchFamily="49" charset="0"/>
                <a:cs typeface="Courier New" panose="02070309020205020404" pitchFamily="49" charset="0"/>
              </a:rPr>
              <a:t>(A, n-1)</a:t>
            </a:r>
            <a:r>
              <a:rPr lang="en-US" sz="1600" b="1" dirty="0">
                <a:latin typeface="Consolas" panose="020B0609020204030204" pitchFamily="49" charset="0"/>
                <a:cs typeface="Courier New" panose="02070309020205020404" pitchFamily="49" charset="0"/>
              </a:rPr>
              <a:t>);</a:t>
            </a:r>
          </a:p>
          <a:p>
            <a:pPr>
              <a:spcBef>
                <a:spcPts val="200"/>
              </a:spcBef>
              <a:spcAft>
                <a:spcPts val="200"/>
              </a:spcAft>
            </a:pPr>
            <a:r>
              <a:rPr lang="en-US" sz="1600" b="1" dirty="0">
                <a:latin typeface="Consolas" panose="020B0609020204030204" pitchFamily="49" charset="0"/>
                <a:cs typeface="Courier New" panose="02070309020205020404" pitchFamily="49" charset="0"/>
              </a:rPr>
              <a:t>}</a:t>
            </a:r>
          </a:p>
          <a:p>
            <a:pPr>
              <a:spcBef>
                <a:spcPts val="200"/>
              </a:spcBef>
              <a:spcAft>
                <a:spcPts val="200"/>
              </a:spcAft>
            </a:pPr>
            <a:endParaRPr lang="en-US" sz="1600" b="1" dirty="0">
              <a:latin typeface="Consolas" panose="020B0609020204030204" pitchFamily="49" charset="0"/>
              <a:cs typeface="Courier New" panose="02070309020205020404" pitchFamily="49" charset="0"/>
            </a:endParaRPr>
          </a:p>
          <a:p>
            <a:pPr>
              <a:spcBef>
                <a:spcPts val="200"/>
              </a:spcBef>
              <a:spcAft>
                <a:spcPts val="200"/>
              </a:spcAft>
            </a:pPr>
            <a:r>
              <a:rPr lang="en-US" sz="1600" b="1" dirty="0">
                <a:latin typeface="Consolas" panose="020B0609020204030204" pitchFamily="49" charset="0"/>
                <a:cs typeface="Courier New" panose="02070309020205020404" pitchFamily="49" charset="0"/>
              </a:rPr>
              <a:t>int main(){</a:t>
            </a:r>
          </a:p>
          <a:p>
            <a:pPr>
              <a:spcBef>
                <a:spcPts val="200"/>
              </a:spcBef>
              <a:spcAft>
                <a:spcPts val="200"/>
              </a:spcAft>
            </a:pPr>
            <a:r>
              <a:rPr lang="en-US" sz="1600" b="1" dirty="0">
                <a:latin typeface="Consolas" panose="020B0609020204030204" pitchFamily="49" charset="0"/>
                <a:cs typeface="Courier New" panose="02070309020205020404" pitchFamily="49" charset="0"/>
              </a:rPr>
              <a:t>    int </a:t>
            </a:r>
            <a:r>
              <a:rPr lang="en-US" sz="1600" b="1" dirty="0" err="1">
                <a:latin typeface="Consolas" panose="020B0609020204030204" pitchFamily="49" charset="0"/>
                <a:cs typeface="Courier New" panose="02070309020205020404" pitchFamily="49" charset="0"/>
              </a:rPr>
              <a:t>arr</a:t>
            </a:r>
            <a:r>
              <a:rPr lang="en-US" sz="1600" b="1" dirty="0">
                <a:latin typeface="Consolas" panose="020B0609020204030204" pitchFamily="49" charset="0"/>
                <a:cs typeface="Courier New" panose="02070309020205020404" pitchFamily="49" charset="0"/>
              </a:rPr>
              <a:t>[] = {10, 324, 45, 90, 9808};</a:t>
            </a:r>
          </a:p>
          <a:p>
            <a:pPr>
              <a:spcBef>
                <a:spcPts val="200"/>
              </a:spcBef>
              <a:spcAft>
                <a:spcPts val="200"/>
              </a:spcAft>
            </a:pPr>
            <a:r>
              <a:rPr lang="en-US" sz="1600" b="1" dirty="0">
                <a:latin typeface="Consolas" panose="020B0609020204030204" pitchFamily="49" charset="0"/>
                <a:cs typeface="Courier New" panose="02070309020205020404" pitchFamily="49" charset="0"/>
              </a:rPr>
              <a:t>    int n = </a:t>
            </a:r>
            <a:r>
              <a:rPr lang="en-US" sz="1600" b="1" dirty="0" err="1">
                <a:latin typeface="Consolas" panose="020B0609020204030204" pitchFamily="49" charset="0"/>
                <a:cs typeface="Courier New" panose="02070309020205020404" pitchFamily="49" charset="0"/>
              </a:rPr>
              <a:t>sizeof</a:t>
            </a:r>
            <a:r>
              <a:rPr lang="en-US" sz="1600" b="1" dirty="0">
                <a:latin typeface="Consolas" panose="020B0609020204030204" pitchFamily="49" charset="0"/>
                <a:cs typeface="Courier New" panose="02070309020205020404" pitchFamily="49" charset="0"/>
              </a:rPr>
              <a:t>(</a:t>
            </a:r>
            <a:r>
              <a:rPr lang="en-US" sz="1600" b="1" dirty="0" err="1">
                <a:latin typeface="Consolas" panose="020B0609020204030204" pitchFamily="49" charset="0"/>
                <a:cs typeface="Courier New" panose="02070309020205020404" pitchFamily="49" charset="0"/>
              </a:rPr>
              <a:t>arr</a:t>
            </a:r>
            <a:r>
              <a:rPr lang="en-US" sz="1600" b="1" dirty="0">
                <a:latin typeface="Consolas" panose="020B0609020204030204" pitchFamily="49" charset="0"/>
                <a:cs typeface="Courier New" panose="02070309020205020404" pitchFamily="49" charset="0"/>
              </a:rPr>
              <a:t>)/</a:t>
            </a:r>
            <a:r>
              <a:rPr lang="en-US" sz="1600" b="1" dirty="0" err="1">
                <a:latin typeface="Consolas" panose="020B0609020204030204" pitchFamily="49" charset="0"/>
                <a:cs typeface="Courier New" panose="02070309020205020404" pitchFamily="49" charset="0"/>
              </a:rPr>
              <a:t>sizeof</a:t>
            </a:r>
            <a:r>
              <a:rPr lang="en-US" sz="1600" b="1" dirty="0">
                <a:latin typeface="Consolas" panose="020B0609020204030204" pitchFamily="49" charset="0"/>
                <a:cs typeface="Courier New" panose="02070309020205020404" pitchFamily="49" charset="0"/>
              </a:rPr>
              <a:t>(</a:t>
            </a:r>
            <a:r>
              <a:rPr lang="en-US" sz="1600" b="1" dirty="0" err="1">
                <a:latin typeface="Consolas" panose="020B0609020204030204" pitchFamily="49" charset="0"/>
                <a:cs typeface="Courier New" panose="02070309020205020404" pitchFamily="49" charset="0"/>
              </a:rPr>
              <a:t>arr</a:t>
            </a:r>
            <a:r>
              <a:rPr lang="en-US" sz="1600" b="1" dirty="0">
                <a:latin typeface="Consolas" panose="020B0609020204030204" pitchFamily="49" charset="0"/>
                <a:cs typeface="Courier New" panose="02070309020205020404" pitchFamily="49" charset="0"/>
              </a:rPr>
              <a:t>[0]);</a:t>
            </a:r>
          </a:p>
          <a:p>
            <a:pPr>
              <a:spcBef>
                <a:spcPts val="200"/>
              </a:spcBef>
              <a:spcAft>
                <a:spcPts val="200"/>
              </a:spcAft>
            </a:pPr>
            <a:r>
              <a:rPr lang="en-US" sz="1600" b="1" dirty="0">
                <a:latin typeface="Consolas" panose="020B0609020204030204" pitchFamily="49" charset="0"/>
                <a:cs typeface="Courier New" panose="02070309020205020404" pitchFamily="49" charset="0"/>
              </a:rPr>
              <a:t>    </a:t>
            </a:r>
            <a:r>
              <a:rPr lang="en-US" sz="1600" b="1" dirty="0" err="1">
                <a:latin typeface="Consolas" panose="020B0609020204030204" pitchFamily="49" charset="0"/>
                <a:cs typeface="Courier New" panose="02070309020205020404" pitchFamily="49" charset="0"/>
              </a:rPr>
              <a:t>printf</a:t>
            </a:r>
            <a:r>
              <a:rPr lang="en-US" sz="1600" b="1" dirty="0">
                <a:latin typeface="Consolas" panose="020B0609020204030204" pitchFamily="49" charset="0"/>
                <a:cs typeface="Courier New" panose="02070309020205020404" pitchFamily="49" charset="0"/>
              </a:rPr>
              <a:t>("Largest in given array is %d", </a:t>
            </a:r>
            <a:r>
              <a:rPr lang="en-US" sz="1600" b="1" dirty="0" err="1">
                <a:latin typeface="Consolas" panose="020B0609020204030204" pitchFamily="49" charset="0"/>
                <a:cs typeface="Courier New" panose="02070309020205020404" pitchFamily="49" charset="0"/>
              </a:rPr>
              <a:t>findMaxRec</a:t>
            </a:r>
            <a:r>
              <a:rPr lang="en-US" sz="1600" b="1" dirty="0">
                <a:latin typeface="Consolas" panose="020B0609020204030204" pitchFamily="49" charset="0"/>
                <a:cs typeface="Courier New" panose="02070309020205020404" pitchFamily="49" charset="0"/>
              </a:rPr>
              <a:t>(</a:t>
            </a:r>
            <a:r>
              <a:rPr lang="en-US" sz="1600" b="1" dirty="0" err="1">
                <a:latin typeface="Consolas" panose="020B0609020204030204" pitchFamily="49" charset="0"/>
                <a:cs typeface="Courier New" panose="02070309020205020404" pitchFamily="49" charset="0"/>
              </a:rPr>
              <a:t>arr</a:t>
            </a:r>
            <a:r>
              <a:rPr lang="en-US" sz="1600" b="1" dirty="0">
                <a:latin typeface="Consolas" panose="020B0609020204030204" pitchFamily="49" charset="0"/>
                <a:cs typeface="Courier New" panose="02070309020205020404" pitchFamily="49" charset="0"/>
              </a:rPr>
              <a:t>, n));</a:t>
            </a:r>
          </a:p>
          <a:p>
            <a:pPr>
              <a:spcBef>
                <a:spcPts val="200"/>
              </a:spcBef>
              <a:spcAft>
                <a:spcPts val="200"/>
              </a:spcAft>
            </a:pPr>
            <a:r>
              <a:rPr lang="en-US" sz="1600" b="1" dirty="0">
                <a:latin typeface="Consolas" panose="020B0609020204030204" pitchFamily="49" charset="0"/>
                <a:cs typeface="Courier New" panose="02070309020205020404" pitchFamily="49" charset="0"/>
              </a:rPr>
              <a:t>    return 0;</a:t>
            </a:r>
          </a:p>
          <a:p>
            <a:pPr>
              <a:spcBef>
                <a:spcPts val="200"/>
              </a:spcBef>
              <a:spcAft>
                <a:spcPts val="200"/>
              </a:spcAft>
            </a:pPr>
            <a:r>
              <a:rPr lang="en-US" sz="1600" b="1" dirty="0">
                <a:latin typeface="Consolas" panose="020B0609020204030204" pitchFamily="49" charset="0"/>
                <a:cs typeface="Courier New" panose="02070309020205020404" pitchFamily="49" charset="0"/>
              </a:rPr>
              <a:t>}</a:t>
            </a:r>
          </a:p>
        </p:txBody>
      </p:sp>
    </p:spTree>
    <p:extLst>
      <p:ext uri="{BB962C8B-B14F-4D97-AF65-F5344CB8AC3E}">
        <p14:creationId xmlns:p14="http://schemas.microsoft.com/office/powerpoint/2010/main" val="3564034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ACC3679-ECC7-4752-8FD6-CC5E79C19BF8}" type="slidenum">
              <a:rPr lang="en-US" sz="1200">
                <a:latin typeface="Gill Sans MT" panose="020B0502020104020203" pitchFamily="34" charset="0"/>
                <a:ea typeface="MS PGothic" pitchFamily="34" charset="-128"/>
              </a:rPr>
              <a:pPr algn="r">
                <a:buClrTx/>
                <a:buFontTx/>
                <a:buNone/>
              </a:pPr>
              <a:t>9</a:t>
            </a:fld>
            <a:endParaRPr lang="en-US" sz="1200" dirty="0">
              <a:latin typeface="Gill Sans MT" panose="020B0502020104020203" pitchFamily="34" charset="0"/>
              <a:ea typeface="MS PGothic" pitchFamily="34" charset="-128"/>
            </a:endParaRPr>
          </a:p>
        </p:txBody>
      </p:sp>
      <p:sp>
        <p:nvSpPr>
          <p:cNvPr id="12290" name="Text Box 2"/>
          <p:cNvSpPr txBox="1">
            <a:spLocks noChangeArrowheads="1"/>
          </p:cNvSpPr>
          <p:nvPr/>
        </p:nvSpPr>
        <p:spPr bwMode="auto">
          <a:xfrm>
            <a:off x="446088" y="163513"/>
            <a:ext cx="82407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defPPr>
              <a:defRPr lang="en-GB"/>
            </a:defPPr>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000" b="1">
                <a:solidFill>
                  <a:srgbClr val="293A83"/>
                </a:solidFill>
                <a:latin typeface="+mj-lt"/>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9pPr>
          </a:lstStyle>
          <a:p>
            <a:r>
              <a:rPr lang="en-US" dirty="0"/>
              <a:t>Function prototype </a:t>
            </a:r>
          </a:p>
        </p:txBody>
      </p:sp>
      <p:sp>
        <p:nvSpPr>
          <p:cNvPr id="12291" name="Text Box 3"/>
          <p:cNvSpPr txBox="1">
            <a:spLocks noChangeArrowheads="1"/>
          </p:cNvSpPr>
          <p:nvPr/>
        </p:nvSpPr>
        <p:spPr bwMode="auto">
          <a:xfrm>
            <a:off x="304800" y="1143000"/>
            <a:ext cx="83820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marL="665163" indent="-3254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marL="1017588" indent="-3476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650"/>
              </a:spcBef>
              <a:buClrTx/>
              <a:buFontTx/>
              <a:buNone/>
            </a:pPr>
            <a:r>
              <a:rPr lang="en-US" sz="2800" b="1" dirty="0">
                <a:latin typeface="Consolas" panose="020B0609020204030204" pitchFamily="49" charset="0"/>
                <a:cs typeface="Courier New" pitchFamily="49" charset="0"/>
              </a:rPr>
              <a:t>&lt;output type&gt; &lt;function name&gt;</a:t>
            </a:r>
            <a:r>
              <a:rPr lang="en-US" sz="2800" b="1" dirty="0">
                <a:solidFill>
                  <a:srgbClr val="CC0000"/>
                </a:solidFill>
                <a:latin typeface="Consolas" panose="020B0609020204030204" pitchFamily="49" charset="0"/>
                <a:cs typeface="Courier New" pitchFamily="49" charset="0"/>
              </a:rPr>
              <a:t>(</a:t>
            </a:r>
            <a:r>
              <a:rPr lang="en-US" sz="2800" b="1" dirty="0">
                <a:latin typeface="Consolas" panose="020B0609020204030204" pitchFamily="49" charset="0"/>
                <a:cs typeface="Courier New" pitchFamily="49" charset="0"/>
              </a:rPr>
              <a:t>&lt;input parameter types&gt;</a:t>
            </a:r>
            <a:r>
              <a:rPr lang="en-US" sz="2800" b="1" dirty="0">
                <a:solidFill>
                  <a:srgbClr val="CC0000"/>
                </a:solidFill>
                <a:latin typeface="Consolas" panose="020B0609020204030204" pitchFamily="49" charset="0"/>
                <a:cs typeface="Courier New" pitchFamily="49" charset="0"/>
              </a:rPr>
              <a:t>);</a:t>
            </a:r>
          </a:p>
          <a:p>
            <a:pPr>
              <a:lnSpc>
                <a:spcPct val="90000"/>
              </a:lnSpc>
              <a:spcBef>
                <a:spcPts val="650"/>
              </a:spcBef>
              <a:buClrTx/>
              <a:buFontTx/>
              <a:buNone/>
            </a:pPr>
            <a:endParaRPr lang="en-US" sz="1600" b="1" dirty="0">
              <a:solidFill>
                <a:srgbClr val="CC0000"/>
              </a:solidFill>
              <a:latin typeface="Consolas" panose="020B0609020204030204" pitchFamily="49" charset="0"/>
              <a:cs typeface="Courier New" pitchFamily="49" charset="0"/>
            </a:endParaRPr>
          </a:p>
          <a:p>
            <a:pPr>
              <a:lnSpc>
                <a:spcPct val="90000"/>
              </a:lnSpc>
              <a:spcBef>
                <a:spcPts val="1750"/>
              </a:spcBef>
              <a:buClr>
                <a:srgbClr val="003399"/>
              </a:buClr>
              <a:buFont typeface="Wingdings" pitchFamily="2" charset="2"/>
              <a:buChar char=""/>
            </a:pPr>
            <a:r>
              <a:rPr lang="en-US" sz="2800" dirty="0">
                <a:latin typeface="Gill Sans MT" panose="020B0502020104020203" pitchFamily="34" charset="0"/>
              </a:rPr>
              <a:t>&lt;output type&gt;</a:t>
            </a:r>
          </a:p>
          <a:p>
            <a:pPr lvl="1">
              <a:lnSpc>
                <a:spcPct val="90000"/>
              </a:lnSpc>
              <a:spcBef>
                <a:spcPts val="500"/>
              </a:spcBef>
              <a:buClr>
                <a:srgbClr val="006633"/>
              </a:buClr>
              <a:buSzPct val="85000"/>
              <a:buFont typeface="Wingdings" pitchFamily="2" charset="2"/>
              <a:buChar char=""/>
            </a:pPr>
            <a:r>
              <a:rPr lang="en-US" sz="2400" dirty="0">
                <a:solidFill>
                  <a:srgbClr val="CC0000"/>
                </a:solidFill>
                <a:latin typeface="Gill Sans MT" panose="020B0502020104020203" pitchFamily="34" charset="0"/>
              </a:rPr>
              <a:t>Queries</a:t>
            </a:r>
            <a:r>
              <a:rPr lang="en-US" sz="2400" dirty="0">
                <a:latin typeface="Gill Sans MT" panose="020B0502020104020203" pitchFamily="34" charset="0"/>
              </a:rPr>
              <a:t>: </a:t>
            </a:r>
            <a:r>
              <a:rPr lang="en-US" sz="2000" b="1" dirty="0" err="1">
                <a:latin typeface="Consolas" panose="020B0609020204030204" pitchFamily="49" charset="0"/>
                <a:cs typeface="Courier New" pitchFamily="49" charset="0"/>
              </a:rPr>
              <a:t>int</a:t>
            </a:r>
            <a:r>
              <a:rPr lang="en-US" sz="2000" b="1" dirty="0">
                <a:latin typeface="Consolas" panose="020B0609020204030204" pitchFamily="49" charset="0"/>
                <a:cs typeface="Courier New" pitchFamily="49" charset="0"/>
              </a:rPr>
              <a:t>, float,…</a:t>
            </a:r>
          </a:p>
          <a:p>
            <a:pPr lvl="1">
              <a:lnSpc>
                <a:spcPct val="90000"/>
              </a:lnSpc>
              <a:spcBef>
                <a:spcPts val="500"/>
              </a:spcBef>
              <a:buClr>
                <a:srgbClr val="006633"/>
              </a:buClr>
              <a:buSzPct val="85000"/>
              <a:buFont typeface="Wingdings" pitchFamily="2" charset="2"/>
              <a:buChar char=""/>
            </a:pPr>
            <a:r>
              <a:rPr lang="en-US" sz="2400" dirty="0">
                <a:solidFill>
                  <a:srgbClr val="CC0000"/>
                </a:solidFill>
                <a:latin typeface="Gill Sans MT" panose="020B0502020104020203" pitchFamily="34" charset="0"/>
              </a:rPr>
              <a:t>Command</a:t>
            </a:r>
            <a:r>
              <a:rPr lang="en-US" sz="2400" dirty="0">
                <a:latin typeface="Gill Sans MT" panose="020B0502020104020203" pitchFamily="34" charset="0"/>
              </a:rPr>
              <a:t>: </a:t>
            </a:r>
            <a:r>
              <a:rPr lang="en-US" sz="2000" b="1" dirty="0">
                <a:latin typeface="Consolas" panose="020B0609020204030204" pitchFamily="49" charset="0"/>
                <a:cs typeface="Courier New" pitchFamily="49" charset="0"/>
              </a:rPr>
              <a:t>void </a:t>
            </a:r>
          </a:p>
          <a:p>
            <a:pPr>
              <a:lnSpc>
                <a:spcPct val="90000"/>
              </a:lnSpc>
              <a:spcBef>
                <a:spcPts val="1750"/>
              </a:spcBef>
              <a:buClr>
                <a:srgbClr val="003399"/>
              </a:buClr>
              <a:buFont typeface="Wingdings" pitchFamily="2" charset="2"/>
              <a:buChar char=""/>
            </a:pPr>
            <a:r>
              <a:rPr lang="en-US" sz="2800" dirty="0">
                <a:latin typeface="Gill Sans MT" panose="020B0502020104020203" pitchFamily="34" charset="0"/>
              </a:rPr>
              <a:t>&lt;function name&gt; is an identifier </a:t>
            </a:r>
          </a:p>
          <a:p>
            <a:pPr>
              <a:lnSpc>
                <a:spcPct val="90000"/>
              </a:lnSpc>
              <a:spcBef>
                <a:spcPts val="1750"/>
              </a:spcBef>
              <a:buClr>
                <a:srgbClr val="003399"/>
              </a:buClr>
              <a:buFont typeface="Wingdings" pitchFamily="2" charset="2"/>
              <a:buChar char=""/>
            </a:pPr>
            <a:r>
              <a:rPr lang="en-US" sz="2800" dirty="0">
                <a:latin typeface="Gill Sans MT" panose="020B0502020104020203" pitchFamily="34" charset="0"/>
              </a:rPr>
              <a:t>&lt;input parameter list&gt;</a:t>
            </a:r>
          </a:p>
          <a:p>
            <a:pPr lvl="1">
              <a:lnSpc>
                <a:spcPct val="90000"/>
              </a:lnSpc>
              <a:spcBef>
                <a:spcPts val="600"/>
              </a:spcBef>
              <a:buClr>
                <a:srgbClr val="006633"/>
              </a:buClr>
              <a:buSzPct val="85000"/>
              <a:buFont typeface="Wingdings" pitchFamily="2" charset="2"/>
              <a:buChar char=""/>
            </a:pPr>
            <a:r>
              <a:rPr lang="en-US" sz="2400" dirty="0">
                <a:latin typeface="Gill Sans MT" panose="020B0502020104020203" pitchFamily="34" charset="0"/>
              </a:rPr>
              <a:t>&lt;type&gt;, &lt;type&gt;, …</a:t>
            </a:r>
          </a:p>
          <a:p>
            <a:pPr lvl="2">
              <a:lnSpc>
                <a:spcPct val="90000"/>
              </a:lnSpc>
              <a:spcBef>
                <a:spcPts val="600"/>
              </a:spcBef>
              <a:buClr>
                <a:srgbClr val="CC0000"/>
              </a:buClr>
              <a:buSzPct val="75000"/>
              <a:buFont typeface="Wingdings" pitchFamily="2" charset="2"/>
              <a:buChar char=""/>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float, …</a:t>
            </a:r>
          </a:p>
          <a:p>
            <a:pPr lvl="1">
              <a:lnSpc>
                <a:spcPct val="90000"/>
              </a:lnSpc>
              <a:spcBef>
                <a:spcPts val="600"/>
              </a:spcBef>
              <a:buClr>
                <a:srgbClr val="006633"/>
              </a:buClr>
              <a:buSzPct val="85000"/>
              <a:buFont typeface="Wingdings" pitchFamily="2" charset="2"/>
              <a:buChar char=""/>
            </a:pPr>
            <a:r>
              <a:rPr lang="en-US" sz="2400" b="1" dirty="0">
                <a:latin typeface="Consolas" panose="020B0609020204030204" pitchFamily="49" charset="0"/>
                <a:cs typeface="Courier New" pitchFamily="49" charset="0"/>
              </a:rPr>
              <a:t>void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2291">
                                            <p:txEl>
                                              <p:pRg st="2" end="2"/>
                                            </p:txEl>
                                          </p:spTgt>
                                        </p:tgtEl>
                                        <p:attrNameLst>
                                          <p:attrName>style.visibility</p:attrName>
                                        </p:attrNameLst>
                                      </p:cBhvr>
                                      <p:to>
                                        <p:strVal val="visible"/>
                                      </p:to>
                                    </p:set>
                                    <p:animEffect transition="in" filter="checkerboard(across)">
                                      <p:cBhvr additive="repl">
                                        <p:cTn id="7" dur="500"/>
                                        <p:tgtEl>
                                          <p:spTgt spid="12291">
                                            <p:txEl>
                                              <p:pRg st="2" end="2"/>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2291">
                                            <p:txEl>
                                              <p:pRg st="3" end="3"/>
                                            </p:txEl>
                                          </p:spTgt>
                                        </p:tgtEl>
                                        <p:attrNameLst>
                                          <p:attrName>style.visibility</p:attrName>
                                        </p:attrNameLst>
                                      </p:cBhvr>
                                      <p:to>
                                        <p:strVal val="visible"/>
                                      </p:to>
                                    </p:set>
                                    <p:animEffect transition="in" filter="checkerboard(across)">
                                      <p:cBhvr additive="repl">
                                        <p:cTn id="10" dur="500"/>
                                        <p:tgtEl>
                                          <p:spTgt spid="12291">
                                            <p:txEl>
                                              <p:pRg st="3" end="3"/>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2291">
                                            <p:txEl>
                                              <p:pRg st="4" end="4"/>
                                            </p:txEl>
                                          </p:spTgt>
                                        </p:tgtEl>
                                        <p:attrNameLst>
                                          <p:attrName>style.visibility</p:attrName>
                                        </p:attrNameLst>
                                      </p:cBhvr>
                                      <p:to>
                                        <p:strVal val="visible"/>
                                      </p:to>
                                    </p:set>
                                    <p:animEffect transition="in" filter="checkerboard(across)">
                                      <p:cBhvr additive="repl">
                                        <p:cTn id="13" dur="500"/>
                                        <p:tgtEl>
                                          <p:spTgt spid="12291">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12291">
                                            <p:txEl>
                                              <p:pRg st="5" end="5"/>
                                            </p:txEl>
                                          </p:spTgt>
                                        </p:tgtEl>
                                        <p:attrNameLst>
                                          <p:attrName>style.visibility</p:attrName>
                                        </p:attrNameLst>
                                      </p:cBhvr>
                                      <p:to>
                                        <p:strVal val="visible"/>
                                      </p:to>
                                    </p:set>
                                    <p:animEffect transition="in" filter="checkerboard(across)">
                                      <p:cBhvr additive="repl">
                                        <p:cTn id="18" dur="500"/>
                                        <p:tgtEl>
                                          <p:spTgt spid="1229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additive="repl">
                                        <p:cTn id="22" dur="1" fill="hold">
                                          <p:stCondLst>
                                            <p:cond delay="0"/>
                                          </p:stCondLst>
                                        </p:cTn>
                                        <p:tgtEl>
                                          <p:spTgt spid="12291">
                                            <p:txEl>
                                              <p:pRg st="6" end="6"/>
                                            </p:txEl>
                                          </p:spTgt>
                                        </p:tgtEl>
                                        <p:attrNameLst>
                                          <p:attrName>style.visibility</p:attrName>
                                        </p:attrNameLst>
                                      </p:cBhvr>
                                      <p:to>
                                        <p:strVal val="visible"/>
                                      </p:to>
                                    </p:set>
                                    <p:animEffect transition="in" filter="checkerboard(across)">
                                      <p:cBhvr additive="repl">
                                        <p:cTn id="23" dur="500"/>
                                        <p:tgtEl>
                                          <p:spTgt spid="12291">
                                            <p:txEl>
                                              <p:pRg st="6" end="6"/>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12291">
                                            <p:txEl>
                                              <p:pRg st="7" end="7"/>
                                            </p:txEl>
                                          </p:spTgt>
                                        </p:tgtEl>
                                        <p:attrNameLst>
                                          <p:attrName>style.visibility</p:attrName>
                                        </p:attrNameLst>
                                      </p:cBhvr>
                                      <p:to>
                                        <p:strVal val="visible"/>
                                      </p:to>
                                    </p:set>
                                    <p:animEffect transition="in" filter="checkerboard(across)">
                                      <p:cBhvr additive="repl">
                                        <p:cTn id="26" dur="500"/>
                                        <p:tgtEl>
                                          <p:spTgt spid="12291">
                                            <p:txEl>
                                              <p:pRg st="7" end="7"/>
                                            </p:txEl>
                                          </p:spTgt>
                                        </p:tgtEl>
                                      </p:cBhvr>
                                    </p:animEffect>
                                  </p:childTnLst>
                                </p:cTn>
                              </p:par>
                              <p:par>
                                <p:cTn id="27" presetID="5" presetClass="entr" presetSubtype="10" fill="hold" nodeType="withEffect">
                                  <p:stCondLst>
                                    <p:cond delay="0"/>
                                  </p:stCondLst>
                                  <p:childTnLst>
                                    <p:set>
                                      <p:cBhvr additive="repl">
                                        <p:cTn id="28" dur="1" fill="hold">
                                          <p:stCondLst>
                                            <p:cond delay="0"/>
                                          </p:stCondLst>
                                        </p:cTn>
                                        <p:tgtEl>
                                          <p:spTgt spid="12291">
                                            <p:txEl>
                                              <p:pRg st="8" end="8"/>
                                            </p:txEl>
                                          </p:spTgt>
                                        </p:tgtEl>
                                        <p:attrNameLst>
                                          <p:attrName>style.visibility</p:attrName>
                                        </p:attrNameLst>
                                      </p:cBhvr>
                                      <p:to>
                                        <p:strVal val="visible"/>
                                      </p:to>
                                    </p:set>
                                    <p:animEffect transition="in" filter="checkerboard(across)">
                                      <p:cBhvr additive="repl">
                                        <p:cTn id="29" dur="500"/>
                                        <p:tgtEl>
                                          <p:spTgt spid="12291">
                                            <p:txEl>
                                              <p:pRg st="8" end="8"/>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12291">
                                            <p:txEl>
                                              <p:pRg st="9" end="9"/>
                                            </p:txEl>
                                          </p:spTgt>
                                        </p:tgtEl>
                                        <p:attrNameLst>
                                          <p:attrName>style.visibility</p:attrName>
                                        </p:attrNameLst>
                                      </p:cBhvr>
                                      <p:to>
                                        <p:strVal val="visible"/>
                                      </p:to>
                                    </p:set>
                                    <p:animEffect transition="in" filter="checkerboard(across)">
                                      <p:cBhvr additive="repl">
                                        <p:cTn id="32"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Text Box 1"/>
          <p:cNvSpPr txBox="1">
            <a:spLocks noChangeArrowheads="1"/>
          </p:cNvSpPr>
          <p:nvPr/>
        </p:nvSpPr>
        <p:spPr bwMode="auto">
          <a:xfrm>
            <a:off x="304800"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mj-lt"/>
              </a:rPr>
              <a:t>Indirect recursion </a:t>
            </a:r>
          </a:p>
        </p:txBody>
      </p:sp>
      <p:sp>
        <p:nvSpPr>
          <p:cNvPr id="82946"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latin typeface="Gill Sans MT" panose="020B0502020104020203" pitchFamily="34" charset="0"/>
              </a:rPr>
              <a:t>What we have seen are direct recursion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 function calls itself directly</a:t>
            </a:r>
          </a:p>
          <a:p>
            <a:pPr>
              <a:spcBef>
                <a:spcPts val="2000"/>
              </a:spcBef>
              <a:buClr>
                <a:srgbClr val="003399"/>
              </a:buClr>
              <a:buFont typeface="Wingdings" pitchFamily="2" charset="2"/>
              <a:buChar char=""/>
            </a:pPr>
            <a:r>
              <a:rPr lang="en-US" sz="3200" dirty="0">
                <a:latin typeface="Gill Sans MT" panose="020B0502020104020203" pitchFamily="34" charset="0"/>
              </a:rPr>
              <a:t>Indirect recursion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A function calls itself using another function</a:t>
            </a:r>
          </a:p>
          <a:p>
            <a:pPr lvl="1">
              <a:spcBef>
                <a:spcPts val="700"/>
              </a:spcBef>
              <a:buClr>
                <a:srgbClr val="006633"/>
              </a:buClr>
              <a:buSzPct val="85000"/>
              <a:buFont typeface="Wingdings" pitchFamily="2" charset="2"/>
              <a:buChar char=""/>
            </a:pPr>
            <a:r>
              <a:rPr lang="en-US" sz="2800" dirty="0">
                <a:latin typeface="Gill Sans MT" panose="020B0502020104020203" pitchFamily="34" charset="0"/>
              </a:rPr>
              <a:t>Example: </a:t>
            </a:r>
          </a:p>
          <a:p>
            <a:pPr lvl="2">
              <a:spcBef>
                <a:spcPts val="650"/>
              </a:spcBef>
              <a:buClr>
                <a:srgbClr val="CC0000"/>
              </a:buClr>
              <a:buSzPct val="75000"/>
              <a:buFont typeface="Wingdings" pitchFamily="2" charset="2"/>
              <a:buChar char=""/>
            </a:pPr>
            <a:r>
              <a:rPr lang="en-US" sz="2600" dirty="0">
                <a:latin typeface="Gill Sans MT" panose="020B0502020104020203" pitchFamily="34" charset="0"/>
              </a:rPr>
              <a:t>Function A calls function B</a:t>
            </a:r>
          </a:p>
          <a:p>
            <a:pPr lvl="2">
              <a:spcBef>
                <a:spcPts val="650"/>
              </a:spcBef>
              <a:buClr>
                <a:srgbClr val="CC0000"/>
              </a:buClr>
              <a:buSzPct val="75000"/>
              <a:buFont typeface="Wingdings" pitchFamily="2" charset="2"/>
              <a:buChar char=""/>
            </a:pPr>
            <a:r>
              <a:rPr lang="en-US" sz="2600" dirty="0">
                <a:latin typeface="Gill Sans MT" panose="020B0502020104020203" pitchFamily="34" charset="0"/>
              </a:rPr>
              <a:t>Function B calls function A</a:t>
            </a:r>
          </a:p>
        </p:txBody>
      </p:sp>
      <p:sp>
        <p:nvSpPr>
          <p:cNvPr id="8294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968538F-B89D-4CFE-9186-62F76235886D}" type="slidenum">
              <a:rPr lang="en-US" sz="1200">
                <a:latin typeface="Gill Sans MT" panose="020B0502020104020203" pitchFamily="34" charset="0"/>
                <a:ea typeface="MS PGothic" pitchFamily="34" charset="-128"/>
              </a:rPr>
              <a:pPr algn="r">
                <a:buClrTx/>
                <a:buFontTx/>
                <a:buNone/>
              </a:pPr>
              <a:t>90</a:t>
            </a:fld>
            <a:endParaRPr lang="en-US" sz="1200" dirty="0">
              <a:latin typeface="Gill Sans MT" panose="020B0502020104020203" pitchFamily="34" charset="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65481F4-0805-4031-90BD-48F9FE7C82B8}" type="slidenum">
              <a:rPr lang="en-US" sz="1200">
                <a:latin typeface="Gill Sans MT" panose="020B0502020104020203" pitchFamily="34" charset="0"/>
                <a:ea typeface="MS PGothic" pitchFamily="34" charset="-128"/>
              </a:rPr>
              <a:pPr algn="r">
                <a:buClrTx/>
                <a:buFontTx/>
                <a:buNone/>
              </a:pPr>
              <a:t>91</a:t>
            </a:fld>
            <a:endParaRPr lang="en-US" sz="1200" dirty="0">
              <a:latin typeface="Gill Sans MT" panose="020B0502020104020203" pitchFamily="34" charset="0"/>
              <a:ea typeface="MS PGothic" pitchFamily="34" charset="-128"/>
            </a:endParaRPr>
          </a:p>
        </p:txBody>
      </p:sp>
      <p:sp>
        <p:nvSpPr>
          <p:cNvPr id="83971" name="Text Box 3"/>
          <p:cNvSpPr txBox="1">
            <a:spLocks noChangeArrowheads="1"/>
          </p:cNvSpPr>
          <p:nvPr/>
        </p:nvSpPr>
        <p:spPr bwMode="auto">
          <a:xfrm>
            <a:off x="4780939" y="1160806"/>
            <a:ext cx="4058261" cy="855663"/>
          </a:xfrm>
          <a:prstGeom prst="rect">
            <a:avLst/>
          </a:prstGeom>
          <a:solidFill>
            <a:schemeClr val="accent3">
              <a:lumMod val="95000"/>
            </a:schemeClr>
          </a:solidFill>
          <a:ln w="9360">
            <a:solidFill>
              <a:schemeClr val="bg1"/>
            </a:solidFill>
            <a:miter lim="800000"/>
            <a:headEnd/>
            <a:tailEnd/>
          </a:ln>
          <a:effec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latin typeface="Gill Sans MT" panose="020B0502020104020203" pitchFamily="34" charset="0"/>
                <a:cs typeface="B Nazanin" pitchFamily="2" charset="-78"/>
              </a:rPr>
              <a:t>تابع بازگشتي تعيين زوج يا فرد بودن عدد</a:t>
            </a:r>
            <a:r>
              <a:rPr lang="fa-IR" sz="2500" dirty="0">
                <a:latin typeface="Gill Sans MT" panose="020B0502020104020203" pitchFamily="34" charset="0"/>
                <a:cs typeface="B Nazanin" pitchFamily="2" charset="-78"/>
              </a:rPr>
              <a:t> داده شده </a:t>
            </a:r>
            <a:endParaRPr lang="en-US" sz="2500" dirty="0">
              <a:latin typeface="Gill Sans MT" panose="020B0502020104020203" pitchFamily="34" charset="0"/>
              <a:cs typeface="B Nazanin" pitchFamily="2" charset="-78"/>
            </a:endParaRPr>
          </a:p>
        </p:txBody>
      </p:sp>
      <p:sp>
        <p:nvSpPr>
          <p:cNvPr id="2" name="Title 1">
            <a:extLst>
              <a:ext uri="{FF2B5EF4-FFF2-40B4-BE49-F238E27FC236}">
                <a16:creationId xmlns:a16="http://schemas.microsoft.com/office/drawing/2014/main" id="{D91E7285-08D5-4A6B-A0F3-3378BB348D22}"/>
              </a:ext>
            </a:extLst>
          </p:cNvPr>
          <p:cNvSpPr>
            <a:spLocks noGrp="1"/>
          </p:cNvSpPr>
          <p:nvPr>
            <p:ph type="title"/>
          </p:nvPr>
        </p:nvSpPr>
        <p:spPr>
          <a:xfrm>
            <a:off x="304800" y="163513"/>
            <a:ext cx="8610600" cy="757237"/>
          </a:xfrm>
        </p:spPr>
        <p:txBody>
          <a:bodyPr/>
          <a:lstStyle/>
          <a:p>
            <a:r>
              <a:rPr lang="en-US" sz="3200" dirty="0"/>
              <a:t>Determine whether input is odd or even</a:t>
            </a:r>
          </a:p>
        </p:txBody>
      </p:sp>
      <p:sp>
        <p:nvSpPr>
          <p:cNvPr id="3" name="Content Placeholder 2">
            <a:extLst>
              <a:ext uri="{FF2B5EF4-FFF2-40B4-BE49-F238E27FC236}">
                <a16:creationId xmlns:a16="http://schemas.microsoft.com/office/drawing/2014/main" id="{1EBCDBF3-217A-4311-8DE6-7E3D887EC46A}"/>
              </a:ext>
            </a:extLst>
          </p:cNvPr>
          <p:cNvSpPr>
            <a:spLocks noGrp="1"/>
          </p:cNvSpPr>
          <p:nvPr>
            <p:ph idx="1"/>
          </p:nvPr>
        </p:nvSpPr>
        <p:spPr>
          <a:xfrm>
            <a:off x="304800" y="1143000"/>
            <a:ext cx="4411216" cy="5176838"/>
          </a:xfrm>
        </p:spPr>
        <p:txBody>
          <a:bodyPr/>
          <a:lstStyle/>
          <a:p>
            <a:pPr>
              <a:spcBef>
                <a:spcPts val="100"/>
              </a:spcBef>
              <a:spcAft>
                <a:spcPts val="100"/>
              </a:spcAft>
              <a:buClrTx/>
              <a:buFontTx/>
              <a:buNone/>
            </a:pPr>
            <a:r>
              <a:rPr lang="en-US" sz="1400" b="1" dirty="0">
                <a:latin typeface="Consolas" panose="020B0609020204030204" pitchFamily="49" charset="0"/>
                <a:cs typeface="Courier New" pitchFamily="49" charset="0"/>
              </a:rPr>
              <a:t>#include &lt;</a:t>
            </a:r>
            <a:r>
              <a:rPr lang="en-US" sz="1400" b="1" dirty="0" err="1">
                <a:latin typeface="Consolas" panose="020B0609020204030204" pitchFamily="49" charset="0"/>
                <a:cs typeface="Courier New" pitchFamily="49" charset="0"/>
              </a:rPr>
              <a:t>stdio.h</a:t>
            </a:r>
            <a:r>
              <a:rPr lang="en-US" sz="1400" b="1" dirty="0">
                <a:latin typeface="Consolas" panose="020B0609020204030204" pitchFamily="49" charset="0"/>
                <a:cs typeface="Courier New" pitchFamily="49" charset="0"/>
              </a:rPr>
              <a:t>&gt;</a:t>
            </a:r>
          </a:p>
          <a:p>
            <a:pPr>
              <a:spcBef>
                <a:spcPts val="100"/>
              </a:spcBef>
              <a:spcAft>
                <a:spcPts val="100"/>
              </a:spcAft>
              <a:buClrTx/>
              <a:buFontTx/>
              <a:buNone/>
            </a:pPr>
            <a:r>
              <a:rPr lang="en-US" sz="1400" b="1" dirty="0">
                <a:latin typeface="Consolas" panose="020B0609020204030204" pitchFamily="49" charset="0"/>
                <a:cs typeface="Courier New" pitchFamily="49" charset="0"/>
              </a:rPr>
              <a:t>#include &lt;</a:t>
            </a:r>
            <a:r>
              <a:rPr lang="en-US" sz="1400" b="1" dirty="0" err="1">
                <a:latin typeface="Consolas" panose="020B0609020204030204" pitchFamily="49" charset="0"/>
                <a:cs typeface="Courier New" pitchFamily="49" charset="0"/>
              </a:rPr>
              <a:t>stdbool.h</a:t>
            </a:r>
            <a:r>
              <a:rPr lang="en-US" sz="1400" b="1" dirty="0">
                <a:latin typeface="Consolas" panose="020B0609020204030204" pitchFamily="49" charset="0"/>
                <a:cs typeface="Courier New" pitchFamily="49" charset="0"/>
              </a:rPr>
              <a:t>&gt;</a:t>
            </a:r>
          </a:p>
          <a:p>
            <a:pPr>
              <a:spcBef>
                <a:spcPts val="100"/>
              </a:spcBef>
              <a:spcAft>
                <a:spcPts val="100"/>
              </a:spcAft>
              <a:buClrTx/>
              <a:buFontTx/>
              <a:buNone/>
            </a:pPr>
            <a:r>
              <a:rPr lang="en-US" sz="1400" b="1" dirty="0">
                <a:latin typeface="Consolas" panose="020B0609020204030204" pitchFamily="49" charset="0"/>
                <a:cs typeface="Courier New" pitchFamily="49" charset="0"/>
              </a:rPr>
              <a:t>bool </a:t>
            </a:r>
            <a:r>
              <a:rPr lang="en-US" sz="1400" b="1" dirty="0" err="1">
                <a:latin typeface="Consolas" panose="020B0609020204030204" pitchFamily="49" charset="0"/>
                <a:cs typeface="Courier New" pitchFamily="49" charset="0"/>
              </a:rPr>
              <a:t>is_even</a:t>
            </a:r>
            <a:r>
              <a:rPr lang="en-US" sz="1400" b="1" dirty="0">
                <a:latin typeface="Consolas" panose="020B0609020204030204" pitchFamily="49" charset="0"/>
                <a:cs typeface="Courier New" pitchFamily="49" charset="0"/>
              </a:rPr>
              <a:t>(int n);</a:t>
            </a:r>
          </a:p>
          <a:p>
            <a:pPr>
              <a:spcBef>
                <a:spcPts val="100"/>
              </a:spcBef>
              <a:spcAft>
                <a:spcPts val="100"/>
              </a:spcAft>
              <a:buClrTx/>
              <a:buFontTx/>
              <a:buNone/>
            </a:pPr>
            <a:r>
              <a:rPr lang="en-US" sz="1400" b="1" dirty="0">
                <a:latin typeface="Consolas" panose="020B0609020204030204" pitchFamily="49" charset="0"/>
                <a:cs typeface="Courier New" pitchFamily="49" charset="0"/>
              </a:rPr>
              <a:t>bool </a:t>
            </a:r>
            <a:r>
              <a:rPr lang="en-US" sz="1400" b="1" dirty="0" err="1">
                <a:latin typeface="Consolas" panose="020B0609020204030204" pitchFamily="49" charset="0"/>
                <a:cs typeface="Courier New" pitchFamily="49" charset="0"/>
              </a:rPr>
              <a:t>is_odd</a:t>
            </a:r>
            <a:r>
              <a:rPr lang="en-US" sz="1400" b="1" dirty="0">
                <a:latin typeface="Consolas" panose="020B0609020204030204" pitchFamily="49" charset="0"/>
                <a:cs typeface="Courier New" pitchFamily="49" charset="0"/>
              </a:rPr>
              <a:t>(int n);</a:t>
            </a:r>
          </a:p>
          <a:p>
            <a:pPr>
              <a:spcBef>
                <a:spcPts val="100"/>
              </a:spcBef>
              <a:spcAft>
                <a:spcPts val="100"/>
              </a:spcAft>
              <a:buClrTx/>
              <a:buFontTx/>
              <a:buNone/>
            </a:pPr>
            <a:endParaRPr lang="en-US" sz="1400" b="1" dirty="0">
              <a:latin typeface="Consolas" panose="020B0609020204030204" pitchFamily="49" charset="0"/>
              <a:cs typeface="Courier New" pitchFamily="49" charset="0"/>
            </a:endParaRPr>
          </a:p>
          <a:p>
            <a:pPr>
              <a:spcBef>
                <a:spcPts val="100"/>
              </a:spcBef>
              <a:spcAft>
                <a:spcPts val="100"/>
              </a:spcAft>
              <a:buClrTx/>
              <a:buFontTx/>
              <a:buNone/>
            </a:pPr>
            <a:r>
              <a:rPr lang="en-US" sz="1400" b="1" dirty="0">
                <a:latin typeface="Consolas" panose="020B0609020204030204" pitchFamily="49" charset="0"/>
                <a:cs typeface="Courier New" pitchFamily="49" charset="0"/>
              </a:rPr>
              <a:t>bool </a:t>
            </a:r>
            <a:r>
              <a:rPr lang="en-US" sz="1400" b="1" dirty="0" err="1">
                <a:latin typeface="Consolas" panose="020B0609020204030204" pitchFamily="49" charset="0"/>
                <a:cs typeface="Courier New" pitchFamily="49" charset="0"/>
              </a:rPr>
              <a:t>is_even</a:t>
            </a:r>
            <a:r>
              <a:rPr lang="en-US" sz="1400" b="1" dirty="0">
                <a:latin typeface="Consolas" panose="020B0609020204030204" pitchFamily="49" charset="0"/>
                <a:cs typeface="Courier New" pitchFamily="49" charset="0"/>
              </a:rPr>
              <a:t>(int n){</a:t>
            </a:r>
          </a:p>
          <a:p>
            <a:pPr>
              <a:spcBef>
                <a:spcPts val="100"/>
              </a:spcBef>
              <a:spcAft>
                <a:spcPts val="100"/>
              </a:spcAft>
              <a:buClrTx/>
              <a:buFontTx/>
              <a:buNone/>
            </a:pPr>
            <a:r>
              <a:rPr lang="en-US" sz="1400" b="1" dirty="0">
                <a:latin typeface="Consolas" panose="020B0609020204030204" pitchFamily="49" charset="0"/>
                <a:cs typeface="Courier New" pitchFamily="49" charset="0"/>
              </a:rPr>
              <a:t>    if(n == 0)</a:t>
            </a:r>
          </a:p>
          <a:p>
            <a:pPr>
              <a:spcBef>
                <a:spcPts val="100"/>
              </a:spcBef>
              <a:spcAft>
                <a:spcPts val="100"/>
              </a:spcAft>
              <a:buClrTx/>
              <a:buFontTx/>
              <a:buNone/>
            </a:pPr>
            <a:r>
              <a:rPr lang="en-US" sz="1400" b="1" dirty="0">
                <a:latin typeface="Consolas" panose="020B0609020204030204" pitchFamily="49" charset="0"/>
                <a:cs typeface="Courier New" pitchFamily="49" charset="0"/>
              </a:rPr>
              <a:t>         return true;</a:t>
            </a:r>
          </a:p>
          <a:p>
            <a:pPr>
              <a:spcBef>
                <a:spcPts val="100"/>
              </a:spcBef>
              <a:spcAft>
                <a:spcPts val="100"/>
              </a:spcAft>
              <a:buClrTx/>
              <a:buFontTx/>
              <a:buNone/>
            </a:pPr>
            <a:r>
              <a:rPr lang="en-US" sz="1400" b="1" dirty="0">
                <a:latin typeface="Consolas" panose="020B0609020204030204" pitchFamily="49" charset="0"/>
                <a:cs typeface="Courier New" pitchFamily="49" charset="0"/>
              </a:rPr>
              <a:t>    if(n == 1)</a:t>
            </a:r>
          </a:p>
          <a:p>
            <a:pPr>
              <a:spcBef>
                <a:spcPts val="100"/>
              </a:spcBef>
              <a:spcAft>
                <a:spcPts val="100"/>
              </a:spcAft>
              <a:buClrTx/>
              <a:buFontTx/>
              <a:buNone/>
            </a:pPr>
            <a:r>
              <a:rPr lang="en-US" sz="1400" b="1" dirty="0">
                <a:latin typeface="Consolas" panose="020B0609020204030204" pitchFamily="49" charset="0"/>
                <a:cs typeface="Courier New" pitchFamily="49" charset="0"/>
              </a:rPr>
              <a:t>         return false;</a:t>
            </a:r>
          </a:p>
          <a:p>
            <a:pPr>
              <a:spcBef>
                <a:spcPts val="100"/>
              </a:spcBef>
              <a:spcAft>
                <a:spcPts val="100"/>
              </a:spcAft>
              <a:buClrTx/>
              <a:buFontTx/>
              <a:buNone/>
            </a:pPr>
            <a:r>
              <a:rPr lang="en-US" sz="1400" b="1" dirty="0">
                <a:latin typeface="Consolas" panose="020B0609020204030204" pitchFamily="49" charset="0"/>
                <a:cs typeface="Courier New" pitchFamily="49" charset="0"/>
              </a:rPr>
              <a:t>    else </a:t>
            </a:r>
          </a:p>
          <a:p>
            <a:pPr>
              <a:spcBef>
                <a:spcPts val="100"/>
              </a:spcBef>
              <a:spcAft>
                <a:spcPts val="100"/>
              </a:spcAft>
              <a:buClrTx/>
              <a:buFontTx/>
              <a:buNone/>
            </a:pPr>
            <a:r>
              <a:rPr lang="en-US" sz="1400" b="1" dirty="0">
                <a:latin typeface="Consolas" panose="020B0609020204030204" pitchFamily="49" charset="0"/>
                <a:cs typeface="Courier New" pitchFamily="49" charset="0"/>
              </a:rPr>
              <a:t>         return </a:t>
            </a:r>
            <a:r>
              <a:rPr lang="en-US" sz="1400" b="1" dirty="0" err="1">
                <a:latin typeface="Consolas" panose="020B0609020204030204" pitchFamily="49" charset="0"/>
                <a:cs typeface="Courier New" pitchFamily="49" charset="0"/>
              </a:rPr>
              <a:t>is_odd</a:t>
            </a:r>
            <a:r>
              <a:rPr lang="en-US" sz="1400" b="1" dirty="0">
                <a:latin typeface="Consolas" panose="020B0609020204030204" pitchFamily="49" charset="0"/>
                <a:cs typeface="Courier New" pitchFamily="49" charset="0"/>
              </a:rPr>
              <a:t>(n - 1);</a:t>
            </a:r>
          </a:p>
          <a:p>
            <a:pPr>
              <a:spcBef>
                <a:spcPts val="100"/>
              </a:spcBef>
              <a:spcAft>
                <a:spcPts val="100"/>
              </a:spcAft>
              <a:buClrTx/>
              <a:buFontTx/>
              <a:buNone/>
            </a:pPr>
            <a:r>
              <a:rPr lang="en-US" sz="1400" b="1" dirty="0">
                <a:latin typeface="Consolas" panose="020B0609020204030204" pitchFamily="49" charset="0"/>
                <a:cs typeface="Courier New" pitchFamily="49" charset="0"/>
              </a:rPr>
              <a:t>}</a:t>
            </a:r>
          </a:p>
          <a:p>
            <a:pPr>
              <a:spcBef>
                <a:spcPts val="100"/>
              </a:spcBef>
              <a:spcAft>
                <a:spcPts val="100"/>
              </a:spcAft>
              <a:buClrTx/>
              <a:buFontTx/>
              <a:buNone/>
            </a:pPr>
            <a:r>
              <a:rPr lang="en-US" sz="1400" b="1" dirty="0">
                <a:latin typeface="Consolas" panose="020B0609020204030204" pitchFamily="49" charset="0"/>
                <a:cs typeface="Courier New" pitchFamily="49" charset="0"/>
              </a:rPr>
              <a:t>bool </a:t>
            </a:r>
            <a:r>
              <a:rPr lang="en-US" sz="1400" b="1" dirty="0" err="1">
                <a:latin typeface="Consolas" panose="020B0609020204030204" pitchFamily="49" charset="0"/>
                <a:cs typeface="Courier New" pitchFamily="49" charset="0"/>
              </a:rPr>
              <a:t>is_odd</a:t>
            </a:r>
            <a:r>
              <a:rPr lang="en-US" sz="1400" b="1" dirty="0">
                <a:latin typeface="Consolas" panose="020B0609020204030204" pitchFamily="49" charset="0"/>
                <a:cs typeface="Courier New" pitchFamily="49" charset="0"/>
              </a:rPr>
              <a:t>(int n){</a:t>
            </a:r>
          </a:p>
          <a:p>
            <a:pPr>
              <a:spcBef>
                <a:spcPts val="100"/>
              </a:spcBef>
              <a:spcAft>
                <a:spcPts val="100"/>
              </a:spcAft>
              <a:buClrTx/>
              <a:buFontTx/>
              <a:buNone/>
            </a:pPr>
            <a:r>
              <a:rPr lang="en-US" sz="1400" b="1" dirty="0">
                <a:latin typeface="Consolas" panose="020B0609020204030204" pitchFamily="49" charset="0"/>
                <a:cs typeface="Courier New" pitchFamily="49" charset="0"/>
              </a:rPr>
              <a:t>     if(n == 0)</a:t>
            </a:r>
          </a:p>
          <a:p>
            <a:pPr>
              <a:spcBef>
                <a:spcPts val="100"/>
              </a:spcBef>
              <a:spcAft>
                <a:spcPts val="100"/>
              </a:spcAft>
              <a:buClrTx/>
              <a:buFontTx/>
              <a:buNone/>
            </a:pPr>
            <a:r>
              <a:rPr lang="en-US" sz="1400" b="1" dirty="0">
                <a:latin typeface="Consolas" panose="020B0609020204030204" pitchFamily="49" charset="0"/>
                <a:cs typeface="Courier New" pitchFamily="49" charset="0"/>
              </a:rPr>
              <a:t>          return false;</a:t>
            </a:r>
          </a:p>
          <a:p>
            <a:pPr>
              <a:spcBef>
                <a:spcPts val="100"/>
              </a:spcBef>
              <a:spcAft>
                <a:spcPts val="100"/>
              </a:spcAft>
              <a:buClrTx/>
              <a:buFontTx/>
              <a:buNone/>
            </a:pPr>
            <a:r>
              <a:rPr lang="en-US" sz="1400" b="1" dirty="0">
                <a:latin typeface="Consolas" panose="020B0609020204030204" pitchFamily="49" charset="0"/>
                <a:cs typeface="Courier New" pitchFamily="49" charset="0"/>
              </a:rPr>
              <a:t>     if(n == 1)</a:t>
            </a:r>
          </a:p>
          <a:p>
            <a:pPr>
              <a:spcBef>
                <a:spcPts val="100"/>
              </a:spcBef>
              <a:spcAft>
                <a:spcPts val="100"/>
              </a:spcAft>
              <a:buClrTx/>
              <a:buFontTx/>
              <a:buNone/>
            </a:pPr>
            <a:r>
              <a:rPr lang="en-US" sz="1400" b="1" dirty="0">
                <a:latin typeface="Consolas" panose="020B0609020204030204" pitchFamily="49" charset="0"/>
                <a:cs typeface="Courier New" pitchFamily="49" charset="0"/>
              </a:rPr>
              <a:t>          return true;</a:t>
            </a:r>
          </a:p>
          <a:p>
            <a:pPr>
              <a:spcBef>
                <a:spcPts val="100"/>
              </a:spcBef>
              <a:spcAft>
                <a:spcPts val="100"/>
              </a:spcAft>
              <a:buClrTx/>
              <a:buFontTx/>
              <a:buNone/>
            </a:pPr>
            <a:r>
              <a:rPr lang="en-US" sz="1400" b="1" dirty="0">
                <a:latin typeface="Consolas" panose="020B0609020204030204" pitchFamily="49" charset="0"/>
                <a:cs typeface="Courier New" pitchFamily="49" charset="0"/>
              </a:rPr>
              <a:t>     else</a:t>
            </a:r>
          </a:p>
          <a:p>
            <a:pPr>
              <a:spcBef>
                <a:spcPts val="100"/>
              </a:spcBef>
              <a:spcAft>
                <a:spcPts val="100"/>
              </a:spcAft>
              <a:buClrTx/>
              <a:buFontTx/>
              <a:buNone/>
            </a:pPr>
            <a:r>
              <a:rPr lang="en-US" sz="1400" b="1" dirty="0">
                <a:latin typeface="Consolas" panose="020B0609020204030204" pitchFamily="49" charset="0"/>
                <a:cs typeface="Courier New" pitchFamily="49" charset="0"/>
              </a:rPr>
              <a:t>         return </a:t>
            </a:r>
            <a:r>
              <a:rPr lang="en-US" sz="1400" b="1" dirty="0" err="1">
                <a:latin typeface="Consolas" panose="020B0609020204030204" pitchFamily="49" charset="0"/>
                <a:cs typeface="Courier New" pitchFamily="49" charset="0"/>
              </a:rPr>
              <a:t>is_even</a:t>
            </a:r>
            <a:r>
              <a:rPr lang="en-US" sz="1400" b="1" dirty="0">
                <a:latin typeface="Consolas" panose="020B0609020204030204" pitchFamily="49" charset="0"/>
                <a:cs typeface="Courier New" pitchFamily="49" charset="0"/>
              </a:rPr>
              <a:t>(n - 1);</a:t>
            </a:r>
          </a:p>
          <a:p>
            <a:pPr>
              <a:spcBef>
                <a:spcPts val="100"/>
              </a:spcBef>
              <a:spcAft>
                <a:spcPts val="100"/>
              </a:spcAft>
              <a:buClrTx/>
              <a:buFontTx/>
              <a:buNone/>
            </a:pPr>
            <a:r>
              <a:rPr lang="en-US" sz="1400" b="1" dirty="0">
                <a:latin typeface="Consolas" panose="020B0609020204030204" pitchFamily="49" charset="0"/>
                <a:cs typeface="Courier New" pitchFamily="49" charset="0"/>
              </a:rPr>
              <a:t>}</a:t>
            </a:r>
          </a:p>
          <a:p>
            <a:pPr>
              <a:spcBef>
                <a:spcPts val="200"/>
              </a:spcBef>
            </a:pPr>
            <a:endParaRPr lang="en-US" sz="1400" dirty="0"/>
          </a:p>
        </p:txBody>
      </p:sp>
      <p:sp>
        <p:nvSpPr>
          <p:cNvPr id="8" name="TextBox 7">
            <a:extLst>
              <a:ext uri="{FF2B5EF4-FFF2-40B4-BE49-F238E27FC236}">
                <a16:creationId xmlns:a16="http://schemas.microsoft.com/office/drawing/2014/main" id="{CAEA0730-719B-4388-B9D1-F26B098ABCD4}"/>
              </a:ext>
            </a:extLst>
          </p:cNvPr>
          <p:cNvSpPr txBox="1"/>
          <p:nvPr/>
        </p:nvSpPr>
        <p:spPr>
          <a:xfrm>
            <a:off x="4845861" y="2492896"/>
            <a:ext cx="4058262" cy="3540969"/>
          </a:xfrm>
          <a:prstGeom prst="rect">
            <a:avLst/>
          </a:prstGeom>
          <a:solidFill>
            <a:srgbClr val="FFEFFF"/>
          </a:solidFill>
        </p:spPr>
        <p:txBody>
          <a:bodyPr wrap="square">
            <a:spAutoFit/>
          </a:bodyPr>
          <a:lstStyle/>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int main(void){</a:t>
            </a:r>
          </a:p>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    if(</a:t>
            </a:r>
            <a:r>
              <a:rPr lang="en-US" sz="1600" b="1" dirty="0" err="1">
                <a:solidFill>
                  <a:schemeClr val="tx1"/>
                </a:solidFill>
                <a:latin typeface="Consolas" panose="020B0609020204030204" pitchFamily="49" charset="0"/>
                <a:cs typeface="Courier New" pitchFamily="49" charset="0"/>
              </a:rPr>
              <a:t>is_even</a:t>
            </a:r>
            <a:r>
              <a:rPr lang="en-US" sz="1600" b="1" dirty="0">
                <a:solidFill>
                  <a:schemeClr val="tx1"/>
                </a:solidFill>
                <a:latin typeface="Consolas" panose="020B0609020204030204" pitchFamily="49" charset="0"/>
                <a:cs typeface="Courier New" pitchFamily="49" charset="0"/>
              </a:rPr>
              <a:t>(20))</a:t>
            </a:r>
          </a:p>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         </a:t>
            </a:r>
            <a:r>
              <a:rPr lang="en-US" sz="1600" b="1" dirty="0" err="1">
                <a:solidFill>
                  <a:schemeClr val="tx1"/>
                </a:solidFill>
                <a:latin typeface="Consolas" panose="020B0609020204030204" pitchFamily="49" charset="0"/>
                <a:cs typeface="Courier New" pitchFamily="49" charset="0"/>
              </a:rPr>
              <a:t>printf</a:t>
            </a:r>
            <a:r>
              <a:rPr lang="en-US" sz="1600" b="1" dirty="0">
                <a:solidFill>
                  <a:schemeClr val="tx1"/>
                </a:solidFill>
                <a:latin typeface="Consolas" panose="020B0609020204030204" pitchFamily="49" charset="0"/>
                <a:cs typeface="Courier New" pitchFamily="49" charset="0"/>
              </a:rPr>
              <a:t>("20 is even\n");</a:t>
            </a:r>
          </a:p>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    else </a:t>
            </a:r>
          </a:p>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         </a:t>
            </a:r>
            <a:r>
              <a:rPr lang="en-US" sz="1600" b="1" dirty="0" err="1">
                <a:solidFill>
                  <a:schemeClr val="tx1"/>
                </a:solidFill>
                <a:latin typeface="Consolas" panose="020B0609020204030204" pitchFamily="49" charset="0"/>
                <a:cs typeface="Courier New" pitchFamily="49" charset="0"/>
              </a:rPr>
              <a:t>printf</a:t>
            </a:r>
            <a:r>
              <a:rPr lang="en-US" sz="1600" b="1" dirty="0">
                <a:solidFill>
                  <a:schemeClr val="tx1"/>
                </a:solidFill>
                <a:latin typeface="Consolas" panose="020B0609020204030204" pitchFamily="49" charset="0"/>
                <a:cs typeface="Courier New" pitchFamily="49" charset="0"/>
              </a:rPr>
              <a:t>("20 is odd\n");</a:t>
            </a:r>
          </a:p>
          <a:p>
            <a:pPr>
              <a:lnSpc>
                <a:spcPct val="80000"/>
              </a:lnSpc>
              <a:spcBef>
                <a:spcPts val="1125"/>
              </a:spcBef>
              <a:buClrTx/>
              <a:buFontTx/>
              <a:buNone/>
            </a:pPr>
            <a:endParaRPr lang="en-US" sz="1600" b="1" dirty="0">
              <a:solidFill>
                <a:schemeClr val="tx1"/>
              </a:solidFill>
              <a:latin typeface="Consolas" panose="020B0609020204030204" pitchFamily="49" charset="0"/>
              <a:cs typeface="Courier New" pitchFamily="49" charset="0"/>
            </a:endParaRPr>
          </a:p>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	 </a:t>
            </a:r>
            <a:r>
              <a:rPr lang="en-US" sz="1600" b="1" dirty="0" err="1">
                <a:solidFill>
                  <a:schemeClr val="tx1"/>
                </a:solidFill>
                <a:latin typeface="Consolas" panose="020B0609020204030204" pitchFamily="49" charset="0"/>
                <a:cs typeface="Courier New" pitchFamily="49" charset="0"/>
              </a:rPr>
              <a:t>printf</a:t>
            </a:r>
            <a:r>
              <a:rPr lang="en-US" sz="1600" b="1" dirty="0">
                <a:solidFill>
                  <a:schemeClr val="tx1"/>
                </a:solidFill>
                <a:latin typeface="Consolas" panose="020B0609020204030204" pitchFamily="49" charset="0"/>
                <a:cs typeface="Courier New" pitchFamily="49" charset="0"/>
              </a:rPr>
              <a:t>("23 is %s\n", </a:t>
            </a:r>
            <a:r>
              <a:rPr lang="en-US" sz="1600" b="1" dirty="0" err="1">
                <a:solidFill>
                  <a:schemeClr val="tx1"/>
                </a:solidFill>
                <a:latin typeface="Consolas" panose="020B0609020204030204" pitchFamily="49" charset="0"/>
                <a:cs typeface="Courier New" pitchFamily="49" charset="0"/>
              </a:rPr>
              <a:t>is_odd</a:t>
            </a:r>
            <a:r>
              <a:rPr lang="en-US" sz="1600" b="1" dirty="0">
                <a:solidFill>
                  <a:schemeClr val="tx1"/>
                </a:solidFill>
                <a:latin typeface="Consolas" panose="020B0609020204030204" pitchFamily="49" charset="0"/>
                <a:cs typeface="Courier New" pitchFamily="49" charset="0"/>
              </a:rPr>
              <a:t>(23) ? "odd" : "even");</a:t>
            </a:r>
          </a:p>
          <a:p>
            <a:pPr>
              <a:lnSpc>
                <a:spcPct val="80000"/>
              </a:lnSpc>
              <a:spcBef>
                <a:spcPts val="1125"/>
              </a:spcBef>
              <a:buClrTx/>
              <a:buFontTx/>
              <a:buNone/>
            </a:pPr>
            <a:endParaRPr lang="en-US" sz="1600" b="1" dirty="0">
              <a:solidFill>
                <a:schemeClr val="tx1"/>
              </a:solidFill>
              <a:latin typeface="Consolas" panose="020B0609020204030204" pitchFamily="49" charset="0"/>
              <a:cs typeface="Courier New" pitchFamily="49" charset="0"/>
            </a:endParaRPr>
          </a:p>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	 return 0;</a:t>
            </a:r>
          </a:p>
          <a:p>
            <a:pPr>
              <a:lnSpc>
                <a:spcPct val="80000"/>
              </a:lnSpc>
              <a:spcBef>
                <a:spcPts val="1125"/>
              </a:spcBef>
              <a:buClrTx/>
              <a:buFontTx/>
              <a:buNone/>
            </a:pPr>
            <a:r>
              <a:rPr lang="en-US" sz="1600" b="1" dirty="0">
                <a:solidFill>
                  <a:schemeClr val="tx1"/>
                </a:solidFill>
                <a:latin typeface="Consolas" panose="020B0609020204030204" pitchFamily="49" charset="0"/>
                <a:cs typeface="Courier New" pitchFamily="49" charset="0"/>
              </a:rPr>
              <a:t>}</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304800" y="163513"/>
            <a:ext cx="829964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b="1" dirty="0">
                <a:solidFill>
                  <a:srgbClr val="293A83"/>
                </a:solidFill>
                <a:latin typeface="Gill Sans MT" panose="020B0502020104020203" pitchFamily="34" charset="0"/>
              </a:rPr>
              <a:t>Bugs and Avoiding Them </a:t>
            </a:r>
          </a:p>
        </p:txBody>
      </p:sp>
      <p:sp>
        <p:nvSpPr>
          <p:cNvPr id="86018" name="Text Box 2"/>
          <p:cNvSpPr txBox="1">
            <a:spLocks noChangeArrowheads="1"/>
          </p:cNvSpPr>
          <p:nvPr/>
        </p:nvSpPr>
        <p:spPr bwMode="auto">
          <a:xfrm>
            <a:off x="304800" y="1143001"/>
            <a:ext cx="8515672" cy="509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gn="just">
              <a:spcBef>
                <a:spcPts val="2000"/>
              </a:spcBef>
              <a:buClr>
                <a:srgbClr val="003399"/>
              </a:buClr>
              <a:buFont typeface="Wingdings" pitchFamily="2" charset="2"/>
              <a:buChar char=""/>
            </a:pPr>
            <a:r>
              <a:rPr lang="en-US" sz="2800" dirty="0">
                <a:latin typeface="Gill Sans MT" panose="020B0502020104020203" pitchFamily="34" charset="0"/>
              </a:rPr>
              <a:t>Be careful about the order of input parameters.</a:t>
            </a:r>
          </a:p>
          <a:p>
            <a:pPr algn="just">
              <a:spcBef>
                <a:spcPts val="1750"/>
              </a:spcBef>
              <a:buClrTx/>
              <a:buFontTx/>
              <a:buNone/>
            </a:pPr>
            <a:r>
              <a:rPr lang="en-US" sz="2400" b="1" dirty="0">
                <a:latin typeface="Consolas" panose="020B0609020204030204" pitchFamily="49" charset="0"/>
                <a:cs typeface="Courier New" pitchFamily="49" charset="0"/>
              </a:rPr>
              <a:t>     int diff(int a, int b){return a - b;}</a:t>
            </a:r>
          </a:p>
          <a:p>
            <a:pPr algn="just">
              <a:spcBef>
                <a:spcPts val="1750"/>
              </a:spcBef>
              <a:buClrTx/>
              <a:buFontTx/>
              <a:buNone/>
            </a:pPr>
            <a:r>
              <a:rPr lang="en-US" sz="2400" b="1" dirty="0">
                <a:latin typeface="Consolas" panose="020B0609020204030204" pitchFamily="49" charset="0"/>
                <a:cs typeface="Courier New" pitchFamily="49" charset="0"/>
              </a:rPr>
              <a:t>     diff(x, y) or diff(y, x)</a:t>
            </a:r>
          </a:p>
          <a:p>
            <a:pPr algn="just">
              <a:spcBef>
                <a:spcPts val="2000"/>
              </a:spcBef>
              <a:buClr>
                <a:srgbClr val="003399"/>
              </a:buClr>
              <a:buFont typeface="Wingdings" pitchFamily="2" charset="2"/>
              <a:buChar char=""/>
            </a:pPr>
            <a:r>
              <a:rPr lang="en-US" sz="2800" dirty="0">
                <a:latin typeface="Gill Sans MT" panose="020B0502020104020203" pitchFamily="34" charset="0"/>
              </a:rPr>
              <a:t>Be careful about </a:t>
            </a:r>
            <a:r>
              <a:rPr lang="en-US" sz="2800" b="1" dirty="0">
                <a:latin typeface="Gill Sans MT" panose="020B0502020104020203" pitchFamily="34" charset="0"/>
              </a:rPr>
              <a:t>casting</a:t>
            </a:r>
            <a:r>
              <a:rPr lang="en-US" sz="2800" dirty="0">
                <a:latin typeface="Gill Sans MT" panose="020B0502020104020203" pitchFamily="34" charset="0"/>
              </a:rPr>
              <a:t> in functions.</a:t>
            </a:r>
          </a:p>
          <a:p>
            <a:pPr algn="just">
              <a:spcBef>
                <a:spcPts val="2000"/>
              </a:spcBef>
              <a:buClr>
                <a:srgbClr val="003399"/>
              </a:buClr>
              <a:buFont typeface="Wingdings" pitchFamily="2" charset="2"/>
              <a:buChar char=""/>
            </a:pPr>
            <a:r>
              <a:rPr lang="en-US" sz="2800" dirty="0">
                <a:latin typeface="Gill Sans MT" panose="020B0502020104020203" pitchFamily="34" charset="0"/>
              </a:rPr>
              <a:t>Recursion must finish, be careful a bout basic problem in the recursive functions.</a:t>
            </a:r>
          </a:p>
          <a:p>
            <a:pPr lvl="1" algn="just">
              <a:spcBef>
                <a:spcPts val="700"/>
              </a:spcBef>
              <a:buClr>
                <a:srgbClr val="006633"/>
              </a:buClr>
              <a:buSzPct val="85000"/>
              <a:buFont typeface="Wingdings" pitchFamily="2" charset="2"/>
              <a:buChar char=""/>
            </a:pPr>
            <a:r>
              <a:rPr lang="en-US" sz="2400" dirty="0">
                <a:latin typeface="Gill Sans MT" panose="020B0502020104020203" pitchFamily="34" charset="0"/>
              </a:rPr>
              <a:t> No base problem </a:t>
            </a:r>
            <a:r>
              <a:rPr lang="en-US" sz="2400" dirty="0">
                <a:latin typeface="Wingdings" pitchFamily="2" charset="2"/>
              </a:rPr>
              <a:t></a:t>
            </a:r>
            <a:r>
              <a:rPr lang="en-US" sz="2400" dirty="0">
                <a:latin typeface="Gill Sans MT" panose="020B0502020104020203" pitchFamily="34" charset="0"/>
              </a:rPr>
              <a:t> Stack Overflow</a:t>
            </a:r>
          </a:p>
          <a:p>
            <a:pPr algn="just">
              <a:spcBef>
                <a:spcPts val="2000"/>
              </a:spcBef>
              <a:buClr>
                <a:srgbClr val="003399"/>
              </a:buClr>
              <a:buFont typeface="Wingdings" pitchFamily="2" charset="2"/>
              <a:buChar char=""/>
            </a:pPr>
            <a:r>
              <a:rPr lang="en-US" sz="2800" dirty="0">
                <a:latin typeface="Gill Sans MT" panose="020B0502020104020203" pitchFamily="34" charset="0"/>
              </a:rPr>
              <a:t>Static variables are useful debugging </a:t>
            </a:r>
          </a:p>
        </p:txBody>
      </p:sp>
      <p:sp>
        <p:nvSpPr>
          <p:cNvPr id="86019"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8D138DA-7989-41C3-8BA9-E2915ECF0375}" type="slidenum">
              <a:rPr lang="en-US" sz="1200">
                <a:latin typeface="Gill Sans MT" panose="020B0502020104020203" pitchFamily="34" charset="0"/>
                <a:ea typeface="MS PGothic" pitchFamily="34" charset="-128"/>
              </a:rPr>
              <a:pPr algn="r">
                <a:buClrTx/>
                <a:buFontTx/>
                <a:buNone/>
              </a:pPr>
              <a:t>92</a:t>
            </a:fld>
            <a:endParaRPr lang="en-US" sz="1200" dirty="0">
              <a:latin typeface="Gill Sans MT" panose="020B0502020104020203" pitchFamily="34" charset="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26841-40FB-EDE7-A23C-3154875BAACC}"/>
            </a:ext>
          </a:extLst>
        </p:cNvPr>
        <p:cNvGrpSpPr/>
        <p:nvPr/>
      </p:nvGrpSpPr>
      <p:grpSpPr>
        <a:xfrm>
          <a:off x="0" y="0"/>
          <a:ext cx="0" cy="0"/>
          <a:chOff x="0" y="0"/>
          <a:chExt cx="0" cy="0"/>
        </a:xfrm>
      </p:grpSpPr>
      <p:sp>
        <p:nvSpPr>
          <p:cNvPr id="32770" name="Text Box 1">
            <a:extLst>
              <a:ext uri="{FF2B5EF4-FFF2-40B4-BE49-F238E27FC236}">
                <a16:creationId xmlns:a16="http://schemas.microsoft.com/office/drawing/2014/main" id="{6BF3C951-C65C-AA2C-7FCD-B5303502A36C}"/>
              </a:ext>
            </a:extLst>
          </p:cNvPr>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4000" b="1" i="0" u="none" strike="noStrike" kern="1200" cap="none" spc="0" normalizeH="0" baseline="0" noProof="0">
                <a:ln>
                  <a:noFill/>
                </a:ln>
                <a:solidFill>
                  <a:srgbClr val="293A83"/>
                </a:solidFill>
                <a:effectLst/>
                <a:uLnTx/>
                <a:uFillTx/>
                <a:latin typeface="Gill Sans MT" panose="020B0502020104020203" pitchFamily="34" charset="0"/>
                <a:ea typeface="+mn-ea"/>
                <a:cs typeface="Arial" charset="0"/>
              </a:rPr>
              <a:t>Questions </a:t>
            </a:r>
            <a:endParaRPr kumimoji="0" lang="en-US" sz="4000" b="1" i="0" u="none" strike="noStrike" kern="1200" cap="none" spc="0" normalizeH="0" baseline="0" noProof="0" dirty="0">
              <a:ln>
                <a:noFill/>
              </a:ln>
              <a:solidFill>
                <a:srgbClr val="293A83"/>
              </a:solidFill>
              <a:effectLst/>
              <a:uLnTx/>
              <a:uFillTx/>
              <a:latin typeface="Gill Sans MT" panose="020B0502020104020203" pitchFamily="34" charset="0"/>
              <a:ea typeface="+mn-ea"/>
              <a:cs typeface="Arial" charset="0"/>
            </a:endParaRPr>
          </a:p>
        </p:txBody>
      </p:sp>
      <p:sp>
        <p:nvSpPr>
          <p:cNvPr id="32771" name="Text Box 2">
            <a:extLst>
              <a:ext uri="{FF2B5EF4-FFF2-40B4-BE49-F238E27FC236}">
                <a16:creationId xmlns:a16="http://schemas.microsoft.com/office/drawing/2014/main" id="{70ACFBF8-E33C-AB41-9401-6671986FBCA1}"/>
              </a:ext>
            </a:extLst>
          </p:cNvPr>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457200" algn="just">
              <a:spcBef>
                <a:spcPts val="0"/>
              </a:spcBef>
              <a:spcAft>
                <a:spcPts val="0"/>
              </a:spcAft>
            </a:pPr>
            <a:r>
              <a:rPr lang="en-US" sz="2800" dirty="0">
                <a:solidFill>
                  <a:srgbClr val="000000"/>
                </a:solidFill>
                <a:latin typeface="Baloo Bhaijaan 2"/>
              </a:rPr>
              <a:t>Which of the following statements about functions in C is NOT true?</a:t>
            </a:r>
            <a:endParaRPr lang="en-US" sz="2800" dirty="0"/>
          </a:p>
          <a:p>
            <a:pPr marL="1035050" lvl="1" indent="-514350">
              <a:spcBef>
                <a:spcPts val="0"/>
              </a:spcBef>
              <a:spcAft>
                <a:spcPts val="0"/>
              </a:spcAft>
              <a:buFont typeface="+mj-lt"/>
              <a:buAutoNum type="alphaUcPeriod"/>
            </a:pPr>
            <a:r>
              <a:rPr lang="en-US" sz="2800" dirty="0">
                <a:solidFill>
                  <a:srgbClr val="000000"/>
                </a:solidFill>
                <a:latin typeface="Baloo Bhaijaan 2"/>
              </a:rPr>
              <a:t>Function prototypes are required before the function is called in the code.</a:t>
            </a:r>
          </a:p>
          <a:p>
            <a:pPr marL="1035050" lvl="1" indent="-514350">
              <a:spcBef>
                <a:spcPts val="0"/>
              </a:spcBef>
              <a:spcAft>
                <a:spcPts val="0"/>
              </a:spcAft>
              <a:buFont typeface="+mj-lt"/>
              <a:buAutoNum type="alphaUcPeriod"/>
            </a:pPr>
            <a:r>
              <a:rPr lang="en-US" sz="2800" dirty="0">
                <a:solidFill>
                  <a:srgbClr val="000000"/>
                </a:solidFill>
                <a:latin typeface="Baloo Bhaijaan 2"/>
              </a:rPr>
              <a:t>The return type of a function must always be specified; it cannot be omitted.</a:t>
            </a:r>
          </a:p>
          <a:p>
            <a:pPr marL="1035050" lvl="1" indent="-514350">
              <a:spcBef>
                <a:spcPts val="0"/>
              </a:spcBef>
              <a:spcAft>
                <a:spcPts val="0"/>
              </a:spcAft>
              <a:buFont typeface="+mj-lt"/>
              <a:buAutoNum type="alphaUcPeriod"/>
            </a:pPr>
            <a:r>
              <a:rPr lang="en-US" sz="2800" dirty="0">
                <a:solidFill>
                  <a:srgbClr val="000000"/>
                </a:solidFill>
                <a:latin typeface="Baloo Bhaijaan 2"/>
              </a:rPr>
              <a:t> A function can be defined inside another function.</a:t>
            </a:r>
          </a:p>
          <a:p>
            <a:pPr marL="1035050" lvl="1" indent="-514350">
              <a:spcBef>
                <a:spcPts val="0"/>
              </a:spcBef>
              <a:spcAft>
                <a:spcPts val="0"/>
              </a:spcAft>
              <a:buFont typeface="+mj-lt"/>
              <a:buAutoNum type="alphaUcPeriod"/>
            </a:pPr>
            <a:r>
              <a:rPr lang="en-US" sz="2800" dirty="0">
                <a:solidFill>
                  <a:srgbClr val="000000"/>
                </a:solidFill>
                <a:latin typeface="Baloo Bhaijaan 2"/>
              </a:rPr>
              <a:t>Global variables can be accessed from any function from any file.</a:t>
            </a:r>
            <a:endParaRPr kumimoji="0" lang="en-US" sz="2800" b="0" i="0" u="none" strike="noStrike" kern="0" cap="none" spc="0" normalizeH="0" baseline="0" noProof="0" dirty="0">
              <a:ln>
                <a:noFill/>
              </a:ln>
              <a:solidFill>
                <a:srgbClr val="C00000"/>
              </a:solidFill>
              <a:effectLst/>
              <a:uLnTx/>
              <a:uFillTx/>
              <a:latin typeface="Gill Sans MT" panose="020B0502020104020203" pitchFamily="34" charset="0"/>
              <a:ea typeface="+mn-ea"/>
              <a:cs typeface="Arial" charset="0"/>
            </a:endParaRPr>
          </a:p>
          <a:p>
            <a:pPr marL="342900" marR="0" lvl="0" indent="-342900" algn="l" defTabSz="914400" rtl="0" eaLnBrk="0" fontAlgn="base" latinLnBrk="0" hangingPunct="0">
              <a:lnSpc>
                <a:spcPct val="100000"/>
              </a:lnSpc>
              <a:spcBef>
                <a:spcPts val="1200"/>
              </a:spcBef>
              <a:spcAft>
                <a:spcPct val="0"/>
              </a:spcAft>
              <a:buClr>
                <a:srgbClr val="003399"/>
              </a:buClr>
              <a:buSzTx/>
              <a:buFont typeface="Wingdings" pitchFamily="2" charset="2"/>
              <a:buChar char="Ø"/>
              <a:tabLst/>
              <a:defRPr/>
            </a:pPr>
            <a:r>
              <a:rPr kumimoji="0" lang="en-US" sz="2800" b="0" i="0" u="none" strike="noStrike" kern="0" cap="none" spc="0" normalizeH="0" baseline="0" noProof="0" dirty="0">
                <a:ln>
                  <a:noFill/>
                </a:ln>
                <a:solidFill>
                  <a:srgbClr val="C00000"/>
                </a:solidFill>
                <a:effectLst/>
                <a:uLnTx/>
                <a:uFillTx/>
                <a:latin typeface="Gill Sans MT" panose="020B0502020104020203" pitchFamily="34" charset="0"/>
                <a:ea typeface="+mn-ea"/>
                <a:cs typeface="Arial" charset="0"/>
              </a:rPr>
              <a:t>Answer: C</a:t>
            </a:r>
          </a:p>
          <a:p>
            <a:pPr marL="0" marR="0" lvl="0" indent="0" algn="l" defTabSz="914400" rtl="0" eaLnBrk="0" fontAlgn="base" latinLnBrk="0" hangingPunct="0">
              <a:lnSpc>
                <a:spcPct val="100000"/>
              </a:lnSpc>
              <a:spcBef>
                <a:spcPts val="1200"/>
              </a:spcBef>
              <a:spcAft>
                <a:spcPct val="0"/>
              </a:spcAft>
              <a:buClr>
                <a:srgbClr val="003399"/>
              </a:buClr>
              <a:buSzTx/>
              <a:buFontTx/>
              <a:buNone/>
              <a:tabLst/>
              <a:defRPr/>
            </a:pPr>
            <a:r>
              <a:rPr kumimoji="0" lang="en-US" sz="2800" b="0" i="0" u="none" strike="noStrike" kern="0" cap="none" spc="0" normalizeH="0" baseline="0" noProof="0" dirty="0">
                <a:ln>
                  <a:noFill/>
                </a:ln>
                <a:solidFill>
                  <a:srgbClr val="000000"/>
                </a:solidFill>
                <a:effectLst/>
                <a:uLnTx/>
                <a:uFillTx/>
                <a:latin typeface="Gill Sans MT" panose="020B0502020104020203" pitchFamily="34" charset="0"/>
                <a:ea typeface="+mn-ea"/>
                <a:cs typeface="Arial" charset="0"/>
              </a:rPr>
              <a:t>		</a:t>
            </a:r>
          </a:p>
        </p:txBody>
      </p:sp>
      <p:sp>
        <p:nvSpPr>
          <p:cNvPr id="32772" name="Text Box 3">
            <a:extLst>
              <a:ext uri="{FF2B5EF4-FFF2-40B4-BE49-F238E27FC236}">
                <a16:creationId xmlns:a16="http://schemas.microsoft.com/office/drawing/2014/main" id="{1648D918-E69D-D40B-DF04-539565EFF0E5}"/>
              </a:ext>
            </a:extLst>
          </p:cNvPr>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49242773-A0CF-44AA-A06F-737BBBA1D179}" type="slidenum">
              <a:rPr kumimoji="0" lang="en-US" sz="1200" b="0" i="0" u="none" strike="noStrike" kern="1200" cap="none" spc="0" normalizeH="0" baseline="0" noProof="0">
                <a:ln>
                  <a:noFill/>
                </a:ln>
                <a:solidFill>
                  <a:srgbClr val="000000"/>
                </a:solidFill>
                <a:effectLst/>
                <a:uLnTx/>
                <a:uFillTx/>
                <a:latin typeface="Gill Sans MT" panose="020B0502020104020203" pitchFamily="34" charset="0"/>
                <a:ea typeface="MS PGothic" pitchFamily="32"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93</a:t>
            </a:fld>
            <a:endParaRPr kumimoji="0" lang="en-US" sz="1200" b="0" i="0" u="none" strike="noStrike" kern="1200" cap="none" spc="0" normalizeH="0" baseline="0" noProof="0" dirty="0">
              <a:ln>
                <a:noFill/>
              </a:ln>
              <a:solidFill>
                <a:srgbClr val="000000"/>
              </a:solidFill>
              <a:effectLst/>
              <a:uLnTx/>
              <a:uFillTx/>
              <a:latin typeface="Gill Sans MT" panose="020B0502020104020203" pitchFamily="34" charset="0"/>
              <a:ea typeface="MS PGothic" pitchFamily="32" charset="-128"/>
              <a:cs typeface="Arial" charset="0"/>
            </a:endParaRPr>
          </a:p>
        </p:txBody>
      </p:sp>
    </p:spTree>
    <p:extLst>
      <p:ext uri="{BB962C8B-B14F-4D97-AF65-F5344CB8AC3E}">
        <p14:creationId xmlns:p14="http://schemas.microsoft.com/office/powerpoint/2010/main" val="4125494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animEffect transition="in" filter="fade">
                                      <p:cBhvr>
                                        <p:cTn id="7"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26841-40FB-EDE7-A23C-3154875BAACC}"/>
            </a:ext>
          </a:extLst>
        </p:cNvPr>
        <p:cNvGrpSpPr/>
        <p:nvPr/>
      </p:nvGrpSpPr>
      <p:grpSpPr>
        <a:xfrm>
          <a:off x="0" y="0"/>
          <a:ext cx="0" cy="0"/>
          <a:chOff x="0" y="0"/>
          <a:chExt cx="0" cy="0"/>
        </a:xfrm>
      </p:grpSpPr>
      <p:sp>
        <p:nvSpPr>
          <p:cNvPr id="32770" name="Text Box 1">
            <a:extLst>
              <a:ext uri="{FF2B5EF4-FFF2-40B4-BE49-F238E27FC236}">
                <a16:creationId xmlns:a16="http://schemas.microsoft.com/office/drawing/2014/main" id="{6BF3C951-C65C-AA2C-7FCD-B5303502A36C}"/>
              </a:ext>
            </a:extLst>
          </p:cNvPr>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4000" b="1" i="0" u="none" strike="noStrike" kern="1200" cap="none" spc="0" normalizeH="0" baseline="0" noProof="0">
                <a:ln>
                  <a:noFill/>
                </a:ln>
                <a:solidFill>
                  <a:srgbClr val="293A83"/>
                </a:solidFill>
                <a:effectLst/>
                <a:uLnTx/>
                <a:uFillTx/>
                <a:latin typeface="Gill Sans MT" panose="020B0502020104020203" pitchFamily="34" charset="0"/>
                <a:ea typeface="+mn-ea"/>
                <a:cs typeface="Arial" charset="0"/>
              </a:rPr>
              <a:t>Questions </a:t>
            </a:r>
            <a:endParaRPr kumimoji="0" lang="en-US" sz="4000" b="1" i="0" u="none" strike="noStrike" kern="1200" cap="none" spc="0" normalizeH="0" baseline="0" noProof="0" dirty="0">
              <a:ln>
                <a:noFill/>
              </a:ln>
              <a:solidFill>
                <a:srgbClr val="293A83"/>
              </a:solidFill>
              <a:effectLst/>
              <a:uLnTx/>
              <a:uFillTx/>
              <a:latin typeface="Gill Sans MT" panose="020B0502020104020203" pitchFamily="34" charset="0"/>
              <a:ea typeface="+mn-ea"/>
              <a:cs typeface="Arial" charset="0"/>
            </a:endParaRPr>
          </a:p>
        </p:txBody>
      </p:sp>
      <p:sp>
        <p:nvSpPr>
          <p:cNvPr id="32771" name="Text Box 2">
            <a:extLst>
              <a:ext uri="{FF2B5EF4-FFF2-40B4-BE49-F238E27FC236}">
                <a16:creationId xmlns:a16="http://schemas.microsoft.com/office/drawing/2014/main" id="{70ACFBF8-E33C-AB41-9401-6671986FBCA1}"/>
              </a:ext>
            </a:extLst>
          </p:cNvPr>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457200" algn="just">
              <a:spcBef>
                <a:spcPts val="0"/>
              </a:spcBef>
              <a:spcAft>
                <a:spcPts val="0"/>
              </a:spcAft>
            </a:pPr>
            <a:r>
              <a:rPr lang="en-US" sz="2800" dirty="0">
                <a:solidFill>
                  <a:srgbClr val="000000"/>
                </a:solidFill>
                <a:latin typeface="Baloo Bhaijaan 2"/>
              </a:rPr>
              <a:t>What is the primary advantage of using inline functions in C?</a:t>
            </a:r>
            <a:endParaRPr lang="en-US" sz="2800" dirty="0"/>
          </a:p>
          <a:p>
            <a:pPr marL="914400" algn="just">
              <a:spcBef>
                <a:spcPts val="0"/>
              </a:spcBef>
              <a:spcAft>
                <a:spcPts val="0"/>
              </a:spcAft>
            </a:pPr>
            <a:r>
              <a:rPr lang="en-US" sz="2800" dirty="0">
                <a:solidFill>
                  <a:srgbClr val="000000"/>
                </a:solidFill>
                <a:latin typeface="Baloo Bhaijaan 2"/>
              </a:rPr>
              <a:t>A) Inline functions reduce the overhead of function calls by directly inserting code at the call site</a:t>
            </a:r>
            <a:endParaRPr lang="en-US" sz="2800" dirty="0"/>
          </a:p>
          <a:p>
            <a:pPr marL="914400" algn="just">
              <a:spcBef>
                <a:spcPts val="0"/>
              </a:spcBef>
              <a:spcAft>
                <a:spcPts val="0"/>
              </a:spcAft>
            </a:pPr>
            <a:r>
              <a:rPr lang="en-US" sz="2800" dirty="0">
                <a:solidFill>
                  <a:srgbClr val="000000"/>
                </a:solidFill>
                <a:latin typeface="Baloo Bhaijaan 2"/>
              </a:rPr>
              <a:t>B) Inline functions allow functions to be written without specifying any return type</a:t>
            </a:r>
            <a:endParaRPr lang="en-US" sz="2800" dirty="0"/>
          </a:p>
          <a:p>
            <a:pPr marL="914400" algn="just">
              <a:spcBef>
                <a:spcPts val="0"/>
              </a:spcBef>
              <a:spcAft>
                <a:spcPts val="0"/>
              </a:spcAft>
            </a:pPr>
            <a:r>
              <a:rPr lang="en-US" sz="2800" dirty="0">
                <a:solidFill>
                  <a:srgbClr val="000000"/>
                </a:solidFill>
                <a:latin typeface="Baloo Bhaijaan 2"/>
              </a:rPr>
              <a:t>C) Inline functions are mandatory for all functions with parameters</a:t>
            </a:r>
            <a:endParaRPr lang="en-US" sz="2800" dirty="0"/>
          </a:p>
          <a:p>
            <a:pPr marL="914400" algn="just">
              <a:spcBef>
                <a:spcPts val="0"/>
              </a:spcBef>
              <a:spcAft>
                <a:spcPts val="0"/>
              </a:spcAft>
            </a:pPr>
            <a:r>
              <a:rPr lang="en-US" sz="2800" dirty="0">
                <a:solidFill>
                  <a:srgbClr val="000000"/>
                </a:solidFill>
                <a:latin typeface="Baloo Bhaijaan 2"/>
              </a:rPr>
              <a:t>D) Inline functions cannot be used for simple operations</a:t>
            </a:r>
            <a:endParaRPr kumimoji="0" lang="en-US" sz="2800" b="0" i="0" u="none" strike="noStrike" kern="0" cap="none" spc="0" normalizeH="0" baseline="0" noProof="0" dirty="0">
              <a:ln>
                <a:noFill/>
              </a:ln>
              <a:solidFill>
                <a:srgbClr val="C00000"/>
              </a:solidFill>
              <a:effectLst/>
              <a:uLnTx/>
              <a:uFillTx/>
              <a:latin typeface="Gill Sans MT" panose="020B0502020104020203" pitchFamily="34" charset="0"/>
              <a:ea typeface="+mn-ea"/>
              <a:cs typeface="Arial" charset="0"/>
            </a:endParaRPr>
          </a:p>
          <a:p>
            <a:pPr marL="342900" marR="0" lvl="0" indent="-342900" algn="l" defTabSz="914400" rtl="0" eaLnBrk="0" fontAlgn="base" latinLnBrk="0" hangingPunct="0">
              <a:lnSpc>
                <a:spcPct val="100000"/>
              </a:lnSpc>
              <a:spcBef>
                <a:spcPts val="1200"/>
              </a:spcBef>
              <a:spcAft>
                <a:spcPct val="0"/>
              </a:spcAft>
              <a:buClr>
                <a:srgbClr val="003399"/>
              </a:buClr>
              <a:buSzTx/>
              <a:buFont typeface="Wingdings" pitchFamily="2" charset="2"/>
              <a:buChar char="Ø"/>
              <a:tabLst/>
              <a:defRPr/>
            </a:pPr>
            <a:r>
              <a:rPr kumimoji="0" lang="en-US" sz="2800" b="0" i="0" u="none" strike="noStrike" kern="0" cap="none" spc="0" normalizeH="0" baseline="0" noProof="0" dirty="0">
                <a:ln>
                  <a:noFill/>
                </a:ln>
                <a:solidFill>
                  <a:srgbClr val="C00000"/>
                </a:solidFill>
                <a:effectLst/>
                <a:uLnTx/>
                <a:uFillTx/>
                <a:latin typeface="Gill Sans MT" panose="020B0502020104020203" pitchFamily="34" charset="0"/>
                <a:ea typeface="+mn-ea"/>
                <a:cs typeface="Arial" charset="0"/>
              </a:rPr>
              <a:t>Answer: A</a:t>
            </a:r>
          </a:p>
          <a:p>
            <a:pPr marL="0" marR="0" lvl="0" indent="0" algn="l" defTabSz="914400" rtl="0" eaLnBrk="0" fontAlgn="base" latinLnBrk="0" hangingPunct="0">
              <a:lnSpc>
                <a:spcPct val="100000"/>
              </a:lnSpc>
              <a:spcBef>
                <a:spcPts val="1200"/>
              </a:spcBef>
              <a:spcAft>
                <a:spcPct val="0"/>
              </a:spcAft>
              <a:buClr>
                <a:srgbClr val="003399"/>
              </a:buClr>
              <a:buSzTx/>
              <a:buFontTx/>
              <a:buNone/>
              <a:tabLst/>
              <a:defRPr/>
            </a:pPr>
            <a:r>
              <a:rPr kumimoji="0" lang="en-US" sz="2800" b="0" i="0" u="none" strike="noStrike" kern="0" cap="none" spc="0" normalizeH="0" baseline="0" noProof="0" dirty="0">
                <a:ln>
                  <a:noFill/>
                </a:ln>
                <a:solidFill>
                  <a:srgbClr val="000000"/>
                </a:solidFill>
                <a:effectLst/>
                <a:uLnTx/>
                <a:uFillTx/>
                <a:latin typeface="Gill Sans MT" panose="020B0502020104020203" pitchFamily="34" charset="0"/>
                <a:ea typeface="+mn-ea"/>
                <a:cs typeface="Arial" charset="0"/>
              </a:rPr>
              <a:t>		</a:t>
            </a:r>
          </a:p>
        </p:txBody>
      </p:sp>
      <p:sp>
        <p:nvSpPr>
          <p:cNvPr id="32772" name="Text Box 3">
            <a:extLst>
              <a:ext uri="{FF2B5EF4-FFF2-40B4-BE49-F238E27FC236}">
                <a16:creationId xmlns:a16="http://schemas.microsoft.com/office/drawing/2014/main" id="{1648D918-E69D-D40B-DF04-539565EFF0E5}"/>
              </a:ext>
            </a:extLst>
          </p:cNvPr>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49242773-A0CF-44AA-A06F-737BBBA1D179}" type="slidenum">
              <a:rPr kumimoji="0" lang="en-US" sz="1200" b="0" i="0" u="none" strike="noStrike" kern="1200" cap="none" spc="0" normalizeH="0" baseline="0" noProof="0">
                <a:ln>
                  <a:noFill/>
                </a:ln>
                <a:solidFill>
                  <a:srgbClr val="000000"/>
                </a:solidFill>
                <a:effectLst/>
                <a:uLnTx/>
                <a:uFillTx/>
                <a:latin typeface="Gill Sans MT" panose="020B0502020104020203" pitchFamily="34" charset="0"/>
                <a:ea typeface="MS PGothic" pitchFamily="32"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94</a:t>
            </a:fld>
            <a:endParaRPr kumimoji="0" lang="en-US" sz="1200" b="0" i="0" u="none" strike="noStrike" kern="1200" cap="none" spc="0" normalizeH="0" baseline="0" noProof="0" dirty="0">
              <a:ln>
                <a:noFill/>
              </a:ln>
              <a:solidFill>
                <a:srgbClr val="000000"/>
              </a:solidFill>
              <a:effectLst/>
              <a:uLnTx/>
              <a:uFillTx/>
              <a:latin typeface="Gill Sans MT" panose="020B0502020104020203" pitchFamily="34" charset="0"/>
              <a:ea typeface="MS PGothic" pitchFamily="32" charset="-128"/>
              <a:cs typeface="Arial" charset="0"/>
            </a:endParaRPr>
          </a:p>
        </p:txBody>
      </p:sp>
    </p:spTree>
    <p:extLst>
      <p:ext uri="{BB962C8B-B14F-4D97-AF65-F5344CB8AC3E}">
        <p14:creationId xmlns:p14="http://schemas.microsoft.com/office/powerpoint/2010/main" val="18224154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5" end="5"/>
                                            </p:txEl>
                                          </p:spTgt>
                                        </p:tgtEl>
                                        <p:attrNameLst>
                                          <p:attrName>style.visibility</p:attrName>
                                        </p:attrNameLst>
                                      </p:cBhvr>
                                      <p:to>
                                        <p:strVal val="visible"/>
                                      </p:to>
                                    </p:set>
                                    <p:animEffect transition="in" filter="fade">
                                      <p:cBhvr>
                                        <p:cTn id="7"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26841-40FB-EDE7-A23C-3154875BAACC}"/>
            </a:ext>
          </a:extLst>
        </p:cNvPr>
        <p:cNvGrpSpPr/>
        <p:nvPr/>
      </p:nvGrpSpPr>
      <p:grpSpPr>
        <a:xfrm>
          <a:off x="0" y="0"/>
          <a:ext cx="0" cy="0"/>
          <a:chOff x="0" y="0"/>
          <a:chExt cx="0" cy="0"/>
        </a:xfrm>
      </p:grpSpPr>
      <p:sp>
        <p:nvSpPr>
          <p:cNvPr id="32770" name="Text Box 1">
            <a:extLst>
              <a:ext uri="{FF2B5EF4-FFF2-40B4-BE49-F238E27FC236}">
                <a16:creationId xmlns:a16="http://schemas.microsoft.com/office/drawing/2014/main" id="{6BF3C951-C65C-AA2C-7FCD-B5303502A36C}"/>
              </a:ext>
            </a:extLst>
          </p:cNvPr>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4000" b="1" i="0" u="none" strike="noStrike" kern="1200" cap="none" spc="0" normalizeH="0" baseline="0" noProof="0">
                <a:ln>
                  <a:noFill/>
                </a:ln>
                <a:solidFill>
                  <a:srgbClr val="293A83"/>
                </a:solidFill>
                <a:effectLst/>
                <a:uLnTx/>
                <a:uFillTx/>
                <a:latin typeface="Gill Sans MT" panose="020B0502020104020203" pitchFamily="34" charset="0"/>
                <a:ea typeface="+mn-ea"/>
                <a:cs typeface="Arial" charset="0"/>
              </a:rPr>
              <a:t>Questions </a:t>
            </a:r>
            <a:endParaRPr kumimoji="0" lang="en-US" sz="4000" b="1" i="0" u="none" strike="noStrike" kern="1200" cap="none" spc="0" normalizeH="0" baseline="0" noProof="0" dirty="0">
              <a:ln>
                <a:noFill/>
              </a:ln>
              <a:solidFill>
                <a:srgbClr val="293A83"/>
              </a:solidFill>
              <a:effectLst/>
              <a:uLnTx/>
              <a:uFillTx/>
              <a:latin typeface="Gill Sans MT" panose="020B0502020104020203" pitchFamily="34" charset="0"/>
              <a:ea typeface="+mn-ea"/>
              <a:cs typeface="Arial" charset="0"/>
            </a:endParaRPr>
          </a:p>
        </p:txBody>
      </p:sp>
      <p:sp>
        <p:nvSpPr>
          <p:cNvPr id="32771" name="Text Box 2">
            <a:extLst>
              <a:ext uri="{FF2B5EF4-FFF2-40B4-BE49-F238E27FC236}">
                <a16:creationId xmlns:a16="http://schemas.microsoft.com/office/drawing/2014/main" id="{70ACFBF8-E33C-AB41-9401-6671986FBCA1}"/>
              </a:ext>
            </a:extLst>
          </p:cNvPr>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457200" algn="just">
              <a:spcBef>
                <a:spcPts val="0"/>
              </a:spcBef>
              <a:spcAft>
                <a:spcPts val="0"/>
              </a:spcAft>
            </a:pPr>
            <a:r>
              <a:rPr lang="en-US" sz="2800" dirty="0">
                <a:solidFill>
                  <a:srgbClr val="000000"/>
                </a:solidFill>
                <a:latin typeface="Baloo Bhaijaan 2"/>
              </a:rPr>
              <a:t>What will be the output of the following code?</a:t>
            </a:r>
            <a:endParaRPr lang="en-US" sz="2800" dirty="0"/>
          </a:p>
          <a:p>
            <a:pPr marL="457200" algn="just">
              <a:spcBef>
                <a:spcPts val="0"/>
              </a:spcBef>
              <a:spcAft>
                <a:spcPts val="0"/>
              </a:spcAft>
            </a:pPr>
            <a:r>
              <a:rPr lang="en-US" dirty="0">
                <a:solidFill>
                  <a:srgbClr val="741B47"/>
                </a:solidFill>
                <a:latin typeface="Baloo Bhaijaan 2"/>
              </a:rPr>
              <a:t>int </a:t>
            </a:r>
            <a:r>
              <a:rPr lang="en-US" dirty="0" err="1">
                <a:solidFill>
                  <a:srgbClr val="741B47"/>
                </a:solidFill>
                <a:latin typeface="Baloo Bhaijaan 2"/>
              </a:rPr>
              <a:t>func</a:t>
            </a:r>
            <a:r>
              <a:rPr lang="en-US" dirty="0">
                <a:solidFill>
                  <a:srgbClr val="741B47"/>
                </a:solidFill>
                <a:latin typeface="Baloo Bhaijaan 2"/>
              </a:rPr>
              <a:t>(int </a:t>
            </a:r>
            <a:r>
              <a:rPr lang="en-US" dirty="0" err="1">
                <a:solidFill>
                  <a:srgbClr val="741B47"/>
                </a:solidFill>
                <a:latin typeface="Baloo Bhaijaan 2"/>
              </a:rPr>
              <a:t>i</a:t>
            </a:r>
            <a:r>
              <a:rPr lang="en-US" dirty="0">
                <a:solidFill>
                  <a:srgbClr val="741B47"/>
                </a:solidFill>
                <a:latin typeface="Baloo Bhaijaan 2"/>
              </a:rPr>
              <a:t>)</a:t>
            </a:r>
            <a:endParaRPr lang="en-US" dirty="0"/>
          </a:p>
          <a:p>
            <a:pPr marL="457200" algn="just">
              <a:spcBef>
                <a:spcPts val="0"/>
              </a:spcBef>
              <a:spcAft>
                <a:spcPts val="0"/>
              </a:spcAft>
            </a:pPr>
            <a:r>
              <a:rPr lang="en-US" dirty="0">
                <a:solidFill>
                  <a:srgbClr val="741B47"/>
                </a:solidFill>
                <a:latin typeface="Baloo Bhaijaan 2"/>
              </a:rPr>
              <a:t>{  if ( i%2 ) return (</a:t>
            </a:r>
            <a:r>
              <a:rPr lang="en-US" dirty="0" err="1">
                <a:solidFill>
                  <a:srgbClr val="741B47"/>
                </a:solidFill>
                <a:latin typeface="Baloo Bhaijaan 2"/>
              </a:rPr>
              <a:t>i</a:t>
            </a:r>
            <a:r>
              <a:rPr lang="en-US" dirty="0">
                <a:solidFill>
                  <a:srgbClr val="741B47"/>
                </a:solidFill>
                <a:latin typeface="Baloo Bhaijaan 2"/>
              </a:rPr>
              <a:t>++);</a:t>
            </a:r>
            <a:endParaRPr lang="en-US" dirty="0"/>
          </a:p>
          <a:p>
            <a:pPr marL="457200" algn="just">
              <a:spcBef>
                <a:spcPts val="0"/>
              </a:spcBef>
              <a:spcAft>
                <a:spcPts val="0"/>
              </a:spcAft>
            </a:pPr>
            <a:r>
              <a:rPr lang="en-US" dirty="0">
                <a:solidFill>
                  <a:srgbClr val="741B47"/>
                </a:solidFill>
                <a:latin typeface="Baloo Bhaijaan 2"/>
              </a:rPr>
              <a:t>  else return </a:t>
            </a:r>
            <a:r>
              <a:rPr lang="en-US" dirty="0" err="1">
                <a:solidFill>
                  <a:srgbClr val="741B47"/>
                </a:solidFill>
                <a:latin typeface="Baloo Bhaijaan 2"/>
              </a:rPr>
              <a:t>func</a:t>
            </a:r>
            <a:r>
              <a:rPr lang="en-US" dirty="0">
                <a:solidFill>
                  <a:srgbClr val="741B47"/>
                </a:solidFill>
                <a:latin typeface="Baloo Bhaijaan 2"/>
              </a:rPr>
              <a:t>(</a:t>
            </a:r>
            <a:r>
              <a:rPr lang="en-US" dirty="0" err="1">
                <a:solidFill>
                  <a:srgbClr val="741B47"/>
                </a:solidFill>
                <a:latin typeface="Baloo Bhaijaan 2"/>
              </a:rPr>
              <a:t>func</a:t>
            </a:r>
            <a:r>
              <a:rPr lang="en-US" dirty="0">
                <a:solidFill>
                  <a:srgbClr val="741B47"/>
                </a:solidFill>
                <a:latin typeface="Baloo Bhaijaan 2"/>
              </a:rPr>
              <a:t>( </a:t>
            </a:r>
            <a:r>
              <a:rPr lang="en-US" dirty="0" err="1">
                <a:solidFill>
                  <a:srgbClr val="741B47"/>
                </a:solidFill>
                <a:latin typeface="Baloo Bhaijaan 2"/>
              </a:rPr>
              <a:t>i</a:t>
            </a:r>
            <a:r>
              <a:rPr lang="en-US" dirty="0">
                <a:solidFill>
                  <a:srgbClr val="741B47"/>
                </a:solidFill>
                <a:latin typeface="Baloo Bhaijaan 2"/>
              </a:rPr>
              <a:t> - 1 ));</a:t>
            </a:r>
            <a:endParaRPr lang="en-US" dirty="0"/>
          </a:p>
          <a:p>
            <a:pPr marL="457200" algn="just">
              <a:spcBef>
                <a:spcPts val="0"/>
              </a:spcBef>
              <a:spcAft>
                <a:spcPts val="0"/>
              </a:spcAft>
            </a:pPr>
            <a:r>
              <a:rPr lang="en-US" dirty="0">
                <a:solidFill>
                  <a:srgbClr val="741B47"/>
                </a:solidFill>
                <a:latin typeface="Baloo Bhaijaan 2"/>
              </a:rPr>
              <a:t>}</a:t>
            </a:r>
            <a:endParaRPr lang="en-US" dirty="0"/>
          </a:p>
          <a:p>
            <a:pPr marL="457200" algn="just">
              <a:spcBef>
                <a:spcPts val="0"/>
              </a:spcBef>
              <a:spcAft>
                <a:spcPts val="0"/>
              </a:spcAft>
            </a:pPr>
            <a:r>
              <a:rPr lang="en-US" dirty="0">
                <a:solidFill>
                  <a:srgbClr val="741B47"/>
                </a:solidFill>
                <a:latin typeface="Baloo Bhaijaan 2"/>
              </a:rPr>
              <a:t>int main(){</a:t>
            </a:r>
            <a:endParaRPr lang="en-US" dirty="0"/>
          </a:p>
          <a:p>
            <a:pPr marL="457200" algn="just">
              <a:spcBef>
                <a:spcPts val="0"/>
              </a:spcBef>
              <a:spcAft>
                <a:spcPts val="0"/>
              </a:spcAft>
            </a:pPr>
            <a:r>
              <a:rPr lang="en-US" dirty="0">
                <a:solidFill>
                  <a:srgbClr val="741B47"/>
                </a:solidFill>
                <a:latin typeface="Baloo Bhaijaan 2"/>
              </a:rPr>
              <a:t>  </a:t>
            </a:r>
            <a:r>
              <a:rPr lang="en-US" dirty="0" err="1">
                <a:solidFill>
                  <a:srgbClr val="741B47"/>
                </a:solidFill>
                <a:latin typeface="Baloo Bhaijaan 2"/>
              </a:rPr>
              <a:t>printf</a:t>
            </a:r>
            <a:r>
              <a:rPr lang="en-US" dirty="0">
                <a:solidFill>
                  <a:srgbClr val="741B47"/>
                </a:solidFill>
                <a:latin typeface="Baloo Bhaijaan 2"/>
              </a:rPr>
              <a:t>(" %d ", </a:t>
            </a:r>
            <a:r>
              <a:rPr lang="en-US" dirty="0" err="1">
                <a:solidFill>
                  <a:srgbClr val="741B47"/>
                </a:solidFill>
                <a:latin typeface="Baloo Bhaijaan 2"/>
              </a:rPr>
              <a:t>func</a:t>
            </a:r>
            <a:r>
              <a:rPr lang="en-US" dirty="0">
                <a:solidFill>
                  <a:srgbClr val="741B47"/>
                </a:solidFill>
                <a:latin typeface="Baloo Bhaijaan 2"/>
              </a:rPr>
              <a:t>(2));</a:t>
            </a:r>
            <a:endParaRPr lang="en-US" dirty="0"/>
          </a:p>
          <a:p>
            <a:pPr marL="457200" algn="just">
              <a:spcBef>
                <a:spcPts val="0"/>
              </a:spcBef>
              <a:spcAft>
                <a:spcPts val="0"/>
              </a:spcAft>
            </a:pPr>
            <a:r>
              <a:rPr lang="en-US" dirty="0">
                <a:solidFill>
                  <a:srgbClr val="741B47"/>
                </a:solidFill>
                <a:latin typeface="Baloo Bhaijaan 2"/>
              </a:rPr>
              <a:t>  return 0;</a:t>
            </a:r>
            <a:endParaRPr lang="en-US" dirty="0"/>
          </a:p>
          <a:p>
            <a:pPr marL="457200" algn="just">
              <a:spcBef>
                <a:spcPts val="0"/>
              </a:spcBef>
              <a:spcAft>
                <a:spcPts val="0"/>
              </a:spcAft>
            </a:pPr>
            <a:r>
              <a:rPr lang="en-US" dirty="0">
                <a:solidFill>
                  <a:srgbClr val="741B47"/>
                </a:solidFill>
                <a:latin typeface="Baloo Bhaijaan 2"/>
              </a:rPr>
              <a:t>}</a:t>
            </a:r>
            <a:endParaRPr lang="en-US" dirty="0"/>
          </a:p>
          <a:p>
            <a:r>
              <a:rPr lang="en-US" dirty="0"/>
              <a:t>2 1 0</a:t>
            </a:r>
          </a:p>
          <a:p>
            <a:pPr marL="460375" indent="-342900" algn="just">
              <a:spcBef>
                <a:spcPts val="0"/>
              </a:spcBef>
              <a:spcAft>
                <a:spcPts val="0"/>
              </a:spcAft>
              <a:buFont typeface="+mj-lt"/>
              <a:buAutoNum type="alphaUcPeriod"/>
            </a:pPr>
            <a:r>
              <a:rPr lang="en-US" dirty="0">
                <a:solidFill>
                  <a:srgbClr val="000000"/>
                </a:solidFill>
                <a:latin typeface="Baloo Bhaijaan 2"/>
              </a:rPr>
              <a:t>2 1 0</a:t>
            </a:r>
          </a:p>
          <a:p>
            <a:pPr marL="460375" indent="-342900" algn="just">
              <a:spcBef>
                <a:spcPts val="0"/>
              </a:spcBef>
              <a:spcAft>
                <a:spcPts val="0"/>
              </a:spcAft>
              <a:buFont typeface="+mj-lt"/>
              <a:buAutoNum type="alphaUcPeriod"/>
            </a:pPr>
            <a:r>
              <a:rPr lang="en-US" dirty="0">
                <a:solidFill>
                  <a:srgbClr val="000000"/>
                </a:solidFill>
                <a:latin typeface="Baloo Bhaijaan 2"/>
              </a:rPr>
              <a:t>2 1 2</a:t>
            </a:r>
          </a:p>
          <a:p>
            <a:pPr marL="460375" indent="-342900" algn="just">
              <a:spcBef>
                <a:spcPts val="0"/>
              </a:spcBef>
              <a:spcAft>
                <a:spcPts val="0"/>
              </a:spcAft>
              <a:buFont typeface="+mj-lt"/>
              <a:buAutoNum type="alphaUcPeriod"/>
            </a:pPr>
            <a:r>
              <a:rPr lang="en-US" dirty="0">
                <a:solidFill>
                  <a:srgbClr val="000000"/>
                </a:solidFill>
                <a:latin typeface="Baloo Bhaijaan 2"/>
              </a:rPr>
              <a:t>0</a:t>
            </a:r>
          </a:p>
          <a:p>
            <a:pPr marL="460375" indent="-342900" algn="just">
              <a:spcBef>
                <a:spcPts val="0"/>
              </a:spcBef>
              <a:spcAft>
                <a:spcPts val="0"/>
              </a:spcAft>
              <a:buFont typeface="+mj-lt"/>
              <a:buAutoNum type="alphaUcPeriod"/>
            </a:pPr>
            <a:r>
              <a:rPr lang="en-US" dirty="0">
                <a:solidFill>
                  <a:srgbClr val="000000"/>
                </a:solidFill>
                <a:latin typeface="Baloo Bhaijaan 2"/>
              </a:rPr>
              <a:t>1</a:t>
            </a:r>
          </a:p>
          <a:p>
            <a:endParaRPr lang="en-US" dirty="0"/>
          </a:p>
          <a:p>
            <a:pPr marL="342900" lvl="0" indent="-342900" defTabSz="914400">
              <a:spcBef>
                <a:spcPts val="1200"/>
              </a:spcBef>
              <a:buClr>
                <a:srgbClr val="003399"/>
              </a:buClr>
              <a:buSzTx/>
              <a:buFont typeface="Wingdings" pitchFamily="2" charset="2"/>
              <a:buChar char="Ø"/>
              <a:tabLst/>
              <a:defRPr/>
            </a:pPr>
            <a:r>
              <a:rPr lang="en-US" sz="2800" kern="0" dirty="0">
                <a:solidFill>
                  <a:srgbClr val="C00000"/>
                </a:solidFill>
                <a:latin typeface="Gill Sans MT" panose="020B0502020104020203" pitchFamily="34" charset="0"/>
              </a:rPr>
              <a:t>Answer: D</a:t>
            </a:r>
          </a:p>
          <a:p>
            <a:br>
              <a:rPr lang="en-US" sz="2800" dirty="0"/>
            </a:br>
            <a:endParaRPr kumimoji="0" lang="en-US" sz="2800" b="0" i="0" u="none" strike="noStrike" kern="0" cap="none" spc="0" normalizeH="0" baseline="0" noProof="0" dirty="0">
              <a:ln>
                <a:noFill/>
              </a:ln>
              <a:solidFill>
                <a:srgbClr val="C00000"/>
              </a:solidFill>
              <a:effectLst/>
              <a:uLnTx/>
              <a:uFillTx/>
              <a:latin typeface="Gill Sans MT" panose="020B0502020104020203" pitchFamily="34" charset="0"/>
              <a:ea typeface="+mn-ea"/>
              <a:cs typeface="Arial" charset="0"/>
            </a:endParaRPr>
          </a:p>
          <a:p>
            <a:pPr marL="342900" marR="0" lvl="0" indent="-342900" algn="l" defTabSz="914400" rtl="0" eaLnBrk="0" fontAlgn="base" latinLnBrk="0" hangingPunct="0">
              <a:lnSpc>
                <a:spcPct val="100000"/>
              </a:lnSpc>
              <a:spcBef>
                <a:spcPts val="1200"/>
              </a:spcBef>
              <a:spcAft>
                <a:spcPct val="0"/>
              </a:spcAft>
              <a:buClr>
                <a:srgbClr val="003399"/>
              </a:buClr>
              <a:buSzTx/>
              <a:buFont typeface="Wingdings" pitchFamily="2" charset="2"/>
              <a:buChar char="Ø"/>
              <a:tabLst/>
              <a:defRPr/>
            </a:pPr>
            <a:r>
              <a:rPr kumimoji="0" lang="en-US" sz="2800" b="0" i="0" u="none" strike="noStrike" kern="0" cap="none" spc="0" normalizeH="0" baseline="0" noProof="0" dirty="0">
                <a:ln>
                  <a:noFill/>
                </a:ln>
                <a:solidFill>
                  <a:srgbClr val="C00000"/>
                </a:solidFill>
                <a:effectLst/>
                <a:uLnTx/>
                <a:uFillTx/>
                <a:latin typeface="Gill Sans MT" panose="020B0502020104020203" pitchFamily="34" charset="0"/>
                <a:ea typeface="+mn-ea"/>
                <a:cs typeface="Arial" charset="0"/>
              </a:rPr>
              <a:t>Answer: C</a:t>
            </a:r>
          </a:p>
          <a:p>
            <a:pPr marL="0" marR="0" lvl="0" indent="0" algn="l" defTabSz="914400" rtl="0" eaLnBrk="0" fontAlgn="base" latinLnBrk="0" hangingPunct="0">
              <a:lnSpc>
                <a:spcPct val="100000"/>
              </a:lnSpc>
              <a:spcBef>
                <a:spcPts val="1200"/>
              </a:spcBef>
              <a:spcAft>
                <a:spcPct val="0"/>
              </a:spcAft>
              <a:buClr>
                <a:srgbClr val="003399"/>
              </a:buClr>
              <a:buSzTx/>
              <a:buFontTx/>
              <a:buNone/>
              <a:tabLst/>
              <a:defRPr/>
            </a:pPr>
            <a:r>
              <a:rPr kumimoji="0" lang="en-US" sz="2800" b="0" i="0" u="none" strike="noStrike" kern="0" cap="none" spc="0" normalizeH="0" baseline="0" noProof="0" dirty="0">
                <a:ln>
                  <a:noFill/>
                </a:ln>
                <a:solidFill>
                  <a:srgbClr val="000000"/>
                </a:solidFill>
                <a:effectLst/>
                <a:uLnTx/>
                <a:uFillTx/>
                <a:latin typeface="Gill Sans MT" panose="020B0502020104020203" pitchFamily="34" charset="0"/>
                <a:ea typeface="+mn-ea"/>
                <a:cs typeface="Arial" charset="0"/>
              </a:rPr>
              <a:t>		</a:t>
            </a:r>
          </a:p>
        </p:txBody>
      </p:sp>
      <p:sp>
        <p:nvSpPr>
          <p:cNvPr id="32772" name="Text Box 3">
            <a:extLst>
              <a:ext uri="{FF2B5EF4-FFF2-40B4-BE49-F238E27FC236}">
                <a16:creationId xmlns:a16="http://schemas.microsoft.com/office/drawing/2014/main" id="{1648D918-E69D-D40B-DF04-539565EFF0E5}"/>
              </a:ext>
            </a:extLst>
          </p:cNvPr>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fld id="{49242773-A0CF-44AA-A06F-737BBBA1D179}" type="slidenum">
              <a:rPr kumimoji="0" lang="en-US" sz="1200" b="0" i="0" u="none" strike="noStrike" kern="1200" cap="none" spc="0" normalizeH="0" baseline="0" noProof="0">
                <a:ln>
                  <a:noFill/>
                </a:ln>
                <a:solidFill>
                  <a:srgbClr val="000000"/>
                </a:solidFill>
                <a:effectLst/>
                <a:uLnTx/>
                <a:uFillTx/>
                <a:latin typeface="Gill Sans MT" panose="020B0502020104020203" pitchFamily="34" charset="0"/>
                <a:ea typeface="MS PGothic" pitchFamily="32"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95</a:t>
            </a:fld>
            <a:endParaRPr kumimoji="0" lang="en-US" sz="1200" b="0" i="0" u="none" strike="noStrike" kern="1200" cap="none" spc="0" normalizeH="0" baseline="0" noProof="0" dirty="0">
              <a:ln>
                <a:noFill/>
              </a:ln>
              <a:solidFill>
                <a:srgbClr val="000000"/>
              </a:solidFill>
              <a:effectLst/>
              <a:uLnTx/>
              <a:uFillTx/>
              <a:latin typeface="Gill Sans MT" panose="020B0502020104020203" pitchFamily="34" charset="0"/>
              <a:ea typeface="MS PGothic" pitchFamily="32" charset="-128"/>
              <a:cs typeface="Arial" charset="0"/>
            </a:endParaRPr>
          </a:p>
        </p:txBody>
      </p:sp>
    </p:spTree>
    <p:extLst>
      <p:ext uri="{BB962C8B-B14F-4D97-AF65-F5344CB8AC3E}">
        <p14:creationId xmlns:p14="http://schemas.microsoft.com/office/powerpoint/2010/main" val="8287716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17" end="17"/>
                                            </p:txEl>
                                          </p:spTgt>
                                        </p:tgtEl>
                                        <p:attrNameLst>
                                          <p:attrName>style.visibility</p:attrName>
                                        </p:attrNameLst>
                                      </p:cBhvr>
                                      <p:to>
                                        <p:strVal val="visible"/>
                                      </p:to>
                                    </p:set>
                                    <p:animEffect transition="in" filter="fade">
                                      <p:cBhvr>
                                        <p:cTn id="7" dur="500"/>
                                        <p:tgtEl>
                                          <p:spTgt spid="32771">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304800" y="150813"/>
            <a:ext cx="8077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ClrTx/>
              <a:buFontTx/>
              <a:buNone/>
            </a:pPr>
            <a:r>
              <a:rPr lang="en-US" sz="4000" b="1" dirty="0">
                <a:solidFill>
                  <a:srgbClr val="293A83"/>
                </a:solidFill>
                <a:latin typeface="Gill Sans MT" panose="020B0502020104020203" pitchFamily="34" charset="0"/>
              </a:rPr>
              <a:t>Reference </a:t>
            </a:r>
          </a:p>
        </p:txBody>
      </p:sp>
      <p:sp>
        <p:nvSpPr>
          <p:cNvPr id="32771"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lvl="0" indent="-342900" defTabSz="914400">
              <a:spcBef>
                <a:spcPts val="1200"/>
              </a:spcBef>
              <a:buClr>
                <a:srgbClr val="003399"/>
              </a:buClr>
              <a:buSzTx/>
              <a:buFont typeface="Wingdings" pitchFamily="2" charset="2"/>
              <a:buChar char="Ø"/>
              <a:tabLst/>
            </a:pPr>
            <a:r>
              <a:rPr lang="en-US" sz="3200" kern="0" dirty="0">
                <a:solidFill>
                  <a:srgbClr val="CC0000"/>
                </a:solidFill>
                <a:latin typeface="+mj-lt"/>
              </a:rPr>
              <a:t>Reading Assignment</a:t>
            </a:r>
            <a:r>
              <a:rPr lang="en-US" sz="3200" kern="0" dirty="0">
                <a:solidFill>
                  <a:srgbClr val="000000"/>
                </a:solidFill>
                <a:latin typeface="+mj-lt"/>
              </a:rPr>
              <a:t>: Chapter 5 of “C How to Program”</a:t>
            </a:r>
          </a:p>
        </p:txBody>
      </p:sp>
      <p:sp>
        <p:nvSpPr>
          <p:cNvPr id="32772"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49242773-A0CF-44AA-A06F-737BBBA1D179}" type="slidenum">
              <a:rPr lang="en-US" sz="1200">
                <a:solidFill>
                  <a:srgbClr val="000000"/>
                </a:solidFill>
                <a:latin typeface="Gill Sans MT" panose="020B0502020104020203" pitchFamily="34" charset="0"/>
                <a:ea typeface="MS PGothic" pitchFamily="32" charset="-128"/>
              </a:rPr>
              <a:pPr algn="r" eaLnBrk="1" hangingPunct="1">
                <a:buClrTx/>
                <a:buFontTx/>
                <a:buNone/>
              </a:pPr>
              <a:t>96</a:t>
            </a:fld>
            <a:endParaRPr lang="en-US" sz="1200" dirty="0">
              <a:solidFill>
                <a:srgbClr val="000000"/>
              </a:solidFill>
              <a:latin typeface="Gill Sans MT" panose="020B0502020104020203" pitchFamily="34" charset="0"/>
              <a:ea typeface="MS PGothic" pitchFamily="32" charset="-128"/>
            </a:endParaRPr>
          </a:p>
        </p:txBody>
      </p:sp>
      <p:pic>
        <p:nvPicPr>
          <p:cNvPr id="2" name="Picture 1">
            <a:extLst>
              <a:ext uri="{FF2B5EF4-FFF2-40B4-BE49-F238E27FC236}">
                <a16:creationId xmlns:a16="http://schemas.microsoft.com/office/drawing/2014/main" id="{CD6953FA-DFAC-20D7-6AE2-B0CF1EC0C4DE}"/>
              </a:ext>
            </a:extLst>
          </p:cNvPr>
          <p:cNvPicPr>
            <a:picLocks noChangeAspect="1"/>
          </p:cNvPicPr>
          <p:nvPr/>
        </p:nvPicPr>
        <p:blipFill>
          <a:blip r:embed="rId3"/>
          <a:stretch>
            <a:fillRect/>
          </a:stretch>
        </p:blipFill>
        <p:spPr>
          <a:xfrm>
            <a:off x="3018572" y="2204864"/>
            <a:ext cx="3106855" cy="3889683"/>
          </a:xfrm>
          <a:prstGeom prst="rect">
            <a:avLst/>
          </a:prstGeom>
        </p:spPr>
      </p:pic>
    </p:spTree>
    <p:extLst>
      <p:ext uri="{BB962C8B-B14F-4D97-AF65-F5344CB8AC3E}">
        <p14:creationId xmlns:p14="http://schemas.microsoft.com/office/powerpoint/2010/main" val="15862976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0d4fcb576aec31f61f5376a2d39d0c1f63d5ba"/>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Spring2025">
      <a:majorFont>
        <a:latin typeface="Ubuntu"/>
        <a:ea typeface=""/>
        <a:cs typeface="B Titr"/>
      </a:majorFont>
      <a:minorFont>
        <a:latin typeface="Gill Sans MT"/>
        <a:ea typeface=""/>
        <a:cs typeface="B Kooda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ustom-Spring2025">
      <a:majorFont>
        <a:latin typeface="Ubuntu"/>
        <a:ea typeface=""/>
        <a:cs typeface="B Titr"/>
      </a:majorFont>
      <a:minorFont>
        <a:latin typeface="Gill Sans MT"/>
        <a:ea typeface=""/>
        <a:cs typeface="B Kooda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23745</TotalTime>
  <Words>7799</Words>
  <Application>Microsoft Office PowerPoint</Application>
  <PresentationFormat>On-screen Show (4:3)</PresentationFormat>
  <Paragraphs>1434</Paragraphs>
  <Slides>96</Slides>
  <Notes>92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0</vt:i4>
      </vt:variant>
      <vt:variant>
        <vt:lpstr>Slide Titles</vt:lpstr>
      </vt:variant>
      <vt:variant>
        <vt:i4>96</vt:i4>
      </vt:variant>
    </vt:vector>
  </HeadingPairs>
  <TitlesOfParts>
    <vt:vector size="108" baseType="lpstr">
      <vt:lpstr>Arial</vt:lpstr>
      <vt:lpstr>Baloo Bhaijaan 2</vt:lpstr>
      <vt:lpstr>Calibri</vt:lpstr>
      <vt:lpstr>Consolas</vt:lpstr>
      <vt:lpstr>Courier New</vt:lpstr>
      <vt:lpstr>Gill Sans MT</vt:lpstr>
      <vt:lpstr>Times New Roman</vt:lpstr>
      <vt:lpstr>Ubuntu</vt:lpstr>
      <vt:lpstr>Wingdings</vt:lpstr>
      <vt:lpstr>Office Theme</vt:lpstr>
      <vt:lpstr>Office Theme</vt:lpstr>
      <vt:lpstr>Edge</vt:lpstr>
      <vt:lpstr>Lecture 8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extern Example</vt:lpstr>
      <vt:lpstr>Use a global variable in another file in C</vt:lpstr>
      <vt:lpstr>Use a global variable in another file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Recursive function to calculate Factorial</vt:lpstr>
      <vt:lpstr>PowerPoint Presentation</vt:lpstr>
      <vt:lpstr>PowerPoint Presentation</vt:lpstr>
      <vt:lpstr>PowerPoint Presentation</vt:lpstr>
      <vt:lpstr>PowerPoint Presentation</vt:lpstr>
      <vt:lpstr>PowerPoint Presentation</vt:lpstr>
      <vt:lpstr>PowerPoint Presentation</vt:lpstr>
      <vt:lpstr>Greatest common divisor (GCD)</vt:lpstr>
      <vt:lpstr>Fibonacci numbers</vt:lpstr>
      <vt:lpstr>Print digits recursive</vt:lpstr>
      <vt:lpstr>Print digits recursive</vt:lpstr>
      <vt:lpstr>Find the Largest Element in an Array</vt:lpstr>
      <vt:lpstr>PowerPoint Presentation</vt:lpstr>
      <vt:lpstr>Determine whether input is odd or even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Bahador</dc:creator>
  <cp:lastModifiedBy>Fatemeh Abdi</cp:lastModifiedBy>
  <cp:revision>688</cp:revision>
  <cp:lastPrinted>1601-01-01T00:00:00Z</cp:lastPrinted>
  <dcterms:created xsi:type="dcterms:W3CDTF">2007-10-07T13:27:00Z</dcterms:created>
  <dcterms:modified xsi:type="dcterms:W3CDTF">2025-03-11T22:50:21Z</dcterms:modified>
</cp:coreProperties>
</file>