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78" r:id="rId3"/>
    <p:sldId id="279" r:id="rId4"/>
    <p:sldId id="280" r:id="rId5"/>
    <p:sldId id="281" r:id="rId6"/>
    <p:sldId id="282" r:id="rId7"/>
    <p:sldId id="289" r:id="rId8"/>
    <p:sldId id="283" r:id="rId9"/>
    <p:sldId id="291" r:id="rId10"/>
    <p:sldId id="284" r:id="rId11"/>
    <p:sldId id="285" r:id="rId12"/>
    <p:sldId id="290" r:id="rId13"/>
    <p:sldId id="286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F5ACC16-9269-4FD6-9504-E087E169BF4D}" type="datetimeFigureOut">
              <a:rPr lang="fa-IR" smtClean="0"/>
              <a:t>14/04/41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3AF4523-5F2F-42B7-B5F3-532CD924532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6235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1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8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7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4733"/>
            <a:ext cx="7886700" cy="5394329"/>
          </a:xfrm>
        </p:spPr>
        <p:txBody>
          <a:bodyPr/>
          <a:lstStyle>
            <a:lvl1pPr>
              <a:defRPr>
                <a:cs typeface="B Nazanin" panose="00000400000000000000" pitchFamily="2" charset="-78"/>
              </a:defRPr>
            </a:lvl1pPr>
            <a:lvl2pPr>
              <a:defRPr>
                <a:cs typeface="B Nazanin" panose="00000400000000000000" pitchFamily="2" charset="-78"/>
              </a:defRPr>
            </a:lvl2pPr>
            <a:lvl3pPr>
              <a:defRPr>
                <a:cs typeface="B Nazanin" panose="00000400000000000000" pitchFamily="2" charset="-78"/>
              </a:defRPr>
            </a:lvl3pPr>
            <a:lvl4pPr>
              <a:defRPr>
                <a:cs typeface="B Nazanin" panose="00000400000000000000" pitchFamily="2" charset="-78"/>
              </a:defRPr>
            </a:lvl4pPr>
            <a:lvl5pPr>
              <a:defRPr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AEC1AB7-2E57-4ACA-A5F2-BE956FED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698745"/>
          </a:xfrm>
        </p:spPr>
        <p:txBody>
          <a:bodyPr/>
          <a:lstStyle>
            <a:lvl1pPr algn="ctr">
              <a:defRPr>
                <a:cs typeface="B Nazanin" panose="00000400000000000000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D9B279-F3D1-4058-AB37-289BA1526353}"/>
              </a:ext>
            </a:extLst>
          </p:cNvPr>
          <p:cNvSpPr/>
          <p:nvPr userDrawn="1"/>
        </p:nvSpPr>
        <p:spPr>
          <a:xfrm>
            <a:off x="153865" y="947492"/>
            <a:ext cx="8836270" cy="10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19D8D8-8F52-44F1-9EBA-40AE2EEA7B05}"/>
              </a:ext>
            </a:extLst>
          </p:cNvPr>
          <p:cNvSpPr txBox="1"/>
          <p:nvPr userDrawn="1"/>
        </p:nvSpPr>
        <p:spPr>
          <a:xfrm>
            <a:off x="0" y="6488668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62A6297A-D74E-4E0D-B1FD-20A1691BE5CF}" type="slidenum">
              <a:rPr lang="fa-IR" smtClean="0"/>
              <a:t>‹#›</a:t>
            </a:fld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43341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310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1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8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2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33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183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991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UST">
            <a:extLst>
              <a:ext uri="{FF2B5EF4-FFF2-40B4-BE49-F238E27FC236}">
                <a16:creationId xmlns:a16="http://schemas.microsoft.com/office/drawing/2014/main" id="{30C8D486-5DE8-48D5-98B1-44A57927BDE3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2124" y="621837"/>
            <a:ext cx="1879745" cy="194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6DD6BD-6166-4B84-9EDC-263779A108F7}"/>
              </a:ext>
            </a:extLst>
          </p:cNvPr>
          <p:cNvSpPr txBox="1"/>
          <p:nvPr/>
        </p:nvSpPr>
        <p:spPr>
          <a:xfrm>
            <a:off x="3048827" y="5116455"/>
            <a:ext cx="328892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dirty="0">
                <a:cs typeface="B Nazanin" panose="00000400000000000000" pitchFamily="2" charset="-78"/>
              </a:rPr>
              <a:t>نام درس: کارگاه کامپیوتر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07975-C0E7-4620-8A2F-717D58D75127}"/>
              </a:ext>
            </a:extLst>
          </p:cNvPr>
          <p:cNvSpPr txBox="1"/>
          <p:nvPr/>
        </p:nvSpPr>
        <p:spPr>
          <a:xfrm>
            <a:off x="3048828" y="5712943"/>
            <a:ext cx="328892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dirty="0">
                <a:cs typeface="B Nazanin" panose="00000400000000000000" pitchFamily="2" charset="-78"/>
              </a:rPr>
              <a:t>ارائه‌دهنده: مَهراد حنافروش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68BF3-B853-43F2-AAFF-95FB324D48B0}"/>
              </a:ext>
            </a:extLst>
          </p:cNvPr>
          <p:cNvSpPr/>
          <p:nvPr/>
        </p:nvSpPr>
        <p:spPr>
          <a:xfrm>
            <a:off x="1273220" y="3075057"/>
            <a:ext cx="68401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000" dirty="0">
                <a:latin typeface="+mj-lt"/>
                <a:ea typeface="Montserrat"/>
              </a:rPr>
              <a:t>Version Control System using Git</a:t>
            </a:r>
          </a:p>
        </p:txBody>
      </p:sp>
    </p:spTree>
    <p:extLst>
      <p:ext uri="{BB962C8B-B14F-4D97-AF65-F5344CB8AC3E}">
        <p14:creationId xmlns:p14="http://schemas.microsoft.com/office/powerpoint/2010/main" val="223615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8E7FA6-F64B-4571-B645-6B60D79E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>
                <a:latin typeface="+mj-lt"/>
              </a:rPr>
              <a:t>git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clone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https://github.com/hanaforoosh/repo1.git</a:t>
            </a:r>
          </a:p>
          <a:p>
            <a:pPr algn="l" rtl="0"/>
            <a:endParaRPr lang="en-US" dirty="0">
              <a:latin typeface="+mj-lt"/>
            </a:endParaRPr>
          </a:p>
          <a:p>
            <a:pPr algn="l" rtl="0"/>
            <a:endParaRPr lang="en-US" dirty="0">
              <a:latin typeface="+mj-lt"/>
            </a:endParaRPr>
          </a:p>
          <a:p>
            <a:pPr algn="l" rtl="0"/>
            <a:endParaRPr lang="en-US" dirty="0">
              <a:latin typeface="+mj-lt"/>
            </a:endParaRPr>
          </a:p>
          <a:p>
            <a:pPr marL="0" indent="0" algn="l" rtl="0">
              <a:buNone/>
            </a:pPr>
            <a:endParaRPr lang="en-US" dirty="0">
              <a:latin typeface="+mj-lt"/>
            </a:endParaRPr>
          </a:p>
          <a:p>
            <a:pPr marL="0" indent="0" algn="l" rtl="0">
              <a:buNone/>
            </a:pPr>
            <a:endParaRPr lang="en-US" dirty="0">
              <a:latin typeface="+mj-lt"/>
            </a:endParaRPr>
          </a:p>
          <a:p>
            <a:pPr algn="l" rtl="0"/>
            <a:r>
              <a:rPr lang="en-US" b="1" dirty="0">
                <a:latin typeface="+mj-lt"/>
              </a:rPr>
              <a:t>git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log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algn="l" rtl="0"/>
            <a:endParaRPr lang="fa-IR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3B633B-F65D-4F18-876F-A4184DB8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Commands</a:t>
            </a:r>
            <a:endParaRPr lang="fa-I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A2F3CF-8C92-4995-9AB8-9AE4E80B6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93" y="1863228"/>
            <a:ext cx="7379700" cy="1998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AD0EE-8B89-4D65-950A-7852018E5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33" y="4912398"/>
            <a:ext cx="7347933" cy="120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8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3B633B-F65D-4F18-876F-A4184DB8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Commands (cont’d)</a:t>
            </a:r>
            <a:endParaRPr lang="fa-I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8610F5-D0F3-47C3-B455-8E8B02D6B56C}"/>
              </a:ext>
            </a:extLst>
          </p:cNvPr>
          <p:cNvSpPr/>
          <p:nvPr/>
        </p:nvSpPr>
        <p:spPr>
          <a:xfrm>
            <a:off x="1212980" y="1880118"/>
            <a:ext cx="1548882" cy="15488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C73b2</a:t>
            </a:r>
            <a:endParaRPr lang="fa-IR" sz="2000" b="1" dirty="0">
              <a:latin typeface="Arial Black" panose="020B0A04020102020204" pitchFamily="34" charset="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53D0DBA-666E-4008-9EE5-2F0C8000E9F7}"/>
              </a:ext>
            </a:extLst>
          </p:cNvPr>
          <p:cNvSpPr/>
          <p:nvPr/>
        </p:nvSpPr>
        <p:spPr>
          <a:xfrm>
            <a:off x="1772816" y="1464906"/>
            <a:ext cx="354564" cy="41521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DE42C0-D853-4E0E-B540-B52F06CFC375}"/>
              </a:ext>
            </a:extLst>
          </p:cNvPr>
          <p:cNvSpPr txBox="1"/>
          <p:nvPr/>
        </p:nvSpPr>
        <p:spPr>
          <a:xfrm>
            <a:off x="1212980" y="1250481"/>
            <a:ext cx="725263" cy="369332"/>
          </a:xfrm>
          <a:prstGeom prst="rect">
            <a:avLst/>
          </a:prstGeom>
          <a:noFill/>
          <a:ln>
            <a:noFill/>
          </a:ln>
        </p:spPr>
        <p:txBody>
          <a:bodyPr wrap="none" rtlCol="1">
            <a:spAutoFit/>
          </a:bodyPr>
          <a:lstStyle/>
          <a:p>
            <a:r>
              <a:rPr lang="en-US" b="1" dirty="0"/>
              <a:t>HEAD</a:t>
            </a:r>
            <a:endParaRPr lang="fa-IR" b="1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CF072C9-579F-42B4-9712-7411695306E5}"/>
              </a:ext>
            </a:extLst>
          </p:cNvPr>
          <p:cNvSpPr/>
          <p:nvPr/>
        </p:nvSpPr>
        <p:spPr>
          <a:xfrm>
            <a:off x="1282840" y="1697397"/>
            <a:ext cx="354564" cy="415212"/>
          </a:xfrm>
          <a:prstGeom prst="down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EA4ECF-AC1E-4698-A18B-191435E03B13}"/>
              </a:ext>
            </a:extLst>
          </p:cNvPr>
          <p:cNvSpPr txBox="1"/>
          <p:nvPr/>
        </p:nvSpPr>
        <p:spPr>
          <a:xfrm>
            <a:off x="456400" y="1624478"/>
            <a:ext cx="86376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Master</a:t>
            </a:r>
            <a:endParaRPr lang="fa-IR" b="1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0B5F86DE-D48C-4FB7-82BA-B5FF857C683A}"/>
              </a:ext>
            </a:extLst>
          </p:cNvPr>
          <p:cNvSpPr/>
          <p:nvPr/>
        </p:nvSpPr>
        <p:spPr>
          <a:xfrm>
            <a:off x="1460559" y="3377682"/>
            <a:ext cx="429209" cy="4665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EAC852-024E-489D-BD3C-D35F2D112951}"/>
              </a:ext>
            </a:extLst>
          </p:cNvPr>
          <p:cNvSpPr txBox="1"/>
          <p:nvPr/>
        </p:nvSpPr>
        <p:spPr>
          <a:xfrm>
            <a:off x="-9834" y="3451940"/>
            <a:ext cx="15450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Origin/Master</a:t>
            </a:r>
            <a:endParaRPr lang="fa-IR" b="1" dirty="0">
              <a:solidFill>
                <a:srgbClr val="FF0000"/>
              </a:solidFill>
            </a:endParaRPr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C36DBDE8-31E1-4CFA-9A3A-0A16BBF071EF}"/>
              </a:ext>
            </a:extLst>
          </p:cNvPr>
          <p:cNvSpPr/>
          <p:nvPr/>
        </p:nvSpPr>
        <p:spPr>
          <a:xfrm>
            <a:off x="1926793" y="3451940"/>
            <a:ext cx="429209" cy="829471"/>
          </a:xfrm>
          <a:prstGeom prst="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29D4F-D06C-475F-ACD2-30F336CB3673}"/>
              </a:ext>
            </a:extLst>
          </p:cNvPr>
          <p:cNvSpPr txBox="1"/>
          <p:nvPr/>
        </p:nvSpPr>
        <p:spPr>
          <a:xfrm>
            <a:off x="456400" y="3889139"/>
            <a:ext cx="14065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Origin/HEAD</a:t>
            </a:r>
            <a:endParaRPr lang="fa-IR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6FA6BC-0F7A-44B6-9FE9-3FFD2E118D25}"/>
              </a:ext>
            </a:extLst>
          </p:cNvPr>
          <p:cNvSpPr txBox="1"/>
          <p:nvPr/>
        </p:nvSpPr>
        <p:spPr>
          <a:xfrm>
            <a:off x="244421" y="4448405"/>
            <a:ext cx="4392893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Make a file and name it </a:t>
            </a:r>
            <a:r>
              <a:rPr lang="en-US" sz="2400" dirty="0" err="1">
                <a:solidFill>
                  <a:schemeClr val="accent1"/>
                </a:solidFill>
                <a:latin typeface="+mj-lt"/>
              </a:rPr>
              <a:t>firstFile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Git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add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+mj-lt"/>
              </a:rPr>
              <a:t>firstFile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git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commit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-m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"</a:t>
            </a:r>
            <a:r>
              <a:rPr lang="en-US" sz="2400" dirty="0" err="1">
                <a:solidFill>
                  <a:schemeClr val="accent1"/>
                </a:solidFill>
                <a:latin typeface="+mj-lt"/>
              </a:rPr>
              <a:t>testFile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 has been added to the Repo"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a-IR" sz="2400" dirty="0">
              <a:latin typeface="+mj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EE07A0-B283-4E63-9A3C-CB56BB8E908A}"/>
              </a:ext>
            </a:extLst>
          </p:cNvPr>
          <p:cNvSpPr/>
          <p:nvPr/>
        </p:nvSpPr>
        <p:spPr>
          <a:xfrm>
            <a:off x="3360161" y="1880118"/>
            <a:ext cx="1548882" cy="15488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29725</a:t>
            </a:r>
            <a:endParaRPr lang="fa-IR" sz="2000" b="1" dirty="0">
              <a:latin typeface="Arial Black" panose="020B0A040201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2CFBE7-22F7-44CD-ADFD-40A3119E2330}"/>
              </a:ext>
            </a:extLst>
          </p:cNvPr>
          <p:cNvCxnSpPr>
            <a:stCxn id="5" idx="6"/>
            <a:endCxn id="23" idx="2"/>
          </p:cNvCxnSpPr>
          <p:nvPr/>
        </p:nvCxnSpPr>
        <p:spPr>
          <a:xfrm>
            <a:off x="2761862" y="2654559"/>
            <a:ext cx="5982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8756789-F787-4274-AE48-56821CC3C153}"/>
              </a:ext>
            </a:extLst>
          </p:cNvPr>
          <p:cNvSpPr txBox="1"/>
          <p:nvPr/>
        </p:nvSpPr>
        <p:spPr>
          <a:xfrm>
            <a:off x="4637314" y="4073805"/>
            <a:ext cx="4392893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Git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push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Modify </a:t>
            </a:r>
            <a:r>
              <a:rPr lang="en-US" sz="2400" dirty="0" err="1">
                <a:solidFill>
                  <a:schemeClr val="accent1"/>
                </a:solidFill>
                <a:latin typeface="+mj-lt"/>
              </a:rPr>
              <a:t>firstFile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Git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add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+mj-lt"/>
              </a:rPr>
              <a:t>firstFile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Git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commit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-m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"</a:t>
            </a:r>
            <a:r>
              <a:rPr lang="en-US" sz="2400" dirty="0" err="1">
                <a:solidFill>
                  <a:schemeClr val="accent1"/>
                </a:solidFill>
                <a:latin typeface="+mj-lt"/>
              </a:rPr>
              <a:t>testFile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 has been </a:t>
            </a:r>
            <a:r>
              <a:rPr lang="en-US" sz="2400" dirty="0" err="1">
                <a:solidFill>
                  <a:schemeClr val="accent1"/>
                </a:solidFill>
                <a:latin typeface="+mj-lt"/>
              </a:rPr>
              <a:t>modifed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Git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push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a-IR" sz="2400" dirty="0">
              <a:latin typeface="+mj-lt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EF3163-D962-4784-9F45-F3AE10D3592C}"/>
              </a:ext>
            </a:extLst>
          </p:cNvPr>
          <p:cNvSpPr/>
          <p:nvPr/>
        </p:nvSpPr>
        <p:spPr>
          <a:xfrm>
            <a:off x="5507342" y="1903058"/>
            <a:ext cx="1548882" cy="15488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40661</a:t>
            </a:r>
            <a:endParaRPr lang="fa-IR" sz="2000" b="1" dirty="0">
              <a:latin typeface="Arial Black" panose="020B0A040201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3DAEE2-5C91-4BF5-9E5F-049B323B54D4}"/>
              </a:ext>
            </a:extLst>
          </p:cNvPr>
          <p:cNvCxnSpPr>
            <a:endCxn id="29" idx="2"/>
          </p:cNvCxnSpPr>
          <p:nvPr/>
        </p:nvCxnSpPr>
        <p:spPr>
          <a:xfrm>
            <a:off x="4909043" y="2677499"/>
            <a:ext cx="5982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80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0.25105 0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52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7.40741E-7 L 0.24011 0.0009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7" y="4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0.23281 -0.0002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2" y="-2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59259E-6 L 0.23455 0.0002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7 L 0.26892 0.0090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38" y="44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0.26164 0.0055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73" y="27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59259E-6 L 0.27292 -0.028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141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0.48038 -0.0416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10" y="-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66 0 L 0.52969 0.0303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01" y="1505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29 7.40741E-7 L 0.50834 7.40741E-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94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03 2.22222E-6 L 0.47917 -0.0106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-532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934 0.00023 L 0.47847 0.01041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92 0.00903 L 0.43837 -0.0340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-2153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64 0.00556 L 0.42135 0.00718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049 -0.02639 L 0.52292 -0.0393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22" y="-648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038 -0.04167 L 0.76007 -0.07708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76" y="-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uiExpand="1" animBg="1"/>
      <p:bldP spid="15" grpId="0"/>
      <p:bldP spid="15" grpId="1" uiExpand="1"/>
      <p:bldP spid="16" grpId="0" animBg="1"/>
      <p:bldP spid="16" grpId="1" uiExpand="1" animBg="1"/>
      <p:bldP spid="17" grpId="0"/>
      <p:bldP spid="17" grpId="1" uiExpand="1"/>
      <p:bldP spid="18" grpId="0" uiExpand="1" animBg="1"/>
      <p:bldP spid="18" grpId="1" animBg="1"/>
      <p:bldP spid="19" grpId="0" uiExpand="1"/>
      <p:bldP spid="19" grpId="1"/>
      <p:bldP spid="20" grpId="0" uiExpand="1" animBg="1"/>
      <p:bldP spid="20" grpId="1" animBg="1"/>
      <p:bldP spid="21" grpId="0" uiExpand="1"/>
      <p:bldP spid="21" grpId="1"/>
      <p:bldP spid="22" grpId="0" build="p"/>
      <p:bldP spid="23" grpId="0" animBg="1"/>
      <p:bldP spid="28" grpId="0" uiExpand="1" build="p"/>
      <p:bldP spid="29" grpId="0" uiExpan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3B633B-F65D-4F18-876F-A4184DB8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Commands (cont’d)</a:t>
            </a:r>
            <a:endParaRPr lang="fa-I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8610F5-D0F3-47C3-B455-8E8B02D6B56C}"/>
              </a:ext>
            </a:extLst>
          </p:cNvPr>
          <p:cNvSpPr/>
          <p:nvPr/>
        </p:nvSpPr>
        <p:spPr>
          <a:xfrm>
            <a:off x="1212980" y="1880118"/>
            <a:ext cx="1548882" cy="15488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C73b2</a:t>
            </a:r>
            <a:endParaRPr lang="fa-IR" sz="2000" b="1" dirty="0">
              <a:latin typeface="Arial Black" panose="020B0A04020102020204" pitchFamily="34" charset="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53D0DBA-666E-4008-9EE5-2F0C8000E9F7}"/>
              </a:ext>
            </a:extLst>
          </p:cNvPr>
          <p:cNvSpPr/>
          <p:nvPr/>
        </p:nvSpPr>
        <p:spPr>
          <a:xfrm>
            <a:off x="6404551" y="1551047"/>
            <a:ext cx="354564" cy="41521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DE42C0-D853-4E0E-B540-B52F06CFC375}"/>
              </a:ext>
            </a:extLst>
          </p:cNvPr>
          <p:cNvSpPr txBox="1"/>
          <p:nvPr/>
        </p:nvSpPr>
        <p:spPr>
          <a:xfrm>
            <a:off x="6108497" y="1184497"/>
            <a:ext cx="725263" cy="369332"/>
          </a:xfrm>
          <a:prstGeom prst="rect">
            <a:avLst/>
          </a:prstGeom>
          <a:noFill/>
          <a:ln>
            <a:noFill/>
          </a:ln>
        </p:spPr>
        <p:txBody>
          <a:bodyPr wrap="none" rtlCol="1">
            <a:spAutoFit/>
          </a:bodyPr>
          <a:lstStyle/>
          <a:p>
            <a:r>
              <a:rPr lang="en-US" b="1" dirty="0"/>
              <a:t>HEAD</a:t>
            </a:r>
            <a:endParaRPr lang="fa-IR" b="1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CF072C9-579F-42B4-9712-7411695306E5}"/>
              </a:ext>
            </a:extLst>
          </p:cNvPr>
          <p:cNvSpPr/>
          <p:nvPr/>
        </p:nvSpPr>
        <p:spPr>
          <a:xfrm>
            <a:off x="5899533" y="1529731"/>
            <a:ext cx="354564" cy="415212"/>
          </a:xfrm>
          <a:prstGeom prst="down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EA4ECF-AC1E-4698-A18B-191435E03B13}"/>
              </a:ext>
            </a:extLst>
          </p:cNvPr>
          <p:cNvSpPr txBox="1"/>
          <p:nvPr/>
        </p:nvSpPr>
        <p:spPr>
          <a:xfrm>
            <a:off x="5140794" y="1331172"/>
            <a:ext cx="86376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Master</a:t>
            </a:r>
            <a:endParaRPr lang="fa-IR" b="1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0B5F86DE-D48C-4FB7-82BA-B5FF857C683A}"/>
              </a:ext>
            </a:extLst>
          </p:cNvPr>
          <p:cNvSpPr/>
          <p:nvPr/>
        </p:nvSpPr>
        <p:spPr>
          <a:xfrm>
            <a:off x="5862211" y="3435652"/>
            <a:ext cx="429209" cy="46653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EAC852-024E-489D-BD3C-D35F2D112951}"/>
              </a:ext>
            </a:extLst>
          </p:cNvPr>
          <p:cNvSpPr txBox="1"/>
          <p:nvPr/>
        </p:nvSpPr>
        <p:spPr>
          <a:xfrm>
            <a:off x="4435673" y="3519807"/>
            <a:ext cx="15450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Origin/Master</a:t>
            </a:r>
            <a:endParaRPr lang="fa-IR" b="1" dirty="0">
              <a:solidFill>
                <a:srgbClr val="FF0000"/>
              </a:solidFill>
            </a:endParaRPr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C36DBDE8-31E1-4CFA-9A3A-0A16BBF071EF}"/>
              </a:ext>
            </a:extLst>
          </p:cNvPr>
          <p:cNvSpPr/>
          <p:nvPr/>
        </p:nvSpPr>
        <p:spPr>
          <a:xfrm>
            <a:off x="6404551" y="3389952"/>
            <a:ext cx="429209" cy="499188"/>
          </a:xfrm>
          <a:prstGeom prst="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29D4F-D06C-475F-ACD2-30F336CB3673}"/>
              </a:ext>
            </a:extLst>
          </p:cNvPr>
          <p:cNvSpPr txBox="1"/>
          <p:nvPr/>
        </p:nvSpPr>
        <p:spPr>
          <a:xfrm>
            <a:off x="6833760" y="3512462"/>
            <a:ext cx="14065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Origin/HEAD</a:t>
            </a:r>
            <a:endParaRPr lang="fa-IR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6FA6BC-0F7A-44B6-9FE9-3FFD2E118D25}"/>
              </a:ext>
            </a:extLst>
          </p:cNvPr>
          <p:cNvSpPr txBox="1"/>
          <p:nvPr/>
        </p:nvSpPr>
        <p:spPr>
          <a:xfrm>
            <a:off x="244421" y="4448405"/>
            <a:ext cx="4392893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Git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checkout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29725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Check the contents of </a:t>
            </a:r>
            <a:r>
              <a:rPr lang="en-US" sz="2400" dirty="0" err="1">
                <a:solidFill>
                  <a:schemeClr val="accent1"/>
                </a:solidFill>
                <a:latin typeface="+mj-lt"/>
              </a:rPr>
              <a:t>firstFile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Git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checkout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Git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Reset --hard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29725</a:t>
            </a:r>
            <a:endParaRPr lang="fa-IR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EE07A0-B283-4E63-9A3C-CB56BB8E908A}"/>
              </a:ext>
            </a:extLst>
          </p:cNvPr>
          <p:cNvSpPr/>
          <p:nvPr/>
        </p:nvSpPr>
        <p:spPr>
          <a:xfrm>
            <a:off x="3360161" y="1880118"/>
            <a:ext cx="1548882" cy="15488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29725</a:t>
            </a:r>
            <a:endParaRPr lang="fa-IR" sz="2000" b="1" dirty="0">
              <a:latin typeface="Arial Black" panose="020B0A040201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2CFBE7-22F7-44CD-ADFD-40A3119E2330}"/>
              </a:ext>
            </a:extLst>
          </p:cNvPr>
          <p:cNvCxnSpPr>
            <a:stCxn id="5" idx="6"/>
            <a:endCxn id="23" idx="2"/>
          </p:cNvCxnSpPr>
          <p:nvPr/>
        </p:nvCxnSpPr>
        <p:spPr>
          <a:xfrm>
            <a:off x="2761862" y="2654559"/>
            <a:ext cx="5982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3EF3163-D962-4784-9F45-F3AE10D3592C}"/>
              </a:ext>
            </a:extLst>
          </p:cNvPr>
          <p:cNvSpPr/>
          <p:nvPr/>
        </p:nvSpPr>
        <p:spPr>
          <a:xfrm>
            <a:off x="5507342" y="1903058"/>
            <a:ext cx="1548882" cy="15488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40661</a:t>
            </a:r>
            <a:endParaRPr lang="fa-IR" sz="2000" b="1" dirty="0">
              <a:latin typeface="Arial Black" panose="020B0A040201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3DAEE2-5C91-4BF5-9E5F-049B323B54D4}"/>
              </a:ext>
            </a:extLst>
          </p:cNvPr>
          <p:cNvCxnSpPr>
            <a:endCxn id="29" idx="2"/>
          </p:cNvCxnSpPr>
          <p:nvPr/>
        </p:nvCxnSpPr>
        <p:spPr>
          <a:xfrm>
            <a:off x="4909043" y="2677499"/>
            <a:ext cx="5982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7902F0-EECD-450A-AB6C-848BD7697B74}"/>
              </a:ext>
            </a:extLst>
          </p:cNvPr>
          <p:cNvSpPr txBox="1"/>
          <p:nvPr/>
        </p:nvSpPr>
        <p:spPr>
          <a:xfrm>
            <a:off x="4274681" y="4405995"/>
            <a:ext cx="439289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Git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push --force</a:t>
            </a:r>
            <a:endParaRPr lang="fa-IR" sz="24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065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96296E-6 L -0.23004 2.96296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10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-0.28194 -0.011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97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42 2.96296E-6 L 2.77778E-7 -7.40741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97" y="18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743 -0.01111 L -2.5E-6 3.7037E-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01" y="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96296E-6 L -0.18524 -0.0037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71" y="-18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-0.21267 0.0111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42" y="55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-0.2757 -4.8148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85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27951 0.0275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76" y="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27586 -0.0317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2" y="-159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6 L -0.296 3.7037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09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4444E-6 L -0.23871 -0.0009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44" y="-4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7 L -0.25486 0.00093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7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5" grpId="0"/>
      <p:bldP spid="15" grpId="1"/>
      <p:bldP spid="15" grpId="2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uiExpand="1" build="p"/>
      <p:bldP spid="29" grpId="0" animBg="1"/>
      <p:bldP spid="2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8E7FA6-F64B-4571-B645-6B60D79EF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442" y="1183394"/>
            <a:ext cx="4372558" cy="4713553"/>
          </a:xfrm>
        </p:spPr>
        <p:txBody>
          <a:bodyPr/>
          <a:lstStyle/>
          <a:p>
            <a:pPr algn="l" rtl="0"/>
            <a:r>
              <a:rPr lang="en-US" b="1" dirty="0">
                <a:latin typeface="+mj-lt"/>
              </a:rPr>
              <a:t>Git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log --graph</a:t>
            </a:r>
          </a:p>
          <a:p>
            <a:pPr algn="l" rtl="0"/>
            <a:r>
              <a:rPr lang="en-US" b="1" dirty="0">
                <a:latin typeface="+mj-lt"/>
              </a:rPr>
              <a:t>Git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push</a:t>
            </a:r>
          </a:p>
          <a:p>
            <a:pPr algn="l" rtl="0"/>
            <a:r>
              <a:rPr lang="en-US" b="1" dirty="0">
                <a:latin typeface="+mj-lt"/>
              </a:rPr>
              <a:t>Git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pull</a:t>
            </a:r>
          </a:p>
          <a:p>
            <a:pPr algn="l" rtl="0"/>
            <a:r>
              <a:rPr lang="en-US" b="1" dirty="0">
                <a:latin typeface="+mj-lt"/>
              </a:rPr>
              <a:t>Git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branch </a:t>
            </a:r>
            <a:r>
              <a:rPr lang="en-US" dirty="0" err="1">
                <a:solidFill>
                  <a:schemeClr val="accent1"/>
                </a:solidFill>
                <a:latin typeface="+mj-lt"/>
              </a:rPr>
              <a:t>newBranch</a:t>
            </a:r>
            <a:endParaRPr lang="en-US" dirty="0">
              <a:solidFill>
                <a:schemeClr val="accent1"/>
              </a:solidFill>
              <a:latin typeface="+mj-lt"/>
            </a:endParaRPr>
          </a:p>
          <a:p>
            <a:pPr algn="l" rtl="0"/>
            <a:r>
              <a:rPr lang="en-US" b="1" dirty="0">
                <a:latin typeface="+mj-lt"/>
              </a:rPr>
              <a:t>Git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checkout –b </a:t>
            </a:r>
            <a:r>
              <a:rPr lang="en-US" dirty="0" err="1">
                <a:solidFill>
                  <a:schemeClr val="accent1"/>
                </a:solidFill>
                <a:latin typeface="+mj-lt"/>
              </a:rPr>
              <a:t>newBranch</a:t>
            </a:r>
            <a:endParaRPr lang="fa-IR" dirty="0">
              <a:solidFill>
                <a:schemeClr val="accent1"/>
              </a:solidFill>
              <a:latin typeface="+mj-lt"/>
            </a:endParaRPr>
          </a:p>
          <a:p>
            <a:pPr algn="l" rtl="0"/>
            <a:r>
              <a:rPr lang="en-US" b="1" dirty="0">
                <a:latin typeface="+mj-lt"/>
              </a:rPr>
              <a:t>Git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push origin </a:t>
            </a:r>
            <a:r>
              <a:rPr lang="en-US" dirty="0" err="1">
                <a:solidFill>
                  <a:schemeClr val="accent1"/>
                </a:solidFill>
                <a:latin typeface="+mj-lt"/>
              </a:rPr>
              <a:t>newBranch</a:t>
            </a:r>
            <a:endParaRPr lang="en-US" dirty="0">
              <a:solidFill>
                <a:schemeClr val="accent1"/>
              </a:solidFill>
              <a:latin typeface="+mj-lt"/>
            </a:endParaRPr>
          </a:p>
          <a:p>
            <a:pPr algn="l" rtl="0"/>
            <a:endParaRPr lang="fa-IR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3B633B-F65D-4F18-876F-A4184DB8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Commands (cont’d)</a:t>
            </a:r>
            <a:endParaRPr lang="fa-IR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0D2BDCA-9363-471A-8E15-5EFC8D37D21E}"/>
              </a:ext>
            </a:extLst>
          </p:cNvPr>
          <p:cNvSpPr txBox="1">
            <a:spLocks/>
          </p:cNvSpPr>
          <p:nvPr/>
        </p:nvSpPr>
        <p:spPr>
          <a:xfrm>
            <a:off x="4572000" y="1163139"/>
            <a:ext cx="4372558" cy="4713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b="1" dirty="0">
                <a:latin typeface="+mj-lt"/>
              </a:rPr>
              <a:t>Git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commit --am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“message”</a:t>
            </a:r>
          </a:p>
          <a:p>
            <a:pPr algn="l" rtl="0"/>
            <a:r>
              <a:rPr lang="en-US" b="1" dirty="0">
                <a:latin typeface="+mj-lt"/>
              </a:rPr>
              <a:t>Git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status</a:t>
            </a:r>
          </a:p>
          <a:p>
            <a:pPr algn="l" rtl="0"/>
            <a:r>
              <a:rPr lang="en-US" b="1" dirty="0">
                <a:latin typeface="+mj-lt"/>
              </a:rPr>
              <a:t>Git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show</a:t>
            </a:r>
          </a:p>
          <a:p>
            <a:pPr algn="l" rtl="0"/>
            <a:r>
              <a:rPr lang="en-US" b="1" dirty="0">
                <a:latin typeface="+mj-lt"/>
              </a:rPr>
              <a:t>Git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diff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29725 </a:t>
            </a:r>
            <a:r>
              <a:rPr lang="en-US" dirty="0" err="1">
                <a:solidFill>
                  <a:schemeClr val="accent1"/>
                </a:solidFill>
                <a:latin typeface="+mj-lt"/>
              </a:rPr>
              <a:t>firstFile</a:t>
            </a:r>
            <a:endParaRPr lang="en-US" dirty="0">
              <a:solidFill>
                <a:schemeClr val="accent1"/>
              </a:solidFill>
              <a:latin typeface="+mj-lt"/>
            </a:endParaRPr>
          </a:p>
          <a:p>
            <a:pPr algn="l" rtl="0"/>
            <a:r>
              <a:rPr lang="en-US" b="1" dirty="0">
                <a:latin typeface="+mj-lt"/>
              </a:rPr>
              <a:t>Git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merge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+mj-lt"/>
              </a:rPr>
              <a:t>newBranch</a:t>
            </a:r>
            <a:endParaRPr lang="en-US" dirty="0">
              <a:solidFill>
                <a:schemeClr val="accent1"/>
              </a:solidFill>
              <a:latin typeface="+mj-lt"/>
            </a:endParaRPr>
          </a:p>
          <a:p>
            <a:pPr algn="l" rtl="0"/>
            <a:r>
              <a:rPr lang="en-US" dirty="0">
                <a:latin typeface="+mj-lt"/>
              </a:rPr>
              <a:t>HEAD^</a:t>
            </a:r>
          </a:p>
          <a:p>
            <a:pPr algn="l" rtl="0"/>
            <a:r>
              <a:rPr lang="en-US" dirty="0">
                <a:latin typeface="+mj-lt"/>
              </a:rPr>
              <a:t>Master~3</a:t>
            </a:r>
          </a:p>
        </p:txBody>
      </p:sp>
    </p:spTree>
    <p:extLst>
      <p:ext uri="{BB962C8B-B14F-4D97-AF65-F5344CB8AC3E}">
        <p14:creationId xmlns:p14="http://schemas.microsoft.com/office/powerpoint/2010/main" val="2284099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A68482-71D0-4A70-A458-5947F54EE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a-IR" dirty="0"/>
              <a:t>علت استفاده از سیستم‌های کنترل نسخه چیست؟</a:t>
            </a:r>
          </a:p>
          <a:p>
            <a:pPr marL="514350" indent="-514350">
              <a:buFont typeface="+mj-lt"/>
              <a:buAutoNum type="arabicPeriod"/>
            </a:pPr>
            <a:r>
              <a:rPr lang="fa-IR" dirty="0"/>
              <a:t>انواع سیستم‌های کنترل نسخه را نام ببرید.</a:t>
            </a:r>
          </a:p>
          <a:p>
            <a:pPr marL="514350" indent="-514350">
              <a:buFont typeface="+mj-lt"/>
              <a:buAutoNum type="arabicPeriod"/>
            </a:pPr>
            <a:r>
              <a:rPr lang="fa-IR" dirty="0"/>
              <a:t>برای دریافت اطلاعات از </a:t>
            </a:r>
            <a:r>
              <a:rPr lang="en-US" dirty="0"/>
              <a:t> </a:t>
            </a:r>
            <a:r>
              <a:rPr lang="en-US" dirty="0">
                <a:latin typeface="+mj-lt"/>
              </a:rPr>
              <a:t>Remote</a:t>
            </a:r>
            <a:r>
              <a:rPr lang="en-US" dirty="0"/>
              <a:t> </a:t>
            </a:r>
            <a:r>
              <a:rPr lang="en-US" dirty="0">
                <a:latin typeface="+mj-lt"/>
              </a:rPr>
              <a:t>Repository</a:t>
            </a:r>
            <a:r>
              <a:rPr lang="fa-IR" dirty="0">
                <a:latin typeface="+mj-lt"/>
              </a:rPr>
              <a:t> </a:t>
            </a:r>
            <a:r>
              <a:rPr lang="fa-IR" dirty="0"/>
              <a:t>از چه دستوراتی استفاده می‌شود؟</a:t>
            </a:r>
          </a:p>
          <a:p>
            <a:pPr marL="514350" indent="-514350">
              <a:buFont typeface="+mj-lt"/>
              <a:buAutoNum type="arabicPeriod"/>
            </a:pPr>
            <a:r>
              <a:rPr lang="fa-IR" dirty="0"/>
              <a:t>مراحل کار با گیت را به همراه دستورات متناظر آن‌ها توضیح دهید.</a:t>
            </a:r>
          </a:p>
          <a:p>
            <a:pPr marL="514350" indent="-514350">
              <a:buFont typeface="+mj-lt"/>
              <a:buAutoNum type="arabicPeriod"/>
            </a:pPr>
            <a:r>
              <a:rPr lang="fa-IR" dirty="0"/>
              <a:t>دو دستور پر کاربرد در ارتباط با </a:t>
            </a:r>
            <a:r>
              <a:rPr lang="en-US" dirty="0">
                <a:latin typeface="+mj-lt"/>
              </a:rPr>
              <a:t>Remote Repository</a:t>
            </a:r>
            <a:r>
              <a:rPr lang="fa-IR" dirty="0">
                <a:latin typeface="+mj-lt"/>
              </a:rPr>
              <a:t> </a:t>
            </a:r>
            <a:r>
              <a:rPr lang="fa-IR" dirty="0"/>
              <a:t>را نام ببرید.</a:t>
            </a:r>
          </a:p>
          <a:p>
            <a:pPr marL="514350" indent="-514350">
              <a:buFont typeface="+mj-lt"/>
              <a:buAutoNum type="arabicPeriod"/>
            </a:pPr>
            <a:endParaRPr lang="fa-I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A0A4D1-D589-4A8C-B7A2-DB32A41C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/>
              <a:t>سوالات</a:t>
            </a:r>
          </a:p>
        </p:txBody>
      </p:sp>
    </p:spTree>
    <p:extLst>
      <p:ext uri="{BB962C8B-B14F-4D97-AF65-F5344CB8AC3E}">
        <p14:creationId xmlns:p14="http://schemas.microsoft.com/office/powerpoint/2010/main" val="367852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64077D-8EE8-461D-9F89-12F0D3E4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Problem</a:t>
            </a:r>
            <a:endParaRPr lang="fa-IR" dirty="0"/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4EF544C9-C4AF-437D-BE76-A5CC61F0EF57}"/>
              </a:ext>
            </a:extLst>
          </p:cNvPr>
          <p:cNvSpPr/>
          <p:nvPr/>
        </p:nvSpPr>
        <p:spPr>
          <a:xfrm>
            <a:off x="281129" y="1793725"/>
            <a:ext cx="4488318" cy="3496732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Maintaining group Projects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Patches are mostly sent via email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Difficult to roll back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</a:rPr>
              <a:t> Almost impossible to maintain if the number of people working in the project is large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IN" sz="2000" dirty="0">
              <a:solidFill>
                <a:srgbClr val="666666"/>
              </a:solidFill>
              <a:latin typeface="Montserrat"/>
            </a:endParaRPr>
          </a:p>
          <a:p>
            <a:pPr marL="285750" indent="-285750"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</a:rPr>
              <a:t>Testing new unstable features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IN" sz="2000" dirty="0">
              <a:solidFill>
                <a:srgbClr val="666666"/>
              </a:solidFill>
              <a:latin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88527-4755-4901-B772-CDD37B687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84784"/>
            <a:ext cx="4330094" cy="271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9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1ED5FB-2CC8-4A4C-A6D4-725E11C9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Version Controlling System</a:t>
            </a:r>
            <a:endParaRPr lang="fa-IR" dirty="0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94FB1AB9-1C17-4CCD-89E7-4E0B7F85B074}"/>
              </a:ext>
            </a:extLst>
          </p:cNvPr>
          <p:cNvSpPr/>
          <p:nvPr/>
        </p:nvSpPr>
        <p:spPr>
          <a:xfrm>
            <a:off x="209182" y="1382966"/>
            <a:ext cx="3527867" cy="4092068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A method for recalling versions of a codebase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Keeping a record of changes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Who did what and when in the system</a:t>
            </a: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Save yourself when things inevitably go wrong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arla"/>
                <a:ea typeface="Karla"/>
              </a:rPr>
              <a:t> </a:t>
            </a:r>
          </a:p>
          <a:p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Karla"/>
              <a:ea typeface="Karla"/>
            </a:endParaRP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arla"/>
              </a:rPr>
              <a:t> two type:</a:t>
            </a:r>
          </a:p>
          <a:p>
            <a:pPr lvl="1">
              <a:buFont typeface="Karla"/>
              <a:buChar char="▸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Karla"/>
              </a:rPr>
              <a:t>Centralized VCS</a:t>
            </a:r>
          </a:p>
          <a:p>
            <a:pPr lvl="1">
              <a:buFont typeface="Karla"/>
              <a:buChar char="▸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Karla"/>
              </a:rPr>
              <a:t>Distributed VCS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dirty="0">
              <a:solidFill>
                <a:prstClr val="black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ECD7A-436A-4229-BD8E-CF03C6846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169" y="1543622"/>
            <a:ext cx="4710181" cy="402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3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2324F8-A15C-4E86-A1B5-D29AD3A8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Centralized VCS</a:t>
            </a:r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D2D95-5612-4EEA-8217-50D45CAB6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475" y="1378507"/>
            <a:ext cx="6397049" cy="45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0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AB8CF6-B38F-4220-A5AE-CE99392A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VCS</a:t>
            </a:r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8D577-9013-462F-9D84-057DC4A11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65" y="1171771"/>
            <a:ext cx="6784869" cy="522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0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0D337-F8F7-4765-89D8-AAB40F51B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</a:t>
            </a:r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4235A-C707-4B84-9E55-39FBC5CAB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73" y="2353553"/>
            <a:ext cx="3911892" cy="1633538"/>
          </a:xfrm>
          <a:prstGeom prst="rect">
            <a:avLst/>
          </a:prstGeom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83096E88-5E05-4BEA-9036-F04570E0A9D4}"/>
              </a:ext>
            </a:extLst>
          </p:cNvPr>
          <p:cNvSpPr/>
          <p:nvPr/>
        </p:nvSpPr>
        <p:spPr>
          <a:xfrm>
            <a:off x="277553" y="1399591"/>
            <a:ext cx="4005198" cy="4553339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Free, open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Fully distributed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Handle small files very effectively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Tracks contents, not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No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Three stages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Created by </a:t>
            </a:r>
            <a:r>
              <a:rPr lang="en-IN" sz="2400" b="1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Linus Torvalds </a:t>
            </a:r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in less than 2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850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C5EC8B-0E1F-4D3A-B17D-DD16035A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States of git files</a:t>
            </a:r>
            <a:endParaRPr lang="fa-I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5CBE76-8089-4C58-9FE9-50AA11907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1495473"/>
            <a:ext cx="8089900" cy="468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4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FB1F2A-D6E0-4832-84F5-EE58836D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Scenario</a:t>
            </a:r>
            <a:endParaRPr lang="fa-I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1D4CE8-6D56-470F-A4A3-08E115F49CDC}"/>
              </a:ext>
            </a:extLst>
          </p:cNvPr>
          <p:cNvSpPr txBox="1"/>
          <p:nvPr/>
        </p:nvSpPr>
        <p:spPr>
          <a:xfrm>
            <a:off x="190199" y="1541759"/>
            <a:ext cx="3174439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Sync (Clone, Pull)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Add, Remove or modify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Stage files (add)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Commit changes (commit)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Push to remote repo (push)</a:t>
            </a:r>
            <a:endParaRPr lang="fa-IR" sz="2800" dirty="0">
              <a:latin typeface="+mj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0CFB79-3B45-4622-BCE3-4CCE960849C7}"/>
              </a:ext>
            </a:extLst>
          </p:cNvPr>
          <p:cNvSpPr/>
          <p:nvPr/>
        </p:nvSpPr>
        <p:spPr>
          <a:xfrm>
            <a:off x="6656743" y="2102676"/>
            <a:ext cx="2032986" cy="22740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4F181-5292-4E93-B0B2-AA298C89AD9E}"/>
              </a:ext>
            </a:extLst>
          </p:cNvPr>
          <p:cNvSpPr txBox="1"/>
          <p:nvPr/>
        </p:nvSpPr>
        <p:spPr>
          <a:xfrm>
            <a:off x="6948197" y="1541759"/>
            <a:ext cx="145007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latin typeface="+mj-lt"/>
              </a:rPr>
              <a:t>Remote Repo</a:t>
            </a:r>
            <a:endParaRPr lang="fa-IR" dirty="0">
              <a:latin typeface="+mj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40B95A-DC01-4E91-8470-5634DAB64F40}"/>
              </a:ext>
            </a:extLst>
          </p:cNvPr>
          <p:cNvGrpSpPr/>
          <p:nvPr/>
        </p:nvGrpSpPr>
        <p:grpSpPr>
          <a:xfrm>
            <a:off x="6764785" y="2182982"/>
            <a:ext cx="1368388" cy="1056701"/>
            <a:chOff x="6764785" y="2182982"/>
            <a:chExt cx="1368388" cy="10567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8D04CC-72FF-42C6-B940-BBD81E659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197" y="2182982"/>
              <a:ext cx="698745" cy="69874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42D373-DABB-4885-8CF8-0C051B2ACE89}"/>
                </a:ext>
              </a:extLst>
            </p:cNvPr>
            <p:cNvSpPr txBox="1"/>
            <p:nvPr/>
          </p:nvSpPr>
          <p:spPr>
            <a:xfrm>
              <a:off x="6764785" y="2870351"/>
              <a:ext cx="1368388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>
                  <a:latin typeface="+mj-lt"/>
                </a:rPr>
                <a:t>README.md</a:t>
              </a:r>
              <a:endParaRPr lang="fa-IR" dirty="0">
                <a:latin typeface="+mj-lt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B21CD97-D25A-4B3D-A74B-67E720D68D76}"/>
              </a:ext>
            </a:extLst>
          </p:cNvPr>
          <p:cNvGrpSpPr/>
          <p:nvPr/>
        </p:nvGrpSpPr>
        <p:grpSpPr>
          <a:xfrm>
            <a:off x="4137526" y="1548678"/>
            <a:ext cx="2032986" cy="2828012"/>
            <a:chOff x="4137526" y="1548678"/>
            <a:chExt cx="2032986" cy="282801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EF6812A-EB17-4877-BEC7-301EBB9FBB86}"/>
                </a:ext>
              </a:extLst>
            </p:cNvPr>
            <p:cNvSpPr/>
            <p:nvPr/>
          </p:nvSpPr>
          <p:spPr>
            <a:xfrm>
              <a:off x="4137526" y="2102675"/>
              <a:ext cx="2032986" cy="227401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E80DE8-193B-4C59-960E-E25C823C6592}"/>
                </a:ext>
              </a:extLst>
            </p:cNvPr>
            <p:cNvSpPr txBox="1"/>
            <p:nvPr/>
          </p:nvSpPr>
          <p:spPr>
            <a:xfrm>
              <a:off x="4841849" y="1548678"/>
              <a:ext cx="65691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>
                  <a:latin typeface="+mj-lt"/>
                </a:rPr>
                <a:t>Local</a:t>
              </a:r>
              <a:endParaRPr lang="fa-IR" dirty="0">
                <a:latin typeface="+mj-lt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F4AEE8-3C15-4284-90E6-84562E170CDA}"/>
              </a:ext>
            </a:extLst>
          </p:cNvPr>
          <p:cNvGrpSpPr/>
          <p:nvPr/>
        </p:nvGrpSpPr>
        <p:grpSpPr>
          <a:xfrm>
            <a:off x="4190916" y="2182982"/>
            <a:ext cx="1368388" cy="1056701"/>
            <a:chOff x="6764785" y="2182982"/>
            <a:chExt cx="1368388" cy="105670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4AAB6A6-0840-4C6A-B5DC-9A3098D12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197" y="2182982"/>
              <a:ext cx="698745" cy="69874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309EC1-F7BB-478C-A8DE-6124861E5B6A}"/>
                </a:ext>
              </a:extLst>
            </p:cNvPr>
            <p:cNvSpPr txBox="1"/>
            <p:nvPr/>
          </p:nvSpPr>
          <p:spPr>
            <a:xfrm>
              <a:off x="6764785" y="2870351"/>
              <a:ext cx="1368388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>
                  <a:latin typeface="+mj-lt"/>
                </a:rPr>
                <a:t>README.md</a:t>
              </a:r>
              <a:endParaRPr lang="fa-IR" dirty="0">
                <a:latin typeface="+mj-lt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A1738-17FC-4152-958E-E5DA8F8A711D}"/>
              </a:ext>
            </a:extLst>
          </p:cNvPr>
          <p:cNvSpPr/>
          <p:nvPr/>
        </p:nvSpPr>
        <p:spPr>
          <a:xfrm>
            <a:off x="6334450" y="1659284"/>
            <a:ext cx="145727" cy="353943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+mj-lt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579243-84B9-4223-BF8B-3115D0FCD616}"/>
              </a:ext>
            </a:extLst>
          </p:cNvPr>
          <p:cNvGrpSpPr/>
          <p:nvPr/>
        </p:nvGrpSpPr>
        <p:grpSpPr>
          <a:xfrm>
            <a:off x="4360468" y="3239682"/>
            <a:ext cx="809837" cy="1056701"/>
            <a:chOff x="6915711" y="2182982"/>
            <a:chExt cx="809837" cy="105670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9B13194-1519-4808-ADC7-8F33BDE0B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197" y="2182982"/>
              <a:ext cx="698745" cy="698745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463001-8390-4E1D-BEE4-3B1C679ECF74}"/>
                </a:ext>
              </a:extLst>
            </p:cNvPr>
            <p:cNvSpPr txBox="1"/>
            <p:nvPr/>
          </p:nvSpPr>
          <p:spPr>
            <a:xfrm>
              <a:off x="6915711" y="2870351"/>
              <a:ext cx="809837" cy="3693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none" rtlCol="1">
              <a:spAutoFit/>
            </a:bodyPr>
            <a:lstStyle/>
            <a:p>
              <a:r>
                <a:rPr lang="en-US" dirty="0" err="1">
                  <a:latin typeface="+mj-lt"/>
                </a:rPr>
                <a:t>main.c</a:t>
              </a:r>
              <a:endParaRPr lang="fa-IR" dirty="0">
                <a:latin typeface="+mj-lt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6BB0B30-DBE8-493C-8E0F-E80FFC8BF005}"/>
              </a:ext>
            </a:extLst>
          </p:cNvPr>
          <p:cNvGrpSpPr/>
          <p:nvPr/>
        </p:nvGrpSpPr>
        <p:grpSpPr>
          <a:xfrm>
            <a:off x="4199899" y="2182982"/>
            <a:ext cx="1368388" cy="1056701"/>
            <a:chOff x="6764785" y="2182982"/>
            <a:chExt cx="1368388" cy="105670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34E500-7DE5-4D8B-9ADD-BCDFAD823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197" y="2182982"/>
              <a:ext cx="698745" cy="698745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EAAF3B-EB36-43B6-AE76-D0888003A62D}"/>
                </a:ext>
              </a:extLst>
            </p:cNvPr>
            <p:cNvSpPr txBox="1"/>
            <p:nvPr/>
          </p:nvSpPr>
          <p:spPr>
            <a:xfrm>
              <a:off x="6764785" y="2870351"/>
              <a:ext cx="1368388" cy="3693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none" rtlCol="1">
              <a:spAutoFit/>
            </a:bodyPr>
            <a:lstStyle/>
            <a:p>
              <a:r>
                <a:rPr lang="en-US" dirty="0">
                  <a:latin typeface="+mj-lt"/>
                </a:rPr>
                <a:t>README.md</a:t>
              </a:r>
              <a:endParaRPr lang="fa-IR" dirty="0">
                <a:latin typeface="+mj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BB2FD12-2A97-40D3-BEAA-6675B5A5F8D8}"/>
              </a:ext>
            </a:extLst>
          </p:cNvPr>
          <p:cNvGrpSpPr/>
          <p:nvPr/>
        </p:nvGrpSpPr>
        <p:grpSpPr>
          <a:xfrm>
            <a:off x="4368522" y="3239682"/>
            <a:ext cx="809837" cy="1056701"/>
            <a:chOff x="6915711" y="2182982"/>
            <a:chExt cx="809837" cy="105670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431EC26-7333-4EDC-8B14-B4319C135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197" y="2182982"/>
              <a:ext cx="698745" cy="698745"/>
            </a:xfrm>
            <a:prstGeom prst="rect">
              <a:avLst/>
            </a:prstGeom>
            <a:ln w="57150">
              <a:solidFill>
                <a:schemeClr val="accent6"/>
              </a:solidFill>
            </a:ln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9C1AB1-2425-4FD3-8633-3325E8DC5B44}"/>
                </a:ext>
              </a:extLst>
            </p:cNvPr>
            <p:cNvSpPr txBox="1"/>
            <p:nvPr/>
          </p:nvSpPr>
          <p:spPr>
            <a:xfrm>
              <a:off x="6915711" y="2870351"/>
              <a:ext cx="809837" cy="369332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txBody>
            <a:bodyPr wrap="none" rtlCol="1">
              <a:spAutoFit/>
            </a:bodyPr>
            <a:lstStyle/>
            <a:p>
              <a:r>
                <a:rPr lang="en-US" dirty="0" err="1">
                  <a:latin typeface="+mj-lt"/>
                </a:rPr>
                <a:t>main.c</a:t>
              </a:r>
              <a:endParaRPr lang="fa-IR" dirty="0">
                <a:latin typeface="+mj-lt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465095-18CA-401D-9C0C-1D9750376E81}"/>
              </a:ext>
            </a:extLst>
          </p:cNvPr>
          <p:cNvGrpSpPr/>
          <p:nvPr/>
        </p:nvGrpSpPr>
        <p:grpSpPr>
          <a:xfrm>
            <a:off x="4207953" y="2182982"/>
            <a:ext cx="1368388" cy="1056701"/>
            <a:chOff x="6764785" y="2182982"/>
            <a:chExt cx="1368388" cy="105670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54D2764-5548-40F7-A0D4-F72A6D8D3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197" y="2182982"/>
              <a:ext cx="698745" cy="698745"/>
            </a:xfrm>
            <a:prstGeom prst="rect">
              <a:avLst/>
            </a:prstGeom>
            <a:ln w="57150">
              <a:solidFill>
                <a:schemeClr val="accent6"/>
              </a:solidFill>
            </a:ln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EBCBA8-9470-4722-9D14-39B07ABCCC06}"/>
                </a:ext>
              </a:extLst>
            </p:cNvPr>
            <p:cNvSpPr txBox="1"/>
            <p:nvPr/>
          </p:nvSpPr>
          <p:spPr>
            <a:xfrm>
              <a:off x="6764785" y="2870351"/>
              <a:ext cx="1368388" cy="369332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txBody>
            <a:bodyPr wrap="none" rtlCol="1">
              <a:spAutoFit/>
            </a:bodyPr>
            <a:lstStyle/>
            <a:p>
              <a:r>
                <a:rPr lang="en-US" dirty="0">
                  <a:latin typeface="+mj-lt"/>
                </a:rPr>
                <a:t>README.md</a:t>
              </a:r>
              <a:endParaRPr lang="fa-IR" dirty="0">
                <a:latin typeface="+mj-lt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79ED2B4-CF4E-45BE-9DC5-7977456DA55E}"/>
              </a:ext>
            </a:extLst>
          </p:cNvPr>
          <p:cNvGrpSpPr/>
          <p:nvPr/>
        </p:nvGrpSpPr>
        <p:grpSpPr>
          <a:xfrm>
            <a:off x="4360468" y="3239682"/>
            <a:ext cx="809837" cy="1056701"/>
            <a:chOff x="6915711" y="2182982"/>
            <a:chExt cx="809837" cy="105670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7A827FC-69B4-4768-8D2E-7FFD03A6A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197" y="2182982"/>
              <a:ext cx="698745" cy="698745"/>
            </a:xfrm>
            <a:prstGeom prst="rect">
              <a:avLst/>
            </a:prstGeom>
            <a:ln w="57150">
              <a:noFill/>
            </a:ln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A6C9235-CB24-4FC3-A940-DBD364FD4B87}"/>
                </a:ext>
              </a:extLst>
            </p:cNvPr>
            <p:cNvSpPr txBox="1"/>
            <p:nvPr/>
          </p:nvSpPr>
          <p:spPr>
            <a:xfrm>
              <a:off x="6915711" y="2870351"/>
              <a:ext cx="809837" cy="369332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rtlCol="1">
              <a:spAutoFit/>
            </a:bodyPr>
            <a:lstStyle/>
            <a:p>
              <a:r>
                <a:rPr lang="en-US" dirty="0" err="1">
                  <a:latin typeface="+mj-lt"/>
                </a:rPr>
                <a:t>main.c</a:t>
              </a:r>
              <a:endParaRPr lang="fa-IR" dirty="0">
                <a:latin typeface="+mj-lt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531BE16-BC02-4AFE-8EC5-A01E335C48AB}"/>
              </a:ext>
            </a:extLst>
          </p:cNvPr>
          <p:cNvGrpSpPr/>
          <p:nvPr/>
        </p:nvGrpSpPr>
        <p:grpSpPr>
          <a:xfrm>
            <a:off x="4199899" y="2182982"/>
            <a:ext cx="1368388" cy="1056701"/>
            <a:chOff x="6764785" y="2182982"/>
            <a:chExt cx="1368388" cy="105670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DFE8DC6-DBA5-47FC-B462-517079F9A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197" y="2182982"/>
              <a:ext cx="698745" cy="698745"/>
            </a:xfrm>
            <a:prstGeom prst="rect">
              <a:avLst/>
            </a:prstGeom>
            <a:ln w="57150">
              <a:noFill/>
            </a:ln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6519330-DAEB-4197-BAB2-DF243E5AC479}"/>
                </a:ext>
              </a:extLst>
            </p:cNvPr>
            <p:cNvSpPr txBox="1"/>
            <p:nvPr/>
          </p:nvSpPr>
          <p:spPr>
            <a:xfrm>
              <a:off x="6764785" y="2870351"/>
              <a:ext cx="1368388" cy="369332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rtlCol="1">
              <a:spAutoFit/>
            </a:bodyPr>
            <a:lstStyle/>
            <a:p>
              <a:r>
                <a:rPr lang="en-US" dirty="0">
                  <a:latin typeface="+mj-lt"/>
                </a:rPr>
                <a:t>README.md</a:t>
              </a:r>
              <a:endParaRPr lang="fa-IR" dirty="0">
                <a:latin typeface="+mj-lt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2CB26D0-050B-4F82-B518-F577FB9F5394}"/>
              </a:ext>
            </a:extLst>
          </p:cNvPr>
          <p:cNvGrpSpPr/>
          <p:nvPr/>
        </p:nvGrpSpPr>
        <p:grpSpPr>
          <a:xfrm>
            <a:off x="4351590" y="3239682"/>
            <a:ext cx="809837" cy="1056701"/>
            <a:chOff x="6915711" y="2182982"/>
            <a:chExt cx="809837" cy="105670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9A1C9B5-0F4C-42ED-B8D8-C2FA35814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197" y="2182982"/>
              <a:ext cx="698745" cy="698745"/>
            </a:xfrm>
            <a:prstGeom prst="rect">
              <a:avLst/>
            </a:prstGeom>
            <a:ln w="57150">
              <a:noFill/>
            </a:ln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697479C-FEB4-41D8-8F84-175540FF1BC2}"/>
                </a:ext>
              </a:extLst>
            </p:cNvPr>
            <p:cNvSpPr txBox="1"/>
            <p:nvPr/>
          </p:nvSpPr>
          <p:spPr>
            <a:xfrm>
              <a:off x="6915711" y="2870351"/>
              <a:ext cx="809837" cy="369332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rtlCol="1">
              <a:spAutoFit/>
            </a:bodyPr>
            <a:lstStyle/>
            <a:p>
              <a:r>
                <a:rPr lang="en-US" dirty="0" err="1">
                  <a:latin typeface="+mj-lt"/>
                </a:rPr>
                <a:t>main.c</a:t>
              </a:r>
              <a:endParaRPr lang="fa-IR" dirty="0">
                <a:latin typeface="+mj-lt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D8A2FF-3854-44E1-87F8-8B91CAFBD997}"/>
              </a:ext>
            </a:extLst>
          </p:cNvPr>
          <p:cNvGrpSpPr/>
          <p:nvPr/>
        </p:nvGrpSpPr>
        <p:grpSpPr>
          <a:xfrm>
            <a:off x="4191021" y="2182982"/>
            <a:ext cx="1368388" cy="1056701"/>
            <a:chOff x="6764785" y="2182982"/>
            <a:chExt cx="1368388" cy="105670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5947D43-0CA4-4C80-80DD-B03CB483D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197" y="2182982"/>
              <a:ext cx="698745" cy="698745"/>
            </a:xfrm>
            <a:prstGeom prst="rect">
              <a:avLst/>
            </a:prstGeom>
            <a:ln w="57150">
              <a:noFill/>
            </a:ln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19850AA-45F9-4CEF-88A0-91E02BD68BD7}"/>
                </a:ext>
              </a:extLst>
            </p:cNvPr>
            <p:cNvSpPr txBox="1"/>
            <p:nvPr/>
          </p:nvSpPr>
          <p:spPr>
            <a:xfrm>
              <a:off x="6764785" y="2870351"/>
              <a:ext cx="1368388" cy="369332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rtlCol="1">
              <a:spAutoFit/>
            </a:bodyPr>
            <a:lstStyle/>
            <a:p>
              <a:r>
                <a:rPr lang="en-US" dirty="0">
                  <a:latin typeface="+mj-lt"/>
                </a:rPr>
                <a:t>README.md</a:t>
              </a:r>
              <a:endParaRPr lang="fa-IR" dirty="0">
                <a:latin typeface="+mj-lt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104E986-C01B-4221-8734-A03197916CF8}"/>
              </a:ext>
            </a:extLst>
          </p:cNvPr>
          <p:cNvGrpSpPr/>
          <p:nvPr/>
        </p:nvGrpSpPr>
        <p:grpSpPr>
          <a:xfrm>
            <a:off x="1225118" y="1627303"/>
            <a:ext cx="2731312" cy="3335247"/>
            <a:chOff x="1225118" y="1627303"/>
            <a:chExt cx="2731312" cy="3335247"/>
          </a:xfrm>
        </p:grpSpPr>
        <p:sp>
          <p:nvSpPr>
            <p:cNvPr id="17" name="Arrow: Curved Right 16">
              <a:extLst>
                <a:ext uri="{FF2B5EF4-FFF2-40B4-BE49-F238E27FC236}">
                  <a16:creationId xmlns:a16="http://schemas.microsoft.com/office/drawing/2014/main" id="{5A70B2B1-F6E6-4BB5-BBAC-A0BDA991AD4F}"/>
                </a:ext>
              </a:extLst>
            </p:cNvPr>
            <p:cNvSpPr/>
            <p:nvPr/>
          </p:nvSpPr>
          <p:spPr>
            <a:xfrm rot="10800000">
              <a:off x="3021282" y="1627303"/>
              <a:ext cx="935148" cy="3335247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solidFill>
                  <a:schemeClr val="tx1"/>
                </a:solidFill>
              </a:endParaRPr>
            </a:p>
          </p:txBody>
        </p:sp>
        <p:sp>
          <p:nvSpPr>
            <p:cNvPr id="48" name="Multiplication Sign 47">
              <a:extLst>
                <a:ext uri="{FF2B5EF4-FFF2-40B4-BE49-F238E27FC236}">
                  <a16:creationId xmlns:a16="http://schemas.microsoft.com/office/drawing/2014/main" id="{EE4A4511-C2A2-4E08-BA04-246FC51D1F5C}"/>
                </a:ext>
              </a:extLst>
            </p:cNvPr>
            <p:cNvSpPr/>
            <p:nvPr/>
          </p:nvSpPr>
          <p:spPr>
            <a:xfrm>
              <a:off x="1225118" y="1627957"/>
              <a:ext cx="1083076" cy="369519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368575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0.07535 0.04004 C 0.09114 0.04907 0.11476 0.05393 0.13941 0.05393 C 0.16753 0.05393 0.1901 0.04907 0.2059 0.04004 L 0.28142 4.44444E-6 " pathEditMode="relative" rAng="0" ptsTypes="AAAAA">
                                      <p:cBhvr>
                                        <p:cTn id="8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2685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7 L 0.075 0.04005 C 0.09062 0.04907 0.11424 0.05394 0.13872 0.05394 C 0.16667 0.05394 0.18924 0.04907 0.20486 0.04005 L 0.28038 -3.7037E-7 " pathEditMode="relative" rAng="0" ptsTypes="AAAAA">
                                      <p:cBhvr>
                                        <p:cTn id="9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1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FB1F2A-D6E0-4832-84F5-EE58836D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</a:t>
            </a:r>
            <a:endParaRPr lang="fa-I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7D9E2B-1A45-43C6-A503-0D1E49C52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54" y="1220802"/>
            <a:ext cx="8014996" cy="535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87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2365</TotalTime>
  <Words>401</Words>
  <Application>Microsoft Office PowerPoint</Application>
  <PresentationFormat>On-screen Show (4:3)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Corbel</vt:lpstr>
      <vt:lpstr>Karla</vt:lpstr>
      <vt:lpstr>Montserrat</vt:lpstr>
      <vt:lpstr>Office Theme</vt:lpstr>
      <vt:lpstr>PowerPoint Presentation</vt:lpstr>
      <vt:lpstr>The Problem</vt:lpstr>
      <vt:lpstr>Version Controlling System</vt:lpstr>
      <vt:lpstr>Centralized VCS</vt:lpstr>
      <vt:lpstr>Distributed VCS</vt:lpstr>
      <vt:lpstr>Git</vt:lpstr>
      <vt:lpstr>The States of git files</vt:lpstr>
      <vt:lpstr>Scenario</vt:lpstr>
      <vt:lpstr>Workflow</vt:lpstr>
      <vt:lpstr>Commands</vt:lpstr>
      <vt:lpstr>Commands (cont’d)</vt:lpstr>
      <vt:lpstr>Commands (cont’d)</vt:lpstr>
      <vt:lpstr>Commands (cont’d)</vt:lpstr>
      <vt:lpstr>سوالات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Mahrad Hanaforoosh</dc:creator>
  <cp:lastModifiedBy>Mahrad Hanaforoosh</cp:lastModifiedBy>
  <cp:revision>144</cp:revision>
  <dcterms:created xsi:type="dcterms:W3CDTF">2019-09-29T08:12:38Z</dcterms:created>
  <dcterms:modified xsi:type="dcterms:W3CDTF">2019-12-11T04:26:04Z</dcterms:modified>
</cp:coreProperties>
</file>