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74"/>
  </p:notesMasterIdLst>
  <p:sldIdLst>
    <p:sldId id="377" r:id="rId3"/>
    <p:sldId id="257" r:id="rId4"/>
    <p:sldId id="258" r:id="rId5"/>
    <p:sldId id="259" r:id="rId6"/>
    <p:sldId id="260" r:id="rId7"/>
    <p:sldId id="261" r:id="rId8"/>
    <p:sldId id="262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326" r:id="rId17"/>
    <p:sldId id="327" r:id="rId18"/>
    <p:sldId id="328" r:id="rId19"/>
    <p:sldId id="278" r:id="rId20"/>
    <p:sldId id="279" r:id="rId21"/>
    <p:sldId id="378" r:id="rId22"/>
    <p:sldId id="380" r:id="rId23"/>
    <p:sldId id="382" r:id="rId24"/>
    <p:sldId id="354" r:id="rId25"/>
    <p:sldId id="381" r:id="rId26"/>
    <p:sldId id="379" r:id="rId27"/>
    <p:sldId id="280" r:id="rId28"/>
    <p:sldId id="281" r:id="rId29"/>
    <p:sldId id="369" r:id="rId30"/>
    <p:sldId id="383" r:id="rId31"/>
    <p:sldId id="387" r:id="rId32"/>
    <p:sldId id="282" r:id="rId33"/>
    <p:sldId id="283" r:id="rId34"/>
    <p:sldId id="284" r:id="rId35"/>
    <p:sldId id="285" r:id="rId36"/>
    <p:sldId id="286" r:id="rId37"/>
    <p:sldId id="290" r:id="rId38"/>
    <p:sldId id="288" r:id="rId39"/>
    <p:sldId id="287" r:id="rId40"/>
    <p:sldId id="289" r:id="rId41"/>
    <p:sldId id="384" r:id="rId42"/>
    <p:sldId id="385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3" r:id="rId63"/>
    <p:sldId id="314" r:id="rId64"/>
    <p:sldId id="315" r:id="rId65"/>
    <p:sldId id="316" r:id="rId66"/>
    <p:sldId id="317" r:id="rId67"/>
    <p:sldId id="386" r:id="rId68"/>
    <p:sldId id="318" r:id="rId69"/>
    <p:sldId id="319" r:id="rId70"/>
    <p:sldId id="321" r:id="rId71"/>
    <p:sldId id="322" r:id="rId72"/>
    <p:sldId id="329" r:id="rId73"/>
  </p:sldIdLst>
  <p:sldSz cx="9144000" cy="6858000" type="screen4x3"/>
  <p:notesSz cx="7099300" cy="10234613"/>
  <p:custDataLst>
    <p:tags r:id="rId75"/>
  </p:custDataLst>
  <p:defaultTextStyle>
    <a:defPPr>
      <a:defRPr lang="en-GB"/>
    </a:defPPr>
    <a:lvl1pPr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ts val="750"/>
      </a:spcBef>
      <a:spcAft>
        <a:spcPct val="0"/>
      </a:spcAft>
      <a:buClr>
        <a:srgbClr val="000000"/>
      </a:buClr>
      <a:buSzPct val="100000"/>
      <a:buFont typeface="Times New Roman" pitchFamily="18" charset="0"/>
      <a:defRPr sz="3000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66"/>
    <a:srgbClr val="CC0000"/>
    <a:srgbClr val="FF9900"/>
    <a:srgbClr val="A26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45" autoAdjust="0"/>
  </p:normalViewPr>
  <p:slideViewPr>
    <p:cSldViewPr>
      <p:cViewPr varScale="1">
        <p:scale>
          <a:sx n="97" d="100"/>
          <a:sy n="97" d="100"/>
        </p:scale>
        <p:origin x="1926" y="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" name="AutoShape 2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2" name="Rectangle 6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0162" cy="383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3" name="Rectangle 7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5312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1850"/>
            <a:ext cx="3071812" cy="506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Pct val="6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F3A6B103-9DEF-4F4A-8990-6DDC23AFE01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356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243BFF-D34D-4820-9089-9EF6706BAFCD}" type="slidenum">
              <a:rPr lang="en-US"/>
              <a:pPr/>
              <a:t>10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862657C-1A8E-47E8-9511-21EE3CF993D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07C160-0A2E-427B-AFF7-BB08EFD70993}" type="slidenum">
              <a:rPr lang="en-US"/>
              <a:pPr/>
              <a:t>11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4A497A8-527F-4A47-ACD5-AEBA4339ADE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12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C0883F4-D566-48C8-BEAD-648DBEBFBEAD}" type="slidenum">
              <a:rPr lang="en-US"/>
              <a:pPr/>
              <a:t>13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664D5E-ADAE-472A-B71F-FE564A73CE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 warning: ‘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sizeof</a:t>
            </a:r>
            <a:r>
              <a:rPr lang="en-US" dirty="0">
                <a:ea typeface="WenQuanYi Zen Hei Sharp" charset="0"/>
                <a:cs typeface="WenQuanYi Zen Hei Sharp" charset="0"/>
              </a:rPr>
              <a:t>’ on array function parameter ‘a’ will return size of ‘int *’ [-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Wsizeof</a:t>
            </a:r>
            <a:r>
              <a:rPr lang="en-US" dirty="0">
                <a:ea typeface="WenQuanYi Zen Hei Sharp" charset="0"/>
                <a:cs typeface="WenQuanYi Zen Hei Sharp" charset="0"/>
              </a:rPr>
              <a:t>-array-argument]</a:t>
            </a: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#include &lt;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stdio.h</a:t>
            </a:r>
            <a:r>
              <a:rPr lang="en-US" dirty="0">
                <a:ea typeface="WenQuanYi Zen Hei Sharp" charset="0"/>
                <a:cs typeface="WenQuanYi Zen Hei Sharp" charset="0"/>
              </a:rPr>
              <a:t>&gt; </a:t>
            </a: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int f1(int n, int a[10]){   </a:t>
            </a: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 for(int 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i</a:t>
            </a:r>
            <a:r>
              <a:rPr lang="en-US" dirty="0">
                <a:ea typeface="WenQuanYi Zen Hei Sharp" charset="0"/>
                <a:cs typeface="WenQuanYi Zen Hei Sharp" charset="0"/>
              </a:rPr>
              <a:t> = 0; 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i</a:t>
            </a:r>
            <a:r>
              <a:rPr lang="en-US" dirty="0">
                <a:ea typeface="WenQuanYi Zen Hei Sharp" charset="0"/>
                <a:cs typeface="WenQuanYi Zen Hei Sharp" charset="0"/>
              </a:rPr>
              <a:t> &lt; 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sizeof</a:t>
            </a:r>
            <a:r>
              <a:rPr lang="en-US" dirty="0">
                <a:ea typeface="WenQuanYi Zen Hei Sharp" charset="0"/>
                <a:cs typeface="WenQuanYi Zen Hei Sharp" charset="0"/>
              </a:rPr>
              <a:t>(a)/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sizeof</a:t>
            </a:r>
            <a:r>
              <a:rPr lang="en-US" dirty="0">
                <a:ea typeface="WenQuanYi Zen Hei Sharp" charset="0"/>
                <a:cs typeface="WenQuanYi Zen Hei Sharp" charset="0"/>
              </a:rPr>
              <a:t>(a[0]); 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i</a:t>
            </a:r>
            <a:r>
              <a:rPr lang="en-US" dirty="0">
                <a:ea typeface="WenQuanYi Zen Hei Sharp" charset="0"/>
                <a:cs typeface="WenQuanYi Zen Hei Sharp" charset="0"/>
              </a:rPr>
              <a:t>++)	       </a:t>
            </a:r>
          </a:p>
          <a:p>
            <a:pPr>
              <a:spcBef>
                <a:spcPts val="450"/>
              </a:spcBef>
            </a:pPr>
            <a:r>
              <a:rPr lang="en-US" dirty="0" err="1">
                <a:ea typeface="WenQuanYi Zen Hei Sharp" charset="0"/>
                <a:cs typeface="WenQuanYi Zen Hei Sharp" charset="0"/>
              </a:rPr>
              <a:t>printf</a:t>
            </a:r>
            <a:r>
              <a:rPr lang="en-US" dirty="0">
                <a:ea typeface="WenQuanYi Zen Hei Sharp" charset="0"/>
                <a:cs typeface="WenQuanYi Zen Hei Sharp" charset="0"/>
              </a:rPr>
              <a:t>("%d\n", a[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i</a:t>
            </a:r>
            <a:r>
              <a:rPr lang="en-US" dirty="0">
                <a:ea typeface="WenQuanYi Zen Hei Sharp" charset="0"/>
                <a:cs typeface="WenQuanYi Zen Hei Sharp" charset="0"/>
              </a:rPr>
              <a:t>]);    </a:t>
            </a: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return 0;}</a:t>
            </a:r>
          </a:p>
          <a:p>
            <a:pPr>
              <a:spcBef>
                <a:spcPts val="450"/>
              </a:spcBef>
            </a:pPr>
            <a:endParaRPr lang="en-US" dirty="0">
              <a:ea typeface="WenQuanYi Zen Hei Sharp" charset="0"/>
              <a:cs typeface="WenQuanYi Zen Hei Sharp" charset="0"/>
            </a:endParaRP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int main(void){    int a[5] = {10, 20, 30, 40, 50};    </a:t>
            </a:r>
          </a:p>
          <a:p>
            <a:pPr>
              <a:spcBef>
                <a:spcPts val="450"/>
              </a:spcBef>
            </a:pPr>
            <a:r>
              <a:rPr lang="en-US" dirty="0" err="1">
                <a:ea typeface="WenQuanYi Zen Hei Sharp" charset="0"/>
                <a:cs typeface="WenQuanYi Zen Hei Sharp" charset="0"/>
              </a:rPr>
              <a:t>printf</a:t>
            </a:r>
            <a:r>
              <a:rPr lang="en-US" dirty="0">
                <a:ea typeface="WenQuanYi Zen Hei Sharp" charset="0"/>
                <a:cs typeface="WenQuanYi Zen Hei Sharp" charset="0"/>
              </a:rPr>
              <a:t>("\</a:t>
            </a:r>
            <a:r>
              <a:rPr lang="en-US" dirty="0" err="1">
                <a:ea typeface="WenQuanYi Zen Hei Sharp" charset="0"/>
                <a:cs typeface="WenQuanYi Zen Hei Sharp" charset="0"/>
              </a:rPr>
              <a:t>nf</a:t>
            </a:r>
            <a:r>
              <a:rPr lang="en-US" dirty="0">
                <a:ea typeface="WenQuanYi Zen Hei Sharp" charset="0"/>
                <a:cs typeface="WenQuanYi Zen Hei Sharp" charset="0"/>
              </a:rPr>
              <a:t> run = %d\n", f1(5, a));      </a:t>
            </a:r>
          </a:p>
          <a:p>
            <a:pPr>
              <a:spcBef>
                <a:spcPts val="450"/>
              </a:spcBef>
            </a:pPr>
            <a:r>
              <a:rPr lang="en-US" dirty="0">
                <a:ea typeface="WenQuanYi Zen Hei Sharp" charset="0"/>
                <a:cs typeface="WenQuanYi Zen Hei Sharp" charset="0"/>
              </a:rPr>
              <a:t>  return 0;}</a:t>
            </a:r>
          </a:p>
          <a:p>
            <a:pPr>
              <a:spcBef>
                <a:spcPts val="450"/>
              </a:spcBef>
            </a:pP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14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 dirty="0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FE4E14-75CC-4385-9BF9-89305FE247C6}" type="slidenum">
              <a:rPr lang="en-US"/>
              <a:pPr/>
              <a:t>15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C8D36D-DABA-47E2-B57E-017A3549CDE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16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1B6FE5-38D3-4D45-B0E7-11D198F6025B}" type="slidenum">
              <a:rPr lang="en-US"/>
              <a:pPr/>
              <a:t>17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03D0B6A-9275-4E73-9D66-3050002A3C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6BAC478-EBA1-4743-A526-824B9D7C59B3}" type="slidenum">
              <a:rPr lang="en-US"/>
              <a:pPr/>
              <a:t>18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2CDE313-1988-4786-AA50-23EE9C0B73C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732FD7-DBC7-4180-A7A4-42FE6E81AFCB}" type="slidenum">
              <a:rPr lang="en-US"/>
              <a:pPr/>
              <a:t>19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2266D11-7F5A-40EE-93A3-F3E28347876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728F45-2F08-4920-8BEB-E5938052B2D2}" type="slidenum">
              <a:rPr lang="en-US"/>
              <a:pPr/>
              <a:t>2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B7FEA57-4E28-4E78-A1E1-EB8D7EDD020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/>
              <a:t>نکات: </a:t>
            </a:r>
          </a:p>
          <a:p>
            <a:pPr marL="171450" indent="-171450" algn="r" rtl="1">
              <a:buFontTx/>
              <a:buChar char="-"/>
            </a:pPr>
            <a:r>
              <a:rPr lang="fa-IR" dirty="0" err="1"/>
              <a:t>تفكر</a:t>
            </a:r>
            <a:r>
              <a:rPr lang="fa-IR" dirty="0"/>
              <a:t> </a:t>
            </a:r>
            <a:r>
              <a:rPr lang="fa-IR" dirty="0" err="1"/>
              <a:t>تقسيم</a:t>
            </a:r>
            <a:r>
              <a:rPr lang="fa-IR" dirty="0"/>
              <a:t> و حل: </a:t>
            </a:r>
            <a:r>
              <a:rPr lang="fa-IR" dirty="0" err="1"/>
              <a:t>براي</a:t>
            </a:r>
            <a:r>
              <a:rPr lang="fa-IR" dirty="0"/>
              <a:t> حل </a:t>
            </a:r>
            <a:r>
              <a:rPr lang="fa-IR" dirty="0" err="1"/>
              <a:t>يك</a:t>
            </a:r>
            <a:r>
              <a:rPr lang="fa-IR" dirty="0"/>
              <a:t> مساله</a:t>
            </a:r>
            <a:r>
              <a:rPr lang="fa-IR" baseline="0" dirty="0"/>
              <a:t> </a:t>
            </a:r>
            <a:r>
              <a:rPr lang="fa-IR" baseline="0" dirty="0" err="1"/>
              <a:t>الگوريتمي</a:t>
            </a:r>
            <a:r>
              <a:rPr lang="fa-IR" baseline="0" dirty="0"/>
              <a:t> </a:t>
            </a:r>
            <a:r>
              <a:rPr lang="fa-IR" baseline="0" dirty="0" err="1"/>
              <a:t>داريم</a:t>
            </a:r>
            <a:r>
              <a:rPr lang="fa-IR" baseline="0" dirty="0"/>
              <a:t> </a:t>
            </a:r>
            <a:r>
              <a:rPr lang="fa-IR" baseline="0" dirty="0" err="1"/>
              <a:t>كه</a:t>
            </a:r>
            <a:r>
              <a:rPr lang="fa-IR" baseline="0" dirty="0"/>
              <a:t> همه </a:t>
            </a:r>
            <a:r>
              <a:rPr lang="fa-IR" baseline="0" dirty="0" err="1"/>
              <a:t>جزييات</a:t>
            </a:r>
            <a:r>
              <a:rPr lang="fa-IR" baseline="0" dirty="0"/>
              <a:t> آن را به صورت همزمان </a:t>
            </a:r>
            <a:r>
              <a:rPr lang="fa-IR" baseline="0" dirty="0" err="1"/>
              <a:t>بيان</a:t>
            </a:r>
            <a:r>
              <a:rPr lang="fa-IR" baseline="0" dirty="0"/>
              <a:t> </a:t>
            </a:r>
            <a:r>
              <a:rPr lang="fa-IR" baseline="0" dirty="0" err="1"/>
              <a:t>نميكنيم</a:t>
            </a:r>
            <a:r>
              <a:rPr lang="fa-IR" baseline="0" dirty="0"/>
              <a:t>.</a:t>
            </a:r>
            <a:endParaRPr lang="en-US" baseline="0" dirty="0"/>
          </a:p>
          <a:p>
            <a:pPr marL="171450" indent="-171450" algn="r" rtl="1">
              <a:buFontTx/>
              <a:buChar char="-"/>
            </a:pPr>
            <a:r>
              <a:rPr lang="fa-IR" baseline="0" dirty="0"/>
              <a:t>به این الگوریتمی که در این اسلاید هست مرتب سازی </a:t>
            </a:r>
            <a:r>
              <a:rPr lang="fa-IR" baseline="0" dirty="0" err="1"/>
              <a:t>انخابی</a:t>
            </a:r>
            <a:r>
              <a:rPr lang="fa-IR" baseline="0" dirty="0"/>
              <a:t> (</a:t>
            </a:r>
            <a:r>
              <a:rPr lang="en-US" baseline="0" dirty="0"/>
              <a:t>selection sort</a:t>
            </a:r>
            <a:r>
              <a:rPr lang="fa-IR" baseline="0" dirty="0"/>
              <a:t>) گفته می‌شود.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98DF1BB-0501-4BED-8D42-04AEAD93687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408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CC018E4-AAD9-4851-86D1-B9B0B2075F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75B77C6-BF2A-4745-BBEC-3FE87A12097E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C04A9904-CA83-48DB-AC7E-6182E30275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D79997D3-CC1F-4AD5-9AB2-52FF7568EB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107DC8A-B478-4442-886C-D72188E708D7}" type="slidenum">
              <a:rPr lang="en-US"/>
              <a:pPr/>
              <a:t>26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151F3A5-A7D2-481D-9EDF-2206B08A21F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CB292A5-85D2-4550-A81B-CD60667E7150}" type="slidenum">
              <a:rPr lang="en-US"/>
              <a:pPr/>
              <a:t>27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1AD5C1D-78D4-4021-819F-B594FCD9A02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What happen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ABE07591-32A8-4880-B6F6-6B30D39F67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506D7F-9344-4C85-B88A-99D248FDCF8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95D793E-77B4-4682-B745-A154E9ED6E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4646BF20-DA5F-4793-BBFC-E48D014E67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87CCB8-76F5-45ED-B502-E5815983022E}" type="slidenum">
              <a:rPr lang="en-US"/>
              <a:pPr/>
              <a:t>31</a:t>
            </a:fld>
            <a:endParaRPr lang="en-US"/>
          </a:p>
        </p:txBody>
      </p:sp>
      <p:sp>
        <p:nvSpPr>
          <p:cNvPr id="1013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B8BD5-FB80-4BDA-8277-FCCE222A2950}" type="slidenum">
              <a:rPr lang="en-US"/>
              <a:pPr/>
              <a:t>32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6D15A4C-7E08-42B6-8AD4-D1F3BE35ADD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FD28023-3E34-4EC2-8ED0-3FF3DED53F29}" type="slidenum">
              <a:rPr lang="en-US"/>
              <a:pPr/>
              <a:t>33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A00A4DC-CC71-42F4-A01B-EDD9E987ED1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Such definitions are incorrect: int t[10,10]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0AD10A-E5E8-4ECF-A89E-D899E9A9C2D6}" type="slidenum">
              <a:rPr lang="en-US"/>
              <a:pPr/>
              <a:t>34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2B5824C-0270-4A43-A5E2-4DC7D062644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97ADFD-1DA4-4C66-9F65-138757278DA5}" type="slidenum">
              <a:rPr lang="en-US"/>
              <a:pPr/>
              <a:t>35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6545A9A-168A-47B9-8328-6A2C67280CC2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9767CE8-ADB5-44CF-A718-536015787E73}" type="slidenum">
              <a:rPr lang="en-US"/>
              <a:pPr/>
              <a:t>3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15A6673-FA64-482E-B462-CDCB07F291E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42BDD1-CDFD-4B0B-8A90-BC433784CB5C}" type="slidenum">
              <a:rPr lang="en-US"/>
              <a:pPr/>
              <a:t>36</a:t>
            </a:fld>
            <a:endParaRPr lang="en-US"/>
          </a:p>
        </p:txBody>
      </p:sp>
      <p:sp>
        <p:nvSpPr>
          <p:cNvPr id="1095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96DB4A-C2FD-4B15-BC3B-0D42EB77A4DE}" type="slidenum">
              <a:rPr lang="en-US"/>
              <a:pPr/>
              <a:t>37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F641716-884F-4033-A01F-177F992FABA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C0D72B-07B0-4D1C-A4FB-F9A82C919AB5}" type="slidenum">
              <a:rPr lang="en-US"/>
              <a:pPr/>
              <a:t>38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0117A2E-8228-4ECB-947D-61C1F3928EA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F53CC2-2E7B-42B3-B69D-848FC95CAD81}" type="slidenum">
              <a:rPr lang="en-US"/>
              <a:pPr/>
              <a:t>40</a:t>
            </a:fld>
            <a:endParaRPr lang="en-US"/>
          </a:p>
        </p:txBody>
      </p:sp>
      <p:sp>
        <p:nvSpPr>
          <p:cNvPr id="10854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706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4252A6-E784-47AB-BC79-49E23D1383E0}" type="slidenum">
              <a:rPr lang="en-US"/>
              <a:pPr/>
              <a:t>42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C826B26-4295-4962-A452-8848A80DCEF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1E0888-354D-44DB-BDC7-EBAE915C05D5}" type="slidenum">
              <a:rPr lang="en-US"/>
              <a:pPr/>
              <a:t>43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A43D9F1-5647-4F18-81F4-063D9D39E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B2A1DDB-2DE7-47A6-9FDD-D846B9332293}" type="slidenum">
              <a:rPr lang="en-US"/>
              <a:pPr/>
              <a:t>44</a:t>
            </a:fld>
            <a:endParaRPr lang="en-US"/>
          </a:p>
        </p:txBody>
      </p:sp>
      <p:sp>
        <p:nvSpPr>
          <p:cNvPr id="1136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24ACC19-CF20-48FD-A84D-BE3E3D08C2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136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7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C6DCE-520E-438F-AB42-D907838C443B}" type="slidenum">
              <a:rPr lang="en-US"/>
              <a:pPr/>
              <a:t>45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C439198-D6B8-4EE2-AE20-2AA21C3F191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Provide example for each of them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FC476C3-AD21-41F8-B6FD-F5870F85FB06}" type="slidenum">
              <a:rPr lang="en-US"/>
              <a:pPr/>
              <a:t>46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7369C4-A478-4ECE-8692-88D504CBD88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91645-A107-4689-8BFA-36F65822D475}" type="slidenum">
              <a:rPr lang="en-US"/>
              <a:pPr/>
              <a:t>4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13ECC8E-CFB4-4099-B424-C00A8C146DC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93C4FB7-71E3-4B5F-9D5C-4F3C4A03D74F}" type="slidenum">
              <a:rPr lang="en-US"/>
              <a:pPr/>
              <a:t>47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64AE890-2420-437B-ABA8-9ABEC78506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3E6B46-4FA8-4897-BAF1-761E88D485AB}" type="slidenum">
              <a:rPr lang="en-US"/>
              <a:pPr/>
              <a:t>48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E820C71-1396-4901-B14E-E38C74AC559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2465D1-EAA7-41B2-BFEB-1DE2B749ED22}" type="slidenum">
              <a:rPr lang="en-US"/>
              <a:pPr/>
              <a:t>49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8DD1CFC-36E5-4C61-B006-8137FDD1342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DFB5345-E609-4FD8-BB7E-E8332D0A73F0}" type="slidenum">
              <a:rPr lang="en-US"/>
              <a:pPr/>
              <a:t>50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79B9E86-BD29-4099-9A9C-6A934778AD6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392618D-B8FC-4CD4-9368-E286030EDD31}" type="slidenum">
              <a:rPr lang="en-US"/>
              <a:pPr/>
              <a:t>51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02125D6-1858-4DB6-A113-701952D2CEA5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E4E4525-07AD-4CED-897A-3901AEF0C2A6}" type="slidenum">
              <a:rPr lang="en-US"/>
              <a:pPr/>
              <a:t>52</a:t>
            </a:fld>
            <a:endParaRPr lang="en-US"/>
          </a:p>
        </p:txBody>
      </p:sp>
      <p:sp>
        <p:nvSpPr>
          <p:cNvPr id="12185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2B5CF6-8218-4344-8EC4-69026F90CA9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30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61F69D9-EB2E-4F36-B43E-8D153008A2AE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32862B7-9380-4556-93BE-71B25D5469DD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68191A-ED73-43A8-9294-FCE8E49665C1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C9035-E4B9-4874-B58C-6C662DAC192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6DB7EB-BE8B-4965-AE2D-A55ECFA520D5}" type="slidenum">
              <a:rPr lang="en-US"/>
              <a:pPr/>
              <a:t>55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EF4F844-86BE-4FE5-BE12-370FC4F0B55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FE30711-12B1-4F8A-B502-7433BF7D5DE4}" type="slidenum">
              <a:rPr lang="en-US"/>
              <a:pPr/>
              <a:t>56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8865065-0239-49C0-BEC1-FB350D01438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1FEB-7988-4F81-A1D0-978358992362}" type="slidenum">
              <a:rPr lang="en-US"/>
              <a:pPr/>
              <a:t>5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0E13C0B-5B3A-459D-AECF-14E5B816610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Indices are start from 0,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>
                <a:latin typeface="Arial" charset="0"/>
                <a:cs typeface="Arial" charset="0"/>
              </a:rPr>
              <a:t>Element of arrays are saved in successive address, starting from the address of first element 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4C18D0-8639-4DE4-969F-6B2505BD7EEB}" type="slidenum">
              <a:rPr lang="en-US"/>
              <a:pPr/>
              <a:t>57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D727677-6FFA-42F2-A417-8B343324ACB1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282B13-D918-4CC4-A679-BEB93BBEF35D}" type="slidenum">
              <a:rPr lang="en-US"/>
              <a:pPr/>
              <a:t>58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D4FAE0A-88CD-473C-8D59-CE0978754807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0247A4-8422-4199-A379-CF92687174B6}" type="slidenum">
              <a:rPr lang="en-US"/>
              <a:pPr/>
              <a:t>59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D8E7B5F-81FC-4DE8-9147-68A6CDCB689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67F6B0-4BFE-4EC4-88BE-DBD56BF8EA7A}" type="slidenum">
              <a:rPr lang="en-US"/>
              <a:pPr/>
              <a:t>60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D7A40CA-3560-48B8-9410-0FEC09A0E23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545188E-DD2B-4F6D-AE99-95A9F3E09C0A}" type="slidenum">
              <a:rPr lang="en-US"/>
              <a:pPr/>
              <a:t>61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ECF91D9-1EEA-4201-B839-CF1D20103FC8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30BDA2-C506-444F-8075-4489B160125C}" type="slidenum">
              <a:rPr lang="en-US"/>
              <a:pPr/>
              <a:t>62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C6EC057-E00F-4542-97B3-FDE835DF21E0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615BE6-AB7F-493C-A599-80277B986307}" type="slidenum">
              <a:rPr lang="en-US"/>
              <a:pPr/>
              <a:t>63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C78B551-6841-4475-90A7-31D95392CE1F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9C15D48-EE4A-47B5-9019-A5A09B9F619B}" type="slidenum">
              <a:rPr lang="en-US"/>
              <a:pPr/>
              <a:t>64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7A3AFF7-6BB0-4D14-80BD-2AB1C7EBB856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127101-3FA6-48DF-A7E2-338B35BE691A}" type="slidenum">
              <a:rPr lang="en-US"/>
              <a:pPr/>
              <a:t>65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A11EA4A-0DD8-450B-BAB2-B12A06CA36F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73E708-5F41-427F-AB34-89EEBBAF06F7}" type="slidenum">
              <a:rPr lang="en-US"/>
              <a:pPr/>
              <a:t>67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42B766-BFF7-4175-B929-D40053C8C48C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9EA8DA4-EDC9-49F4-A755-AD2793B29832}" type="slidenum">
              <a:rPr lang="en-US"/>
              <a:pPr/>
              <a:t>6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BFFCB9D-0170-43B3-AA30-1530C02337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511057-69B8-4BF0-94A0-7C213BBDA65D}" type="slidenum">
              <a:rPr lang="en-US"/>
              <a:pPr/>
              <a:t>68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AA8AB78-2778-4C4B-9163-036946B14B43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430AA95-EB18-44AB-B8C7-0F6565A4DFD5}" type="slidenum">
              <a:rPr lang="en-US"/>
              <a:pPr/>
              <a:t>69</a:t>
            </a:fld>
            <a:endParaRPr lang="en-US"/>
          </a:p>
        </p:txBody>
      </p:sp>
      <p:sp>
        <p:nvSpPr>
          <p:cNvPr id="1413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7FE9505-4C17-4AD8-9CB8-36C6D3E962CE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413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07A95B-075D-4DF1-BB85-A387A95194BE}" type="slidenum">
              <a:rPr lang="en-US"/>
              <a:pPr/>
              <a:t>70</a:t>
            </a:fld>
            <a:endParaRPr lang="en-US"/>
          </a:p>
        </p:txBody>
      </p:sp>
      <p:sp>
        <p:nvSpPr>
          <p:cNvPr id="1423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BADD24-04BF-4CB4-93AD-B19CBE47407A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423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71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819150"/>
            <a:ext cx="5454650" cy="4090988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688670" y="5183304"/>
            <a:ext cx="5512434" cy="490747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6671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597CEE-E62F-4955-B82C-704A057FD5B5}" type="slidenum">
              <a:rPr lang="en-US"/>
              <a:pPr/>
              <a:t>7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E38DB10-1818-45AE-9DF4-5DD0D137773B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r>
              <a:rPr lang="en-US" dirty="0">
                <a:latin typeface="Arial" charset="0"/>
                <a:cs typeface="Arial" charset="0"/>
              </a:rPr>
              <a:t>Indices are always integer while the elements’ type can be any type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335B51E-B1C4-4BCC-A303-55076BF2ECC5}" type="slidenum">
              <a:rPr lang="en-US"/>
              <a:pPr/>
              <a:t>8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4FEFBF-2ABB-47EB-91B2-54B71B639789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C490591-9BEE-4878-943A-E75D7724013B}" type="slidenum">
              <a:rPr lang="en-US"/>
              <a:pPr/>
              <a:t>9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9D53ADF-77F1-401C-A7E2-4B3CFC626BF4}" type="slidenum">
              <a:rPr lang="en-US" sz="1300"/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450"/>
              </a:spcBef>
            </a:pPr>
            <a:endParaRPr lang="en-US">
              <a:ea typeface="WenQuanYi Zen Hei Sharp" charset="0"/>
              <a:cs typeface="WenQuanYi Zen Hei Sharp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22F5E48-D088-46E4-A53E-2637AC53F7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84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D63365C-0148-4818-8FD9-2597E4465A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3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6813C4-5ED3-4F25-8121-1421881994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87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35C1E98-3B22-4A04-AA90-581860A02C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14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405A5B2-A0D7-42D1-A50D-1A7C872D37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30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32ECF63-8DA9-4D46-8D8F-DFF48D078E0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1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2D6480-13E0-465D-A373-2443AF4B1CD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92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B3CF4FF-1889-4C68-B18E-AD07C90D3F6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4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37891BD-B3FD-4B53-B39F-65B3017B51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81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B7FF6C-C9A0-488D-B84F-A9B244C5F46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793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E4109B5-B555-426C-847F-99E11C496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3"/>
            <a:ext cx="8784976" cy="8041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052736"/>
            <a:ext cx="8712968" cy="5256584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>
          <a:xfrm>
            <a:off x="4067944" y="6381328"/>
            <a:ext cx="792088" cy="432642"/>
          </a:xfrm>
        </p:spPr>
        <p:txBody>
          <a:bodyPr anchor="ctr"/>
          <a:lstStyle>
            <a:lvl1pPr algn="ctr">
              <a:defRPr sz="1600"/>
            </a:lvl1pPr>
          </a:lstStyle>
          <a:p>
            <a:fld id="{2D56362F-61FB-4A14-B4BE-32C8F44037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6377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D2D3B2F-FDFC-4D19-BF2F-6F90395E0D1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8354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25B6F0B-B34E-4AB0-BA79-07C6C52271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8097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8125" y="163513"/>
            <a:ext cx="2093913" cy="4954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63513"/>
            <a:ext cx="6130925" cy="4954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2B5A8C7-1AC7-4CAF-93C8-3710BB172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3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59D0098-DCC0-41C6-83B4-9510B742B0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8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1625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8825" y="1143000"/>
            <a:ext cx="4113213" cy="397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C9FE82-6D3B-461C-85ED-2F05146C77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2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9D9B642-B2C4-40A3-BD4E-E64A5D58F11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282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731E9A9-0886-4B8D-9BF5-0B739AACBD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127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2ABF543-24F6-4EEC-A182-B425A391804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9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5D50A9B-FCDC-4A7A-B48D-5C88CC6A2F8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7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E68CE98-F14D-4032-8CD6-DF964CD135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85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512" y="163513"/>
            <a:ext cx="8583488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512" y="1143000"/>
            <a:ext cx="8583488" cy="5100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1027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4057092" y="6407152"/>
            <a:ext cx="792088" cy="407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>
                <a:solidFill>
                  <a:srgbClr val="000000"/>
                </a:solidFill>
              </a:defRPr>
            </a:lvl1pPr>
          </a:lstStyle>
          <a:p>
            <a:fld id="{D8C37724-2360-404E-B7D7-4E33BFCE68A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just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just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just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just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Freeform 1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Line 2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63513"/>
            <a:ext cx="7920037" cy="75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7238" cy="397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the outline text format</a:t>
            </a:r>
          </a:p>
          <a:p>
            <a:pPr lvl="1"/>
            <a:r>
              <a:rPr lang="en-GB" dirty="0"/>
              <a:t>Second Outline Level</a:t>
            </a:r>
          </a:p>
          <a:p>
            <a:pPr lvl="2"/>
            <a:r>
              <a:rPr lang="en-GB" dirty="0"/>
              <a:t>Third Outline Level</a:t>
            </a:r>
          </a:p>
          <a:p>
            <a:pPr lvl="3"/>
            <a:r>
              <a:rPr lang="en-GB" dirty="0"/>
              <a:t>Fourth Outline Level</a:t>
            </a:r>
          </a:p>
          <a:p>
            <a:pPr lvl="4"/>
            <a:r>
              <a:rPr lang="en-GB" dirty="0"/>
              <a:t>Fifth Outline Level</a:t>
            </a:r>
          </a:p>
          <a:p>
            <a:pPr lvl="4"/>
            <a:r>
              <a:rPr lang="en-GB" dirty="0"/>
              <a:t>Sixth Outline Level</a:t>
            </a:r>
          </a:p>
          <a:p>
            <a:pPr lvl="4"/>
            <a:r>
              <a:rPr lang="en-GB" dirty="0"/>
              <a:t>Seventh Outline Level</a:t>
            </a: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75054" y="6444933"/>
            <a:ext cx="793891" cy="356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ts val="300"/>
              </a:spcBef>
              <a:buSzPct val="45000"/>
              <a:buFont typeface="Wingdings" pitchFamily="2" charset="2"/>
              <a:buNone/>
              <a:defRPr sz="1800">
                <a:solidFill>
                  <a:srgbClr val="000000"/>
                </a:solidFill>
                <a:latin typeface="Times New Roman" pitchFamily="18" charset="0"/>
                <a:ea typeface="MS PGothic" pitchFamily="34" charset="-128"/>
              </a:defRPr>
            </a:lvl1pPr>
          </a:lstStyle>
          <a:p>
            <a:fld id="{7C5444F7-3212-4D01-833A-6CD4CFCB66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marL="1143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marL="1600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marL="20574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just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just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just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just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just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oleObject" Target="../embeddings/oleObject6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png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png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7.bin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269424" y="1052736"/>
            <a:ext cx="842493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and Strings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Computer Engineering Department,  </a:t>
            </a:r>
            <a:r>
              <a:rPr lang="en-US" sz="2000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71500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69ABC82-E77E-4B87-8F42-B160493CB77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(cont’d)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</a:t>
            </a:r>
            <a:r>
              <a:rPr lang="en-US" sz="3200" b="1" dirty="0"/>
              <a:t>can</a:t>
            </a:r>
            <a:r>
              <a:rPr lang="en-US" sz="3200" b="1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be used as output type of function </a:t>
            </a:r>
          </a:p>
          <a:p>
            <a:pPr algn="just">
              <a:spcBef>
                <a:spcPts val="1563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[] </a:t>
            </a:r>
            <a:r>
              <a:rPr lang="en-US" sz="2500" b="1" dirty="0">
                <a:latin typeface="Courier New" pitchFamily="49" charset="0"/>
                <a:cs typeface="Courier New" pitchFamily="49" charset="0"/>
              </a:rPr>
              <a:t>f(int x, int y); </a:t>
            </a:r>
            <a:r>
              <a:rPr lang="en-US" sz="25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5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Compile error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can be used in input list of functions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are </a:t>
            </a:r>
            <a:r>
              <a:rPr lang="en-US" sz="3200" dirty="0">
                <a:solidFill>
                  <a:srgbClr val="CC0000"/>
                </a:solidFill>
              </a:rPr>
              <a:t>not</a:t>
            </a:r>
            <a:r>
              <a:rPr lang="en-US" sz="3200" dirty="0"/>
              <a:t> passed by </a:t>
            </a:r>
            <a:r>
              <a:rPr lang="en-US" sz="3200" b="1" dirty="0"/>
              <a:t>Call By Value</a:t>
            </a:r>
            <a:r>
              <a:rPr lang="en-US" sz="3200" b="1" dirty="0">
                <a:solidFill>
                  <a:srgbClr val="CC0000"/>
                </a:solidFill>
              </a:rPr>
              <a:t> </a:t>
            </a:r>
          </a:p>
          <a:p>
            <a:pPr algn="just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are passed by </a:t>
            </a:r>
            <a:r>
              <a:rPr lang="en-US" sz="3200" b="1" dirty="0"/>
              <a:t>Call By </a:t>
            </a:r>
            <a:r>
              <a:rPr lang="en-US" sz="3200" b="1" dirty="0">
                <a:solidFill>
                  <a:srgbClr val="CC0000"/>
                </a:solidFill>
              </a:rPr>
              <a:t>Reference</a:t>
            </a:r>
          </a:p>
          <a:p>
            <a:pPr lvl="1" algn="just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If we change array elements in a function</a:t>
            </a:r>
          </a:p>
          <a:p>
            <a:pPr lvl="2" algn="just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The element is changed in the caller function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3F174E1-9C17-46BC-B818-64712B4A082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Function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800" dirty="0"/>
              <a:t> takes an array of integers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num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[90]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num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[]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800" dirty="0"/>
              <a:t> is passed to function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arr_func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a[90];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arr_func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5539680" y="1196752"/>
            <a:ext cx="3352800" cy="1236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just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به طول</a:t>
            </a:r>
            <a:r>
              <a:rPr lang="hi-IN" sz="2500" dirty="0">
                <a:cs typeface="Zar" pitchFamily="2" charset="-78"/>
              </a:rPr>
              <a:t> </a:t>
            </a:r>
            <a:r>
              <a:rPr lang="fa-IR" sz="2500" dirty="0">
                <a:cs typeface="B Nazanin" pitchFamily="2" charset="-78"/>
              </a:rPr>
              <a:t>10</a:t>
            </a:r>
            <a:r>
              <a:rPr lang="ar-SA" sz="2500" dirty="0">
                <a:cs typeface="B Nazanin" pitchFamily="2" charset="-78"/>
              </a:rPr>
              <a:t>را مي‌گيرد و اعضاي آن را با اعداد 0 تا 9 مقداردهي مي‌كند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30947-3C25-425D-895B-B4457C74B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Arrays in Functions (version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2954-6E13-445C-A452-F05E8247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70583"/>
            <a:ext cx="8712968" cy="525658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[10]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a[10];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(a);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j;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for(j = 0; j &lt; 10;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pt-BR" sz="20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pt-BR" sz="2000" b="1" dirty="0">
                <a:latin typeface="Courier New" pitchFamily="49" charset="0"/>
                <a:cs typeface="Courier New" pitchFamily="49" charset="0"/>
              </a:rPr>
              <a:t>printf("a[%d] = %d\n", j, a[j]);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38F5698-2B9A-4D4D-8967-ECBD0C5D1E9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 Size in Functions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23528" y="1052737"/>
            <a:ext cx="8820472" cy="52565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an </a:t>
            </a:r>
            <a:r>
              <a:rPr lang="en-US" sz="2800" dirty="0">
                <a:solidFill>
                  <a:srgbClr val="CC0000"/>
                </a:solidFill>
              </a:rPr>
              <a:t>input parameter</a:t>
            </a:r>
            <a:r>
              <a:rPr lang="en-US" sz="2800" dirty="0"/>
              <a:t> of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cannot</a:t>
            </a:r>
            <a:r>
              <a:rPr lang="en-US" sz="2400" dirty="0"/>
              <a:t> find out the size of the array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Array size </a:t>
            </a:r>
            <a:r>
              <a:rPr lang="en-US" sz="2800" b="1" dirty="0"/>
              <a:t>should be passed </a:t>
            </a:r>
            <a:r>
              <a:rPr lang="en-US" sz="2800" dirty="0"/>
              <a:t>from caller function to called function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Using definitions </a:t>
            </a:r>
          </a:p>
          <a:p>
            <a:pPr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20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void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 a[]){ for(int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++)…}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Using input variable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a[],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or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void read(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a[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]){ 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	for(int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size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  <a:r>
              <a:rPr lang="en-US" sz="1800" dirty="0"/>
              <a:t>	… }	</a:t>
            </a:r>
          </a:p>
          <a:p>
            <a:pPr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7" dur="500"/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Size in Functions (cont’d)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If array is declared in a function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knows the size of the array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It </a:t>
            </a:r>
            <a:r>
              <a:rPr lang="en-US" sz="2400" dirty="0">
                <a:solidFill>
                  <a:srgbClr val="CC0000"/>
                </a:solidFill>
              </a:rPr>
              <a:t>can</a:t>
            </a:r>
            <a:r>
              <a:rPr lang="en-US" sz="2400" dirty="0"/>
              <a:t> find out the size of the array using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endParaRPr lang="en-US" sz="24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300"/>
              </a:spcBef>
              <a:buClrTx/>
              <a:buSzPct val="85000"/>
              <a:buFontTx/>
              <a:buNone/>
            </a:pPr>
            <a:endParaRPr lang="en-US" sz="12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(void){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, a[200];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200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or 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&lt; </a:t>
            </a:r>
            <a:r>
              <a:rPr lang="en-US" sz="22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(a)/</a:t>
            </a:r>
            <a:r>
              <a:rPr lang="en-US" sz="2200" b="1" dirty="0" err="1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2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(a[0])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++)		a[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] = 0;</a:t>
            </a:r>
          </a:p>
          <a:p>
            <a:pPr>
              <a:lnSpc>
                <a:spcPct val="9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8" dur="500"/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53687686-13A2-4B37-BB7A-310FE7B6C1D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Out-of-range access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395536" y="1052736"/>
            <a:ext cx="86868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70C0"/>
                </a:solidFill>
              </a:rPr>
              <a:t>C compiler </a:t>
            </a:r>
            <a:r>
              <a:rPr lang="en-US" sz="3200" dirty="0"/>
              <a:t>does not check the range you access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x[10];  x[20] = 30;  y = x[100];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No compiler error!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What happen</a:t>
            </a:r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Read: Logical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= x[100];</a:t>
            </a:r>
            <a:endParaRPr lang="en-US" sz="2800" dirty="0"/>
          </a:p>
          <a:p>
            <a:pPr lvl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Write: May or may not logical or runtime error</a:t>
            </a:r>
          </a:p>
          <a:p>
            <a:pPr lvl="2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x[20] = 30;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147043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42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66D204-7C80-4A4D-A4F7-5E543C66D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3"/>
            <a:ext cx="8712968" cy="743602"/>
          </a:xfrm>
        </p:spPr>
        <p:txBody>
          <a:bodyPr/>
          <a:lstStyle/>
          <a:p>
            <a:r>
              <a:rPr lang="en-US" dirty="0"/>
              <a:t>Out-of-range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1E6BA-58D5-4542-8E1D-93E696A4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size, 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size, 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[%d] = %d\n",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211573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2724596-EEDC-4F67-A5AE-CB95DFA2475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03548-99B2-45A8-85F1-E53359368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Out-of-range Example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5E2FD-B221-45FC-B343-044652509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x = 1;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y = 2;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a[10] = {0};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all elements set to Zero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	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(10, a);		 </a:t>
            </a:r>
            <a:r>
              <a:rPr lang="en-US" sz="20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OK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(30, a);		 </a:t>
            </a:r>
            <a:r>
              <a:rPr lang="en-US" sz="2000" b="1" dirty="0">
                <a:solidFill>
                  <a:srgbClr val="FF9900"/>
                </a:solidFill>
                <a:latin typeface="Courier New" pitchFamily="49" charset="0"/>
                <a:cs typeface="Courier New" pitchFamily="49" charset="0"/>
              </a:rPr>
              <a:t>// Wrong output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(1000, a);		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 May be Run-time error!!!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init_array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(20, a);		    </a:t>
            </a:r>
            <a:r>
              <a:rPr lang="en-US" sz="2000" b="1" dirty="0">
                <a:solidFill>
                  <a:srgbClr val="A26000"/>
                </a:solidFill>
                <a:latin typeface="Courier New" pitchFamily="49" charset="0"/>
                <a:cs typeface="Courier New" pitchFamily="49" charset="0"/>
              </a:rPr>
              <a:t>// May changes X, Y!!!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rgbClr val="A26000"/>
                </a:solidFill>
                <a:latin typeface="Courier New" pitchFamily="49" charset="0"/>
                <a:cs typeface="Courier New" pitchFamily="49" charset="0"/>
              </a:rPr>
              <a:t>									    // Logical error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("x = %d, y = %d\n" , x, y);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776181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9519913-198A-4534-B31E-29B93C6F637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5459288" y="1196752"/>
            <a:ext cx="3505200" cy="85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را بگيرد و محل بزرگترين عضو آن</a:t>
            </a:r>
            <a:r>
              <a:rPr lang="fa-IR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را برگرداند</a:t>
            </a:r>
            <a:r>
              <a:rPr lang="hi-IN" sz="2500" dirty="0">
                <a:cs typeface="Zar" pitchFamily="2" charset="-78"/>
              </a:rPr>
              <a:t>.</a:t>
            </a:r>
            <a:endParaRPr lang="en-US" sz="2500" dirty="0"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FDDDD-BF6E-409F-850B-D2F74C7C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Array Max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B490C-2750-4BDC-927F-FF03E8C6E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(int a[], int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index =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if(a[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&gt; a[index])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      index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return index;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4, 12, 93, 23};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("max index = %d\n",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max_index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5));  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F679B5E-4D8E-445B-B6B6-24E458E89C9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19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6588224" y="1196752"/>
            <a:ext cx="2376264" cy="12486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كه يك آرايه و دو محل آن</a:t>
            </a:r>
            <a:r>
              <a:rPr lang="fa-IR" sz="2500" dirty="0">
                <a:cs typeface="B Nazanin" pitchFamily="2" charset="-78"/>
              </a:rPr>
              <a:t>‌</a:t>
            </a:r>
            <a:r>
              <a:rPr lang="ar-SA" sz="2500" dirty="0">
                <a:cs typeface="B Nazanin" pitchFamily="2" charset="-78"/>
              </a:rPr>
              <a:t>را بگيرد و آنها را باهم جابجا كند</a:t>
            </a:r>
            <a:r>
              <a:rPr lang="en-US" sz="2500" dirty="0">
                <a:cs typeface="B Nazanin" pitchFamily="2" charset="-78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DAEF54-34F2-4DEE-BAAF-B0206A79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3"/>
            <a:ext cx="8496944" cy="804118"/>
          </a:xfrm>
        </p:spPr>
        <p:txBody>
          <a:bodyPr/>
          <a:lstStyle/>
          <a:p>
            <a:r>
              <a:rPr lang="en-US" dirty="0"/>
              <a:t>Array elements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A76D-A611-42DF-8EAF-2389D64B7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(int a[], int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int j){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a[j] = </a:t>
            </a:r>
            <a:r>
              <a:rPr lang="en-US" sz="20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num[10] = {1, 2, 5, 6};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x = 2, y = 6;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("num[%d] = %d, num[%d] = %d\n", x, num[x], y,    num[y]);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(num, x, y);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("num[%d] = %d, num[%d] = %d\n", x, num[x], y, num[y]);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A1912CB-092D-440B-A5CA-5906C8A0649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528" y="151262"/>
            <a:ext cx="8286235" cy="778894"/>
          </a:xfrm>
          <a:prstGeom prst="rect">
            <a:avLst/>
          </a:prstGeom>
        </p:spPr>
        <p:txBody>
          <a:bodyPr vert="horz" wrap="square" lIns="0" tIns="31459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25168">
              <a:spcBef>
                <a:spcPts val="248"/>
              </a:spcBef>
            </a:pPr>
            <a:r>
              <a:rPr sz="4855" spc="-50" dirty="0">
                <a:solidFill>
                  <a:srgbClr val="006EB8"/>
                </a:solidFill>
                <a:latin typeface="Calibri"/>
                <a:cs typeface="Calibri"/>
              </a:rPr>
              <a:t>Sorting</a:t>
            </a:r>
            <a:r>
              <a:rPr sz="4855" dirty="0">
                <a:solidFill>
                  <a:srgbClr val="006EB8"/>
                </a:solidFill>
                <a:latin typeface="Calibri"/>
                <a:cs typeface="Calibri"/>
              </a:rPr>
              <a:t> </a:t>
            </a:r>
            <a:r>
              <a:rPr sz="4855" spc="-149" dirty="0">
                <a:solidFill>
                  <a:srgbClr val="006EB8"/>
                </a:solidFill>
                <a:latin typeface="Calibri"/>
                <a:cs typeface="Calibri"/>
              </a:rPr>
              <a:t>Problem</a:t>
            </a:r>
            <a:endParaRPr sz="4855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3608" y="1124744"/>
            <a:ext cx="2783467" cy="2853935"/>
          </a:xfrm>
          <a:custGeom>
            <a:avLst/>
            <a:gdLst/>
            <a:ahLst/>
            <a:cxnLst/>
            <a:rect l="l" t="t" r="r" b="b"/>
            <a:pathLst>
              <a:path w="1404620" h="1440180">
                <a:moveTo>
                  <a:pt x="143992" y="360006"/>
                </a:moveTo>
                <a:lnTo>
                  <a:pt x="0" y="360006"/>
                </a:lnTo>
                <a:lnTo>
                  <a:pt x="0" y="1440014"/>
                </a:lnTo>
                <a:lnTo>
                  <a:pt x="143992" y="1440014"/>
                </a:lnTo>
                <a:lnTo>
                  <a:pt x="143992" y="360006"/>
                </a:lnTo>
                <a:close/>
              </a:path>
              <a:path w="1404620" h="1440180">
                <a:moveTo>
                  <a:pt x="323989" y="720013"/>
                </a:moveTo>
                <a:lnTo>
                  <a:pt x="179997" y="720013"/>
                </a:lnTo>
                <a:lnTo>
                  <a:pt x="179997" y="1440014"/>
                </a:lnTo>
                <a:lnTo>
                  <a:pt x="323989" y="1440014"/>
                </a:lnTo>
                <a:lnTo>
                  <a:pt x="323989" y="720013"/>
                </a:lnTo>
                <a:close/>
              </a:path>
              <a:path w="1404620" h="1440180">
                <a:moveTo>
                  <a:pt x="503999" y="180009"/>
                </a:moveTo>
                <a:lnTo>
                  <a:pt x="359994" y="180009"/>
                </a:lnTo>
                <a:lnTo>
                  <a:pt x="359994" y="1440014"/>
                </a:lnTo>
                <a:lnTo>
                  <a:pt x="503999" y="1440014"/>
                </a:lnTo>
                <a:lnTo>
                  <a:pt x="503999" y="180009"/>
                </a:lnTo>
                <a:close/>
              </a:path>
              <a:path w="1404620" h="1440180">
                <a:moveTo>
                  <a:pt x="683996" y="1080020"/>
                </a:moveTo>
                <a:lnTo>
                  <a:pt x="540004" y="1080020"/>
                </a:lnTo>
                <a:lnTo>
                  <a:pt x="540004" y="1440014"/>
                </a:lnTo>
                <a:lnTo>
                  <a:pt x="683996" y="1440014"/>
                </a:lnTo>
                <a:lnTo>
                  <a:pt x="683996" y="1080020"/>
                </a:lnTo>
                <a:close/>
              </a:path>
              <a:path w="1404620" h="1440180">
                <a:moveTo>
                  <a:pt x="864006" y="0"/>
                </a:moveTo>
                <a:lnTo>
                  <a:pt x="720001" y="0"/>
                </a:lnTo>
                <a:lnTo>
                  <a:pt x="720001" y="1440014"/>
                </a:lnTo>
                <a:lnTo>
                  <a:pt x="864006" y="1440014"/>
                </a:lnTo>
                <a:lnTo>
                  <a:pt x="864006" y="0"/>
                </a:lnTo>
                <a:close/>
              </a:path>
              <a:path w="1404620" h="1440180">
                <a:moveTo>
                  <a:pt x="1044003" y="540004"/>
                </a:moveTo>
                <a:lnTo>
                  <a:pt x="900010" y="540004"/>
                </a:lnTo>
                <a:lnTo>
                  <a:pt x="900010" y="1440014"/>
                </a:lnTo>
                <a:lnTo>
                  <a:pt x="1044003" y="1440014"/>
                </a:lnTo>
                <a:lnTo>
                  <a:pt x="1044003" y="540004"/>
                </a:lnTo>
                <a:close/>
              </a:path>
              <a:path w="1404620" h="1440180">
                <a:moveTo>
                  <a:pt x="1224000" y="720013"/>
                </a:moveTo>
                <a:lnTo>
                  <a:pt x="1080008" y="720013"/>
                </a:lnTo>
                <a:lnTo>
                  <a:pt x="1080008" y="1440014"/>
                </a:lnTo>
                <a:lnTo>
                  <a:pt x="1224000" y="1440014"/>
                </a:lnTo>
                <a:lnTo>
                  <a:pt x="1224000" y="720013"/>
                </a:lnTo>
                <a:close/>
              </a:path>
              <a:path w="1404620" h="1440180">
                <a:moveTo>
                  <a:pt x="1404010" y="900010"/>
                </a:moveTo>
                <a:lnTo>
                  <a:pt x="1260005" y="900010"/>
                </a:lnTo>
                <a:lnTo>
                  <a:pt x="1260005" y="1440014"/>
                </a:lnTo>
                <a:lnTo>
                  <a:pt x="1404010" y="1440014"/>
                </a:lnTo>
                <a:lnTo>
                  <a:pt x="1404010" y="90001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248946" y="3522239"/>
            <a:ext cx="713484" cy="171135"/>
            <a:chOff x="2142027" y="1777426"/>
            <a:chExt cx="360045" cy="86360"/>
          </a:xfrm>
        </p:grpSpPr>
        <p:sp>
          <p:nvSpPr>
            <p:cNvPr id="5" name="object 5"/>
            <p:cNvSpPr/>
            <p:nvPr/>
          </p:nvSpPr>
          <p:spPr>
            <a:xfrm>
              <a:off x="2142027" y="1820397"/>
              <a:ext cx="346710" cy="0"/>
            </a:xfrm>
            <a:custGeom>
              <a:avLst/>
              <a:gdLst/>
              <a:ahLst/>
              <a:cxnLst/>
              <a:rect l="l" t="t" r="r" b="b"/>
              <a:pathLst>
                <a:path w="346710">
                  <a:moveTo>
                    <a:pt x="0" y="0"/>
                  </a:moveTo>
                  <a:lnTo>
                    <a:pt x="346097" y="0"/>
                  </a:lnTo>
                </a:path>
              </a:pathLst>
            </a:custGeom>
            <a:ln w="179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61297" y="1784626"/>
              <a:ext cx="33655" cy="71755"/>
            </a:xfrm>
            <a:custGeom>
              <a:avLst/>
              <a:gdLst/>
              <a:ahLst/>
              <a:cxnLst/>
              <a:rect l="l" t="t" r="r" b="b"/>
              <a:pathLst>
                <a:path w="33655" h="71755">
                  <a:moveTo>
                    <a:pt x="0" y="0"/>
                  </a:moveTo>
                  <a:lnTo>
                    <a:pt x="5239" y="10933"/>
                  </a:lnTo>
                  <a:lnTo>
                    <a:pt x="15090" y="22077"/>
                  </a:lnTo>
                  <a:lnTo>
                    <a:pt x="25780" y="31125"/>
                  </a:lnTo>
                  <a:lnTo>
                    <a:pt x="33535" y="35771"/>
                  </a:lnTo>
                  <a:lnTo>
                    <a:pt x="25780" y="40417"/>
                  </a:lnTo>
                  <a:lnTo>
                    <a:pt x="15090" y="49464"/>
                  </a:lnTo>
                  <a:lnTo>
                    <a:pt x="5239" y="60608"/>
                  </a:lnTo>
                  <a:lnTo>
                    <a:pt x="0" y="71542"/>
                  </a:lnTo>
                </a:path>
              </a:pathLst>
            </a:custGeom>
            <a:ln w="143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5220072" y="1124744"/>
            <a:ext cx="2783467" cy="2853935"/>
          </a:xfrm>
          <a:custGeom>
            <a:avLst/>
            <a:gdLst/>
            <a:ahLst/>
            <a:cxnLst/>
            <a:rect l="l" t="t" r="r" b="b"/>
            <a:pathLst>
              <a:path w="1404620" h="1440180">
                <a:moveTo>
                  <a:pt x="144005" y="1080020"/>
                </a:moveTo>
                <a:lnTo>
                  <a:pt x="0" y="1080020"/>
                </a:lnTo>
                <a:lnTo>
                  <a:pt x="0" y="1440014"/>
                </a:lnTo>
                <a:lnTo>
                  <a:pt x="144005" y="1440014"/>
                </a:lnTo>
                <a:lnTo>
                  <a:pt x="144005" y="1080020"/>
                </a:lnTo>
                <a:close/>
              </a:path>
              <a:path w="1404620" h="1440180">
                <a:moveTo>
                  <a:pt x="324002" y="900010"/>
                </a:moveTo>
                <a:lnTo>
                  <a:pt x="180009" y="900010"/>
                </a:lnTo>
                <a:lnTo>
                  <a:pt x="180009" y="1440014"/>
                </a:lnTo>
                <a:lnTo>
                  <a:pt x="324002" y="1440014"/>
                </a:lnTo>
                <a:lnTo>
                  <a:pt x="324002" y="900010"/>
                </a:lnTo>
                <a:close/>
              </a:path>
              <a:path w="1404620" h="1440180">
                <a:moveTo>
                  <a:pt x="504012" y="720013"/>
                </a:moveTo>
                <a:lnTo>
                  <a:pt x="360006" y="720013"/>
                </a:lnTo>
                <a:lnTo>
                  <a:pt x="360006" y="1440014"/>
                </a:lnTo>
                <a:lnTo>
                  <a:pt x="504012" y="1440014"/>
                </a:lnTo>
                <a:lnTo>
                  <a:pt x="504012" y="720013"/>
                </a:lnTo>
                <a:close/>
              </a:path>
              <a:path w="1404620" h="1440180">
                <a:moveTo>
                  <a:pt x="684009" y="720013"/>
                </a:moveTo>
                <a:lnTo>
                  <a:pt x="540016" y="720013"/>
                </a:lnTo>
                <a:lnTo>
                  <a:pt x="540016" y="1440014"/>
                </a:lnTo>
                <a:lnTo>
                  <a:pt x="684009" y="1440014"/>
                </a:lnTo>
                <a:lnTo>
                  <a:pt x="684009" y="720013"/>
                </a:lnTo>
                <a:close/>
              </a:path>
              <a:path w="1404620" h="1440180">
                <a:moveTo>
                  <a:pt x="864019" y="540004"/>
                </a:moveTo>
                <a:lnTo>
                  <a:pt x="720013" y="540004"/>
                </a:lnTo>
                <a:lnTo>
                  <a:pt x="720013" y="1440014"/>
                </a:lnTo>
                <a:lnTo>
                  <a:pt x="864019" y="1440014"/>
                </a:lnTo>
                <a:lnTo>
                  <a:pt x="864019" y="540004"/>
                </a:lnTo>
                <a:close/>
              </a:path>
              <a:path w="1404620" h="1440180">
                <a:moveTo>
                  <a:pt x="1044016" y="360006"/>
                </a:moveTo>
                <a:lnTo>
                  <a:pt x="900010" y="360006"/>
                </a:lnTo>
                <a:lnTo>
                  <a:pt x="900010" y="1440014"/>
                </a:lnTo>
                <a:lnTo>
                  <a:pt x="1044016" y="1440014"/>
                </a:lnTo>
                <a:lnTo>
                  <a:pt x="1044016" y="360006"/>
                </a:lnTo>
                <a:close/>
              </a:path>
              <a:path w="1404620" h="1440180">
                <a:moveTo>
                  <a:pt x="1224013" y="180009"/>
                </a:moveTo>
                <a:lnTo>
                  <a:pt x="1080020" y="180009"/>
                </a:lnTo>
                <a:lnTo>
                  <a:pt x="1080020" y="1440014"/>
                </a:lnTo>
                <a:lnTo>
                  <a:pt x="1224013" y="1440014"/>
                </a:lnTo>
                <a:lnTo>
                  <a:pt x="1224013" y="180009"/>
                </a:lnTo>
                <a:close/>
              </a:path>
              <a:path w="1404620" h="1440180">
                <a:moveTo>
                  <a:pt x="1404023" y="0"/>
                </a:moveTo>
                <a:lnTo>
                  <a:pt x="1260017" y="0"/>
                </a:lnTo>
                <a:lnTo>
                  <a:pt x="1260017" y="1440014"/>
                </a:lnTo>
                <a:lnTo>
                  <a:pt x="1404023" y="1440014"/>
                </a:lnTo>
                <a:lnTo>
                  <a:pt x="1404023" y="0"/>
                </a:lnTo>
                <a:close/>
              </a:path>
            </a:pathLst>
          </a:custGeom>
          <a:solidFill>
            <a:srgbClr val="006E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765BC-D053-4473-980F-980E910A6592}"/>
              </a:ext>
            </a:extLst>
          </p:cNvPr>
          <p:cNvSpPr txBox="1"/>
          <p:nvPr/>
        </p:nvSpPr>
        <p:spPr>
          <a:xfrm>
            <a:off x="3203848" y="4270578"/>
            <a:ext cx="4572000" cy="146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Example:</a:t>
            </a:r>
          </a:p>
          <a:p>
            <a:pPr lvl="1"/>
            <a:r>
              <a:rPr lang="en-US" sz="2000" b="0" i="1" dirty="0">
                <a:solidFill>
                  <a:srgbClr val="CC3300"/>
                </a:solidFill>
                <a:effectLst/>
                <a:latin typeface="Calibri" panose="020F0502020204030204" pitchFamily="34" charset="0"/>
              </a:rPr>
              <a:t>Input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8 2 4 9 3 6   </a:t>
            </a:r>
          </a:p>
          <a:p>
            <a:pPr lvl="1"/>
            <a:r>
              <a:rPr lang="en-US" sz="2000" b="0" i="1" dirty="0">
                <a:solidFill>
                  <a:srgbClr val="CC3300"/>
                </a:solidFill>
                <a:effectLst/>
                <a:latin typeface="Calibri" panose="020F0502020204030204" pitchFamily="34" charset="0"/>
              </a:rPr>
              <a:t>Output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</a:t>
            </a:r>
            <a:r>
              <a:rPr lang="en-US" sz="2000" b="0" i="0" dirty="0">
                <a:solidFill>
                  <a:srgbClr val="0000FF"/>
                </a:solidFill>
                <a:effectLst/>
                <a:latin typeface="Calibri" panose="020F0502020204030204" pitchFamily="34" charset="0"/>
              </a:rPr>
              <a:t>2 3 4 6 8 9</a:t>
            </a:r>
            <a:r>
              <a:rPr lang="en-US" sz="3200" dirty="0"/>
              <a:t> </a:t>
            </a:r>
            <a:endParaRPr lang="en-US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79D54-F25C-4CDA-BA90-818D18F81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73393-1F0D-48E6-A962-5402B6B27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Algorithm: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Find the </a:t>
            </a:r>
            <a:r>
              <a:rPr lang="en-US" altLang="en-US" b="1" dirty="0"/>
              <a:t>smallest</a:t>
            </a:r>
            <a:r>
              <a:rPr lang="en-US" altLang="en-US" dirty="0"/>
              <a:t> element in the array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Exchange it with the element in the first position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Find the second smallest element and exchange it with the element in the second position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en-US" dirty="0"/>
              <a:t>Continue until the array is sorted.</a:t>
            </a:r>
          </a:p>
          <a:p>
            <a:pPr marL="914400" lvl="1" indent="-457200" eaLnBrk="1" hangingPunct="1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75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sz="2000" dirty="0">
                <a:latin typeface="Tahoma" pitchFamily="34" charset="0"/>
                <a:cs typeface="Tahoma" pitchFamily="34" charset="0"/>
              </a:rPr>
              <a:t>الگوريتمي كه يك رشته عدد را كه محل عضو اول آن با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start</a:t>
            </a:r>
            <a:r>
              <a:rPr lang="fa-IR" sz="2000" dirty="0">
                <a:latin typeface="Tahoma" pitchFamily="34" charset="0"/>
                <a:cs typeface="Tahoma" pitchFamily="34" charset="0"/>
              </a:rPr>
              <a:t> و محل عضو آخر آن با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end</a:t>
            </a:r>
            <a:r>
              <a:rPr lang="fa-IR" sz="2000" dirty="0">
                <a:latin typeface="Tahoma" pitchFamily="34" charset="0"/>
                <a:cs typeface="Tahoma" pitchFamily="34" charset="0"/>
              </a:rPr>
              <a:t> مشخص شده است را به صورت صعودي مرتب كند.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: sort 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while (start !=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/>
              <a:t>		j </a:t>
            </a:r>
            <a:r>
              <a:rPr lang="en-US" sz="2400" dirty="0">
                <a:sym typeface="Wingdings" pitchFamily="2" charset="2"/>
              </a:rPr>
              <a:t> find index of minimum element from start to end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swap x[j] and x[start]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start 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==================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b="1" dirty="0"/>
              <a:t>Algorithm</a:t>
            </a:r>
            <a:r>
              <a:rPr lang="en-US" sz="2400" dirty="0"/>
              <a:t> </a:t>
            </a:r>
            <a:r>
              <a:rPr lang="en-US" sz="2400" dirty="0" err="1"/>
              <a:t>find_min</a:t>
            </a:r>
            <a:r>
              <a:rPr lang="en-US" sz="2400" dirty="0"/>
              <a:t>(</a:t>
            </a:r>
            <a:r>
              <a:rPr lang="en-US" sz="2400" b="1" dirty="0"/>
              <a:t>x, start, end</a:t>
            </a:r>
            <a:r>
              <a:rPr lang="en-US" sz="2400" dirty="0"/>
              <a:t>)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>
                <a:sym typeface="Wingdings" pitchFamily="2" charset="2"/>
              </a:rPr>
              <a:t>y  start</a:t>
            </a:r>
          </a:p>
          <a:p>
            <a:pPr>
              <a:spcBef>
                <a:spcPts val="0"/>
              </a:spcBef>
              <a:buNone/>
            </a:pP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 start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while (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&lt;= end)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if(x[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] &lt; x[y]) 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	y  </a:t>
            </a:r>
            <a:r>
              <a:rPr lang="en-US" sz="2400" dirty="0" err="1">
                <a:sym typeface="Wingdings" pitchFamily="2" charset="2"/>
              </a:rPr>
              <a:t>i</a:t>
            </a:r>
            <a:endParaRPr lang="en-US" sz="2400" dirty="0">
              <a:sym typeface="Wingdings" pitchFamily="2" charset="2"/>
            </a:endParaRP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		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 </a:t>
            </a:r>
            <a:r>
              <a:rPr lang="en-US" sz="2400" dirty="0" err="1">
                <a:sym typeface="Wingdings" pitchFamily="2" charset="2"/>
              </a:rPr>
              <a:t>i</a:t>
            </a:r>
            <a:r>
              <a:rPr lang="en-US" sz="2400" dirty="0">
                <a:sym typeface="Wingdings" pitchFamily="2" charset="2"/>
              </a:rPr>
              <a:t> + 1</a:t>
            </a:r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sz="2400" dirty="0">
                <a:sym typeface="Wingdings" pitchFamily="2" charset="2"/>
              </a:rPr>
              <a:t>return y</a:t>
            </a:r>
            <a:endParaRPr lang="en-US" sz="2400" dirty="0"/>
          </a:p>
        </p:txBody>
      </p:sp>
      <p:sp>
        <p:nvSpPr>
          <p:cNvPr id="5" name="Rounded Rectangle 4"/>
          <p:cNvSpPr/>
          <p:nvPr/>
        </p:nvSpPr>
        <p:spPr>
          <a:xfrm>
            <a:off x="7239000" y="5517232"/>
            <a:ext cx="1725488" cy="7089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Verify the Algorithm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488" y="2257172"/>
            <a:ext cx="1069812" cy="39690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5CEBC-1510-446E-B541-C3CD73837E8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2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2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>
            <a:extLst>
              <a:ext uri="{FF2B5EF4-FFF2-40B4-BE49-F238E27FC236}">
                <a16:creationId xmlns:a16="http://schemas.microsoft.com/office/drawing/2014/main" id="{B850ED78-87D3-402B-A9E6-CD1F51B089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Selection Sort: Example</a:t>
            </a:r>
          </a:p>
        </p:txBody>
      </p:sp>
      <p:grpSp>
        <p:nvGrpSpPr>
          <p:cNvPr id="62468" name="Group 3">
            <a:extLst>
              <a:ext uri="{FF2B5EF4-FFF2-40B4-BE49-F238E27FC236}">
                <a16:creationId xmlns:a16="http://schemas.microsoft.com/office/drawing/2014/main" id="{7CF1EF6D-716A-4BCC-9820-79713EA555B3}"/>
              </a:ext>
            </a:extLst>
          </p:cNvPr>
          <p:cNvGrpSpPr>
            <a:grpSpLocks/>
          </p:cNvGrpSpPr>
          <p:nvPr/>
        </p:nvGrpSpPr>
        <p:grpSpPr bwMode="auto">
          <a:xfrm>
            <a:off x="624681" y="2089522"/>
            <a:ext cx="3154363" cy="423862"/>
            <a:chOff x="221" y="912"/>
            <a:chExt cx="1987" cy="267"/>
          </a:xfrm>
        </p:grpSpPr>
        <p:sp>
          <p:nvSpPr>
            <p:cNvPr id="62602" name="Rectangle 4">
              <a:extLst>
                <a:ext uri="{FF2B5EF4-FFF2-40B4-BE49-F238E27FC236}">
                  <a16:creationId xmlns:a16="http://schemas.microsoft.com/office/drawing/2014/main" id="{75C1999A-1CB8-459A-8316-026359433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603" name="Rectangle 5">
              <a:extLst>
                <a:ext uri="{FF2B5EF4-FFF2-40B4-BE49-F238E27FC236}">
                  <a16:creationId xmlns:a16="http://schemas.microsoft.com/office/drawing/2014/main" id="{B33BDE49-20F3-456B-AD19-48BF0E811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604" name="Rectangle 6">
              <a:extLst>
                <a:ext uri="{FF2B5EF4-FFF2-40B4-BE49-F238E27FC236}">
                  <a16:creationId xmlns:a16="http://schemas.microsoft.com/office/drawing/2014/main" id="{268B50D0-C208-4EE2-B0FB-B8599CAE0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605" name="Rectangle 7">
              <a:extLst>
                <a:ext uri="{FF2B5EF4-FFF2-40B4-BE49-F238E27FC236}">
                  <a16:creationId xmlns:a16="http://schemas.microsoft.com/office/drawing/2014/main" id="{8289A34E-2D7F-4D38-9993-57C192D97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606" name="Rectangle 8">
              <a:extLst>
                <a:ext uri="{FF2B5EF4-FFF2-40B4-BE49-F238E27FC236}">
                  <a16:creationId xmlns:a16="http://schemas.microsoft.com/office/drawing/2014/main" id="{0C045486-0463-429F-815D-E08A818CB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607" name="Rectangle 9">
              <a:extLst>
                <a:ext uri="{FF2B5EF4-FFF2-40B4-BE49-F238E27FC236}">
                  <a16:creationId xmlns:a16="http://schemas.microsoft.com/office/drawing/2014/main" id="{9026673B-ADF5-4538-A384-1D6B31DEA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608" name="Rectangle 10">
              <a:extLst>
                <a:ext uri="{FF2B5EF4-FFF2-40B4-BE49-F238E27FC236}">
                  <a16:creationId xmlns:a16="http://schemas.microsoft.com/office/drawing/2014/main" id="{51CB4AF0-13B0-4D6A-B1C0-BC0867C515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609" name="Line 11">
              <a:extLst>
                <a:ext uri="{FF2B5EF4-FFF2-40B4-BE49-F238E27FC236}">
                  <a16:creationId xmlns:a16="http://schemas.microsoft.com/office/drawing/2014/main" id="{D7F784E6-AE1C-450A-8564-A8E160A364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0" name="Line 12">
              <a:extLst>
                <a:ext uri="{FF2B5EF4-FFF2-40B4-BE49-F238E27FC236}">
                  <a16:creationId xmlns:a16="http://schemas.microsoft.com/office/drawing/2014/main" id="{CC66C133-063E-4B03-A363-C57CCDA39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1" name="Line 13">
              <a:extLst>
                <a:ext uri="{FF2B5EF4-FFF2-40B4-BE49-F238E27FC236}">
                  <a16:creationId xmlns:a16="http://schemas.microsoft.com/office/drawing/2014/main" id="{B302E5ED-26D1-4D33-8FB5-99FF8167C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2" name="Line 14">
              <a:extLst>
                <a:ext uri="{FF2B5EF4-FFF2-40B4-BE49-F238E27FC236}">
                  <a16:creationId xmlns:a16="http://schemas.microsoft.com/office/drawing/2014/main" id="{E0828AA1-AD86-42C6-848A-B478E3B0C0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3" name="Line 15">
              <a:extLst>
                <a:ext uri="{FF2B5EF4-FFF2-40B4-BE49-F238E27FC236}">
                  <a16:creationId xmlns:a16="http://schemas.microsoft.com/office/drawing/2014/main" id="{404C88ED-DAFC-400B-BDB6-8F350C0F32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4" name="Line 16">
              <a:extLst>
                <a:ext uri="{FF2B5EF4-FFF2-40B4-BE49-F238E27FC236}">
                  <a16:creationId xmlns:a16="http://schemas.microsoft.com/office/drawing/2014/main" id="{4BA166E0-B9BE-4E60-AFE0-C7B742282A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5" name="Line 17">
              <a:extLst>
                <a:ext uri="{FF2B5EF4-FFF2-40B4-BE49-F238E27FC236}">
                  <a16:creationId xmlns:a16="http://schemas.microsoft.com/office/drawing/2014/main" id="{B9B26198-A08D-4199-97C0-047F4CC6B5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6" name="Line 18">
              <a:extLst>
                <a:ext uri="{FF2B5EF4-FFF2-40B4-BE49-F238E27FC236}">
                  <a16:creationId xmlns:a16="http://schemas.microsoft.com/office/drawing/2014/main" id="{AFA4D53D-7A89-4C0F-A7C3-24F181D36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7" name="Line 19">
              <a:extLst>
                <a:ext uri="{FF2B5EF4-FFF2-40B4-BE49-F238E27FC236}">
                  <a16:creationId xmlns:a16="http://schemas.microsoft.com/office/drawing/2014/main" id="{F300FB3A-35D9-4866-9FD8-FAB75355E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18" name="Line 20">
              <a:extLst>
                <a:ext uri="{FF2B5EF4-FFF2-40B4-BE49-F238E27FC236}">
                  <a16:creationId xmlns:a16="http://schemas.microsoft.com/office/drawing/2014/main" id="{82F65484-E230-496D-9E4A-3471D7B9DD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69" name="Oval 21">
            <a:extLst>
              <a:ext uri="{FF2B5EF4-FFF2-40B4-BE49-F238E27FC236}">
                <a16:creationId xmlns:a16="http://schemas.microsoft.com/office/drawing/2014/main" id="{AC29AAE2-4405-406B-B98D-FB3E91A17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0894" y="2092697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470" name="Group 22">
            <a:extLst>
              <a:ext uri="{FF2B5EF4-FFF2-40B4-BE49-F238E27FC236}">
                <a16:creationId xmlns:a16="http://schemas.microsoft.com/office/drawing/2014/main" id="{F7214926-4CFC-4653-8577-C67C27A6C5A1}"/>
              </a:ext>
            </a:extLst>
          </p:cNvPr>
          <p:cNvGrpSpPr>
            <a:grpSpLocks/>
          </p:cNvGrpSpPr>
          <p:nvPr/>
        </p:nvGrpSpPr>
        <p:grpSpPr bwMode="auto">
          <a:xfrm>
            <a:off x="624681" y="2741984"/>
            <a:ext cx="3154363" cy="423863"/>
            <a:chOff x="221" y="912"/>
            <a:chExt cx="1987" cy="267"/>
          </a:xfrm>
        </p:grpSpPr>
        <p:sp>
          <p:nvSpPr>
            <p:cNvPr id="62585" name="Rectangle 23">
              <a:extLst>
                <a:ext uri="{FF2B5EF4-FFF2-40B4-BE49-F238E27FC236}">
                  <a16:creationId xmlns:a16="http://schemas.microsoft.com/office/drawing/2014/main" id="{60DD1767-0B58-4884-861C-00022AE29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86" name="Rectangle 24">
              <a:extLst>
                <a:ext uri="{FF2B5EF4-FFF2-40B4-BE49-F238E27FC236}">
                  <a16:creationId xmlns:a16="http://schemas.microsoft.com/office/drawing/2014/main" id="{3200316C-23F9-447F-91FC-E1EDA20FF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87" name="Rectangle 25">
              <a:extLst>
                <a:ext uri="{FF2B5EF4-FFF2-40B4-BE49-F238E27FC236}">
                  <a16:creationId xmlns:a16="http://schemas.microsoft.com/office/drawing/2014/main" id="{4A579A71-47BB-4DF2-8ABA-200E14ACA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88" name="Rectangle 26">
              <a:extLst>
                <a:ext uri="{FF2B5EF4-FFF2-40B4-BE49-F238E27FC236}">
                  <a16:creationId xmlns:a16="http://schemas.microsoft.com/office/drawing/2014/main" id="{5B6019BA-07D8-46B0-8D45-6B626D72B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89" name="Rectangle 27">
              <a:extLst>
                <a:ext uri="{FF2B5EF4-FFF2-40B4-BE49-F238E27FC236}">
                  <a16:creationId xmlns:a16="http://schemas.microsoft.com/office/drawing/2014/main" id="{D68B50A8-F0FE-40FC-87DC-C86898432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90" name="Rectangle 28">
              <a:extLst>
                <a:ext uri="{FF2B5EF4-FFF2-40B4-BE49-F238E27FC236}">
                  <a16:creationId xmlns:a16="http://schemas.microsoft.com/office/drawing/2014/main" id="{DC0BDEFA-0A08-42DE-B41F-4D1FF3AE60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91" name="Rectangle 29">
              <a:extLst>
                <a:ext uri="{FF2B5EF4-FFF2-40B4-BE49-F238E27FC236}">
                  <a16:creationId xmlns:a16="http://schemas.microsoft.com/office/drawing/2014/main" id="{30023412-ADCE-49D0-918C-75FAEEA33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92" name="Line 30">
              <a:extLst>
                <a:ext uri="{FF2B5EF4-FFF2-40B4-BE49-F238E27FC236}">
                  <a16:creationId xmlns:a16="http://schemas.microsoft.com/office/drawing/2014/main" id="{E90BAD9C-B8C5-457A-8C29-2EACC847C3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3" name="Line 31">
              <a:extLst>
                <a:ext uri="{FF2B5EF4-FFF2-40B4-BE49-F238E27FC236}">
                  <a16:creationId xmlns:a16="http://schemas.microsoft.com/office/drawing/2014/main" id="{9ADA661C-3DAC-4E9D-AE17-063C5DF85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4" name="Line 32">
              <a:extLst>
                <a:ext uri="{FF2B5EF4-FFF2-40B4-BE49-F238E27FC236}">
                  <a16:creationId xmlns:a16="http://schemas.microsoft.com/office/drawing/2014/main" id="{C27A87C5-6A96-450D-B54D-3D09234360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5" name="Line 33">
              <a:extLst>
                <a:ext uri="{FF2B5EF4-FFF2-40B4-BE49-F238E27FC236}">
                  <a16:creationId xmlns:a16="http://schemas.microsoft.com/office/drawing/2014/main" id="{8EA0A169-A681-4862-8EC2-8BD8529C5B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6" name="Line 34">
              <a:extLst>
                <a:ext uri="{FF2B5EF4-FFF2-40B4-BE49-F238E27FC236}">
                  <a16:creationId xmlns:a16="http://schemas.microsoft.com/office/drawing/2014/main" id="{D74C6B0A-3023-4AA1-B4B3-B8D60925C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7" name="Line 35">
              <a:extLst>
                <a:ext uri="{FF2B5EF4-FFF2-40B4-BE49-F238E27FC236}">
                  <a16:creationId xmlns:a16="http://schemas.microsoft.com/office/drawing/2014/main" id="{E26720B5-8EED-42B7-9E32-4EB28567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8" name="Line 36">
              <a:extLst>
                <a:ext uri="{FF2B5EF4-FFF2-40B4-BE49-F238E27FC236}">
                  <a16:creationId xmlns:a16="http://schemas.microsoft.com/office/drawing/2014/main" id="{2AC39358-D126-4C87-9685-E037B666FA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99" name="Line 37">
              <a:extLst>
                <a:ext uri="{FF2B5EF4-FFF2-40B4-BE49-F238E27FC236}">
                  <a16:creationId xmlns:a16="http://schemas.microsoft.com/office/drawing/2014/main" id="{98A648CF-5DB5-4FF7-B243-72688BEB1C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00" name="Line 38">
              <a:extLst>
                <a:ext uri="{FF2B5EF4-FFF2-40B4-BE49-F238E27FC236}">
                  <a16:creationId xmlns:a16="http://schemas.microsoft.com/office/drawing/2014/main" id="{0B4E24F4-A4C0-441C-90D8-F7A0B0F2DD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601" name="Line 39">
              <a:extLst>
                <a:ext uri="{FF2B5EF4-FFF2-40B4-BE49-F238E27FC236}">
                  <a16:creationId xmlns:a16="http://schemas.microsoft.com/office/drawing/2014/main" id="{DBDF71C0-14E3-4A11-A1EC-3812DF1FE4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488" name="Oval 40">
            <a:extLst>
              <a:ext uri="{FF2B5EF4-FFF2-40B4-BE49-F238E27FC236}">
                <a16:creationId xmlns:a16="http://schemas.microsoft.com/office/drawing/2014/main" id="{4471B552-679D-45CD-90C1-D75BBC924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9669" y="2754684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489" name="Group 41">
            <a:extLst>
              <a:ext uri="{FF2B5EF4-FFF2-40B4-BE49-F238E27FC236}">
                <a16:creationId xmlns:a16="http://schemas.microsoft.com/office/drawing/2014/main" id="{B0A05F0F-17B5-4782-B399-277FE773EDB4}"/>
              </a:ext>
            </a:extLst>
          </p:cNvPr>
          <p:cNvGrpSpPr>
            <a:grpSpLocks/>
          </p:cNvGrpSpPr>
          <p:nvPr/>
        </p:nvGrpSpPr>
        <p:grpSpPr bwMode="auto">
          <a:xfrm>
            <a:off x="624681" y="3403972"/>
            <a:ext cx="3154363" cy="423862"/>
            <a:chOff x="221" y="912"/>
            <a:chExt cx="1987" cy="267"/>
          </a:xfrm>
        </p:grpSpPr>
        <p:sp>
          <p:nvSpPr>
            <p:cNvPr id="62568" name="Rectangle 42">
              <a:extLst>
                <a:ext uri="{FF2B5EF4-FFF2-40B4-BE49-F238E27FC236}">
                  <a16:creationId xmlns:a16="http://schemas.microsoft.com/office/drawing/2014/main" id="{037EC69A-317E-4460-A5E0-D54F1B987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69" name="Rectangle 43">
              <a:extLst>
                <a:ext uri="{FF2B5EF4-FFF2-40B4-BE49-F238E27FC236}">
                  <a16:creationId xmlns:a16="http://schemas.microsoft.com/office/drawing/2014/main" id="{2CE7EAB6-6CD4-4C2C-9B2F-D10B661B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70" name="Rectangle 44">
              <a:extLst>
                <a:ext uri="{FF2B5EF4-FFF2-40B4-BE49-F238E27FC236}">
                  <a16:creationId xmlns:a16="http://schemas.microsoft.com/office/drawing/2014/main" id="{C3919F3B-CB6F-4185-A463-A2A376086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71" name="Rectangle 45">
              <a:extLst>
                <a:ext uri="{FF2B5EF4-FFF2-40B4-BE49-F238E27FC236}">
                  <a16:creationId xmlns:a16="http://schemas.microsoft.com/office/drawing/2014/main" id="{EC4DD90D-82D6-48BD-9B5B-405ADC851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72" name="Rectangle 46">
              <a:extLst>
                <a:ext uri="{FF2B5EF4-FFF2-40B4-BE49-F238E27FC236}">
                  <a16:creationId xmlns:a16="http://schemas.microsoft.com/office/drawing/2014/main" id="{633446AD-9AB3-4C5F-9996-241722CA5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73" name="Rectangle 47">
              <a:extLst>
                <a:ext uri="{FF2B5EF4-FFF2-40B4-BE49-F238E27FC236}">
                  <a16:creationId xmlns:a16="http://schemas.microsoft.com/office/drawing/2014/main" id="{2600713E-4827-431A-BAE2-AF0AA8C52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74" name="Rectangle 48">
              <a:extLst>
                <a:ext uri="{FF2B5EF4-FFF2-40B4-BE49-F238E27FC236}">
                  <a16:creationId xmlns:a16="http://schemas.microsoft.com/office/drawing/2014/main" id="{6EF65507-D207-43F1-9CCC-B2054C1658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75" name="Line 49">
              <a:extLst>
                <a:ext uri="{FF2B5EF4-FFF2-40B4-BE49-F238E27FC236}">
                  <a16:creationId xmlns:a16="http://schemas.microsoft.com/office/drawing/2014/main" id="{4A691475-B799-43CF-BC5F-84D65BF21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6" name="Line 50">
              <a:extLst>
                <a:ext uri="{FF2B5EF4-FFF2-40B4-BE49-F238E27FC236}">
                  <a16:creationId xmlns:a16="http://schemas.microsoft.com/office/drawing/2014/main" id="{D285D62F-E634-4327-BE2F-A7F45AB209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7" name="Line 51">
              <a:extLst>
                <a:ext uri="{FF2B5EF4-FFF2-40B4-BE49-F238E27FC236}">
                  <a16:creationId xmlns:a16="http://schemas.microsoft.com/office/drawing/2014/main" id="{945E3FE6-4B28-4F95-9925-02DD6E55CC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8" name="Line 52">
              <a:extLst>
                <a:ext uri="{FF2B5EF4-FFF2-40B4-BE49-F238E27FC236}">
                  <a16:creationId xmlns:a16="http://schemas.microsoft.com/office/drawing/2014/main" id="{84E0E2F2-43D2-4CB2-A25D-BBE32C0A5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79" name="Line 53">
              <a:extLst>
                <a:ext uri="{FF2B5EF4-FFF2-40B4-BE49-F238E27FC236}">
                  <a16:creationId xmlns:a16="http://schemas.microsoft.com/office/drawing/2014/main" id="{8F145666-3E9D-4FA3-A954-EBEF8C0C1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0" name="Line 54">
              <a:extLst>
                <a:ext uri="{FF2B5EF4-FFF2-40B4-BE49-F238E27FC236}">
                  <a16:creationId xmlns:a16="http://schemas.microsoft.com/office/drawing/2014/main" id="{49224D78-6F12-4DD9-98B4-A8618F4ED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1" name="Line 55">
              <a:extLst>
                <a:ext uri="{FF2B5EF4-FFF2-40B4-BE49-F238E27FC236}">
                  <a16:creationId xmlns:a16="http://schemas.microsoft.com/office/drawing/2014/main" id="{B11949EF-9311-481E-A951-DCEA349BC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2" name="Line 56">
              <a:extLst>
                <a:ext uri="{FF2B5EF4-FFF2-40B4-BE49-F238E27FC236}">
                  <a16:creationId xmlns:a16="http://schemas.microsoft.com/office/drawing/2014/main" id="{85BA3643-6676-4D4E-A2AB-1630BA01C8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3" name="Line 57">
              <a:extLst>
                <a:ext uri="{FF2B5EF4-FFF2-40B4-BE49-F238E27FC236}">
                  <a16:creationId xmlns:a16="http://schemas.microsoft.com/office/drawing/2014/main" id="{6D220574-BEDC-43B4-87B3-226E349AF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84" name="Line 58">
              <a:extLst>
                <a:ext uri="{FF2B5EF4-FFF2-40B4-BE49-F238E27FC236}">
                  <a16:creationId xmlns:a16="http://schemas.microsoft.com/office/drawing/2014/main" id="{D34CA212-9381-4F1F-9A3B-E7DD3E5812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07" name="Oval 59">
            <a:extLst>
              <a:ext uri="{FF2B5EF4-FFF2-40B4-BE49-F238E27FC236}">
                <a16:creationId xmlns:a16="http://schemas.microsoft.com/office/drawing/2014/main" id="{BB4D92E4-0C61-4706-9590-C945F5ED3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281" y="3410322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08" name="Group 60">
            <a:extLst>
              <a:ext uri="{FF2B5EF4-FFF2-40B4-BE49-F238E27FC236}">
                <a16:creationId xmlns:a16="http://schemas.microsoft.com/office/drawing/2014/main" id="{1C31FB8B-2098-4294-8237-6E71501D74A5}"/>
              </a:ext>
            </a:extLst>
          </p:cNvPr>
          <p:cNvGrpSpPr>
            <a:grpSpLocks/>
          </p:cNvGrpSpPr>
          <p:nvPr/>
        </p:nvGrpSpPr>
        <p:grpSpPr bwMode="auto">
          <a:xfrm>
            <a:off x="624681" y="4077072"/>
            <a:ext cx="3154363" cy="423862"/>
            <a:chOff x="221" y="912"/>
            <a:chExt cx="1987" cy="267"/>
          </a:xfrm>
        </p:grpSpPr>
        <p:sp>
          <p:nvSpPr>
            <p:cNvPr id="62551" name="Rectangle 61">
              <a:extLst>
                <a:ext uri="{FF2B5EF4-FFF2-40B4-BE49-F238E27FC236}">
                  <a16:creationId xmlns:a16="http://schemas.microsoft.com/office/drawing/2014/main" id="{9C6ADB4F-1116-44EC-990D-5E10FD5CD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52" name="Rectangle 62">
              <a:extLst>
                <a:ext uri="{FF2B5EF4-FFF2-40B4-BE49-F238E27FC236}">
                  <a16:creationId xmlns:a16="http://schemas.microsoft.com/office/drawing/2014/main" id="{7D712AEF-50A1-4A1F-98F2-DB4DFF7E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53" name="Rectangle 63">
              <a:extLst>
                <a:ext uri="{FF2B5EF4-FFF2-40B4-BE49-F238E27FC236}">
                  <a16:creationId xmlns:a16="http://schemas.microsoft.com/office/drawing/2014/main" id="{07D21CBF-6268-472D-9465-2807C4AD2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54" name="Rectangle 64">
              <a:extLst>
                <a:ext uri="{FF2B5EF4-FFF2-40B4-BE49-F238E27FC236}">
                  <a16:creationId xmlns:a16="http://schemas.microsoft.com/office/drawing/2014/main" id="{9B4C8F04-579B-4CD2-9251-7A95D3480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55" name="Rectangle 65">
              <a:extLst>
                <a:ext uri="{FF2B5EF4-FFF2-40B4-BE49-F238E27FC236}">
                  <a16:creationId xmlns:a16="http://schemas.microsoft.com/office/drawing/2014/main" id="{ABFD413B-1AFC-4097-9564-C79EEDCB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56" name="Rectangle 66">
              <a:extLst>
                <a:ext uri="{FF2B5EF4-FFF2-40B4-BE49-F238E27FC236}">
                  <a16:creationId xmlns:a16="http://schemas.microsoft.com/office/drawing/2014/main" id="{2BC97602-B1E1-45C3-95E3-1419CD9091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57" name="Rectangle 67">
              <a:extLst>
                <a:ext uri="{FF2B5EF4-FFF2-40B4-BE49-F238E27FC236}">
                  <a16:creationId xmlns:a16="http://schemas.microsoft.com/office/drawing/2014/main" id="{F6C8C775-67C4-4B8D-A8CE-146CCF525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58" name="Line 68">
              <a:extLst>
                <a:ext uri="{FF2B5EF4-FFF2-40B4-BE49-F238E27FC236}">
                  <a16:creationId xmlns:a16="http://schemas.microsoft.com/office/drawing/2014/main" id="{1F86705D-0E87-41B8-B4D1-95D8EDF2D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59" name="Line 69">
              <a:extLst>
                <a:ext uri="{FF2B5EF4-FFF2-40B4-BE49-F238E27FC236}">
                  <a16:creationId xmlns:a16="http://schemas.microsoft.com/office/drawing/2014/main" id="{54C68B06-F07F-462A-A83B-792499608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0" name="Line 70">
              <a:extLst>
                <a:ext uri="{FF2B5EF4-FFF2-40B4-BE49-F238E27FC236}">
                  <a16:creationId xmlns:a16="http://schemas.microsoft.com/office/drawing/2014/main" id="{45855E00-1C99-4CA8-AF18-6C575357D5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1" name="Line 71">
              <a:extLst>
                <a:ext uri="{FF2B5EF4-FFF2-40B4-BE49-F238E27FC236}">
                  <a16:creationId xmlns:a16="http://schemas.microsoft.com/office/drawing/2014/main" id="{B24AB69C-2494-4701-8845-AF91159BB3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2" name="Line 72">
              <a:extLst>
                <a:ext uri="{FF2B5EF4-FFF2-40B4-BE49-F238E27FC236}">
                  <a16:creationId xmlns:a16="http://schemas.microsoft.com/office/drawing/2014/main" id="{115BF4CA-E204-4DA5-B9C5-94E9E0A469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3" name="Line 73">
              <a:extLst>
                <a:ext uri="{FF2B5EF4-FFF2-40B4-BE49-F238E27FC236}">
                  <a16:creationId xmlns:a16="http://schemas.microsoft.com/office/drawing/2014/main" id="{AA8357C5-E337-4AD7-943E-E777F5CDB7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4" name="Line 74">
              <a:extLst>
                <a:ext uri="{FF2B5EF4-FFF2-40B4-BE49-F238E27FC236}">
                  <a16:creationId xmlns:a16="http://schemas.microsoft.com/office/drawing/2014/main" id="{3A8A2513-C588-4A08-862D-A486E1302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5" name="Line 75">
              <a:extLst>
                <a:ext uri="{FF2B5EF4-FFF2-40B4-BE49-F238E27FC236}">
                  <a16:creationId xmlns:a16="http://schemas.microsoft.com/office/drawing/2014/main" id="{729CD813-C6B5-4F5B-901D-AC82D67BE4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6" name="Line 76">
              <a:extLst>
                <a:ext uri="{FF2B5EF4-FFF2-40B4-BE49-F238E27FC236}">
                  <a16:creationId xmlns:a16="http://schemas.microsoft.com/office/drawing/2014/main" id="{543FA9A9-21E5-47FB-AF77-CC094690BA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67" name="Line 77">
              <a:extLst>
                <a:ext uri="{FF2B5EF4-FFF2-40B4-BE49-F238E27FC236}">
                  <a16:creationId xmlns:a16="http://schemas.microsoft.com/office/drawing/2014/main" id="{E0147178-DEC1-47E4-8F01-596F3E035F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26" name="Oval 78">
            <a:extLst>
              <a:ext uri="{FF2B5EF4-FFF2-40B4-BE49-F238E27FC236}">
                <a16:creationId xmlns:a16="http://schemas.microsoft.com/office/drawing/2014/main" id="{74D4A2B0-E210-46D1-BB5B-354417E748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844" y="4081834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27" name="Group 79">
            <a:extLst>
              <a:ext uri="{FF2B5EF4-FFF2-40B4-BE49-F238E27FC236}">
                <a16:creationId xmlns:a16="http://schemas.microsoft.com/office/drawing/2014/main" id="{AE68EDB0-BB2D-439B-9AB5-16860455B866}"/>
              </a:ext>
            </a:extLst>
          </p:cNvPr>
          <p:cNvGrpSpPr>
            <a:grpSpLocks/>
          </p:cNvGrpSpPr>
          <p:nvPr/>
        </p:nvGrpSpPr>
        <p:grpSpPr bwMode="auto">
          <a:xfrm>
            <a:off x="4976019" y="2741984"/>
            <a:ext cx="3154362" cy="423863"/>
            <a:chOff x="221" y="912"/>
            <a:chExt cx="1987" cy="267"/>
          </a:xfrm>
        </p:grpSpPr>
        <p:sp>
          <p:nvSpPr>
            <p:cNvPr id="62534" name="Rectangle 80">
              <a:extLst>
                <a:ext uri="{FF2B5EF4-FFF2-40B4-BE49-F238E27FC236}">
                  <a16:creationId xmlns:a16="http://schemas.microsoft.com/office/drawing/2014/main" id="{3D6BE745-9F08-46D1-8F12-A99B9CE4A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35" name="Rectangle 81">
              <a:extLst>
                <a:ext uri="{FF2B5EF4-FFF2-40B4-BE49-F238E27FC236}">
                  <a16:creationId xmlns:a16="http://schemas.microsoft.com/office/drawing/2014/main" id="{4F405EF7-F456-4BDF-8BE0-A4281C07E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36" name="Rectangle 82">
              <a:extLst>
                <a:ext uri="{FF2B5EF4-FFF2-40B4-BE49-F238E27FC236}">
                  <a16:creationId xmlns:a16="http://schemas.microsoft.com/office/drawing/2014/main" id="{4B00D022-95C0-41A6-8D8A-99EFDCE8B4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37" name="Rectangle 83">
              <a:extLst>
                <a:ext uri="{FF2B5EF4-FFF2-40B4-BE49-F238E27FC236}">
                  <a16:creationId xmlns:a16="http://schemas.microsoft.com/office/drawing/2014/main" id="{FE7A4027-F84B-4A0A-98EC-FB98D53C7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38" name="Rectangle 84">
              <a:extLst>
                <a:ext uri="{FF2B5EF4-FFF2-40B4-BE49-F238E27FC236}">
                  <a16:creationId xmlns:a16="http://schemas.microsoft.com/office/drawing/2014/main" id="{F78E06F3-17D6-4A66-97E0-F3E60185F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39" name="Rectangle 85">
              <a:extLst>
                <a:ext uri="{FF2B5EF4-FFF2-40B4-BE49-F238E27FC236}">
                  <a16:creationId xmlns:a16="http://schemas.microsoft.com/office/drawing/2014/main" id="{F4C8A64C-E3E5-4CCC-9753-D590F1C15D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40" name="Rectangle 86">
              <a:extLst>
                <a:ext uri="{FF2B5EF4-FFF2-40B4-BE49-F238E27FC236}">
                  <a16:creationId xmlns:a16="http://schemas.microsoft.com/office/drawing/2014/main" id="{156E2E7F-0CE8-4417-814A-27AC4BCAE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41" name="Line 87">
              <a:extLst>
                <a:ext uri="{FF2B5EF4-FFF2-40B4-BE49-F238E27FC236}">
                  <a16:creationId xmlns:a16="http://schemas.microsoft.com/office/drawing/2014/main" id="{C3CF261F-873D-42D7-B4EE-361A4433A2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2" name="Line 88">
              <a:extLst>
                <a:ext uri="{FF2B5EF4-FFF2-40B4-BE49-F238E27FC236}">
                  <a16:creationId xmlns:a16="http://schemas.microsoft.com/office/drawing/2014/main" id="{7701337C-E2DA-46F3-8017-9AE202E86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3" name="Line 89">
              <a:extLst>
                <a:ext uri="{FF2B5EF4-FFF2-40B4-BE49-F238E27FC236}">
                  <a16:creationId xmlns:a16="http://schemas.microsoft.com/office/drawing/2014/main" id="{3B1E018A-F0E0-4FFB-A53D-1205EF56A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4" name="Line 90">
              <a:extLst>
                <a:ext uri="{FF2B5EF4-FFF2-40B4-BE49-F238E27FC236}">
                  <a16:creationId xmlns:a16="http://schemas.microsoft.com/office/drawing/2014/main" id="{A2A54B34-4AD5-4DBB-BFF4-504A0DF115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5" name="Line 91">
              <a:extLst>
                <a:ext uri="{FF2B5EF4-FFF2-40B4-BE49-F238E27FC236}">
                  <a16:creationId xmlns:a16="http://schemas.microsoft.com/office/drawing/2014/main" id="{373D1730-38BF-4027-9940-83079B33E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6" name="Line 92">
              <a:extLst>
                <a:ext uri="{FF2B5EF4-FFF2-40B4-BE49-F238E27FC236}">
                  <a16:creationId xmlns:a16="http://schemas.microsoft.com/office/drawing/2014/main" id="{9BF833CD-CEBB-4E54-BD91-9F9CD2D994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7" name="Line 93">
              <a:extLst>
                <a:ext uri="{FF2B5EF4-FFF2-40B4-BE49-F238E27FC236}">
                  <a16:creationId xmlns:a16="http://schemas.microsoft.com/office/drawing/2014/main" id="{2A5B0454-C9F7-427F-A484-48EAFFB52F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8" name="Line 94">
              <a:extLst>
                <a:ext uri="{FF2B5EF4-FFF2-40B4-BE49-F238E27FC236}">
                  <a16:creationId xmlns:a16="http://schemas.microsoft.com/office/drawing/2014/main" id="{5B3E41CC-E565-4115-94ED-89A8FC4A5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49" name="Line 95">
              <a:extLst>
                <a:ext uri="{FF2B5EF4-FFF2-40B4-BE49-F238E27FC236}">
                  <a16:creationId xmlns:a16="http://schemas.microsoft.com/office/drawing/2014/main" id="{B5237A94-32E6-4147-836B-24C8EEAFD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50" name="Line 96">
              <a:extLst>
                <a:ext uri="{FF2B5EF4-FFF2-40B4-BE49-F238E27FC236}">
                  <a16:creationId xmlns:a16="http://schemas.microsoft.com/office/drawing/2014/main" id="{8DD9A1A6-F073-4E1C-8FB9-E3A3FCFD82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45" name="Oval 97">
            <a:extLst>
              <a:ext uri="{FF2B5EF4-FFF2-40B4-BE49-F238E27FC236}">
                <a16:creationId xmlns:a16="http://schemas.microsoft.com/office/drawing/2014/main" id="{94E5F44E-91E4-4E13-83D2-A93EE2650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031" y="2097459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2546" name="Oval 98">
            <a:extLst>
              <a:ext uri="{FF2B5EF4-FFF2-40B4-BE49-F238E27FC236}">
                <a16:creationId xmlns:a16="http://schemas.microsoft.com/office/drawing/2014/main" id="{98A9F1CB-D8E4-4F52-AE7B-22559FFAF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344" y="2765797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47" name="Group 99">
            <a:extLst>
              <a:ext uri="{FF2B5EF4-FFF2-40B4-BE49-F238E27FC236}">
                <a16:creationId xmlns:a16="http://schemas.microsoft.com/office/drawing/2014/main" id="{CC426BB5-FAE6-4318-9D55-A114F136777B}"/>
              </a:ext>
            </a:extLst>
          </p:cNvPr>
          <p:cNvGrpSpPr>
            <a:grpSpLocks/>
          </p:cNvGrpSpPr>
          <p:nvPr/>
        </p:nvGrpSpPr>
        <p:grpSpPr bwMode="auto">
          <a:xfrm>
            <a:off x="4976019" y="2089522"/>
            <a:ext cx="3154362" cy="423862"/>
            <a:chOff x="221" y="912"/>
            <a:chExt cx="1987" cy="267"/>
          </a:xfrm>
        </p:grpSpPr>
        <p:sp>
          <p:nvSpPr>
            <p:cNvPr id="62517" name="Rectangle 100">
              <a:extLst>
                <a:ext uri="{FF2B5EF4-FFF2-40B4-BE49-F238E27FC236}">
                  <a16:creationId xmlns:a16="http://schemas.microsoft.com/office/drawing/2014/main" id="{8BF4097E-40BD-4950-81DF-29B26D6C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18" name="Rectangle 101">
              <a:extLst>
                <a:ext uri="{FF2B5EF4-FFF2-40B4-BE49-F238E27FC236}">
                  <a16:creationId xmlns:a16="http://schemas.microsoft.com/office/drawing/2014/main" id="{96FC0E16-F700-410E-87EF-B54A974DFD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19" name="Rectangle 102">
              <a:extLst>
                <a:ext uri="{FF2B5EF4-FFF2-40B4-BE49-F238E27FC236}">
                  <a16:creationId xmlns:a16="http://schemas.microsoft.com/office/drawing/2014/main" id="{80E17722-75D8-40A9-B99C-A95092C981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20" name="Rectangle 103">
              <a:extLst>
                <a:ext uri="{FF2B5EF4-FFF2-40B4-BE49-F238E27FC236}">
                  <a16:creationId xmlns:a16="http://schemas.microsoft.com/office/drawing/2014/main" id="{7FB6B8B0-20E0-4118-95EF-7246ECBBB0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21" name="Rectangle 104">
              <a:extLst>
                <a:ext uri="{FF2B5EF4-FFF2-40B4-BE49-F238E27FC236}">
                  <a16:creationId xmlns:a16="http://schemas.microsoft.com/office/drawing/2014/main" id="{31A73162-C85B-4733-B973-D5C660F47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22" name="Rectangle 105">
              <a:extLst>
                <a:ext uri="{FF2B5EF4-FFF2-40B4-BE49-F238E27FC236}">
                  <a16:creationId xmlns:a16="http://schemas.microsoft.com/office/drawing/2014/main" id="{6CDA6FEF-1E1F-45C4-A748-2C98B1C6D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23" name="Rectangle 106">
              <a:extLst>
                <a:ext uri="{FF2B5EF4-FFF2-40B4-BE49-F238E27FC236}">
                  <a16:creationId xmlns:a16="http://schemas.microsoft.com/office/drawing/2014/main" id="{430AA940-5120-4DF1-825C-ED81E9033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24" name="Line 107">
              <a:extLst>
                <a:ext uri="{FF2B5EF4-FFF2-40B4-BE49-F238E27FC236}">
                  <a16:creationId xmlns:a16="http://schemas.microsoft.com/office/drawing/2014/main" id="{D399B6BD-F3F5-466A-900F-971ED0C26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5" name="Line 108">
              <a:extLst>
                <a:ext uri="{FF2B5EF4-FFF2-40B4-BE49-F238E27FC236}">
                  <a16:creationId xmlns:a16="http://schemas.microsoft.com/office/drawing/2014/main" id="{75FDD0CD-D0D6-4A30-977C-B40DC9769C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6" name="Line 109">
              <a:extLst>
                <a:ext uri="{FF2B5EF4-FFF2-40B4-BE49-F238E27FC236}">
                  <a16:creationId xmlns:a16="http://schemas.microsoft.com/office/drawing/2014/main" id="{0FDFB319-849D-4035-9DCF-50EDB3353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7" name="Line 110">
              <a:extLst>
                <a:ext uri="{FF2B5EF4-FFF2-40B4-BE49-F238E27FC236}">
                  <a16:creationId xmlns:a16="http://schemas.microsoft.com/office/drawing/2014/main" id="{AB5C5918-FA68-415C-B1E6-4A645DC61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8" name="Line 111">
              <a:extLst>
                <a:ext uri="{FF2B5EF4-FFF2-40B4-BE49-F238E27FC236}">
                  <a16:creationId xmlns:a16="http://schemas.microsoft.com/office/drawing/2014/main" id="{023BC73A-A4DB-482D-8D06-D898D6376B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29" name="Line 112">
              <a:extLst>
                <a:ext uri="{FF2B5EF4-FFF2-40B4-BE49-F238E27FC236}">
                  <a16:creationId xmlns:a16="http://schemas.microsoft.com/office/drawing/2014/main" id="{89FE0E0E-63B6-431F-B0F7-590399A624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0" name="Line 113">
              <a:extLst>
                <a:ext uri="{FF2B5EF4-FFF2-40B4-BE49-F238E27FC236}">
                  <a16:creationId xmlns:a16="http://schemas.microsoft.com/office/drawing/2014/main" id="{795B6275-1D25-48FD-9E4D-0B47C86C5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1" name="Line 114">
              <a:extLst>
                <a:ext uri="{FF2B5EF4-FFF2-40B4-BE49-F238E27FC236}">
                  <a16:creationId xmlns:a16="http://schemas.microsoft.com/office/drawing/2014/main" id="{3C767698-7436-4B10-8B6A-D90FC012A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2" name="Line 115">
              <a:extLst>
                <a:ext uri="{FF2B5EF4-FFF2-40B4-BE49-F238E27FC236}">
                  <a16:creationId xmlns:a16="http://schemas.microsoft.com/office/drawing/2014/main" id="{68E274E8-4F89-46AC-AC15-50CBCE9E3A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33" name="Line 116">
              <a:extLst>
                <a:ext uri="{FF2B5EF4-FFF2-40B4-BE49-F238E27FC236}">
                  <a16:creationId xmlns:a16="http://schemas.microsoft.com/office/drawing/2014/main" id="{7D2AE601-9C89-4B1D-9527-E0328F063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grpSp>
        <p:nvGrpSpPr>
          <p:cNvPr id="232565" name="Group 117">
            <a:extLst>
              <a:ext uri="{FF2B5EF4-FFF2-40B4-BE49-F238E27FC236}">
                <a16:creationId xmlns:a16="http://schemas.microsoft.com/office/drawing/2014/main" id="{46ABA2FE-139B-4B9C-9FAB-C4A184150182}"/>
              </a:ext>
            </a:extLst>
          </p:cNvPr>
          <p:cNvGrpSpPr>
            <a:grpSpLocks/>
          </p:cNvGrpSpPr>
          <p:nvPr/>
        </p:nvGrpSpPr>
        <p:grpSpPr bwMode="auto">
          <a:xfrm>
            <a:off x="4976019" y="3403972"/>
            <a:ext cx="3154362" cy="423862"/>
            <a:chOff x="221" y="912"/>
            <a:chExt cx="1987" cy="267"/>
          </a:xfrm>
        </p:grpSpPr>
        <p:sp>
          <p:nvSpPr>
            <p:cNvPr id="62500" name="Rectangle 118">
              <a:extLst>
                <a:ext uri="{FF2B5EF4-FFF2-40B4-BE49-F238E27FC236}">
                  <a16:creationId xmlns:a16="http://schemas.microsoft.com/office/drawing/2014/main" id="{1EF735CD-E630-4F06-849D-E2C7431D9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501" name="Rectangle 119">
              <a:extLst>
                <a:ext uri="{FF2B5EF4-FFF2-40B4-BE49-F238E27FC236}">
                  <a16:creationId xmlns:a16="http://schemas.microsoft.com/office/drawing/2014/main" id="{2C7508FC-6857-46B7-B82D-907467AFBB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502" name="Rectangle 120">
              <a:extLst>
                <a:ext uri="{FF2B5EF4-FFF2-40B4-BE49-F238E27FC236}">
                  <a16:creationId xmlns:a16="http://schemas.microsoft.com/office/drawing/2014/main" id="{B6B079C1-2D9C-4DB7-8ECA-F7D0A565CE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503" name="Rectangle 121">
              <a:extLst>
                <a:ext uri="{FF2B5EF4-FFF2-40B4-BE49-F238E27FC236}">
                  <a16:creationId xmlns:a16="http://schemas.microsoft.com/office/drawing/2014/main" id="{DC5C0C6B-9DE1-4332-8529-E2B11C0159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504" name="Rectangle 122">
              <a:extLst>
                <a:ext uri="{FF2B5EF4-FFF2-40B4-BE49-F238E27FC236}">
                  <a16:creationId xmlns:a16="http://schemas.microsoft.com/office/drawing/2014/main" id="{53EB8170-CDA4-4A61-90C3-F8F1ADBB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505" name="Rectangle 123">
              <a:extLst>
                <a:ext uri="{FF2B5EF4-FFF2-40B4-BE49-F238E27FC236}">
                  <a16:creationId xmlns:a16="http://schemas.microsoft.com/office/drawing/2014/main" id="{A8D38572-9B06-4921-9C12-DBF8154F9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506" name="Rectangle 124">
              <a:extLst>
                <a:ext uri="{FF2B5EF4-FFF2-40B4-BE49-F238E27FC236}">
                  <a16:creationId xmlns:a16="http://schemas.microsoft.com/office/drawing/2014/main" id="{D5E820E5-6755-40B3-820B-0499C8E5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507" name="Line 125">
              <a:extLst>
                <a:ext uri="{FF2B5EF4-FFF2-40B4-BE49-F238E27FC236}">
                  <a16:creationId xmlns:a16="http://schemas.microsoft.com/office/drawing/2014/main" id="{2614BBCF-96C1-4FFB-9647-2D5D204B50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08" name="Line 126">
              <a:extLst>
                <a:ext uri="{FF2B5EF4-FFF2-40B4-BE49-F238E27FC236}">
                  <a16:creationId xmlns:a16="http://schemas.microsoft.com/office/drawing/2014/main" id="{3865F06D-75CF-4521-AD1F-20E06F9A7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09" name="Line 127">
              <a:extLst>
                <a:ext uri="{FF2B5EF4-FFF2-40B4-BE49-F238E27FC236}">
                  <a16:creationId xmlns:a16="http://schemas.microsoft.com/office/drawing/2014/main" id="{16C508C4-9179-4FFC-BE00-E41390B6B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0" name="Line 128">
              <a:extLst>
                <a:ext uri="{FF2B5EF4-FFF2-40B4-BE49-F238E27FC236}">
                  <a16:creationId xmlns:a16="http://schemas.microsoft.com/office/drawing/2014/main" id="{FF6ED04C-0679-4F85-A04E-E973B5979B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1" name="Line 129">
              <a:extLst>
                <a:ext uri="{FF2B5EF4-FFF2-40B4-BE49-F238E27FC236}">
                  <a16:creationId xmlns:a16="http://schemas.microsoft.com/office/drawing/2014/main" id="{D4874E28-EEBE-4C9D-9659-95F591633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2" name="Line 130">
              <a:extLst>
                <a:ext uri="{FF2B5EF4-FFF2-40B4-BE49-F238E27FC236}">
                  <a16:creationId xmlns:a16="http://schemas.microsoft.com/office/drawing/2014/main" id="{D7A258F9-670E-40CA-8A7F-074531CF3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3" name="Line 131">
              <a:extLst>
                <a:ext uri="{FF2B5EF4-FFF2-40B4-BE49-F238E27FC236}">
                  <a16:creationId xmlns:a16="http://schemas.microsoft.com/office/drawing/2014/main" id="{5A495C4D-5785-4D68-A0F8-667EFA409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4" name="Line 132">
              <a:extLst>
                <a:ext uri="{FF2B5EF4-FFF2-40B4-BE49-F238E27FC236}">
                  <a16:creationId xmlns:a16="http://schemas.microsoft.com/office/drawing/2014/main" id="{FF7684FB-C447-4551-8771-9277D73ED9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5" name="Line 133">
              <a:extLst>
                <a:ext uri="{FF2B5EF4-FFF2-40B4-BE49-F238E27FC236}">
                  <a16:creationId xmlns:a16="http://schemas.microsoft.com/office/drawing/2014/main" id="{388B0B92-595C-4285-9B11-4327A7D20A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516" name="Line 134">
              <a:extLst>
                <a:ext uri="{FF2B5EF4-FFF2-40B4-BE49-F238E27FC236}">
                  <a16:creationId xmlns:a16="http://schemas.microsoft.com/office/drawing/2014/main" id="{B69CD650-01C0-483B-B8B5-D70E68B1DB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232583" name="Oval 135">
            <a:extLst>
              <a:ext uri="{FF2B5EF4-FFF2-40B4-BE49-F238E27FC236}">
                <a16:creationId xmlns:a16="http://schemas.microsoft.com/office/drawing/2014/main" id="{BB95FC14-F762-4784-AB1D-5A8C5940C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9056" y="3416672"/>
            <a:ext cx="425450" cy="39370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32584" name="Group 136">
            <a:extLst>
              <a:ext uri="{FF2B5EF4-FFF2-40B4-BE49-F238E27FC236}">
                <a16:creationId xmlns:a16="http://schemas.microsoft.com/office/drawing/2014/main" id="{72422ECB-6EB6-4CE1-914E-6FCE05C595C7}"/>
              </a:ext>
            </a:extLst>
          </p:cNvPr>
          <p:cNvGrpSpPr>
            <a:grpSpLocks/>
          </p:cNvGrpSpPr>
          <p:nvPr/>
        </p:nvGrpSpPr>
        <p:grpSpPr bwMode="auto">
          <a:xfrm>
            <a:off x="4976019" y="4077072"/>
            <a:ext cx="3154362" cy="423862"/>
            <a:chOff x="221" y="912"/>
            <a:chExt cx="1987" cy="267"/>
          </a:xfrm>
        </p:grpSpPr>
        <p:sp>
          <p:nvSpPr>
            <p:cNvPr id="62483" name="Rectangle 137">
              <a:extLst>
                <a:ext uri="{FF2B5EF4-FFF2-40B4-BE49-F238E27FC236}">
                  <a16:creationId xmlns:a16="http://schemas.microsoft.com/office/drawing/2014/main" id="{8B29EB4A-420E-489E-90F0-2032D3B2A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4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9</a:t>
              </a:r>
            </a:p>
          </p:txBody>
        </p:sp>
        <p:sp>
          <p:nvSpPr>
            <p:cNvPr id="62484" name="Rectangle 138">
              <a:extLst>
                <a:ext uri="{FF2B5EF4-FFF2-40B4-BE49-F238E27FC236}">
                  <a16:creationId xmlns:a16="http://schemas.microsoft.com/office/drawing/2014/main" id="{1523A678-E00C-4C04-9252-4A201CDA8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8</a:t>
              </a:r>
            </a:p>
          </p:txBody>
        </p:sp>
        <p:sp>
          <p:nvSpPr>
            <p:cNvPr id="62485" name="Rectangle 139">
              <a:extLst>
                <a:ext uri="{FF2B5EF4-FFF2-40B4-BE49-F238E27FC236}">
                  <a16:creationId xmlns:a16="http://schemas.microsoft.com/office/drawing/2014/main" id="{C05D22B9-A34B-4DF6-BF68-267E12E086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7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6</a:t>
              </a:r>
            </a:p>
          </p:txBody>
        </p:sp>
        <p:sp>
          <p:nvSpPr>
            <p:cNvPr id="62486" name="Rectangle 140">
              <a:extLst>
                <a:ext uri="{FF2B5EF4-FFF2-40B4-BE49-F238E27FC236}">
                  <a16:creationId xmlns:a16="http://schemas.microsoft.com/office/drawing/2014/main" id="{11FA0FA4-D3EA-4054-8361-69FFF46E2B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912"/>
              <a:ext cx="285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4</a:t>
              </a:r>
            </a:p>
          </p:txBody>
        </p:sp>
        <p:sp>
          <p:nvSpPr>
            <p:cNvPr id="62487" name="Rectangle 141">
              <a:extLst>
                <a:ext uri="{FF2B5EF4-FFF2-40B4-BE49-F238E27FC236}">
                  <a16:creationId xmlns:a16="http://schemas.microsoft.com/office/drawing/2014/main" id="{20E8E026-D966-4FEF-A850-75EC60336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3</a:t>
              </a:r>
            </a:p>
          </p:txBody>
        </p:sp>
        <p:sp>
          <p:nvSpPr>
            <p:cNvPr id="62488" name="Rectangle 142">
              <a:extLst>
                <a:ext uri="{FF2B5EF4-FFF2-40B4-BE49-F238E27FC236}">
                  <a16:creationId xmlns:a16="http://schemas.microsoft.com/office/drawing/2014/main" id="{C873B11B-D6AD-40B5-8C2B-198DDA075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" y="912"/>
              <a:ext cx="283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2</a:t>
              </a:r>
            </a:p>
          </p:txBody>
        </p:sp>
        <p:sp>
          <p:nvSpPr>
            <p:cNvPr id="62489" name="Rectangle 143">
              <a:extLst>
                <a:ext uri="{FF2B5EF4-FFF2-40B4-BE49-F238E27FC236}">
                  <a16:creationId xmlns:a16="http://schemas.microsoft.com/office/drawing/2014/main" id="{51569B5B-0B58-4945-AB75-B6C9E233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" y="912"/>
              <a:ext cx="284" cy="267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accent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accent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en-US" sz="1800"/>
                <a:t>1</a:t>
              </a:r>
            </a:p>
          </p:txBody>
        </p:sp>
        <p:sp>
          <p:nvSpPr>
            <p:cNvPr id="62490" name="Line 144">
              <a:extLst>
                <a:ext uri="{FF2B5EF4-FFF2-40B4-BE49-F238E27FC236}">
                  <a16:creationId xmlns:a16="http://schemas.microsoft.com/office/drawing/2014/main" id="{D92FEE6E-768D-4421-ADB4-718410E4DF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1" name="Line 145">
              <a:extLst>
                <a:ext uri="{FF2B5EF4-FFF2-40B4-BE49-F238E27FC236}">
                  <a16:creationId xmlns:a16="http://schemas.microsoft.com/office/drawing/2014/main" id="{023B1F8B-4D0E-4A4A-ABE0-E29C5BEC7C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1179"/>
              <a:ext cx="1987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2" name="Line 146">
              <a:extLst>
                <a:ext uri="{FF2B5EF4-FFF2-40B4-BE49-F238E27FC236}">
                  <a16:creationId xmlns:a16="http://schemas.microsoft.com/office/drawing/2014/main" id="{E0096E52-C8B3-461D-BBBE-2944A5717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3" name="Line 147">
              <a:extLst>
                <a:ext uri="{FF2B5EF4-FFF2-40B4-BE49-F238E27FC236}">
                  <a16:creationId xmlns:a16="http://schemas.microsoft.com/office/drawing/2014/main" id="{62B8B155-3384-4EEC-A7D0-E9306BA68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5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4" name="Line 148">
              <a:extLst>
                <a:ext uri="{FF2B5EF4-FFF2-40B4-BE49-F238E27FC236}">
                  <a16:creationId xmlns:a16="http://schemas.microsoft.com/office/drawing/2014/main" id="{031610F5-6E14-4AA9-9BC5-E1930921B2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5" name="Line 149">
              <a:extLst>
                <a:ext uri="{FF2B5EF4-FFF2-40B4-BE49-F238E27FC236}">
                  <a16:creationId xmlns:a16="http://schemas.microsoft.com/office/drawing/2014/main" id="{3E512E9A-3B7E-4B41-919D-7DD56BCE88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72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6" name="Line 150">
              <a:extLst>
                <a:ext uri="{FF2B5EF4-FFF2-40B4-BE49-F238E27FC236}">
                  <a16:creationId xmlns:a16="http://schemas.microsoft.com/office/drawing/2014/main" id="{02716D0D-028F-46BD-8414-4B2BDD6B03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7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7" name="Line 151">
              <a:extLst>
                <a:ext uri="{FF2B5EF4-FFF2-40B4-BE49-F238E27FC236}">
                  <a16:creationId xmlns:a16="http://schemas.microsoft.com/office/drawing/2014/main" id="{248802D3-DB0B-4307-8DE8-6E85A225A5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1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8" name="Line 152">
              <a:extLst>
                <a:ext uri="{FF2B5EF4-FFF2-40B4-BE49-F238E27FC236}">
                  <a16:creationId xmlns:a16="http://schemas.microsoft.com/office/drawing/2014/main" id="{1F511380-24DF-4794-BB35-51758E0329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4" y="912"/>
              <a:ext cx="0" cy="2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  <p:sp>
          <p:nvSpPr>
            <p:cNvPr id="62499" name="Line 153">
              <a:extLst>
                <a:ext uri="{FF2B5EF4-FFF2-40B4-BE49-F238E27FC236}">
                  <a16:creationId xmlns:a16="http://schemas.microsoft.com/office/drawing/2014/main" id="{48A16BAE-7506-4189-9073-DAB9069F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912"/>
              <a:ext cx="0" cy="26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b" anchorCtr="1"/>
            <a:lstStyle/>
            <a:p>
              <a:endParaRPr lang="en-US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E7FB3-1CE5-4DEB-9BB1-E412396C9EF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230C8-99C1-4B92-9E9C-36C20A34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Selection Sort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4082C4-D587-4E99-AC1C-E20140361E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512" y="1268573"/>
            <a:ext cx="8856984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selection_sort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 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 {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int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j,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One by one move boundary of unsorted subarray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 - 1;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Find the minimum element in unsorted array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for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+ 1; j &lt; n;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if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&lt;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 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j;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Swap the found minimum element with the first element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if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swap(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min_idx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 </a:t>
            </a:r>
            <a:endParaRPr kumimoji="0" lang="en-US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3F84E-A81C-4FDD-9721-988D2D3EDB1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4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0792A-11F6-411D-A563-2BA0C424B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Bubble sort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34E3EB-358E-4BC3-9831-11925DB0B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595" y="1412776"/>
            <a:ext cx="7062809" cy="454763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0F065-7DB2-4697-B54E-1CA4C94FC87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7731E9A9-0886-4B8D-9BF5-0B739AACBD9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54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4BB72E3-7A72-468B-8170-D3DF4DCB9A1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4351223" y="3173306"/>
            <a:ext cx="3960440" cy="4792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 مرتب‌سازي مجموعه اعداد صحيح</a:t>
            </a:r>
            <a:endParaRPr lang="en-US" sz="2500" dirty="0"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7F0CE-35A6-44CD-AA4D-5E409DFD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array: Bubble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48BF55-578C-4476-B198-347193007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640960" cy="525658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(int a[], 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int j){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a[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 = a[j];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a[j] =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4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(int a[], int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&lt; size - 1;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for(j =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 + 1; j &lt; size;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	if(a[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] &lt; a[j])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				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array_swap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(a, </a:t>
            </a:r>
            <a:r>
              <a:rPr lang="en-US" sz="2400" b="1" dirty="0" err="1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400" b="1" dirty="0">
                <a:solidFill>
                  <a:schemeClr val="accent6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2F7C551-8DB6-488E-9732-3CB07F406EA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27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72000" y="4581128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// Call print in </a:t>
            </a:r>
            <a:r>
              <a:rPr lang="en-US" sz="1800" dirty="0" err="1">
                <a:solidFill>
                  <a:srgbClr val="00B050"/>
                </a:solidFill>
              </a:rPr>
              <a:t>bubble_sort</a:t>
            </a:r>
            <a:r>
              <a:rPr lang="en-US" sz="1800" dirty="0">
                <a:solidFill>
                  <a:srgbClr val="00B050"/>
                </a:solidFill>
              </a:rPr>
              <a:t> to show //progress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15D09-7721-4AAA-9EF3-03FDD8644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an array: Bubble sort (Cont’d)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F76F1-CB79-46C9-86F7-7E9AA3044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496944" cy="5184576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print(int a[], int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("%d ", a[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("\n");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[] = {1, 7, 3, 7, 11, 0};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int size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 /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[0]);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("Before sort: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bubble_sort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("After sort: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size);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  return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20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>
            <a:extLst>
              <a:ext uri="{FF2B5EF4-FFF2-40B4-BE49-F238E27FC236}">
                <a16:creationId xmlns:a16="http://schemas.microsoft.com/office/drawing/2014/main" id="{4CEA1F9B-3B23-4081-88C6-2A977EEB4C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Exercise: Insertion Sort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FE19CD83-D3DE-4CA0-AD76-E933A07193B5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" t="4437" r="5267" b="9506"/>
          <a:stretch>
            <a:fillRect/>
          </a:stretch>
        </p:blipFill>
        <p:spPr>
          <a:xfrm>
            <a:off x="501650" y="1552575"/>
            <a:ext cx="5068888" cy="4641850"/>
          </a:xfrm>
          <a:noFill/>
        </p:spPr>
      </p:pic>
      <p:graphicFrame>
        <p:nvGraphicFramePr>
          <p:cNvPr id="279557" name="Object 5">
            <a:extLst>
              <a:ext uri="{FF2B5EF4-FFF2-40B4-BE49-F238E27FC236}">
                <a16:creationId xmlns:a16="http://schemas.microsoft.com/office/drawing/2014/main" id="{5F0D5960-7C06-4C14-BC64-B9DDD954EB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83250" y="1290638"/>
          <a:ext cx="19891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2" name="Paint Shop Pro Image" r:id="rId5" imgW="2526829" imgH="1395500" progId="PaintShopPro">
                  <p:embed/>
                </p:oleObj>
              </mc:Choice>
              <mc:Fallback>
                <p:oleObj name="Paint Shop Pro Image" r:id="rId5" imgW="2526829" imgH="1395500" progId="PaintShopPro">
                  <p:embed/>
                  <p:pic>
                    <p:nvPicPr>
                      <p:cNvPr id="279557" name="Object 5">
                        <a:extLst>
                          <a:ext uri="{FF2B5EF4-FFF2-40B4-BE49-F238E27FC236}">
                            <a16:creationId xmlns:a16="http://schemas.microsoft.com/office/drawing/2014/main" id="{5F0D5960-7C06-4C14-BC64-B9DDD954EB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290638"/>
                        <a:ext cx="198913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8" name="Object 6">
            <a:extLst>
              <a:ext uri="{FF2B5EF4-FFF2-40B4-BE49-F238E27FC236}">
                <a16:creationId xmlns:a16="http://schemas.microsoft.com/office/drawing/2014/main" id="{3AD99A77-D654-4D6E-8CE0-C246D7D185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7213" y="2127250"/>
          <a:ext cx="21082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3" name="Paint Shop Pro Image" r:id="rId7" imgW="2575610" imgH="1385741" progId="PaintShopPro">
                  <p:embed/>
                </p:oleObj>
              </mc:Choice>
              <mc:Fallback>
                <p:oleObj name="Paint Shop Pro Image" r:id="rId7" imgW="2575610" imgH="1385741" progId="PaintShopPro">
                  <p:embed/>
                  <p:pic>
                    <p:nvPicPr>
                      <p:cNvPr id="279558" name="Object 6">
                        <a:extLst>
                          <a:ext uri="{FF2B5EF4-FFF2-40B4-BE49-F238E27FC236}">
                            <a16:creationId xmlns:a16="http://schemas.microsoft.com/office/drawing/2014/main" id="{3AD99A77-D654-4D6E-8CE0-C246D7D185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7213" y="2127250"/>
                        <a:ext cx="21082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9" name="Object 7">
            <a:extLst>
              <a:ext uri="{FF2B5EF4-FFF2-40B4-BE49-F238E27FC236}">
                <a16:creationId xmlns:a16="http://schemas.microsoft.com/office/drawing/2014/main" id="{F653D93A-6E58-42FE-AC4E-4B122199BA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7838" y="3032125"/>
          <a:ext cx="21383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4" name="Paint Shop Pro Image" r:id="rId9" imgW="2526829" imgH="1414634" progId="PaintShopPro">
                  <p:embed/>
                </p:oleObj>
              </mc:Choice>
              <mc:Fallback>
                <p:oleObj name="Paint Shop Pro Image" r:id="rId9" imgW="2526829" imgH="1414634" progId="PaintShopPro">
                  <p:embed/>
                  <p:pic>
                    <p:nvPicPr>
                      <p:cNvPr id="279559" name="Object 7">
                        <a:extLst>
                          <a:ext uri="{FF2B5EF4-FFF2-40B4-BE49-F238E27FC236}">
                            <a16:creationId xmlns:a16="http://schemas.microsoft.com/office/drawing/2014/main" id="{F653D93A-6E58-42FE-AC4E-4B122199BA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838" y="3032125"/>
                        <a:ext cx="213836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0" name="Object 8">
            <a:extLst>
              <a:ext uri="{FF2B5EF4-FFF2-40B4-BE49-F238E27FC236}">
                <a16:creationId xmlns:a16="http://schemas.microsoft.com/office/drawing/2014/main" id="{F60CDCA6-56BE-4FC2-9349-D9183DD437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26088" y="3976688"/>
          <a:ext cx="2271712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5" name="Paint Shop Pro Image" r:id="rId11" imgW="2712195" imgH="1453659" progId="PaintShopPro">
                  <p:embed/>
                </p:oleObj>
              </mc:Choice>
              <mc:Fallback>
                <p:oleObj name="Paint Shop Pro Image" r:id="rId11" imgW="2712195" imgH="1453659" progId="PaintShopPro">
                  <p:embed/>
                  <p:pic>
                    <p:nvPicPr>
                      <p:cNvPr id="279560" name="Object 8">
                        <a:extLst>
                          <a:ext uri="{FF2B5EF4-FFF2-40B4-BE49-F238E27FC236}">
                            <a16:creationId xmlns:a16="http://schemas.microsoft.com/office/drawing/2014/main" id="{F60CDCA6-56BE-4FC2-9349-D9183DD437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6088" y="3976688"/>
                        <a:ext cx="2271712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>
            <a:extLst>
              <a:ext uri="{FF2B5EF4-FFF2-40B4-BE49-F238E27FC236}">
                <a16:creationId xmlns:a16="http://schemas.microsoft.com/office/drawing/2014/main" id="{F3D49B12-6A2A-4F63-B9A9-80E26E4DC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03875" y="4879975"/>
          <a:ext cx="210820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76" name="Paint Shop Pro Image" r:id="rId13" imgW="2546341" imgH="1424390" progId="PaintShopPro">
                  <p:embed/>
                </p:oleObj>
              </mc:Choice>
              <mc:Fallback>
                <p:oleObj name="Paint Shop Pro Image" r:id="rId13" imgW="2546341" imgH="1424390" progId="PaintShopPro">
                  <p:embed/>
                  <p:pic>
                    <p:nvPicPr>
                      <p:cNvPr id="279561" name="Object 9">
                        <a:extLst>
                          <a:ext uri="{FF2B5EF4-FFF2-40B4-BE49-F238E27FC236}">
                            <a16:creationId xmlns:a16="http://schemas.microsoft.com/office/drawing/2014/main" id="{F3D49B12-6A2A-4F63-B9A9-80E26E4DC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75" y="4879975"/>
                        <a:ext cx="210820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>
            <a:extLst>
              <a:ext uri="{FF2B5EF4-FFF2-40B4-BE49-F238E27FC236}">
                <a16:creationId xmlns:a16="http://schemas.microsoft.com/office/drawing/2014/main" id="{F30CC6CE-7DB7-4A1B-98E8-25F243357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8575" y="1325563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9" name="Line 11">
            <a:extLst>
              <a:ext uri="{FF2B5EF4-FFF2-40B4-BE49-F238E27FC236}">
                <a16:creationId xmlns:a16="http://schemas.microsoft.com/office/drawing/2014/main" id="{83F3A837-BA8C-425F-B452-F5EC0E7D0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3288" y="2209800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>
            <a:extLst>
              <a:ext uri="{FF2B5EF4-FFF2-40B4-BE49-F238E27FC236}">
                <a16:creationId xmlns:a16="http://schemas.microsoft.com/office/drawing/2014/main" id="{22A09225-EEEA-4C1A-86C3-801E7BFE8E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5625" y="29876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1" name="Line 13">
            <a:extLst>
              <a:ext uri="{FF2B5EF4-FFF2-40B4-BE49-F238E27FC236}">
                <a16:creationId xmlns:a16="http://schemas.microsoft.com/office/drawing/2014/main" id="{D4B9B4C9-E13B-4849-90D9-9A7FFF71D58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9538" y="38639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>
            <a:extLst>
              <a:ext uri="{FF2B5EF4-FFF2-40B4-BE49-F238E27FC236}">
                <a16:creationId xmlns:a16="http://schemas.microsoft.com/office/drawing/2014/main" id="{93E349A0-F57C-492D-9EBA-2D3BC31CF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14875" y="4714875"/>
            <a:ext cx="0" cy="831850"/>
          </a:xfrm>
          <a:prstGeom prst="line">
            <a:avLst/>
          </a:prstGeom>
          <a:noFill/>
          <a:ln w="57150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B4F-E35F-40FE-BB6D-A3AEA2F8AF1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A937-B071-4F80-B363-59B0487BA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Quiz: Insertion Sort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B5974-AA2D-489D-8D2D-3BB96B055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code of insertion sort as a C function.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C63C4-BB48-4A67-B134-989D83BA4DC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59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B9A7617-E788-4ED4-BB2E-E5E1FCC4260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E312-0C84-4161-A235-B41D8801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Quiz: Insertion Sort (Answer)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46EDB3-56A2-44E2-A680-AE71C4F5AA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512" y="1541992"/>
            <a:ext cx="864096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insertion_sort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[], int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n)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int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key, j;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{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key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j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- 1;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 Move elements of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[0..i-1], that are greater than key, to one position ahead of their current position */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while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(j &gt;= 0 &amp;&amp;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 &gt; key) 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{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+ 1] =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[j];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j = j - 1;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[j + 1] = key;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}</a:t>
            </a:r>
            <a:endParaRPr kumimoji="0" lang="en-US" altLang="en-US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163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381000" y="163513"/>
            <a:ext cx="8305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Binary Search</a:t>
            </a: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0" y="1143000"/>
            <a:ext cx="9036496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bsearch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(int start, int end, int a[], int value){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int mid = (start + end) / 2;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if(a[mid] == value)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return mid;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else if(start &gt;= end)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return -1;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else if(value &gt; a[mid])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bsearch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(mid + 1, end,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bsearch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(start, mid - 1 , a, value);</a:t>
            </a:r>
          </a:p>
          <a:p>
            <a:pPr eaLnBrk="0" hangingPunct="0">
              <a:spcBef>
                <a:spcPts val="200"/>
              </a:spcBef>
              <a:buClrTx/>
              <a:buFontTx/>
              <a:buNone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30F31BF-D1C5-4CF8-8EC0-8BA87F9C285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31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F07186-F889-4899-8CA2-043EBC06AED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F8A989A3-F645-415C-A145-E8C05873180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9925" indent="-320675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If element of an array is array itself, it will be </a:t>
            </a:r>
            <a:r>
              <a:rPr lang="en-US" sz="3200" b="1" dirty="0"/>
              <a:t>Multidimensional array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 err="1"/>
              <a:t>n</a:t>
            </a:r>
            <a:r>
              <a:rPr lang="en-US" sz="3200" i="1" dirty="0" err="1">
                <a:solidFill>
                  <a:srgbClr val="0070C0"/>
                </a:solidFill>
              </a:rPr>
              <a:t>x</a:t>
            </a:r>
            <a:r>
              <a:rPr lang="en-US" sz="3200" dirty="0" err="1"/>
              <a:t>n</a:t>
            </a:r>
            <a:r>
              <a:rPr lang="en-US" sz="3200" dirty="0"/>
              <a:t> matrix, </a:t>
            </a:r>
            <a:r>
              <a:rPr lang="en-US" sz="3200" dirty="0" err="1"/>
              <a:t>m</a:t>
            </a:r>
            <a:r>
              <a:rPr lang="en-US" sz="3200" i="1" dirty="0" err="1">
                <a:solidFill>
                  <a:srgbClr val="0070C0"/>
                </a:solidFill>
              </a:rPr>
              <a:t>x</a:t>
            </a:r>
            <a:r>
              <a:rPr lang="en-US" sz="3200" dirty="0" err="1"/>
              <a:t>n</a:t>
            </a:r>
            <a:r>
              <a:rPr lang="en-US" sz="3200" i="1" dirty="0" err="1">
                <a:solidFill>
                  <a:srgbClr val="0070C0"/>
                </a:solidFill>
              </a:rPr>
              <a:t>x</a:t>
            </a:r>
            <a:r>
              <a:rPr lang="en-US" sz="3200" dirty="0" err="1"/>
              <a:t>n</a:t>
            </a:r>
            <a:r>
              <a:rPr lang="en-US" sz="3200" i="1" dirty="0" err="1">
                <a:solidFill>
                  <a:srgbClr val="0070C0"/>
                </a:solidFill>
              </a:rPr>
              <a:t>x</a:t>
            </a:r>
            <a:r>
              <a:rPr lang="en-US" sz="3200" dirty="0" err="1"/>
              <a:t>m</a:t>
            </a:r>
            <a:r>
              <a:rPr lang="en-US" sz="3200" dirty="0"/>
              <a:t> matrix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endParaRPr lang="en-US" sz="2400" dirty="0"/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t[10][20];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10x20 matrix of integers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t[1][1];  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t[1,1]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compile error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Integer variable in location (1,1)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E1DAFBD-012C-43EF-B12A-BF73594B32EB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Initializing Multidimensional Arrays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81000" y="1143000"/>
            <a:ext cx="8686800" cy="562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{1, 2, 0, 3, 4 , 7};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 is 0, num[1][0] is 3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num[5][3] = {{1, 2, 0},{3, 4, 7}};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num[2][2] is 0, num[1][2] is 7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num[2][3][2] = {{{1,2},{3,4},{5,6}}, {{1},{2},{3}}};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num[0][2][1] is 6, num[1][0][1] is 0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endParaRPr lang="en-US" sz="100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num[][2] = {{1,1},{2,2},{3,3}};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/>
              <a:t>num[1][1] is 2, num[2][0] is 3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09A2190-81AA-4C19-AB5C-51BCD1DCE5F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5344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Multidimensional Arrays in Functions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89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Can be used as input of functions</a:t>
            </a:r>
          </a:p>
          <a:p>
            <a:pPr>
              <a:lnSpc>
                <a:spcPct val="90000"/>
              </a:lnSpc>
              <a:spcBef>
                <a:spcPts val="600"/>
              </a:spcBef>
              <a:buClrTx/>
              <a:buFontTx/>
              <a:buNone/>
            </a:pPr>
            <a:r>
              <a:rPr lang="en-US" sz="2800" dirty="0"/>
              <a:t>    </a:t>
            </a:r>
            <a:r>
              <a:rPr lang="en-US" sz="2800" dirty="0">
                <a:solidFill>
                  <a:srgbClr val="7030A0"/>
                </a:solidFill>
              </a:rPr>
              <a:t>All dimensions except the </a:t>
            </a:r>
            <a:r>
              <a:rPr lang="en-US" sz="2800" b="1" dirty="0">
                <a:solidFill>
                  <a:srgbClr val="7030A0"/>
                </a:solidFill>
              </a:rPr>
              <a:t>first</a:t>
            </a:r>
            <a:r>
              <a:rPr lang="en-US" sz="2800" dirty="0">
                <a:solidFill>
                  <a:srgbClr val="7030A0"/>
                </a:solidFill>
              </a:rPr>
              <a:t> one must be given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(int a[10][20][5]);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is a 10x20x5 integer matrix</a:t>
            </a:r>
            <a:r>
              <a:rPr lang="en-US" sz="2400" dirty="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 dirty="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(int a[][20][30], int size);</a:t>
            </a:r>
            <a:r>
              <a:rPr lang="en-US" sz="2800" dirty="0"/>
              <a:t> </a:t>
            </a:r>
          </a:p>
          <a:p>
            <a:pPr lvl="1">
              <a:lnSpc>
                <a:spcPct val="90000"/>
              </a:lnSpc>
              <a:spcBef>
                <a:spcPts val="225"/>
              </a:spcBef>
              <a:buClrTx/>
              <a:buSzPct val="85000"/>
              <a:buFontTx/>
              <a:buNone/>
            </a:pPr>
            <a:endParaRPr lang="en-US" sz="900" dirty="0"/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(int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int a[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size1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size2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lvl="1">
              <a:lnSpc>
                <a:spcPct val="9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Input is a matrix of integers that both rows and columns are variable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251520" y="163513"/>
            <a:ext cx="8568952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Multidimensional arrays memory layout</a:t>
            </a: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6BA781C-ABA4-4AE4-912B-6EC65292715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36</a:t>
            </a:fld>
            <a:endParaRPr lang="en-US" sz="1200">
              <a:ea typeface="MS PGothic" pitchFamily="34" charset="-128"/>
            </a:endParaRPr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996" y="1180258"/>
            <a:ext cx="4320000" cy="3068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200" y="4167132"/>
            <a:ext cx="6120000" cy="1446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5732318"/>
            <a:ext cx="7620000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2947438-8879-4A13-B7BD-168BAE15499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4716016" y="56116"/>
            <a:ext cx="4104456" cy="8639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500" dirty="0">
                <a:cs typeface="B Nazanin" pitchFamily="2" charset="-78"/>
              </a:rPr>
              <a:t>تابعي براي چاپ يك ماتريس كه ابعاد آن </a:t>
            </a:r>
            <a:r>
              <a:rPr lang="fa-IR" sz="2500" dirty="0">
                <a:cs typeface="B Nazanin" pitchFamily="2" charset="-78"/>
              </a:rPr>
              <a:t>ثابت است.</a:t>
            </a:r>
            <a:endParaRPr lang="en-US" sz="2500" dirty="0"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00D16-2949-47AA-8F26-933F9473B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3"/>
            <a:ext cx="8640960" cy="804118"/>
          </a:xfrm>
        </p:spPr>
        <p:txBody>
          <a:bodyPr/>
          <a:lstStyle/>
          <a:p>
            <a:r>
              <a:rPr lang="en-US" dirty="0"/>
              <a:t>Print a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D6BCD-2E93-4CCA-BDA9-A115177DF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04056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displayMatrix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matrix[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1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row, column;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for ( row = 0; row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nRows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++row) {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for ( column = 0; column &lt;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nCols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 ++column )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("%5i", matrix[row][column]);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("\n");</a:t>
            </a:r>
          </a:p>
          <a:p>
            <a:pPr lvl="1"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SzPct val="85000"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int main (void){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sampleMatrix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[3][5] = {{ 7, 16, 55, 13, 12 }, { 12, 10, 52, 0, 7 }, { -2, 1, 2, 4, 9 }};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("Original matrix:\n");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displayMatrix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(3, 5,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sampleMatrix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algn="l"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AC3583-F0FB-4A05-893A-FBB353CF61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38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5484440" y="364356"/>
            <a:ext cx="3048000" cy="5207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 rtl="1">
              <a:spcBef>
                <a:spcPts val="1750"/>
              </a:spcBef>
              <a:buClrTx/>
              <a:buSzPct val="65000"/>
              <a:buFontTx/>
              <a:buNone/>
            </a:pPr>
            <a:r>
              <a:rPr lang="ar-SA" sz="2800" dirty="0">
                <a:cs typeface="B Nazanin" pitchFamily="2" charset="-78"/>
              </a:rPr>
              <a:t>محاسبه ترانهاده ماتريس</a:t>
            </a:r>
            <a:endParaRPr lang="en-US" sz="2800" dirty="0"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EC2EC-0F7B-4125-B4A2-0B33A4DFB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116633"/>
            <a:ext cx="7056784" cy="804118"/>
          </a:xfrm>
        </p:spPr>
        <p:txBody>
          <a:bodyPr/>
          <a:lstStyle/>
          <a:p>
            <a:r>
              <a:rPr lang="en-US" dirty="0"/>
              <a:t>Transpose matrix (A</a:t>
            </a:r>
            <a:r>
              <a:rPr lang="en-US" baseline="30000" dirty="0"/>
              <a:t>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9FF2-1D2F-492F-A986-DF30F8F97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525658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20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SIZE 5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swap(int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a[SIZE][SIZE]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int j){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a[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a[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transpose(int 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a[][SIZE]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for(</a:t>
            </a:r>
            <a:r>
              <a:rPr lang="en-US" sz="20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0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 j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j++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   swap(a,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j);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6228184" y="332656"/>
            <a:ext cx="2415431" cy="5254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rtl="1">
              <a:spcBef>
                <a:spcPts val="1750"/>
              </a:spcBef>
              <a:buClrTx/>
              <a:buSzPct val="6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a-IR" sz="2800" dirty="0">
                <a:solidFill>
                  <a:srgbClr val="000000"/>
                </a:solidFill>
                <a:cs typeface="B Nazanin" pitchFamily="2" charset="-78"/>
              </a:rPr>
              <a:t>ضرب </a:t>
            </a:r>
            <a:r>
              <a:rPr lang="fa-IR" sz="2800" dirty="0" err="1">
                <a:solidFill>
                  <a:srgbClr val="000000"/>
                </a:solidFill>
                <a:cs typeface="B Nazanin" pitchFamily="2" charset="-78"/>
              </a:rPr>
              <a:t>ماتریس‌ها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A117-D36B-48FB-8489-F6FADF6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42EB0-2A75-4EB7-BCD5-40631A0E4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 recap:</a:t>
            </a:r>
          </a:p>
          <a:p>
            <a:endParaRPr lang="en-US" dirty="0"/>
          </a:p>
        </p:txBody>
      </p:sp>
      <p:pic>
        <p:nvPicPr>
          <p:cNvPr id="47106" name="Picture 2" descr="Matrix multiplication in C - javatpoint">
            <a:extLst>
              <a:ext uri="{FF2B5EF4-FFF2-40B4-BE49-F238E27FC236}">
                <a16:creationId xmlns:a16="http://schemas.microsoft.com/office/drawing/2014/main" id="{A27E9761-F36F-4624-BD14-026281170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273835"/>
            <a:ext cx="5683457" cy="481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5DF1E-F496-4D62-8025-62A63E03E39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AutoShape 1">
            <a:extLst>
              <a:ext uri="{FF2B5EF4-FFF2-40B4-BE49-F238E27FC236}">
                <a16:creationId xmlns:a16="http://schemas.microsoft.com/office/drawing/2014/main" id="{1AE2827D-AA3F-4AC3-B07F-65027A5ED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5" y="5243398"/>
            <a:ext cx="1728192" cy="525401"/>
          </a:xfrm>
          <a:prstGeom prst="flowChartProcess">
            <a:avLst/>
          </a:prstGeom>
          <a:solidFill>
            <a:schemeClr val="bg1"/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r" rtl="1">
              <a:spcBef>
                <a:spcPts val="1750"/>
              </a:spcBef>
              <a:buClrTx/>
              <a:buSzPct val="6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76408D7-2338-404B-BA79-A196FA9463E9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Algorithms usually work on large data sets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Sort a set of numbers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Search a specific number in a set of numbers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How to read and store a set of data?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read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Repeat the scanf statement 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Use the loop statements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/>
              <a:t>To store the data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/>
              <a:t>Save each data in a single variable??</a:t>
            </a:r>
          </a:p>
          <a:p>
            <a:pPr lvl="2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200">
                <a:solidFill>
                  <a:srgbClr val="CC0000"/>
                </a:solidFill>
              </a:rPr>
              <a:t>3000 int variables! ! ! !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AutoShape 1"/>
          <p:cNvSpPr>
            <a:spLocks noChangeArrowheads="1"/>
          </p:cNvSpPr>
          <p:nvPr/>
        </p:nvSpPr>
        <p:spPr bwMode="auto">
          <a:xfrm>
            <a:off x="6228184" y="332656"/>
            <a:ext cx="2415431" cy="52540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 rtl="1">
              <a:spcBef>
                <a:spcPts val="1750"/>
              </a:spcBef>
              <a:buClrTx/>
              <a:buSzPct val="65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fa-IR" sz="2800" dirty="0">
                <a:solidFill>
                  <a:srgbClr val="000000"/>
                </a:solidFill>
                <a:cs typeface="B Nazanin" pitchFamily="2" charset="-78"/>
              </a:rPr>
              <a:t>ضرب </a:t>
            </a:r>
            <a:r>
              <a:rPr lang="fa-IR" sz="2800" dirty="0" err="1">
                <a:solidFill>
                  <a:srgbClr val="000000"/>
                </a:solidFill>
                <a:cs typeface="B Nazanin" pitchFamily="2" charset="-78"/>
              </a:rPr>
              <a:t>ماتریس‌ها</a:t>
            </a:r>
            <a:endParaRPr lang="en-US" sz="2800" dirty="0">
              <a:solidFill>
                <a:srgbClr val="000000"/>
              </a:solidFill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5FA117-D36B-48FB-8489-F6FADF669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CEE5C49-0FE5-40AB-8DD5-73032434A8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8683" y="1011161"/>
            <a:ext cx="8784976" cy="555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matrix dimensions so that we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have to pass them 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parametersmat1[R1][C1] and mat2[R2][C2]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R1 2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rows in Matrix-1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C1 2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Matrix-1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R2 2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rows in Matrix-2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#define C2 3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number of columns in Matrix-2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multiplyMatrix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(int m1[][C1], int m2[][C2]){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int result[R1][C2];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("Resultant Matrix is:\n");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for (int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R1;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for (int j = 0; j &lt; C2;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result[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 =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for (int k = 0; k &lt; R2; k++)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result[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 += m1[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][k] * m2[k][j];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("%d\t", result[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][j]);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  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("\n");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4FCBD-3637-4CCA-AFA4-3F1AD387BD0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08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57EF-D514-4ED1-9339-BB80E03C5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Matrix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63342-7333-4A1D-AE9A-DAAB1844E7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programs for other operations on matrix: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Add,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Sub,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Determinant, 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Eigenvalues,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/>
              <a:t> etc.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C84C8-49F7-41D5-8199-AF883278DA7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616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FA69476-5D3C-4D7B-A271-F4EF6E6E103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9912E2B-9F93-4E5C-A041-F205FDF875D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Introduction </a:t>
            </a:r>
          </a:p>
        </p:txBody>
      </p:sp>
      <p:sp>
        <p:nvSpPr>
          <p:cNvPr id="43011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889248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Until now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We have seen strings in </a:t>
            </a:r>
            <a:r>
              <a:rPr lang="en-US" sz="27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7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700" dirty="0"/>
              <a:t>Our old definition: string is a set of chars between </a:t>
            </a:r>
            <a:r>
              <a:rPr lang="en-US" sz="2700" b="1" dirty="0">
                <a:solidFill>
                  <a:srgbClr val="7030A0"/>
                </a:solidFill>
              </a:rPr>
              <a:t>“</a:t>
            </a:r>
            <a:r>
              <a:rPr lang="en-US" sz="2700" dirty="0"/>
              <a:t> </a:t>
            </a:r>
            <a:r>
              <a:rPr lang="en-US" sz="2700" b="1" dirty="0">
                <a:solidFill>
                  <a:srgbClr val="7030A0"/>
                </a:solidFill>
              </a:rPr>
              <a:t>”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a string\n");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("This is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\n", "a string\n");</a:t>
            </a:r>
          </a:p>
          <a:p>
            <a:pPr>
              <a:spcBef>
                <a:spcPts val="813"/>
              </a:spcBef>
              <a:buClrTx/>
              <a:buFontTx/>
              <a:buNone/>
            </a:pPr>
            <a:endParaRPr lang="en-US" sz="13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Strings: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An array of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7030A0"/>
                </a:solidFill>
              </a:rPr>
              <a:t>Terminated by </a:t>
            </a:r>
            <a:r>
              <a:rPr lang="en-US" sz="2800" dirty="0"/>
              <a:t>the </a:t>
            </a:r>
            <a:r>
              <a:rPr lang="en-US" sz="2800" dirty="0">
                <a:solidFill>
                  <a:srgbClr val="CC0000"/>
                </a:solidFill>
              </a:rPr>
              <a:t>null char</a:t>
            </a:r>
            <a:r>
              <a:rPr lang="en-US" sz="2800" dirty="0"/>
              <a:t> 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\0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0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8" dur="500"/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ts val="300"/>
              </a:spcBef>
              <a:buClrTx/>
              <a:buSzPct val="65000"/>
              <a:buFontTx/>
              <a:buNone/>
            </a:pPr>
            <a:fld id="{6CD20100-5139-4B25-9CF7-CC9F27B920DA}" type="slidenum">
              <a:rPr lang="en-US" sz="1200">
                <a:ea typeface="MS PGothic" pitchFamily="34" charset="-128"/>
              </a:rPr>
              <a:pPr algn="r">
                <a:spcBef>
                  <a:spcPts val="300"/>
                </a:spcBef>
                <a:buClrTx/>
                <a:buSzPct val="65000"/>
                <a:buFontTx/>
                <a:buNone/>
              </a:pPr>
              <a:t>44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Strings in C</a:t>
            </a:r>
          </a:p>
        </p:txBody>
      </p:sp>
      <p:sp>
        <p:nvSpPr>
          <p:cNvPr id="4403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686800" cy="373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Since strings are array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str3[] = {'p', 'r', 'o', 'g', 'r', 'a', 'm', '\0'};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str1[8]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str2[] = "program";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char *str3  = "program";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//we will see later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4036" name="Group 4"/>
          <p:cNvGrpSpPr>
            <a:grpSpLocks/>
          </p:cNvGrpSpPr>
          <p:nvPr/>
        </p:nvGrpSpPr>
        <p:grpSpPr bwMode="auto">
          <a:xfrm>
            <a:off x="381000" y="3581400"/>
            <a:ext cx="7256463" cy="2052638"/>
            <a:chOff x="240" y="2256"/>
            <a:chExt cx="4571" cy="1293"/>
          </a:xfrm>
        </p:grpSpPr>
        <p:graphicFrame>
          <p:nvGraphicFramePr>
            <p:cNvPr id="44037" name="Object 5"/>
            <p:cNvGraphicFramePr>
              <a:graphicFrameLocks noChangeAspect="1"/>
            </p:cNvGraphicFramePr>
            <p:nvPr/>
          </p:nvGraphicFramePr>
          <p:xfrm>
            <a:off x="240" y="2256"/>
            <a:ext cx="4571" cy="1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126" r:id="rId4" imgW="3718800" imgH="1054800" progId="">
                    <p:embed/>
                  </p:oleObj>
                </mc:Choice>
                <mc:Fallback>
                  <p:oleObj r:id="rId4" imgW="3718800" imgH="10548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256"/>
                          <a:ext cx="4571" cy="12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38" name="Text Box 6"/>
            <p:cNvSpPr txBox="1">
              <a:spLocks noChangeArrowheads="1"/>
            </p:cNvSpPr>
            <p:nvPr/>
          </p:nvSpPr>
          <p:spPr bwMode="auto">
            <a:xfrm>
              <a:off x="240" y="2256"/>
              <a:ext cx="4571" cy="12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6DFC205-D2CF-49BB-BB62-FF92CE2FC7A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Reading and Writing Strings </a:t>
            </a:r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dirty="0"/>
              <a:t> can be used to print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"program");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dirty="0"/>
              <a:t> can be used to read strings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/>
              <a:t>	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200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%s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Initial white spaces are ignored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Read until </a:t>
            </a:r>
            <a:r>
              <a:rPr lang="en-US" sz="2400" dirty="0">
                <a:solidFill>
                  <a:srgbClr val="C00000"/>
                </a:solidFill>
              </a:rPr>
              <a:t>space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'\n</a:t>
            </a:r>
            <a:r>
              <a:rPr lang="en-US" sz="2400" dirty="0"/>
              <a:t>' (which is replaced by \0)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must allocate </a:t>
            </a:r>
            <a:r>
              <a:rPr lang="en-US" sz="2800" dirty="0">
                <a:solidFill>
                  <a:srgbClr val="CC0000"/>
                </a:solidFill>
              </a:rPr>
              <a:t>sufficient size.</a:t>
            </a: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D021CC3-C5EF-474B-909D-D0BFE7D5DC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51520" y="152400"/>
            <a:ext cx="864096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Reading and Writing Strings (cont’d) 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435280" cy="536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puts(str)</a:t>
            </a:r>
            <a:r>
              <a:rPr lang="en-US" sz="2800" dirty="0"/>
              <a:t>is very simple version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Can only be used to print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Adds ‘\n’ to end of string  </a:t>
            </a:r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938"/>
              </a:spcBef>
              <a:buClrTx/>
              <a:buFontTx/>
              <a:buNone/>
            </a:pPr>
            <a:endParaRPr lang="en-US" sz="14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gets(char </a:t>
            </a: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[])</a:t>
            </a:r>
            <a:r>
              <a:rPr lang="en-US" sz="2800" dirty="0"/>
              <a:t> can be used to read strings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gets</a:t>
            </a:r>
            <a:r>
              <a:rPr lang="en-US" sz="2800" dirty="0"/>
              <a:t> does </a:t>
            </a:r>
            <a:r>
              <a:rPr lang="en-US" sz="2800" dirty="0">
                <a:solidFill>
                  <a:srgbClr val="CC0000"/>
                </a:solidFill>
              </a:rPr>
              <a:t>not</a:t>
            </a:r>
            <a:r>
              <a:rPr lang="en-US" sz="2800" dirty="0"/>
              <a:t> ignore the white spaces</a:t>
            </a:r>
          </a:p>
          <a:p>
            <a:pPr lvl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Read until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 should be large enough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535BB1F-E7BA-45FF-806D-E96565E5FDB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</a:t>
            </a:r>
            <a:r>
              <a:rPr lang="en-US" sz="3200">
                <a:solidFill>
                  <a:srgbClr val="C2C2C2"/>
                </a:solidFill>
              </a:rPr>
              <a:t> </a:t>
            </a:r>
            <a:r>
              <a:rPr lang="en-US" sz="3200"/>
              <a:t>functions</a:t>
            </a:r>
            <a:r>
              <a:rPr lang="en-US" sz="3200">
                <a:solidFill>
                  <a:srgbClr val="C2C2C2"/>
                </a:solidFill>
              </a:rPr>
              <a:t>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4CAFDB0-E1D3-4E8C-B7F9-B1DAF5375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String Library 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10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Access to string library by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 dirty="0">
                <a:latin typeface="Courier New" pitchFamily="49" charset="0"/>
                <a:cs typeface="Courier New" pitchFamily="49" charset="0"/>
              </a:rPr>
              <a:t>	#include &lt;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endParaRPr lang="en-US" sz="20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Many functions to work with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Find the length of string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Compare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Copy strings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Search in strings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5CFE860-8F27-4C59-9CAD-C25BAE46383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49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Length of String </a:t>
            </a:r>
          </a:p>
        </p:txBody>
      </p:sp>
      <p:sp>
        <p:nvSpPr>
          <p:cNvPr id="491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8338" indent="-3222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(str)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</a:rPr>
              <a:t>: </a:t>
            </a:r>
            <a:r>
              <a:rPr lang="en-US" sz="2800" dirty="0"/>
              <a:t>Length of string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dirty="0"/>
          </a:p>
          <a:p>
            <a:pPr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From start to first occurrence of the </a:t>
            </a:r>
            <a:r>
              <a:rPr lang="en-US" sz="2800" dirty="0">
                <a:solidFill>
                  <a:srgbClr val="CC0000"/>
                </a:solidFill>
              </a:rPr>
              <a:t>null char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str[] = "This is test"; 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char str1[10]={'a', 'b',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'\0'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'c', '\0'};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(str)  </a:t>
            </a:r>
            <a:r>
              <a:rPr lang="en-US" sz="24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12</a:t>
            </a:r>
          </a:p>
          <a:p>
            <a:pPr lvl="1"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(str1) </a:t>
            </a:r>
            <a:r>
              <a:rPr lang="en-US" sz="24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0BFE92-1D1E-4B07-BC82-1807B620EC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  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 collection of </a:t>
            </a:r>
            <a:r>
              <a:rPr lang="en-US" sz="3100" dirty="0">
                <a:solidFill>
                  <a:srgbClr val="CC0000"/>
                </a:solidFill>
              </a:rPr>
              <a:t>same type</a:t>
            </a:r>
            <a:r>
              <a:rPr lang="en-US" sz="3100" dirty="0"/>
              <a:t> variables</a:t>
            </a:r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A n</a:t>
            </a:r>
            <a:r>
              <a:rPr lang="en-US" sz="3100" i="1" dirty="0">
                <a:solidFill>
                  <a:srgbClr val="002060"/>
                </a:solidFill>
              </a:rPr>
              <a:t>x</a:t>
            </a:r>
            <a:r>
              <a:rPr lang="en-US" sz="3100" dirty="0"/>
              <a:t>1 vector of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Integers, chars, floats, …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>
              <a:lnSpc>
                <a:spcPct val="80000"/>
              </a:lnSpc>
              <a:spcBef>
                <a:spcPts val="1938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100" dirty="0"/>
              <a:t>Example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8 integer </a:t>
            </a:r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775"/>
              </a:spcBef>
              <a:buClrTx/>
              <a:buSzPct val="85000"/>
              <a:buFontTx/>
              <a:buNone/>
            </a:pPr>
            <a:endParaRPr lang="en-US" sz="3100" dirty="0"/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3100" dirty="0"/>
              <a:t>An array of 5 chars</a:t>
            </a:r>
            <a:r>
              <a:rPr lang="en-US" sz="2400" dirty="0"/>
              <a:t> 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Tx/>
              <a:buSzPct val="85000"/>
              <a:buFontTx/>
              <a:buNone/>
            </a:pPr>
            <a:endParaRPr lang="en-US" sz="2400" dirty="0"/>
          </a:p>
        </p:txBody>
      </p:sp>
      <p:grpSp>
        <p:nvGrpSpPr>
          <p:cNvPr id="9220" name="Group 4"/>
          <p:cNvGrpSpPr>
            <a:grpSpLocks/>
          </p:cNvGrpSpPr>
          <p:nvPr/>
        </p:nvGrpSpPr>
        <p:grpSpPr bwMode="auto">
          <a:xfrm>
            <a:off x="5159375" y="3429000"/>
            <a:ext cx="3157041" cy="855663"/>
            <a:chOff x="3250" y="2256"/>
            <a:chExt cx="1835" cy="443"/>
          </a:xfrm>
        </p:grpSpPr>
        <p:graphicFrame>
          <p:nvGraphicFramePr>
            <p:cNvPr id="9221" name="Object 5"/>
            <p:cNvGraphicFramePr>
              <a:graphicFrameLocks noChangeAspect="1"/>
            </p:cNvGraphicFramePr>
            <p:nvPr/>
          </p:nvGraphicFramePr>
          <p:xfrm>
            <a:off x="3250" y="2256"/>
            <a:ext cx="18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10" r:id="rId4" imgW="2917440" imgH="707400" progId="">
                    <p:embed/>
                  </p:oleObj>
                </mc:Choice>
                <mc:Fallback>
                  <p:oleObj r:id="rId4" imgW="2917440" imgH="707400" progId="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0" y="2256"/>
                          <a:ext cx="1835" cy="4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2" name="Text Box 6"/>
            <p:cNvSpPr txBox="1">
              <a:spLocks noChangeArrowheads="1"/>
            </p:cNvSpPr>
            <p:nvPr/>
          </p:nvSpPr>
          <p:spPr bwMode="auto">
            <a:xfrm>
              <a:off x="3250" y="2256"/>
              <a:ext cx="1835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784671"/>
            <a:ext cx="2253952" cy="85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3FA94D1-4111-4FAC-AC12-231DE8A72FA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0179" name="Text Box 3"/>
          <p:cNvSpPr txBox="1">
            <a:spLocks noChangeArrowheads="1"/>
          </p:cNvSpPr>
          <p:nvPr/>
        </p:nvSpPr>
        <p:spPr bwMode="auto">
          <a:xfrm>
            <a:off x="179512" y="1143000"/>
            <a:ext cx="864096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str1 and str2 are compared as follows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Compare </a:t>
            </a:r>
            <a:r>
              <a:rPr lang="en-US" sz="2400" dirty="0">
                <a:solidFill>
                  <a:srgbClr val="CC0000"/>
                </a:solidFill>
              </a:rPr>
              <a:t>char by char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C0000"/>
                </a:solidFill>
              </a:rPr>
              <a:t>left to right</a:t>
            </a:r>
            <a:r>
              <a:rPr lang="en-US" sz="2400" dirty="0"/>
              <a:t> until str1 and str2 has same chars.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In the first different char </a:t>
            </a:r>
          </a:p>
          <a:p>
            <a:pPr lvl="2">
              <a:lnSpc>
                <a:spcPct val="90000"/>
              </a:lnSpc>
              <a:spcBef>
                <a:spcPts val="6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400" dirty="0"/>
              <a:t>If(char of str1 &lt; char of str2) </a:t>
            </a:r>
            <a:r>
              <a:rPr lang="en-US" sz="2400" dirty="0">
                <a:latin typeface="Wingdings" pitchFamily="2" charset="2"/>
              </a:rPr>
              <a:t></a:t>
            </a:r>
            <a:r>
              <a:rPr lang="en-US" sz="2400" dirty="0"/>
              <a:t> str1 &lt; str2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If (both string finish) </a:t>
            </a:r>
            <a:r>
              <a:rPr lang="en-US" sz="2400" dirty="0">
                <a:latin typeface="Wingdings" pitchFamily="2" charset="2"/>
              </a:rPr>
              <a:t></a:t>
            </a:r>
            <a:r>
              <a:rPr lang="en-US" sz="2400" dirty="0"/>
              <a:t> str1 = str2</a:t>
            </a:r>
          </a:p>
          <a:p>
            <a:pPr>
              <a:lnSpc>
                <a:spcPct val="9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(str1, str2):</a:t>
            </a:r>
            <a:r>
              <a:rPr lang="en-US" sz="2400" dirty="0"/>
              <a:t>compare str1 and str2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If(str1 == str2) </a:t>
            </a:r>
            <a:r>
              <a:rPr lang="en-US" sz="2200" dirty="0">
                <a:latin typeface="Wingdings" pitchFamily="2" charset="2"/>
              </a:rPr>
              <a:t></a:t>
            </a:r>
            <a:r>
              <a:rPr lang="en-US" sz="2200" dirty="0"/>
              <a:t> return 0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If(str1 &lt; str2) </a:t>
            </a:r>
            <a:r>
              <a:rPr lang="en-US" sz="2200" dirty="0">
                <a:latin typeface="Wingdings" pitchFamily="2" charset="2"/>
              </a:rPr>
              <a:t></a:t>
            </a:r>
            <a:r>
              <a:rPr lang="en-US" sz="2200" dirty="0"/>
              <a:t> return -1</a:t>
            </a:r>
          </a:p>
          <a:p>
            <a:pPr lvl="1">
              <a:lnSpc>
                <a:spcPct val="9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/>
              <a:t>If(str1 &gt; str2) </a:t>
            </a:r>
            <a:r>
              <a:rPr lang="en-US" sz="2200" dirty="0">
                <a:latin typeface="Wingdings" pitchFamily="2" charset="2"/>
              </a:rPr>
              <a:t></a:t>
            </a:r>
            <a:r>
              <a:rPr lang="en-US" sz="2200" dirty="0"/>
              <a:t> return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6F44322-B974-41F7-B8B2-B24E79DB48A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Strings: Examples </a:t>
            </a:r>
          </a:p>
        </p:txBody>
      </p:sp>
      <p:sp>
        <p:nvSpPr>
          <p:cNvPr id="51203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229600" cy="525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s1[]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s2[]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(s1, s2);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= 0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s3[]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s4[]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abx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(s3, s4);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= -1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s5[]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axc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s6[]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(s5, s6);	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= 1</a:t>
            </a:r>
          </a:p>
          <a:p>
            <a:pPr>
              <a:lnSpc>
                <a:spcPct val="80000"/>
              </a:lnSpc>
              <a:spcBef>
                <a:spcPts val="313"/>
              </a:spcBef>
              <a:buClrTx/>
              <a:buFontTx/>
              <a:buNone/>
            </a:pPr>
            <a:endParaRPr lang="en-US" sz="5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s7[] = "ab";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s8[]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(s7, s8);	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= -1</a:t>
            </a:r>
          </a:p>
          <a:p>
            <a:pPr>
              <a:lnSpc>
                <a:spcPct val="80000"/>
              </a:lnSpc>
              <a:spcBef>
                <a:spcPts val="500"/>
              </a:spcBef>
              <a:buClrTx/>
              <a:buFontTx/>
              <a:buNone/>
            </a:pPr>
            <a:endParaRPr lang="en-US" sz="800" b="1" dirty="0">
              <a:solidFill>
                <a:srgbClr val="CC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s9[] 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char s10[] = "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strcmp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(s9, s10);	 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 = 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51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51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512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0" dur="500"/>
                                        <p:tgtEl>
                                          <p:spTgt spid="5120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3" dur="500"/>
                                        <p:tgtEl>
                                          <p:spTgt spid="5120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6" dur="500"/>
                                        <p:tgtEl>
                                          <p:spTgt spid="5120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1" dur="500"/>
                                        <p:tgtEl>
                                          <p:spTgt spid="5120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4" dur="500"/>
                                        <p:tgtEl>
                                          <p:spTgt spid="5120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57" dur="500"/>
                                        <p:tgtEl>
                                          <p:spTgt spid="5120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Compare Strings </a:t>
            </a: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515672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 dirty="0" err="1">
                <a:latin typeface="Courier New" pitchFamily="49" charset="0"/>
                <a:cs typeface="Courier New" pitchFamily="49" charset="0"/>
              </a:rPr>
              <a:t>strcmpi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(str1, str2)</a:t>
            </a:r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Compares str1 and str2 similar to </a:t>
            </a:r>
            <a:r>
              <a:rPr lang="en-US" sz="3200" dirty="0" err="1"/>
              <a:t>strcmp</a:t>
            </a:r>
            <a:endParaRPr lang="en-US" sz="3200" dirty="0"/>
          </a:p>
          <a:p>
            <a:pPr eaLnBrk="0" hangingPunct="0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But ignores uppercase/lowercase difference </a:t>
            </a:r>
          </a:p>
          <a:p>
            <a:pPr eaLnBrk="0" hangingPunct="0">
              <a:spcBef>
                <a:spcPts val="2000"/>
              </a:spcBef>
              <a:buClrTx/>
              <a:buFontTx/>
              <a:buNone/>
            </a:pPr>
            <a:endParaRPr lang="en-US" sz="3200" b="1" dirty="0">
              <a:latin typeface="Courier New" pitchFamily="49" charset="0"/>
              <a:cs typeface="Courier New" pitchFamily="49" charset="0"/>
            </a:endParaRP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char str1[]="ABC", str2[]="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eaLnBrk="0" hangingPunct="0">
              <a:spcBef>
                <a:spcPts val="1750"/>
              </a:spcBef>
              <a:buClrTx/>
              <a:buFontTx/>
              <a:buNone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strcmpi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(str1, str2) </a:t>
            </a:r>
            <a:r>
              <a:rPr lang="en-US" sz="2800" b="1" dirty="0"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0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9B2340C0-FB55-4276-A33A-645643FEBFA0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52</a:t>
            </a:fld>
            <a:endParaRPr lang="en-US" sz="1200"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26B7A87C-84C6-447E-95BA-51F7B35251B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 </a:t>
            </a:r>
          </a:p>
        </p:txBody>
      </p:sp>
      <p:sp>
        <p:nvSpPr>
          <p:cNvPr id="5325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Strings should be copied char by char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strcpy(dst_str, src_str)</a:t>
            </a:r>
            <a:r>
              <a:rPr lang="en-US" sz="3200"/>
              <a:t>: copy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to the 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src_str</a:t>
            </a:r>
            <a:r>
              <a:rPr lang="en-US" sz="3200"/>
              <a:t> is a constant string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dst_str</a:t>
            </a:r>
            <a:r>
              <a:rPr lang="en-US" sz="3200"/>
              <a:t> should have </a:t>
            </a:r>
            <a:r>
              <a:rPr lang="en-US" sz="3200">
                <a:solidFill>
                  <a:srgbClr val="CC0000"/>
                </a:solidFill>
              </a:rPr>
              <a:t>sufficient size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3200">
              <a:solidFill>
                <a:srgbClr val="CC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2BC7C0F-F1EB-452A-BA76-AC7CD0147FA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427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Copy Strings: Example 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str1[] = "Test String";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800" b="1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strcpy(str2, str1);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625"/>
              </a:spcBef>
              <a:buClrTx/>
              <a:buFontTx/>
              <a:buNone/>
            </a:pPr>
            <a:endParaRPr lang="en-US" sz="10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>
                <a:latin typeface="Courier New" pitchFamily="49" charset="0"/>
                <a:cs typeface="Courier New" pitchFamily="49" charset="0"/>
              </a:rPr>
              <a:t>	printf("%s\n", str1);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6172200" y="33670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6172200" y="4205288"/>
            <a:ext cx="30480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>
                <a:solidFill>
                  <a:srgbClr val="0033CC"/>
                </a:solidFill>
              </a:rPr>
              <a:t>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54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874A5A6-D357-4667-93A1-402E64E2AA2A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 </a:t>
            </a:r>
          </a:p>
        </p:txBody>
      </p:sp>
      <p:sp>
        <p:nvSpPr>
          <p:cNvPr id="55299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strcat(dst, src)</a:t>
            </a:r>
            <a:r>
              <a:rPr lang="en-US" sz="3600"/>
              <a:t>: Append the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string to the end of </a:t>
            </a: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endParaRPr lang="en-US" sz="1400"/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600"/>
              <a:t> is constant string </a:t>
            </a:r>
          </a:p>
          <a:p>
            <a:pPr>
              <a:spcBef>
                <a:spcPts val="2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600" b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600"/>
              <a:t> should have </a:t>
            </a:r>
            <a:r>
              <a:rPr lang="en-US" sz="3600">
                <a:solidFill>
                  <a:srgbClr val="CC0000"/>
                </a:solidFill>
              </a:rPr>
              <a:t>sufficient space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EBD2CA42-B95B-4838-A82F-4DEEC3BF9F04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Concatenate Strings: Example </a:t>
            </a:r>
          </a:p>
        </p:txBody>
      </p:sp>
      <p:sp>
        <p:nvSpPr>
          <p:cNvPr id="56323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str1[]  = "String";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char str2[</a:t>
            </a:r>
            <a:r>
              <a:rPr lang="en-US" sz="32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3200" b="1">
                <a:latin typeface="Courier New" pitchFamily="49" charset="0"/>
                <a:cs typeface="Courier New" pitchFamily="49" charset="0"/>
              </a:rPr>
              <a:t>]= "Test ";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strcat(str2, str1);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b="1">
                <a:latin typeface="Courier New" pitchFamily="49" charset="0"/>
                <a:cs typeface="Courier New" pitchFamily="49" charset="0"/>
              </a:rPr>
              <a:t>	printf("%s\n", str2);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6324" name="Text Box 4"/>
          <p:cNvSpPr txBox="1">
            <a:spLocks noChangeArrowheads="1"/>
          </p:cNvSpPr>
          <p:nvPr/>
        </p:nvSpPr>
        <p:spPr bwMode="auto">
          <a:xfrm>
            <a:off x="6324600" y="4191000"/>
            <a:ext cx="263988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750"/>
              </a:spcBef>
              <a:buClrTx/>
              <a:buSzPct val="65000"/>
              <a:buFontTx/>
              <a:buNone/>
            </a:pPr>
            <a:r>
              <a:rPr lang="en-US" sz="2800" dirty="0">
                <a:solidFill>
                  <a:srgbClr val="00B050"/>
                </a:solidFill>
              </a:rPr>
              <a:t>// Test String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56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30D67A3-3649-47A1-BAD6-79FA93C1176D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the Functions</a:t>
            </a:r>
          </a:p>
        </p:txBody>
      </p:sp>
      <p:sp>
        <p:nvSpPr>
          <p:cNvPr id="57347" name="Text Box 3"/>
          <p:cNvSpPr txBox="1">
            <a:spLocks noChangeArrowheads="1"/>
          </p:cNvSpPr>
          <p:nvPr/>
        </p:nvSpPr>
        <p:spPr bwMode="auto">
          <a:xfrm>
            <a:off x="179512" y="941388"/>
            <a:ext cx="8507288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 marL="1017588" indent="-347663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 marL="1335088" indent="-311150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n)</a:t>
            </a:r>
            <a:r>
              <a:rPr lang="en-US" sz="3200" dirty="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 err="1"/>
              <a:t>copys</a:t>
            </a:r>
            <a:r>
              <a:rPr lang="en-US" sz="2800" dirty="0"/>
              <a:t>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/>
              <a:t> chars from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/>
              <a:t> to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200"/>
              </a:spcBef>
              <a:buClrTx/>
              <a:buSzPct val="85000"/>
              <a:buFontTx/>
              <a:buNone/>
            </a:pPr>
            <a:endParaRPr lang="en-US" sz="8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&gt;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Copies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600" dirty="0"/>
              <a:t> chars to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Does </a:t>
            </a:r>
            <a:r>
              <a:rPr lang="en-US" sz="2600" dirty="0">
                <a:solidFill>
                  <a:srgbClr val="CC0000"/>
                </a:solidFill>
              </a:rPr>
              <a:t>not</a:t>
            </a:r>
            <a:r>
              <a:rPr lang="en-US" sz="2600" dirty="0"/>
              <a:t> add ‘\0’ to end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150"/>
              </a:spcBef>
              <a:buClrTx/>
              <a:buSzPct val="75000"/>
              <a:buFontTx/>
              <a:buNone/>
            </a:pPr>
            <a:endParaRPr lang="en-US" sz="600" dirty="0"/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If(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 &lt; n)</a:t>
            </a:r>
          </a:p>
          <a:p>
            <a:pPr lvl="2">
              <a:spcBef>
                <a:spcPts val="70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Copy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600" dirty="0"/>
              <a:t> to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2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 dirty="0"/>
              <a:t>Add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 –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– 1 </a:t>
            </a:r>
            <a:r>
              <a:rPr lang="en-US" sz="2600" dirty="0"/>
              <a:t>‘\0’ to end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200" dirty="0"/>
              <a:t> must be large enough</a:t>
            </a:r>
          </a:p>
          <a:p>
            <a:pPr lvl="3">
              <a:spcBef>
                <a:spcPts val="550"/>
              </a:spcBef>
              <a:buSzPct val="70000"/>
              <a:buFont typeface="Wingdings" pitchFamily="2" charset="2"/>
              <a:buChar char=""/>
            </a:pPr>
            <a:r>
              <a:rPr lang="en-US" sz="2200" dirty="0"/>
              <a:t>n &lt; size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573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5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5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710E85-5E00-4ADD-8B6B-7A4202E08B73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Sized Version of Functions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strncmp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(str1, str2, n)</a:t>
            </a:r>
            <a:r>
              <a:rPr lang="en-US" sz="3200" dirty="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Compares the first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 chars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 = min{n,  </a:t>
            </a:r>
            <a:r>
              <a:rPr lang="en-US" sz="2800" dirty="0" err="1"/>
              <a:t>strlen</a:t>
            </a:r>
            <a:r>
              <a:rPr lang="en-US" sz="2800" dirty="0"/>
              <a:t>(str1)+1, </a:t>
            </a:r>
            <a:r>
              <a:rPr lang="en-US" sz="2800" dirty="0" err="1"/>
              <a:t>strlen</a:t>
            </a:r>
            <a:r>
              <a:rPr lang="en-US" sz="2800" dirty="0"/>
              <a:t>(str2)+1	}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, n)</a:t>
            </a:r>
            <a:r>
              <a:rPr lang="en-US" sz="3200" dirty="0"/>
              <a:t>: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Appends the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 chars from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2800" dirty="0"/>
              <a:t> to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800" dirty="0"/>
              <a:t> = min{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800" dirty="0"/>
              <a:t>, 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strlen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3200" b="1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/>
              <a:t>}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Adds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‘\0’</a:t>
            </a:r>
            <a:r>
              <a:rPr lang="en-US" sz="2800" dirty="0"/>
              <a:t> to end of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dst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/>
              <a:t>must be large enough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46EBBF22-75FA-47EF-9442-AA40408B3C15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59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number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string</a:t>
            </a:r>
          </a:p>
        </p:txBody>
      </p:sp>
      <p:sp>
        <p:nvSpPr>
          <p:cNvPr id="59395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convert a number to string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char str1[100];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(str1, "%d", </a:t>
            </a:r>
            <a:r>
              <a:rPr lang="en-US" sz="2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float f = 10.11;</a:t>
            </a:r>
          </a:p>
          <a:p>
            <a:pPr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sprintf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(str1, "%0.2f", f);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endParaRPr lang="en-US" sz="1800" dirty="0"/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String </a:t>
            </a:r>
            <a:r>
              <a:rPr lang="en-US" sz="3200" b="1" dirty="0">
                <a:latin typeface="Courier New" pitchFamily="49" charset="0"/>
                <a:cs typeface="Courier New" pitchFamily="49" charset="0"/>
              </a:rPr>
              <a:t>str1</a:t>
            </a:r>
            <a:r>
              <a:rPr lang="en-US" sz="3200" dirty="0"/>
              <a:t> should have </a:t>
            </a:r>
            <a:r>
              <a:rPr lang="en-US" sz="3200" dirty="0">
                <a:solidFill>
                  <a:srgbClr val="CC0000"/>
                </a:solidFill>
              </a:rPr>
              <a:t>sufficient size</a:t>
            </a:r>
          </a:p>
        </p:txBody>
      </p:sp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6511964" y="3251200"/>
            <a:ext cx="2174304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 dirty="0">
                <a:solidFill>
                  <a:srgbClr val="0033CC"/>
                </a:solidFill>
              </a:rPr>
              <a:t>// str1 = “100”</a:t>
            </a:r>
          </a:p>
        </p:txBody>
      </p:sp>
      <p:sp>
        <p:nvSpPr>
          <p:cNvPr id="59397" name="Text Box 5"/>
          <p:cNvSpPr txBox="1">
            <a:spLocks noChangeArrowheads="1"/>
          </p:cNvSpPr>
          <p:nvPr/>
        </p:nvSpPr>
        <p:spPr bwMode="auto">
          <a:xfrm>
            <a:off x="6543254" y="4581128"/>
            <a:ext cx="2286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SzPct val="65000"/>
              <a:buFontTx/>
              <a:buNone/>
            </a:pPr>
            <a:r>
              <a:rPr lang="en-US" sz="2400" dirty="0">
                <a:solidFill>
                  <a:srgbClr val="0033CC"/>
                </a:solidFill>
              </a:rPr>
              <a:t>// str1 = “10.11”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2B41210-7890-4FFC-A84A-557E0C54CBF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C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 declaration in C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r>
              <a:rPr lang="en-US" sz="3200" dirty="0"/>
              <a:t>	&lt;Elements’ Type&gt; &lt;identifier&gt; </a:t>
            </a:r>
            <a:r>
              <a:rPr lang="en-US" sz="3200" dirty="0">
                <a:solidFill>
                  <a:srgbClr val="CC0000"/>
                </a:solidFill>
              </a:rPr>
              <a:t>[ </a:t>
            </a:r>
            <a:r>
              <a:rPr lang="en-US" sz="3200" dirty="0"/>
              <a:t>&lt;size&gt; </a:t>
            </a:r>
            <a:r>
              <a:rPr lang="en-US" sz="3200" dirty="0">
                <a:solidFill>
                  <a:srgbClr val="CC0000"/>
                </a:solidFill>
              </a:rPr>
              <a:t>]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&lt;Elements’ Type&gt;: </a:t>
            </a:r>
            <a:r>
              <a:rPr lang="en-US" sz="3200" dirty="0" err="1"/>
              <a:t>int</a:t>
            </a:r>
            <a:r>
              <a:rPr lang="en-US" sz="3200" dirty="0"/>
              <a:t>, char, float, …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&lt;size&gt;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Old compilers (standard): </a:t>
            </a:r>
            <a:r>
              <a:rPr lang="en-US" sz="2800" dirty="0">
                <a:solidFill>
                  <a:srgbClr val="CC0000"/>
                </a:solidFill>
              </a:rPr>
              <a:t>it should be constant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New compilers (standard)</a:t>
            </a:r>
            <a:r>
              <a:rPr lang="en-US" sz="2800" dirty="0">
                <a:solidFill>
                  <a:srgbClr val="CC0000"/>
                </a:solidFill>
              </a:rPr>
              <a:t>: it can be variable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Elements in array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From 0 to (size – 1)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6AC4A54-30A1-4DB8-857A-D91D31AB16B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3600">
                <a:solidFill>
                  <a:srgbClr val="293A83"/>
                </a:solidFill>
              </a:rPr>
              <a:t>Numbers and Strings: string </a:t>
            </a:r>
            <a:r>
              <a:rPr lang="en-US" sz="2500">
                <a:solidFill>
                  <a:srgbClr val="293A83"/>
                </a:solidFill>
                <a:latin typeface="Wingdings" pitchFamily="2" charset="2"/>
              </a:rPr>
              <a:t></a:t>
            </a:r>
            <a:r>
              <a:rPr lang="en-US" sz="3600">
                <a:solidFill>
                  <a:srgbClr val="293A83"/>
                </a:solidFill>
              </a:rPr>
              <a:t> number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447368" y="1066800"/>
            <a:ext cx="82296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To convert from strings to numbers </a:t>
            </a:r>
            <a:endParaRPr lang="en-US" sz="1000" dirty="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625"/>
              </a:spcBef>
              <a:buClrTx/>
              <a:buFontTx/>
              <a:buNone/>
            </a:pPr>
            <a:r>
              <a:rPr lang="en-US" sz="10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str1[] = "10";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(str1);			    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(str1, "%d", &amp;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); 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</a:t>
            </a:r>
            <a:r>
              <a:rPr lang="en-US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char str2[] = "20.44";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double f;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f =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atof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(str2); 	       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 = 20.44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(str2, "%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", &amp;f); 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 f = 20.44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3AF198E5-C3FD-4BD2-8DCC-A349CE3C41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61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String as Array 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Strings are </a:t>
            </a:r>
            <a:r>
              <a:rPr lang="en-US" sz="2800" b="1" dirty="0">
                <a:solidFill>
                  <a:srgbClr val="7030A0"/>
                </a:solidFill>
              </a:rPr>
              <a:t>array of chars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work on arrays element by element 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can work on strings </a:t>
            </a:r>
            <a:r>
              <a:rPr lang="en-US" sz="2800" dirty="0">
                <a:solidFill>
                  <a:srgbClr val="7030A0"/>
                </a:solidFill>
              </a:rPr>
              <a:t>char by char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char str1[] = "100000";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str1[2] = '2';</a:t>
            </a:r>
          </a:p>
          <a:p>
            <a:pPr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/>
              <a:t>We can pass strings to functions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6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9" dur="500"/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B1975DA-41DD-4588-80AF-5E81C6B31C4C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62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4515" name="Text Box 3"/>
          <p:cNvSpPr txBox="1">
            <a:spLocks noChangeArrowheads="1"/>
          </p:cNvSpPr>
          <p:nvPr/>
        </p:nvSpPr>
        <p:spPr bwMode="auto">
          <a:xfrm>
            <a:off x="4572000" y="2478518"/>
            <a:ext cx="4432920" cy="12025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just" rtl="1">
              <a:spcBef>
                <a:spcPts val="1500"/>
              </a:spcBef>
              <a:buClrTx/>
              <a:buSzPct val="65000"/>
              <a:buFontTx/>
              <a:buNone/>
            </a:pPr>
            <a:r>
              <a:rPr lang="ar-SA" sz="2400" dirty="0">
                <a:cs typeface="B Nazanin" pitchFamily="2" charset="-78"/>
              </a:rPr>
              <a:t>تابعي كه دو رشته</a:t>
            </a:r>
            <a:r>
              <a:rPr lang="hi-IN" sz="2400" dirty="0">
                <a:cs typeface="Zar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 دو عدد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را بگيرد و يك رشته توليد كند كه شامل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n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 اول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s1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m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عضو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en-US" sz="2000" dirty="0">
                <a:cs typeface="B Nazanin" pitchFamily="2" charset="-78"/>
              </a:rPr>
              <a:t>s2</a:t>
            </a:r>
            <a:r>
              <a:rPr lang="en-US" sz="2400" dirty="0">
                <a:cs typeface="B Nazanin" pitchFamily="2" charset="-78"/>
              </a:rPr>
              <a:t> </a:t>
            </a:r>
            <a:r>
              <a:rPr lang="ar-SA" sz="2400" dirty="0">
                <a:cs typeface="B Nazanin" pitchFamily="2" charset="-78"/>
              </a:rPr>
              <a:t>است</a:t>
            </a:r>
            <a:r>
              <a:rPr lang="en-US" sz="2400" dirty="0">
                <a:cs typeface="B Nazanin" pitchFamily="2" charset="-78"/>
              </a:rPr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F54C19-6605-43A1-A3BE-8AD678233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String as Array: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D88AA-14EB-4B21-BADA-B5654B4EE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 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s1[], char s2[], int n, int m, char res[]){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strncpy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s1, n);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res[n] = '\0';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strncat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(res, s2, m);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res[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n+m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 = '\0’;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main(void){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s1[]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 s2[] = "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abcdefgh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char result[50];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6, 6, result);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str_n_m_cat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(s1, s2, 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600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, 6, result);</a:t>
            </a:r>
            <a:r>
              <a:rPr lang="en-US" sz="1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//Runtime error</a:t>
            </a:r>
          </a:p>
          <a:p>
            <a:pPr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B1DB3469-8852-4BE4-BEF7-49CE4625575F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63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Array of Strings 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/>
              <a:t>2</a:t>
            </a:r>
            <a:r>
              <a:rPr lang="en-US" sz="3200" dirty="0"/>
              <a:t> dimensional array, each row is a string </a:t>
            </a:r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  <a:p>
            <a:pPr>
              <a:spcBef>
                <a:spcPts val="2000"/>
              </a:spcBef>
              <a:buClrTx/>
              <a:buFontTx/>
              <a:buNone/>
            </a:pPr>
            <a:endParaRPr lang="en-US" sz="3200" dirty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371475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57400"/>
            <a:ext cx="8620125" cy="3875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C5A311AC-DAC0-45CD-8E09-9F23F25FB81E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64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5715232" y="2420888"/>
            <a:ext cx="3240360" cy="1838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just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fa-IR" sz="2000" b="1" dirty="0">
                <a:solidFill>
                  <a:srgbClr val="002060"/>
                </a:solidFill>
                <a:cs typeface="B Nazanin" pitchFamily="2" charset="-78"/>
              </a:rPr>
              <a:t>  </a:t>
            </a:r>
            <a:r>
              <a:rPr lang="ar-SA" sz="2000" b="1" dirty="0">
                <a:solidFill>
                  <a:srgbClr val="002060"/>
                </a:solidFill>
                <a:cs typeface="B Nazanin" pitchFamily="2" charset="-78"/>
              </a:rPr>
              <a:t>برنامه‌اي كه تعداد دانشجويان را بگيرد، سپس اسم هر دانشجو و نمره را بگيرد. </a:t>
            </a:r>
            <a:endParaRPr lang="fa-IR" sz="2000" b="1" dirty="0">
              <a:solidFill>
                <a:srgbClr val="002060"/>
              </a:solidFill>
              <a:cs typeface="B Nazanin" pitchFamily="2" charset="-78"/>
            </a:endParaRPr>
          </a:p>
          <a:p>
            <a:pPr algn="just" rtl="1">
              <a:spcBef>
                <a:spcPts val="1563"/>
              </a:spcBef>
              <a:buClrTx/>
              <a:buSzPct val="65000"/>
              <a:buFontTx/>
              <a:buNone/>
            </a:pPr>
            <a:r>
              <a:rPr lang="ar-SA" sz="2000" b="1" dirty="0">
                <a:solidFill>
                  <a:srgbClr val="002060"/>
                </a:solidFill>
                <a:cs typeface="B Nazanin" pitchFamily="2" charset="-78"/>
              </a:rPr>
              <a:t>اسم دانشجوياني كه نمره آنها بيشتر از ميانگين است</a:t>
            </a:r>
            <a:r>
              <a:rPr lang="fa-IR" sz="2000" b="1" dirty="0">
                <a:solidFill>
                  <a:srgbClr val="002060"/>
                </a:solidFill>
                <a:cs typeface="B Nazanin" pitchFamily="2" charset="-78"/>
              </a:rPr>
              <a:t>،</a:t>
            </a:r>
            <a:r>
              <a:rPr lang="ar-SA" sz="2000" b="1" dirty="0">
                <a:solidFill>
                  <a:srgbClr val="002060"/>
                </a:solidFill>
                <a:cs typeface="B Nazanin" pitchFamily="2" charset="-78"/>
              </a:rPr>
              <a:t> را چاپ كند</a:t>
            </a:r>
            <a:r>
              <a:rPr lang="hi-IN" sz="2000" b="1" dirty="0">
                <a:solidFill>
                  <a:srgbClr val="002060"/>
                </a:solidFill>
                <a:cs typeface="Zar" pitchFamily="2" charset="-78"/>
              </a:rPr>
              <a:t>.</a:t>
            </a:r>
            <a:endParaRPr lang="en-US" sz="2000" b="1" dirty="0">
              <a:solidFill>
                <a:srgbClr val="002060"/>
              </a:solidFill>
              <a:cs typeface="B Nazanin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B0CEF-3B4F-40A0-94E9-AFD30A42F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Array of Strings: 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D91BF-2E92-4798-860E-B74EE4E69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052736"/>
            <a:ext cx="8568952" cy="5805264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string.h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#define </a:t>
            </a:r>
            <a:r>
              <a:rPr lang="en-US" sz="18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MAX_NAME_SIZE 100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(char names[][MAX_NAME_SIZE], double grades[], int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name: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("%s", names[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("Enter grade: ");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("%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", &amp;(grades[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]));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18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(double grades[], int size){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double res = 0;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     res += grades[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]; 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   return (res / size);    </a:t>
            </a:r>
          </a:p>
          <a:p>
            <a:pPr>
              <a:lnSpc>
                <a:spcPct val="80000"/>
              </a:lnSpc>
              <a:spcBef>
                <a:spcPts val="200"/>
              </a:spcBef>
              <a:spcAft>
                <a:spcPts val="200"/>
              </a:spcAft>
              <a:buClrTx/>
              <a:buFontTx/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14DD116-FB66-4F30-994E-DE029083A15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65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BE5FF-C584-4830-B1D6-6FF5780D3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Array of Strings: Example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DB387-1716-48FA-9D77-E0550E126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112568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(char names[][MAX_NAME_SIZE], double grades[], int size, double average){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("Average = %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lf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\n", average);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("List of students whose grade is above the average: \n");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endParaRPr lang="en-US" sz="20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   for(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&lt; size;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      if(grades[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 &gt; average)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		      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("%s\n", names[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]);                      </a:t>
            </a:r>
          </a:p>
          <a:p>
            <a:pPr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FontTx/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70D07-88AF-483A-A2D1-3C190E93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293A83"/>
                </a:solidFill>
              </a:rPr>
              <a:t>Array of Strings: Example (Cont’d)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BE711-88B2-4D84-BF93-3CEE40949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268760"/>
            <a:ext cx="8712968" cy="504056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mai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n(void){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int num;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("Enter number of students: ");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("%d", &amp;num);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double grades[num];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char names[num][MAX_NAME_SIZE];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read_data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(names, grades, num);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double average =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get_average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(grades, num);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24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print_names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(names, grades, num, average);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return 0;</a:t>
            </a:r>
          </a:p>
          <a:p>
            <a:pPr>
              <a:lnSpc>
                <a:spcPct val="80000"/>
              </a:lnSpc>
              <a:spcBef>
                <a:spcPts val="500"/>
              </a:spcBef>
              <a:spcAft>
                <a:spcPts val="500"/>
              </a:spcAft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62FB-E596-4CD3-9532-E06F930BC85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2D56362F-61FB-4A14-B4BE-32C8F44037B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369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1F9F02EC-3A49-430A-90F8-FE7A99EEFD9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 </a:t>
            </a: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Many function to work on chars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Check digit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Check alphabetic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Check lower or upper case </a:t>
            </a:r>
          </a:p>
          <a:p>
            <a:pPr lvl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/>
              <a:t>Convert from/to upper/lower case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D9F8B215-726F-4C47-90A0-914735C65B57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ctype.h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isdigit(ch)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digital char or not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isalpha(ch)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lowercase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int isupper(ch)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Check ch is uppercase alphabetic or not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tolower(ch)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lowercase and return it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>
                <a:latin typeface="Courier New" pitchFamily="49" charset="0"/>
                <a:cs typeface="Courier New" pitchFamily="49" charset="0"/>
              </a:rPr>
              <a:t>char toupper(ch)</a:t>
            </a:r>
          </a:p>
          <a:p>
            <a:pPr lvl="1">
              <a:lnSpc>
                <a:spcPct val="80000"/>
              </a:lnSpc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/>
              <a:t>Convert ch to upper case and return it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661DAAF9-E8A4-426F-9CEE-9CFEACD1684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69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Initializing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/>
              <a:t>Bugs and avoiding them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0911E0BA-E303-427A-B4DA-576D01C7F986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457200" y="990600"/>
            <a:ext cx="82296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int num[20];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num</a:t>
            </a:r>
            <a:r>
              <a:rPr lang="en-US" sz="2400" dirty="0"/>
              <a:t> is array of 20 </a:t>
            </a:r>
            <a:r>
              <a:rPr lang="en-US" sz="2400" dirty="0">
                <a:solidFill>
                  <a:srgbClr val="00B050"/>
                </a:solidFill>
              </a:rPr>
              <a:t>integers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num[0]</a:t>
            </a:r>
            <a:r>
              <a:rPr lang="en-US" sz="2400" dirty="0"/>
              <a:t> is the first integer variable 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num[19]</a:t>
            </a:r>
            <a:r>
              <a:rPr lang="en-US" sz="2400" dirty="0"/>
              <a:t> is the last integer </a:t>
            </a:r>
          </a:p>
          <a:p>
            <a:pPr marL="347662" indent="-342900">
              <a:spcBef>
                <a:spcPts val="563"/>
              </a:spcBef>
              <a:buClrTx/>
              <a:buFont typeface="Arial" panose="020B0604020202020204" pitchFamily="34" charset="0"/>
              <a:buChar char="•"/>
            </a:pPr>
            <a:r>
              <a:rPr lang="en-US" sz="2000" dirty="0"/>
              <a:t>Indices are </a:t>
            </a:r>
            <a:r>
              <a:rPr lang="en-US" sz="2000" b="1" dirty="0"/>
              <a:t>always integer </a:t>
            </a:r>
            <a:r>
              <a:rPr lang="en-US" sz="2000" dirty="0"/>
              <a:t>while the elements’ type can be any type </a:t>
            </a:r>
          </a:p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4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[100];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 dirty="0"/>
              <a:t> is array of 100 </a:t>
            </a:r>
            <a:r>
              <a:rPr lang="en-US" sz="2400" dirty="0">
                <a:solidFill>
                  <a:srgbClr val="00B050"/>
                </a:solidFill>
              </a:rPr>
              <a:t>floats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[0]</a:t>
            </a:r>
            <a:r>
              <a:rPr lang="en-US" sz="2400" dirty="0"/>
              <a:t> is the first float 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49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/>
              <a:t> is the 50</a:t>
            </a:r>
            <a:r>
              <a:rPr lang="en-US" sz="2400" baseline="30000" dirty="0"/>
              <a:t>th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float</a:t>
            </a:r>
          </a:p>
          <a:p>
            <a:pPr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[99]</a:t>
            </a:r>
            <a:r>
              <a:rPr lang="en-US" sz="2400" dirty="0"/>
              <a:t> is the last float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87CB02B9-C396-4C2B-91C7-FD2F82ABF5F1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70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727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Common Bugs and Avoiding them 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650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 marL="665163" indent="-3254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Strings which are used as destination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 err="1"/>
              <a:t>scanf</a:t>
            </a:r>
            <a:r>
              <a:rPr lang="en-US" sz="2400" dirty="0"/>
              <a:t>, </a:t>
            </a:r>
            <a:r>
              <a:rPr lang="en-US" sz="2400" dirty="0" err="1"/>
              <a:t>sprintf</a:t>
            </a:r>
            <a:r>
              <a:rPr lang="en-US" sz="2400" dirty="0"/>
              <a:t>, </a:t>
            </a:r>
            <a:r>
              <a:rPr lang="en-US" sz="2400" dirty="0" err="1"/>
              <a:t>strcpy</a:t>
            </a:r>
            <a:r>
              <a:rPr lang="en-US" sz="2400" dirty="0"/>
              <a:t>, ….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>
                <a:solidFill>
                  <a:srgbClr val="CC0000"/>
                </a:solidFill>
              </a:rPr>
              <a:t>Must be large enough</a:t>
            </a:r>
            <a:r>
              <a:rPr lang="en-US" sz="2400" dirty="0"/>
              <a:t>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Take care about the ‘\0’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You should never destroy it, some library functions do!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/>
              <a:t>Out of range array index!!! </a:t>
            </a:r>
            <a:r>
              <a:rPr lang="en-US" sz="2400" dirty="0"/>
              <a:t>(read/write, wrong size in function, multidimensional array memory)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You cannot assign a value to array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400" dirty="0"/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a[4], b[4];  </a:t>
            </a:r>
            <a:r>
              <a:rPr lang="en-US" sz="2400" b="1" dirty="0">
                <a:solidFill>
                  <a:srgbClr val="FF0066"/>
                </a:solidFill>
                <a:latin typeface="Courier New" pitchFamily="49" charset="0"/>
                <a:cs typeface="Courier New" pitchFamily="49" charset="0"/>
              </a:rPr>
              <a:t>a = b; 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Error </a:t>
            </a:r>
          </a:p>
          <a:p>
            <a:pPr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To debug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 dirty="0"/>
              <a:t>Print the array index and corresponding value </a:t>
            </a:r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  <a:p>
            <a:pPr>
              <a:lnSpc>
                <a:spcPct val="90000"/>
              </a:lnSpc>
              <a:spcBef>
                <a:spcPts val="2000"/>
              </a:spcBef>
              <a:buClrTx/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Chapters </a:t>
            </a:r>
            <a:r>
              <a:rPr lang="en-US" sz="3200" kern="0">
                <a:solidFill>
                  <a:srgbClr val="000000"/>
                </a:solidFill>
                <a:latin typeface="+mj-lt"/>
              </a:rPr>
              <a:t>6 and 8 of 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71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285578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7FF10CC7-1FFD-408C-AC64-CB2F73F5C242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8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446088" y="1635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8138" indent="-338138"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38138" algn="l"/>
                <a:tab pos="795338" algn="l"/>
                <a:tab pos="1252538" algn="l"/>
                <a:tab pos="1709738" algn="l"/>
                <a:tab pos="2166938" algn="l"/>
                <a:tab pos="2624138" algn="l"/>
                <a:tab pos="3081338" algn="l"/>
                <a:tab pos="3538538" algn="l"/>
                <a:tab pos="3995738" algn="l"/>
                <a:tab pos="4452938" algn="l"/>
                <a:tab pos="4910138" algn="l"/>
                <a:tab pos="5367338" algn="l"/>
                <a:tab pos="5824538" algn="l"/>
                <a:tab pos="6281738" algn="l"/>
                <a:tab pos="6738938" algn="l"/>
                <a:tab pos="7196138" algn="l"/>
                <a:tab pos="7653338" algn="l"/>
                <a:tab pos="8110538" algn="l"/>
                <a:tab pos="8567738" algn="l"/>
                <a:tab pos="9024938" algn="l"/>
                <a:tab pos="9482138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Introduction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/>
              <a:t>Arrays in functions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Multidimensional arrays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String functions 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Array of Strings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 algn="r">
              <a:spcBef>
                <a:spcPct val="0"/>
              </a:spcBef>
              <a:buClrTx/>
              <a:buSzPct val="65000"/>
              <a:buFontTx/>
              <a:buNone/>
            </a:pPr>
            <a:fld id="{A7BD5083-5F87-4023-A728-518C0C08CD18}" type="slidenum">
              <a:rPr lang="en-US" sz="1200">
                <a:ea typeface="MS PGothic" pitchFamily="34" charset="-128"/>
              </a:rPr>
              <a:pPr algn="r">
                <a:spcBef>
                  <a:spcPct val="0"/>
                </a:spcBef>
                <a:buClrTx/>
                <a:buSzPct val="65000"/>
                <a:buFontTx/>
                <a:buNone/>
              </a:pPr>
              <a:t>9</a:t>
            </a:fld>
            <a:endParaRPr lang="en-US" sz="1200">
              <a:ea typeface="MS PGothic" pitchFamily="34" charset="-128"/>
            </a:endParaRP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Arrays in Functions 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8138"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marL="25146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marL="29718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marL="34290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marL="3886200" indent="-228600" defTabSz="457200" fontAlgn="base">
              <a:spcBef>
                <a:spcPts val="7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09638" algn="l"/>
                <a:tab pos="1824038" algn="l"/>
                <a:tab pos="2738438" algn="l"/>
                <a:tab pos="3652838" algn="l"/>
                <a:tab pos="4567238" algn="l"/>
                <a:tab pos="5481638" algn="l"/>
                <a:tab pos="6396038" algn="l"/>
                <a:tab pos="7310438" algn="l"/>
                <a:tab pos="8224838" algn="l"/>
                <a:tab pos="9139238" algn="l"/>
                <a:tab pos="10053638" algn="l"/>
                <a:tab pos="10055225" algn="l"/>
                <a:tab pos="10512425" algn="l"/>
                <a:tab pos="10514013" algn="l"/>
              </a:tabLst>
              <a:defRPr sz="3000"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1800" dirty="0"/>
              <a:t>	</a:t>
            </a:r>
            <a:r>
              <a:rPr lang="en-US" sz="20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number[20];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number[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sz="2400" dirty="0"/>
              <a:t> is an</a:t>
            </a:r>
            <a:r>
              <a:rPr lang="en-US" sz="2400" dirty="0">
                <a:solidFill>
                  <a:srgbClr val="CC0000"/>
                </a:solidFill>
              </a:rPr>
              <a:t> integer</a:t>
            </a:r>
            <a:r>
              <a:rPr lang="en-US" sz="2400" dirty="0"/>
              <a:t> variable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Array element can be used for </a:t>
            </a:r>
            <a:r>
              <a:rPr lang="en-US" sz="2400" b="1" dirty="0"/>
              <a:t>call by value </a:t>
            </a:r>
            <a:r>
              <a:rPr lang="en-US" sz="2400" dirty="0"/>
              <a:t>input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/>
              <a:t>Array element can be use for output</a:t>
            </a:r>
          </a:p>
          <a:p>
            <a:pPr>
              <a:lnSpc>
                <a:spcPct val="80000"/>
              </a:lnSpc>
              <a:spcBef>
                <a:spcPts val="438"/>
              </a:spcBef>
              <a:buClrTx/>
              <a:buFontTx/>
              <a:buNone/>
            </a:pPr>
            <a:endParaRPr lang="en-US" sz="700" dirty="0"/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000" dirty="0"/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int f(int x);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void h(void){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[50];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//Array element in call by value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[30] = f(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[5]); </a:t>
            </a:r>
          </a:p>
          <a:p>
            <a:pPr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74483913f4c8fb0b8d97bfa95fc6bb9625d0c5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ts val="75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30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11720</TotalTime>
  <Words>5953</Words>
  <Application>Microsoft Office PowerPoint</Application>
  <PresentationFormat>On-screen Show (4:3)</PresentationFormat>
  <Paragraphs>996</Paragraphs>
  <Slides>71</Slides>
  <Notes>63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Office Theme</vt:lpstr>
      <vt:lpstr>Paint Shop Pro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Arrays in Functions (version 1)</vt:lpstr>
      <vt:lpstr>PowerPoint Presentation</vt:lpstr>
      <vt:lpstr>PowerPoint Presentation</vt:lpstr>
      <vt:lpstr>PowerPoint Presentation</vt:lpstr>
      <vt:lpstr>Out-of-range Example</vt:lpstr>
      <vt:lpstr>Out-of-range Example (Cont’d)</vt:lpstr>
      <vt:lpstr>Find Array Max index</vt:lpstr>
      <vt:lpstr>Array elements swap</vt:lpstr>
      <vt:lpstr>Sorting Problem</vt:lpstr>
      <vt:lpstr>Selection Sort</vt:lpstr>
      <vt:lpstr>الگوريتمي كه يك رشته عدد را كه محل عضو اول آن با start و محل عضو آخر آن با end مشخص شده است را به صورت صعودي مرتب كند.</vt:lpstr>
      <vt:lpstr>Selection Sort: Example</vt:lpstr>
      <vt:lpstr>Selection Sort</vt:lpstr>
      <vt:lpstr>Bubble sort</vt:lpstr>
      <vt:lpstr>Sorting an array: Bubble sort</vt:lpstr>
      <vt:lpstr>Sorting an array: Bubble sort (Cont’d)</vt:lpstr>
      <vt:lpstr>Exercise: Insertion Sort</vt:lpstr>
      <vt:lpstr>Quiz: Insertion Sort</vt:lpstr>
      <vt:lpstr>Quiz: Insertion Sort (Answer)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a matrix</vt:lpstr>
      <vt:lpstr>Transpose matrix (AT)</vt:lpstr>
      <vt:lpstr>Matrix multiplication </vt:lpstr>
      <vt:lpstr>Matrix multiplication </vt:lpstr>
      <vt:lpstr>Exercise: Matrix calculation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as Array: Example</vt:lpstr>
      <vt:lpstr>PowerPoint Presentation</vt:lpstr>
      <vt:lpstr>Array of Strings: Example</vt:lpstr>
      <vt:lpstr>Array of Strings: Example (Cont’d)</vt:lpstr>
      <vt:lpstr>Array of Strings: Example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ACM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928</cp:revision>
  <cp:lastPrinted>1601-01-01T00:00:00Z</cp:lastPrinted>
  <dcterms:created xsi:type="dcterms:W3CDTF">2007-10-07T13:27:00Z</dcterms:created>
  <dcterms:modified xsi:type="dcterms:W3CDTF">2024-04-12T21:12:35Z</dcterms:modified>
</cp:coreProperties>
</file>