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398" r:id="rId2"/>
    <p:sldId id="371" r:id="rId3"/>
    <p:sldId id="402" r:id="rId4"/>
    <p:sldId id="403" r:id="rId5"/>
    <p:sldId id="404" r:id="rId6"/>
    <p:sldId id="405" r:id="rId7"/>
    <p:sldId id="386" r:id="rId8"/>
    <p:sldId id="372" r:id="rId9"/>
    <p:sldId id="391" r:id="rId10"/>
    <p:sldId id="381" r:id="rId11"/>
    <p:sldId id="382" r:id="rId12"/>
    <p:sldId id="373" r:id="rId13"/>
    <p:sldId id="375" r:id="rId14"/>
    <p:sldId id="374" r:id="rId15"/>
    <p:sldId id="376" r:id="rId16"/>
    <p:sldId id="377" r:id="rId17"/>
    <p:sldId id="378" r:id="rId18"/>
    <p:sldId id="379" r:id="rId19"/>
    <p:sldId id="380" r:id="rId20"/>
    <p:sldId id="383" r:id="rId21"/>
    <p:sldId id="397" r:id="rId22"/>
    <p:sldId id="388" r:id="rId23"/>
    <p:sldId id="399" r:id="rId24"/>
    <p:sldId id="396" r:id="rId25"/>
    <p:sldId id="400" r:id="rId26"/>
    <p:sldId id="401" r:id="rId27"/>
    <p:sldId id="392" r:id="rId28"/>
    <p:sldId id="394" r:id="rId29"/>
    <p:sldId id="395" r:id="rId30"/>
    <p:sldId id="393" r:id="rId31"/>
    <p:sldId id="389" r:id="rId32"/>
    <p:sldId id="387" r:id="rId33"/>
    <p:sldId id="390" r:id="rId34"/>
  </p:sldIdLst>
  <p:sldSz cx="9144000" cy="6858000" type="screen4x3"/>
  <p:notesSz cx="7099300" cy="10234613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0000"/>
    <a:srgbClr val="00CC00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94" autoAdjust="0"/>
  </p:normalViewPr>
  <p:slideViewPr>
    <p:cSldViewPr>
      <p:cViewPr varScale="1">
        <p:scale>
          <a:sx n="58" d="100"/>
          <a:sy n="58" d="100"/>
        </p:scale>
        <p:origin x="16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98DF1BB-0501-4BED-8D42-04AEAD936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0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الگوریتمهای تکراری را به جای حلقه میتوان با روش بازگشتی نوشت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استفاده</a:t>
            </a:r>
            <a:r>
              <a:rPr lang="fa-IR" baseline="0" dirty="0"/>
              <a:t> از مساله براي حل مساله + شرط پايه و نزديك شدن به شرط پايه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نکات: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تفكر تقسيم و حل: براي حل يك مساله</a:t>
            </a:r>
            <a:r>
              <a:rPr lang="fa-IR" baseline="0" dirty="0"/>
              <a:t> الگوريتمي داريم كه همه جزييات آن را به صورت همزمان بيان نميكنيم.</a:t>
            </a:r>
            <a:endParaRPr lang="en-US" baseline="0" dirty="0"/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به این الگوریتمی که در این اسلاید هست مرتب سازی انخابی (</a:t>
            </a:r>
            <a:r>
              <a:rPr lang="en-US" baseline="0" dirty="0"/>
              <a:t>selection sort</a:t>
            </a:r>
            <a:r>
              <a:rPr lang="fa-IR" baseline="0" dirty="0"/>
              <a:t>) گفته می‌شود.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8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بدون استفاده از </a:t>
            </a:r>
            <a:r>
              <a:rPr lang="fa-IR" dirty="0" err="1"/>
              <a:t>يك</a:t>
            </a:r>
            <a:r>
              <a:rPr lang="fa-IR" dirty="0"/>
              <a:t> </a:t>
            </a:r>
            <a:r>
              <a:rPr lang="fa-IR" dirty="0" err="1"/>
              <a:t>آرايه</a:t>
            </a:r>
            <a:r>
              <a:rPr lang="fa-IR" dirty="0"/>
              <a:t> </a:t>
            </a:r>
            <a:r>
              <a:rPr lang="fa-IR" dirty="0" err="1"/>
              <a:t>ديگر</a:t>
            </a:r>
            <a:r>
              <a:rPr lang="fa-IR" dirty="0"/>
              <a:t>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6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2DC2E7-CED8-4FD2-B364-1087ECA77E5C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fa-IR" dirty="0"/>
              <a:t>الگوریتمها، الگوریتمهای خیلی ساده هستند ولی </a:t>
            </a:r>
          </a:p>
          <a:p>
            <a:pPr algn="r" rtl="1" eaLnBrk="1" hangingPunct="1"/>
            <a:r>
              <a:rPr lang="fa-IR" dirty="0"/>
              <a:t>۱)‌ با مرور آنها خواهم دید که چه چیزهایی در الگوریتم (و به تبع آن در برنامه نویسی)‌ لازم داریم</a:t>
            </a:r>
          </a:p>
          <a:p>
            <a:pPr algn="r" rtl="1" eaLnBrk="1" hangingPunct="1"/>
            <a:r>
              <a:rPr lang="fa-IR" dirty="0"/>
              <a:t>۲)‌ هر یک از آنها یک </a:t>
            </a:r>
            <a:r>
              <a:rPr lang="fa-IR" dirty="0" err="1"/>
              <a:t>نکته‌ای</a:t>
            </a:r>
            <a:r>
              <a:rPr lang="fa-IR" dirty="0"/>
              <a:t> دارد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</a:t>
            </a:r>
          </a:p>
          <a:p>
            <a:pPr algn="r" rtl="1"/>
            <a:r>
              <a:rPr lang="fa-IR" dirty="0"/>
              <a:t>- کارهای لازم در الگوریتم: ۱)‌ ورودی و خروجی و ۲)‌ محاسبات ریاضی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نکات)‌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كامپيوتر</a:t>
            </a:r>
            <a:r>
              <a:rPr lang="fa-IR" baseline="0" dirty="0"/>
              <a:t> رقم آخر سمت راست را </a:t>
            </a:r>
            <a:r>
              <a:rPr lang="fa-IR" baseline="0" dirty="0" err="1"/>
              <a:t>نمي‌بيند</a:t>
            </a:r>
            <a:r>
              <a:rPr lang="fa-IR" baseline="0" dirty="0"/>
              <a:t>. آنچه كه در ذهن ما به عنوان راه حل است، يك الگوريتم نيست، میتوان آن را به الگوریتم تبدیل کرد و یا الگوریتمهای دیگری برای حل مساله ارایه کرد.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در طراحی الگوریتمها نیاز به تصمیم گیری داریم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نكات)</a:t>
            </a:r>
            <a:r>
              <a:rPr lang="fa-IR" baseline="0" dirty="0"/>
              <a:t> </a:t>
            </a:r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- در طراحی الگوریتم نیاز به تکرار داریم که با حلقه انجام میشود.</a:t>
            </a:r>
            <a:endParaRPr lang="en-US" dirty="0"/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- موارد </a:t>
            </a:r>
            <a:r>
              <a:rPr lang="fa-IR" baseline="0" dirty="0" err="1"/>
              <a:t>استثناء</a:t>
            </a:r>
            <a:r>
              <a:rPr lang="fa-IR" baseline="0" dirty="0"/>
              <a:t> در </a:t>
            </a:r>
            <a:r>
              <a:rPr lang="fa-IR" baseline="0" dirty="0" err="1"/>
              <a:t>الگوريتمها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براي هر مساله چندين الگوريتم</a:t>
            </a:r>
            <a:r>
              <a:rPr lang="fa-IR" baseline="0" dirty="0"/>
              <a:t> وجود دارد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در طراحی الگوریتم نیاز به تکرار داریم که با حلقه انجام میشود.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لزومي به نگهداري كل داده‌ها</a:t>
            </a:r>
            <a:r>
              <a:rPr lang="fa-IR" baseline="0" dirty="0"/>
              <a:t> نيست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از</a:t>
            </a:r>
            <a:r>
              <a:rPr lang="fa-IR" baseline="0" dirty="0"/>
              <a:t> چپ به راست نگاه كردن (روش رايج ذهن ما) مساله را سخت مي‌كند. نوع نگاه ديگر ممكن است باعث راه حل متفاوتي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نکات)‌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به ترتيب </a:t>
            </a:r>
            <a:r>
              <a:rPr lang="fa-IR" dirty="0" err="1"/>
              <a:t>توليد</a:t>
            </a:r>
            <a:r>
              <a:rPr lang="fa-IR" dirty="0"/>
              <a:t> </a:t>
            </a:r>
            <a:r>
              <a:rPr lang="fa-IR" dirty="0" err="1"/>
              <a:t>خروجي</a:t>
            </a:r>
            <a:r>
              <a:rPr lang="en-US" dirty="0"/>
              <a:t> </a:t>
            </a:r>
            <a:r>
              <a:rPr lang="fa-IR" dirty="0"/>
              <a:t>ها دقت شود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در برخی از الگوریتم‌ها ما نیاز به نگهداری تعداد زیادی داده داریم</a:t>
            </a:r>
            <a:r>
              <a:rPr lang="en-US" dirty="0"/>
              <a:t>.</a:t>
            </a:r>
          </a:p>
          <a:p>
            <a:pPr marL="171450" indent="-171450" algn="r" rtl="1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605881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5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0" y="6455615"/>
            <a:ext cx="838200" cy="33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595E821-A64C-48D5-BD78-3F6ED194B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rogramming9.com/raptor-flowchar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A259-AF65-1B83-6E7E-8D0390B8A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574" y="783868"/>
            <a:ext cx="7772400" cy="18288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0"/>
                <a:cs typeface="Calibri" panose="020F0502020204030204" pitchFamily="34" charset="0"/>
              </a:rPr>
              <a:t>Lecture 2</a:t>
            </a:r>
            <a:br>
              <a:rPr lang="en-US" sz="4000" dirty="0">
                <a:solidFill>
                  <a:srgbClr val="002060"/>
                </a:solidFill>
                <a:latin typeface="Gill Sans MT" panose="020B0502020104020203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005000"/>
                </a:solidFill>
                <a:latin typeface="Gill Sans MT" panose="020B0502020104020203" pitchFamily="34" charset="0"/>
                <a:cs typeface="Calibri" panose="020F0502020204030204" pitchFamily="34" charset="0"/>
              </a:rPr>
              <a:t>Structured Programming and Algorithm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FD6DE-52B2-FA99-AE57-C3089074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2777113"/>
            <a:ext cx="8280920" cy="3471287"/>
          </a:xfrm>
        </p:spPr>
        <p:txBody>
          <a:bodyPr anchor="ctr"/>
          <a:lstStyle/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Instructor: Morteza </a:t>
            </a:r>
            <a:r>
              <a:rPr lang="en-US" sz="2400" b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Zakeri</a:t>
            </a: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, Ph.D. 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(zakeri@aut.ac.ir)</a:t>
            </a:r>
            <a:endParaRPr lang="en-US" sz="2400" b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000" i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Modified Slides from Dr. Hossein </a:t>
            </a:r>
            <a:r>
              <a:rPr lang="en-US" sz="2000" i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and Dr. </a:t>
            </a:r>
            <a:r>
              <a:rPr lang="en-US" sz="2000" i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Bahador</a:t>
            </a: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Bakhshi</a:t>
            </a:r>
            <a:endParaRPr lang="en-US" sz="2400" b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School of Computer Engineering,  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Amirkabir</a:t>
            </a: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University of Technology</a:t>
            </a:r>
            <a:endParaRPr lang="en-US" sz="24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sz="2000" kern="0" dirty="0">
                <a:solidFill>
                  <a:srgbClr val="002060"/>
                </a:solidFill>
                <a:latin typeface="Gill Sans MT" panose="020B0502020104020203" pitchFamily="34" charset="0"/>
                <a:cs typeface="Arial"/>
              </a:rPr>
              <a:t>Spring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EB00-7CD3-0B51-44CE-DF472259DD9A}"/>
              </a:ext>
            </a:extLst>
          </p:cNvPr>
          <p:cNvSpPr txBox="1"/>
          <p:nvPr/>
        </p:nvSpPr>
        <p:spPr>
          <a:xfrm>
            <a:off x="323528" y="260648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Gill Sans MT" panose="020B0502020104020203" pitchFamily="34" charset="0"/>
                <a:cs typeface="Arial"/>
              </a:rPr>
              <a:t>Fundamentals of Computer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3932891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 تشخيص زوج يا فرد بودن عدد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b="1" dirty="0">
                <a:solidFill>
                  <a:srgbClr val="000000"/>
                </a:solidFill>
              </a:rPr>
              <a:t>Algorithm</a:t>
            </a:r>
            <a:r>
              <a:rPr lang="en-US" sz="2800" dirty="0">
                <a:solidFill>
                  <a:srgbClr val="000000"/>
                </a:solidFill>
              </a:rPr>
              <a:t>: Odd-Even-2</a:t>
            </a:r>
            <a:endParaRPr lang="fa-IR" sz="28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1.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2.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3. if(n &lt; 0)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		n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 -1 *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4. while(n &gt;= 2)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n  n –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5. if(n == 0)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86600" y="5334000"/>
            <a:ext cx="1524000" cy="892175"/>
          </a:xfrm>
          <a:prstGeom prst="roundRect">
            <a:avLst>
              <a:gd name="adj" fmla="val 36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5E0BD-C913-A9C0-C015-99CAB15E7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 تشخيص زوج يا فرد بودن عدد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Algorithm: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Odd-Even-3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1.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2.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3. while (n &gt;= 2) or (n &lt;=  -1)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		n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 n - sign(n) *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4. if (n == 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E8E1-89D7-730C-5CE9-E246AE6CA4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الگوريتمي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كه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يك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رشته عدد را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كه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با 0 تمام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مي‌شود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را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مي‌گيرد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و تعداد اعداد زوج و فرد را چاپ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مي‌كند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b="1" dirty="0"/>
              <a:t>Algorithm</a:t>
            </a:r>
            <a:r>
              <a:rPr lang="en-US" sz="2000" dirty="0"/>
              <a:t>: Count Odd-Even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/>
              <a:t>odd_cnt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0</a:t>
            </a:r>
            <a:endParaRPr lang="en-US" sz="20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		y </a:t>
            </a:r>
            <a:r>
              <a:rPr lang="en-US" sz="2000" dirty="0">
                <a:sym typeface="Wingdings" pitchFamily="2" charset="2"/>
              </a:rPr>
              <a:t> n mod 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if (y ==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</a:t>
            </a: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print “Odd = “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“Even = “ </a:t>
            </a:r>
            <a:r>
              <a:rPr lang="en-US" sz="2000" dirty="0" err="1">
                <a:sym typeface="Wingdings" pitchFamily="2" charset="2"/>
              </a:rPr>
              <a:t>even_cnt</a:t>
            </a: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BF359-9F40-A873-9F8F-E9590934E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الگوريتمي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كه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يك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عدد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صحيح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مثبت را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بگيرد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و مجموع ارقام آن را چاپ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كند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Digit-Sum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sum </a:t>
            </a:r>
            <a:r>
              <a:rPr lang="en-US" sz="28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m 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	y </a:t>
            </a:r>
            <a:r>
              <a:rPr lang="en-US" sz="2800" dirty="0">
                <a:sym typeface="Wingdings" pitchFamily="2" charset="2"/>
              </a:rPr>
              <a:t> n mod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sum  sum +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-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/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print “sum of digits of” m “ = “ 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73152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0E431-2E60-D8D5-F241-C2D81A8FD3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الگوريتمي كه يك عدد صحيح مثبت را بگيرد و آنرا در مبناي 8 چاپ كند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Base-8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  n mod 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floor (n / 8)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&gt;=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print 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7A9619-9C32-6EBD-BFEC-4E5DD949A8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الگوريتمي كه يك عدد صحيح مثبت را بگيرد و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فاكتوريل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آن را تولید كند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&lt;= n)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* result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D50EB7EC-CDEA-E2BC-6B35-C5E4452BB7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5" t="2941" r="42624" b="4412"/>
          <a:stretch/>
        </p:blipFill>
        <p:spPr>
          <a:xfrm>
            <a:off x="6019800" y="974034"/>
            <a:ext cx="1981200" cy="54267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1651A-FD7E-66B6-425A-FCE266B00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الگوريتمي كه يك عدد صحيح مثبت را بگيرد و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فاكتوريل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آن را توليد كند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&gt;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result *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n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60829-7AD2-9A49-2206-E57D2ED0E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62000"/>
          </a:xfrm>
        </p:spPr>
        <p:txBody>
          <a:bodyPr anchor="ctr"/>
          <a:lstStyle/>
          <a:p>
            <a:pPr algn="r" rtl="1"/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الگوريتمي كه يك عدد صحيح مثبت را بگيرد و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فاكتوريل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آنرا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توليد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كند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.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Factorial-Recursive (</a:t>
            </a:r>
            <a:r>
              <a:rPr lang="en-US" sz="2600" b="1" dirty="0"/>
              <a:t>n</a:t>
            </a:r>
            <a:r>
              <a:rPr lang="en-US" sz="26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if (n &lt;= 1)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n * Factorial-Recursive (n - 1)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D38EDD-7EA4-DF1D-9490-F37CFB1AF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الگوريتمي كه يك رشته عدد را كه محل عضو اول آن با </a:t>
            </a:r>
            <a:r>
              <a:rPr lang="en-US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start</a:t>
            </a:r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و محل عضو آخر آن با </a:t>
            </a:r>
            <a:r>
              <a:rPr lang="en-US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end</a:t>
            </a:r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مشخص شده است را به صورت صعودي مرتب كند.</a:t>
            </a:r>
            <a:endParaRPr lang="en-US" sz="24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: sort 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while (start !=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		j </a:t>
            </a:r>
            <a:r>
              <a:rPr lang="en-US" sz="2400" dirty="0">
                <a:sym typeface="Wingdings" pitchFamily="2" charset="2"/>
              </a:rPr>
              <a:t> find index of minimum element from start to end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swap x[j] and x[start]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start 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==================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 </a:t>
            </a:r>
            <a:r>
              <a:rPr lang="en-US" sz="2400" dirty="0" err="1"/>
              <a:t>find_min</a:t>
            </a:r>
            <a:r>
              <a:rPr lang="en-US" sz="2400" dirty="0"/>
              <a:t>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y  start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while (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if(x[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&lt; x[y])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	y 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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return y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72390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8" y="2257172"/>
            <a:ext cx="1069812" cy="39690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4BA53-8045-C905-F620-B5D55C0A50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4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الگوريتمي</a:t>
            </a:r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</a:t>
            </a:r>
            <a:r>
              <a:rPr lang="fa-IR" sz="24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كه</a:t>
            </a:r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</a:t>
            </a:r>
            <a:r>
              <a:rPr lang="fa-IR" sz="24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يك</a:t>
            </a:r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رشته عدد را </a:t>
            </a:r>
            <a:r>
              <a:rPr lang="fa-IR" sz="24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كه</a:t>
            </a:r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محل عضو اول آن با </a:t>
            </a:r>
            <a:r>
              <a:rPr lang="en-US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start</a:t>
            </a:r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و محل عضو آخر آن با </a:t>
            </a:r>
            <a:r>
              <a:rPr lang="en-US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end</a:t>
            </a:r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مشخص شده است را به صورت </a:t>
            </a:r>
            <a:r>
              <a:rPr lang="fa-IR" sz="24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صعودي</a:t>
            </a:r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مرتب </a:t>
            </a:r>
            <a:r>
              <a:rPr lang="fa-IR" sz="24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كند</a:t>
            </a:r>
            <a:r>
              <a:rPr lang="fa-IR" sz="24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.</a:t>
            </a:r>
            <a:endParaRPr lang="en-US" sz="24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 swap(</a:t>
            </a:r>
            <a:r>
              <a:rPr lang="en-US" sz="2800" b="1" dirty="0"/>
              <a:t>x,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temp </a:t>
            </a:r>
            <a:r>
              <a:rPr lang="en-US" sz="2800" dirty="0">
                <a:sym typeface="Wingdings" pitchFamily="2" charset="2"/>
              </a:rPr>
              <a:t> x[j]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x[j] 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temp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sz="2800" b="1" dirty="0"/>
              <a:t>Algorithm</a:t>
            </a:r>
            <a:r>
              <a:rPr lang="en-US" sz="2800" dirty="0"/>
              <a:t> swap2(</a:t>
            </a:r>
            <a:r>
              <a:rPr lang="en-US" sz="2800" b="1" dirty="0"/>
              <a:t>x,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None/>
            </a:pPr>
            <a:endParaRPr lang="en-US" sz="2800" dirty="0"/>
          </a:p>
          <a:p>
            <a:pPr>
              <a:spcBef>
                <a:spcPts val="300"/>
              </a:spcBef>
              <a:buNone/>
            </a:pPr>
            <a:r>
              <a:rPr lang="en-US" sz="2800" dirty="0"/>
              <a:t>x[j] </a:t>
            </a:r>
            <a:r>
              <a:rPr lang="en-US" sz="2800" dirty="0">
                <a:sym typeface="Wingdings" pitchFamily="2" charset="2"/>
              </a:rPr>
              <a:t> x[j] +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		</a:t>
            </a:r>
          </a:p>
          <a:p>
            <a:pPr>
              <a:spcBef>
                <a:spcPts val="300"/>
              </a:spcBef>
              <a:buNone/>
            </a:pPr>
            <a:r>
              <a:rPr lang="en-US" sz="2800" dirty="0">
                <a:sym typeface="Wingdings" pitchFamily="2" charset="2"/>
              </a:rPr>
              <a:t>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x[j] –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None/>
            </a:pPr>
            <a:r>
              <a:rPr lang="en-US" sz="2800" dirty="0">
                <a:sym typeface="Wingdings" pitchFamily="2" charset="2"/>
              </a:rPr>
              <a:t>x[j]  x[j] –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A9A33-544C-CF0F-2B09-91A1C1F7B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 dirty="0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dirty="0"/>
              <a:t>Algorithms</a:t>
            </a:r>
          </a:p>
          <a:p>
            <a:pPr eaLnBrk="1" hangingPunct="1"/>
            <a:r>
              <a:rPr lang="en-US" dirty="0"/>
              <a:t>Structured program development </a:t>
            </a:r>
          </a:p>
          <a:p>
            <a:pPr eaLnBrk="1" hangingPunct="1"/>
            <a:r>
              <a:rPr lang="en-US" dirty="0"/>
              <a:t>Pseudo-code and Flowcharts</a:t>
            </a:r>
          </a:p>
          <a:p>
            <a:pPr eaLnBrk="1" hangingPunct="1"/>
            <a:r>
              <a:rPr lang="en-US" dirty="0"/>
              <a:t>Sample algorithms to practice problem-solving steps</a:t>
            </a:r>
          </a:p>
          <a:p>
            <a:pPr eaLnBrk="1" hangingPunct="1"/>
            <a:r>
              <a:rPr lang="en-US" b="1" dirty="0"/>
              <a:t>Input</a:t>
            </a:r>
            <a:r>
              <a:rPr lang="en-US" dirty="0"/>
              <a:t> and </a:t>
            </a:r>
            <a:r>
              <a:rPr lang="en-US" b="1" dirty="0"/>
              <a:t>Output</a:t>
            </a:r>
            <a:r>
              <a:rPr lang="en-US" dirty="0"/>
              <a:t> analysis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88C4A-525B-AEDA-A17D-EAF34536C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الگوريتمي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كه آرایه </a:t>
            </a:r>
            <a:r>
              <a:rPr lang="fa-IR" sz="2800" b="1" dirty="0">
                <a:solidFill>
                  <a:srgbClr val="0033CC"/>
                </a:solidFill>
                <a:latin typeface="Tahoma" pitchFamily="34" charset="0"/>
                <a:cs typeface="B Koodak" panose="00000700000000000000" pitchFamily="2" charset="-78"/>
              </a:rPr>
              <a:t>صعودی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از اعداد صحیح را بگیرد و آن را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به‌صورت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درجا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 (بدون استفاده از آرایه دیگر)  تبدیل به آرایه</a:t>
            </a:r>
            <a:r>
              <a:rPr lang="fa-IR" sz="2800" b="1" dirty="0">
                <a:solidFill>
                  <a:srgbClr val="C00000"/>
                </a:solidFill>
                <a:latin typeface="Tahoma" pitchFamily="34" charset="0"/>
                <a:cs typeface="B Koodak" panose="00000700000000000000" pitchFamily="2" charset="-78"/>
              </a:rPr>
              <a:t> نزولی 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کند.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 reverse(</a:t>
            </a:r>
            <a:r>
              <a:rPr lang="en-US" sz="2800" b="1" dirty="0"/>
              <a:t>A, start, end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 lvl="1">
              <a:spcBef>
                <a:spcPts val="300"/>
              </a:spcBef>
              <a:buNone/>
            </a:pPr>
            <a:r>
              <a:rPr lang="en-US" dirty="0"/>
              <a:t>if (start &gt;= end)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/>
              <a:t>	return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/>
              <a:t>else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/>
              <a:t>	swap(A, start, end)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/>
              <a:t>	reverse(A, start + 1, end - 1)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7BA48-E399-C79B-30BA-341CCEC9B1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DD7-EA8E-4CE9-258F-EDD86204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Flowchart to check whether a number is prime or not</a:t>
            </a:r>
          </a:p>
        </p:txBody>
      </p:sp>
      <p:pic>
        <p:nvPicPr>
          <p:cNvPr id="6" name="Content Placeholder 5" descr="A diagram of a program&#10;&#10;Description automatically generated">
            <a:extLst>
              <a:ext uri="{FF2B5EF4-FFF2-40B4-BE49-F238E27FC236}">
                <a16:creationId xmlns:a16="http://schemas.microsoft.com/office/drawing/2014/main" id="{A7F3940D-448C-1F29-3725-9C58E240F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48" y="1110832"/>
            <a:ext cx="3253904" cy="51816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957F1-5DD2-0EA6-E4BB-24BDEE454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Tower of Hanoi</a:t>
            </a:r>
          </a:p>
        </p:txBody>
      </p:sp>
      <p:pic>
        <p:nvPicPr>
          <p:cNvPr id="5" name="Content Placeholder 4" descr="A tower with a flag on top&#10;&#10;Description automatically generated">
            <a:extLst>
              <a:ext uri="{FF2B5EF4-FFF2-40B4-BE49-F238E27FC236}">
                <a16:creationId xmlns:a16="http://schemas.microsoft.com/office/drawing/2014/main" id="{D3BA16DE-3899-50EE-3877-795C6F06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2" y="1492955"/>
            <a:ext cx="2341810" cy="3330575"/>
          </a:xfr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1600200"/>
            <a:ext cx="5105400" cy="311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DDE7A-8C18-37B8-F844-D7146D9C7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6501-4D5A-47EA-060C-F7E56E8F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trace for n=3 disks:</a:t>
            </a:r>
          </a:p>
          <a:p>
            <a:endParaRPr lang="en-US" dirty="0"/>
          </a:p>
        </p:txBody>
      </p:sp>
      <p:pic>
        <p:nvPicPr>
          <p:cNvPr id="6" name="Picture 5" descr="A diagram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717FA47-47C8-C9FD-E0BD-0208C79EA7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2" y="1600200"/>
            <a:ext cx="8008598" cy="47021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759696-399C-EC3B-9CA7-6F52A55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b="1" dirty="0"/>
              <a:t>Tower of Hanoi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20998-E1D8-2B5D-911A-F332B1C0D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92F04-04D3-BBA5-16D5-0BC786AA1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2ABE-6A19-44DC-F7AE-38DDBBDD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Tower of Hanoi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2256A3-293E-E397-3E58-0CE14074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Algorithm</a:t>
            </a:r>
            <a:r>
              <a:rPr lang="en-US" sz="2000" dirty="0"/>
              <a:t> </a:t>
            </a:r>
            <a:r>
              <a:rPr lang="en-US" sz="2000" b="1" dirty="0"/>
              <a:t>Hanoi</a:t>
            </a:r>
            <a:r>
              <a:rPr lang="en-US" sz="2000" dirty="0"/>
              <a:t>(n, source, target, auxiliary):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if (n &lt;=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return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# Move </a:t>
            </a:r>
            <a:r>
              <a:rPr lang="en-US" sz="2000" i="1" dirty="0">
                <a:solidFill>
                  <a:srgbClr val="7030A0"/>
                </a:solidFill>
              </a:rPr>
              <a:t>n - 1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disks from source to auxiliary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Hanoi(n - 1, source, auxiliary, target)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# Move the </a:t>
            </a:r>
            <a:r>
              <a:rPr lang="en-US" sz="2000" i="1" dirty="0">
                <a:solidFill>
                  <a:srgbClr val="7030A0"/>
                </a:solidFill>
              </a:rPr>
              <a:t>n</a:t>
            </a:r>
            <a:r>
              <a:rPr lang="en-US" sz="2000" i="1" baseline="30000" dirty="0">
                <a:solidFill>
                  <a:srgbClr val="7030A0"/>
                </a:solidFill>
              </a:rPr>
              <a:t>th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disk from the source to the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append the source last disk to the target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   # Move the </a:t>
            </a:r>
            <a:r>
              <a:rPr lang="en-US" sz="2000" i="1" dirty="0">
                <a:solidFill>
                  <a:srgbClr val="7030A0"/>
                </a:solidFill>
              </a:rPr>
              <a:t>n - 1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disks that we left on the auxiliary onto the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Hanoi(n - 1, auxiliary, target, source)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F902FF0A-616B-52CC-03D5-4CCE2DFF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8072" y="1219200"/>
            <a:ext cx="328241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2D420-3F27-2534-1DDD-CAF343114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FBE9C-8123-4533-0D43-374D17684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D0C3-53CB-3CF1-1694-FB507DBC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Tower of Hanoi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511AAF-51C4-680A-460C-2589ED3E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Algorithm</a:t>
            </a:r>
            <a:r>
              <a:rPr lang="en-US" sz="2000" dirty="0"/>
              <a:t> </a:t>
            </a:r>
            <a:r>
              <a:rPr lang="en-US" sz="2000" b="1" dirty="0"/>
              <a:t>Hanoi</a:t>
            </a:r>
            <a:r>
              <a:rPr lang="en-US" sz="2000" dirty="0"/>
              <a:t>(n, source, target, auxiliary):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if (n &lt;=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return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# Move </a:t>
            </a:r>
            <a:r>
              <a:rPr lang="en-US" sz="2000" i="1" dirty="0">
                <a:solidFill>
                  <a:srgbClr val="7030A0"/>
                </a:solidFill>
              </a:rPr>
              <a:t>n - 1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disks from source to auxiliary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Hanoi(n - 1, source, auxiliary, target)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# Move the </a:t>
            </a:r>
            <a:r>
              <a:rPr lang="en-US" sz="2000" i="1" dirty="0">
                <a:solidFill>
                  <a:srgbClr val="7030A0"/>
                </a:solidFill>
              </a:rPr>
              <a:t>n</a:t>
            </a:r>
            <a:r>
              <a:rPr lang="en-US" sz="2000" i="1" baseline="30000" dirty="0">
                <a:solidFill>
                  <a:srgbClr val="7030A0"/>
                </a:solidFill>
              </a:rPr>
              <a:t>th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disk from the source to the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append the source last disk to the target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   # Move the </a:t>
            </a:r>
            <a:r>
              <a:rPr lang="en-US" sz="2000" i="1" dirty="0">
                <a:solidFill>
                  <a:srgbClr val="7030A0"/>
                </a:solidFill>
              </a:rPr>
              <a:t>n - 1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disks that we left on the auxiliary onto the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Hanoi(n - 1, auxiliary, target, source)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Example run: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33CC"/>
                </a:solidFill>
              </a:rPr>
              <a:t>A = [3, 2, 1]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33CC"/>
                </a:solidFill>
              </a:rPr>
              <a:t>B = []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33CC"/>
                </a:solidFill>
              </a:rPr>
              <a:t>C = []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</a:rPr>
              <a:t>Hanoi</a:t>
            </a:r>
            <a:r>
              <a:rPr lang="en-US" sz="1800" dirty="0">
                <a:solidFill>
                  <a:srgbClr val="0033CC"/>
                </a:solidFill>
              </a:rPr>
              <a:t>(3, A, C, B)</a:t>
            </a:r>
            <a:endParaRPr lang="en-US" sz="1600" dirty="0">
              <a:solidFill>
                <a:srgbClr val="0033CC"/>
              </a:solidFill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8F15B83-3B29-0998-0680-5BC26FA4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8072" y="1219200"/>
            <a:ext cx="328241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816ED-4258-8CFE-7E6E-2F42D1BBA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9B68E-6FA0-FCC8-082D-97A780DA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3E8-C7EF-3117-4270-9C189BAF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Tower of Hanoi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239187-08BC-E39F-6466-EE25E60E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Algorithm</a:t>
            </a:r>
            <a:r>
              <a:rPr lang="en-US" sz="2000" dirty="0"/>
              <a:t> </a:t>
            </a:r>
            <a:r>
              <a:rPr lang="en-US" sz="2000" b="1" dirty="0"/>
              <a:t>Hanoi</a:t>
            </a:r>
            <a:r>
              <a:rPr lang="en-US" sz="2000" dirty="0"/>
              <a:t>(n, source, target, auxiliary):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if (n &lt;=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return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# Move </a:t>
            </a:r>
            <a:r>
              <a:rPr lang="en-US" sz="2000" i="1" dirty="0">
                <a:solidFill>
                  <a:srgbClr val="7030A0"/>
                </a:solidFill>
              </a:rPr>
              <a:t>n - 1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disks from source to auxiliary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Hanoi(n - 1, source, auxiliary, target)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# Move the </a:t>
            </a:r>
            <a:r>
              <a:rPr lang="en-US" sz="2000" i="1" dirty="0">
                <a:solidFill>
                  <a:srgbClr val="7030A0"/>
                </a:solidFill>
              </a:rPr>
              <a:t>n</a:t>
            </a:r>
            <a:r>
              <a:rPr lang="en-US" sz="2000" i="1" baseline="30000" dirty="0">
                <a:solidFill>
                  <a:srgbClr val="7030A0"/>
                </a:solidFill>
              </a:rPr>
              <a:t>th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disk from the source to the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append the source last disk to the target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   # Move the </a:t>
            </a:r>
            <a:r>
              <a:rPr lang="en-US" sz="2000" i="1" dirty="0">
                <a:solidFill>
                  <a:srgbClr val="7030A0"/>
                </a:solidFill>
              </a:rPr>
              <a:t>n - 1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 disks that we left on the auxiliary onto the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Hanoi(n - 1, auxiliary, target, source)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Example run: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33CC"/>
                </a:solidFill>
              </a:rPr>
              <a:t>A = [3, 2, 1]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33CC"/>
                </a:solidFill>
              </a:rPr>
              <a:t>B = []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33CC"/>
                </a:solidFill>
              </a:rPr>
              <a:t>C = []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33CC"/>
                </a:solidFill>
              </a:rPr>
              <a:t>Hanoi</a:t>
            </a:r>
            <a:r>
              <a:rPr lang="en-US" sz="1800" dirty="0">
                <a:solidFill>
                  <a:srgbClr val="0033CC"/>
                </a:solidFill>
              </a:rPr>
              <a:t>(3, A, C, B)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2B7A91B-473F-A3CF-22D5-0492B7D59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8072" y="1219200"/>
            <a:ext cx="328241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574B0-0F34-5D21-37FA-83AE571BC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948" y="4343400"/>
            <a:ext cx="2743583" cy="17242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04481-7A4B-8720-1B85-F6318B1E9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9230-4C7A-36A7-1D84-8D49A3FE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 anchor="ctr"/>
          <a:lstStyle/>
          <a:p>
            <a:r>
              <a:rPr lang="en-US" sz="3200" b="1" dirty="0"/>
              <a:t>What does the following flowchart compute?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A2E084-F2B5-173A-7D66-E672F439F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001"/>
          <a:stretch/>
        </p:blipFill>
        <p:spPr>
          <a:xfrm>
            <a:off x="838200" y="1295400"/>
            <a:ext cx="7467600" cy="49255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DCF73-A5DE-6638-47A3-AFDECE88F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8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A00CB-71EE-347F-A306-D1A4B8349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8D81-E2AE-A698-9D1A-6728F3E1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b="1" dirty="0"/>
              <a:t>What does the following flowchart compute?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B279B8-94F7-812A-920A-7793952FA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4502"/>
          <a:stretch/>
        </p:blipFill>
        <p:spPr>
          <a:xfrm>
            <a:off x="838200" y="1447800"/>
            <a:ext cx="7467600" cy="48493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C51BB-A194-8ED3-AB10-2FAEEC6D175E}"/>
              </a:ext>
            </a:extLst>
          </p:cNvPr>
          <p:cNvSpPr txBox="1"/>
          <p:nvPr/>
        </p:nvSpPr>
        <p:spPr>
          <a:xfrm>
            <a:off x="311727" y="1447800"/>
            <a:ext cx="3276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effectLst/>
                <a:latin typeface="Gill Sans MT" panose="020B0502020104020203" pitchFamily="34" charset="0"/>
                <a:ea typeface="+mj-ea"/>
                <a:cs typeface="+mj-cs"/>
              </a:rPr>
              <a:t>It finds the largest of three numbers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6C45F-639A-B791-ACAA-FF5099058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4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8A07-CD97-1942-C0F6-8A3908540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6418-E99E-A47C-DEDE-4C55C294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does the following flowchart compute?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D2E63-EF91-38F8-0483-A51CEE003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1725" y="1239350"/>
            <a:ext cx="2580549" cy="489131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AA776-2BEB-0BBE-C6AF-A885CF5FB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F07B-3D65-18AB-03A0-903B098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Recap: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58F4-8EF1-2342-B3A2-C6FB4BAC0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a procedure for solving a problem in terms of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actions</a:t>
            </a:r>
            <a:r>
              <a:rPr lang="en-US" dirty="0"/>
              <a:t> to execute, and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order</a:t>
            </a:r>
            <a:r>
              <a:rPr lang="en-US" dirty="0"/>
              <a:t> in which these actions should be executed.</a:t>
            </a:r>
          </a:p>
          <a:p>
            <a:r>
              <a:rPr lang="en-US" dirty="0"/>
              <a:t>Specifying the order in which statements should execute in a computer program is called </a:t>
            </a:r>
            <a:r>
              <a:rPr lang="en-US" b="1" dirty="0">
                <a:solidFill>
                  <a:srgbClr val="C00000"/>
                </a:solidFill>
              </a:rPr>
              <a:t>program control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B8080-898A-5DDD-D51F-C4CDA81E0C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1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BC96-D6E2-4D86-87CF-2F502938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does the following flowchart compute?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1D834D-1F81-6676-91C0-A320D912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1774" y="1108204"/>
            <a:ext cx="2711853" cy="5140196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BC4FC7-98BA-FFA6-E9AE-0825FE54E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12751"/>
              </p:ext>
            </p:extLst>
          </p:nvPr>
        </p:nvGraphicFramePr>
        <p:xfrm>
          <a:off x="340822" y="1600200"/>
          <a:ext cx="3110952" cy="1524000"/>
        </p:xfrm>
        <a:graphic>
          <a:graphicData uri="http://schemas.openxmlformats.org/drawingml/2006/table">
            <a:tbl>
              <a:tblPr/>
              <a:tblGrid>
                <a:gridCol w="3110952">
                  <a:extLst>
                    <a:ext uri="{9D8B030D-6E8A-4147-A177-3AD203B41FA5}">
                      <a16:colId xmlns:a16="http://schemas.microsoft.com/office/drawing/2014/main" val="1544471239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2"/>
                          </a:solidFill>
                          <a:effectLst/>
                          <a:latin typeface="Arial-BoldMT"/>
                        </a:rPr>
                        <a:t>To find sum of the series </a:t>
                      </a:r>
                    </a:p>
                    <a:p>
                      <a:r>
                        <a:rPr lang="en-US" sz="2400" b="1" i="0" dirty="0">
                          <a:solidFill>
                            <a:schemeClr val="tx2"/>
                          </a:solidFill>
                          <a:effectLst/>
                          <a:latin typeface="Arial-BoldMT"/>
                        </a:rPr>
                        <a:t>1 – X + X</a:t>
                      </a:r>
                      <a:r>
                        <a:rPr lang="en-US" sz="2400" b="1" i="0" baseline="30000" dirty="0">
                          <a:solidFill>
                            <a:schemeClr val="tx2"/>
                          </a:solidFill>
                          <a:effectLst/>
                          <a:latin typeface="Arial-BoldMT"/>
                        </a:rPr>
                        <a:t>2</a:t>
                      </a:r>
                      <a:r>
                        <a:rPr lang="en-US" sz="1200" b="1" i="0" dirty="0">
                          <a:solidFill>
                            <a:schemeClr val="tx2"/>
                          </a:solidFill>
                          <a:effectLst/>
                          <a:latin typeface="Arial-BoldMT"/>
                        </a:rPr>
                        <a:t> </a:t>
                      </a:r>
                      <a:r>
                        <a:rPr lang="en-US" sz="2400" b="1" i="0" dirty="0">
                          <a:solidFill>
                            <a:schemeClr val="tx2"/>
                          </a:solidFill>
                          <a:effectLst/>
                          <a:latin typeface="Arial-BoldMT"/>
                        </a:rPr>
                        <a:t>–X</a:t>
                      </a:r>
                      <a:r>
                        <a:rPr lang="en-US" sz="2400" b="1" i="0" baseline="30000" dirty="0">
                          <a:solidFill>
                            <a:schemeClr val="tx2"/>
                          </a:solidFill>
                          <a:effectLst/>
                          <a:latin typeface="Arial-BoldMT"/>
                        </a:rPr>
                        <a:t>3</a:t>
                      </a:r>
                      <a:r>
                        <a:rPr lang="en-US" sz="1200" b="1" i="0" dirty="0">
                          <a:solidFill>
                            <a:schemeClr val="tx2"/>
                          </a:solidFill>
                          <a:effectLst/>
                          <a:latin typeface="Arial-BoldMT"/>
                        </a:rPr>
                        <a:t> </a:t>
                      </a:r>
                      <a:r>
                        <a:rPr lang="en-US" sz="2400" b="1" i="0" dirty="0">
                          <a:solidFill>
                            <a:schemeClr val="tx2"/>
                          </a:solidFill>
                          <a:effectLst/>
                          <a:latin typeface="Arial-BoldMT"/>
                        </a:rPr>
                        <a:t>…. X</a:t>
                      </a:r>
                      <a:r>
                        <a:rPr lang="en-US" sz="2400" b="1" i="0" baseline="30000" dirty="0">
                          <a:solidFill>
                            <a:schemeClr val="tx2"/>
                          </a:solidFill>
                          <a:effectLst/>
                          <a:latin typeface="Arial-BoldMT"/>
                        </a:rPr>
                        <a:t>N</a:t>
                      </a:r>
                      <a:endParaRPr lang="en-US" sz="3600" baseline="300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40296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675FE-37AB-6436-A689-11AE178F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4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r>
              <a:rPr lang="en-US" sz="3600" b="1" dirty="0"/>
              <a:t>Advanced algorithms: </a:t>
            </a:r>
            <a:r>
              <a:rPr lang="en-US" sz="3600" dirty="0"/>
              <a:t>Eight Queens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possible solution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76400"/>
            <a:ext cx="4381500" cy="44215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8251-45C5-B375-24DB-46529BFDC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2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2392-C18F-4A04-A18B-72274105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791B-42FF-461E-A2E9-3A11E716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4575"/>
            <a:ext cx="8534400" cy="5181600"/>
          </a:xfrm>
        </p:spPr>
        <p:txBody>
          <a:bodyPr/>
          <a:lstStyle/>
          <a:p>
            <a:r>
              <a:rPr lang="en-US" sz="2800" dirty="0"/>
              <a:t>There are </a:t>
            </a:r>
            <a:r>
              <a:rPr lang="en-US" sz="2800" b="1" dirty="0"/>
              <a:t>more than one algorithm</a:t>
            </a:r>
            <a:r>
              <a:rPr lang="en-US" sz="2800" dirty="0"/>
              <a:t> for a problem</a:t>
            </a:r>
          </a:p>
          <a:p>
            <a:pPr lvl="1"/>
            <a:r>
              <a:rPr lang="en-US" sz="2400" dirty="0"/>
              <a:t>Efficiency, Complexity, Clarity, … </a:t>
            </a:r>
          </a:p>
          <a:p>
            <a:r>
              <a:rPr lang="en-US" sz="2800" dirty="0"/>
              <a:t>Algorithm (Programming Language) building blocks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Calculations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Lecture 4)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Input / Output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Lecture 5)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Decision Making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Lecture 6</a:t>
            </a:r>
            <a:r>
              <a:rPr lang="en-US" sz="2400" dirty="0"/>
              <a:t>)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Repeating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Lecture 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Modular Programming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Lecture 8</a:t>
            </a:r>
            <a:r>
              <a:rPr lang="en-US" sz="2400" dirty="0"/>
              <a:t>)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Arrays + Memory Management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Lectures 9 and 10</a:t>
            </a:r>
            <a:r>
              <a:rPr lang="en-US" sz="2400" dirty="0"/>
              <a:t>)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Others (Complex data types and Files)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Lectures 11 and 12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F90B8-366D-7668-11C7-2EDE394A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664001"/>
            <a:ext cx="1981200" cy="21941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E4EEF-CBA5-E3B7-DFD9-62E483A047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7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C3E5-0473-C805-CAD1-72E0085D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4E93-DA2A-9DFC-5277-0C581B32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0" dirty="0">
                <a:solidFill>
                  <a:srgbClr val="CC0000"/>
                </a:solidFill>
                <a:latin typeface="Gill Sans MT" panose="020B0502020104020203" pitchFamily="34" charset="0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: Sections </a:t>
            </a:r>
            <a:r>
              <a:rPr lang="en-US" sz="3200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3.1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 to </a:t>
            </a:r>
            <a:r>
              <a:rPr lang="en-US" sz="3200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3.4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 of </a:t>
            </a:r>
            <a:r>
              <a:rPr lang="en-US" sz="3200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Chapter 3 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of “C How to Program”</a:t>
            </a:r>
            <a:endParaRPr lang="en-US" dirty="0"/>
          </a:p>
          <a:p>
            <a:r>
              <a:rPr lang="en-US" dirty="0"/>
              <a:t>Read and practice the problems discussed: </a:t>
            </a:r>
            <a:r>
              <a:rPr lang="en-US" i="1" dirty="0">
                <a:hlinkClick r:id="rId2"/>
              </a:rPr>
              <a:t>https://www.programming9.com/raptor-flowcharts</a:t>
            </a:r>
            <a:r>
              <a:rPr lang="en-US" i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0F2BB-9694-D5BC-68B0-E6947DCA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230" y="3387287"/>
            <a:ext cx="2267540" cy="28388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A9E7F-5A2F-F12E-D34E-35C801B72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1290-6BF3-4391-1541-B94D5297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19F9-3154-0460-83B1-0B7DE80D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programs could be written in terms of </a:t>
            </a:r>
            <a:r>
              <a:rPr lang="en-US" b="1" dirty="0"/>
              <a:t>three</a:t>
            </a:r>
            <a:r>
              <a:rPr lang="en-US" dirty="0"/>
              <a:t> </a:t>
            </a:r>
            <a:r>
              <a:rPr lang="en-US" b="1" dirty="0"/>
              <a:t>control structures: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sequence</a:t>
            </a:r>
            <a:r>
              <a:rPr lang="en-US" dirty="0"/>
              <a:t> structure,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selection</a:t>
            </a:r>
            <a:r>
              <a:rPr lang="en-US" dirty="0"/>
              <a:t> structure, and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iteration</a:t>
            </a:r>
            <a:r>
              <a:rPr lang="en-US" dirty="0"/>
              <a:t> structure. </a:t>
            </a:r>
          </a:p>
          <a:p>
            <a:r>
              <a:rPr lang="en-US" dirty="0"/>
              <a:t>The notion of </a:t>
            </a:r>
            <a:r>
              <a:rPr lang="en-US" b="1" dirty="0"/>
              <a:t>structured programming became</a:t>
            </a:r>
            <a:r>
              <a:rPr lang="en-US" dirty="0"/>
              <a:t> almost synonymous with “</a:t>
            </a:r>
            <a:r>
              <a:rPr lang="en-US" i="1" dirty="0" err="1">
                <a:solidFill>
                  <a:srgbClr val="7030A0"/>
                </a:solidFill>
              </a:rPr>
              <a:t>goto</a:t>
            </a:r>
            <a:r>
              <a:rPr lang="en-US" dirty="0">
                <a:solidFill>
                  <a:srgbClr val="7030A0"/>
                </a:solidFill>
              </a:rPr>
              <a:t> elimination</a:t>
            </a:r>
            <a:r>
              <a:rPr lang="en-US" dirty="0"/>
              <a:t>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EF57A-CA9F-65FA-A00C-612ACE52D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0756-24F8-2D33-4254-C2467CB0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Recap: </a:t>
            </a:r>
            <a:r>
              <a:rPr lang="en-US" b="1" dirty="0">
                <a:solidFill>
                  <a:srgbClr val="002060"/>
                </a:solidFill>
              </a:rPr>
              <a:t>Pseudocode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D51D-5036-C710-6BD6-7D3B87F7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Pseudocode</a:t>
            </a:r>
            <a:r>
              <a:rPr lang="en-US" dirty="0"/>
              <a:t> is an informal artificial language similar to everyday English </a:t>
            </a:r>
          </a:p>
          <a:p>
            <a:r>
              <a:rPr lang="en-US" b="1" dirty="0">
                <a:solidFill>
                  <a:srgbClr val="7030A0"/>
                </a:solidFill>
              </a:rPr>
              <a:t>Pseudocode </a:t>
            </a:r>
            <a:r>
              <a:rPr lang="en-US" dirty="0"/>
              <a:t>helps you develop algorithms before converting them to </a:t>
            </a:r>
            <a:r>
              <a:rPr lang="en-US" b="1" dirty="0"/>
              <a:t>structured C programs</a:t>
            </a:r>
            <a:r>
              <a:rPr lang="en-US" dirty="0"/>
              <a:t>.</a:t>
            </a:r>
          </a:p>
          <a:p>
            <a:r>
              <a:rPr lang="en-US" b="1" dirty="0"/>
              <a:t>Pseudocode</a:t>
            </a:r>
            <a:r>
              <a:rPr lang="en-US" dirty="0"/>
              <a:t> is convenient and user-friendly.</a:t>
            </a:r>
          </a:p>
          <a:p>
            <a:r>
              <a:rPr lang="en-US" b="1" dirty="0"/>
              <a:t>Pseudocode</a:t>
            </a:r>
            <a:r>
              <a:rPr lang="en-US" dirty="0"/>
              <a:t> is language-independent.</a:t>
            </a:r>
          </a:p>
          <a:p>
            <a:r>
              <a:rPr lang="en-US" dirty="0"/>
              <a:t>Computers </a:t>
            </a:r>
            <a:r>
              <a:rPr lang="en-US" b="1" dirty="0">
                <a:solidFill>
                  <a:srgbClr val="7030A0"/>
                </a:solidFill>
              </a:rPr>
              <a:t>do not execute </a:t>
            </a:r>
            <a:r>
              <a:rPr lang="en-US" dirty="0"/>
              <a:t>pseudocodes.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2E60D-A6CC-78C0-FB6D-ADEEBB7EA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EFCD-C967-BCBA-3CDF-4D6AE7C8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Recap: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B263-7489-0A32-4896-BAEC4EA2D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4575"/>
            <a:ext cx="8686800" cy="5181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flowchart</a:t>
            </a:r>
            <a:r>
              <a:rPr lang="en-US" dirty="0"/>
              <a:t> is a </a:t>
            </a:r>
            <a:r>
              <a:rPr lang="en-US" b="1" dirty="0">
                <a:solidFill>
                  <a:srgbClr val="7030A0"/>
                </a:solidFill>
              </a:rPr>
              <a:t>graphical representatio</a:t>
            </a:r>
            <a:r>
              <a:rPr lang="en-US" dirty="0"/>
              <a:t>n of an algorithm or a </a:t>
            </a:r>
            <a:r>
              <a:rPr lang="en-US" b="1" dirty="0"/>
              <a:t>portion of</a:t>
            </a:r>
            <a:r>
              <a:rPr lang="en-US" dirty="0"/>
              <a:t> an algorithm.</a:t>
            </a:r>
          </a:p>
          <a:p>
            <a:r>
              <a:rPr lang="en-US" dirty="0"/>
              <a:t>You draw flowcharts using certain special-purpose symbols such as </a:t>
            </a:r>
            <a:r>
              <a:rPr lang="en-US" i="1" dirty="0">
                <a:solidFill>
                  <a:srgbClr val="7030A0"/>
                </a:solidFill>
              </a:rPr>
              <a:t>rectangles</a:t>
            </a:r>
            <a:r>
              <a:rPr lang="en-US" dirty="0"/>
              <a:t>, </a:t>
            </a:r>
            <a:r>
              <a:rPr lang="en-US" i="1" dirty="0">
                <a:solidFill>
                  <a:srgbClr val="7030A0"/>
                </a:solidFill>
              </a:rPr>
              <a:t>diamonds</a:t>
            </a:r>
            <a:r>
              <a:rPr lang="en-US" dirty="0"/>
              <a:t>, </a:t>
            </a:r>
            <a:r>
              <a:rPr lang="en-US" i="1" dirty="0">
                <a:solidFill>
                  <a:srgbClr val="7030A0"/>
                </a:solidFill>
              </a:rPr>
              <a:t>rounded rectangles</a:t>
            </a:r>
            <a:r>
              <a:rPr lang="en-US" dirty="0"/>
              <a:t>, and </a:t>
            </a:r>
            <a:r>
              <a:rPr lang="en-US" i="1" dirty="0">
                <a:solidFill>
                  <a:srgbClr val="7030A0"/>
                </a:solidFill>
              </a:rPr>
              <a:t>small circles</a:t>
            </a:r>
            <a:r>
              <a:rPr lang="en-US" dirty="0"/>
              <a:t>, connected by arrows called </a:t>
            </a:r>
            <a:r>
              <a:rPr lang="en-US" b="1" i="1" dirty="0">
                <a:solidFill>
                  <a:srgbClr val="7030A0"/>
                </a:solidFill>
              </a:rPr>
              <a:t>flowlines</a:t>
            </a:r>
            <a:r>
              <a:rPr lang="en-US" dirty="0"/>
              <a:t>.</a:t>
            </a:r>
          </a:p>
          <a:p>
            <a:r>
              <a:rPr lang="en-US" dirty="0"/>
              <a:t>Flowcharts clearly show how control structures operate.</a:t>
            </a:r>
          </a:p>
          <a:p>
            <a:pPr lvl="1"/>
            <a:r>
              <a:rPr lang="en-US" dirty="0"/>
              <a:t>Pseudocode </a:t>
            </a:r>
            <a:r>
              <a:rPr lang="en-US" b="1" dirty="0"/>
              <a:t>is preferred </a:t>
            </a:r>
            <a:r>
              <a:rPr lang="en-US" dirty="0"/>
              <a:t>by most programmers.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1747B-870A-D14C-BC6D-A11CE90932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cs typeface="B Koodak" panose="00000700000000000000" pitchFamily="2" charset="-78"/>
              </a:rPr>
              <a:t>Computing the average of three numbers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fa-IR" sz="2800" b="1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Average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/>
          </a:p>
          <a:p>
            <a:pPr lvl="1">
              <a:spcBef>
                <a:spcPts val="1000"/>
              </a:spcBef>
              <a:buFont typeface="Wingdings" pitchFamily="2" charset="2"/>
              <a:buNone/>
            </a:pPr>
            <a:r>
              <a:rPr lang="en-US" dirty="0"/>
              <a:t>1. print “Please enter three integers”</a:t>
            </a:r>
          </a:p>
          <a:p>
            <a:pPr lvl="1">
              <a:spcBef>
                <a:spcPts val="1000"/>
              </a:spcBef>
              <a:buFont typeface="Wingdings" pitchFamily="2" charset="2"/>
              <a:buNone/>
            </a:pPr>
            <a:r>
              <a:rPr lang="en-US" dirty="0"/>
              <a:t>2. read x1, x2, x3</a:t>
            </a:r>
          </a:p>
          <a:p>
            <a:pPr lvl="1">
              <a:spcBef>
                <a:spcPts val="1000"/>
              </a:spcBef>
              <a:buFont typeface="Wingdings" pitchFamily="2" charset="2"/>
              <a:buNone/>
            </a:pPr>
            <a:r>
              <a:rPr lang="en-US" dirty="0"/>
              <a:t>3. sum </a:t>
            </a:r>
            <a:r>
              <a:rPr lang="en-US" dirty="0">
                <a:sym typeface="Wingdings" pitchFamily="2" charset="2"/>
              </a:rPr>
              <a:t> x1 + x2 + x3</a:t>
            </a:r>
          </a:p>
          <a:p>
            <a:pPr lvl="1">
              <a:spcBef>
                <a:spcPts val="1000"/>
              </a:spcBef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4. average  sum / 3</a:t>
            </a:r>
          </a:p>
          <a:p>
            <a:pPr lvl="1">
              <a:spcBef>
                <a:spcPts val="1000"/>
              </a:spcBef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5. print “Average = ” average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318468-24E7-A985-3301-762B7854C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 تشخيص زوج يا فرد بودن عدد (شبه کد)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Odd-Even-1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1. print “Please enter an integer”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2. read n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3. y </a:t>
            </a:r>
            <a:r>
              <a:rPr lang="en-US" sz="2800" dirty="0">
                <a:sym typeface="Wingdings" pitchFamily="2" charset="2"/>
              </a:rPr>
              <a:t> 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mod</a:t>
            </a:r>
            <a:r>
              <a:rPr lang="en-US" sz="2800" dirty="0">
                <a:sym typeface="Wingdings" pitchFamily="2" charset="2"/>
              </a:rPr>
              <a:t> 2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4. if (y == 0)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even”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else 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odd”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09A07-BBE9-CA09-593F-0014739E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F77EEC-BBE7-2995-049E-B3629727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B970A-487E-3173-432F-4B3EFD31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633320"/>
            <a:ext cx="5981700" cy="436559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B55AD8F-A59D-4C3D-1F98-01DDF17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الگوريتم تشخيص زوج يا فرد بودن عدد (</a:t>
            </a:r>
            <a:r>
              <a:rPr lang="fa-IR" sz="2800" b="1" dirty="0" err="1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روندنما</a:t>
            </a:r>
            <a:r>
              <a:rPr lang="fa-IR" sz="2800" b="1" dirty="0">
                <a:solidFill>
                  <a:srgbClr val="7030A0"/>
                </a:solidFill>
                <a:latin typeface="Tahoma" pitchFamily="34" charset="0"/>
                <a:cs typeface="B Koodak" panose="00000700000000000000" pitchFamily="2" charset="-78"/>
              </a:rPr>
              <a:t>)</a:t>
            </a:r>
            <a:endParaRPr lang="en-US" sz="2800" b="1" dirty="0">
              <a:solidFill>
                <a:srgbClr val="7030A0"/>
              </a:solidFill>
              <a:latin typeface="Tahoma" pitchFamily="34" charset="0"/>
              <a:cs typeface="B Koodak" panose="000007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32AEDB-40C6-EBBA-6E38-6DBEFBB38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4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ca6bf3abc8c515d48857a5c5328843bb275e6"/>
  <p:tag name="ISPRING_RESOURCE_PATHS_HASH_PRESENTER" val="6c1c919c96a107c8ad4f969fc4cef3f55f6bd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ustom-Spring2025">
      <a:majorFont>
        <a:latin typeface="Ubuntu"/>
        <a:ea typeface=""/>
        <a:cs typeface="B Titr"/>
      </a:majorFont>
      <a:minorFont>
        <a:latin typeface="Gill Sans MT"/>
        <a:ea typeface=""/>
        <a:cs typeface="B Kooda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10248</TotalTime>
  <Words>2172</Words>
  <Application>Microsoft Office PowerPoint</Application>
  <PresentationFormat>On-screen Show (4:3)</PresentationFormat>
  <Paragraphs>335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Arial-BoldMT</vt:lpstr>
      <vt:lpstr>B Koodak</vt:lpstr>
      <vt:lpstr>Gill Sans MT</vt:lpstr>
      <vt:lpstr>Tahoma</vt:lpstr>
      <vt:lpstr>Times New Roman</vt:lpstr>
      <vt:lpstr>Ubuntu</vt:lpstr>
      <vt:lpstr>Wingdings</vt:lpstr>
      <vt:lpstr>Edge</vt:lpstr>
      <vt:lpstr>Lecture 2 Structured Programming and Algorithm Design</vt:lpstr>
      <vt:lpstr>What We Will Learn </vt:lpstr>
      <vt:lpstr>Recap: Algorithms</vt:lpstr>
      <vt:lpstr>Structured Programming</vt:lpstr>
      <vt:lpstr>Recap: Pseudocode</vt:lpstr>
      <vt:lpstr>Recap: Flowcharts</vt:lpstr>
      <vt:lpstr>Computing the average of three numbers</vt:lpstr>
      <vt:lpstr>الگوريتم تشخيص زوج يا فرد بودن عدد (شبه کد)</vt:lpstr>
      <vt:lpstr>الگوريتم تشخيص زوج يا فرد بودن عدد (روندنما)</vt:lpstr>
      <vt:lpstr>الگوريتم تشخيص زوج يا فرد بودن عدد</vt:lpstr>
      <vt:lpstr>الگوريتم تشخيص زوج يا فرد بودن عدد</vt:lpstr>
      <vt:lpstr>الگوريتمي كه يك رشته عدد را كه با 0 تمام مي‌شود را مي‌گيرد و تعداد اعداد زوج و فرد را چاپ مي‌كند</vt:lpstr>
      <vt:lpstr>الگوريتمي كه يك عدد صحيح مثبت را بگيرد و مجموع ارقام آن را چاپ كند</vt:lpstr>
      <vt:lpstr>الگوريتمي كه يك عدد صحيح مثبت را بگيرد و آنرا در مبناي 8 چاپ كند</vt:lpstr>
      <vt:lpstr>الگوريتمي كه يك عدد صحيح مثبت را بگيرد و فاكتوريل آن را تولید كند</vt:lpstr>
      <vt:lpstr>الگوريتمي كه يك عدد صحيح مثبت را بگيرد و فاكتوريل آن را توليد كند</vt:lpstr>
      <vt:lpstr>الگوريتمي كه يك عدد صحيح مثبت را بگيرد و فاكتوريل آنرا توليد كند.</vt:lpstr>
      <vt:lpstr>الگوريتمي كه يك رشته عدد را كه محل عضو اول آن با start و محل عضو آخر آن با end مشخص شده است را به صورت صعودي مرتب كند.</vt:lpstr>
      <vt:lpstr>الگوريتمي كه يك رشته عدد را كه محل عضو اول آن با start و محل عضو آخر آن با end مشخص شده است را به صورت صعودي مرتب كند.</vt:lpstr>
      <vt:lpstr>الگوريتمي كه آرایه صعودی از اعداد صحیح را بگیرد و آن را به‌صورت درجا (بدون استفاده از آرایه دیگر)  تبدیل به آرایه نزولی کند.</vt:lpstr>
      <vt:lpstr>Flowchart to check whether a number is prime or not</vt:lpstr>
      <vt:lpstr>Tower of Hanoi</vt:lpstr>
      <vt:lpstr>Tower of Hanoi</vt:lpstr>
      <vt:lpstr>Tower of Hanoi</vt:lpstr>
      <vt:lpstr>Tower of Hanoi</vt:lpstr>
      <vt:lpstr>Tower of Hanoi</vt:lpstr>
      <vt:lpstr>What does the following flowchart compute?</vt:lpstr>
      <vt:lpstr>What does the following flowchart compute?</vt:lpstr>
      <vt:lpstr>What does the following flowchart compute?</vt:lpstr>
      <vt:lpstr>What does the following flowchart compute?</vt:lpstr>
      <vt:lpstr>Advanced algorithms: Eight Queens Puzzle</vt:lpstr>
      <vt:lpstr>Summary</vt:lpstr>
      <vt:lpstr>Reading Assignment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403</cp:revision>
  <cp:lastPrinted>2013-09-30T09:07:47Z</cp:lastPrinted>
  <dcterms:created xsi:type="dcterms:W3CDTF">2007-10-07T13:27:00Z</dcterms:created>
  <dcterms:modified xsi:type="dcterms:W3CDTF">2025-03-10T09:22:05Z</dcterms:modified>
</cp:coreProperties>
</file>