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72" r:id="rId2"/>
  </p:sldMasterIdLst>
  <p:notesMasterIdLst>
    <p:notesMasterId r:id="rId45"/>
  </p:notesMasterIdLst>
  <p:sldIdLst>
    <p:sldId id="32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328" r:id="rId43"/>
    <p:sldId id="299" r:id="rId44"/>
  </p:sldIdLst>
  <p:sldSz cx="9144000" cy="6858000" type="screen4x3"/>
  <p:notesSz cx="7315200" cy="9601200"/>
  <p:custDataLst>
    <p:tags r:id="rId46"/>
  </p:custDataLst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8" charset="0"/>
      <a:defRPr kern="1200">
        <a:solidFill>
          <a:schemeClr val="bg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02">
          <p15:clr>
            <a:srgbClr val="A4A3A4"/>
          </p15:clr>
        </p15:guide>
        <p15:guide id="2" pos="22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86" autoAdjust="0"/>
  </p:normalViewPr>
  <p:slideViewPr>
    <p:cSldViewPr>
      <p:cViewPr varScale="1">
        <p:scale>
          <a:sx n="104" d="100"/>
          <a:sy n="104" d="100"/>
        </p:scale>
        <p:origin x="1746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702"/>
        <p:guide pos="22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gs" Target="tags/tag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460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57300" y="720725"/>
            <a:ext cx="4799013" cy="35988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31838" y="4560888"/>
            <a:ext cx="5849937" cy="4318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143375" y="9120188"/>
            <a:ext cx="3168650" cy="477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6840" tIns="48240" rIns="96840" bIns="4824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30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1FDA9F1-86B9-481F-9F38-222ECF9F4A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29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C50F4664-4F69-40DE-A4AE-5A3842D818CC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734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DDF6B44-CCF4-4715-A236-7CF12BAD3A6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589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0CC6CF6-BACB-420C-8A1E-9C9AFB7B6E4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837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232F84F-38B6-44CD-B2EB-8BFF30F874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45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D69252A-3836-4CC9-800B-A949F84C263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939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BB2823C-A2B3-4437-A247-EF63FD426CC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480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BCF2AB4-16C9-4BBF-B40F-04895460BF62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041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FD8B8AA-573A-4BF0-B1DB-B0DBCACB4A6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065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BB31330-9CDF-4055-A478-8B6DD65C6B1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144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A100C0F-C147-41FB-9263-772924D3B33C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1112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CFAB123-E43A-4F60-999C-D313A4F6327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5C939EE-7610-4833-8FD9-093A6D36991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454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065044-54FB-4AC0-8AA4-31C8558E017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349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1CC257F-67D8-4196-A2BE-7C70EB37278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61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49BCF3C-5829-4EB1-AB9A-097F5AB78967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451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9A05771-7012-44EE-9D9F-CF213C89D97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12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2B591C10-CF6C-48D7-BBEE-CCDF18A9DD7D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3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13F1E2D-59B7-484B-96C1-A8B6A0E9381A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7083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D557587-730F-4E1A-BA77-A1CB730F5DD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656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BF4E5D1-D5C1-4861-9BA6-2DC5EF87997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395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7B3E22B-6B9E-4AAE-863D-BE0604BD55C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915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336D5D8-1739-40A5-9BCC-1448C743CF4B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003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65FBE21-4A5C-4E2F-B927-333E602A4C1A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758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2B12B4-535D-460F-A5C9-55868A82465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6392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62ADA8F-47A1-4C28-A5C3-EA02E4DFF97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861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4F40A71-C7F3-49BB-8FA1-04E9EA2EC41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861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861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299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E143786-7700-4277-8A23-CC0DBD34345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963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8C11B85-DEB5-4A33-A772-6812959C7C5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6672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07AF704-1BC0-4028-BC5F-37F65F2E042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065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00A904-620B-4B33-B788-83CE5C086B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8273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F15AEBD-C035-46B7-B8E3-467B0A182AD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168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E558E4E4-ADC8-4417-94C1-A96F2C00D47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183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F2E7C87E-D489-4E49-8EB5-9381B662922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270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CE5B116-C859-43C3-A5E9-7144B899BEF7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latin typeface="Arial" charset="0"/>
                <a:cs typeface="Arial" charset="0"/>
              </a:rPr>
              <a:t>According to C99 Standards, the </a:t>
            </a:r>
            <a:r>
              <a:rPr lang="en-US" dirty="0" err="1">
                <a:latin typeface="Arial" charset="0"/>
                <a:cs typeface="Arial" charset="0"/>
              </a:rPr>
              <a:t>sizeof</a:t>
            </a:r>
            <a:r>
              <a:rPr lang="en-US" dirty="0">
                <a:latin typeface="Arial" charset="0"/>
                <a:cs typeface="Arial" charset="0"/>
              </a:rPr>
              <a:t>() operator only takes into account the type of the operand, which may be an expression or the name of a type (</a:t>
            </a:r>
            <a:r>
              <a:rPr lang="en-US" dirty="0" err="1">
                <a:latin typeface="Arial" charset="0"/>
                <a:cs typeface="Arial" charset="0"/>
              </a:rPr>
              <a:t>i.e</a:t>
            </a:r>
            <a:r>
              <a:rPr lang="en-US" dirty="0">
                <a:latin typeface="Arial" charset="0"/>
                <a:cs typeface="Arial" charset="0"/>
              </a:rPr>
              <a:t> </a:t>
            </a:r>
            <a:r>
              <a:rPr lang="en-US" dirty="0" err="1">
                <a:latin typeface="Arial" charset="0"/>
                <a:cs typeface="Arial" charset="0"/>
              </a:rPr>
              <a:t>int</a:t>
            </a:r>
            <a:r>
              <a:rPr lang="en-US" dirty="0">
                <a:latin typeface="Arial" charset="0"/>
                <a:cs typeface="Arial" charset="0"/>
              </a:rPr>
              <a:t>, double, float </a:t>
            </a:r>
            <a:r>
              <a:rPr lang="en-US" dirty="0" err="1">
                <a:latin typeface="Arial" charset="0"/>
                <a:cs typeface="Arial" charset="0"/>
              </a:rPr>
              <a:t>etc</a:t>
            </a:r>
            <a:r>
              <a:rPr lang="en-US" dirty="0">
                <a:latin typeface="Arial" charset="0"/>
                <a:cs typeface="Arial" charset="0"/>
              </a:rPr>
              <a:t>) and not the value obtained on evaluating the expression. Hence, the operand inside the </a:t>
            </a:r>
            <a:r>
              <a:rPr lang="en-US" dirty="0" err="1">
                <a:latin typeface="Arial" charset="0"/>
                <a:cs typeface="Arial" charset="0"/>
              </a:rPr>
              <a:t>sizeof</a:t>
            </a:r>
            <a:r>
              <a:rPr lang="en-US" dirty="0">
                <a:latin typeface="Arial" charset="0"/>
                <a:cs typeface="Arial" charset="0"/>
              </a:rPr>
              <a:t>() operator is not evaluated.</a:t>
            </a:r>
            <a:r>
              <a:rPr lang="fa-IR">
                <a:latin typeface="Arial" charset="0"/>
                <a:cs typeface="Arial" charset="0"/>
              </a:rPr>
              <a:t> </a:t>
            </a:r>
            <a:r>
              <a:rPr lang="en-US"/>
              <a:t>It </a:t>
            </a:r>
            <a:r>
              <a:rPr lang="en-US" dirty="0"/>
              <a:t>is evaluated only if the type of the operand is variable length array because in that case, the size can be determined only after the expression is evaluated.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1517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F27E263-39D1-4C8F-9C29-5EF8051BBB6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373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3A5DD45-977A-4CF2-9012-762D3A5D5F00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779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F7C7590-4710-4BF7-B169-56451C14752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475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87AD314-DE3D-4A07-8084-964572A7A8B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9909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E201E0-5B6E-4D08-8AFE-F15E44A4882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577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028E64C-E97A-43BC-A40A-B2B34C7F549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dirty="0">
                <a:latin typeface="Arial" charset="0"/>
                <a:cs typeface="Arial" charset="0"/>
              </a:rPr>
              <a:t>Linux</a:t>
            </a:r>
            <a:r>
              <a:rPr lang="en-US" baseline="0" dirty="0">
                <a:latin typeface="Arial" charset="0"/>
                <a:cs typeface="Arial" charset="0"/>
              </a:rPr>
              <a:t> GCC &amp; Code::Blocks outputs are different</a:t>
            </a: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92473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EECB759-AC76-4549-B4B0-CBDC7ACE781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29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680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C58A9EF-5078-4BD0-B9B1-3915605BDBE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872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1BA64D9-ECFF-4740-A8E7-7EA6D72DA2B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017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09D0506-C4D1-4027-958A-B1108054FDD8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1544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CD001C4-10C3-44C8-8F79-6154EF482A9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782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C93A8EA-6D8B-4EA5-A109-0826092DAA6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97473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68AC3E05-1F81-4FFA-8A77-3485D5DDD23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31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885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D2DEDF8-2A55-4E2D-8547-07CD24407B4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0573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957D14E-E98C-4A1E-A62F-52A8E98B78C9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32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987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D4647DB-8C00-4C69-AA59-E7865E3F789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44618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298A62B-80F0-4F71-B306-A502303BEC68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33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089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23758D5-E014-4035-A3E6-66B3CEBAC7FB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85412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DCAAA749-19F8-4AE9-8404-1FDD1EF9386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34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19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19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5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468C6D9-FB03-4CF3-9C99-5DE066E147B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1233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13BAC11-13CD-4F7F-8ECF-90ECD36DACE7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29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29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9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72E5A23-0C1B-4362-94DF-BD075A94D9C9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435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31C0AC8-2D4A-4E8F-A645-8D6E83F474FE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39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39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9B71FF5-85DB-4975-B111-078029AECD2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98500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D1ED069-6C6F-467A-BADA-4DCAA1A4F92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4995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B710C23-1EB4-4B87-BAA3-9FC558FE905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2822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F23211A-2975-47D3-A773-B1AA9591F3D4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60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60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1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DA67B26-6294-4118-85C4-89F701325C8E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2627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0D4A825-C3D8-45A4-A44A-D011A29103E3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39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704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C92596-FB20-4183-BFBE-9CE2A6AFE8E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870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70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17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486916E9-AD0B-45BA-A203-3A5EB75728DB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</a:t>
            </a:fld>
            <a:endParaRPr lang="en-US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120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E465300-9658-413C-A189-1992DFD71D3F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7270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C537C2F-D760-498B-B690-D89C68017845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40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806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8806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F3479DD-49D3-4CAB-BCD3-B7738ACC9FC3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241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BCB1475-D0C9-4A2E-AF6B-6105CB2C9FD6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42</a:t>
            </a:fld>
            <a:endParaRPr lang="en-US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92163" name="Rectangle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4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51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8A51CB42-191B-4210-9ADF-0008E5A95221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5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2227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86F87C6-7377-4811-B739-2B05F1641E4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3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DB7D7FC-CE62-472E-AC53-E6D4DD85F2F0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3251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9ABFD2A-3B51-46F7-AC5F-600D23EA18B6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087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5D0F0F61-8A97-4CF2-8745-50DE3A92397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7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42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42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77" name="Text Box 3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2E6BD12-E70A-4E18-8E07-B4EE21C2E845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6085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841C2C2-9885-43B8-AA78-9E449B3660F6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8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5299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E9CD692-EB95-4E9B-AABF-B973E78D6BC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3725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19F8D05-9526-491F-9B33-4EEDA05792CF}" type="slidenum">
              <a:rPr lang="en-US" smtClean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9</a:t>
            </a:fld>
            <a:endParaRPr lang="en-US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56323" name="Text Box 1"/>
          <p:cNvSpPr txBox="1">
            <a:spLocks noChangeArrowheads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EC56492-9FCB-4443-8D07-339F3D535292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300">
              <a:solidFill>
                <a:srgbClr val="000000"/>
              </a:solidFill>
            </a:endParaRPr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solidFill>
            <a:srgbClr val="FFFFFF"/>
          </a:solidFill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spcBef>
                <a:spcPts val="45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08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D3634-5DBB-41A9-BAF6-C83EFA156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34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5BFF74-97DB-426A-90DD-AC9A09B551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4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76200"/>
            <a:ext cx="2093913" cy="61483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76200"/>
            <a:ext cx="6134100" cy="61483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EA591B-48AD-4B26-82D7-3A3A5D0287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78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51990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116337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1811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143000"/>
            <a:ext cx="4113213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143000"/>
            <a:ext cx="4113212" cy="51784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41804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31802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53785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900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2348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88BDA3-B792-45F4-BE1D-E52095F247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3615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5386505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688051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9713" y="150813"/>
            <a:ext cx="2093912" cy="61706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0813"/>
            <a:ext cx="6132513" cy="61706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28146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E29F75-D3F4-440A-A5CC-1FBD312F55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05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44575"/>
            <a:ext cx="4113213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0413" y="1044575"/>
            <a:ext cx="4114800" cy="51800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FBDD79-4ED1-4998-AECF-B1540B1047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4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D0C3D2-7E82-4060-8294-3F1CACB924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0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AE2EA6-5D76-4AD6-A054-A5DFBA93DE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1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1B7EC-22D6-4905-8D0B-CB84356810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60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F1633-964D-4B00-B21E-97177A7272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761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A47CE-790D-4992-95C6-69D8D70148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12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76200"/>
            <a:ext cx="792321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044575"/>
            <a:ext cx="8380413" cy="518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  <p:sp>
        <p:nvSpPr>
          <p:cNvPr id="2" name="Freeform 3"/>
          <p:cNvSpPr>
            <a:spLocks noChangeArrowheads="1"/>
          </p:cNvSpPr>
          <p:nvPr/>
        </p:nvSpPr>
        <p:spPr bwMode="auto">
          <a:xfrm>
            <a:off x="304800" y="990600"/>
            <a:ext cx="8305800" cy="76200"/>
          </a:xfrm>
          <a:custGeom>
            <a:avLst/>
            <a:gdLst>
              <a:gd name="T0" fmla="*/ 0 w 1000"/>
              <a:gd name="T1" fmla="*/ 0 h 1000"/>
              <a:gd name="T2" fmla="*/ 585 w 1000"/>
              <a:gd name="T3" fmla="*/ 0 h 1000"/>
              <a:gd name="T4" fmla="*/ 585 w 1000"/>
              <a:gd name="T5" fmla="*/ 1000 h 1000"/>
              <a:gd name="T6" fmla="*/ 0 w 1000"/>
              <a:gd name="T7" fmla="*/ 1000 h 1000"/>
              <a:gd name="T8" fmla="*/ 0 w 1000"/>
              <a:gd name="T9" fmla="*/ 0 h 1000"/>
              <a:gd name="T10" fmla="*/ 1000 w 1000"/>
              <a:gd name="T11" fmla="*/ 0 h 1000"/>
              <a:gd name="T12" fmla="*/ 0 w 1000"/>
              <a:gd name="T13" fmla="*/ 0 h 1000"/>
              <a:gd name="T14" fmla="*/ 1000 w 1000"/>
              <a:gd name="T15" fmla="*/ 1000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T12" t="T13" r="T14" b="T15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8" name="Line 4"/>
          <p:cNvSpPr>
            <a:spLocks noChangeShapeType="1"/>
          </p:cNvSpPr>
          <p:nvPr/>
        </p:nvSpPr>
        <p:spPr bwMode="auto">
          <a:xfrm>
            <a:off x="304800" y="6324600"/>
            <a:ext cx="8382000" cy="1588"/>
          </a:xfrm>
          <a:prstGeom prst="line">
            <a:avLst/>
          </a:prstGeom>
          <a:noFill/>
          <a:ln w="38160">
            <a:solidFill>
              <a:srgbClr val="CC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962400" y="6477000"/>
            <a:ext cx="608013" cy="366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D215FAA-FEC9-4236-A7EB-9A8C607CF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Picture 6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388100"/>
            <a:ext cx="457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1032" name="Picture 7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72225"/>
            <a:ext cx="4572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1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4803343 w 1000"/>
              <a:gd name="T3" fmla="*/ 0 h 1000"/>
              <a:gd name="T4" fmla="*/ 4803343 w 1000"/>
              <a:gd name="T5" fmla="*/ 109538 h 1000"/>
              <a:gd name="T6" fmla="*/ 0 w 1000"/>
              <a:gd name="T7" fmla="*/ 109538 h 1000"/>
              <a:gd name="T8" fmla="*/ 0 w 1000"/>
              <a:gd name="T9" fmla="*/ 0 h 1000"/>
              <a:gd name="T10" fmla="*/ 7772400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Font typeface="Times New Roman" pitchFamily="16" charset="0"/>
              <a:buNone/>
            </a:pPr>
            <a:endParaRPr lang="en-US">
              <a:solidFill>
                <a:srgbClr val="FFFFFF"/>
              </a:solidFill>
            </a:endParaRPr>
          </a:p>
        </p:txBody>
      </p:sp>
      <p:pic>
        <p:nvPicPr>
          <p:cNvPr id="2051" name="Picture 2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0800"/>
            <a:ext cx="45720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052" name="Picture 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800" y="6346825"/>
            <a:ext cx="4572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0813"/>
            <a:ext cx="7921625" cy="75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143000"/>
            <a:ext cx="8378825" cy="517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34667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293A83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20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6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2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1104900" y="1065213"/>
            <a:ext cx="6934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b="1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Calculations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536" y="2708920"/>
            <a:ext cx="842493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</a:rPr>
              <a:t>Instructor: Morteza Zakeri, Ph.D. 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(m-zakeri@live.com)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2060"/>
                </a:solidFill>
                <a:latin typeface="Arial"/>
                <a:cs typeface="Arial"/>
              </a:rPr>
              <a:t>Spring 2024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Modified Slides from Dr.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Hossein </a:t>
            </a:r>
            <a:r>
              <a:rPr lang="en-US" sz="2000" i="1" kern="0" dirty="0" err="1">
                <a:solidFill>
                  <a:srgbClr val="000000"/>
                </a:solidFill>
                <a:latin typeface="Arial"/>
                <a:cs typeface="Arial"/>
              </a:rPr>
              <a:t>Zeinali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Dr. Bahador 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kern="0">
                <a:solidFill>
                  <a:srgbClr val="000000"/>
                </a:solidFill>
                <a:latin typeface="Arial"/>
                <a:cs typeface="Arial"/>
              </a:rPr>
              <a:t>Computer Engineering 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Department,  </a:t>
            </a:r>
            <a:r>
              <a:rPr lang="en-US" kern="0" dirty="0" err="1">
                <a:solidFill>
                  <a:srgbClr val="000000"/>
                </a:solidFill>
                <a:latin typeface="Arial"/>
                <a:cs typeface="Arial"/>
              </a:rPr>
              <a:t>Amirkabir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University of Technology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64DCB30-BAB4-4AD1-AF26-9CC2A152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409688"/>
            <a:ext cx="2556088" cy="81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4</a:t>
            </a:r>
          </a:p>
        </p:txBody>
      </p:sp>
    </p:spTree>
    <p:extLst>
      <p:ext uri="{BB962C8B-B14F-4D97-AF65-F5344CB8AC3E}">
        <p14:creationId xmlns:p14="http://schemas.microsoft.com/office/powerpoint/2010/main" val="152592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0106FD34-39F3-42AC-822D-15987D1D697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331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Effect of types 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Type of operands determines the type of the result</a:t>
            </a:r>
          </a:p>
          <a:p>
            <a:pPr lvl="1" eaLnBrk="1" hangingPunct="1">
              <a:spcBef>
                <a:spcPts val="5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200" dirty="0">
                <a:solidFill>
                  <a:srgbClr val="000000"/>
                </a:solidFill>
              </a:rPr>
              <a:t>The type of output is the type of operands (after conversion)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&lt;op&gt;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endParaRPr lang="en-US" sz="26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&lt;op&gt; long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long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float &lt;op&gt; float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float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float &lt;op&gt; </a:t>
            </a:r>
            <a:r>
              <a:rPr lang="en-US" sz="2600" dirty="0" err="1">
                <a:solidFill>
                  <a:srgbClr val="000000"/>
                </a:solidFill>
              </a:rPr>
              <a:t>int</a:t>
            </a:r>
            <a:r>
              <a:rPr lang="en-US" sz="2600" dirty="0">
                <a:solidFill>
                  <a:srgbClr val="000000"/>
                </a:solidFill>
              </a:rPr>
              <a:t>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float</a:t>
            </a:r>
          </a:p>
          <a:p>
            <a:pPr eaLnBrk="1" hangingPunct="1">
              <a:spcBef>
                <a:spcPts val="162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600" dirty="0">
                <a:solidFill>
                  <a:srgbClr val="000000"/>
                </a:solidFill>
              </a:rPr>
              <a:t>double &lt;op&gt; float </a:t>
            </a:r>
            <a:r>
              <a:rPr lang="en-US" sz="26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600" dirty="0">
                <a:solidFill>
                  <a:srgbClr val="000000"/>
                </a:solidFill>
              </a:rPr>
              <a:t> double </a:t>
            </a: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05400"/>
            <a:ext cx="8839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748547-3D45-4C34-8A7C-91B52F65BB7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433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Effect of types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5344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If both operand of division (/) is </a:t>
            </a:r>
            <a:r>
              <a:rPr lang="en-US" sz="3200">
                <a:solidFill>
                  <a:srgbClr val="C5000B"/>
                </a:solidFill>
              </a:rPr>
              <a:t>int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>
                <a:solidFill>
                  <a:srgbClr val="000000"/>
                </a:solidFill>
              </a:rPr>
              <a:t> data lost 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649538"/>
            <a:ext cx="8382000" cy="291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8B3F73-0330-49DB-B02A-C16A603DB4C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53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Effect of types &amp; Explicit casts 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			</a:t>
            </a:r>
            <a:r>
              <a:rPr lang="en-US" sz="3200" i="1">
                <a:solidFill>
                  <a:srgbClr val="000000"/>
                </a:solidFill>
              </a:rPr>
              <a:t>Expression</a:t>
            </a:r>
            <a:r>
              <a:rPr lang="en-US" sz="3200">
                <a:solidFill>
                  <a:srgbClr val="000000"/>
                </a:solidFill>
              </a:rPr>
              <a:t> 		</a:t>
            </a:r>
            <a:r>
              <a:rPr lang="en-US" sz="3200" i="1">
                <a:solidFill>
                  <a:srgbClr val="000000"/>
                </a:solidFill>
              </a:rPr>
              <a:t>Type of result</a:t>
            </a:r>
            <a:r>
              <a:rPr lang="en-US" sz="3200">
                <a:solidFill>
                  <a:srgbClr val="000000"/>
                </a:solidFill>
              </a:rPr>
              <a:t> </a:t>
            </a:r>
          </a:p>
          <a:p>
            <a:pPr eaLnBrk="1" hangingPunct="1">
              <a:spcBef>
                <a:spcPts val="125"/>
              </a:spcBef>
              <a:buClrTx/>
              <a:buFontTx/>
              <a:buNone/>
            </a:pPr>
            <a:endParaRPr lang="en-US" sz="20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1 + 2.0f 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3.0   	double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(int) 2.69 + 4 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6		int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1 / 2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0.5	double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1 / (int) 2.0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		int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(double) (1 / 2)	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0.0	double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>
                <a:solidFill>
                  <a:srgbClr val="000000"/>
                </a:solidFill>
              </a:rPr>
              <a:t>(int)((double) 1 / 2)	</a:t>
            </a:r>
            <a:r>
              <a:rPr lang="en-US" sz="320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>
                <a:solidFill>
                  <a:srgbClr val="000000"/>
                </a:solidFill>
              </a:rPr>
              <a:t> 0 		int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A79A13A-DC73-4D5B-9281-ACB81F00CEF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638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5EEA21E-E1F4-47B2-A175-434DB7B6C26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  <a:cs typeface="B Nazanin" pitchFamily="2" charset="-78"/>
              </a:rPr>
              <a:t>Precedence (</a:t>
            </a:r>
            <a:r>
              <a:rPr lang="ar-SA" sz="4000" b="1" dirty="0">
                <a:solidFill>
                  <a:srgbClr val="293A83"/>
                </a:solidFill>
                <a:cs typeface="B Nazanin" pitchFamily="2" charset="-78"/>
              </a:rPr>
              <a:t>ا</a:t>
            </a:r>
            <a:r>
              <a:rPr lang="fa-IR" sz="4000" b="1" dirty="0">
                <a:solidFill>
                  <a:srgbClr val="293A83"/>
                </a:solidFill>
                <a:cs typeface="B Nazanin" pitchFamily="2" charset="-78"/>
              </a:rPr>
              <a:t>و</a:t>
            </a:r>
            <a:r>
              <a:rPr lang="ar-SA" sz="4000" b="1" dirty="0">
                <a:solidFill>
                  <a:srgbClr val="293A83"/>
                </a:solidFill>
                <a:cs typeface="B Nazanin" pitchFamily="2" charset="-78"/>
              </a:rPr>
              <a:t>لويت</a:t>
            </a:r>
            <a:r>
              <a:rPr lang="en-US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1) Parenthesis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2) Unary + - (for sign):  +4, -8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3) Explicit casting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4) / * %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5) Binary + -: 4+8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6) If multiple + - or / * %: from left to right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endParaRPr lang="en-US" sz="20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-5 + 2 / 4.0 * (-7 / 8)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-5 + 2 / 4.0 *  (0)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 + 0.5 * 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 + 0.0</a:t>
            </a:r>
          </a:p>
          <a:p>
            <a:pPr eaLnBrk="1" hangingPunct="1">
              <a:lnSpc>
                <a:spcPct val="8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dirty="0">
                <a:solidFill>
                  <a:srgbClr val="000000"/>
                </a:solidFill>
              </a:rPr>
              <a:t>				      </a:t>
            </a:r>
            <a:r>
              <a:rPr lang="en-US" sz="20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000" dirty="0">
                <a:solidFill>
                  <a:srgbClr val="000000"/>
                </a:solidFill>
              </a:rPr>
              <a:t>  -5.0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6103698-1DD9-4B59-A0DC-1D2D9AB8186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843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Precedence 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498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(7 + (float) (2 +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1.005))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20	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(7 + (float) (2 + 1))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20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(7 + (float) (3))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20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(7 + 3.0f)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20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10.0f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20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 dirty="0">
                <a:solidFill>
                  <a:srgbClr val="000000"/>
                </a:solidFill>
              </a:rPr>
              <a:t>  0.5 		 	// Result is float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endParaRPr lang="en-US" sz="2300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5 + (double)(7 / (</a:t>
            </a:r>
            <a:r>
              <a:rPr lang="en-US" sz="2300" dirty="0" err="1">
                <a:solidFill>
                  <a:srgbClr val="000000"/>
                </a:solidFill>
              </a:rPr>
              <a:t>int</a:t>
            </a:r>
            <a:r>
              <a:rPr lang="en-US" sz="2300" dirty="0">
                <a:solidFill>
                  <a:srgbClr val="000000"/>
                </a:solidFill>
              </a:rPr>
              <a:t>) 8.5 / 7.0 * 6)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5 + (double)(7 / 8 / 7.0 * 6)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5 + (double)(0 / 7.0 * 6)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</a:p>
          <a:p>
            <a:pPr eaLnBrk="1" hangingPunct="1">
              <a:lnSpc>
                <a:spcPct val="9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dirty="0">
                <a:solidFill>
                  <a:srgbClr val="000000"/>
                </a:solidFill>
              </a:rPr>
              <a:t>		5 + (double)(0.0 * 6)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 dirty="0">
                <a:solidFill>
                  <a:srgbClr val="000000"/>
                </a:solidFill>
              </a:rPr>
              <a:t> 5 + 0.0 </a:t>
            </a:r>
            <a:r>
              <a:rPr lang="en-US" sz="23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300" dirty="0">
                <a:solidFill>
                  <a:srgbClr val="000000"/>
                </a:solidFill>
              </a:rPr>
              <a:t> 5.0  // Result is double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E795619-E25A-4399-888D-69C29BAA32E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945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جمع قسمت صحيح دو عدد اعشاري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305800" cy="599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fa-IR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float num1, num2; //</a:t>
            </a:r>
            <a:r>
              <a:rPr lang="fa-IR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a-IR" sz="17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ورودي‌ها</a:t>
            </a:r>
            <a:r>
              <a:rPr lang="fa-IR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dirty="0">
              <a:solidFill>
                <a:srgbClr val="C00000"/>
              </a:solidFill>
              <a:latin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sum;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fa-I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fa-IR" sz="1700" dirty="0">
                <a:solidFill>
                  <a:srgbClr val="C00000"/>
                </a:solidFill>
                <a:latin typeface="Tahoma" pitchFamily="34" charset="0"/>
                <a:cs typeface="Tahoma" pitchFamily="34" charset="0"/>
              </a:rPr>
              <a:t>حاصل‌ جمع</a:t>
            </a:r>
            <a:r>
              <a:rPr lang="fa-IR" sz="17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</a:t>
            </a:r>
            <a:endParaRPr lang="en-US" sz="17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2 number: \n");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)num1 +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("%d\n", sum);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DEE10B2-2A64-4D44-8021-E65291D630FB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048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جمع قسمت اعشاري دو عدد اعشاري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457200" y="1108075"/>
            <a:ext cx="8686800" cy="555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float num1, num2, fpart1, fpart2, sum;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2 number: \n");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fpart1 = num1 -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)num1;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fpart2 = num2 - (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)num2;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fpart1 + fpart2;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sum);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r>
              <a:rPr lang="en-US" sz="20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1250"/>
              </a:spcBef>
              <a:buClrTx/>
              <a:buFontTx/>
              <a:buNone/>
            </a:pPr>
            <a:endParaRPr lang="en-US" sz="20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28C7A01-86FE-40CE-8394-B4FD6A772E2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Advanced mathematical operations</a:t>
            </a:r>
            <a:r>
              <a:rPr lang="en-US" sz="3200" dirty="0">
                <a:solidFill>
                  <a:srgbClr val="C2C2C2"/>
                </a:solidFill>
              </a:rPr>
              <a:t>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B6B2E0C-C089-410E-BC74-0FBC1CAD025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19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800">
                <a:solidFill>
                  <a:srgbClr val="293A83"/>
                </a:solidFill>
              </a:rPr>
              <a:t>Increment &amp; Decrement of </a:t>
            </a:r>
            <a:r>
              <a:rPr lang="en-US" sz="3800">
                <a:solidFill>
                  <a:srgbClr val="CC0000"/>
                </a:solidFill>
              </a:rPr>
              <a:t>Variables</a:t>
            </a:r>
            <a:r>
              <a:rPr lang="en-US" sz="4000">
                <a:solidFill>
                  <a:srgbClr val="293A83"/>
                </a:solidFill>
              </a:rPr>
              <a:t> 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4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Unary operators only for variables 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++ : increase by one</a:t>
            </a:r>
          </a:p>
          <a:p>
            <a:pPr eaLnBrk="1" hangingPunct="1">
              <a:lnSpc>
                <a:spcPct val="80000"/>
              </a:lnSpc>
              <a:spcBef>
                <a:spcPts val="8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-- : decrease by one </a:t>
            </a:r>
          </a:p>
          <a:p>
            <a:pPr eaLnBrk="1" hangingPunct="1">
              <a:lnSpc>
                <a:spcPct val="80000"/>
              </a:lnSpc>
              <a:spcBef>
                <a:spcPts val="875"/>
              </a:spcBef>
              <a:buClrTx/>
              <a:buFontTx/>
              <a:buNone/>
            </a:pPr>
            <a:endParaRPr lang="en-US" sz="1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eaLnBrk="1" hangingPunct="1">
              <a:lnSpc>
                <a:spcPct val="80000"/>
              </a:lnSpc>
              <a:spcBef>
                <a:spcPts val="938"/>
              </a:spcBef>
              <a:buClrTx/>
              <a:buFontTx/>
              <a:buNone/>
            </a:pPr>
            <a:endParaRPr lang="en-US" sz="1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13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</a:t>
            </a:r>
          </a:p>
          <a:p>
            <a:pPr eaLnBrk="1" hangingPunct="1">
              <a:lnSpc>
                <a:spcPct val="80000"/>
              </a:lnSpc>
              <a:spcBef>
                <a:spcPts val="1438"/>
              </a:spcBef>
              <a:buClrTx/>
              <a:buFontTx/>
              <a:buNone/>
            </a:pP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- 1;	// </a:t>
            </a:r>
            <a:r>
              <a:rPr lang="en-US" sz="23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3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35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A250250-FE0E-4C16-A3C4-D225F7A5683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51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ACE1888-7108-447C-974D-526C53E6EA8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Increment &amp; Decrement (cont’d)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CC0000"/>
                </a:solidFill>
              </a:rPr>
              <a:t>Postfix</a:t>
            </a:r>
            <a:r>
              <a:rPr lang="en-US" sz="3000" dirty="0">
                <a:solidFill>
                  <a:srgbClr val="000000"/>
                </a:solidFill>
              </a:rPr>
              <a:t>: Use the value then apply the operator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CC0000"/>
                </a:solidFill>
              </a:rPr>
              <a:t>Prefix</a:t>
            </a:r>
            <a:r>
              <a:rPr lang="en-US" sz="3000" dirty="0">
                <a:solidFill>
                  <a:srgbClr val="000000"/>
                </a:solidFill>
              </a:rPr>
              <a:t>: Apply the operator then use the value</a:t>
            </a:r>
          </a:p>
          <a:p>
            <a:pPr eaLnBrk="1" hangingPunct="1">
              <a:lnSpc>
                <a:spcPct val="80000"/>
              </a:lnSpc>
              <a:spcBef>
                <a:spcPts val="1000"/>
              </a:spcBef>
              <a:buClrTx/>
              <a:buFontTx/>
              <a:buNone/>
            </a:pPr>
            <a:endParaRPr lang="en-US" sz="16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11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++;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11, j = 10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++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12, j = 12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11, j = 12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--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10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- 1;		//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10, j = 9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endParaRPr lang="en-US" sz="2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2E3EBA-782F-4BE8-8458-2FF1957F861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3600" dirty="0">
                <a:solidFill>
                  <a:srgbClr val="293A83"/>
                </a:solidFill>
              </a:rPr>
              <a:t>Assignment Combined with Operation 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839200" cy="544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These are equal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&lt;variable&gt; &lt;op&gt;= &lt;expression&gt;</a:t>
            </a:r>
          </a:p>
          <a:p>
            <a:pPr lvl="1" eaLnBrk="1" hangingPunct="1">
              <a:lnSpc>
                <a:spcPct val="9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&lt;variable&gt; = &lt;variable&gt; &lt;op&gt; (&lt;expression&gt;)</a:t>
            </a:r>
          </a:p>
          <a:p>
            <a:pPr eaLnBrk="1" hangingPunct="1">
              <a:lnSpc>
                <a:spcPct val="9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9, j = 20;</a:t>
            </a:r>
          </a:p>
          <a:p>
            <a:pPr eaLnBrk="1" hangingPunct="1">
              <a:lnSpc>
                <a:spcPct val="90000"/>
              </a:lnSpc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1;		//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 	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/=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// j = j /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j = 2</a:t>
            </a:r>
          </a:p>
          <a:p>
            <a:pPr eaLnBrk="1" hangingPunct="1">
              <a:lnSpc>
                <a:spcPct val="90000"/>
              </a:lnSpc>
              <a:spcBef>
                <a:spcPts val="875"/>
              </a:spcBef>
              <a:buClrTx/>
              <a:buFontTx/>
              <a:buNone/>
            </a:pPr>
            <a:endParaRPr lang="en-US" sz="1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*=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j - 6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 j; 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*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j - 6 +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/ j));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110*/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56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C1B62C9-3C62-4B0A-BBB1-0A3316FBE2F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Multiple assignment </a:t>
            </a:r>
          </a:p>
        </p:txBody>
      </p:sp>
      <p:sp>
        <p:nvSpPr>
          <p:cNvPr id="26627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28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More than one assignment in a statement </a:t>
            </a:r>
          </a:p>
          <a:p>
            <a:pPr lvl="1" eaLnBrk="1" hangingPunct="1">
              <a:lnSpc>
                <a:spcPct val="80000"/>
              </a:lnSpc>
              <a:spcBef>
                <a:spcPts val="65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600" dirty="0">
                <a:solidFill>
                  <a:srgbClr val="CC0000"/>
                </a:solidFill>
              </a:rPr>
              <a:t>From right to left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k, l;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= j = k = l = 1;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--k -= 3 / l;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--k -=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-=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3)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[k = -2]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 --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[k = -3]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j *=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-3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[j = -3]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200" b="1" dirty="0">
                <a:solidFill>
                  <a:srgbClr val="000000"/>
                </a:solidFill>
                <a:latin typeface="Wingdings" pitchFamily="2" charset="2"/>
                <a:cs typeface="Courier New" pitchFamily="49" charset="0"/>
              </a:rPr>
              <a:t>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pl-PL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+= </a:t>
            </a: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-3 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2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 = -2]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l-PL" sz="22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 = -2, j = -3, k = -3, l = 1</a:t>
            </a:r>
          </a:p>
          <a:p>
            <a:pPr eaLnBrk="1" hangingPunct="1">
              <a:lnSpc>
                <a:spcPct val="80000"/>
              </a:lnSpc>
              <a:spcBef>
                <a:spcPts val="1375"/>
              </a:spcBef>
              <a:buClrTx/>
              <a:buFontTx/>
              <a:buNone/>
            </a:pPr>
            <a:r>
              <a:rPr lang="en-US" sz="2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*/</a:t>
            </a:r>
          </a:p>
        </p:txBody>
      </p: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D159D660-92EE-4615-84C3-ECB53498561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Precedence </a:t>
            </a:r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098725"/>
              </p:ext>
            </p:extLst>
          </p:nvPr>
        </p:nvGraphicFramePr>
        <p:xfrm>
          <a:off x="570706" y="1397000"/>
          <a:ext cx="8002588" cy="4120234"/>
        </p:xfrm>
        <a:graphic>
          <a:graphicData uri="http://schemas.openxmlformats.org/drawingml/2006/table">
            <a:tbl>
              <a:tblPr/>
              <a:tblGrid>
                <a:gridCol w="475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61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Operator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Direction 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788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61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 + ++ -- (type)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61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 / %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788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-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add. sub.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611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 +=  -=  *=  /= %=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Right to left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683D497-6434-430E-9B19-B566E8E1B574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765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Arithmetic on characters </a:t>
            </a:r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6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</a:t>
            </a:r>
            <a:r>
              <a:rPr lang="en-US" sz="3200" dirty="0">
                <a:solidFill>
                  <a:srgbClr val="000000"/>
                </a:solidFill>
              </a:rPr>
              <a:t> can be used as 8-bit integer </a:t>
            </a:r>
          </a:p>
          <a:p>
            <a:pPr eaLnBrk="1" hangingPunct="1">
              <a:lnSpc>
                <a:spcPct val="90000"/>
              </a:lnSpc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All arithmetic operation can be used with characters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/* A: 65, B: 66, C: 67, … */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char c = 'A',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// c = 66, c = 'B'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c;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3;	//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69,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'E'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c -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'X' - 'Z'; //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-5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CA9C686D-8519-4F5D-B476-9BBF439710C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867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b="1">
                <a:solidFill>
                  <a:srgbClr val="293A83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4000">
                <a:solidFill>
                  <a:srgbClr val="293A83"/>
                </a:solidFill>
              </a:rPr>
              <a:t> operator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686800" cy="509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3200">
                <a:solidFill>
                  <a:srgbClr val="000000"/>
                </a:solidFill>
              </a:rPr>
              <a:t> is a unary operator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cs typeface="Courier New" pitchFamily="49" charset="0"/>
              </a:rPr>
              <a:t>Return the size of operand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  <a:cs typeface="Courier New" pitchFamily="49" charset="0"/>
              </a:rPr>
              <a:t>Operand can be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  <a:cs typeface="Courier New" pitchFamily="49" charset="0"/>
              </a:rPr>
              <a:t>Variable, value or type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size, i = 10;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 i;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sizeof(i);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sizeof(2000);</a:t>
            </a:r>
          </a:p>
          <a:p>
            <a:pPr eaLnBrk="1" hangingPunct="1">
              <a:spcBef>
                <a:spcPts val="1625"/>
              </a:spcBef>
              <a:buClrTx/>
              <a:buFontTx/>
              <a:buNone/>
            </a:pPr>
            <a:r>
              <a:rPr lang="en-US" sz="2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 = sizeof(char)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B39A3AC-92EA-40F6-B70A-D13FB214915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2969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Precedence </a:t>
            </a:r>
          </a:p>
        </p:txBody>
      </p:sp>
      <p:graphicFrame>
        <p:nvGraphicFramePr>
          <p:cNvPr id="307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30368"/>
              </p:ext>
            </p:extLst>
          </p:nvPr>
        </p:nvGraphicFramePr>
        <p:xfrm>
          <a:off x="570706" y="1397000"/>
          <a:ext cx="8002588" cy="3708402"/>
        </p:xfrm>
        <a:graphic>
          <a:graphicData uri="http://schemas.openxmlformats.org/drawingml/2006/table">
            <a:tbl>
              <a:tblPr/>
              <a:tblGrid>
                <a:gridCol w="4754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Operator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Arial" charset="0"/>
                        </a:rPr>
                        <a:t>Direction </a:t>
                      </a:r>
                    </a:p>
                  </a:txBody>
                  <a:tcPr marL="90000" marR="90000" marT="62675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)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- + ++ -- (type) </a:t>
                      </a: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sizeof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* / %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+ -   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add. sub.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Left to right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7538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= +=  -=  *=  /= %=</a:t>
                      </a:r>
                    </a:p>
                  </a:txBody>
                  <a:tcPr marL="90000" marR="90000" marT="64944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Right to left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C51FB5B-1145-4671-8806-A3A9DEBAFEA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072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Complicated examples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251520" y="1143000"/>
            <a:ext cx="889248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k, 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1;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(char)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10;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				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//i:9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1;    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+= j * k++ +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				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//i:6 j:1 k:2 n:1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k = n = 2;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+ (k = ++n);		</a:t>
            </a:r>
            <a:r>
              <a:rPr lang="en-US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//i:5 j:2 k:3 n:3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018891B-213A-4D8F-AE83-107A3AA45B7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17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Undefined Statements</a:t>
            </a:r>
          </a:p>
        </p:txBody>
      </p:sp>
      <p:sp>
        <p:nvSpPr>
          <p:cNvPr id="31748" name="Text Box 3"/>
          <p:cNvSpPr txBox="1">
            <a:spLocks noChangeArrowheads="1"/>
          </p:cNvSpPr>
          <p:nvPr/>
        </p:nvSpPr>
        <p:spPr bwMode="auto">
          <a:xfrm>
            <a:off x="458272" y="1124744"/>
            <a:ext cx="8686800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 dirty="0">
                <a:solidFill>
                  <a:srgbClr val="000000"/>
                </a:solidFill>
              </a:rPr>
              <a:t>When standard does </a:t>
            </a:r>
            <a:r>
              <a:rPr lang="en-US" sz="3000" dirty="0">
                <a:solidFill>
                  <a:srgbClr val="CC0000"/>
                </a:solidFill>
              </a:rPr>
              <a:t>not</a:t>
            </a:r>
            <a:r>
              <a:rPr lang="en-US" sz="3000" dirty="0">
                <a:solidFill>
                  <a:srgbClr val="000000"/>
                </a:solidFill>
              </a:rPr>
              <a:t> tell what will happen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Linux</a:t>
            </a:r>
            <a:r>
              <a:rPr lang="en-US" sz="24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 GCC &amp; Code::Blocks outputs are different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Arial" charset="0"/>
              <a:cs typeface="Arial" charset="0"/>
            </a:endParaRP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</a:rPr>
              <a:t>Examples</a:t>
            </a:r>
          </a:p>
          <a:p>
            <a:pPr eaLnBrk="1" hangingPunct="1">
              <a:spcBef>
                <a:spcPts val="75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, j, k;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k = 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10;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=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k + 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//j = 29 or 30?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endParaRPr lang="en-US" sz="28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= 10;</a:t>
            </a:r>
          </a:p>
          <a:p>
            <a:pPr eaLnBrk="1" hangingPunct="1">
              <a:spcBef>
                <a:spcPts val="175"/>
              </a:spcBef>
              <a:buClrTx/>
              <a:buFontTx/>
              <a:buNone/>
            </a:pP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j + </a:t>
            </a:r>
            <a:r>
              <a:rPr lang="en-US" sz="28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++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			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28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8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= 11 or 20?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33A73F9-C5D0-4690-B4AA-135EE977FC3A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29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Overflow and Underflow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1679575" indent="-3381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1367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5939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0511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508375" indent="-338138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Computer’s precision is limited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CC0000"/>
                </a:solidFill>
              </a:rPr>
              <a:t>The number of bits</a:t>
            </a:r>
            <a:r>
              <a:rPr lang="en-US" sz="2400">
                <a:solidFill>
                  <a:srgbClr val="000000"/>
                </a:solidFill>
              </a:rPr>
              <a:t> in each type is limited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double [-1e308, 1e308]</a:t>
            </a:r>
          </a:p>
          <a:p>
            <a:pPr lvl="4" eaLnBrk="1" hangingPunct="1">
              <a:lnSpc>
                <a:spcPct val="90000"/>
              </a:lnSpc>
              <a:spcBef>
                <a:spcPts val="450"/>
              </a:spcBef>
              <a:buClr>
                <a:srgbClr val="CC9900"/>
              </a:buClr>
              <a:buSzPct val="75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Overflow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When result is larger than specified ranges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	1e300 * 1e200</a:t>
            </a:r>
          </a:p>
          <a:p>
            <a:pPr lvl="4" eaLnBrk="1" hangingPunct="1">
              <a:lnSpc>
                <a:spcPct val="90000"/>
              </a:lnSpc>
              <a:spcBef>
                <a:spcPts val="450"/>
              </a:spcBef>
              <a:buClr>
                <a:srgbClr val="CC9900"/>
              </a:buClr>
              <a:buSzPct val="75000"/>
              <a:buFont typeface="Wingdings" pitchFamily="2" charset="2"/>
              <a:buNone/>
            </a:pPr>
            <a:endParaRPr lang="en-US">
              <a:solidFill>
                <a:srgbClr val="000000"/>
              </a:solidFill>
            </a:endParaRPr>
          </a:p>
          <a:p>
            <a:pPr eaLnBrk="1" hangingPunct="1">
              <a:lnSpc>
                <a:spcPct val="90000"/>
              </a:lnSpc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Underflow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400">
                <a:solidFill>
                  <a:srgbClr val="000000"/>
                </a:solidFill>
              </a:rPr>
              <a:t>When the result is too smaller than precision 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ClrTx/>
              <a:buSzPct val="85000"/>
              <a:buFontTx/>
              <a:buNone/>
            </a:pPr>
            <a:r>
              <a:rPr lang="en-US" sz="2400">
                <a:solidFill>
                  <a:srgbClr val="000000"/>
                </a:solidFill>
              </a:rPr>
              <a:t>   1e-300 * 1e-200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337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5" dur="500"/>
                                        <p:tgtEl>
                                          <p:spTgt spid="337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640E94D7-133F-4FFB-A184-2E8A6E3754D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Basic operations</a:t>
            </a:r>
          </a:p>
        </p:txBody>
      </p:sp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en-US" sz="3200" dirty="0">
              <a:solidFill>
                <a:srgbClr val="000000"/>
              </a:solidFill>
            </a:endParaRPr>
          </a:p>
        </p:txBody>
      </p:sp>
      <p:graphicFrame>
        <p:nvGraphicFramePr>
          <p:cNvPr id="717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5963431"/>
              </p:ext>
            </p:extLst>
          </p:nvPr>
        </p:nvGraphicFramePr>
        <p:xfrm>
          <a:off x="1524000" y="2057400"/>
          <a:ext cx="6097588" cy="3135606"/>
        </p:xfrm>
        <a:graphic>
          <a:graphicData uri="http://schemas.openxmlformats.org/drawingml/2006/table">
            <a:tbl>
              <a:tblPr/>
              <a:tblGrid>
                <a:gridCol w="3049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مفهوم محاسباتي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1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عملگر</a:t>
                      </a: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 (operator)</a:t>
                      </a: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جمع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+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تفريق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-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تقسيم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/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ضرب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*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F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ar-SA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cs typeface="B Nazanin" pitchFamily="2" charset="-78"/>
                        </a:rPr>
                        <a:t>باقيمانده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cs typeface="B Nazanin" pitchFamily="2" charset="-78"/>
                      </a:endParaRPr>
                    </a:p>
                  </a:txBody>
                  <a:tcPr marL="90000" marR="90000" marT="71496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B Nazanin" pitchFamily="2" charset="-78"/>
                        </a:rPr>
                        <a:t>%</a:t>
                      </a:r>
                    </a:p>
                  </a:txBody>
                  <a:tcPr marL="90000" marR="90000" marT="67968" marB="4680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CDE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B155EB5-ABDE-40DC-8902-EED79C4F5DA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37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محاسبه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 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مقدار چند </a:t>
            </a:r>
            <a:r>
              <a:rPr lang="fa-IR" sz="4000" dirty="0" err="1">
                <a:solidFill>
                  <a:srgbClr val="293A83"/>
                </a:solidFill>
                <a:cs typeface="B Nazanin" pitchFamily="2" charset="-78"/>
              </a:rPr>
              <a:t>جمله‌ای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2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73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float a, b, c, x, result;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a, b, c, x: ");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&amp;a);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&amp;b);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&amp;c);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&amp;x);        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result = a * x * x + b * x + c;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result);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   return 0;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Bef>
                <a:spcPts val="4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A92CEC63-CD21-4024-AEA1-73559A044EE5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31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48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34820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Mathematic library</a:t>
            </a:r>
            <a:r>
              <a:rPr lang="en-US" sz="3700" dirty="0">
                <a:solidFill>
                  <a:srgbClr val="000000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000000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0375A81-5346-47D3-A466-EEBB77AB87D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32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Math Library </a:t>
            </a:r>
          </a:p>
        </p:txBody>
      </p:sp>
      <p:sp>
        <p:nvSpPr>
          <p:cNvPr id="35844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314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75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8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double f = 36;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fabs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(-f) 		36.000000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(f)		6.00000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(f, 0.5)		6.000000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-10.000000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ceil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11.000000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floor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-11.000000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floor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10.000000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fmax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(10.1, 20.2)	20.2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fmin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(10.1, 20.2)	10.1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(10.2)		10.0		</a:t>
            </a: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(-10.2)		-10.0</a:t>
            </a:r>
          </a:p>
          <a:p>
            <a:pPr eaLnBrk="1" hangingPunct="1">
              <a:spcBef>
                <a:spcPts val="1063"/>
              </a:spcBef>
              <a:buClrTx/>
              <a:buFontTx/>
              <a:buNone/>
            </a:pP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(20.6)		21		</a:t>
            </a:r>
            <a:r>
              <a:rPr lang="en-US" sz="1700" b="1" dirty="0" err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rint</a:t>
            </a:r>
            <a:r>
              <a:rPr lang="en-US" sz="17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(-20.6)		-21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93F09B2-270B-44D8-8835-82E25F75188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33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368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Math Library 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457200" y="1219200"/>
            <a:ext cx="8229600" cy="491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fr-F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PI = 3.141592653589793;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fr-FR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fr-F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double E = 2.7182818284590451;</a:t>
            </a:r>
          </a:p>
          <a:p>
            <a:pPr eaLnBrk="1" hangingPunct="1">
              <a:lnSpc>
                <a:spcPct val="90000"/>
              </a:lnSpc>
              <a:spcBef>
                <a:spcPts val="1000"/>
              </a:spcBef>
              <a:buClrTx/>
              <a:buFontTx/>
              <a:buNone/>
            </a:pPr>
            <a:endParaRPr lang="fr-FR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sin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(PI) 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cos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(PI/2) 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es-ES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acos</a:t>
            </a:r>
            <a:r>
              <a:rPr lang="es-E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		0.000000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(E)		1.000000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(10)		2.30258</a:t>
            </a:r>
          </a:p>
          <a:p>
            <a:pPr eaLnBrk="1" hangingPunct="1">
              <a:lnSpc>
                <a:spcPct val="90000"/>
              </a:lnSpc>
              <a:spcBef>
                <a:spcPts val="1500"/>
              </a:spcBef>
              <a:buClrTx/>
              <a:buFontTx/>
              <a:buNone/>
            </a:pPr>
            <a:r>
              <a:rPr lang="pt-BR" sz="2400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exp</a:t>
            </a:r>
            <a:r>
              <a:rPr lang="pt-BR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(1)		2.718282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محاسبه محيط و مساحت دايره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7891" name="Text Box 2"/>
          <p:cNvSpPr txBox="1">
            <a:spLocks noChangeArrowheads="1"/>
          </p:cNvSpPr>
          <p:nvPr/>
        </p:nvSpPr>
        <p:spPr bwMode="auto">
          <a:xfrm>
            <a:off x="304800" y="1000125"/>
            <a:ext cx="8382000" cy="595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PI 3.141592653589793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5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        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float r;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shoa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&amp;r);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double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PI * pow(r, 2);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2 * PI * r;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%f\n",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masahat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%f\n", </a:t>
            </a:r>
            <a:r>
              <a:rPr lang="en-US" sz="16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mohit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r>
              <a:rPr lang="en-US" sz="16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313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2A76D1B-0CF4-4B38-9673-B917202A871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34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حل معادله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دو (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با فرض وجود ريشه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8915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math.h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float a, b, c, delta, root1, root2;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a, b, c: ");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&amp;a);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&amp;b);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 &amp;c);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6121384-89BC-4807-B350-2C4F2CF2C94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35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حل معادله درجه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دو (</a:t>
            </a: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با فرض وجود ريشه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)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39939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57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      delta =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((b * b) - (4 * a * c));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root1 = (-b + delta) / (2 * a);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root2 = (-b - delta) / (2 * a);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("root1 = ");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root1);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("root2 = ");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root2);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   return 0;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74F73A65-35A7-4121-8525-CB6C85D7AABE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23A660B-FE02-4370-8DB7-B3F778A721C1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0963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  <p:sp>
        <p:nvSpPr>
          <p:cNvPr id="41987" name="Text Box 3"/>
          <p:cNvSpPr txBox="1">
            <a:spLocks noChangeArrowheads="1"/>
          </p:cNvSpPr>
          <p:nvPr/>
        </p:nvSpPr>
        <p:spPr bwMode="auto">
          <a:xfrm>
            <a:off x="457200" y="1066800"/>
            <a:ext cx="8229600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020763" indent="-349250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rand();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A random number in [0, RAND_MAX]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How does it work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Start from a </a:t>
            </a:r>
            <a:r>
              <a:rPr lang="en-US" sz="2800">
                <a:solidFill>
                  <a:srgbClr val="CC0000"/>
                </a:solidFill>
              </a:rPr>
              <a:t>seed</a:t>
            </a:r>
            <a:r>
              <a:rPr lang="en-US" sz="2800">
                <a:solidFill>
                  <a:srgbClr val="000000"/>
                </a:solidFill>
              </a:rPr>
              <a:t> number</a:t>
            </a:r>
          </a:p>
          <a:p>
            <a:pPr lvl="2" eaLnBrk="1" hangingPunct="1">
              <a:spcBef>
                <a:spcPts val="650"/>
              </a:spcBef>
              <a:buClr>
                <a:srgbClr val="CC0000"/>
              </a:buClr>
              <a:buSzPct val="75000"/>
              <a:buFont typeface="Wingdings" pitchFamily="2" charset="2"/>
              <a:buChar char=""/>
            </a:pPr>
            <a:r>
              <a:rPr lang="en-US" sz="2600">
                <a:solidFill>
                  <a:srgbClr val="000000"/>
                </a:solidFill>
              </a:rPr>
              <a:t>X0 </a:t>
            </a:r>
            <a:r>
              <a:rPr lang="en-US" sz="2600">
                <a:solidFill>
                  <a:srgbClr val="000000"/>
                </a:solidFill>
                <a:latin typeface="Wingdings" pitchFamily="2" charset="2"/>
              </a:rPr>
              <a:t></a:t>
            </a:r>
            <a:r>
              <a:rPr lang="en-US" sz="2600">
                <a:solidFill>
                  <a:srgbClr val="000000"/>
                </a:solidFill>
              </a:rPr>
              <a:t> F(seed number)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Xn+1 = F(Xn)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Same seed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Same random number sequence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304800" y="1143000"/>
            <a:ext cx="8382000" cy="665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usually want different random number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Run 1: 10, 20, 17, 1000, 23, 345, 30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Run 2: 23, 904, 23, 346, 85,  234, 63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>
                <a:solidFill>
                  <a:srgbClr val="000000"/>
                </a:solidFill>
              </a:rPr>
              <a:t>We should use different seed in each run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How?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>
                <a:solidFill>
                  <a:srgbClr val="000000"/>
                </a:solidFill>
              </a:rPr>
              <a:t>Initialize seed by system time </a:t>
            </a:r>
          </a:p>
          <a:p>
            <a:pPr lvl="1" eaLnBrk="1" hangingPunct="1">
              <a:spcBef>
                <a:spcPts val="275"/>
              </a:spcBef>
              <a:buClr>
                <a:srgbClr val="006633"/>
              </a:buClr>
              <a:buSzPct val="85000"/>
              <a:buFont typeface="Wingdings" pitchFamily="2" charset="2"/>
              <a:buNone/>
            </a:pPr>
            <a:endParaRPr lang="en-US" sz="1100">
              <a:solidFill>
                <a:srgbClr val="000000"/>
              </a:solidFill>
            </a:endParaRP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pt-BR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&lt;time.h&gt;</a:t>
            </a:r>
          </a:p>
          <a:p>
            <a:pPr lvl="1">
              <a:spcBef>
                <a:spcPts val="700"/>
              </a:spcBef>
              <a:buClrTx/>
              <a:buSzPct val="85000"/>
              <a:buFontTx/>
              <a:buNone/>
            </a:pPr>
            <a:r>
              <a:rPr lang="pt-BR" sz="2800" b="1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time_t t = time(NULL);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pt-BR" sz="2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srand(t);</a:t>
            </a: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pt-BR" sz="3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2000"/>
              </a:spcBef>
              <a:buClr>
                <a:srgbClr val="003399"/>
              </a:buClr>
              <a:buFont typeface="Wingdings" pitchFamily="2" charset="2"/>
              <a:buNone/>
            </a:pPr>
            <a:endParaRPr lang="pt-BR" sz="3200" b="1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1987" name="Text Box 2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25BD029E-1A2C-43A8-A7D1-36D263A2E272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1988" name="Text Box 3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430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430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430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430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430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430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3348CB90-5EEF-42C7-B4A4-6E3D3228121C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39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4301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Random Numbers </a:t>
            </a:r>
          </a:p>
        </p:txBody>
      </p:sp>
      <p:sp>
        <p:nvSpPr>
          <p:cNvPr id="43012" name="Text Box 3"/>
          <p:cNvSpPr txBox="1">
            <a:spLocks noChangeArrowheads="1"/>
          </p:cNvSpPr>
          <p:nvPr/>
        </p:nvSpPr>
        <p:spPr bwMode="auto">
          <a:xfrm>
            <a:off x="381000" y="1066800"/>
            <a:ext cx="4800600" cy="509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&lt;stdlib.h&gt;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&lt;time.h&gt;</a:t>
            </a:r>
          </a:p>
          <a:p>
            <a:pPr eaLnBrk="1" hangingPunct="1">
              <a:lnSpc>
                <a:spcPct val="80000"/>
              </a:lnSpc>
              <a:spcBef>
                <a:spcPts val="250"/>
              </a:spcBef>
              <a:buClrTx/>
              <a:buFontTx/>
              <a:buNone/>
            </a:pPr>
            <a:endParaRPr lang="pt-BR" sz="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main(void){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int r1, r2;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srand(0);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r1 = rand();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printf("r1 = %d\n", r1);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pt-BR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time_t t = time(NULL);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srand(</a:t>
            </a:r>
            <a:r>
              <a:rPr lang="pt-BR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</a:rPr>
              <a:t>t</a:t>
            </a: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r2 = rand();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printf("r2 = %d\n", r2); 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r>
              <a:rPr lang="pt-BR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172200" y="1143000"/>
            <a:ext cx="2057400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First Run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1873</a:t>
            </a: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Second Run 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1866</a:t>
            </a: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endParaRPr lang="en-US" sz="2000">
              <a:solidFill>
                <a:srgbClr val="000000"/>
              </a:solidFill>
            </a:endParaRP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Third Run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r1 = 38</a:t>
            </a:r>
          </a:p>
          <a:p>
            <a:pPr eaLnBrk="1" hangingPunct="1">
              <a:buClrTx/>
              <a:buFontTx/>
              <a:buNone/>
            </a:pPr>
            <a:r>
              <a:rPr lang="en-US" sz="2000">
                <a:solidFill>
                  <a:srgbClr val="000000"/>
                </a:solidFill>
              </a:rPr>
              <a:t>r2 = 1860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4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8A6FCA98-6CF7-4425-8269-7228DEDA51E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717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Example </a:t>
            </a:r>
          </a:p>
        </p:txBody>
      </p:sp>
      <p:sp>
        <p:nvSpPr>
          <p:cNvPr id="717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2900" indent="-341313"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342900" algn="l"/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 + 2 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3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 + 2 + 3 + 4 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3 + 3 + 4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6 + 4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		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10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10 * 20 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200</a:t>
            </a: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endParaRPr lang="en-US" sz="28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750"/>
              </a:spcBef>
              <a:buClrTx/>
              <a:buFontTx/>
              <a:buNone/>
            </a:pPr>
            <a:r>
              <a:rPr lang="en-US" sz="2800" dirty="0">
                <a:solidFill>
                  <a:srgbClr val="000000"/>
                </a:solidFill>
              </a:rPr>
              <a:t>100 / 20		</a:t>
            </a:r>
            <a:r>
              <a:rPr lang="en-US" sz="28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800" dirty="0">
                <a:solidFill>
                  <a:srgbClr val="000000"/>
                </a:solidFill>
              </a:rPr>
              <a:t> 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برنامه‌ چاپ يك عدد اعشاري تصادفي در بازه</a:t>
            </a:r>
            <a:r>
              <a:rPr lang="fa-IR" sz="4000" dirty="0">
                <a:solidFill>
                  <a:srgbClr val="293A83"/>
                </a:solidFill>
                <a:cs typeface="B Nazanin" pitchFamily="2" charset="-78"/>
              </a:rPr>
              <a:t> </a:t>
            </a:r>
            <a:r>
              <a:rPr lang="hi-IN" sz="3600" dirty="0">
                <a:solidFill>
                  <a:srgbClr val="293A83"/>
                </a:solidFill>
                <a:cs typeface="Zar" pitchFamily="2" charset="-78"/>
              </a:rPr>
              <a:t> </a:t>
            </a:r>
            <a:r>
              <a:rPr lang="en-US" sz="3600" dirty="0">
                <a:solidFill>
                  <a:srgbClr val="293A83"/>
                </a:solidFill>
                <a:cs typeface="B Nazanin" pitchFamily="2" charset="-78"/>
              </a:rPr>
              <a:t>(0, 1)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44035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5264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105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time_t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t = time(NULL);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(t);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12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rand();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double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(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+ 1) / (RAND_MAX + 2.0);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</a:t>
            </a:r>
            <a:r>
              <a:rPr lang="en-US" sz="24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fr</a:t>
            </a: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105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r>
              <a:rPr lang="en-US" sz="24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500"/>
              </a:spcBef>
              <a:buClrTx/>
              <a:buFontTx/>
              <a:buNone/>
            </a:pPr>
            <a:endParaRPr lang="en-US" sz="24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FBECCEF3-4605-4A76-A229-0E2D496ECDB6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40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4FA6B-07D8-4719-981D-E0E4B535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"/>
            <a:ext cx="8515672" cy="760413"/>
          </a:xfrm>
        </p:spPr>
        <p:txBody>
          <a:bodyPr/>
          <a:lstStyle/>
          <a:p>
            <a:r>
              <a:rPr lang="en-US" sz="3600" dirty="0"/>
              <a:t>Print 3 random numbers between 0 &amp; 49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B2E7AA-DD2D-4B0A-BB95-C552E8B00BB6}"/>
              </a:ext>
            </a:extLst>
          </p:cNvPr>
          <p:cNvSpPr>
            <a:spLocks noGrp="1"/>
          </p:cNvSpPr>
          <p:nvPr>
            <p:ph type="sldNum" idx="10"/>
          </p:nvPr>
        </p:nvSpPr>
        <p:spPr>
          <a:xfrm>
            <a:off x="4279586" y="6415087"/>
            <a:ext cx="608013" cy="366713"/>
          </a:xfrm>
        </p:spPr>
        <p:txBody>
          <a:bodyPr/>
          <a:lstStyle/>
          <a:p>
            <a:pPr>
              <a:defRPr/>
            </a:pPr>
            <a:fld id="{CB88BDA3-B792-45F4-BE1D-E52095F2478C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6599B8-2E2D-4773-93F8-6CB99B2B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kern="1200" dirty="0" err="1"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kern="1200" dirty="0" err="1">
                <a:latin typeface="Courier New" pitchFamily="49" charset="0"/>
                <a:cs typeface="Courier New" pitchFamily="49" charset="0"/>
              </a:rPr>
              <a:t>stdlib.h</a:t>
            </a: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sz="2400" b="1" kern="1200" dirty="0" err="1">
                <a:latin typeface="Courier New" pitchFamily="49" charset="0"/>
                <a:cs typeface="Courier New" pitchFamily="49" charset="0"/>
              </a:rPr>
              <a:t>time.h</a:t>
            </a: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int main (){    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  int </a:t>
            </a:r>
            <a:r>
              <a:rPr lang="en-US" sz="2400" b="1" kern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, n;   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kern="1200" dirty="0" err="1">
                <a:latin typeface="Courier New" pitchFamily="49" charset="0"/>
                <a:cs typeface="Courier New" pitchFamily="49" charset="0"/>
              </a:rPr>
              <a:t>time_t</a:t>
            </a: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 t;    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/* </a:t>
            </a:r>
            <a:r>
              <a:rPr lang="en-US" sz="2400" b="1" kern="12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Intializes</a:t>
            </a:r>
            <a:r>
              <a:rPr lang="en-US" sz="2400" b="1" kern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random number generator */</a:t>
            </a: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b="1" kern="1200" dirty="0" err="1">
                <a:latin typeface="Courier New" pitchFamily="49" charset="0"/>
                <a:cs typeface="Courier New" pitchFamily="49" charset="0"/>
              </a:rPr>
              <a:t>srand</a:t>
            </a: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((unsigned) time(&amp;t));    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/* Print 3 random numbers from 0 to 49 */    </a:t>
            </a:r>
            <a:r>
              <a:rPr lang="en-US" sz="2400" b="1" kern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("%d\n", rand() % 50);    </a:t>
            </a:r>
            <a:r>
              <a:rPr lang="en-US" sz="2400" b="1" kern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("%d\n", rand() % 50);    </a:t>
            </a:r>
            <a:r>
              <a:rPr lang="en-US" sz="2400" b="1" kern="1200" dirty="0" err="1"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("%d\n", rand() % 50);    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  return(0);</a:t>
            </a:r>
          </a:p>
          <a:p>
            <a:pPr>
              <a:spcBef>
                <a:spcPts val="0"/>
              </a:spcBef>
            </a:pPr>
            <a:r>
              <a:rPr lang="en-US" sz="2400" b="1" kern="1200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4883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1"/>
          <p:cNvSpPr txBox="1">
            <a:spLocks noChangeArrowheads="1"/>
          </p:cNvSpPr>
          <p:nvPr/>
        </p:nvSpPr>
        <p:spPr bwMode="auto">
          <a:xfrm>
            <a:off x="457200" y="150813"/>
            <a:ext cx="7924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Reference </a:t>
            </a:r>
          </a:p>
        </p:txBody>
      </p:sp>
      <p:sp>
        <p:nvSpPr>
          <p:cNvPr id="32771" name="Text Box 2"/>
          <p:cNvSpPr txBox="1">
            <a:spLocks noChangeArrowheads="1"/>
          </p:cNvSpPr>
          <p:nvPr/>
        </p:nvSpPr>
        <p:spPr bwMode="auto">
          <a:xfrm>
            <a:off x="304800" y="11430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9725" indent="-339725"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39725" algn="l"/>
                <a:tab pos="796925" algn="l"/>
                <a:tab pos="1254125" algn="l"/>
                <a:tab pos="1711325" algn="l"/>
                <a:tab pos="2168525" algn="l"/>
                <a:tab pos="2625725" algn="l"/>
                <a:tab pos="3082925" algn="l"/>
                <a:tab pos="3540125" algn="l"/>
                <a:tab pos="3997325" algn="l"/>
                <a:tab pos="4454525" algn="l"/>
                <a:tab pos="4911725" algn="l"/>
                <a:tab pos="5368925" algn="l"/>
                <a:tab pos="5826125" algn="l"/>
                <a:tab pos="6283325" algn="l"/>
                <a:tab pos="6740525" algn="l"/>
                <a:tab pos="7197725" algn="l"/>
                <a:tab pos="7654925" algn="l"/>
                <a:tab pos="8112125" algn="l"/>
                <a:tab pos="8569325" algn="l"/>
                <a:tab pos="9026525" algn="l"/>
                <a:tab pos="94837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342900" lvl="0" indent="-342900" defTabSz="914400">
              <a:spcBef>
                <a:spcPts val="1200"/>
              </a:spcBef>
              <a:buClr>
                <a:srgbClr val="003399"/>
              </a:buClr>
              <a:buSzTx/>
              <a:buFont typeface="Wingdings" pitchFamily="2" charset="2"/>
              <a:buChar char="Ø"/>
              <a:tabLst/>
            </a:pPr>
            <a:r>
              <a:rPr lang="en-US" sz="3200" kern="0" dirty="0">
                <a:solidFill>
                  <a:srgbClr val="CC0000"/>
                </a:solidFill>
                <a:latin typeface="+mj-lt"/>
              </a:rPr>
              <a:t>Reading Assignment</a:t>
            </a:r>
            <a:r>
              <a:rPr lang="en-US" sz="3200" kern="0" dirty="0">
                <a:solidFill>
                  <a:srgbClr val="000000"/>
                </a:solidFill>
                <a:latin typeface="+mj-lt"/>
              </a:rPr>
              <a:t>: Section 2.1 to 2.5 of Chapter 2 of “C How to Program”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9242773-A0CF-44AA-A06F-737BBBA1D179}" type="slidenum">
              <a:rPr lang="en-US" sz="1200">
                <a:solidFill>
                  <a:srgbClr val="000000"/>
                </a:solidFill>
                <a:ea typeface="MS PGothic" pitchFamily="32" charset="-128"/>
              </a:rPr>
              <a:pPr algn="r" eaLnBrk="1" hangingPunct="1">
                <a:buClrTx/>
                <a:buFontTx/>
                <a:buNone/>
              </a:pPr>
              <a:t>42</a:t>
            </a:fld>
            <a:endParaRPr lang="en-US" sz="1200">
              <a:solidFill>
                <a:srgbClr val="000000"/>
              </a:solidFill>
              <a:ea typeface="MS PGothic" pitchFamily="3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1587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1FB42BCB-62FB-4FB7-9A2D-BC8D01811228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5</a:t>
            </a:fld>
            <a:endParaRPr lang="en-US" sz="1200" dirty="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 dirty="0">
                <a:solidFill>
                  <a:srgbClr val="293A83"/>
                </a:solidFill>
              </a:rPr>
              <a:t>Modulo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02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%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Only can be used by </a:t>
            </a:r>
            <a:r>
              <a:rPr lang="en-US" sz="3200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3200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</a:rPr>
              <a:t>operands</a:t>
            </a:r>
            <a:endParaRPr lang="en-US" sz="3200" b="1" dirty="0">
              <a:solidFill>
                <a:schemeClr val="accent1">
                  <a:lumMod val="50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5 % 4 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1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7 % 88 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7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-20 % 7 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-6 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20 % -7	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6</a:t>
            </a:r>
          </a:p>
          <a:p>
            <a:pPr eaLnBrk="1" hangingPunct="1">
              <a:spcBef>
                <a:spcPts val="2000"/>
              </a:spcBef>
              <a:buClrTx/>
              <a:buFontTx/>
              <a:buNone/>
            </a:pPr>
            <a:r>
              <a:rPr lang="en-US" sz="3200" dirty="0">
                <a:solidFill>
                  <a:srgbClr val="000000"/>
                </a:solidFill>
              </a:rPr>
              <a:t>	-20 % -7 	</a:t>
            </a:r>
            <a:r>
              <a:rPr lang="en-US" sz="32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</a:rPr>
              <a:t> -6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91B351B1-A119-4606-93F9-0F890E1F5A00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6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9219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Parenthesis    </a:t>
            </a:r>
          </a:p>
        </p:txBody>
      </p:sp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57200" y="1052736"/>
            <a:ext cx="8229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1125"/>
              </a:spcBef>
              <a:buClrTx/>
              <a:buFontTx/>
              <a:buNone/>
            </a:pPr>
            <a:endParaRPr lang="en-US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sz="2400" dirty="0">
                <a:solidFill>
                  <a:srgbClr val="000000"/>
                </a:solidFill>
              </a:rPr>
              <a:t>2 + 5) * (7 – 1)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(7) * (6)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42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endParaRPr lang="en-US" sz="24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1 * (2 + (3  * (4 + 5)))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 + (3  * (9)))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 + (27))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1 * (29) 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29</a:t>
            </a:r>
          </a:p>
          <a:p>
            <a:pPr eaLnBrk="1" hangingPunct="1">
              <a:lnSpc>
                <a:spcPct val="80000"/>
              </a:lnSpc>
              <a:spcBef>
                <a:spcPts val="563"/>
              </a:spcBef>
              <a:buClrTx/>
              <a:buFontTx/>
              <a:buNone/>
            </a:pPr>
            <a:endParaRPr lang="en-US" sz="900" dirty="0">
              <a:solidFill>
                <a:srgbClr val="00000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(((1 * 2) + 3)  * 4) + 5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(((2) + 3)  * 4)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((5)  * 4)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(20) + 5</a:t>
            </a:r>
          </a:p>
          <a:p>
            <a:pPr eaLnBrk="1" hangingPunct="1">
              <a:lnSpc>
                <a:spcPct val="80000"/>
              </a:lnSpc>
              <a:spcBef>
                <a:spcPts val="1500"/>
              </a:spcBef>
              <a:buClrTx/>
              <a:buFontTx/>
              <a:buNone/>
            </a:pPr>
            <a:r>
              <a:rPr lang="en-US" sz="2400" dirty="0">
                <a:solidFill>
                  <a:srgbClr val="000000"/>
                </a:solidFill>
              </a:rPr>
              <a:t>				    </a:t>
            </a:r>
            <a:r>
              <a:rPr lang="en-US" sz="2400" dirty="0">
                <a:solidFill>
                  <a:srgbClr val="000000"/>
                </a:solidFill>
                <a:latin typeface="Wingdings" pitchFamily="2" charset="2"/>
              </a:rPr>
              <a:t></a:t>
            </a:r>
            <a:r>
              <a:rPr lang="en-US" sz="2400" dirty="0">
                <a:solidFill>
                  <a:srgbClr val="000000"/>
                </a:solidFill>
              </a:rPr>
              <a:t> 25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5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6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5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1"/>
          <p:cNvSpPr txBox="1">
            <a:spLocks noChangeArrowheads="1"/>
          </p:cNvSpPr>
          <p:nvPr/>
        </p:nvSpPr>
        <p:spPr bwMode="auto">
          <a:xfrm>
            <a:off x="304800" y="150813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rtl="1" eaLnBrk="1" hangingPunct="1">
              <a:buClrTx/>
              <a:buFontTx/>
              <a:buNone/>
            </a:pPr>
            <a:r>
              <a:rPr lang="ar-SA" sz="4000" dirty="0">
                <a:solidFill>
                  <a:srgbClr val="293A83"/>
                </a:solidFill>
                <a:cs typeface="B Nazanin" pitchFamily="2" charset="-78"/>
              </a:rPr>
              <a:t>برنامه چاپ ميانگين سه عدد</a:t>
            </a:r>
            <a:endParaRPr lang="en-US" sz="4000" dirty="0">
              <a:solidFill>
                <a:srgbClr val="293A83"/>
              </a:solidFill>
              <a:cs typeface="B Nazanin" pitchFamily="2" charset="-78"/>
            </a:endParaRP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304800" y="1044575"/>
            <a:ext cx="8382000" cy="600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1313"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include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stdio.h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eaLnBrk="1" hangingPunct="1">
              <a:spcBef>
                <a:spcPts val="313"/>
              </a:spcBef>
              <a:buClrTx/>
              <a:buFontTx/>
              <a:buNone/>
            </a:pPr>
            <a:endParaRPr lang="en-US" sz="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main(void){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num1, num2, num3, sum, average;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("Enter 3 number: \n");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("%f",&amp;num1);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("%f",&amp;num2);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scanf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("%f",&amp;num3);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sum = num1 + num2 + num3;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average = sum / 3;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Miangin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");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printf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("%f\n", average);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0;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eaLnBrk="1" hangingPunct="1">
              <a:spcBef>
                <a:spcPts val="1000"/>
              </a:spcBef>
              <a:buClrTx/>
              <a:buFontTx/>
              <a:buNone/>
            </a:pPr>
            <a:endParaRPr lang="en-US" sz="1600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21C856D-4B52-4845-B6B9-EF9B46F5BF23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7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529032E1-D07E-4A1B-97B7-20F54C598789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8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1267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What We Will Learn 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668338" indent="-325438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Basic mathematic operations in C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000000"/>
                </a:solidFill>
              </a:rPr>
              <a:t>Effect of type and type conversion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Precedence </a:t>
            </a:r>
          </a:p>
          <a:p>
            <a:pPr eaLnBrk="1" hangingPunct="1">
              <a:spcBef>
                <a:spcPts val="2000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Advanced mathematical operations </a:t>
            </a:r>
          </a:p>
          <a:p>
            <a:pPr eaLnBrk="1" hangingPunct="1">
              <a:spcBef>
                <a:spcPts val="2313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200" dirty="0">
                <a:solidFill>
                  <a:srgbClr val="C2C2C2"/>
                </a:solidFill>
              </a:rPr>
              <a:t>Mathematic library</a:t>
            </a:r>
            <a:r>
              <a:rPr lang="en-US" sz="3700" dirty="0">
                <a:solidFill>
                  <a:srgbClr val="C2C2C2"/>
                </a:solidFill>
              </a:rPr>
              <a:t> </a:t>
            </a:r>
          </a:p>
          <a:p>
            <a:pPr lvl="1" eaLnBrk="1" hangingPunct="1">
              <a:spcBef>
                <a:spcPts val="700"/>
              </a:spcBef>
              <a:buClr>
                <a:srgbClr val="006633"/>
              </a:buClr>
              <a:buSzPct val="85000"/>
              <a:buFont typeface="Wingdings" pitchFamily="2" charset="2"/>
              <a:buChar char=""/>
            </a:pPr>
            <a:r>
              <a:rPr lang="en-US" sz="2800" dirty="0">
                <a:solidFill>
                  <a:srgbClr val="C2C2C2"/>
                </a:solidFill>
              </a:rPr>
              <a:t>Random numbers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1"/>
          <p:cNvSpPr txBox="1">
            <a:spLocks noChangeArrowheads="1"/>
          </p:cNvSpPr>
          <p:nvPr/>
        </p:nvSpPr>
        <p:spPr bwMode="auto">
          <a:xfrm>
            <a:off x="3962400" y="6477000"/>
            <a:ext cx="6096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4AA8C98B-2EEC-45C3-B7D9-BA933351A48D}" type="slidenum">
              <a:rPr lang="en-US" sz="1200">
                <a:solidFill>
                  <a:srgbClr val="000000"/>
                </a:solidFill>
                <a:ea typeface="MS PGothic" pitchFamily="34" charset="-128"/>
              </a:rPr>
              <a:pPr algn="r" eaLnBrk="1" hangingPunct="1">
                <a:buClrTx/>
                <a:buFontTx/>
                <a:buNone/>
              </a:pPr>
              <a:t>9</a:t>
            </a:fld>
            <a:endParaRPr lang="en-US" sz="1200">
              <a:solidFill>
                <a:srgbClr val="000000"/>
              </a:solidFill>
              <a:ea typeface="MS PGothic" pitchFamily="34" charset="-128"/>
            </a:endParaRPr>
          </a:p>
        </p:txBody>
      </p:sp>
      <p:sp>
        <p:nvSpPr>
          <p:cNvPr id="12291" name="Text Box 2"/>
          <p:cNvSpPr txBox="1">
            <a:spLocks noChangeArrowheads="1"/>
          </p:cNvSpPr>
          <p:nvPr/>
        </p:nvSpPr>
        <p:spPr bwMode="auto">
          <a:xfrm>
            <a:off x="457200" y="152400"/>
            <a:ext cx="8229600" cy="78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sz="4000">
                <a:solidFill>
                  <a:srgbClr val="293A83"/>
                </a:solidFill>
              </a:rPr>
              <a:t>General rules of type conversion  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457200" y="1143000"/>
            <a:ext cx="8229600" cy="5154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1313" indent="-341313"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If either operand is </a:t>
            </a:r>
            <a:r>
              <a:rPr lang="en-US" sz="3000">
                <a:solidFill>
                  <a:srgbClr val="CC0000"/>
                </a:solidFill>
              </a:rPr>
              <a:t>long double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long double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if either operand is </a:t>
            </a:r>
            <a:r>
              <a:rPr lang="en-US" sz="3000">
                <a:solidFill>
                  <a:srgbClr val="CC0000"/>
                </a:solidFill>
              </a:rPr>
              <a:t>double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double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if either operand is </a:t>
            </a:r>
            <a:r>
              <a:rPr lang="en-US" sz="3000">
                <a:solidFill>
                  <a:srgbClr val="CC0000"/>
                </a:solidFill>
              </a:rPr>
              <a:t>float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float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Otherwise, convert </a:t>
            </a:r>
            <a:r>
              <a:rPr lang="en-US" sz="3000">
                <a:solidFill>
                  <a:srgbClr val="CC0000"/>
                </a:solidFill>
              </a:rPr>
              <a:t>char</a:t>
            </a:r>
            <a:r>
              <a:rPr lang="en-US" sz="3000">
                <a:solidFill>
                  <a:srgbClr val="000000"/>
                </a:solidFill>
              </a:rPr>
              <a:t> and </a:t>
            </a:r>
            <a:r>
              <a:rPr lang="en-US" sz="3000">
                <a:solidFill>
                  <a:srgbClr val="CC0000"/>
                </a:solidFill>
              </a:rPr>
              <a:t>short</a:t>
            </a:r>
            <a:r>
              <a:rPr lang="en-US" sz="3000">
                <a:solidFill>
                  <a:srgbClr val="000000"/>
                </a:solidFill>
              </a:rPr>
              <a:t> to </a:t>
            </a:r>
            <a:r>
              <a:rPr lang="en-US" sz="3000">
                <a:solidFill>
                  <a:srgbClr val="CC0000"/>
                </a:solidFill>
              </a:rPr>
              <a:t>int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  <a:p>
            <a:pPr eaLnBrk="1" hangingPunct="1">
              <a:spcBef>
                <a:spcPts val="1875"/>
              </a:spcBef>
              <a:buClr>
                <a:srgbClr val="003399"/>
              </a:buClr>
              <a:buFont typeface="Wingdings" pitchFamily="2" charset="2"/>
              <a:buChar char=""/>
            </a:pPr>
            <a:r>
              <a:rPr lang="en-US" sz="3000">
                <a:solidFill>
                  <a:srgbClr val="000000"/>
                </a:solidFill>
              </a:rPr>
              <a:t>Then, if either operand is </a:t>
            </a:r>
            <a:r>
              <a:rPr lang="en-US" sz="3000">
                <a:solidFill>
                  <a:srgbClr val="CC0000"/>
                </a:solidFill>
              </a:rPr>
              <a:t>long</a:t>
            </a:r>
            <a:r>
              <a:rPr lang="en-US" sz="3000">
                <a:solidFill>
                  <a:srgbClr val="000000"/>
                </a:solidFill>
              </a:rPr>
              <a:t>, convert the other to </a:t>
            </a:r>
            <a:r>
              <a:rPr lang="en-US" sz="3000">
                <a:solidFill>
                  <a:srgbClr val="CC0000"/>
                </a:solidFill>
              </a:rPr>
              <a:t>long</a:t>
            </a:r>
            <a:r>
              <a:rPr lang="en-US" sz="300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8738f2a1c7bf7f5369f8ada051421cfbce90"/>
</p:tagLst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18246</TotalTime>
  <Words>3360</Words>
  <Application>Microsoft Office PowerPoint</Application>
  <PresentationFormat>On-screen Show (4:3)</PresentationFormat>
  <Paragraphs>581</Paragraphs>
  <Slides>42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Print 3 random numbers between 0 &amp; 49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creator>Bahador</dc:creator>
  <cp:lastModifiedBy>Morteza Zakeri</cp:lastModifiedBy>
  <cp:revision>393</cp:revision>
  <cp:lastPrinted>2014-10-18T04:03:53Z</cp:lastPrinted>
  <dcterms:created xsi:type="dcterms:W3CDTF">2007-10-07T13:27:00Z</dcterms:created>
  <dcterms:modified xsi:type="dcterms:W3CDTF">2024-03-09T19:03:29Z</dcterms:modified>
</cp:coreProperties>
</file>