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84"/>
  </p:notesMasterIdLst>
  <p:sldIdLst>
    <p:sldId id="3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80" r:id="rId26"/>
    <p:sldId id="379" r:id="rId27"/>
    <p:sldId id="381" r:id="rId28"/>
    <p:sldId id="382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34" r:id="rId41"/>
    <p:sldId id="289" r:id="rId42"/>
    <p:sldId id="290" r:id="rId43"/>
    <p:sldId id="291" r:id="rId44"/>
    <p:sldId id="292" r:id="rId45"/>
    <p:sldId id="293" r:id="rId46"/>
    <p:sldId id="294" r:id="rId47"/>
    <p:sldId id="327" r:id="rId48"/>
    <p:sldId id="328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31" r:id="rId59"/>
    <p:sldId id="332" r:id="rId60"/>
    <p:sldId id="304" r:id="rId61"/>
    <p:sldId id="305" r:id="rId62"/>
    <p:sldId id="306" r:id="rId63"/>
    <p:sldId id="307" r:id="rId64"/>
    <p:sldId id="308" r:id="rId65"/>
    <p:sldId id="325" r:id="rId66"/>
    <p:sldId id="335" r:id="rId67"/>
    <p:sldId id="309" r:id="rId68"/>
    <p:sldId id="310" r:id="rId69"/>
    <p:sldId id="311" r:id="rId70"/>
    <p:sldId id="312" r:id="rId71"/>
    <p:sldId id="326" r:id="rId72"/>
    <p:sldId id="313" r:id="rId73"/>
    <p:sldId id="314" r:id="rId74"/>
    <p:sldId id="315" r:id="rId75"/>
    <p:sldId id="317" r:id="rId76"/>
    <p:sldId id="318" r:id="rId77"/>
    <p:sldId id="383" r:id="rId78"/>
    <p:sldId id="320" r:id="rId79"/>
    <p:sldId id="322" r:id="rId80"/>
    <p:sldId id="333" r:id="rId81"/>
    <p:sldId id="323" r:id="rId82"/>
    <p:sldId id="329" r:id="rId83"/>
  </p:sldIdLst>
  <p:sldSz cx="9144000" cy="6858000" type="screen4x3"/>
  <p:notesSz cx="7099300" cy="10234613"/>
  <p:custDataLst>
    <p:tags r:id="rId85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57" autoAdjust="0"/>
  </p:normalViewPr>
  <p:slideViewPr>
    <p:cSldViewPr>
      <p:cViewPr varScale="1">
        <p:scale>
          <a:sx n="106" d="100"/>
          <a:sy n="106" d="100"/>
        </p:scale>
        <p:origin x="168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10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11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12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13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14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15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16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18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19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How does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20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21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22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23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30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34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39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812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40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41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42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43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44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is that the NULL </a:t>
            </a:r>
            <a:br>
              <a:rPr lang="en-US" dirty="0">
                <a:latin typeface="Arial" charset="0"/>
                <a:cs typeface="Arial" charset="0"/>
              </a:rPr>
            </a:br>
            <a:br>
              <a:rPr lang="en-US" dirty="0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dangling</a:t>
            </a:r>
            <a:r>
              <a:rPr lang="en-US" baseline="0">
                <a:latin typeface="Arial" charset="0"/>
                <a:cs typeface="Arial" charset="0"/>
              </a:rPr>
              <a:t> pointers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45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46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47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48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49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50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51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52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53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Syntactically, C does not have references as C++ does. 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54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55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56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57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90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58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2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59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r>
              <a:rPr lang="fa-IR" dirty="0"/>
              <a:t>دو</a:t>
            </a:r>
            <a:r>
              <a:rPr lang="fa-IR" baseline="0" dirty="0"/>
              <a:t> مورد براي اينكار لازم است</a:t>
            </a:r>
          </a:p>
          <a:p>
            <a:pPr algn="r" rtl="1"/>
            <a:r>
              <a:rPr lang="fa-IR" baseline="0" dirty="0"/>
              <a:t>1- بتوان آرايه </a:t>
            </a:r>
            <a:r>
              <a:rPr lang="fa-IR" baseline="0" dirty="0" err="1"/>
              <a:t>اي</a:t>
            </a:r>
            <a:r>
              <a:rPr lang="fa-IR" baseline="0" dirty="0"/>
              <a:t> از هر نوع را گرفت كه اينكار توسط  </a:t>
            </a:r>
            <a:r>
              <a:rPr lang="en-US" baseline="0" dirty="0"/>
              <a:t>void *</a:t>
            </a:r>
            <a:r>
              <a:rPr lang="fa-IR" baseline="0" dirty="0"/>
              <a:t> انجام ميشود. اشاره </a:t>
            </a:r>
            <a:r>
              <a:rPr lang="fa-IR" baseline="0" dirty="0" err="1"/>
              <a:t>گري</a:t>
            </a:r>
            <a:r>
              <a:rPr lang="fa-IR" baseline="0" dirty="0"/>
              <a:t> كه </a:t>
            </a:r>
            <a:r>
              <a:rPr lang="fa-IR" baseline="0" dirty="0" err="1"/>
              <a:t>ميتوان</a:t>
            </a:r>
            <a:r>
              <a:rPr lang="fa-IR" baseline="0" dirty="0"/>
              <a:t> هر نوع اشاره گر ديگر را به آن اختصاص داد ولي چون  </a:t>
            </a:r>
            <a:r>
              <a:rPr lang="en-US" baseline="0" dirty="0"/>
              <a:t>type</a:t>
            </a:r>
            <a:r>
              <a:rPr lang="fa-IR" baseline="0" dirty="0"/>
              <a:t> ندارد </a:t>
            </a:r>
            <a:r>
              <a:rPr lang="fa-IR" baseline="0" dirty="0" err="1"/>
              <a:t>نميتوان</a:t>
            </a:r>
            <a:r>
              <a:rPr lang="fa-IR" baseline="0" dirty="0"/>
              <a:t> از آن خواند، قبل از آن بايد </a:t>
            </a:r>
            <a:r>
              <a:rPr lang="en-US" baseline="0" dirty="0"/>
              <a:t>cast</a:t>
            </a:r>
            <a:r>
              <a:rPr lang="fa-IR" baseline="0" dirty="0"/>
              <a:t> شود</a:t>
            </a:r>
          </a:p>
          <a:p>
            <a:pPr algn="r" rtl="1"/>
            <a:r>
              <a:rPr lang="fa-IR" baseline="0" dirty="0"/>
              <a:t>2- انجام مقايسه را در زمان اجرا تغيير داد، اينكار توسط اشاره گر به تابع انجام ميشود</a:t>
            </a:r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60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61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62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63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64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65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78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66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Allocates a block of memory for an array of </a:t>
            </a:r>
            <a:r>
              <a:rPr lang="en-US" dirty="0" err="1">
                <a:latin typeface="Arial" charset="0"/>
                <a:cs typeface="Arial" charset="0"/>
              </a:rPr>
              <a:t>num</a:t>
            </a:r>
            <a:r>
              <a:rPr lang="en-US" dirty="0">
                <a:latin typeface="Arial" charset="0"/>
                <a:cs typeface="Arial" charset="0"/>
              </a:rPr>
              <a:t> elements, each of them size bytes long, and initializes all its bits to zero.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67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 Allocates a block of size bytes of memory, returning a pointer to the beginning of the block.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68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69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70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71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72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Changes the size of the memory block pointed to by </a:t>
            </a:r>
            <a:r>
              <a:rPr lang="en-US" dirty="0" err="1">
                <a:latin typeface="Arial" charset="0"/>
                <a:cs typeface="Arial" charset="0"/>
              </a:rPr>
              <a:t>ptr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function may move the memory block to a new location (whose address is returned by the function).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content of the memory block is preserved up to the lesser of the new and old sizes, even if the block is moved to a new location. If the new size is larger, the value of the newly allocated portion is indeterminate.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73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74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75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76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2180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77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78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79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226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80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is what you are asking, %p and %</a:t>
            </a:r>
            <a:r>
              <a:rPr lang="en-US" dirty="0" err="1"/>
              <a:t>Fp</a:t>
            </a:r>
            <a:r>
              <a:rPr lang="en-US" dirty="0"/>
              <a:t> print out a pointer, specifically the address to which the pointer refers, and since it is printing out a part of your computer's architecture, it does so in Hexadecimal.</a:t>
            </a:r>
          </a:p>
          <a:p>
            <a:r>
              <a:rPr lang="en-US" dirty="0"/>
              <a:t>In C, you can cast between a pointer and an int, since a pointer is just a 32-bit or 64-bit number (depending on machine architecture) referring to the aforementioned chunk of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7A61B7DD-48D6-4666-8A07-AF34234850D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66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16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53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4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5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1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4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61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3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981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1052736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54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and Dynamic Memory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Computer Engineering Department, 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692" y="134380"/>
            <a:ext cx="3600400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fa-IR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4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variable </a:t>
            </a:r>
            <a:r>
              <a:rPr lang="en-US" sz="2800" dirty="0">
                <a:solidFill>
                  <a:srgbClr val="7030A0"/>
                </a:solidFill>
              </a:rPr>
              <a:t>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you try to read/write 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100 not 0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By changing y, x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58768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0 </a:t>
            </a:r>
            <a:r>
              <a:rPr lang="en-US" sz="2400" b="1" dirty="0">
                <a:solidFill>
                  <a:srgbClr val="00B05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596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 </a:t>
            </a: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>
                <a:solidFill>
                  <a:srgbClr val="CC0000"/>
                </a:solidFill>
              </a:rPr>
              <a:t>Value</a:t>
            </a:r>
            <a:r>
              <a:rPr lang="en-US" sz="2300" dirty="0">
                <a:solidFill>
                  <a:srgbClr val="000000"/>
                </a:solidFill>
              </a:rPr>
              <a:t> of d1, </a:t>
            </a:r>
            <a:r>
              <a:rPr lang="en-US" sz="2300" dirty="0">
                <a:solidFill>
                  <a:srgbClr val="CC0000"/>
                </a:solidFill>
              </a:rPr>
              <a:t>Value</a:t>
            </a:r>
            <a:r>
              <a:rPr lang="en-US" sz="2300" dirty="0">
                <a:solidFill>
                  <a:srgbClr val="000000"/>
                </a:solidFill>
              </a:rPr>
              <a:t> of d2 and the </a:t>
            </a:r>
            <a:r>
              <a:rPr lang="en-US" sz="2300" dirty="0">
                <a:solidFill>
                  <a:srgbClr val="CC0000"/>
                </a:solidFill>
              </a:rPr>
              <a:t>address</a:t>
            </a:r>
            <a:r>
              <a:rPr lang="en-US" sz="2300" dirty="0">
                <a:solidFill>
                  <a:srgbClr val="000000"/>
                </a:solidFill>
              </a:rPr>
              <a:t> of result is </a:t>
            </a:r>
            <a:r>
              <a:rPr lang="en-US" sz="2300" dirty="0">
                <a:solidFill>
                  <a:srgbClr val="CC0000"/>
                </a:solidFill>
              </a:rPr>
              <a:t>copied</a:t>
            </a:r>
            <a:r>
              <a:rPr lang="en-US" sz="2300" dirty="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 dirty="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 dirty="0">
                <a:solidFill>
                  <a:srgbClr val="CC0000"/>
                </a:solidFill>
              </a:rPr>
              <a:t>res is 100</a:t>
            </a:r>
            <a:r>
              <a:rPr lang="en-US" sz="2300" dirty="0">
                <a:solidFill>
                  <a:srgbClr val="000000"/>
                </a:solidFill>
              </a:rPr>
              <a:t> and the </a:t>
            </a:r>
            <a:r>
              <a:rPr lang="en-US" sz="2300" dirty="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 dirty="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 dirty="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 dirty="0">
                <a:solidFill>
                  <a:srgbClr val="000000"/>
                </a:solidFill>
              </a:rPr>
              <a:t>But the 100 is the address of </a:t>
            </a:r>
            <a:r>
              <a:rPr lang="en-US" sz="2300" dirty="0">
                <a:solidFill>
                  <a:srgbClr val="CC0000"/>
                </a:solidFill>
              </a:rPr>
              <a:t>result</a:t>
            </a:r>
            <a:r>
              <a:rPr lang="en-US" sz="2300" dirty="0">
                <a:solidFill>
                  <a:srgbClr val="000000"/>
                </a:solidFill>
              </a:rPr>
              <a:t>. Therefore the value is saved in memory location </a:t>
            </a:r>
            <a:r>
              <a:rPr lang="en-US" sz="2300" b="1" dirty="0">
                <a:solidFill>
                  <a:srgbClr val="000000"/>
                </a:solidFill>
              </a:rPr>
              <a:t>result</a:t>
            </a:r>
            <a:r>
              <a:rPr lang="en-US" sz="2300" b="1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Swap function (the </a:t>
            </a:r>
            <a:r>
              <a:rPr lang="en-US" sz="4000" dirty="0">
                <a:solidFill>
                  <a:srgbClr val="C00000"/>
                </a:solidFill>
              </a:rPr>
              <a:t>wrong</a:t>
            </a:r>
            <a:r>
              <a:rPr lang="en-US" sz="4000" dirty="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940152" y="4723503"/>
            <a:ext cx="305144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>
                <a:solidFill>
                  <a:srgbClr val="CC0066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940152" y="5843588"/>
            <a:ext cx="305144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B050"/>
                </a:solidFill>
              </a:rPr>
              <a:t>// </a:t>
            </a:r>
            <a:r>
              <a:rPr lang="en-US" sz="2000" dirty="0">
                <a:solidFill>
                  <a:srgbClr val="CC0066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swap function (the </a:t>
            </a:r>
            <a:r>
              <a:rPr lang="en-US" sz="4000" dirty="0">
                <a:solidFill>
                  <a:srgbClr val="00B050"/>
                </a:solidFill>
              </a:rPr>
              <a:t>correct</a:t>
            </a:r>
            <a:r>
              <a:rPr lang="en-US" sz="4000" dirty="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a, double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721219" y="5047457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B050"/>
                </a:solidFill>
              </a:rPr>
              <a:t>// d1 = 10.1, d2 = 20.2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721219" y="5738124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B050"/>
                </a:solidFill>
              </a:rPr>
              <a:t>// 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must </a:t>
            </a:r>
            <a:r>
              <a:rPr lang="en-US" sz="2800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can be </a:t>
            </a:r>
            <a:r>
              <a:rPr lang="en-US" sz="2800" dirty="0">
                <a:solidFill>
                  <a:srgbClr val="0070C0"/>
                </a:solidFill>
              </a:rPr>
              <a:t>static local variable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variable</a:t>
            </a:r>
            <a:r>
              <a:rPr lang="en-US" sz="2800" dirty="0">
                <a:solidFill>
                  <a:srgbClr val="000000"/>
                </a:solidFill>
              </a:rPr>
              <a:t>, or the </a:t>
            </a:r>
            <a:r>
              <a:rPr lang="en-US" sz="2800" dirty="0">
                <a:solidFill>
                  <a:srgbClr val="7030A0"/>
                </a:solidFill>
              </a:rPr>
              <a:t>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gi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func_a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gi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1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func_b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constant: </a:t>
            </a:r>
            <a:r>
              <a:rPr lang="en-US" sz="4000" b="1" dirty="0">
                <a:solidFill>
                  <a:srgbClr val="7030A0"/>
                </a:solidFill>
              </a:rPr>
              <a:t>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07504" y="1052736"/>
            <a:ext cx="9145016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do not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do not allow the function to change the variable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*a){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29964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pointer: </a:t>
            </a:r>
            <a:r>
              <a:rPr lang="en-US" sz="4000" b="1" dirty="0">
                <a:solidFill>
                  <a:srgbClr val="7030A0"/>
                </a:solidFill>
              </a:rPr>
              <a:t>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858768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b="1" dirty="0">
                <a:solidFill>
                  <a:srgbClr val="000000"/>
                </a:solidFill>
              </a:rPr>
              <a:t>cannot</a:t>
            </a:r>
            <a:r>
              <a:rPr lang="en-US" sz="2800" dirty="0">
                <a:solidFill>
                  <a:srgbClr val="000000"/>
                </a:solidFill>
              </a:rPr>
              <a:t> assign </a:t>
            </a:r>
            <a:r>
              <a:rPr lang="en-US" sz="2800" dirty="0">
                <a:solidFill>
                  <a:srgbClr val="CC0066"/>
                </a:solidFill>
              </a:rPr>
              <a:t>a new address</a:t>
            </a:r>
            <a:r>
              <a:rPr lang="en-US" sz="2800" dirty="0">
                <a:solidFill>
                  <a:srgbClr val="000000"/>
                </a:solidFill>
              </a:rPr>
              <a:t>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(int *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a = 100;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579296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r>
              <a:rPr lang="en-US" sz="2400" dirty="0">
                <a:solidFill>
                  <a:srgbClr val="000000"/>
                </a:solidFill>
              </a:rPr>
              <a:t> &lt;pointer&gt; - or + &lt;</a:t>
            </a:r>
            <a:r>
              <a:rPr lang="en-US" sz="2400" dirty="0">
                <a:solidFill>
                  <a:srgbClr val="0070C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 </a:t>
            </a:r>
            <a:r>
              <a:rPr lang="en-US" sz="2400" dirty="0">
                <a:solidFill>
                  <a:srgbClr val="000000"/>
                </a:solidFill>
              </a:rPr>
              <a:t>&lt;pointer&gt;++ or &lt;pointer&gt;--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&lt;pointer&gt; - &lt;pointer&gt; </a:t>
            </a:r>
            <a:r>
              <a:rPr lang="en-US" sz="2400" dirty="0">
                <a:solidFill>
                  <a:srgbClr val="000000"/>
                </a:solidFill>
              </a:rPr>
              <a:t>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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&lt;pointer&gt; + &lt;pointer&gt;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C0066"/>
                </a:solidFill>
              </a:rPr>
              <a:t>NOT ALLOWED</a:t>
            </a:r>
          </a:p>
          <a:p>
            <a:pPr marL="342900" indent="-342900">
              <a:lnSpc>
                <a:spcPct val="80000"/>
              </a:lnSpc>
              <a:spcBef>
                <a:spcPts val="1500"/>
              </a:spcBef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[15];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-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-5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C418-55D5-4CDF-BC5F-DCAF051E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Operations on Pointers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0664-0CE6-48D3-AC27-EA86FAD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If an integer pointer that stores address 1000 is decremented, then it will decrement by </a:t>
            </a:r>
            <a:r>
              <a:rPr lang="en-US" sz="2400" b="1" dirty="0"/>
              <a:t>4</a:t>
            </a:r>
            <a:r>
              <a:rPr lang="en-US" sz="2400" dirty="0"/>
              <a:t> (</a:t>
            </a:r>
            <a:r>
              <a:rPr lang="en-US" sz="2400" b="1" dirty="0"/>
              <a:t>size of an int</a:t>
            </a:r>
            <a:r>
              <a:rPr lang="en-US" sz="2400" dirty="0"/>
              <a:t>), and the new address will point to 996.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B7666-2688-4EC0-8E4F-BD743B62D5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7019" r="10897" b="7501"/>
          <a:stretch/>
        </p:blipFill>
        <p:spPr>
          <a:xfrm>
            <a:off x="1475655" y="2636912"/>
            <a:ext cx="6192689" cy="33843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6A8D-CC89-4664-B722-FFA8072C8B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77321CE-A67B-4C5B-9C6E-3494FBD2C2E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6F6E-434E-4787-B53A-0F1C2949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Operations on Pointers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9F67-579B-4A80-923A-04DD23C4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80729"/>
            <a:ext cx="8640960" cy="5328592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22;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&amp;a;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 = %u\n", p);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 = 6422288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p++;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("p++ = %u\n", p);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//p++ = 6422292  +4   // 4 bytes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("p-- = %u\n", p);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//p-- = 6422288  -4   // restored to original value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b = 22.22;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*q = &amp;b;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("q = %u\n", q);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//q = 6422284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q++;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("q++ = %u\n", q);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//q++ = 6422288  +4   // 4 bytes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q--;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("q-- = %u\n", q);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//q-- = 6422284  -4  // restored to original value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c = 'a’;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*r = &amp;c;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 = %u\n", r); 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 = 6422283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r++;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("r++ = %u\n", r);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//r++ = 6422284  +1   // 1 byte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("r-- = %u\n", r); 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//r-- = 6422283  -1  // restored to original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B851F-BEB2-43A3-BC79-9FCB469673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77321CE-A67B-4C5B-9C6E-3494FBD2C2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2325-C1BC-41B4-B741-08AC568A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Operations on Pointers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2A7A-D258-4860-8845-829259E6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59688" cy="51752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 err="1"/>
              <a:t>ptr</a:t>
            </a:r>
            <a:r>
              <a:rPr lang="en-US" sz="2400" b="1" dirty="0"/>
              <a:t> </a:t>
            </a:r>
            <a:r>
              <a:rPr lang="en-US" sz="2400" dirty="0"/>
              <a:t>is an </a:t>
            </a:r>
            <a:r>
              <a:rPr lang="en-US" sz="2400" b="1" dirty="0"/>
              <a:t>integer pointer </a:t>
            </a:r>
            <a:r>
              <a:rPr lang="en-US" sz="2400" dirty="0"/>
              <a:t>that stores </a:t>
            </a:r>
            <a:r>
              <a:rPr lang="en-US" sz="2400" b="1" dirty="0"/>
              <a:t>1000 </a:t>
            </a:r>
            <a:r>
              <a:rPr lang="en-US" sz="2400" dirty="0"/>
              <a:t>as an address.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add integer </a:t>
            </a:r>
            <a:r>
              <a:rPr lang="en-US" sz="2000" b="1" dirty="0"/>
              <a:t>5</a:t>
            </a:r>
            <a:r>
              <a:rPr lang="en-US" sz="2000" dirty="0"/>
              <a:t> to it using the expression, </a:t>
            </a:r>
            <a:r>
              <a:rPr lang="en-US" sz="2000" b="1" dirty="0" err="1"/>
              <a:t>ptr</a:t>
            </a:r>
            <a:r>
              <a:rPr lang="en-US" sz="2000" b="1" dirty="0"/>
              <a:t> = </a:t>
            </a:r>
            <a:r>
              <a:rPr lang="en-US" sz="2000" b="1" dirty="0" err="1"/>
              <a:t>ptr</a:t>
            </a:r>
            <a:r>
              <a:rPr lang="en-US" sz="2000" b="1" dirty="0"/>
              <a:t> + 5,</a:t>
            </a:r>
            <a:r>
              <a:rPr lang="en-US" sz="2000" dirty="0"/>
              <a:t> then,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final address stored in the </a:t>
            </a:r>
            <a:r>
              <a:rPr lang="en-US" sz="2000" b="1" dirty="0" err="1"/>
              <a:t>ptr</a:t>
            </a:r>
            <a:r>
              <a:rPr lang="en-US" sz="2000" dirty="0"/>
              <a:t> will be </a:t>
            </a:r>
            <a:r>
              <a:rPr lang="en-US" sz="2000" b="1" dirty="0" err="1">
                <a:solidFill>
                  <a:srgbClr val="7030A0"/>
                </a:solidFill>
              </a:rPr>
              <a:t>ptr</a:t>
            </a:r>
            <a:r>
              <a:rPr lang="en-US" sz="2000" b="1" dirty="0">
                <a:solidFill>
                  <a:srgbClr val="7030A0"/>
                </a:solidFill>
              </a:rPr>
              <a:t> = 1000 + </a:t>
            </a:r>
            <a:r>
              <a:rPr lang="en-US" sz="2000" b="1" dirty="0" err="1">
                <a:solidFill>
                  <a:srgbClr val="7030A0"/>
                </a:solidFill>
              </a:rPr>
              <a:t>sizeof</a:t>
            </a:r>
            <a:r>
              <a:rPr lang="en-US" sz="2000" b="1" dirty="0">
                <a:solidFill>
                  <a:srgbClr val="7030A0"/>
                </a:solidFill>
              </a:rPr>
              <a:t>(int) * 5 = 1020</a:t>
            </a:r>
            <a:r>
              <a:rPr lang="en-US" sz="2000" b="1" dirty="0"/>
              <a:t>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E882D-5BFC-4235-8A25-7A67EA78C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5900" r="20863"/>
          <a:stretch/>
        </p:blipFill>
        <p:spPr>
          <a:xfrm>
            <a:off x="2411760" y="3068960"/>
            <a:ext cx="3886847" cy="3096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F508B-C21F-4E2E-B77F-EE1230DDE36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77321CE-A67B-4C5B-9C6E-3494FBD2C2E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90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90AD-F94A-4F50-B867-527DA8CD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63513"/>
            <a:ext cx="8059738" cy="755650"/>
          </a:xfrm>
        </p:spPr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Operations on Pointers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157C-7B09-49D3-BE9F-BC9D6E59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22;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p + 2;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q + 2;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z1, z2;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("p = %u\n", p);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 = 31317041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("q = %u\n", q);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 = 31317041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(“r = %u\n", r);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 = 31317041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z1 = r - p;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("z1 = r - p = %u\n", z1);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z1 = r - p =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z2 = r - p;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("z2 = r - p = %u\n", z2);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z2 = r - p = 4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z1 = r + p;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Compiler-time error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351C5C-46A1-4238-BAB1-5E580683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752" y="5715000"/>
            <a:ext cx="583264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5B4A"/>
                </a:solidFill>
                <a:effectLst/>
                <a:latin typeface="Arial Unicode MS"/>
              </a:rPr>
              <a:t>invalid operands to binary + (have ‘int *’ and ‘int *’)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204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Pointers Examples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7504" y="1143000"/>
            <a:ext cx="8712968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*pc, a, b, c;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+ 2;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pa + 2;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pa;		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+ pk;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error: No + operation for 2 pointers</a:t>
            </a:r>
            <a:endParaRPr lang="en-US" sz="2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compile error: Different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pa – pi; 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compile error: Different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97820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// </a:t>
            </a:r>
            <a:r>
              <a:rPr lang="en-US" sz="1900" dirty="0" err="1">
                <a:solidFill>
                  <a:srgbClr val="0033CC"/>
                </a:solidFill>
              </a:rPr>
              <a:t>i</a:t>
            </a:r>
            <a:r>
              <a:rPr lang="en-US" sz="1900" dirty="0">
                <a:solidFill>
                  <a:srgbClr val="0033CC"/>
                </a:solidFill>
              </a:rPr>
              <a:t>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365104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// 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79715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 //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 and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23528" y="1253331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 dirty="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b="1" dirty="0">
                <a:solidFill>
                  <a:srgbClr val="7030A0"/>
                </a:solidFill>
              </a:rPr>
              <a:t>name</a:t>
            </a:r>
            <a:r>
              <a:rPr lang="en-US" sz="2800" dirty="0">
                <a:solidFill>
                  <a:srgbClr val="000000"/>
                </a:solidFill>
              </a:rPr>
              <a:t> of array is the </a:t>
            </a:r>
            <a:r>
              <a:rPr lang="en-US" sz="2800" dirty="0">
                <a:solidFill>
                  <a:srgbClr val="7030A0"/>
                </a:solidFill>
              </a:rPr>
              <a:t>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</a:t>
            </a:r>
            <a:r>
              <a:rPr lang="en-US" sz="2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</a:pP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</a:t>
            </a:r>
            <a:r>
              <a:rPr lang="en-US" sz="2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Arrays and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a[50];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*pa;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Arrays and Pointers: </a:t>
            </a:r>
            <a:r>
              <a:rPr lang="en-US" sz="4000" dirty="0">
                <a:solidFill>
                  <a:srgbClr val="7030A0"/>
                </a:solidFill>
              </a:rPr>
              <a:t>Similarity</a:t>
            </a:r>
            <a:r>
              <a:rPr lang="en-US" sz="4000" dirty="0">
                <a:solidFill>
                  <a:srgbClr val="293A83"/>
                </a:solidFill>
              </a:rPr>
              <a:t>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[0];		</a:t>
            </a:r>
            <a:r>
              <a:rPr lang="en-US" sz="2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    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+ 2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is used as a pointer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pi[8]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//value of element 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Arrays and Pointers: </a:t>
            </a:r>
            <a:r>
              <a:rPr lang="en-US" sz="4000" dirty="0">
                <a:solidFill>
                  <a:srgbClr val="7030A0"/>
                </a:solidFill>
              </a:rPr>
              <a:t>Difference</a:t>
            </a:r>
            <a:r>
              <a:rPr lang="en-US" sz="4000" dirty="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cannot change the array variable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</a:t>
            </a:r>
            <a:r>
              <a:rPr lang="en-US" sz="2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</a:t>
            </a: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			</a:t>
            </a:r>
            <a:r>
              <a:rPr lang="en-US" sz="2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  <a:r>
              <a:rPr lang="en-US" sz="2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534400" cy="561662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b[]){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*b){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= 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void array_copy4(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5788833" y="1268760"/>
            <a:ext cx="3050367" cy="95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30310B5-D816-4F07-B974-AF59DAFA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Copying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196752"/>
            <a:ext cx="8731696" cy="48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 = {1 2 3 4 5 6 7 8 9 10}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 = {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3 4 5 6 7 8 9 10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0 0}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 = {0 0 0 0 0 1 2 3 4 5}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 = {0 0 0 0 0 0 9 10 0 0}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5B5D02-16A0-49C6-8BD2-A13902D54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Copying Arrays (running example)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9512" y="1077913"/>
            <a:ext cx="8784976" cy="5246686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1;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340768"/>
            <a:ext cx="2755032" cy="95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r>
              <a:rPr lang="fa-IR" sz="28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C65387A8-0BCC-4E73-ADA2-B41F47E1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Computing arr1 – arr2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052736"/>
            <a:ext cx="8807896" cy="5805264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(int)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(int)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C54CEEB-1B7D-4813-8A1F-B83E225A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Computing arr1 – arr2 (Cont’d)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A0125BC-A907-4651-9862-DFEC641BE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1340768"/>
            <a:ext cx="2755032" cy="95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r>
              <a:rPr lang="fa-IR" sz="28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Call by reference in depth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79512" y="1143000"/>
            <a:ext cx="896448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Note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: The </a:t>
            </a:r>
            <a:r>
              <a:rPr lang="en-US" sz="2400" b="1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value of a pointer variable 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is actually passed using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Courier New" pitchFamily="49" charset="0"/>
              </a:rPr>
              <a:t>call by value</a:t>
            </a:r>
          </a:p>
          <a:p>
            <a:pPr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n%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 = {1,2,3,4,5}, b[5], *pa, *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pa = a;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pa, 5);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4149080"/>
            <a:ext cx="177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Outputs: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0xffffcc04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0xffffcc24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</p:txBody>
      </p:sp>
    </p:spTree>
    <p:extLst>
      <p:ext uri="{BB962C8B-B14F-4D97-AF65-F5344CB8AC3E}">
        <p14:creationId xmlns:p14="http://schemas.microsoft.com/office/powerpoint/2010/main" val="412975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7030A0"/>
                </a:solidFill>
              </a:rPr>
              <a:t>Pointer</a:t>
            </a:r>
            <a:r>
              <a:rPr lang="en-US" sz="3200" dirty="0">
                <a:solidFill>
                  <a:srgbClr val="000000"/>
                </a:solidFill>
              </a:rPr>
              <a:t>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</a:t>
            </a:r>
            <a:r>
              <a:rPr lang="en-US" sz="2800" dirty="0">
                <a:solidFill>
                  <a:srgbClr val="7030A0"/>
                </a:solidFill>
              </a:rPr>
              <a:t>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Strings and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691680" y="4437112"/>
            <a:ext cx="4946650" cy="1397001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2909921"/>
                </p:ext>
              </p:extLst>
            </p:nvPr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72" name="Visio" r:id="rId4" imgW="3714570" imgH="1047360" progId="Visio.Drawing.11">
                    <p:embed/>
                  </p:oleObj>
                </mc:Choice>
                <mc:Fallback>
                  <p:oleObj name="Visio" r:id="rId4" imgW="3714570" imgH="1047360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1474" y="3430"/>
              <a:ext cx="260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871296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 str2, and str3 are array </a:t>
            </a:r>
          </a:p>
          <a:p>
            <a:pPr algn="just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 algn="just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 algn="just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 algn="just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 algn="just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 algn="just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 Array </a:t>
            </a:r>
            <a:r>
              <a:rPr lang="en-US" sz="4000" i="1" dirty="0">
                <a:solidFill>
                  <a:srgbClr val="002060"/>
                </a:solidFill>
              </a:rPr>
              <a:t>vs.</a:t>
            </a:r>
            <a:r>
              <a:rPr lang="en-US" sz="4000" dirty="0">
                <a:solidFill>
                  <a:srgbClr val="293A83"/>
                </a:solidFill>
              </a:rPr>
              <a:t>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str1 = "new array";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str4[1] = 'z';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 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*(str4 + 3) = 'a'; 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Empty </a:t>
            </a:r>
            <a:r>
              <a:rPr lang="en-US" sz="4000" i="1" dirty="0">
                <a:solidFill>
                  <a:srgbClr val="293A83"/>
                </a:solidFill>
              </a:rPr>
              <a:t>vs.</a:t>
            </a:r>
            <a:r>
              <a:rPr lang="en-US" sz="4000" dirty="0">
                <a:solidFill>
                  <a:srgbClr val="293A83"/>
                </a:solidFill>
              </a:rPr>
              <a:t>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Empty string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2" b="6332"/>
          <a:stretch/>
        </p:blipFill>
        <p:spPr bwMode="auto">
          <a:xfrm>
            <a:off x="1319212" y="2895923"/>
            <a:ext cx="6505575" cy="34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CC0066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</a:t>
            </a:r>
            <a:r>
              <a:rPr lang="en-US" sz="2800" b="1" dirty="0">
                <a:solidFill>
                  <a:srgbClr val="000000"/>
                </a:solidFill>
              </a:rPr>
              <a:t>s</a:t>
            </a:r>
            <a:r>
              <a:rPr lang="en-US" sz="2800" dirty="0">
                <a:solidFill>
                  <a:srgbClr val="000000"/>
                </a:solidFill>
              </a:rPr>
              <a:t>, char </a:t>
            </a:r>
            <a:r>
              <a:rPr lang="en-US" sz="2800" dirty="0">
                <a:solidFill>
                  <a:srgbClr val="7030A0"/>
                </a:solidFill>
              </a:rPr>
              <a:t>c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</a:t>
            </a:r>
            <a:r>
              <a:rPr lang="en-US" sz="2400" dirty="0">
                <a:solidFill>
                  <a:srgbClr val="7030A0"/>
                </a:solidFill>
              </a:rPr>
              <a:t>c</a:t>
            </a:r>
            <a:r>
              <a:rPr lang="en-US" sz="2400" dirty="0">
                <a:solidFill>
                  <a:srgbClr val="000000"/>
                </a:solidFill>
              </a:rPr>
              <a:t> in </a:t>
            </a:r>
            <a:r>
              <a:rPr lang="en-US" sz="2400" b="1" dirty="0">
                <a:solidFill>
                  <a:srgbClr val="0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CC0066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686800" cy="5184575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  <a:endParaRPr lang="pt-BR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sprintf(s1, "%0.*lf", n, d1);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sprintf(s2, "%0.*lf", n, d2);</a:t>
            </a: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dot_index2)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547664" y="332656"/>
            <a:ext cx="7122706" cy="47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052736"/>
            <a:ext cx="8839200" cy="5805264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6816886-9323-4CCF-8670-BFE6DE1E2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32656"/>
            <a:ext cx="7122706" cy="47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tokenizer(char *s, char *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a123bb123ccc123dddd123eeeee123fffffffffff123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tokenizer(s,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+ 1, 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D559E9C-BC2D-471B-81D2-C703FD82D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Tokenizer (Cont’d)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88990-8A01-4C10-8484-E94039C4A321}"/>
              </a:ext>
            </a:extLst>
          </p:cNvPr>
          <p:cNvSpPr txBox="1"/>
          <p:nvPr/>
        </p:nvSpPr>
        <p:spPr>
          <a:xfrm>
            <a:off x="6084168" y="4581128"/>
            <a:ext cx="1872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</a:rPr>
              <a:t>Token 1 = a</a:t>
            </a:r>
          </a:p>
          <a:p>
            <a:r>
              <a:rPr lang="en-US" sz="1600" dirty="0">
                <a:solidFill>
                  <a:srgbClr val="006600"/>
                </a:solidFill>
              </a:rPr>
              <a:t>Token 2 = bb</a:t>
            </a:r>
          </a:p>
          <a:p>
            <a:r>
              <a:rPr lang="en-US" sz="1600" dirty="0">
                <a:solidFill>
                  <a:srgbClr val="006600"/>
                </a:solidFill>
              </a:rPr>
              <a:t>Token 3 = ccc</a:t>
            </a:r>
          </a:p>
          <a:p>
            <a:r>
              <a:rPr lang="en-US" sz="1600" dirty="0">
                <a:solidFill>
                  <a:srgbClr val="006600"/>
                </a:solidFill>
              </a:rPr>
              <a:t>Token 4 = </a:t>
            </a:r>
            <a:r>
              <a:rPr lang="en-US" sz="1600" dirty="0" err="1">
                <a:solidFill>
                  <a:srgbClr val="006600"/>
                </a:solidFill>
              </a:rPr>
              <a:t>dddd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dirty="0">
                <a:solidFill>
                  <a:srgbClr val="006600"/>
                </a:solidFill>
              </a:rPr>
              <a:t>Token 5 = </a:t>
            </a:r>
            <a:r>
              <a:rPr lang="en-US" sz="1600" dirty="0" err="1">
                <a:solidFill>
                  <a:srgbClr val="006600"/>
                </a:solidFill>
              </a:rPr>
              <a:t>eeeee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dirty="0">
                <a:solidFill>
                  <a:srgbClr val="006600"/>
                </a:solidFill>
              </a:rPr>
              <a:t>Token 6 = </a:t>
            </a:r>
            <a:r>
              <a:rPr lang="en-US" sz="1600" dirty="0" err="1">
                <a:solidFill>
                  <a:srgbClr val="006600"/>
                </a:solidFill>
              </a:rPr>
              <a:t>fffffffffff</a:t>
            </a:r>
            <a:endParaRPr lang="en-US" sz="16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3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8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8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ref = </a:t>
            </a:r>
            <a:r>
              <a:rPr lang="en-US" sz="28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Only C++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196752"/>
            <a:ext cx="8519864" cy="496855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19675" y="136525"/>
            <a:ext cx="8763000" cy="710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r" rtl="1">
              <a:spcBef>
                <a:spcPts val="1563"/>
              </a:spcBef>
              <a:buClrTx/>
              <a:buSzPct val="6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000000"/>
                </a:solidFill>
                <a:cs typeface="B Nazanin" pitchFamily="2" charset="-7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9pPr>
          </a:lstStyle>
          <a:p>
            <a:r>
              <a:rPr lang="ar-SA" sz="2000" dirty="0"/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/>
              <a:t>.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9552" y="1124744"/>
            <a:ext cx="7992888" cy="504056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int size, double average){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                    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28EBF09-8C34-431A-B177-CBC26D37B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75" y="136525"/>
            <a:ext cx="8763000" cy="710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r" rtl="1">
              <a:spcBef>
                <a:spcPts val="1563"/>
              </a:spcBef>
              <a:buClrTx/>
              <a:buSzPct val="6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500">
                <a:solidFill>
                  <a:srgbClr val="000000"/>
                </a:solidFill>
                <a:cs typeface="B Nazanin" pitchFamily="2" charset="-7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</a:defRPr>
            </a:lvl9pPr>
          </a:lstStyle>
          <a:p>
            <a:r>
              <a:rPr lang="ar-SA" sz="2000" dirty="0"/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/>
              <a:t>.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and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100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</a:t>
            </a:r>
            <a:r>
              <a:rPr lang="en-US" sz="27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C7C4F-32C8-466A-8BAD-B39632154DFE}"/>
              </a:ext>
            </a:extLst>
          </p:cNvPr>
          <p:cNvSpPr txBox="1"/>
          <p:nvPr/>
        </p:nvSpPr>
        <p:spPr>
          <a:xfrm>
            <a:off x="6067736" y="1844824"/>
            <a:ext cx="277146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We will see the applications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 pointer that store the </a:t>
            </a:r>
            <a:r>
              <a:rPr lang="en-US" sz="2800" dirty="0">
                <a:solidFill>
                  <a:srgbClr val="CC0066"/>
                </a:solidFill>
              </a:rPr>
              <a:t>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70C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   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(</a:t>
            </a:r>
            <a:r>
              <a:rPr lang="en-US" sz="32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*pf</a:t>
            </a:r>
            <a:r>
              <a:rPr lang="en-US" sz="3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>
                <a:solidFill>
                  <a:srgbClr val="CC0066"/>
                </a:solidFill>
              </a:rPr>
              <a:t>pf</a:t>
            </a:r>
            <a:r>
              <a:rPr lang="en-US" sz="3200" dirty="0">
                <a:solidFill>
                  <a:srgbClr val="000000"/>
                </a:solidFill>
              </a:rPr>
              <a:t>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</a:pPr>
            <a:r>
              <a:rPr lang="en-US" sz="4000" dirty="0">
                <a:solidFill>
                  <a:srgbClr val="293A83"/>
                </a:solidFill>
              </a:rPr>
              <a:t>Pointer to functions: 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f1(int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f2(int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(*f)(int, char);	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parentheses are required here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         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or  f = &amp;f1;</a:t>
            </a:r>
          </a:p>
          <a:p>
            <a:pPr>
              <a:spcBef>
                <a:spcPts val="4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   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// parentheses are optional here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f2;		         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or f = &amp;f2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99592" y="4683158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699792" y="5580873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Application 1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</a:t>
            </a:r>
            <a:r>
              <a:rPr lang="en-US" sz="2400" b="1" dirty="0">
                <a:solidFill>
                  <a:srgbClr val="000000"/>
                </a:solidFill>
              </a:rPr>
              <a:t>general</a:t>
            </a:r>
            <a:r>
              <a:rPr lang="en-US" sz="2400" dirty="0">
                <a:solidFill>
                  <a:srgbClr val="000000"/>
                </a:solidFill>
              </a:rPr>
              <a:t>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atexit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atexit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(void (*function)(void));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do a function, when the program is terminated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Normal termination</a:t>
            </a:r>
            <a:endParaRPr lang="en-US" sz="3200" dirty="0">
              <a:solidFill>
                <a:srgbClr val="000000"/>
              </a:solidFill>
            </a:endParaRP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64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51520" y="1052736"/>
            <a:ext cx="8568952" cy="554461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Goooodddd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Byeee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:-)\n"); }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atexit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an int: ");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0){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negative\n");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7){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more than 7\n");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2 == 0)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("Go to class \n");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 the homework \n");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B16BDC50-C616-42A8-8A05-7BD8542E0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Application 1</a:t>
            </a:r>
          </a:p>
        </p:txBody>
      </p:sp>
    </p:spTree>
    <p:extLst>
      <p:ext uri="{BB962C8B-B14F-4D97-AF65-F5344CB8AC3E}">
        <p14:creationId xmlns:p14="http://schemas.microsoft.com/office/powerpoint/2010/main" val="372411529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Application 2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0256" y="1034256"/>
            <a:ext cx="859222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qsort</a:t>
            </a:r>
            <a:r>
              <a:rPr lang="en-US" sz="2800" dirty="0">
                <a:solidFill>
                  <a:srgbClr val="000000"/>
                </a:solidFill>
              </a:rPr>
              <a:t> function in &lt;</a:t>
            </a:r>
            <a:r>
              <a:rPr lang="en-US" sz="2800" dirty="0" err="1">
                <a:solidFill>
                  <a:srgbClr val="000000"/>
                </a:solidFill>
              </a:rPr>
              <a:t>stdlib.h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qsort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void *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</a:rPr>
              <a:t>arr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element_size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(*compare)(void *, void *)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sort array </a:t>
            </a:r>
            <a:r>
              <a:rPr lang="en-US" sz="2800" dirty="0" err="1">
                <a:solidFill>
                  <a:srgbClr val="000000"/>
                </a:solidFill>
              </a:rPr>
              <a:t>arr</a:t>
            </a:r>
            <a:r>
              <a:rPr lang="en-US" sz="2800" dirty="0">
                <a:solidFill>
                  <a:srgbClr val="000000"/>
                </a:solidFill>
              </a:rPr>
              <a:t> with num elements of size </a:t>
            </a:r>
            <a:r>
              <a:rPr lang="en-US" sz="2800" dirty="0" err="1">
                <a:solidFill>
                  <a:srgbClr val="000000"/>
                </a:solidFill>
              </a:rPr>
              <a:t>element_size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order between elements is specified by the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compare</a:t>
            </a:r>
            <a:r>
              <a:rPr lang="en-US" sz="2800" dirty="0">
                <a:solidFill>
                  <a:srgbClr val="000000"/>
                </a:solidFill>
              </a:rPr>
              <a:t>”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29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to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</a:t>
            </a:r>
            <a:r>
              <a:rPr lang="en-US" sz="2800" dirty="0">
                <a:solidFill>
                  <a:srgbClr val="7030A0"/>
                </a:solidFill>
              </a:rPr>
              <a:t>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46544" y="1340768"/>
            <a:ext cx="8645936" cy="4536504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int_cmp_asc(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576C3A42-6917-4CBE-B359-498E5A75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Application 2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908720"/>
            <a:ext cx="8447856" cy="576064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A3E222DD-BD86-44CA-BC94-32E99878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Application 2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23528" y="1112199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 we define variables:</a:t>
            </a:r>
          </a:p>
          <a:p>
            <a:pPr marL="338137" lvl="1" indent="0" algn="ctr">
              <a:spcBef>
                <a:spcPts val="600"/>
              </a:spcBef>
              <a:buClr>
                <a:srgbClr val="006633"/>
              </a:buClr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int a[200]; int x[n]</a:t>
            </a:r>
          </a:p>
          <a:p>
            <a:pPr lvl="1" algn="just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 algn="just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 algn="just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 algn="just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 algn="just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 algn="just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Memory is compose of a few </a:t>
            </a:r>
            <a:r>
              <a:rPr lang="en-US" sz="3200" b="1" dirty="0">
                <a:solidFill>
                  <a:srgbClr val="7030A0"/>
                </a:solidFill>
              </a:rPr>
              <a:t>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66"/>
                </a:solidFill>
              </a:rPr>
              <a:t>Stack</a:t>
            </a:r>
            <a:r>
              <a:rPr lang="en-US" sz="2800" dirty="0">
                <a:solidFill>
                  <a:srgbClr val="000000"/>
                </a:solidFill>
              </a:rPr>
              <a:t>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Another logical section is “</a:t>
            </a:r>
            <a:r>
              <a:rPr lang="en-US" sz="3200" dirty="0">
                <a:solidFill>
                  <a:srgbClr val="CC0066"/>
                </a:solidFill>
              </a:rPr>
              <a:t>Heap</a:t>
            </a:r>
            <a:r>
              <a:rPr lang="en-US" sz="3200" dirty="0">
                <a:solidFill>
                  <a:srgbClr val="000000"/>
                </a:solidFill>
              </a:rPr>
              <a:t>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Heap is </a:t>
            </a:r>
            <a:r>
              <a:rPr lang="en-US" sz="2800" b="1" dirty="0">
                <a:solidFill>
                  <a:srgbClr val="000000"/>
                </a:solidFill>
              </a:rPr>
              <a:t>managed by programmer</a:t>
            </a:r>
            <a:r>
              <a:rPr lang="en-US" sz="2800" dirty="0">
                <a:solidFill>
                  <a:srgbClr val="000000"/>
                </a:solidFill>
              </a:rPr>
              <a:t>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Memory allocation functions and the 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600" dirty="0">
                <a:solidFill>
                  <a:srgbClr val="000000"/>
                </a:solidFill>
              </a:rPr>
              <a:t>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Stack, Heap, and Static Memories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07504" y="1143001"/>
            <a:ext cx="5112568" cy="50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ts val="12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 has three different pools of memory:</a:t>
            </a:r>
          </a:p>
          <a:p>
            <a:pPr marL="681037" lvl="1" indent="-342900" algn="just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Static</a:t>
            </a:r>
            <a:r>
              <a:rPr lang="en-US" sz="2400" dirty="0">
                <a:solidFill>
                  <a:srgbClr val="000000"/>
                </a:solidFill>
              </a:rPr>
              <a:t>: global variable storage, permanent for the entire run of the program.</a:t>
            </a:r>
          </a:p>
          <a:p>
            <a:pPr marL="681037" lvl="1" indent="-342900" algn="just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Stack</a:t>
            </a:r>
            <a:r>
              <a:rPr lang="en-US" sz="2400" dirty="0">
                <a:solidFill>
                  <a:srgbClr val="000000"/>
                </a:solidFill>
              </a:rPr>
              <a:t>: local variable storage (automatic, continuous memory).</a:t>
            </a:r>
          </a:p>
          <a:p>
            <a:pPr marL="681037" lvl="1" indent="-342900" algn="just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</a:rPr>
              <a:t>Heap</a:t>
            </a:r>
            <a:r>
              <a:rPr lang="en-US" sz="2400" dirty="0">
                <a:solidFill>
                  <a:srgbClr val="000000"/>
                </a:solidFill>
              </a:rPr>
              <a:t>: dynamic storage (large pool of memory, not allocated in contiguous order).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37" y="1628800"/>
            <a:ext cx="412775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7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Allocates a block of memory for an array of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elements, each of them size bytes long, and initializes all its bits to zero.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size);</a:t>
            </a:r>
            <a:endParaRPr lang="en-US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type.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Allocates a block of size bytes of memory, returning a pointer to the beginning of the block. Allocated memory is </a:t>
            </a:r>
            <a:r>
              <a:rPr lang="en-US" sz="2800" dirty="0">
                <a:solidFill>
                  <a:srgbClr val="C00000"/>
                </a:solidFill>
              </a:rPr>
              <a:t>not Initialized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  <a:endParaRPr lang="en-US" sz="11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/* allocate memory, convert it to 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 *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(double *)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(1,</a:t>
            </a:r>
            <a:r>
              <a:rPr lang="en-US" sz="24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610600" cy="5922739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03072" y="319178"/>
            <a:ext cx="8534400" cy="47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196752"/>
            <a:ext cx="8610600" cy="5778723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n, m;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 **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n, m: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&amp;n, &amp;m);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(int **)malloc(n *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(int *));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 = (int *)malloc(m *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j;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	free(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79512" y="332656"/>
            <a:ext cx="8610600" cy="4792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7030A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we need to change the size of allocated memory: </a:t>
            </a:r>
            <a:r>
              <a:rPr lang="en-US" sz="2800" dirty="0">
                <a:solidFill>
                  <a:srgbClr val="000000"/>
                </a:solidFill>
              </a:rPr>
              <a:t>Expand or Shrink it </a:t>
            </a:r>
            <a:endParaRPr lang="en-US" sz="1000" dirty="0">
              <a:solidFill>
                <a:srgbClr val="000000"/>
              </a:solidFill>
            </a:endParaRPr>
          </a:p>
          <a:p>
            <a:pPr algn="just"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(void *p,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800" dirty="0">
              <a:solidFill>
                <a:srgbClr val="7030A0"/>
              </a:solidFill>
            </a:endParaRP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Allocate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dirty="0">
                <a:solidFill>
                  <a:srgbClr val="000000"/>
                </a:solidFill>
              </a:rPr>
              <a:t> bytes for pointer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Previous data of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 dirty="0">
                <a:solidFill>
                  <a:srgbClr val="000000"/>
                </a:solidFill>
              </a:rPr>
              <a:t> does </a:t>
            </a:r>
            <a:r>
              <a:rPr lang="en-US" sz="3200" b="1" dirty="0">
                <a:solidFill>
                  <a:srgbClr val="CC0000"/>
                </a:solidFill>
              </a:rPr>
              <a:t>not</a:t>
            </a:r>
            <a:r>
              <a:rPr lang="en-US" sz="3200" b="1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change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the new size is larger, the value of the newly allocated portion is indeterminate.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686800" cy="5805264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(int *)</a:t>
            </a:r>
            <a:r>
              <a:rPr lang="en-US" sz="19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(2, </a:t>
            </a:r>
            <a:r>
              <a:rPr lang="en-US" sz="19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*(p+1));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(int *)</a:t>
            </a:r>
            <a:r>
              <a:rPr lang="en-US" sz="19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(p, </a:t>
            </a:r>
            <a:r>
              <a:rPr lang="en-US" sz="19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9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(int) * 4);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1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291445" y="1916832"/>
            <a:ext cx="1828800" cy="987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6600"/>
                </a:solidFill>
              </a:rPr>
              <a:t>// 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300" dirty="0">
              <a:solidFill>
                <a:srgbClr val="006600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6600"/>
                </a:solidFill>
              </a:rPr>
              <a:t>// 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258213" y="3627521"/>
            <a:ext cx="1828800" cy="224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000" dirty="0">
                <a:solidFill>
                  <a:srgbClr val="006600"/>
                </a:solidFill>
              </a:rPr>
              <a:t>// 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000" dirty="0">
                <a:solidFill>
                  <a:srgbClr val="006600"/>
                </a:solidFill>
              </a:rPr>
              <a:t>// 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000" dirty="0">
                <a:solidFill>
                  <a:srgbClr val="006600"/>
                </a:solidFill>
              </a:rPr>
              <a:t>// 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000" dirty="0">
                <a:solidFill>
                  <a:srgbClr val="006600"/>
                </a:solidFill>
              </a:rPr>
              <a:t>// ???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59C395D-BBB0-4A1F-9F6E-5D9281BC2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Reallocation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268759"/>
            <a:ext cx="8610600" cy="5040561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 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  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66700" y="44624"/>
            <a:ext cx="8610600" cy="863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82045" y="986807"/>
            <a:ext cx="8610600" cy="5733256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index = 0;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(-1 to finish): 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-1)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, (index + 1) * </a:t>
            </a:r>
            <a:r>
              <a:rPr lang="en-US" sz="1500" b="1" dirty="0" err="1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CC0066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index);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9DFB165-B683-47DD-9458-6903FDE0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4624"/>
            <a:ext cx="8610600" cy="863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66700" y="1244215"/>
            <a:ext cx="8610600" cy="4993098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349250" indent="-342900" algn="r" rtl="1">
              <a:spcBef>
                <a:spcPts val="1563"/>
              </a:spcBef>
              <a:buClrTx/>
              <a:buFont typeface="Arial" panose="020B0604020202020204" pitchFamily="34" charset="0"/>
              <a:buChar char="•"/>
            </a:pPr>
            <a:r>
              <a:rPr lang="ar-SA" sz="24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fa-IR" sz="2400" dirty="0">
                <a:solidFill>
                  <a:srgbClr val="000000"/>
                </a:solidFill>
                <a:cs typeface="B Nazanin" pitchFamily="2" charset="-78"/>
              </a:rPr>
              <a:t>:</a:t>
            </a:r>
            <a:endParaRPr lang="fa-IR" sz="2000" dirty="0">
              <a:solidFill>
                <a:schemeClr val="accent6">
                  <a:lumMod val="50000"/>
                </a:schemeClr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  <a:cs typeface="B Nazanin" pitchFamily="2" charset="-78"/>
            </a:endParaRPr>
          </a:p>
          <a:p>
            <a:pPr algn="just" rtl="1">
              <a:spcBef>
                <a:spcPts val="1563"/>
              </a:spcBef>
              <a:buClrTx/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ايجاد مي‌كند. 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سپس،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just" rtl="1">
              <a:spcBef>
                <a:spcPts val="1563"/>
              </a:spcBef>
              <a:buClrTx/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just" rtl="1">
              <a:spcBef>
                <a:spcPts val="1563"/>
              </a:spcBef>
              <a:buClrTx/>
              <a:buFont typeface="Arial" panose="020B0604020202020204" pitchFamily="34" charset="0"/>
              <a:buChar char="•"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9DFB165-B683-47DD-9458-6903FDE04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8610600" cy="479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An example of multifunction application (menu-based app)</a:t>
            </a:r>
          </a:p>
        </p:txBody>
      </p:sp>
    </p:spTree>
    <p:extLst>
      <p:ext uri="{BB962C8B-B14F-4D97-AF65-F5344CB8AC3E}">
        <p14:creationId xmlns:p14="http://schemas.microsoft.com/office/powerpoint/2010/main" val="514718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07504" y="1196752"/>
            <a:ext cx="3960440" cy="4824536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EAD20A-C9EF-4E91-8483-2DBD42B4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1196752"/>
            <a:ext cx="5076056" cy="428471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(int *)malloc(n * 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     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(int *)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sz="1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(int));</a:t>
            </a: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int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for(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7354202-2523-4770-855D-5D1A56E91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8610600" cy="479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An example of multifunction application (menu-based app)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052735"/>
            <a:ext cx="8371656" cy="5424265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831700D-C406-4307-B370-F3FD9FA1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8610600" cy="479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l"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An example of multifunction application (menu-based app)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293A83"/>
                </a:solidFill>
              </a:rPr>
              <a:t>Common Bugs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3200" dirty="0">
              <a:solidFill>
                <a:srgbClr val="C2C2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64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84168" y="5085184"/>
            <a:ext cx="22704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dirty="0">
                <a:solidFill>
                  <a:srgbClr val="00B050"/>
                </a:solidFill>
              </a:rPr>
              <a:t>// 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*pi = &amp;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No warning in some compilers!!!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Run Time Error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0BB5-C2BB-4F5A-B687-3E5C8F56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Using Pointers: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88043-EBC4-4293-82F8-E75F7424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731696" cy="5175250"/>
          </a:xfrm>
        </p:spPr>
        <p:txBody>
          <a:bodyPr/>
          <a:lstStyle/>
          <a:p>
            <a:pPr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 C, you can cast between a pointer and an int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 pointer is just a </a:t>
            </a:r>
            <a:r>
              <a:rPr lang="en-US" sz="2000" b="1" dirty="0">
                <a:latin typeface="+mj-lt"/>
              </a:rPr>
              <a:t>32-bit </a:t>
            </a:r>
            <a:r>
              <a:rPr lang="en-US" sz="2000" dirty="0">
                <a:latin typeface="+mj-lt"/>
              </a:rPr>
              <a:t>or </a:t>
            </a:r>
            <a:r>
              <a:rPr lang="en-US" sz="2000" b="1" dirty="0">
                <a:latin typeface="+mj-lt"/>
              </a:rPr>
              <a:t>64-bit</a:t>
            </a:r>
            <a:r>
              <a:rPr lang="en-US" sz="2000" dirty="0">
                <a:latin typeface="+mj-lt"/>
              </a:rPr>
              <a:t> number (depending on machine architecture) referring to the aforementioned chunk of memory.</a:t>
            </a:r>
            <a:endParaRPr lang="en-US" sz="3600" b="1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 {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x = 5;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 = &amp;x;		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 ref points to x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("%d\n", x);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value of x // 5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 </a:t>
            </a:r>
            <a:r>
              <a:rPr lang="en-US" sz="16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x);	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address of x // 0x7ffe4b79fb1c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sz="16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ref);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address of the pointer variable // 0x7ffe4b79fb20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("%d\n", </a:t>
            </a:r>
            <a:r>
              <a:rPr lang="en-US" sz="16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ref);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 the value of the int that ref is pointing to // 5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2798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22164</TotalTime>
  <Words>8607</Words>
  <Application>Microsoft Office PowerPoint</Application>
  <PresentationFormat>On-screen Show (4:3)</PresentationFormat>
  <Paragraphs>1355</Paragraphs>
  <Slides>81</Slides>
  <Notes>77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Arial Unicode MS</vt:lpstr>
      <vt:lpstr>Calibri</vt:lpstr>
      <vt:lpstr>Courier New</vt:lpstr>
      <vt:lpstr>Times New Roman</vt:lpstr>
      <vt:lpstr>Wingdings</vt:lpstr>
      <vt:lpstr>Office Theme</vt:lpstr>
      <vt:lpstr>1_Office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Pointers: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Operations on Pointers</vt:lpstr>
      <vt:lpstr>Operations on Pointers Examples</vt:lpstr>
      <vt:lpstr>Operations on Pointers</vt:lpstr>
      <vt:lpstr>Operations on 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1141</cp:revision>
  <cp:lastPrinted>2013-11-18T06:23:32Z</cp:lastPrinted>
  <dcterms:created xsi:type="dcterms:W3CDTF">2007-10-07T13:27:00Z</dcterms:created>
  <dcterms:modified xsi:type="dcterms:W3CDTF">2024-04-16T12:48:53Z</dcterms:modified>
</cp:coreProperties>
</file>