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72" r:id="rId2"/>
    <p:sldMasterId id="2147483684" r:id="rId3"/>
  </p:sldMasterIdLst>
  <p:notesMasterIdLst>
    <p:notesMasterId r:id="rId59"/>
  </p:notesMasterIdLst>
  <p:sldIdLst>
    <p:sldId id="31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307" r:id="rId31"/>
    <p:sldId id="284" r:id="rId32"/>
    <p:sldId id="285" r:id="rId33"/>
    <p:sldId id="286" r:id="rId34"/>
    <p:sldId id="287" r:id="rId35"/>
    <p:sldId id="288" r:id="rId36"/>
    <p:sldId id="310" r:id="rId37"/>
    <p:sldId id="289" r:id="rId38"/>
    <p:sldId id="290" r:id="rId39"/>
    <p:sldId id="291" r:id="rId40"/>
    <p:sldId id="292" r:id="rId41"/>
    <p:sldId id="308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12" r:id="rId56"/>
    <p:sldId id="306" r:id="rId57"/>
    <p:sldId id="309" r:id="rId58"/>
  </p:sldIdLst>
  <p:sldSz cx="9144000" cy="6858000" type="screen4x3"/>
  <p:notesSz cx="7099300" cy="10234613"/>
  <p:custDataLst>
    <p:tags r:id="rId60"/>
  </p:custDataLst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727" autoAdjust="0"/>
  </p:normalViewPr>
  <p:slideViewPr>
    <p:cSldViewPr>
      <p:cViewPr varScale="1">
        <p:scale>
          <a:sx n="64" d="100"/>
          <a:sy n="64" d="100"/>
        </p:scale>
        <p:origin x="2002" y="53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5" Type="http://schemas.openxmlformats.org/officeDocument/2006/relationships/slide" Target="slides/slide2.xml"/><Relationship Id="rId61" Type="http://schemas.openxmlformats.org/officeDocument/2006/relationships/presProps" Target="presProp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4925" cy="38354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709613" y="4862513"/>
            <a:ext cx="5676900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40" tIns="48240" rIns="96840" bIns="4824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4021138" y="9721850"/>
            <a:ext cx="30734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40" tIns="48240" rIns="96840" bIns="4824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82E9CCA5-47C6-4047-BB9D-CE748A2DAC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809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2F91A10-2A3A-4BEC-828D-CC2531ED104A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F73DB49-F129-4745-8953-5964DD05693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6246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079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334CA95-903D-4B52-BEEF-645EE7604266}" type="slidenum">
              <a:rPr lang="en-US"/>
              <a:pPr/>
              <a:t>10</a:t>
            </a:fld>
            <a:endParaRPr lang="en-US"/>
          </a:p>
        </p:txBody>
      </p:sp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577C247-06B5-4945-8C50-8A74F45E8010}" type="slidenum">
              <a:rPr lang="en-US" sz="1300"/>
              <a:pPr algn="r">
                <a:buClrTx/>
                <a:buFontTx/>
                <a:buNone/>
              </a:pPr>
              <a:t>10</a:t>
            </a:fld>
            <a:endParaRPr lang="en-US" sz="1300"/>
          </a:p>
        </p:txBody>
      </p:sp>
      <p:sp>
        <p:nvSpPr>
          <p:cNvPr id="665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028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DBE4538-EC52-4DB5-B7F2-D73447ACB804}" type="slidenum">
              <a:rPr lang="en-US"/>
              <a:pPr/>
              <a:t>11</a:t>
            </a:fld>
            <a:endParaRPr lang="en-US"/>
          </a:p>
        </p:txBody>
      </p:sp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5CDFD8C-4B50-4350-B5ED-54DF8D3864B5}" type="slidenum">
              <a:rPr lang="en-US" sz="1300"/>
              <a:pPr algn="r">
                <a:buClrTx/>
                <a:buFontTx/>
                <a:buNone/>
              </a:pPr>
              <a:t>11</a:t>
            </a:fld>
            <a:endParaRPr lang="en-US" sz="1300"/>
          </a:p>
        </p:txBody>
      </p:sp>
      <p:sp>
        <p:nvSpPr>
          <p:cNvPr id="6758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7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Different version of this program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1-Multiple printf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2-Using \n</a:t>
            </a:r>
          </a:p>
        </p:txBody>
      </p:sp>
    </p:spTree>
    <p:extLst>
      <p:ext uri="{BB962C8B-B14F-4D97-AF65-F5344CB8AC3E}">
        <p14:creationId xmlns:p14="http://schemas.microsoft.com/office/powerpoint/2010/main" val="18614014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1A559A7-2CEC-410A-8E10-96138ED96000}" type="slidenum">
              <a:rPr lang="en-US"/>
              <a:pPr/>
              <a:t>12</a:t>
            </a:fld>
            <a:endParaRPr lang="en-US"/>
          </a:p>
        </p:txBody>
      </p:sp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F9BD6A7-5682-4697-AFAD-C8A7ECA43ABA}" type="slidenum">
              <a:rPr lang="en-US" sz="1300"/>
              <a:pPr algn="r">
                <a:buClrTx/>
                <a:buFontTx/>
                <a:buNone/>
              </a:pPr>
              <a:t>12</a:t>
            </a:fld>
            <a:endParaRPr lang="en-US" sz="1300"/>
          </a:p>
        </p:txBody>
      </p:sp>
      <p:sp>
        <p:nvSpPr>
          <p:cNvPr id="6861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0008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9ED6EF2-6359-475B-A3FA-6ABE8B201C11}" type="slidenum">
              <a:rPr lang="en-US"/>
              <a:pPr/>
              <a:t>13</a:t>
            </a:fld>
            <a:endParaRPr lang="en-US"/>
          </a:p>
        </p:txBody>
      </p:sp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DA512EA-109E-40CD-954A-BC3328BF7E2D}" type="slidenum">
              <a:rPr lang="en-US" sz="1300"/>
              <a:pPr algn="r">
                <a:buClrTx/>
                <a:buFontTx/>
                <a:buNone/>
              </a:pPr>
              <a:t>13</a:t>
            </a:fld>
            <a:endParaRPr lang="en-US" sz="1300"/>
          </a:p>
        </p:txBody>
      </p:sp>
      <p:sp>
        <p:nvSpPr>
          <p:cNvPr id="6963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499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3080EA9-6EF4-4E36-833D-6EA369FFF294}" type="slidenum">
              <a:rPr lang="en-US"/>
              <a:pPr/>
              <a:t>14</a:t>
            </a:fld>
            <a:endParaRPr lang="en-US"/>
          </a:p>
        </p:txBody>
      </p:sp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55E83B1-174F-4F0F-8EE5-0C2CCD388037}" type="slidenum">
              <a:rPr lang="en-US" sz="1300"/>
              <a:pPr algn="r">
                <a:buClrTx/>
                <a:buFontTx/>
                <a:buNone/>
              </a:pPr>
              <a:t>14</a:t>
            </a:fld>
            <a:endParaRPr lang="en-US" sz="1300"/>
          </a:p>
        </p:txBody>
      </p:sp>
      <p:sp>
        <p:nvSpPr>
          <p:cNvPr id="7065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5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1939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CDF7A2-2692-4207-993C-384DCE7B5FED}" type="slidenum">
              <a:rPr lang="en-US"/>
              <a:pPr/>
              <a:t>15</a:t>
            </a:fld>
            <a:endParaRPr lang="en-US"/>
          </a:p>
        </p:txBody>
      </p:sp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8249CCC-8679-43E7-BF51-AF389AB0377D}" type="slidenum">
              <a:rPr lang="en-US" sz="1300"/>
              <a:pPr algn="r">
                <a:buClrTx/>
                <a:buFontTx/>
                <a:buNone/>
              </a:pPr>
              <a:t>15</a:t>
            </a:fld>
            <a:endParaRPr lang="en-US" sz="1300"/>
          </a:p>
        </p:txBody>
      </p:sp>
      <p:sp>
        <p:nvSpPr>
          <p:cNvPr id="7168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7923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9913CA3-6EC0-4587-AC1C-AE7B3DE4762E}" type="slidenum">
              <a:rPr lang="en-US"/>
              <a:pPr/>
              <a:t>16</a:t>
            </a:fld>
            <a:endParaRPr lang="en-US"/>
          </a:p>
        </p:txBody>
      </p:sp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D788A49-4DF9-4249-833C-5FB530E7FEB2}" type="slidenum">
              <a:rPr lang="en-US" sz="1300"/>
              <a:pPr algn="r">
                <a:buClrTx/>
                <a:buFontTx/>
                <a:buNone/>
              </a:pPr>
              <a:t>16</a:t>
            </a:fld>
            <a:endParaRPr lang="en-US" sz="1300"/>
          </a:p>
        </p:txBody>
      </p:sp>
      <p:sp>
        <p:nvSpPr>
          <p:cNvPr id="7270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4942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7B8045A-5730-4CEE-9214-0CD4D10D470A}" type="slidenum">
              <a:rPr lang="en-US"/>
              <a:pPr/>
              <a:t>17</a:t>
            </a:fld>
            <a:endParaRPr lang="en-US"/>
          </a:p>
        </p:txBody>
      </p:sp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8836408-287C-44C6-B741-40397178C32A}" type="slidenum">
              <a:rPr lang="en-US" sz="1300"/>
              <a:pPr algn="r">
                <a:buClrTx/>
                <a:buFontTx/>
                <a:buNone/>
              </a:pPr>
              <a:t>17</a:t>
            </a:fld>
            <a:endParaRPr lang="en-US" sz="1300"/>
          </a:p>
        </p:txBody>
      </p:sp>
      <p:sp>
        <p:nvSpPr>
          <p:cNvPr id="7373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https://en.wikipedia.org/wiki/C_data_types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The actual size of the integer types varies by implementation. The standard requires only size relations between the data types and minimum sizes for each data type: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The relation requirements are that the long </a:t>
            </a:r>
            <a:r>
              <a:rPr lang="en-US" dirty="0" err="1" smtClean="0">
                <a:latin typeface="Arial" charset="0"/>
                <a:cs typeface="Arial" charset="0"/>
              </a:rPr>
              <a:t>long</a:t>
            </a:r>
            <a:r>
              <a:rPr lang="en-US" dirty="0" smtClean="0">
                <a:latin typeface="Arial" charset="0"/>
                <a:cs typeface="Arial" charset="0"/>
              </a:rPr>
              <a:t> is not smaller than long, which is not smaller than </a:t>
            </a:r>
            <a:r>
              <a:rPr lang="en-US" dirty="0" err="1" smtClean="0">
                <a:latin typeface="Arial" charset="0"/>
                <a:cs typeface="Arial" charset="0"/>
              </a:rPr>
              <a:t>int</a:t>
            </a:r>
            <a:r>
              <a:rPr lang="en-US" dirty="0" smtClean="0">
                <a:latin typeface="Arial" charset="0"/>
                <a:cs typeface="Arial" charset="0"/>
              </a:rPr>
              <a:t>, which is not smaller than short. As char's size is always the minimum supported data type, no other data types (except bit-fields) can be smaller.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The minimum size for char is 8 bits, the minimum size for short and </a:t>
            </a:r>
            <a:r>
              <a:rPr lang="en-US" dirty="0" err="1" smtClean="0">
                <a:latin typeface="Arial" charset="0"/>
                <a:cs typeface="Arial" charset="0"/>
              </a:rPr>
              <a:t>int</a:t>
            </a:r>
            <a:r>
              <a:rPr lang="en-US" dirty="0" smtClean="0">
                <a:latin typeface="Arial" charset="0"/>
                <a:cs typeface="Arial" charset="0"/>
              </a:rPr>
              <a:t> is 16 bits, for long it is 32 bits and long </a:t>
            </a:r>
            <a:r>
              <a:rPr lang="en-US" dirty="0" err="1" smtClean="0">
                <a:latin typeface="Arial" charset="0"/>
                <a:cs typeface="Arial" charset="0"/>
              </a:rPr>
              <a:t>long</a:t>
            </a:r>
            <a:r>
              <a:rPr lang="en-US" dirty="0" smtClean="0">
                <a:latin typeface="Arial" charset="0"/>
                <a:cs typeface="Arial" charset="0"/>
              </a:rPr>
              <a:t> must contain at least 64 bits. 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7248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24A28D2-CB19-4AD7-954B-B778575C34D2}" type="slidenum">
              <a:rPr lang="en-US"/>
              <a:pPr/>
              <a:t>18</a:t>
            </a:fld>
            <a:endParaRPr lang="en-US"/>
          </a:p>
        </p:txBody>
      </p:sp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577405F-C9BB-47FA-AE3F-04A635573B74}" type="slidenum">
              <a:rPr lang="en-US" sz="1300"/>
              <a:pPr algn="r">
                <a:buClrTx/>
                <a:buFontTx/>
                <a:buNone/>
              </a:pPr>
              <a:t>18</a:t>
            </a:fld>
            <a:endParaRPr lang="en-US" sz="1300"/>
          </a:p>
        </p:txBody>
      </p:sp>
      <p:sp>
        <p:nvSpPr>
          <p:cNvPr id="747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7618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9387DA2-6745-4BFB-9D76-EF6705D88E2E}" type="slidenum">
              <a:rPr lang="en-US"/>
              <a:pPr/>
              <a:t>19</a:t>
            </a:fld>
            <a:endParaRPr lang="en-US"/>
          </a:p>
        </p:txBody>
      </p:sp>
      <p:sp>
        <p:nvSpPr>
          <p:cNvPr id="757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main(void){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x, y, z;</a:t>
            </a:r>
          </a:p>
          <a:p>
            <a:endParaRPr lang="en-US" dirty="0"/>
          </a:p>
          <a:p>
            <a:r>
              <a:rPr lang="en-US" dirty="0"/>
              <a:t>    x = 1111111111;</a:t>
            </a:r>
          </a:p>
          <a:p>
            <a:r>
              <a:rPr lang="en-US" dirty="0"/>
              <a:t>    y = 222222222;</a:t>
            </a:r>
          </a:p>
          <a:p>
            <a:endParaRPr lang="en-US" dirty="0"/>
          </a:p>
          <a:p>
            <a:r>
              <a:rPr lang="en-US" dirty="0"/>
              <a:t>    z = x * y;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("%d %d %d\n", x, y, z);</a:t>
            </a:r>
          </a:p>
          <a:p>
            <a:endParaRPr lang="en-US" dirty="0"/>
          </a:p>
          <a:p>
            <a:r>
              <a:rPr lang="en-US" dirty="0"/>
              <a:t>    float f1, f2, f3;</a:t>
            </a:r>
          </a:p>
          <a:p>
            <a:endParaRPr lang="en-US" dirty="0"/>
          </a:p>
          <a:p>
            <a:r>
              <a:rPr lang="en-US" dirty="0"/>
              <a:t>    f1 = 3e-30;</a:t>
            </a:r>
          </a:p>
          <a:p>
            <a:r>
              <a:rPr lang="en-US" dirty="0"/>
              <a:t>    f2 = 5e-35;</a:t>
            </a:r>
          </a:p>
          <a:p>
            <a:endParaRPr lang="en-US" dirty="0"/>
          </a:p>
          <a:p>
            <a:r>
              <a:rPr lang="en-US" dirty="0"/>
              <a:t>    f3 = f1 * f2;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("%e %e %e\n", f1, f2, f3);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982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D7514BE-B4D9-42B8-8301-AFE59D5D56AC}" type="slidenum">
              <a:rPr lang="en-US"/>
              <a:pPr/>
              <a:t>2</a:t>
            </a:fld>
            <a:endParaRPr lang="en-US"/>
          </a:p>
        </p:txBody>
      </p:sp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E9BE151-197B-411D-B3EE-0966B925B318}" type="slidenum">
              <a:rPr lang="en-US" sz="1300"/>
              <a:pPr algn="r">
                <a:buClrTx/>
                <a:buFontTx/>
                <a:buNone/>
              </a:pPr>
              <a:t>2</a:t>
            </a:fld>
            <a:endParaRPr lang="en-US" sz="1300"/>
          </a:p>
        </p:txBody>
      </p:sp>
      <p:sp>
        <p:nvSpPr>
          <p:cNvPr id="5837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3033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C57A80D-8BAF-4635-8C0F-3F7C70FD0AE5}" type="slidenum">
              <a:rPr lang="en-US"/>
              <a:pPr/>
              <a:t>20</a:t>
            </a:fld>
            <a:endParaRPr lang="en-US"/>
          </a:p>
        </p:txBody>
      </p:sp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A7503B4-FFF4-42F2-A054-17211F722ABA}" type="slidenum">
              <a:rPr lang="en-US" sz="1300"/>
              <a:pPr algn="r">
                <a:buClrTx/>
                <a:buFontTx/>
                <a:buNone/>
              </a:pPr>
              <a:t>20</a:t>
            </a:fld>
            <a:endParaRPr lang="en-US" sz="1300"/>
          </a:p>
        </p:txBody>
      </p:sp>
      <p:sp>
        <p:nvSpPr>
          <p:cNvPr id="7680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1857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D2D5AF-D53B-4DE6-BF92-20627CDBCD1A}" type="slidenum">
              <a:rPr lang="en-US"/>
              <a:pPr/>
              <a:t>21</a:t>
            </a:fld>
            <a:endParaRPr lang="en-US"/>
          </a:p>
        </p:txBody>
      </p:sp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889F726-05D1-40D8-B0F8-C8DCE6D89905}" type="slidenum">
              <a:rPr lang="en-US" sz="1300"/>
              <a:pPr algn="r">
                <a:buClrTx/>
                <a:buFontTx/>
                <a:buNone/>
              </a:pPr>
              <a:t>21</a:t>
            </a:fld>
            <a:endParaRPr lang="en-US" sz="1300"/>
          </a:p>
        </p:txBody>
      </p:sp>
      <p:sp>
        <p:nvSpPr>
          <p:cNvPr id="7782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#define bool        _Bool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#define true        1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#define false        0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6700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9B59D60-35D8-4990-8339-6F096EA170C9}" type="slidenum">
              <a:rPr lang="en-US"/>
              <a:pPr/>
              <a:t>22</a:t>
            </a:fld>
            <a:endParaRPr lang="en-US"/>
          </a:p>
        </p:txBody>
      </p:sp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F5CFD1D-2421-471A-90A7-27B62C28441D}" type="slidenum">
              <a:rPr lang="en-US" sz="1300"/>
              <a:pPr algn="r">
                <a:buClrTx/>
                <a:buFontTx/>
                <a:buNone/>
              </a:pPr>
              <a:t>22</a:t>
            </a:fld>
            <a:endParaRPr lang="en-US" sz="1300"/>
          </a:p>
        </p:txBody>
      </p:sp>
      <p:sp>
        <p:nvSpPr>
          <p:cNvPr id="7885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2742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8B3BC60-0EC4-411F-8B2A-B0C7C6EF1F50}" type="slidenum">
              <a:rPr lang="en-US"/>
              <a:pPr/>
              <a:t>23</a:t>
            </a:fld>
            <a:endParaRPr lang="en-US"/>
          </a:p>
        </p:txBody>
      </p:sp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BE13ACF-A242-437A-94BE-6C3987D43C11}" type="slidenum">
              <a:rPr lang="en-US" sz="1300"/>
              <a:pPr algn="r">
                <a:buClrTx/>
                <a:buFontTx/>
                <a:buNone/>
              </a:pPr>
              <a:t>23</a:t>
            </a:fld>
            <a:endParaRPr lang="en-US" sz="1300"/>
          </a:p>
        </p:txBody>
      </p:sp>
      <p:sp>
        <p:nvSpPr>
          <p:cNvPr id="798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4546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D7B4880-AE79-44BD-A962-1036E7EA3040}" type="slidenum">
              <a:rPr lang="en-US"/>
              <a:pPr/>
              <a:t>24</a:t>
            </a:fld>
            <a:endParaRPr lang="en-US"/>
          </a:p>
        </p:txBody>
      </p:sp>
      <p:sp>
        <p:nvSpPr>
          <p:cNvPr id="8089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4F0F3D3-7249-4760-8ED4-3643B47F9341}" type="slidenum">
              <a:rPr lang="en-US" sz="1300"/>
              <a:pPr algn="r">
                <a:buClrTx/>
                <a:buFontTx/>
                <a:buNone/>
              </a:pPr>
              <a:t>24</a:t>
            </a:fld>
            <a:endParaRPr lang="en-US" sz="1300"/>
          </a:p>
        </p:txBody>
      </p:sp>
      <p:sp>
        <p:nvSpPr>
          <p:cNvPr id="8089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3159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30F04CD-F0D2-46CA-9F87-53DB4B848683}" type="slidenum">
              <a:rPr lang="en-US"/>
              <a:pPr/>
              <a:t>25</a:t>
            </a:fld>
            <a:endParaRPr lang="en-US"/>
          </a:p>
        </p:txBody>
      </p:sp>
      <p:sp>
        <p:nvSpPr>
          <p:cNvPr id="8192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5402CE4-84DD-4E7F-8C82-78F10480F254}" type="slidenum">
              <a:rPr lang="en-US" sz="1300"/>
              <a:pPr algn="r">
                <a:buClrTx/>
                <a:buFontTx/>
                <a:buNone/>
              </a:pPr>
              <a:t>25</a:t>
            </a:fld>
            <a:endParaRPr lang="en-US" sz="1300"/>
          </a:p>
        </p:txBody>
      </p:sp>
      <p:sp>
        <p:nvSpPr>
          <p:cNvPr id="8192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1644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2289D06-C63B-43BE-8066-3B6C3006DF82}" type="slidenum">
              <a:rPr lang="en-US"/>
              <a:pPr/>
              <a:t>26</a:t>
            </a:fld>
            <a:endParaRPr lang="en-US"/>
          </a:p>
        </p:txBody>
      </p:sp>
      <p:sp>
        <p:nvSpPr>
          <p:cNvPr id="829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40AD1AE-4F3A-4950-8A9E-266C929A41FB}" type="slidenum">
              <a:rPr lang="en-US" sz="1300"/>
              <a:pPr algn="r">
                <a:buClrTx/>
                <a:buFontTx/>
                <a:buNone/>
              </a:pPr>
              <a:t>26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8615854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E9C86C2-2D38-4168-87F5-285B085FD38D}" type="slidenum">
              <a:rPr lang="en-US"/>
              <a:pPr/>
              <a:t>27</a:t>
            </a:fld>
            <a:endParaRPr lang="en-US"/>
          </a:p>
        </p:txBody>
      </p:sp>
      <p:sp>
        <p:nvSpPr>
          <p:cNvPr id="8396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ED11B38-A18A-4999-9584-ACF7E66C08E8}" type="slidenum">
              <a:rPr lang="en-US" sz="1300"/>
              <a:pPr algn="r">
                <a:buClrTx/>
                <a:buFontTx/>
                <a:buNone/>
              </a:pPr>
              <a:t>27</a:t>
            </a:fld>
            <a:endParaRPr lang="en-US" sz="1300"/>
          </a:p>
        </p:txBody>
      </p:sp>
      <p:sp>
        <p:nvSpPr>
          <p:cNvPr id="8397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0814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2E9CCA5-47C6-4047-BB9D-CE748A2DACA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755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25F5FBE-4338-40AA-80B8-8AAB98EEB936}" type="slidenum">
              <a:rPr lang="en-US"/>
              <a:pPr/>
              <a:t>29</a:t>
            </a:fld>
            <a:endParaRPr lang="en-US"/>
          </a:p>
        </p:txBody>
      </p:sp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CC7485C-67EB-4D4E-B003-8F41B65A399E}" type="slidenum">
              <a:rPr lang="en-US" sz="1300"/>
              <a:pPr algn="r">
                <a:buClrTx/>
                <a:buFontTx/>
                <a:buNone/>
              </a:pPr>
              <a:t>29</a:t>
            </a:fld>
            <a:endParaRPr lang="en-US" sz="1300"/>
          </a:p>
        </p:txBody>
      </p:sp>
      <p:sp>
        <p:nvSpPr>
          <p:cNvPr id="849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307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2590EED-C3C6-4775-82A3-B8539D5B68A1}" type="slidenum">
              <a:rPr lang="en-US"/>
              <a:pPr/>
              <a:t>3</a:t>
            </a:fld>
            <a:endParaRPr lang="en-US"/>
          </a:p>
        </p:txBody>
      </p:sp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BE67436-E365-4A97-B5E0-F8D759C60F04}" type="slidenum">
              <a:rPr lang="en-US" sz="1300"/>
              <a:pPr algn="r">
                <a:buClrTx/>
                <a:buFontTx/>
                <a:buNone/>
              </a:pPr>
              <a:t>3</a:t>
            </a:fld>
            <a:endParaRPr lang="en-US" sz="1300"/>
          </a:p>
        </p:txBody>
      </p:sp>
      <p:sp>
        <p:nvSpPr>
          <p:cNvPr id="593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rtl="1" eaLnBrk="1" hangingPunct="1">
              <a:spcBef>
                <a:spcPts val="450"/>
              </a:spcBef>
              <a:buClrTx/>
              <a:buFontTx/>
              <a:buNone/>
            </a:pPr>
            <a:r>
              <a:rPr lang="fa-IR" dirty="0" smtClean="0">
                <a:latin typeface="Arial" charset="0"/>
                <a:cs typeface="Arial" charset="0"/>
              </a:rPr>
              <a:t>زبان </a:t>
            </a:r>
            <a:r>
              <a:rPr lang="en-US" dirty="0" smtClean="0">
                <a:latin typeface="Arial" charset="0"/>
                <a:cs typeface="Arial" charset="0"/>
              </a:rPr>
              <a:t>C </a:t>
            </a:r>
            <a:r>
              <a:rPr lang="fa-IR" dirty="0" smtClean="0">
                <a:latin typeface="Arial" charset="0"/>
                <a:cs typeface="Arial" charset="0"/>
              </a:rPr>
              <a:t>در سال ۱۹۷۲ توسط دنیس ریچی از روی زبان </a:t>
            </a:r>
            <a:r>
              <a:rPr lang="en-US" dirty="0" smtClean="0">
                <a:latin typeface="Arial" charset="0"/>
                <a:cs typeface="Arial" charset="0"/>
              </a:rPr>
              <a:t>B </a:t>
            </a:r>
            <a:r>
              <a:rPr lang="fa-IR" dirty="0" smtClean="0">
                <a:latin typeface="Arial" charset="0"/>
                <a:cs typeface="Arial" charset="0"/>
              </a:rPr>
              <a:t>و </a:t>
            </a:r>
            <a:r>
              <a:rPr lang="en-US" dirty="0" smtClean="0">
                <a:latin typeface="Arial" charset="0"/>
                <a:cs typeface="Arial" charset="0"/>
              </a:rPr>
              <a:t>BCPL </a:t>
            </a:r>
            <a:r>
              <a:rPr lang="fa-IR" dirty="0" smtClean="0">
                <a:latin typeface="Arial" charset="0"/>
                <a:cs typeface="Arial" charset="0"/>
              </a:rPr>
              <a:t>در آزمایشگاه بل ساخته شد</a:t>
            </a:r>
            <a:endParaRPr lang="en-US" dirty="0" smtClean="0">
              <a:latin typeface="Arial" charset="0"/>
              <a:cs typeface="Arial" charset="0"/>
            </a:endParaRPr>
          </a:p>
          <a:p>
            <a:pPr algn="r" rtl="1" eaLnBrk="1" hangingPunct="1">
              <a:spcBef>
                <a:spcPts val="450"/>
              </a:spcBef>
              <a:buClrTx/>
              <a:buFontTx/>
              <a:buNone/>
            </a:pPr>
            <a:r>
              <a:rPr lang="fa-IR" dirty="0" smtClean="0">
                <a:latin typeface="Arial" charset="0"/>
                <a:cs typeface="Arial" charset="0"/>
              </a:rPr>
              <a:t>چاپ کتاب "</a:t>
            </a:r>
            <a:r>
              <a:rPr lang="en-US" dirty="0" smtClean="0">
                <a:latin typeface="Arial" charset="0"/>
                <a:cs typeface="Arial" charset="0"/>
              </a:rPr>
              <a:t>The C Programming Language" </a:t>
            </a:r>
            <a:r>
              <a:rPr lang="fa-IR" dirty="0" smtClean="0">
                <a:latin typeface="Arial" charset="0"/>
                <a:cs typeface="Arial" charset="0"/>
              </a:rPr>
              <a:t>در سال ۱۹۷۸ توسط برایان کرنیگان و ریچی باعث رشد روزافزون این زبان در جهان شد.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fa-IR" dirty="0" smtClean="0">
                <a:latin typeface="Arial" charset="0"/>
                <a:cs typeface="Arial" charset="0"/>
              </a:rPr>
              <a:t>(</a:t>
            </a:r>
            <a:r>
              <a:rPr lang="en-US" dirty="0" smtClean="0"/>
              <a:t>1988 (2nd Edition)</a:t>
            </a:r>
            <a:r>
              <a:rPr lang="fa-IR" dirty="0" smtClean="0"/>
              <a:t>)</a:t>
            </a:r>
            <a:br>
              <a:rPr lang="fa-IR" dirty="0" smtClean="0"/>
            </a:br>
            <a:r>
              <a:rPr lang="fa-IR" dirty="0" smtClean="0"/>
              <a:t>در سال ۱۹۹۰، استاندارد </a:t>
            </a:r>
            <a:r>
              <a:rPr lang="en-US" dirty="0" smtClean="0"/>
              <a:t>ANSI C (</a:t>
            </a:r>
            <a:r>
              <a:rPr lang="fa-IR" dirty="0" smtClean="0"/>
              <a:t> با تغییرات قالب بندی) توسط سازمان بین‌المللی استانداردسازی (</a:t>
            </a:r>
            <a:r>
              <a:rPr lang="en-US" dirty="0" smtClean="0"/>
              <a:t>ISO) </a:t>
            </a:r>
            <a:r>
              <a:rPr lang="fa-IR" dirty="0" smtClean="0"/>
              <a:t>به عنوان </a:t>
            </a:r>
            <a:r>
              <a:rPr lang="en-US" dirty="0" smtClean="0"/>
              <a:t>ISO / IEC 9899: 1990 </a:t>
            </a:r>
            <a:r>
              <a:rPr lang="fa-IR" dirty="0" smtClean="0"/>
              <a:t>تصویب شد، که گاهی اوقات </a:t>
            </a:r>
            <a:r>
              <a:rPr lang="en-US" dirty="0" smtClean="0"/>
              <a:t>C90 </a:t>
            </a:r>
            <a:r>
              <a:rPr lang="fa-IR" dirty="0" smtClean="0"/>
              <a:t>نیز نامیده می‌شود؛ بنابراین، اصطلاحات "</a:t>
            </a:r>
            <a:r>
              <a:rPr lang="en-US" dirty="0" smtClean="0"/>
              <a:t>C89" </a:t>
            </a:r>
            <a:r>
              <a:rPr lang="fa-IR" dirty="0" smtClean="0"/>
              <a:t>و "</a:t>
            </a:r>
            <a:r>
              <a:rPr lang="en-US" dirty="0" smtClean="0"/>
              <a:t>C90" </a:t>
            </a:r>
            <a:r>
              <a:rPr lang="fa-IR" dirty="0" smtClean="0"/>
              <a:t>به همان زبان برنامه‌نویسی اشاره دارند. </a:t>
            </a:r>
          </a:p>
          <a:p>
            <a:pPr algn="r" rtl="1" eaLnBrk="1" hangingPunct="1">
              <a:spcBef>
                <a:spcPts val="450"/>
              </a:spcBef>
              <a:buClrTx/>
              <a:buFontTx/>
              <a:buNone/>
            </a:pPr>
            <a:r>
              <a:rPr lang="fa-IR" dirty="0" smtClean="0"/>
              <a:t>استاندارد </a:t>
            </a:r>
            <a:r>
              <a:rPr lang="en-US" dirty="0" smtClean="0"/>
              <a:t>C </a:t>
            </a:r>
            <a:r>
              <a:rPr lang="fa-IR" dirty="0" smtClean="0"/>
              <a:t>در اواخر دهه ۱۹۹۰ بازنگری شد و منجر به انتشار </a:t>
            </a:r>
            <a:r>
              <a:rPr lang="en-US" dirty="0" smtClean="0"/>
              <a:t>ISO / IEC 9899: 1999 </a:t>
            </a:r>
            <a:r>
              <a:rPr lang="fa-IR" dirty="0" smtClean="0"/>
              <a:t>در ۱۹۹۹ شد، که معمولاً به آن "</a:t>
            </a:r>
            <a:r>
              <a:rPr lang="en-US" dirty="0" smtClean="0"/>
              <a:t>C99" </a:t>
            </a:r>
            <a:r>
              <a:rPr lang="fa-IR" dirty="0" smtClean="0"/>
              <a:t>گفته می‌شود.</a:t>
            </a:r>
          </a:p>
          <a:p>
            <a:pPr algn="r" rtl="1"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C11</a:t>
            </a:r>
          </a:p>
          <a:p>
            <a:pPr algn="r" rtl="1" eaLnBrk="1" hangingPunct="1">
              <a:spcBef>
                <a:spcPts val="450"/>
              </a:spcBef>
              <a:buClrTx/>
              <a:buFontTx/>
              <a:buNone/>
            </a:pPr>
            <a:r>
              <a:rPr lang="fa-IR" dirty="0" smtClean="0">
                <a:latin typeface="Arial" charset="0"/>
                <a:cs typeface="Arial" charset="0"/>
              </a:rPr>
              <a:t>در سال ۲۰۰۷، کار بر روی تجدید نظر در مورد استاندارد </a:t>
            </a:r>
            <a:r>
              <a:rPr lang="en-US" dirty="0" smtClean="0">
                <a:latin typeface="Arial" charset="0"/>
                <a:cs typeface="Arial" charset="0"/>
              </a:rPr>
              <a:t>C، </a:t>
            </a:r>
            <a:r>
              <a:rPr lang="fa-IR" dirty="0" smtClean="0">
                <a:latin typeface="Arial" charset="0"/>
                <a:cs typeface="Arial" charset="0"/>
              </a:rPr>
              <a:t>به‌طور غیررسمی به نام "</a:t>
            </a:r>
            <a:r>
              <a:rPr lang="en-US" dirty="0" smtClean="0">
                <a:latin typeface="Arial" charset="0"/>
                <a:cs typeface="Arial" charset="0"/>
              </a:rPr>
              <a:t>C1X" </a:t>
            </a:r>
            <a:r>
              <a:rPr lang="fa-IR" dirty="0" smtClean="0">
                <a:latin typeface="Arial" charset="0"/>
                <a:cs typeface="Arial" charset="0"/>
              </a:rPr>
              <a:t>تا انتشار رسمی آن در تاریخ ۲۰۱۱-۱۲-۰۸ آغاز شد.</a:t>
            </a:r>
            <a:endParaRPr lang="en-US" dirty="0" smtClean="0">
              <a:latin typeface="Arial" charset="0"/>
              <a:cs typeface="Arial" charset="0"/>
            </a:endParaRPr>
          </a:p>
          <a:p>
            <a:pPr algn="r" rtl="1"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 smtClean="0"/>
              <a:t>C18 </a:t>
            </a:r>
            <a:r>
              <a:rPr lang="fa-IR" dirty="0" smtClean="0"/>
              <a:t>که در ژوئن سال ۲۰۱۸ منتشر شده استاندارد فعلی زبان برنامه‌نویسی </a:t>
            </a:r>
            <a:r>
              <a:rPr lang="en-US" dirty="0" smtClean="0"/>
              <a:t>C </a:t>
            </a:r>
            <a:r>
              <a:rPr lang="fa-IR" dirty="0" smtClean="0"/>
              <a:t>است.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1086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7C10B64-EEDA-433C-AB27-8F8F8ECD5E8F}" type="slidenum">
              <a:rPr lang="en-US"/>
              <a:pPr/>
              <a:t>30</a:t>
            </a:fld>
            <a:endParaRPr lang="en-US"/>
          </a:p>
        </p:txBody>
      </p:sp>
      <p:sp>
        <p:nvSpPr>
          <p:cNvPr id="8601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9BB7BE8-3834-461A-909B-18A4A8077FB6}" type="slidenum">
              <a:rPr lang="en-US" sz="1300"/>
              <a:pPr algn="r">
                <a:buClrTx/>
                <a:buFontTx/>
                <a:buNone/>
              </a:pPr>
              <a:t>30</a:t>
            </a:fld>
            <a:endParaRPr lang="en-US" sz="1300"/>
          </a:p>
        </p:txBody>
      </p:sp>
      <p:sp>
        <p:nvSpPr>
          <p:cNvPr id="8601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1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0708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51D7A84-C52E-48C1-8694-C48F9806587D}" type="slidenum">
              <a:rPr lang="en-US"/>
              <a:pPr/>
              <a:t>31</a:t>
            </a:fld>
            <a:endParaRPr lang="en-US"/>
          </a:p>
        </p:txBody>
      </p:sp>
      <p:sp>
        <p:nvSpPr>
          <p:cNvPr id="870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A726AD2-A914-4DDB-8497-B5CF7127FB48}" type="slidenum">
              <a:rPr lang="en-US" sz="1300"/>
              <a:pPr algn="r">
                <a:buClrTx/>
                <a:buFontTx/>
                <a:buNone/>
              </a:pPr>
              <a:t>31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3470147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4AC4BB3-C0A0-4210-AA20-DFC6E7D15127}" type="slidenum">
              <a:rPr lang="en-US"/>
              <a:pPr/>
              <a:t>32</a:t>
            </a:fld>
            <a:endParaRPr lang="en-US"/>
          </a:p>
        </p:txBody>
      </p:sp>
      <p:sp>
        <p:nvSpPr>
          <p:cNvPr id="8806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A477027-9CD3-432C-BEAD-1CB0D35F6431}" type="slidenum">
              <a:rPr lang="en-US" sz="1300"/>
              <a:pPr algn="r">
                <a:buClrTx/>
                <a:buFontTx/>
                <a:buNone/>
              </a:pPr>
              <a:t>32</a:t>
            </a:fld>
            <a:endParaRPr lang="en-US" sz="1300"/>
          </a:p>
        </p:txBody>
      </p:sp>
      <p:sp>
        <p:nvSpPr>
          <p:cNvPr id="8806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7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The = in C is not the = in mathematics </a:t>
            </a:r>
          </a:p>
        </p:txBody>
      </p:sp>
    </p:spTree>
    <p:extLst>
      <p:ext uri="{BB962C8B-B14F-4D97-AF65-F5344CB8AC3E}">
        <p14:creationId xmlns:p14="http://schemas.microsoft.com/office/powerpoint/2010/main" val="18365456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1E8C3E3-CBBF-4BC1-80E1-28F2D5CFF43C}" type="slidenum">
              <a:rPr lang="en-US"/>
              <a:pPr/>
              <a:t>33</a:t>
            </a:fld>
            <a:endParaRPr lang="en-US"/>
          </a:p>
        </p:txBody>
      </p:sp>
      <p:sp>
        <p:nvSpPr>
          <p:cNvPr id="8908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5CC8CFD-7643-4AA0-9D6E-47A8ABEE7477}" type="slidenum">
              <a:rPr lang="en-US" sz="1300"/>
              <a:pPr algn="r">
                <a:buClrTx/>
                <a:buFontTx/>
                <a:buNone/>
              </a:pPr>
              <a:t>33</a:t>
            </a:fld>
            <a:endParaRPr lang="en-US" sz="1300"/>
          </a:p>
        </p:txBody>
      </p:sp>
      <p:sp>
        <p:nvSpPr>
          <p:cNvPr id="8909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2245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4AC4BB3-C0A0-4210-AA20-DFC6E7D15127}" type="slidenum">
              <a:rPr lang="en-US"/>
              <a:pPr/>
              <a:t>34</a:t>
            </a:fld>
            <a:endParaRPr lang="en-US"/>
          </a:p>
        </p:txBody>
      </p:sp>
      <p:sp>
        <p:nvSpPr>
          <p:cNvPr id="8806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A477027-9CD3-432C-BEAD-1CB0D35F6431}" type="slidenum">
              <a:rPr lang="en-US" sz="1300"/>
              <a:pPr algn="r">
                <a:buClrTx/>
                <a:buFontTx/>
                <a:buNone/>
              </a:pPr>
              <a:t>34</a:t>
            </a:fld>
            <a:endParaRPr lang="en-US" sz="1300"/>
          </a:p>
        </p:txBody>
      </p:sp>
      <p:sp>
        <p:nvSpPr>
          <p:cNvPr id="8806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7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5456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0CE3571-E1DC-4ECA-BDF3-DEE18D787B90}" type="slidenum">
              <a:rPr lang="en-US"/>
              <a:pPr/>
              <a:t>35</a:t>
            </a:fld>
            <a:endParaRPr lang="en-US"/>
          </a:p>
        </p:txBody>
      </p:sp>
      <p:sp>
        <p:nvSpPr>
          <p:cNvPr id="9011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509D3CE-9815-4842-8197-133781181B4F}" type="slidenum">
              <a:rPr lang="en-US" sz="1300"/>
              <a:pPr algn="r">
                <a:buClrTx/>
                <a:buFontTx/>
                <a:buNone/>
              </a:pPr>
              <a:t>35</a:t>
            </a:fld>
            <a:endParaRPr lang="en-US" sz="1300"/>
          </a:p>
        </p:txBody>
      </p:sp>
      <p:sp>
        <p:nvSpPr>
          <p:cNvPr id="9011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r>
              <a:rPr lang="en-US" b="1" dirty="0" smtClean="0"/>
              <a:t>Decimal constants</a:t>
            </a:r>
            <a:r>
              <a:rPr lang="en-US" dirty="0" smtClean="0"/>
              <a:t> </a:t>
            </a:r>
          </a:p>
          <a:p>
            <a:r>
              <a:rPr lang="en-US" dirty="0" smtClean="0"/>
              <a:t>It contains digits between 0 and 9, but should not begin with a zero.</a:t>
            </a:r>
          </a:p>
          <a:p>
            <a:r>
              <a:rPr lang="en-US" b="1" dirty="0" smtClean="0"/>
              <a:t>Octal constants</a:t>
            </a:r>
            <a:r>
              <a:rPr lang="en-US" dirty="0" smtClean="0"/>
              <a:t> </a:t>
            </a:r>
          </a:p>
          <a:p>
            <a:r>
              <a:rPr lang="en-US" dirty="0" smtClean="0"/>
              <a:t>It contains digits between 0 and 7, and must begin with a zero.</a:t>
            </a:r>
          </a:p>
          <a:p>
            <a:r>
              <a:rPr lang="en-US" b="1" dirty="0" smtClean="0"/>
              <a:t>Hexadecimal constants</a:t>
            </a:r>
            <a:r>
              <a:rPr lang="en-US" dirty="0" smtClean="0"/>
              <a:t> </a:t>
            </a:r>
          </a:p>
          <a:p>
            <a:r>
              <a:rPr lang="en-US" dirty="0" smtClean="0"/>
              <a:t>It contains digits from 0 to 9, and letters from a-f (either in uppercase or lowercase), and must always start with 0x or 0X.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dirty="0" smtClean="0"/>
              <a:t>You can also explicitly specify the type of an integer constant as long </a:t>
            </a:r>
            <a:r>
              <a:rPr lang="en-US" dirty="0" err="1" smtClean="0"/>
              <a:t>int</a:t>
            </a:r>
            <a:r>
              <a:rPr lang="en-US" dirty="0" smtClean="0"/>
              <a:t> by appending l or L: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 smtClean="0"/>
              <a:t>By default, floating constants are of type double. We can explicitly mention the type of a floating-point constant as a float by appending f or F at the end of the constant.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dirty="0" smtClean="0"/>
              <a:t>Similarly, We can explicitly mention the type of a floating-point constant as long double by appending l or L at the end.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0246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0884D08-9F67-43B3-996B-C1E0F20FF553}" type="slidenum">
              <a:rPr lang="en-US"/>
              <a:pPr/>
              <a:t>36</a:t>
            </a:fld>
            <a:endParaRPr lang="en-US"/>
          </a:p>
        </p:txBody>
      </p:sp>
      <p:sp>
        <p:nvSpPr>
          <p:cNvPr id="9113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2CFF0AD-1802-48EB-841D-2BCC62C4B481}" type="slidenum">
              <a:rPr lang="en-US" sz="1300"/>
              <a:pPr algn="r">
                <a:buClrTx/>
                <a:buFontTx/>
                <a:buNone/>
              </a:pPr>
              <a:t>36</a:t>
            </a:fld>
            <a:endParaRPr lang="en-US" sz="1300"/>
          </a:p>
        </p:txBody>
      </p:sp>
      <p:sp>
        <p:nvSpPr>
          <p:cNvPr id="9113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1917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8913780-BFE4-4E53-AAA7-94DAC927FDB6}" type="slidenum">
              <a:rPr lang="en-US"/>
              <a:pPr/>
              <a:t>37</a:t>
            </a:fld>
            <a:endParaRPr lang="en-US"/>
          </a:p>
        </p:txBody>
      </p:sp>
      <p:sp>
        <p:nvSpPr>
          <p:cNvPr id="9216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87A6A0C-752A-4D78-BD4F-BCDB02C588AC}" type="slidenum">
              <a:rPr lang="en-US" sz="1300"/>
              <a:pPr algn="r">
                <a:buClrTx/>
                <a:buFontTx/>
                <a:buNone/>
              </a:pPr>
              <a:t>37</a:t>
            </a:fld>
            <a:endParaRPr lang="en-US" sz="1300"/>
          </a:p>
        </p:txBody>
      </p:sp>
      <p:sp>
        <p:nvSpPr>
          <p:cNvPr id="921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7040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7AD47F6-E431-46A0-A831-E18CF96A9A5F}" type="slidenum">
              <a:rPr lang="en-US"/>
              <a:pPr/>
              <a:t>38</a:t>
            </a:fld>
            <a:endParaRPr lang="en-US"/>
          </a:p>
        </p:txBody>
      </p:sp>
      <p:sp>
        <p:nvSpPr>
          <p:cNvPr id="931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BA39E18-BE84-4357-B90F-17AE7382AAB6}" type="slidenum">
              <a:rPr lang="en-US" sz="1300"/>
              <a:pPr algn="r">
                <a:buClrTx/>
                <a:buFontTx/>
                <a:buNone/>
              </a:pPr>
              <a:t>38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4560523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2E9CCA5-47C6-4047-BB9D-CE748A2DACAC}" type="slidenum">
              <a:rPr lang="en-US" smtClean="0">
                <a:solidFill>
                  <a:prstClr val="white"/>
                </a:solidFill>
              </a:rPr>
              <a:pPr/>
              <a:t>39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975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7045C9B-ABA2-4D77-95C6-E8A9EA181753}" type="slidenum">
              <a:rPr lang="en-US"/>
              <a:pPr/>
              <a:t>4</a:t>
            </a:fld>
            <a:endParaRPr lang="en-US"/>
          </a:p>
        </p:txBody>
      </p:sp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AB8E4E1-96E1-4A1F-A715-B5DB52A09822}" type="slidenum">
              <a:rPr lang="en-US" sz="1300"/>
              <a:pPr algn="r">
                <a:buClrTx/>
                <a:buFontTx/>
                <a:buNone/>
              </a:pPr>
              <a:t>4</a:t>
            </a:fld>
            <a:endParaRPr lang="en-US" sz="1300"/>
          </a:p>
        </p:txBody>
      </p:sp>
      <p:sp>
        <p:nvSpPr>
          <p:cNvPr id="6041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9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Why C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Text books</a:t>
            </a:r>
          </a:p>
        </p:txBody>
      </p:sp>
    </p:spTree>
    <p:extLst>
      <p:ext uri="{BB962C8B-B14F-4D97-AF65-F5344CB8AC3E}">
        <p14:creationId xmlns:p14="http://schemas.microsoft.com/office/powerpoint/2010/main" val="30595879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CB00389-AA18-400C-846A-7F01E80D0999}" type="slidenum">
              <a:rPr lang="en-US"/>
              <a:pPr/>
              <a:t>40</a:t>
            </a:fld>
            <a:endParaRPr lang="en-US"/>
          </a:p>
        </p:txBody>
      </p:sp>
      <p:sp>
        <p:nvSpPr>
          <p:cNvPr id="9420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651C694-E4F7-4DB7-9294-E8CC8CC84358}" type="slidenum">
              <a:rPr lang="en-US" sz="1300"/>
              <a:pPr algn="r">
                <a:buClrTx/>
                <a:buFontTx/>
                <a:buNone/>
              </a:pPr>
              <a:t>40</a:t>
            </a:fld>
            <a:endParaRPr lang="en-US" sz="1300"/>
          </a:p>
        </p:txBody>
      </p:sp>
      <p:sp>
        <p:nvSpPr>
          <p:cNvPr id="9421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6727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D71654F-B654-4ABB-ADAB-CBB450D39E37}" type="slidenum">
              <a:rPr lang="en-US"/>
              <a:pPr/>
              <a:t>41</a:t>
            </a:fld>
            <a:endParaRPr lang="en-US"/>
          </a:p>
        </p:txBody>
      </p:sp>
      <p:sp>
        <p:nvSpPr>
          <p:cNvPr id="9523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FB820EB-77F5-4401-92F4-C89FCA4A1F4E}" type="slidenum">
              <a:rPr lang="en-US" sz="1300"/>
              <a:pPr algn="r">
                <a:buClrTx/>
                <a:buFontTx/>
                <a:buNone/>
              </a:pPr>
              <a:t>41</a:t>
            </a:fld>
            <a:endParaRPr lang="en-US" sz="1300"/>
          </a:p>
        </p:txBody>
      </p:sp>
      <p:sp>
        <p:nvSpPr>
          <p:cNvPr id="9523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1238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7F0BC53-1FF2-4034-ADA8-8652C0DA8DC0}" type="slidenum">
              <a:rPr lang="en-US"/>
              <a:pPr/>
              <a:t>42</a:t>
            </a:fld>
            <a:endParaRPr lang="en-US"/>
          </a:p>
        </p:txBody>
      </p:sp>
      <p:sp>
        <p:nvSpPr>
          <p:cNvPr id="9625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F772439-CCC6-44E2-8B82-9000CA86356F}" type="slidenum">
              <a:rPr lang="en-US" sz="1300"/>
              <a:pPr algn="r">
                <a:buClrTx/>
                <a:buFontTx/>
                <a:buNone/>
              </a:pPr>
              <a:t>42</a:t>
            </a:fld>
            <a:endParaRPr lang="en-US" sz="1300"/>
          </a:p>
        </p:txBody>
      </p:sp>
      <p:sp>
        <p:nvSpPr>
          <p:cNvPr id="9625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5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r>
              <a:rPr lang="en-US" dirty="0" smtClean="0"/>
              <a:t>Some of the most commonly used placeholders follow:</a:t>
            </a:r>
          </a:p>
          <a:p>
            <a:endParaRPr lang="en-US" dirty="0" smtClean="0"/>
          </a:p>
          <a:p>
            <a:r>
              <a:rPr lang="en-US" dirty="0" smtClean="0"/>
              <a:t>    %a : Scan a floating-point number in its hexadecimal notation.</a:t>
            </a:r>
          </a:p>
          <a:p>
            <a:r>
              <a:rPr lang="en-US" dirty="0" smtClean="0"/>
              <a:t>    %d : Scan an integer as a signed decimal number.</a:t>
            </a:r>
          </a:p>
          <a:p>
            <a:r>
              <a:rPr lang="en-US" dirty="0" smtClean="0"/>
              <a:t>   %</a:t>
            </a:r>
            <a:r>
              <a:rPr lang="en-US" dirty="0" err="1" smtClean="0"/>
              <a:t>ld</a:t>
            </a:r>
            <a:r>
              <a:rPr lang="en-US" dirty="0" smtClean="0"/>
              <a:t>: for long</a:t>
            </a:r>
          </a:p>
          <a:p>
            <a:r>
              <a:rPr lang="en-US" dirty="0" smtClean="0"/>
              <a:t>    %</a:t>
            </a:r>
            <a:r>
              <a:rPr lang="en-US" dirty="0" err="1" smtClean="0"/>
              <a:t>i</a:t>
            </a:r>
            <a:r>
              <a:rPr lang="en-US" dirty="0" smtClean="0"/>
              <a:t> : Scan an integer as a signed number. Similar to %d, but interprets the number as hexadecimal when preceded by 0x and octal when preceded by 0. For example, the string 031 would be read as 31 using %d, and 25 using %</a:t>
            </a:r>
            <a:r>
              <a:rPr lang="en-US" dirty="0" err="1" smtClean="0"/>
              <a:t>i</a:t>
            </a:r>
            <a:r>
              <a:rPr lang="en-US" dirty="0" smtClean="0"/>
              <a:t>. The flag h in %hi indicates conversion to a short and </a:t>
            </a:r>
            <a:r>
              <a:rPr lang="en-US" dirty="0" err="1" smtClean="0"/>
              <a:t>hh</a:t>
            </a:r>
            <a:r>
              <a:rPr lang="en-US" dirty="0" smtClean="0"/>
              <a:t> conversion to a char.</a:t>
            </a:r>
          </a:p>
          <a:p>
            <a:r>
              <a:rPr lang="en-US" dirty="0" smtClean="0"/>
              <a:t>    %u : Scan for decimal unsigned </a:t>
            </a:r>
            <a:r>
              <a:rPr lang="en-US" dirty="0" err="1" smtClean="0"/>
              <a:t>int</a:t>
            </a:r>
            <a:r>
              <a:rPr lang="en-US" dirty="0" smtClean="0"/>
              <a:t> (Note that in the C99 standard the input value minus sign is optional, so if a minus sign is read, no errors will arise and the result will be the two's complement of a negative number, likely a very large value. See </a:t>
            </a:r>
            <a:r>
              <a:rPr lang="en-US" dirty="0" err="1" smtClean="0"/>
              <a:t>strtoul</a:t>
            </a:r>
            <a:r>
              <a:rPr lang="en-US" dirty="0" smtClean="0"/>
              <a:t>().[failed verification]) Correspondingly, %</a:t>
            </a:r>
            <a:r>
              <a:rPr lang="en-US" dirty="0" err="1" smtClean="0"/>
              <a:t>hu</a:t>
            </a:r>
            <a:r>
              <a:rPr lang="en-US" dirty="0" smtClean="0"/>
              <a:t> scans for an unsigned short and %</a:t>
            </a:r>
            <a:r>
              <a:rPr lang="en-US" dirty="0" err="1" smtClean="0"/>
              <a:t>hhu</a:t>
            </a:r>
            <a:r>
              <a:rPr lang="en-US" dirty="0" smtClean="0"/>
              <a:t> for an unsigned char.</a:t>
            </a:r>
          </a:p>
          <a:p>
            <a:r>
              <a:rPr lang="en-US" dirty="0" smtClean="0"/>
              <a:t>    %f : Scan a floating-point number in normal (fixed-point) notation.</a:t>
            </a:r>
          </a:p>
          <a:p>
            <a:r>
              <a:rPr lang="en-US" dirty="0" smtClean="0"/>
              <a:t>    %g, %G : Scan a floating-point number in either normal or exponential notation. %g uses lower-case letters and %G uses upper-case.</a:t>
            </a:r>
          </a:p>
          <a:p>
            <a:r>
              <a:rPr lang="en-US" dirty="0" smtClean="0"/>
              <a:t>    %x, %X : Scan an integer as an unsigned hexadecimal number.</a:t>
            </a:r>
          </a:p>
          <a:p>
            <a:r>
              <a:rPr lang="en-US" dirty="0" smtClean="0"/>
              <a:t>    %o : Scan an integer as an octal number.</a:t>
            </a:r>
          </a:p>
          <a:p>
            <a:r>
              <a:rPr lang="en-US" dirty="0" smtClean="0"/>
              <a:t>    %s : Scan a character string. The scan terminates at whitespace. A null character is stored at the end of the string, which means that the buffer supplied must be at least one character longer than the specified input length.</a:t>
            </a:r>
          </a:p>
          <a:p>
            <a:r>
              <a:rPr lang="en-US" dirty="0" smtClean="0"/>
              <a:t>    %c : Scan a character (char). No null character is added.</a:t>
            </a:r>
          </a:p>
          <a:p>
            <a:r>
              <a:rPr lang="en-US" dirty="0" smtClean="0"/>
              <a:t>    whitespace: Any whitespace characters trigger a scan for zero or more whitespace characters. The number and type of whitespace characters do not need to match in either direction.</a:t>
            </a:r>
          </a:p>
          <a:p>
            <a:r>
              <a:rPr lang="en-US" dirty="0" smtClean="0"/>
              <a:t>    %lf : Scan as a double floating-point number. "Float" format with the "long" specifier.</a:t>
            </a:r>
          </a:p>
          <a:p>
            <a:r>
              <a:rPr lang="en-US" dirty="0" smtClean="0"/>
              <a:t>    %Lf : Scan as a long double floating-point number. "Float" format the "long </a:t>
            </a:r>
            <a:r>
              <a:rPr lang="en-US" dirty="0" err="1" smtClean="0"/>
              <a:t>long</a:t>
            </a:r>
            <a:r>
              <a:rPr lang="en-US" dirty="0" smtClean="0"/>
              <a:t>" specifier.</a:t>
            </a:r>
          </a:p>
          <a:p>
            <a:r>
              <a:rPr lang="en-US" dirty="0" smtClean="0"/>
              <a:t>    %n : Nothing is expected. The number of characters consumed thus far from the input is stored through the next pointer, which must be a pointer to int. This is not a conversion and does not increase the count returned by the function.</a:t>
            </a:r>
            <a:endParaRPr lang="en-US" dirty="0">
              <a:ea typeface="WenQuanYi Zen Hei Sharp" charset="0"/>
              <a:cs typeface="WenQuanYi Zen Hei Sharp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3935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0A957EE-FE6E-4B57-9688-61D7A50A32C6}" type="slidenum">
              <a:rPr lang="en-US"/>
              <a:pPr/>
              <a:t>43</a:t>
            </a:fld>
            <a:endParaRPr lang="en-US"/>
          </a:p>
        </p:txBody>
      </p:sp>
      <p:sp>
        <p:nvSpPr>
          <p:cNvPr id="9728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BA3E122-03C2-44B8-85EA-60E478DBF779}" type="slidenum">
              <a:rPr lang="en-US" sz="1300"/>
              <a:pPr algn="r">
                <a:buClrTx/>
                <a:buFontTx/>
                <a:buNone/>
              </a:pPr>
              <a:t>43</a:t>
            </a:fld>
            <a:endParaRPr lang="en-US" sz="1300"/>
          </a:p>
        </p:txBody>
      </p:sp>
      <p:sp>
        <p:nvSpPr>
          <p:cNvPr id="9728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33135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4738EB1-DC37-42DA-816B-F141069FD4CA}" type="slidenum">
              <a:rPr lang="en-US"/>
              <a:pPr/>
              <a:t>44</a:t>
            </a:fld>
            <a:endParaRPr lang="en-US"/>
          </a:p>
        </p:txBody>
      </p:sp>
      <p:sp>
        <p:nvSpPr>
          <p:cNvPr id="9830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ADFB911-7722-40BC-AE28-F26B10B2F155}" type="slidenum">
              <a:rPr lang="en-US" sz="1300"/>
              <a:pPr algn="r">
                <a:buClrTx/>
                <a:buFontTx/>
                <a:buNone/>
              </a:pPr>
              <a:t>44</a:t>
            </a:fld>
            <a:endParaRPr lang="en-US" sz="1300"/>
          </a:p>
        </p:txBody>
      </p:sp>
      <p:sp>
        <p:nvSpPr>
          <p:cNvPr id="9830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89311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E2F7326-F210-422B-B166-8D94A9E4B496}" type="slidenum">
              <a:rPr lang="en-US"/>
              <a:pPr/>
              <a:t>45</a:t>
            </a:fld>
            <a:endParaRPr lang="en-US"/>
          </a:p>
        </p:txBody>
      </p:sp>
      <p:sp>
        <p:nvSpPr>
          <p:cNvPr id="9932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5570DCA-B5C1-4154-BDF4-6268160DF0CA}" type="slidenum">
              <a:rPr lang="en-US" sz="1300"/>
              <a:pPr algn="r">
                <a:buClrTx/>
                <a:buFontTx/>
                <a:buNone/>
              </a:pPr>
              <a:t>45</a:t>
            </a:fld>
            <a:endParaRPr lang="en-US" sz="1300"/>
          </a:p>
        </p:txBody>
      </p:sp>
      <p:sp>
        <p:nvSpPr>
          <p:cNvPr id="9933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92422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3AAF2F9-46C8-45E2-AED4-689F87A20935}" type="slidenum">
              <a:rPr lang="en-US"/>
              <a:pPr/>
              <a:t>46</a:t>
            </a:fld>
            <a:endParaRPr lang="en-US"/>
          </a:p>
        </p:txBody>
      </p:sp>
      <p:sp>
        <p:nvSpPr>
          <p:cNvPr id="10035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E937CD5-0C29-4529-8AEE-BB6710A99F29}" type="slidenum">
              <a:rPr lang="en-US" sz="1300"/>
              <a:pPr algn="r">
                <a:buClrTx/>
                <a:buFontTx/>
                <a:buNone/>
              </a:pPr>
              <a:t>46</a:t>
            </a:fld>
            <a:endParaRPr lang="en-US" sz="1300"/>
          </a:p>
        </p:txBody>
      </p:sp>
      <p:sp>
        <p:nvSpPr>
          <p:cNvPr id="1003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02392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1A3D57F-DC92-44E8-8293-53CBAAC2A413}" type="slidenum">
              <a:rPr lang="en-US"/>
              <a:pPr/>
              <a:t>47</a:t>
            </a:fld>
            <a:endParaRPr lang="en-US"/>
          </a:p>
        </p:txBody>
      </p:sp>
      <p:sp>
        <p:nvSpPr>
          <p:cNvPr id="10137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A76EFCE-7FE5-4A0C-9E02-F3D6A6C3D02D}" type="slidenum">
              <a:rPr lang="en-US" sz="1300"/>
              <a:pPr algn="r">
                <a:buClrTx/>
                <a:buFontTx/>
                <a:buNone/>
              </a:pPr>
              <a:t>47</a:t>
            </a:fld>
            <a:endParaRPr lang="en-US" sz="1300"/>
          </a:p>
        </p:txBody>
      </p:sp>
      <p:sp>
        <p:nvSpPr>
          <p:cNvPr id="10137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7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29557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F22927D-5979-42C1-98D0-4E5ADF8FEAEA}" type="slidenum">
              <a:rPr lang="en-US"/>
              <a:pPr/>
              <a:t>48</a:t>
            </a:fld>
            <a:endParaRPr lang="en-US"/>
          </a:p>
        </p:txBody>
      </p:sp>
      <p:sp>
        <p:nvSpPr>
          <p:cNvPr id="10240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8E35CE8-6B87-4663-814F-A38A5C3A93E9}" type="slidenum">
              <a:rPr lang="en-US" sz="1300"/>
              <a:pPr algn="r">
                <a:buClrTx/>
                <a:buFontTx/>
                <a:buNone/>
              </a:pPr>
              <a:t>48</a:t>
            </a:fld>
            <a:endParaRPr lang="en-US" sz="1300"/>
          </a:p>
        </p:txBody>
      </p:sp>
      <p:sp>
        <p:nvSpPr>
          <p:cNvPr id="10240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61938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12972E8-E369-4F42-BD06-D9498AFCAFB2}" type="slidenum">
              <a:rPr lang="en-US"/>
              <a:pPr/>
              <a:t>49</a:t>
            </a:fld>
            <a:endParaRPr lang="en-US"/>
          </a:p>
        </p:txBody>
      </p:sp>
      <p:sp>
        <p:nvSpPr>
          <p:cNvPr id="10342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0E3D8C7-CFCF-44A9-BB5E-F6BCDB5683E5}" type="slidenum">
              <a:rPr lang="en-US" sz="1300"/>
              <a:pPr algn="r">
                <a:buClrTx/>
                <a:buFontTx/>
                <a:buNone/>
              </a:pPr>
              <a:t>49</a:t>
            </a:fld>
            <a:endParaRPr lang="en-US" sz="1300"/>
          </a:p>
        </p:txBody>
      </p:sp>
      <p:sp>
        <p:nvSpPr>
          <p:cNvPr id="10342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635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7717962-CA61-4A6D-8593-8A9326BF9F23}" type="slidenum">
              <a:rPr lang="en-US"/>
              <a:pPr/>
              <a:t>5</a:t>
            </a:fld>
            <a:endParaRPr lang="en-US"/>
          </a:p>
        </p:txBody>
      </p:sp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CA62EC7-0F63-41AA-A9C6-E951FEC3F752}" type="slidenum">
              <a:rPr lang="en-US" sz="1300"/>
              <a:pPr algn="r">
                <a:buClrTx/>
                <a:buFontTx/>
                <a:buNone/>
              </a:pPr>
              <a:t>5</a:t>
            </a:fld>
            <a:endParaRPr lang="en-US" sz="1300"/>
          </a:p>
        </p:txBody>
      </p:sp>
      <p:sp>
        <p:nvSpPr>
          <p:cNvPr id="6144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42099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B29DE98-5478-4339-8EBA-64A16B84498D}" type="slidenum">
              <a:rPr lang="en-US"/>
              <a:pPr/>
              <a:t>50</a:t>
            </a:fld>
            <a:endParaRPr lang="en-US"/>
          </a:p>
        </p:txBody>
      </p:sp>
      <p:sp>
        <p:nvSpPr>
          <p:cNvPr id="10444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695AA4E-0D25-4631-A4B8-9AC04F264EB9}" type="slidenum">
              <a:rPr lang="en-US" sz="1300"/>
              <a:pPr algn="r">
                <a:buClrTx/>
                <a:buFontTx/>
                <a:buNone/>
              </a:pPr>
              <a:t>50</a:t>
            </a:fld>
            <a:endParaRPr lang="en-US" sz="1300"/>
          </a:p>
        </p:txBody>
      </p:sp>
      <p:sp>
        <p:nvSpPr>
          <p:cNvPr id="10445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46034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3ABA253-65A7-4C49-B09C-3ECAE7B889CE}" type="slidenum">
              <a:rPr lang="en-US"/>
              <a:pPr/>
              <a:t>51</a:t>
            </a:fld>
            <a:endParaRPr lang="en-US"/>
          </a:p>
        </p:txBody>
      </p:sp>
      <p:sp>
        <p:nvSpPr>
          <p:cNvPr id="10547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4D0B14B-0C96-4263-9BAE-B66E83789C05}" type="slidenum">
              <a:rPr lang="en-US" sz="1300"/>
              <a:pPr algn="r">
                <a:buClrTx/>
                <a:buFontTx/>
                <a:buNone/>
              </a:pPr>
              <a:t>51</a:t>
            </a:fld>
            <a:endParaRPr lang="en-US" sz="1300"/>
          </a:p>
        </p:txBody>
      </p:sp>
      <p:sp>
        <p:nvSpPr>
          <p:cNvPr id="1054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50777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86D6202-0265-4A49-9BEB-5BD429B533D7}" type="slidenum">
              <a:rPr lang="en-US"/>
              <a:pPr/>
              <a:t>52</a:t>
            </a:fld>
            <a:endParaRPr lang="en-US"/>
          </a:p>
        </p:txBody>
      </p:sp>
      <p:sp>
        <p:nvSpPr>
          <p:cNvPr id="10649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5903CA1-00D4-4C3B-B271-607248ACC258}" type="slidenum">
              <a:rPr lang="en-US" sz="1300"/>
              <a:pPr algn="r">
                <a:buClrTx/>
                <a:buFontTx/>
                <a:buNone/>
              </a:pPr>
              <a:t>52</a:t>
            </a:fld>
            <a:endParaRPr lang="en-US" sz="1300"/>
          </a:p>
        </p:txBody>
      </p:sp>
      <p:sp>
        <p:nvSpPr>
          <p:cNvPr id="10649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49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0255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86D6202-0265-4A49-9BEB-5BD429B533D7}" type="slidenum">
              <a:rPr lang="en-US"/>
              <a:pPr/>
              <a:t>53</a:t>
            </a:fld>
            <a:endParaRPr lang="en-US"/>
          </a:p>
        </p:txBody>
      </p:sp>
      <p:sp>
        <p:nvSpPr>
          <p:cNvPr id="10649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5903CA1-00D4-4C3B-B271-607248ACC258}" type="slidenum">
              <a:rPr lang="en-US" sz="1300"/>
              <a:pPr algn="r">
                <a:buClrTx/>
                <a:buFontTx/>
                <a:buNone/>
              </a:pPr>
              <a:t>53</a:t>
            </a:fld>
            <a:endParaRPr lang="en-US" sz="1300"/>
          </a:p>
        </p:txBody>
      </p:sp>
      <p:sp>
        <p:nvSpPr>
          <p:cNvPr id="10649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49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28001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CBAE313-1B1F-4CA5-BA76-BD25D4E2C58D}" type="slidenum">
              <a:rPr lang="en-US"/>
              <a:pPr/>
              <a:t>54</a:t>
            </a:fld>
            <a:endParaRPr lang="en-US"/>
          </a:p>
        </p:txBody>
      </p:sp>
      <p:sp>
        <p:nvSpPr>
          <p:cNvPr id="10752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1CD5FD1-5932-4AC7-8E11-921187B630B8}" type="slidenum">
              <a:rPr lang="en-US" sz="1300"/>
              <a:pPr algn="r">
                <a:buClrTx/>
                <a:buFontTx/>
                <a:buNone/>
              </a:pPr>
              <a:t>54</a:t>
            </a:fld>
            <a:endParaRPr lang="en-US" sz="1300"/>
          </a:p>
        </p:txBody>
      </p:sp>
      <p:sp>
        <p:nvSpPr>
          <p:cNvPr id="10752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41935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BCB1475-D0C9-4A2E-AF6B-6105CB2C9FD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55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21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05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5B729E1-012B-48F2-9FE7-61A7C29B9977}" type="slidenum">
              <a:rPr lang="en-US"/>
              <a:pPr/>
              <a:t>6</a:t>
            </a:fld>
            <a:endParaRPr lang="en-US"/>
          </a:p>
        </p:txBody>
      </p:sp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9EC59C0-9827-4AC5-A1DA-0B3FA28E4485}" type="slidenum">
              <a:rPr lang="en-US" sz="1300"/>
              <a:pPr algn="r">
                <a:buClrTx/>
                <a:buFontTx/>
                <a:buNone/>
              </a:pPr>
              <a:t>6</a:t>
            </a:fld>
            <a:endParaRPr lang="en-US" sz="1300"/>
          </a:p>
        </p:txBody>
      </p:sp>
      <p:sp>
        <p:nvSpPr>
          <p:cNvPr id="6246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585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3C11CBD-6A69-42BA-9C78-DF5B2248E120}" type="slidenum">
              <a:rPr lang="en-US"/>
              <a:pPr/>
              <a:t>7</a:t>
            </a:fld>
            <a:endParaRPr lang="en-US"/>
          </a:p>
        </p:txBody>
      </p:sp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5D14851-811A-4963-8114-B990A02585FC}" type="slidenum">
              <a:rPr lang="en-US" sz="1300"/>
              <a:pPr algn="r">
                <a:buClrTx/>
                <a:buFontTx/>
                <a:buNone/>
              </a:pPr>
              <a:t>7</a:t>
            </a:fld>
            <a:endParaRPr lang="en-US" sz="1300"/>
          </a:p>
        </p:txBody>
      </p:sp>
      <p:sp>
        <p:nvSpPr>
          <p:cNvPr id="6349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1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1- include, 2- function output/name/input, 3- function call, 4- return value</a:t>
            </a:r>
          </a:p>
        </p:txBody>
      </p:sp>
    </p:spTree>
    <p:extLst>
      <p:ext uri="{BB962C8B-B14F-4D97-AF65-F5344CB8AC3E}">
        <p14:creationId xmlns:p14="http://schemas.microsoft.com/office/powerpoint/2010/main" val="3717095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6A7EE40-6515-476F-9E88-FFDF5985CC8E}" type="slidenum">
              <a:rPr lang="en-US"/>
              <a:pPr/>
              <a:t>8</a:t>
            </a:fld>
            <a:endParaRPr lang="en-US"/>
          </a:p>
        </p:txBody>
      </p:sp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EC172D2-DE2A-4A9B-BE0C-CAE491A36B56}" type="slidenum">
              <a:rPr lang="en-US" sz="1300"/>
              <a:pPr algn="r">
                <a:buClrTx/>
                <a:buFontTx/>
                <a:buNone/>
              </a:pPr>
              <a:t>8</a:t>
            </a:fld>
            <a:endParaRPr lang="en-US" sz="1300"/>
          </a:p>
        </p:txBody>
      </p:sp>
      <p:sp>
        <p:nvSpPr>
          <p:cNvPr id="6451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689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D5C6995-8BD6-416A-B64B-3B4B01018110}" type="slidenum">
              <a:rPr lang="en-US"/>
              <a:pPr/>
              <a:t>9</a:t>
            </a:fld>
            <a:endParaRPr lang="en-US"/>
          </a:p>
        </p:txBody>
      </p:sp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0D1B8FA-94BA-48F7-81C2-1D22F4B29FF1}" type="slidenum">
              <a:rPr lang="en-US" sz="1300"/>
              <a:pPr algn="r">
                <a:buClrTx/>
                <a:buFontTx/>
                <a:buNone/>
              </a:pPr>
              <a:t>9</a:t>
            </a:fld>
            <a:endParaRPr lang="en-US" sz="1300"/>
          </a:p>
        </p:txBody>
      </p:sp>
      <p:sp>
        <p:nvSpPr>
          <p:cNvPr id="6553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529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3E64E68-1434-455D-B413-61955D41F4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08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A3C2124-7F01-49DA-A3D2-8DF2694F7B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8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713" y="150813"/>
            <a:ext cx="2093912" cy="6170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0813"/>
            <a:ext cx="6132513" cy="61706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9677AAD-6392-4846-AD49-EA24F199E8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58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1"/>
          <p:cNvSpPr>
            <a:spLocks noChangeArrowheads="1"/>
          </p:cNvSpPr>
          <p:nvPr userDrawn="1"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400" algn="ctr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 defTabSz="914400">
              <a:buClrTx/>
              <a:buSzTx/>
              <a:buFontTx/>
              <a:buNone/>
              <a:defRPr/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MS PGothic" pitchFamily="34" charset="-128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0800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46825"/>
            <a:ext cx="457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900">
                <a:solidFill>
                  <a:srgbClr val="005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55324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05800" cy="762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234F5-7109-4A83-B518-15A0E782B75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5E3BE5-AE08-450B-9656-BC92A00A0F0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335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44575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44575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D152D-4D07-46C6-86FC-58C206A3863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669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BB0CB5-FED1-4415-907B-B32884632C9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657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002535-DCFE-4F2B-8607-655845CEA3E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0022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0B119-3FD9-45FA-9BE1-84EB43AA975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4151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F94C49-36A5-4E9F-97EF-AB9BB78FBDF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19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EF135C1-220A-4602-B37F-68B8E63ECE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292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25B7BC-1BB4-436A-84C8-B06183433E3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8236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C2866-6FC8-47A8-B432-F0C47F0C6C0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1114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76200"/>
            <a:ext cx="2095500" cy="6149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76200"/>
            <a:ext cx="6134100" cy="6149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73DB5-C3AF-4937-95BF-7E01649F60E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5164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875891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58789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82243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3213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143000"/>
            <a:ext cx="4113212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49261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53894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67971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2340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E6D940B-E5B1-4672-B586-7846D0A301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942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24702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67075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19313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713" y="150813"/>
            <a:ext cx="2093912" cy="6170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0813"/>
            <a:ext cx="6132513" cy="61706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905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3213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143000"/>
            <a:ext cx="4113212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8F8BCDD-28A8-4C8C-9A7B-1E4D735C1B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70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8285F8C-BC4B-4771-9A4B-D032F7EC70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28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575ED0E-EC38-451A-B373-64C3ABD67B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8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120BEE2-6107-46B3-80A1-DAEFAA55D3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1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21FC66E-E12E-4582-976A-69525033DC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83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0CDBCE7-F976-4FA8-A56B-EFED6881B1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0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0813"/>
            <a:ext cx="792162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8825" cy="51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  <p:sp>
        <p:nvSpPr>
          <p:cNvPr id="1027" name="Freeform 3"/>
          <p:cNvSpPr>
            <a:spLocks noChangeArrowheads="1"/>
          </p:cNvSpPr>
          <p:nvPr/>
        </p:nvSpPr>
        <p:spPr bwMode="auto">
          <a:xfrm>
            <a:off x="304800" y="990600"/>
            <a:ext cx="8305800" cy="76200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w 1000"/>
              <a:gd name="T13" fmla="*/ 0 h 1000"/>
              <a:gd name="T14" fmla="*/ 1000 w 1000"/>
              <a:gd name="T15" fmla="*/ 100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304800" y="6324600"/>
            <a:ext cx="83820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962400" y="6477000"/>
            <a:ext cx="606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F06FC41F-725F-4197-A0AA-7CA65B154F4D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44575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155" name="AutoShape 11"/>
          <p:cNvSpPr>
            <a:spLocks noChangeArrowheads="1"/>
          </p:cNvSpPr>
          <p:nvPr userDrawn="1"/>
        </p:nvSpPr>
        <p:spPr bwMode="auto">
          <a:xfrm>
            <a:off x="304800" y="990600"/>
            <a:ext cx="8305800" cy="76200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pPr defTabSz="914400">
              <a:buClrTx/>
              <a:buSzTx/>
              <a:buFontTx/>
              <a:buNone/>
              <a:defRPr/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6156" name="Line 12"/>
          <p:cNvSpPr>
            <a:spLocks noChangeShapeType="1"/>
          </p:cNvSpPr>
          <p:nvPr userDrawn="1"/>
        </p:nvSpPr>
        <p:spPr bwMode="auto">
          <a:xfrm flipV="1">
            <a:off x="304800" y="6324600"/>
            <a:ext cx="83820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 defTabSz="914400">
              <a:buClrTx/>
              <a:buSzTx/>
              <a:buFontTx/>
              <a:buNone/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MS PGothic" pitchFamily="34" charset="-128"/>
              </a:defRPr>
            </a:lvl1pPr>
          </a:lstStyle>
          <a:p>
            <a:pPr defTabSz="914400">
              <a:buClrTx/>
              <a:buSzTx/>
              <a:buFontTx/>
              <a:buNone/>
              <a:defRPr/>
            </a:pPr>
            <a:fld id="{6595E821-A64C-48D5-BD78-3F6ED194B03B}" type="slidenum">
              <a:rPr lang="en-US">
                <a:solidFill>
                  <a:srgbClr val="000000"/>
                </a:solidFill>
              </a:rPr>
              <a:pPr defTabSz="914400">
                <a:buClrTx/>
                <a:buSzTx/>
                <a:buFontTx/>
                <a:buNone/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031" name="Picture 14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5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5530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3399"/>
        </a:buClr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5000"/>
        <a:buFont typeface="Wingdings" pitchFamily="2" charset="2"/>
        <a:buChar char="Ø"/>
        <a:defRPr sz="26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Ø"/>
        <a:defRPr sz="22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1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5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08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468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0813"/>
            <a:ext cx="792162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8825" cy="51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795714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9.wmf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6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5" Type="http://schemas.openxmlformats.org/officeDocument/2006/relationships/image" Target="../media/image10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wmf"/><Relationship Id="rId14" Type="http://schemas.openxmlformats.org/officeDocument/2006/relationships/oleObject" Target="../embeddings/oleObject6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729072" y="1065213"/>
            <a:ext cx="7685856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6600" dirty="0">
                <a:solidFill>
                  <a:srgbClr val="005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 Programming Basics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83568" y="2852936"/>
            <a:ext cx="7776864" cy="3324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ts val="2500"/>
              </a:spcBef>
              <a:buClrTx/>
              <a:buFontTx/>
              <a:buNone/>
            </a:pPr>
            <a:r>
              <a:rPr lang="en-US" sz="2800" kern="0" dirty="0">
                <a:solidFill>
                  <a:srgbClr val="000000"/>
                </a:solidFill>
                <a:latin typeface="Arial"/>
                <a:cs typeface="Arial"/>
              </a:rPr>
              <a:t>Fundamentals of Computer and Programming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endParaRPr lang="en-US" sz="2400" kern="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endParaRPr lang="en-US" sz="2400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kern="0" dirty="0" smtClean="0">
                <a:solidFill>
                  <a:srgbClr val="000000"/>
                </a:solidFill>
                <a:latin typeface="Arial"/>
                <a:cs typeface="Arial"/>
              </a:rPr>
              <a:t>Hossein Zeinali</a:t>
            </a:r>
            <a:endParaRPr lang="en-US" sz="2000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kern="0" dirty="0" smtClean="0">
                <a:solidFill>
                  <a:srgbClr val="000000"/>
                </a:solidFill>
                <a:latin typeface="Arial"/>
                <a:cs typeface="Arial"/>
              </a:rPr>
              <a:t>Slides by Dr. Bahador 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Bakhshi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CE </a:t>
            </a:r>
            <a:r>
              <a:rPr lang="en-US" sz="2000" kern="0" dirty="0" smtClean="0">
                <a:solidFill>
                  <a:srgbClr val="000000"/>
                </a:solidFill>
                <a:latin typeface="Arial"/>
                <a:cs typeface="Arial"/>
              </a:rPr>
              <a:t>Department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, Amirkabir University of </a:t>
            </a:r>
            <a:r>
              <a:rPr lang="en-US" sz="2000" kern="0" dirty="0" smtClean="0">
                <a:solidFill>
                  <a:srgbClr val="000000"/>
                </a:solidFill>
                <a:latin typeface="Arial"/>
                <a:cs typeface="Arial"/>
              </a:rPr>
              <a:t>Technology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8394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2DD25A6-19AC-4285-A22A-3F5AE798AE02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10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General Rules: Spaces</a:t>
            </a:r>
          </a:p>
        </p:txBody>
      </p:sp>
      <p:graphicFrame>
        <p:nvGraphicFramePr>
          <p:cNvPr id="1433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25201"/>
              </p:ext>
            </p:extLst>
          </p:nvPr>
        </p:nvGraphicFramePr>
        <p:xfrm>
          <a:off x="533400" y="2438400"/>
          <a:ext cx="8383588" cy="2222501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4113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4936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main(void){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106848" marB="46800" horzOverflow="overflow"/>
                </a:tc>
                <a:tc>
                  <a:txBody>
                    <a:bodyPr/>
                    <a:lstStyle/>
                    <a:p>
                      <a:pPr marL="344488" marR="0" lvl="1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>
                          <a:tab pos="344488" algn="l"/>
                          <a:tab pos="801688" algn="l"/>
                          <a:tab pos="1258888" algn="l"/>
                          <a:tab pos="1716088" algn="l"/>
                          <a:tab pos="2173288" algn="l"/>
                          <a:tab pos="2630488" algn="l"/>
                          <a:tab pos="3087688" algn="l"/>
                          <a:tab pos="3544888" algn="l"/>
                          <a:tab pos="4002088" algn="l"/>
                          <a:tab pos="4459288" algn="l"/>
                          <a:tab pos="4916488" algn="l"/>
                          <a:tab pos="5373688" algn="l"/>
                          <a:tab pos="5830888" algn="l"/>
                          <a:tab pos="6288088" algn="l"/>
                          <a:tab pos="6745288" algn="l"/>
                          <a:tab pos="7202488" algn="l"/>
                          <a:tab pos="7659688" algn="l"/>
                          <a:tab pos="8116888" algn="l"/>
                          <a:tab pos="8574088" algn="l"/>
                          <a:tab pos="9031288" algn="l"/>
                          <a:tab pos="9488488" algn="l"/>
                        </a:tabLst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2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intmain</a:t>
                      </a: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(void)  {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4488" algn="l"/>
                          <a:tab pos="801688" algn="l"/>
                          <a:tab pos="1258888" algn="l"/>
                          <a:tab pos="1716088" algn="l"/>
                          <a:tab pos="2173288" algn="l"/>
                          <a:tab pos="2630488" algn="l"/>
                          <a:tab pos="3087688" algn="l"/>
                          <a:tab pos="3544888" algn="l"/>
                          <a:tab pos="4002088" algn="l"/>
                          <a:tab pos="4459288" algn="l"/>
                          <a:tab pos="4916488" algn="l"/>
                          <a:tab pos="5373688" algn="l"/>
                          <a:tab pos="5830888" algn="l"/>
                          <a:tab pos="6288088" algn="l"/>
                          <a:tab pos="6745288" algn="l"/>
                          <a:tab pos="7202488" algn="l"/>
                          <a:tab pos="7659688" algn="l"/>
                          <a:tab pos="8116888" algn="l"/>
                          <a:tab pos="8574088" algn="l"/>
                          <a:tab pos="9031288" algn="l"/>
                          <a:tab pos="9488488" algn="l"/>
                        </a:tabLst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106848" marB="468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31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printf("abc def");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106848" marB="46800" horzOverflow="overflow"/>
                </a:tc>
                <a:tc>
                  <a:txBody>
                    <a:bodyPr/>
                    <a:lstStyle/>
                    <a:p>
                      <a:pPr marL="344488" marR="0" lvl="1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>
                          <a:tab pos="344488" algn="l"/>
                          <a:tab pos="801688" algn="l"/>
                          <a:tab pos="1258888" algn="l"/>
                          <a:tab pos="1716088" algn="l"/>
                          <a:tab pos="2173288" algn="l"/>
                          <a:tab pos="2630488" algn="l"/>
                          <a:tab pos="3087688" algn="l"/>
                          <a:tab pos="3544888" algn="l"/>
                          <a:tab pos="4002088" algn="l"/>
                          <a:tab pos="4459288" algn="l"/>
                          <a:tab pos="4916488" algn="l"/>
                          <a:tab pos="5373688" algn="l"/>
                          <a:tab pos="5830888" algn="l"/>
                          <a:tab pos="6288088" algn="l"/>
                          <a:tab pos="6745288" algn="l"/>
                          <a:tab pos="7202488" algn="l"/>
                          <a:tab pos="7659688" algn="l"/>
                          <a:tab pos="8116888" algn="l"/>
                          <a:tab pos="8574088" algn="l"/>
                          <a:tab pos="9031288" algn="l"/>
                          <a:tab pos="9488488" algn="l"/>
                        </a:tabLst>
                      </a:pPr>
                      <a:r>
                        <a:rPr kumimoji="0" lang="en-US" sz="2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printf</a:t>
                      </a: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("</a:t>
                      </a:r>
                      <a:r>
                        <a:rPr kumimoji="0" lang="en-US" sz="2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abcdef</a:t>
                      </a: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"); 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106848" marB="468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1676400" y="1371600"/>
            <a:ext cx="5715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/>
              <a:t>       Not Equal Statements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DAC0E5C-F4C5-421D-AE5D-42AB7CE28275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11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Comments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382000" cy="512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625"/>
              </a:spcBef>
              <a:buClrTx/>
              <a:buFontTx/>
              <a:buNone/>
            </a:pPr>
            <a:r>
              <a:rPr lang="en-US" sz="26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/* Our first </a:t>
            </a:r>
          </a:p>
          <a:p>
            <a:pPr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CC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625"/>
              </a:spcBef>
              <a:buClrTx/>
              <a:buFontTx/>
              <a:buNone/>
            </a:pPr>
            <a:r>
              <a:rPr lang="en-US" sz="26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C program */</a:t>
            </a:r>
          </a:p>
          <a:p>
            <a:pPr>
              <a:spcBef>
                <a:spcPts val="1625"/>
              </a:spcBef>
              <a:buClrTx/>
              <a:buFontTx/>
              <a:buNone/>
            </a:pP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1625"/>
              </a:spcBef>
              <a:buClrTx/>
              <a:buFontTx/>
              <a:buNone/>
            </a:pPr>
            <a:r>
              <a:rPr lang="en-US" sz="2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spcBef>
                <a:spcPts val="1625"/>
              </a:spcBef>
              <a:buClrTx/>
              <a:buFontTx/>
              <a:buNone/>
            </a:pPr>
            <a:r>
              <a:rPr lang="en-US" sz="26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	//This program prints a simple message</a:t>
            </a:r>
          </a:p>
          <a:p>
            <a:pPr>
              <a:spcBef>
                <a:spcPts val="1625"/>
              </a:spcBef>
              <a:buClrTx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600" b="1" dirty="0">
                <a:solidFill>
                  <a:srgbClr val="CC9900"/>
                </a:solidFill>
                <a:latin typeface="Courier New" pitchFamily="49" charset="0"/>
                <a:cs typeface="Courier New" pitchFamily="49" charset="0"/>
              </a:rPr>
              <a:t>"Hello </a:t>
            </a:r>
            <a:r>
              <a:rPr lang="en-US" sz="2400" b="1" dirty="0">
                <a:solidFill>
                  <a:srgbClr val="CC9900"/>
                </a:solidFill>
                <a:latin typeface="Courier New" pitchFamily="49" charset="0"/>
                <a:cs typeface="Courier New" pitchFamily="49" charset="0"/>
              </a:rPr>
              <a:t>the CE juniors :-) </a:t>
            </a:r>
            <a:r>
              <a:rPr lang="en-US" sz="2600" b="1" dirty="0">
                <a:solidFill>
                  <a:srgbClr val="CC9900"/>
                </a:solidFill>
                <a:latin typeface="Courier New" pitchFamily="49" charset="0"/>
                <a:cs typeface="Courier New" pitchFamily="49" charset="0"/>
              </a:rPr>
              <a:t>\n"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1625"/>
              </a:spcBef>
              <a:buClrTx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>
              <a:spcBef>
                <a:spcPts val="1625"/>
              </a:spcBef>
              <a:buClrTx/>
              <a:buFontTx/>
              <a:buNone/>
            </a:pP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236F343-0280-457A-8F51-4B0F3BB716F4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12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457200" y="125413"/>
            <a:ext cx="8229600" cy="78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The First C Program 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457200" y="1124744"/>
            <a:ext cx="8229600" cy="516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marL="1679575" indent="-33655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1367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5939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0511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5083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You should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Develop the source code of program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Compile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Run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Debug</a:t>
            </a:r>
          </a:p>
          <a:p>
            <a:pPr lvl="4">
              <a:spcBef>
                <a:spcPts val="500"/>
              </a:spcBef>
              <a:buClrTx/>
              <a:buSzPct val="75000"/>
              <a:buFontTx/>
              <a:buNone/>
            </a:pPr>
            <a:endParaRPr lang="en-US" sz="20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All of them can be done in IDE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Code::Blocks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 err="1"/>
              <a:t>CLion</a:t>
            </a:r>
            <a:endParaRPr lang="en-US" sz="2800" dirty="0"/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VS Code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endParaRPr lang="en-US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D8C0B8B-37CA-447B-B0D6-493B28AEC321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13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What is the C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/>
              <a:t>Variables</a:t>
            </a:r>
          </a:p>
          <a:p>
            <a:pPr lvl="1">
              <a:spcBef>
                <a:spcPts val="8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200"/>
              <a:t>Types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Values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Casting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Constants &amp; Definition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15B90A0-AF15-429E-9625-64ABD70E47E1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14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457200" y="1270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Variables 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57200" y="1124744"/>
            <a:ext cx="8229600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9175" indent="-347663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ea typeface="新細明體" pitchFamily="16" charset="-120"/>
              </a:rPr>
              <a:t>“write a program to calculate the sum of two numbers given by user”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ea typeface="新細明體" pitchFamily="16" charset="-120"/>
              </a:rPr>
              <a:t>Solving problems</a:t>
            </a:r>
          </a:p>
          <a:p>
            <a:pPr lvl="1">
              <a:spcBef>
                <a:spcPts val="7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ea typeface="新細明體" pitchFamily="16" charset="-120"/>
              </a:rPr>
              <a:t>Input data </a:t>
            </a:r>
            <a:r>
              <a:rPr lang="en-US" sz="2800" dirty="0">
                <a:latin typeface="Wingdings" charset="2"/>
                <a:ea typeface="新細明體" pitchFamily="16" charset="-120"/>
              </a:rPr>
              <a:t></a:t>
            </a:r>
            <a:r>
              <a:rPr lang="en-US" sz="2800" dirty="0">
                <a:ea typeface="新細明體" pitchFamily="16" charset="-120"/>
              </a:rPr>
              <a:t> Algorithm </a:t>
            </a:r>
            <a:r>
              <a:rPr lang="en-US" sz="2800" dirty="0">
                <a:latin typeface="Wingdings" charset="2"/>
                <a:ea typeface="新細明體" pitchFamily="16" charset="-120"/>
              </a:rPr>
              <a:t></a:t>
            </a:r>
            <a:r>
              <a:rPr lang="en-US" sz="2800" dirty="0">
                <a:ea typeface="新細明體" pitchFamily="16" charset="-120"/>
              </a:rPr>
              <a:t> Output date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ea typeface="新細明體" pitchFamily="16" charset="-120"/>
              </a:rPr>
              <a:t>What we need </a:t>
            </a:r>
          </a:p>
          <a:p>
            <a:pPr lvl="1">
              <a:spcBef>
                <a:spcPts val="7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ea typeface="新細明體" pitchFamily="16" charset="-120"/>
              </a:rPr>
              <a:t>Implementing the algorithm</a:t>
            </a:r>
          </a:p>
          <a:p>
            <a:pPr lvl="2">
              <a:spcBef>
                <a:spcPts val="675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400" dirty="0">
                <a:ea typeface="新細明體" pitchFamily="16" charset="-120"/>
              </a:rPr>
              <a:t>Named </a:t>
            </a:r>
            <a:r>
              <a:rPr lang="en-US" sz="2400" dirty="0">
                <a:solidFill>
                  <a:srgbClr val="CC0000"/>
                </a:solidFill>
                <a:ea typeface="新細明體" pitchFamily="16" charset="-120"/>
              </a:rPr>
              <a:t>Functions</a:t>
            </a:r>
          </a:p>
          <a:p>
            <a:pPr lvl="2">
              <a:spcBef>
                <a:spcPts val="675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400" dirty="0">
                <a:ea typeface="新細明體" pitchFamily="16" charset="-120"/>
              </a:rPr>
              <a:t>We will discuss later</a:t>
            </a:r>
          </a:p>
          <a:p>
            <a:pPr lvl="1">
              <a:spcBef>
                <a:spcPts val="7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ea typeface="新細明體" pitchFamily="16" charset="-120"/>
              </a:rPr>
              <a:t>Storing the input/output data</a:t>
            </a:r>
          </a:p>
          <a:p>
            <a:pPr lvl="2">
              <a:spcBef>
                <a:spcPts val="675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400" dirty="0">
                <a:solidFill>
                  <a:srgbClr val="CC0000"/>
                </a:solidFill>
                <a:ea typeface="新細明體" pitchFamily="16" charset="-120"/>
              </a:rPr>
              <a:t>Variables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0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9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5" dur="5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49E060F-36A6-4494-92DF-F4864AE6D3E6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15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Variables (cont’d)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8338" indent="-32385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9175" indent="-347663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63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300" dirty="0">
                <a:ea typeface="新細明體" pitchFamily="16" charset="-120"/>
              </a:rPr>
              <a:t>Data is stored in the main memory</a:t>
            </a:r>
          </a:p>
          <a:p>
            <a:pPr lvl="1">
              <a:spcBef>
                <a:spcPts val="425"/>
              </a:spcBef>
              <a:buClrTx/>
              <a:buSzPct val="85000"/>
              <a:buFontTx/>
              <a:buNone/>
            </a:pPr>
            <a:endParaRPr lang="en-US" sz="1700" dirty="0">
              <a:ea typeface="新細明體" pitchFamily="16" charset="-120"/>
            </a:endParaRPr>
          </a:p>
          <a:p>
            <a:pPr>
              <a:spcBef>
                <a:spcPts val="2063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300" dirty="0">
                <a:ea typeface="新細明體" pitchFamily="16" charset="-120"/>
              </a:rPr>
              <a:t>Variables</a:t>
            </a:r>
          </a:p>
          <a:p>
            <a:pPr lvl="1">
              <a:spcBef>
                <a:spcPts val="7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900" dirty="0">
                <a:ea typeface="新細明體" pitchFamily="16" charset="-120"/>
              </a:rPr>
              <a:t>Are the </a:t>
            </a:r>
            <a:r>
              <a:rPr lang="en-US" sz="2900" dirty="0">
                <a:solidFill>
                  <a:srgbClr val="CC0000"/>
                </a:solidFill>
                <a:ea typeface="新細明體" pitchFamily="16" charset="-120"/>
              </a:rPr>
              <a:t>name</a:t>
            </a:r>
            <a:r>
              <a:rPr lang="en-US" sz="2900" dirty="0">
                <a:ea typeface="新細明體" pitchFamily="16" charset="-120"/>
              </a:rPr>
              <a:t> of locations in the main memory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>
                <a:ea typeface="新細明體" pitchFamily="16" charset="-120"/>
              </a:rPr>
              <a:t>We use </a:t>
            </a:r>
            <a:r>
              <a:rPr lang="en-US" sz="2600" dirty="0">
                <a:ea typeface="新細明體" pitchFamily="16" charset="-120"/>
              </a:rPr>
              <a:t>names instead of physical addresses</a:t>
            </a:r>
          </a:p>
          <a:p>
            <a:pPr lvl="1">
              <a:spcBef>
                <a:spcPts val="450"/>
              </a:spcBef>
              <a:buClrTx/>
              <a:buSzPct val="85000"/>
              <a:buFontTx/>
              <a:buNone/>
            </a:pPr>
            <a:endParaRPr lang="en-US" dirty="0">
              <a:ea typeface="新細明體" pitchFamily="16" charset="-120"/>
            </a:endParaRPr>
          </a:p>
          <a:p>
            <a:pPr lvl="1">
              <a:spcBef>
                <a:spcPts val="7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900" dirty="0">
                <a:ea typeface="新細明體" pitchFamily="16" charset="-120"/>
              </a:rPr>
              <a:t>Specify the </a:t>
            </a:r>
            <a:r>
              <a:rPr lang="en-US" sz="2900" dirty="0">
                <a:solidFill>
                  <a:srgbClr val="CC0000"/>
                </a:solidFill>
                <a:ea typeface="新細明體" pitchFamily="16" charset="-120"/>
              </a:rPr>
              <a:t>coding</a:t>
            </a:r>
            <a:r>
              <a:rPr lang="en-US" sz="2900" dirty="0">
                <a:ea typeface="新細明體" pitchFamily="16" charset="-120"/>
              </a:rPr>
              <a:t> of the location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dirty="0">
                <a:ea typeface="新細明體" pitchFamily="16" charset="-120"/>
              </a:rPr>
              <a:t>What do the “01”s means?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dirty="0">
                <a:ea typeface="新細明體" pitchFamily="16" charset="-120"/>
              </a:rPr>
              <a:t>What is the </a:t>
            </a:r>
            <a:r>
              <a:rPr lang="en-US" sz="2600" dirty="0">
                <a:solidFill>
                  <a:srgbClr val="CC0000"/>
                </a:solidFill>
                <a:ea typeface="新細明體" pitchFamily="16" charset="-120"/>
              </a:rPr>
              <a:t>type</a:t>
            </a:r>
            <a:r>
              <a:rPr lang="en-US" sz="2600" dirty="0">
                <a:ea typeface="新細明體" pitchFamily="16" charset="-120"/>
              </a:rPr>
              <a:t> of data?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D4D5345-98C3-4A06-9093-7D7628A237AC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16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Variables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Variables in the C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3200"/>
              <a:t> 		&lt;Qualifier&gt; &lt;Type&gt; &lt;Identifier&gt;;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&lt;Qualifier&gt;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/>
              <a:t>Is optional 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/>
              <a:t>We will discuss later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&lt;Type&gt;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/>
              <a:t>Specifies the coding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&lt;Identifier&gt;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/>
              <a:t>Is the name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0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3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6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9" dur="500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2C1F72C-36D9-4260-96CD-A479274BC23B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17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Types: Integers 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381000" y="990600"/>
            <a:ext cx="84582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Integer numbers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/>
              <a:t>Different types, different sizes, different ranges</a:t>
            </a:r>
          </a:p>
        </p:txBody>
      </p:sp>
      <p:graphicFrame>
        <p:nvGraphicFramePr>
          <p:cNvPr id="2150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664378"/>
              </p:ext>
            </p:extLst>
          </p:nvPr>
        </p:nvGraphicFramePr>
        <p:xfrm>
          <a:off x="304800" y="2165350"/>
          <a:ext cx="8383588" cy="4089938"/>
        </p:xfrm>
        <a:graphic>
          <a:graphicData uri="http://schemas.openxmlformats.org/drawingml/2006/table">
            <a:tbl>
              <a:tblPr/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7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4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86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Type</a:t>
                      </a: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Size</a:t>
                      </a: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Unsigned</a:t>
                      </a: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Signed</a:t>
                      </a: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short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</a:p>
                  </a:txBody>
                  <a:tcPr marL="90000" marR="90000" marT="9806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16Bits</a:t>
                      </a: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04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</a:p>
                  </a:txBody>
                  <a:tcPr marL="90000" marR="90000" marT="9806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32Bits</a:t>
                      </a: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long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or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/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long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9806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32/64 Bits</a:t>
                      </a: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long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long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or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/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</a:b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long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long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9806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64 Bits</a:t>
                      </a: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529" name="Rectangle 25"/>
          <p:cNvSpPr>
            <a:spLocks noChangeArrowheads="1"/>
          </p:cNvSpPr>
          <p:nvPr/>
        </p:nvSpPr>
        <p:spPr bwMode="auto">
          <a:xfrm>
            <a:off x="0" y="3328988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53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0688501"/>
              </p:ext>
            </p:extLst>
          </p:nvPr>
        </p:nvGraphicFramePr>
        <p:xfrm>
          <a:off x="4343400" y="2781300"/>
          <a:ext cx="18288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7" r:id="rId4" imgW="583920" imgH="203040" progId="">
                  <p:embed/>
                </p:oleObj>
              </mc:Choice>
              <mc:Fallback>
                <p:oleObj r:id="rId4" imgW="583920" imgH="203040" progId="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781300"/>
                        <a:ext cx="1828800" cy="6302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1" name="Rectangle 27"/>
          <p:cNvSpPr>
            <a:spLocks noChangeArrowheads="1"/>
          </p:cNvSpPr>
          <p:nvPr/>
        </p:nvSpPr>
        <p:spPr bwMode="auto">
          <a:xfrm>
            <a:off x="0" y="3328988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53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1996320"/>
              </p:ext>
            </p:extLst>
          </p:nvPr>
        </p:nvGraphicFramePr>
        <p:xfrm>
          <a:off x="4355976" y="3501008"/>
          <a:ext cx="16764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8" r:id="rId6" imgW="583920" imgH="203040" progId="">
                  <p:embed/>
                </p:oleObj>
              </mc:Choice>
              <mc:Fallback>
                <p:oleObj r:id="rId6" imgW="583920" imgH="203040" progId="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3501008"/>
                        <a:ext cx="1676400" cy="5778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3" name="Rectangle 29"/>
          <p:cNvSpPr>
            <a:spLocks noChangeArrowheads="1"/>
          </p:cNvSpPr>
          <p:nvPr/>
        </p:nvSpPr>
        <p:spPr bwMode="auto">
          <a:xfrm>
            <a:off x="0" y="3319463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53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1444354"/>
              </p:ext>
            </p:extLst>
          </p:nvPr>
        </p:nvGraphicFramePr>
        <p:xfrm>
          <a:off x="4340315" y="4364905"/>
          <a:ext cx="18288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9" r:id="rId8" imgW="698040" imgH="215640" progId="">
                  <p:embed/>
                </p:oleObj>
              </mc:Choice>
              <mc:Fallback>
                <p:oleObj r:id="rId8" imgW="698040" imgH="215640" progId="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0315" y="4364905"/>
                        <a:ext cx="1828800" cy="5762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5" name="Rectangle 31"/>
          <p:cNvSpPr>
            <a:spLocks noChangeArrowheads="1"/>
          </p:cNvSpPr>
          <p:nvPr/>
        </p:nvSpPr>
        <p:spPr bwMode="auto">
          <a:xfrm>
            <a:off x="0" y="3328988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536" name="Object 32"/>
          <p:cNvGraphicFramePr>
            <a:graphicFrameLocks noChangeAspect="1"/>
          </p:cNvGraphicFramePr>
          <p:nvPr/>
        </p:nvGraphicFramePr>
        <p:xfrm>
          <a:off x="4343400" y="5486400"/>
          <a:ext cx="17732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0" r:id="rId10" imgW="583920" imgH="203040" progId="">
                  <p:embed/>
                </p:oleObj>
              </mc:Choice>
              <mc:Fallback>
                <p:oleObj r:id="rId10" imgW="583920" imgH="203040" progId="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486400"/>
                        <a:ext cx="1773238" cy="6096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7" name="Rectangle 33"/>
          <p:cNvSpPr>
            <a:spLocks noChangeArrowheads="1"/>
          </p:cNvSpPr>
          <p:nvPr/>
        </p:nvSpPr>
        <p:spPr bwMode="auto">
          <a:xfrm>
            <a:off x="0" y="3328988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538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5868483"/>
              </p:ext>
            </p:extLst>
          </p:nvPr>
        </p:nvGraphicFramePr>
        <p:xfrm>
          <a:off x="6477000" y="2780928"/>
          <a:ext cx="20589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1" r:id="rId12" imgW="774360" imgH="203040" progId="">
                  <p:embed/>
                </p:oleObj>
              </mc:Choice>
              <mc:Fallback>
                <p:oleObj r:id="rId12" imgW="774360" imgH="203040" progId="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780928"/>
                        <a:ext cx="2058988" cy="533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9" name="Rectangle 35"/>
          <p:cNvSpPr>
            <a:spLocks noChangeArrowheads="1"/>
          </p:cNvSpPr>
          <p:nvPr/>
        </p:nvSpPr>
        <p:spPr bwMode="auto">
          <a:xfrm>
            <a:off x="0" y="3328988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540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082410"/>
              </p:ext>
            </p:extLst>
          </p:nvPr>
        </p:nvGraphicFramePr>
        <p:xfrm>
          <a:off x="6477000" y="3501008"/>
          <a:ext cx="21336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2" r:id="rId14" imgW="774360" imgH="203040" progId="">
                  <p:embed/>
                </p:oleObj>
              </mc:Choice>
              <mc:Fallback>
                <p:oleObj r:id="rId14" imgW="774360" imgH="203040" progId="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501008"/>
                        <a:ext cx="2133600" cy="5540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41" name="Rectangle 37"/>
          <p:cNvSpPr>
            <a:spLocks noChangeArrowheads="1"/>
          </p:cNvSpPr>
          <p:nvPr/>
        </p:nvSpPr>
        <p:spPr bwMode="auto">
          <a:xfrm>
            <a:off x="0" y="3328988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542" name="Object 38"/>
          <p:cNvGraphicFramePr>
            <a:graphicFrameLocks noChangeAspect="1"/>
          </p:cNvGraphicFramePr>
          <p:nvPr/>
        </p:nvGraphicFramePr>
        <p:xfrm>
          <a:off x="6400800" y="5562600"/>
          <a:ext cx="22860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3" r:id="rId16" imgW="786960" imgH="203040" progId="">
                  <p:embed/>
                </p:oleObj>
              </mc:Choice>
              <mc:Fallback>
                <p:oleObj r:id="rId16" imgW="786960" imgH="203040" progId="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5562600"/>
                        <a:ext cx="2286000" cy="5794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43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7205583"/>
              </p:ext>
            </p:extLst>
          </p:nvPr>
        </p:nvGraphicFramePr>
        <p:xfrm>
          <a:off x="6428184" y="4429696"/>
          <a:ext cx="22177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4" r:id="rId18" imgW="1002960" imgH="215640" progId="">
                  <p:embed/>
                </p:oleObj>
              </mc:Choice>
              <mc:Fallback>
                <p:oleObj r:id="rId18" imgW="1002960" imgH="215640" progId="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8184" y="4429696"/>
                        <a:ext cx="2217738" cy="4699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65413BE-A3CC-4379-B34F-3FBC5C6C5C53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18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Types: Float &amp; Double 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8534400" cy="514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9175" indent="-347663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Floating point number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float 				32 bits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double 			64 bits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long double 		96 bits</a:t>
            </a:r>
          </a:p>
          <a:p>
            <a:pPr lvl="1">
              <a:spcBef>
                <a:spcPts val="400"/>
              </a:spcBef>
              <a:buClrTx/>
              <a:buSzPct val="85000"/>
              <a:buFontTx/>
              <a:buNone/>
            </a:pPr>
            <a:endParaRPr lang="en-US" sz="16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Limited precision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float: 8 digits precision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dirty="0"/>
              <a:t>1.0 == 1.00000001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double: 16 digits precision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dirty="0"/>
              <a:t>1.0 == 1.0000000000000001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Overflow &amp; Underflow</a:t>
            </a: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600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All types have limited number of bits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Limited range of number are supported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Limited precision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Overflow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Assign a very big number to a variable that is larger than the limit of the variable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Underflow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Assign a very small number to a variable that is smaller than the limit of the variable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endParaRPr lang="en-US" sz="2800" dirty="0"/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endParaRPr lang="en-US" sz="2800" dirty="0"/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4214179-09B2-4E04-B5CF-517141AE24D7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19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28384" y="5890524"/>
            <a:ext cx="108012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Example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617D744-0CF1-44C5-9A53-655F18A1BDEC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2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/>
              <a:t>What is the C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Variables</a:t>
            </a:r>
          </a:p>
          <a:p>
            <a:pPr lvl="1">
              <a:spcBef>
                <a:spcPts val="8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Types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Values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Casting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Constants &amp; Definition</a:t>
            </a:r>
          </a:p>
          <a:p>
            <a:pPr>
              <a:spcBef>
                <a:spcPts val="2250"/>
              </a:spcBef>
              <a:buClrTx/>
              <a:buFontTx/>
              <a:buNone/>
            </a:pPr>
            <a:endParaRPr lang="en-US" sz="3600">
              <a:solidFill>
                <a:srgbClr val="C2C2C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0955F55-7AFC-4019-9BB4-9D7F60A7FC57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20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Types: Char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3820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Character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/>
              <a:t>Type: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800"/>
              <a:t> </a:t>
            </a:r>
          </a:p>
          <a:p>
            <a:pPr lvl="1">
              <a:spcBef>
                <a:spcPts val="400"/>
              </a:spcBef>
              <a:buClrTx/>
              <a:buSzPct val="85000"/>
              <a:buFontTx/>
              <a:buNone/>
            </a:pPr>
            <a:endParaRPr lang="en-US" sz="160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Single letters of the alphabet, punctuation symbols</a:t>
            </a:r>
          </a:p>
          <a:p>
            <a:pPr>
              <a:spcBef>
                <a:spcPts val="1000"/>
              </a:spcBef>
              <a:buClrTx/>
              <a:buFontTx/>
              <a:buNone/>
            </a:pPr>
            <a:endParaRPr lang="en-US" sz="160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Should be single quotation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/>
              <a:t>‘a’, ‘^’, ‘z’, ‘0’, ‘1’, ‘\n’, ‘\’’, ‘\0’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0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805A446-58D3-430B-BDD8-94743C8F3F4D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21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Types: Booleans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57200" y="1165225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 dirty="0"/>
              <a:t>#include &lt;</a:t>
            </a:r>
            <a:r>
              <a:rPr lang="en-US" sz="3600" dirty="0" err="1"/>
              <a:t>stdbool.h</a:t>
            </a:r>
            <a:r>
              <a:rPr lang="en-US" sz="3600" dirty="0"/>
              <a:t>&gt;</a:t>
            </a:r>
          </a:p>
          <a:p>
            <a:pPr>
              <a:spcBef>
                <a:spcPts val="1000"/>
              </a:spcBef>
              <a:buClrTx/>
              <a:buFontTx/>
              <a:buNone/>
            </a:pPr>
            <a:endParaRPr lang="en-US" sz="1600" dirty="0"/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 dirty="0"/>
              <a:t>Logics (Boolean): 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bool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endParaRPr lang="en-US" sz="1400" dirty="0"/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 dirty="0"/>
              <a:t>Only two values: 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3600" dirty="0"/>
              <a:t> , 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3600" dirty="0"/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85BE15C-25D9-4601-9FF3-6D47C02A77A9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22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Variables: Identifier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/>
              <a:t>The name of variables: </a:t>
            </a:r>
            <a:r>
              <a:rPr lang="en-US" sz="2800" dirty="0">
                <a:solidFill>
                  <a:srgbClr val="CC0000"/>
                </a:solidFill>
              </a:rPr>
              <a:t>identifier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/>
              <a:t>Identifier is string (</a:t>
            </a:r>
            <a:r>
              <a:rPr lang="en-US" sz="2800" dirty="0">
                <a:solidFill>
                  <a:srgbClr val="CC0000"/>
                </a:solidFill>
              </a:rPr>
              <a:t>single word</a:t>
            </a:r>
            <a:r>
              <a:rPr lang="en-US" sz="2800" dirty="0"/>
              <a:t>) of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/>
              <a:t>Alphabet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/>
              <a:t>Numbers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/>
              <a:t>“_”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/>
              <a:t>But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/>
              <a:t>Can</a:t>
            </a:r>
            <a:r>
              <a:rPr lang="en-US" sz="2400" dirty="0">
                <a:solidFill>
                  <a:srgbClr val="CC0000"/>
                </a:solidFill>
              </a:rPr>
              <a:t>not</a:t>
            </a:r>
            <a:r>
              <a:rPr lang="en-US" sz="2400" dirty="0"/>
              <a:t> start with digits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/>
              <a:t>Can</a:t>
            </a:r>
            <a:r>
              <a:rPr lang="en-US" sz="2400" dirty="0">
                <a:solidFill>
                  <a:srgbClr val="CC0000"/>
                </a:solidFill>
              </a:rPr>
              <a:t>not</a:t>
            </a:r>
            <a:r>
              <a:rPr lang="en-US" sz="2400" dirty="0"/>
              <a:t> be the key-words (reserved words)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/>
              <a:t>Can</a:t>
            </a:r>
            <a:r>
              <a:rPr lang="en-US" sz="2400" dirty="0">
                <a:solidFill>
                  <a:srgbClr val="C00000"/>
                </a:solidFill>
              </a:rPr>
              <a:t>not</a:t>
            </a:r>
            <a:r>
              <a:rPr lang="en-US" sz="2400" dirty="0"/>
              <a:t> be duplicated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/>
              <a:t>Should </a:t>
            </a:r>
            <a:r>
              <a:rPr lang="en-US" sz="2400" dirty="0">
                <a:solidFill>
                  <a:srgbClr val="CC0000"/>
                </a:solidFill>
              </a:rPr>
              <a:t>not</a:t>
            </a:r>
            <a:r>
              <a:rPr lang="en-US" sz="2400" dirty="0"/>
              <a:t> be library function names: </a:t>
            </a:r>
            <a:r>
              <a:rPr lang="en-US" sz="2400" dirty="0" err="1"/>
              <a:t>printf</a:t>
            </a:r>
            <a:r>
              <a:rPr lang="en-US" sz="2400" dirty="0"/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9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5" dur="500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8" dur="500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8BD3617-7BCC-474C-9504-FC69145F4361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23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Variables: Identifier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305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9175" indent="-347663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Use readable identifiers:</a:t>
            </a:r>
          </a:p>
          <a:p>
            <a:pPr lvl="1">
              <a:spcBef>
                <a:spcPts val="8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200" dirty="0"/>
              <a:t>Do </a:t>
            </a:r>
            <a:r>
              <a:rPr lang="en-US" sz="3200" dirty="0">
                <a:solidFill>
                  <a:srgbClr val="CC0000"/>
                </a:solidFill>
              </a:rPr>
              <a:t>not</a:t>
            </a:r>
            <a:r>
              <a:rPr lang="en-US" sz="3200" dirty="0"/>
              <a:t> use  </a:t>
            </a:r>
            <a:r>
              <a:rPr lang="en-US" sz="28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memorystartaddress</a:t>
            </a:r>
            <a:endParaRPr lang="en-US" sz="2800" b="1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spcBef>
                <a:spcPts val="7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3000" dirty="0"/>
              <a:t>Use </a:t>
            </a:r>
            <a:r>
              <a:rPr lang="en-US" sz="26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memory_start_address</a:t>
            </a:r>
            <a:endParaRPr lang="en-US" sz="2600" b="1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8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200" dirty="0"/>
              <a:t>Do </a:t>
            </a:r>
            <a:r>
              <a:rPr lang="en-US" sz="3200" dirty="0">
                <a:solidFill>
                  <a:srgbClr val="CC0000"/>
                </a:solidFill>
              </a:rPr>
              <a:t>not</a:t>
            </a:r>
            <a:r>
              <a:rPr lang="en-US" sz="3200" dirty="0"/>
              <a:t> use 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xyz</a:t>
            </a:r>
            <a:r>
              <a:rPr lang="en-US" sz="3200" dirty="0"/>
              <a:t>, </a:t>
            </a:r>
            <a:r>
              <a:rPr lang="en-US" sz="28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3200" dirty="0"/>
              <a:t>, 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3200" dirty="0"/>
              <a:t>, 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3200" dirty="0"/>
              <a:t>, 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t</a:t>
            </a:r>
          </a:p>
          <a:p>
            <a:pPr lvl="2">
              <a:spcBef>
                <a:spcPts val="7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3000" dirty="0"/>
              <a:t>Use </a:t>
            </a:r>
            <a:r>
              <a:rPr lang="en-US" sz="2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counter</a:t>
            </a:r>
            <a:r>
              <a:rPr lang="en-US" sz="3000" dirty="0"/>
              <a:t>, </a:t>
            </a:r>
            <a:r>
              <a:rPr lang="en-US" sz="2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en-US" sz="3000" dirty="0"/>
              <a:t>, </a:t>
            </a:r>
            <a:r>
              <a:rPr lang="en-US" sz="2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average</a:t>
            </a:r>
            <a:r>
              <a:rPr lang="en-US" sz="3000" dirty="0"/>
              <a:t>, </a:t>
            </a:r>
            <a:r>
              <a:rPr lang="en-US" sz="2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3000" dirty="0"/>
              <a:t>, </a:t>
            </a:r>
            <a:r>
              <a:rPr lang="en-US" sz="2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parameter</a:t>
            </a:r>
            <a:r>
              <a:rPr lang="en-US" sz="3000" dirty="0"/>
              <a:t>, …</a:t>
            </a:r>
          </a:p>
          <a:p>
            <a:pPr lvl="1">
              <a:spcBef>
                <a:spcPts val="8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200" dirty="0"/>
              <a:t>Do </a:t>
            </a:r>
            <a:r>
              <a:rPr lang="en-US" sz="3200" dirty="0">
                <a:solidFill>
                  <a:srgbClr val="CC0000"/>
                </a:solidFill>
              </a:rPr>
              <a:t>not</a:t>
            </a:r>
            <a:r>
              <a:rPr lang="en-US" sz="3200" dirty="0"/>
              <a:t> be lazy </a:t>
            </a:r>
          </a:p>
          <a:p>
            <a:pPr marL="1143000" lvl="2" indent="-228600">
              <a:spcBef>
                <a:spcPts val="750"/>
              </a:spcBef>
              <a:buClr>
                <a:srgbClr val="CC0000"/>
              </a:buClr>
              <a:buSzPct val="75000"/>
              <a:buFont typeface="Wingdings" charset="2"/>
              <a:buChar char=""/>
              <a:tabLst/>
            </a:pPr>
            <a:r>
              <a:rPr lang="en-US" sz="3000" dirty="0">
                <a:solidFill>
                  <a:schemeClr val="tx1"/>
                </a:solidFill>
              </a:rPr>
              <a:t> Use meaningful names</a:t>
            </a:r>
          </a:p>
          <a:p>
            <a:pPr marL="341312" lvl="1" indent="0">
              <a:spcBef>
                <a:spcPts val="800"/>
              </a:spcBef>
              <a:buClr>
                <a:srgbClr val="006633"/>
              </a:buClr>
              <a:buSzPct val="85000"/>
            </a:pPr>
            <a:endParaRPr lang="en-US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7F415D2-B0C0-4E44-8340-74B2494FCEE6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24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6868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400">
                <a:solidFill>
                  <a:srgbClr val="293A83"/>
                </a:solidFill>
              </a:rPr>
              <a:t>C reserved words (cannot use for identifiers)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8450263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F109962-5AF5-4384-93C7-72EF0C687FB5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25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000">
                <a:solidFill>
                  <a:srgbClr val="293A83"/>
                </a:solidFill>
              </a:rPr>
              <a:t>C++ reserved words (cannot use for identifiers)</a:t>
            </a: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152650"/>
            <a:ext cx="906780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Variable Identifiers</a:t>
            </a: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Valid identifiers</a:t>
            </a:r>
          </a:p>
          <a:p>
            <a:pPr>
              <a:spcBef>
                <a:spcPts val="1875"/>
              </a:spcBef>
              <a:buClrTx/>
              <a:buFontTx/>
              <a:buNone/>
            </a:pPr>
            <a:r>
              <a:rPr lang="en-US" sz="3200"/>
              <a:t>  </a:t>
            </a:r>
            <a:r>
              <a:rPr lang="en-US" sz="3000" b="1">
                <a:latin typeface="Courier New" pitchFamily="49" charset="0"/>
                <a:cs typeface="Courier New" pitchFamily="49" charset="0"/>
              </a:rPr>
              <a:t>student   grade   sum  all_students  average_grade_1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Invalid identifiers </a:t>
            </a:r>
          </a:p>
          <a:p>
            <a:pPr>
              <a:spcBef>
                <a:spcPts val="1875"/>
              </a:spcBef>
              <a:buClrTx/>
              <a:buFontTx/>
              <a:buNone/>
            </a:pPr>
            <a:r>
              <a:rPr lang="en-US" sz="3200"/>
              <a:t>    </a:t>
            </a:r>
            <a:r>
              <a:rPr lang="en-US" sz="3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if      32_test  wrong*  $sds$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494D755-0032-4A62-8DAB-A29801A7AD11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26</a:t>
            </a:fld>
            <a:endParaRPr lang="en-US" sz="1200">
              <a:ea typeface="MS PGothic" pitchFamily="32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7456396-3471-4851-A5CA-B27FBA0F9FF1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27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457200" y="277813"/>
            <a:ext cx="8229600" cy="78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Variables: Declaration (</a:t>
            </a:r>
            <a:r>
              <a:rPr lang="ar-SA" sz="4000" b="1" dirty="0">
                <a:solidFill>
                  <a:srgbClr val="293A83"/>
                </a:solidFill>
                <a:cs typeface="B Nazanin" pitchFamily="2" charset="-78"/>
              </a:rPr>
              <a:t>اعلان</a:t>
            </a:r>
            <a:r>
              <a:rPr lang="en-US" sz="4000" dirty="0">
                <a:solidFill>
                  <a:srgbClr val="293A83"/>
                </a:solidFill>
              </a:rPr>
              <a:t>)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Reserve memory for variable: </a:t>
            </a:r>
            <a:r>
              <a:rPr lang="en-US" sz="3200">
                <a:solidFill>
                  <a:srgbClr val="CC0000"/>
                </a:solidFill>
              </a:rPr>
              <a:t>declaration</a:t>
            </a:r>
            <a:r>
              <a:rPr lang="en-US" sz="3200"/>
              <a:t>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/>
              <a:t>&lt;type&gt; &lt;identifier&gt;;</a:t>
            </a:r>
          </a:p>
          <a:p>
            <a:pPr lvl="1">
              <a:spcBef>
                <a:spcPts val="175"/>
              </a:spcBef>
              <a:buClrTx/>
              <a:buSzPct val="85000"/>
              <a:buFontTx/>
              <a:buNone/>
            </a:pPr>
            <a:endParaRPr lang="en-US" sz="70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A variable must be declared </a:t>
            </a:r>
            <a:r>
              <a:rPr lang="en-US" sz="3200">
                <a:solidFill>
                  <a:srgbClr val="CC0000"/>
                </a:solidFill>
              </a:rPr>
              <a:t>before</a:t>
            </a:r>
            <a:r>
              <a:rPr lang="en-US" sz="3200"/>
              <a:t> use 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endParaRPr lang="en-US" sz="800"/>
          </a:p>
          <a:p>
            <a:pPr>
              <a:spcBef>
                <a:spcPts val="1875"/>
              </a:spcBef>
              <a:buClrTx/>
              <a:buFontTx/>
              <a:buNone/>
            </a:pPr>
            <a:r>
              <a:rPr lang="en-US" sz="3000" b="1">
                <a:latin typeface="Courier New" pitchFamily="49" charset="0"/>
                <a:cs typeface="Courier New" pitchFamily="49" charset="0"/>
              </a:rPr>
              <a:t>	char test_char;</a:t>
            </a:r>
          </a:p>
          <a:p>
            <a:pPr lvl="1">
              <a:spcBef>
                <a:spcPts val="750"/>
              </a:spcBef>
              <a:buClrTx/>
              <a:buSzPct val="85000"/>
              <a:buFontTx/>
              <a:buNone/>
            </a:pPr>
            <a:r>
              <a:rPr lang="en-US" sz="3000" b="1">
                <a:latin typeface="Courier New" pitchFamily="49" charset="0"/>
                <a:cs typeface="Courier New" pitchFamily="49" charset="0"/>
              </a:rPr>
              <a:t>int sample_int;</a:t>
            </a:r>
          </a:p>
          <a:p>
            <a:pPr lvl="1">
              <a:spcBef>
                <a:spcPts val="750"/>
              </a:spcBef>
              <a:buClrTx/>
              <a:buSzPct val="85000"/>
              <a:buFontTx/>
              <a:buNone/>
            </a:pPr>
            <a:r>
              <a:rPr lang="en-US" sz="3000" b="1">
                <a:latin typeface="Courier New" pitchFamily="49" charset="0"/>
                <a:cs typeface="Courier New" pitchFamily="49" charset="0"/>
              </a:rPr>
              <a:t>long my_long;</a:t>
            </a:r>
          </a:p>
          <a:p>
            <a:pPr lvl="1">
              <a:spcBef>
                <a:spcPts val="750"/>
              </a:spcBef>
              <a:buClrTx/>
              <a:buSzPct val="85000"/>
              <a:buFontTx/>
              <a:buNone/>
            </a:pPr>
            <a:r>
              <a:rPr lang="en-US" sz="3000" b="1">
                <a:latin typeface="Courier New" pitchFamily="49" charset="0"/>
                <a:cs typeface="Courier New" pitchFamily="49" charset="0"/>
              </a:rPr>
              <a:t>double sum, average, total;</a:t>
            </a:r>
          </a:p>
          <a:p>
            <a:pPr lvl="1">
              <a:spcBef>
                <a:spcPts val="750"/>
              </a:spcBef>
              <a:buClrTx/>
              <a:buSzPct val="85000"/>
              <a:buFontTx/>
              <a:buNone/>
            </a:pPr>
            <a:r>
              <a:rPr lang="en-US" sz="3000" b="1">
                <a:latin typeface="Courier New" pitchFamily="49" charset="0"/>
                <a:cs typeface="Courier New" pitchFamily="49" charset="0"/>
              </a:rPr>
              <a:t>int id, counter, value;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763000" cy="762000"/>
          </a:xfrm>
        </p:spPr>
        <p:txBody>
          <a:bodyPr/>
          <a:lstStyle/>
          <a:p>
            <a:r>
              <a:rPr lang="en-US" sz="3600" dirty="0"/>
              <a:t>Variable Type Effect (in complied Lang.)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839200" cy="5356225"/>
          </a:xfrm>
        </p:spPr>
        <p:txBody>
          <a:bodyPr/>
          <a:lstStyle/>
          <a:p>
            <a:r>
              <a:rPr lang="en-US" dirty="0"/>
              <a:t>Important note: the type of variable is </a:t>
            </a:r>
            <a:r>
              <a:rPr lang="en-US" i="1" dirty="0">
                <a:solidFill>
                  <a:srgbClr val="C00000"/>
                </a:solidFill>
              </a:rPr>
              <a:t>NOT</a:t>
            </a:r>
            <a:r>
              <a:rPr lang="en-US" dirty="0"/>
              <a:t> stored in the main memory</a:t>
            </a:r>
          </a:p>
          <a:p>
            <a:pPr lvl="1"/>
            <a:r>
              <a:rPr lang="en-US" dirty="0"/>
              <a:t>After compiling the program </a:t>
            </a:r>
            <a:r>
              <a:rPr lang="en-US" dirty="0">
                <a:sym typeface="Wingdings" pitchFamily="2" charset="2"/>
              </a:rPr>
              <a:t> NO type is associated to memory locations!!!</a:t>
            </a:r>
          </a:p>
          <a:p>
            <a:r>
              <a:rPr lang="en-US" dirty="0">
                <a:sym typeface="Wingdings" pitchFamily="2" charset="2"/>
              </a:rPr>
              <a:t>So, what does do the type?!</a:t>
            </a:r>
          </a:p>
          <a:p>
            <a:pPr lvl="1"/>
            <a:r>
              <a:rPr lang="en-US" dirty="0">
                <a:sym typeface="Wingdings" pitchFamily="2" charset="2"/>
              </a:rPr>
              <a:t>It determines the “</a:t>
            </a:r>
            <a:r>
              <a:rPr lang="en-US" i="1" dirty="0">
                <a:solidFill>
                  <a:srgbClr val="C00000"/>
                </a:solidFill>
                <a:sym typeface="Wingdings" pitchFamily="2" charset="2"/>
              </a:rPr>
              <a:t>operations</a:t>
            </a:r>
            <a:r>
              <a:rPr lang="en-US" dirty="0">
                <a:sym typeface="Wingdings" pitchFamily="2" charset="2"/>
              </a:rPr>
              <a:t>” that work with the memory location</a:t>
            </a:r>
          </a:p>
          <a:p>
            <a:r>
              <a:rPr lang="en-US" dirty="0">
                <a:sym typeface="Wingdings" pitchFamily="2" charset="2"/>
              </a:rPr>
              <a:t>E.g.</a:t>
            </a:r>
          </a:p>
          <a:p>
            <a:pPr lvl="1"/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x, y, z;    z = x + y; </a:t>
            </a:r>
          </a:p>
          <a:p>
            <a:pPr lvl="1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float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a, b, c;  c = a + b;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C234F5-7109-4A83-B518-15A0E782B75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4572000" y="4343400"/>
            <a:ext cx="2209800" cy="762000"/>
          </a:xfrm>
          <a:prstGeom prst="wedgeRoundRectCallout">
            <a:avLst>
              <a:gd name="adj1" fmla="val -30552"/>
              <a:gd name="adj2" fmla="val 112648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Integer + and =</a:t>
            </a:r>
          </a:p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Performed by ALU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4572000" y="4343400"/>
            <a:ext cx="2209800" cy="762000"/>
          </a:xfrm>
          <a:prstGeom prst="wedgeRoundRectCallout">
            <a:avLst>
              <a:gd name="adj1" fmla="val 7739"/>
              <a:gd name="adj2" fmla="val 112648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Integer + and =</a:t>
            </a:r>
          </a:p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Performed by ALU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6858000" y="5029200"/>
            <a:ext cx="2209800" cy="762000"/>
          </a:xfrm>
          <a:prstGeom prst="wedgeRoundRectCallout">
            <a:avLst>
              <a:gd name="adj1" fmla="val -135545"/>
              <a:gd name="adj2" fmla="val 91155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Float + and =</a:t>
            </a:r>
          </a:p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Performed by FPU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6858000" y="5029200"/>
            <a:ext cx="2209800" cy="762000"/>
          </a:xfrm>
          <a:prstGeom prst="wedgeRoundRectCallout">
            <a:avLst>
              <a:gd name="adj1" fmla="val -92930"/>
              <a:gd name="adj2" fmla="val 87573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Float + and =</a:t>
            </a:r>
          </a:p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Performed by FPU</a:t>
            </a:r>
          </a:p>
        </p:txBody>
      </p:sp>
    </p:spTree>
    <p:extLst>
      <p:ext uri="{BB962C8B-B14F-4D97-AF65-F5344CB8AC3E}">
        <p14:creationId xmlns:p14="http://schemas.microsoft.com/office/powerpoint/2010/main" val="276044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9FD81C1-3A26-426E-A9B2-4EF172C50ED9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29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Variables: Initial Values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What </a:t>
            </a:r>
            <a:r>
              <a:rPr lang="en-US" sz="3200" dirty="0" smtClean="0"/>
              <a:t>is </a:t>
            </a:r>
            <a:r>
              <a:rPr lang="en-US" sz="3200" dirty="0"/>
              <a:t>the initial value of a variable?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In C: we do </a:t>
            </a:r>
            <a:r>
              <a:rPr lang="en-US" sz="2800" dirty="0">
                <a:solidFill>
                  <a:srgbClr val="CC0000"/>
                </a:solidFill>
              </a:rPr>
              <a:t>not</a:t>
            </a:r>
            <a:r>
              <a:rPr lang="en-US" sz="2800" dirty="0"/>
              <a:t> know.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In C: it is </a:t>
            </a:r>
            <a:r>
              <a:rPr lang="en-US" sz="2800" dirty="0">
                <a:solidFill>
                  <a:srgbClr val="CC0000"/>
                </a:solidFill>
              </a:rPr>
              <a:t>not</a:t>
            </a:r>
            <a:r>
              <a:rPr lang="en-US" sz="2800" dirty="0"/>
              <a:t> 0.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 dirty="0"/>
          </a:p>
          <a:p>
            <a:pPr algn="ctr">
              <a:spcBef>
                <a:spcPts val="2500"/>
              </a:spcBef>
              <a:buClrTx/>
              <a:buFontTx/>
              <a:buNone/>
            </a:pPr>
            <a:r>
              <a:rPr lang="en-US" sz="4000" i="1" dirty="0">
                <a:solidFill>
                  <a:srgbClr val="CC0000"/>
                </a:solidFill>
              </a:rPr>
              <a:t>We need to assign a value to each variable before use it.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FE26C96-3B32-441C-BCFA-67486FCA1F15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3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251520" y="548680"/>
            <a:ext cx="8712968" cy="58326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32656"/>
            <a:ext cx="5032375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32FEBBC-EE73-4988-BCBC-1AC0AE17074A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30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What is the C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Variables</a:t>
            </a:r>
          </a:p>
          <a:p>
            <a:pPr lvl="1">
              <a:spcBef>
                <a:spcPts val="9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Types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/>
              <a:t>Values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Casting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Constants &amp; Definition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Constants in C</a:t>
            </a:r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9175" indent="-347663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Values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/>
              <a:t>Numeric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/>
              <a:t>Integer numbers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/>
              <a:t>Float numbers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/>
              <a:t>Char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/>
              <a:t>Strings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Symbolic constant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Constant variables 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4B963DE-DF0E-480E-BFCE-C16DFD241988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31</a:t>
            </a:fld>
            <a:endParaRPr lang="en-US" sz="1200">
              <a:ea typeface="MS PGothic" pitchFamily="32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235DF40-F77B-4074-AD77-045BFCB0AA70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32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Values 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939336" cy="536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marL="1679575" indent="-33655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1367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5939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0511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5083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Variables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Save/restore data (value) to/from memory </a:t>
            </a:r>
            <a:endParaRPr lang="en-US" sz="10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Declaration specifies the type and name (identifier) of variable </a:t>
            </a:r>
            <a:endParaRPr lang="en-US" sz="10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Assigning value to the variable: </a:t>
            </a:r>
            <a:r>
              <a:rPr lang="en-US" sz="3200" dirty="0">
                <a:solidFill>
                  <a:srgbClr val="CC0000"/>
                </a:solidFill>
              </a:rPr>
              <a:t>assignment</a:t>
            </a:r>
            <a:r>
              <a:rPr lang="en-US" sz="3200" dirty="0"/>
              <a:t>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&lt;identifier&gt; = &lt;value&gt;;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Compute the &lt;value&gt; and save result in memory location specified by &lt;identifier&gt;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0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E0A0FE8-7D9A-4855-AE99-67FF22190146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33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Values: Examples 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54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9925" indent="-322263"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j;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long l;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float f;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double d;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= 10;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j = 20;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f = 20.0;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l = 218;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d = 19.9;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235DF40-F77B-4074-AD77-045BFCB0AA70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34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Value Types 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579296" cy="536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marL="1679575" indent="-33655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1367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5939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0511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5083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Where are the values stored?!</a:t>
            </a:r>
          </a:p>
          <a:p>
            <a:pPr marL="0" indent="0">
              <a:spcBef>
                <a:spcPts val="0"/>
              </a:spcBef>
              <a:buClr>
                <a:srgbClr val="003399"/>
              </a:buClr>
            </a:pPr>
            <a:r>
              <a:rPr lang="en-US" sz="3200" dirty="0"/>
              <a:t>	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x = 20;</a:t>
            </a:r>
          </a:p>
          <a:p>
            <a:pPr marL="0" indent="0">
              <a:spcBef>
                <a:spcPts val="0"/>
              </a:spcBef>
              <a:buClr>
                <a:srgbClr val="003399"/>
              </a:buClr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x = 30 + 40;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In main memory</a:t>
            </a:r>
          </a:p>
          <a:p>
            <a:pPr lvl="2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/>
              <a:t>There is a logical section for these constant values </a:t>
            </a:r>
            <a:endParaRPr lang="en-US" sz="9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So, we need to specify the type of the value</a:t>
            </a:r>
          </a:p>
          <a:p>
            <a:pPr marL="742950" lvl="1" indent="-285750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2800" dirty="0"/>
              <a:t>The coding of 01s of the value</a:t>
            </a:r>
            <a:endParaRPr lang="en-US" sz="10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The type of value is determined from the value itself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798069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D5F6FAF-7E62-49AC-B99A-62EAE4D98C12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35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Values: Integers 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/>
              <a:t>Valid integer values 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600"/>
              <a:t>	10; -20; +400; </a:t>
            </a:r>
            <a:r>
              <a:rPr lang="en-US" sz="3200"/>
              <a:t>0x12A; 011; 5000L</a:t>
            </a:r>
          </a:p>
          <a:p>
            <a:pPr>
              <a:spcBef>
                <a:spcPts val="2250"/>
              </a:spcBef>
              <a:buClrTx/>
              <a:buFontTx/>
              <a:buNone/>
            </a:pPr>
            <a:r>
              <a:rPr lang="en-US" sz="3600"/>
              <a:t>   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/>
              <a:t>Invalid integer values </a:t>
            </a:r>
          </a:p>
          <a:p>
            <a:pPr>
              <a:spcBef>
                <a:spcPts val="2250"/>
              </a:spcBef>
              <a:buClrTx/>
              <a:buFontTx/>
              <a:buNone/>
            </a:pPr>
            <a:r>
              <a:rPr lang="en-US" sz="3600">
                <a:solidFill>
                  <a:srgbClr val="CC0000"/>
                </a:solidFill>
              </a:rPr>
              <a:t>10.0; -+20; -40 0; 600,000; 5000 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EFD2CD3-3438-4598-944B-70FCB307D438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36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Values: Float &amp; Double 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5344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Valid numbers: 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/>
              <a:t>	0.2; .5; -.67; 20.0; 60e10; 7e-2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Invalid numbers: 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>
                <a:solidFill>
                  <a:srgbClr val="CC0000"/>
                </a:solidFill>
              </a:rPr>
              <a:t>	0.  2; 20.  0; 20 .0; 7  e; 6e;  e12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6EFCA87-6CD6-476D-A375-C6D2EA2EBCAC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37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Values: Chars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1534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marL="1679575" indent="-33655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1367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5939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0511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5083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Char values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Should be enclosed in single quotation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‘a’, ‘^’, ‘z’, ‘0’, ‘1’, ‘\n’, ‘\’’, ‘\0’</a:t>
            </a:r>
          </a:p>
          <a:p>
            <a:pPr lvl="4">
              <a:spcBef>
                <a:spcPts val="225"/>
              </a:spcBef>
              <a:buClrTx/>
              <a:buSzPct val="75000"/>
              <a:buFontTx/>
              <a:buNone/>
            </a:pPr>
            <a:endParaRPr lang="en-US" sz="9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Each character has a code: ASCII code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‘A’:  65; ‘a’: 97; ‘1’: 49; ‘2’: 50; ‘\0’ : 0 </a:t>
            </a:r>
          </a:p>
          <a:p>
            <a:pPr lvl="4">
              <a:spcBef>
                <a:spcPts val="25"/>
              </a:spcBef>
              <a:buClrTx/>
              <a:buSzPct val="75000"/>
              <a:buFontTx/>
              <a:buNone/>
            </a:pPr>
            <a:endParaRPr lang="en-US" sz="1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Character vs. Integer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CC0000"/>
                </a:solidFill>
              </a:rPr>
              <a:t>‘1’ != 1 ; ‘2’ != 2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CC0000"/>
                </a:solidFill>
              </a:rPr>
              <a:t>‘1’ == 49    But    1 == 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9" dur="500"/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Values: Strings</a:t>
            </a:r>
          </a:p>
        </p:txBody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9067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String is a set of characters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Starts and ends with </a:t>
            </a:r>
            <a:r>
              <a:rPr lang="en-US" sz="2800" dirty="0">
                <a:solidFill>
                  <a:srgbClr val="CC0000"/>
                </a:solidFill>
              </a:rPr>
              <a:t>"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Examples </a:t>
            </a:r>
          </a:p>
          <a:p>
            <a:pPr lvl="1">
              <a:spcBef>
                <a:spcPts val="800"/>
              </a:spcBef>
              <a:buClrTx/>
              <a:buSzPct val="85000"/>
              <a:buFontTx/>
              <a:buNone/>
            </a:pP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"This is a simple string"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"This is a cryptic string #$56*(#"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658A595-A484-4DC4-9FD6-5DB4395DC170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38</a:t>
            </a:fld>
            <a:endParaRPr lang="en-US" sz="1200">
              <a:ea typeface="MS PGothic" pitchFamily="32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Value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839200" cy="5356225"/>
          </a:xfrm>
        </p:spPr>
        <p:txBody>
          <a:bodyPr/>
          <a:lstStyle/>
          <a:p>
            <a:r>
              <a:rPr lang="en-US" sz="3600" dirty="0"/>
              <a:t>The type of values have the same effect of the type of variables</a:t>
            </a:r>
          </a:p>
          <a:p>
            <a:pPr lvl="1"/>
            <a:r>
              <a:rPr lang="en-US" sz="3200" dirty="0">
                <a:sym typeface="Wingdings" pitchFamily="2" charset="2"/>
              </a:rPr>
              <a:t>It determines the “</a:t>
            </a:r>
            <a:r>
              <a:rPr lang="en-US" sz="3200" i="1" dirty="0">
                <a:solidFill>
                  <a:srgbClr val="C00000"/>
                </a:solidFill>
                <a:sym typeface="Wingdings" pitchFamily="2" charset="2"/>
              </a:rPr>
              <a:t>operations</a:t>
            </a:r>
            <a:r>
              <a:rPr lang="en-US" sz="3200" dirty="0">
                <a:sym typeface="Wingdings" pitchFamily="2" charset="2"/>
              </a:rPr>
              <a:t>” that work on the values </a:t>
            </a:r>
          </a:p>
          <a:p>
            <a:r>
              <a:rPr lang="en-US" sz="3600" dirty="0">
                <a:sym typeface="Wingdings" pitchFamily="2" charset="2"/>
              </a:rPr>
              <a:t>E.g</a:t>
            </a:r>
            <a:r>
              <a:rPr lang="en-US" dirty="0">
                <a:sym typeface="Wingdings" pitchFamily="2" charset="2"/>
              </a:rPr>
              <a:t>.</a:t>
            </a:r>
          </a:p>
          <a:p>
            <a:pPr lvl="1"/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z;    	  z = 10 + 20; </a:t>
            </a:r>
          </a:p>
          <a:p>
            <a:pPr lvl="1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float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c;  	  c = 1.1 + 2.2;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C234F5-7109-4A83-B518-15A0E782B75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4572000" y="2955032"/>
            <a:ext cx="2209800" cy="762000"/>
          </a:xfrm>
          <a:prstGeom prst="wedgeRoundRectCallout">
            <a:avLst>
              <a:gd name="adj1" fmla="val -30552"/>
              <a:gd name="adj2" fmla="val 112648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Integer + and =</a:t>
            </a:r>
          </a:p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Performed by ALU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4572000" y="2955032"/>
            <a:ext cx="2209800" cy="762000"/>
          </a:xfrm>
          <a:prstGeom prst="wedgeRoundRectCallout">
            <a:avLst>
              <a:gd name="adj1" fmla="val 18467"/>
              <a:gd name="adj2" fmla="val 112648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Integer + and =</a:t>
            </a:r>
          </a:p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Performed by ALU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6858000" y="5403304"/>
            <a:ext cx="2209800" cy="762000"/>
          </a:xfrm>
          <a:prstGeom prst="wedgeRoundRectCallout">
            <a:avLst>
              <a:gd name="adj1" fmla="val -132480"/>
              <a:gd name="adj2" fmla="val -113290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Float + and =</a:t>
            </a:r>
          </a:p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Performed by FPU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6858000" y="5403304"/>
            <a:ext cx="2209800" cy="762000"/>
          </a:xfrm>
          <a:prstGeom prst="wedgeRoundRectCallout">
            <a:avLst>
              <a:gd name="adj1" fmla="val -75305"/>
              <a:gd name="adj2" fmla="val -105760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Float + and =</a:t>
            </a:r>
          </a:p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Performed by FPU</a:t>
            </a:r>
          </a:p>
        </p:txBody>
      </p:sp>
    </p:spTree>
    <p:extLst>
      <p:ext uri="{BB962C8B-B14F-4D97-AF65-F5344CB8AC3E}">
        <p14:creationId xmlns:p14="http://schemas.microsoft.com/office/powerpoint/2010/main" val="310745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91121A3-05BC-489D-A6D5-78D49A3411FF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4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The C Language 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10000"/>
              </a:lnSpc>
              <a:spcBef>
                <a:spcPts val="18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000" i="1" dirty="0">
                <a:solidFill>
                  <a:srgbClr val="C00000"/>
                </a:solidFill>
                <a:ea typeface="新細明體" pitchFamily="16" charset="-120"/>
              </a:rPr>
              <a:t>C</a:t>
            </a:r>
            <a:r>
              <a:rPr lang="en-US" sz="3000" dirty="0">
                <a:ea typeface="新細明體" pitchFamily="16" charset="-120"/>
              </a:rPr>
              <a:t> is a </a:t>
            </a:r>
            <a:r>
              <a:rPr lang="en-US" sz="3000" i="1" dirty="0">
                <a:solidFill>
                  <a:srgbClr val="C00000"/>
                </a:solidFill>
                <a:ea typeface="新細明體" pitchFamily="16" charset="-120"/>
              </a:rPr>
              <a:t>general-purpose</a:t>
            </a:r>
            <a:r>
              <a:rPr lang="en-US" sz="3000" dirty="0">
                <a:ea typeface="新細明體" pitchFamily="16" charset="-120"/>
              </a:rPr>
              <a:t> programming language</a:t>
            </a:r>
          </a:p>
          <a:p>
            <a:pPr>
              <a:lnSpc>
                <a:spcPct val="110000"/>
              </a:lnSpc>
              <a:spcBef>
                <a:spcPts val="18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000" i="1" dirty="0">
                <a:solidFill>
                  <a:srgbClr val="C00000"/>
                </a:solidFill>
                <a:ea typeface="新細明體" pitchFamily="16" charset="-120"/>
              </a:rPr>
              <a:t>C</a:t>
            </a:r>
            <a:r>
              <a:rPr lang="en-US" sz="3000" dirty="0">
                <a:ea typeface="新細明體" pitchFamily="16" charset="-120"/>
              </a:rPr>
              <a:t> is developed by </a:t>
            </a:r>
            <a:r>
              <a:rPr lang="en-US" sz="3000" i="1" dirty="0">
                <a:solidFill>
                  <a:srgbClr val="C00000"/>
                </a:solidFill>
                <a:ea typeface="新細明體" pitchFamily="16" charset="-120"/>
              </a:rPr>
              <a:t>Dennis Ritchie</a:t>
            </a:r>
            <a:r>
              <a:rPr lang="en-US" sz="3000" dirty="0">
                <a:ea typeface="新細明體" pitchFamily="16" charset="-120"/>
              </a:rPr>
              <a:t> at </a:t>
            </a:r>
            <a:r>
              <a:rPr lang="en-US" sz="3000" i="1" dirty="0">
                <a:solidFill>
                  <a:srgbClr val="C00000"/>
                </a:solidFill>
                <a:ea typeface="新細明體" pitchFamily="16" charset="-120"/>
              </a:rPr>
              <a:t>Bell Laboratories</a:t>
            </a:r>
          </a:p>
          <a:p>
            <a:pPr>
              <a:lnSpc>
                <a:spcPct val="110000"/>
              </a:lnSpc>
              <a:spcBef>
                <a:spcPts val="18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000" i="1" dirty="0">
                <a:solidFill>
                  <a:srgbClr val="C00000"/>
                </a:solidFill>
                <a:ea typeface="新細明體" pitchFamily="16" charset="-120"/>
              </a:rPr>
              <a:t>C</a:t>
            </a:r>
            <a:r>
              <a:rPr lang="en-US" sz="3000" dirty="0">
                <a:ea typeface="新細明體" pitchFamily="16" charset="-120"/>
              </a:rPr>
              <a:t> is one of the widely used languages</a:t>
            </a:r>
          </a:p>
          <a:p>
            <a:pPr lvl="1">
              <a:lnSpc>
                <a:spcPct val="110000"/>
              </a:lnSpc>
              <a:spcBef>
                <a:spcPts val="65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ea typeface="新細明體" pitchFamily="16" charset="-120"/>
              </a:rPr>
              <a:t>Application development </a:t>
            </a:r>
          </a:p>
          <a:p>
            <a:pPr lvl="1">
              <a:lnSpc>
                <a:spcPct val="110000"/>
              </a:lnSpc>
              <a:spcBef>
                <a:spcPts val="65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ea typeface="新細明體" pitchFamily="16" charset="-120"/>
              </a:rPr>
              <a:t>System programs, most operating systems are developed in C: Unix, Linux</a:t>
            </a:r>
          </a:p>
          <a:p>
            <a:pPr lvl="1">
              <a:lnSpc>
                <a:spcPct val="110000"/>
              </a:lnSpc>
              <a:spcBef>
                <a:spcPts val="65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ea typeface="新細明體" pitchFamily="16" charset="-120"/>
              </a:rPr>
              <a:t>Many other languages are based on it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AF94C4A-E17B-4C0D-8F7B-BF62227ED02E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40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Values: Initialization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4582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= 20;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j = 0x20FE, k = 90;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, j = 40;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char c1 = 'a', c2 = '0';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b1 = true; 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float f1 = 50e4;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double d = 50e-8;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B9803F1-D722-4FEA-A004-A6DEB358AD9D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41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Values: From memory to memory 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458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, j = 20;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= j;				//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= 20</a:t>
            </a:r>
          </a:p>
          <a:p>
            <a:pPr>
              <a:spcBef>
                <a:spcPts val="625"/>
              </a:spcBef>
              <a:buClrTx/>
              <a:buFontTx/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double d = 65536;	// d = 65536.0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double b = d; 		  // b = 65536.0</a:t>
            </a:r>
          </a:p>
          <a:p>
            <a:pPr>
              <a:spcBef>
                <a:spcPts val="750"/>
              </a:spcBef>
              <a:buClrTx/>
              <a:buFontTx/>
              <a:buNone/>
            </a:pPr>
            <a:endParaRPr lang="en-US" sz="12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d = b = </a:t>
            </a:r>
            <a:r>
              <a:rPr lang="en-US" sz="32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 j = 0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;	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// j = 0,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= 0, b = 0.0, d = 0.0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5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3" dur="500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6" dur="500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3CF271E-84AD-4026-9C7B-3793685F0F32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42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Basic Input Output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618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dirty="0"/>
              <a:t>To read something: </a:t>
            </a:r>
            <a:r>
              <a:rPr lang="en-US" sz="3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endParaRPr lang="en-US" sz="3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0" lvl="1" indent="0">
              <a:spcBef>
                <a:spcPts val="700"/>
              </a:spcBef>
              <a:buClrTx/>
              <a:buFontTx/>
              <a:buNone/>
            </a:pPr>
            <a:r>
              <a:rPr lang="en-US" sz="2800" dirty="0"/>
              <a:t>Integer: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800" dirty="0"/>
              <a:t>("%d", &amp;</a:t>
            </a:r>
            <a:r>
              <a:rPr lang="en-US" sz="2800" dirty="0" err="1"/>
              <a:t>int_variable</a:t>
            </a:r>
            <a:r>
              <a:rPr lang="en-US" sz="2800" dirty="0"/>
              <a:t>);</a:t>
            </a:r>
          </a:p>
          <a:p>
            <a:pPr marL="0" lvl="1" indent="0">
              <a:spcBef>
                <a:spcPts val="700"/>
              </a:spcBef>
              <a:buClrTx/>
              <a:buFontTx/>
              <a:buNone/>
            </a:pPr>
            <a:r>
              <a:rPr lang="en-US" sz="2800" dirty="0"/>
              <a:t>Float: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800" dirty="0"/>
              <a:t>("%f", &amp;</a:t>
            </a:r>
            <a:r>
              <a:rPr lang="en-US" sz="2800" dirty="0" err="1"/>
              <a:t>float_variable</a:t>
            </a:r>
            <a:r>
              <a:rPr lang="en-US" sz="2800" dirty="0"/>
              <a:t>);</a:t>
            </a:r>
          </a:p>
          <a:p>
            <a:pPr marL="0" lvl="1" indent="0">
              <a:spcBef>
                <a:spcPts val="700"/>
              </a:spcBef>
              <a:buClrTx/>
              <a:buFontTx/>
              <a:buNone/>
            </a:pPr>
            <a:r>
              <a:rPr lang="en-US" sz="2800" dirty="0"/>
              <a:t>Double: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800" dirty="0"/>
              <a:t>("%lf", &amp;</a:t>
            </a:r>
            <a:r>
              <a:rPr lang="en-US" sz="2800" dirty="0" err="1"/>
              <a:t>double_variable</a:t>
            </a:r>
            <a:r>
              <a:rPr lang="en-US" sz="2800" dirty="0"/>
              <a:t>);</a:t>
            </a:r>
          </a:p>
          <a:p>
            <a:pPr marL="0" lvl="1" indent="0">
              <a:spcBef>
                <a:spcPts val="700"/>
              </a:spcBef>
              <a:buClrTx/>
              <a:buFontTx/>
              <a:buNone/>
            </a:pPr>
            <a:endParaRPr lang="fa-IR" sz="2800" dirty="0"/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dirty="0"/>
              <a:t>To print something: </a:t>
            </a:r>
            <a:r>
              <a:rPr lang="en-US" sz="3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endParaRPr lang="en-US" sz="3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0" lvl="1" indent="0">
              <a:spcBef>
                <a:spcPts val="700"/>
              </a:spcBef>
              <a:buClrTx/>
              <a:buFontTx/>
              <a:buNone/>
            </a:pPr>
            <a:r>
              <a:rPr lang="en-US" sz="2800" dirty="0"/>
              <a:t>Integer: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dirty="0"/>
              <a:t>("%d", </a:t>
            </a:r>
            <a:r>
              <a:rPr lang="en-US" sz="2800" dirty="0" err="1"/>
              <a:t>int_variable</a:t>
            </a:r>
            <a:r>
              <a:rPr lang="en-US" sz="2800" dirty="0"/>
              <a:t>);</a:t>
            </a:r>
          </a:p>
          <a:p>
            <a:pPr marL="0" lvl="1" indent="0">
              <a:spcBef>
                <a:spcPts val="700"/>
              </a:spcBef>
              <a:buClrTx/>
              <a:buFontTx/>
              <a:buNone/>
            </a:pPr>
            <a:r>
              <a:rPr lang="en-US" sz="2800" dirty="0"/>
              <a:t>Float: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dirty="0"/>
              <a:t>("%f", </a:t>
            </a:r>
            <a:r>
              <a:rPr lang="en-US" sz="2800" dirty="0" err="1"/>
              <a:t>float_variable</a:t>
            </a:r>
            <a:r>
              <a:rPr lang="en-US" sz="2800" dirty="0"/>
              <a:t>);</a:t>
            </a:r>
          </a:p>
          <a:p>
            <a:pPr marL="0" lvl="1" indent="0">
              <a:spcBef>
                <a:spcPts val="700"/>
              </a:spcBef>
              <a:buClrTx/>
              <a:buFontTx/>
              <a:buNone/>
            </a:pPr>
            <a:r>
              <a:rPr lang="en-US" sz="2800" dirty="0"/>
              <a:t>Message: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dirty="0"/>
              <a:t>("message");</a:t>
            </a:r>
          </a:p>
          <a:p>
            <a:pPr marL="0" lvl="1" indent="0">
              <a:spcBef>
                <a:spcPts val="700"/>
              </a:spcBef>
              <a:buClrTx/>
              <a:buFontTx/>
              <a:buNone/>
            </a:pPr>
            <a:endParaRPr lang="en-US" sz="2800" dirty="0"/>
          </a:p>
          <a:p>
            <a:pPr marL="0" lvl="1" indent="0">
              <a:spcBef>
                <a:spcPts val="700"/>
              </a:spcBef>
              <a:buClrTx/>
              <a:buFontTx/>
              <a:buNone/>
            </a:pPr>
            <a:endParaRPr lang="en-US" sz="2800" dirty="0"/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4FD0026-E522-4533-99D9-3AD9CEE2881E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43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What is the C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Variables</a:t>
            </a:r>
          </a:p>
          <a:p>
            <a:pPr lvl="1">
              <a:spcBef>
                <a:spcPts val="9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Types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Values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/>
              <a:t>Casting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Constants &amp; Definition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8FA0D51-A782-4657-B67B-DAC0AC721D05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44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Casting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What is the casting?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When the type of variable and value </a:t>
            </a:r>
            <a:r>
              <a:rPr lang="en-US" sz="2800" dirty="0">
                <a:solidFill>
                  <a:srgbClr val="CC0000"/>
                </a:solidFill>
              </a:rPr>
              <a:t>are not the same</a:t>
            </a:r>
            <a:r>
              <a:rPr lang="en-US" sz="2800" dirty="0"/>
              <a:t>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Example: Assigning double value to integer variable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It is </a:t>
            </a:r>
            <a:r>
              <a:rPr lang="en-US" sz="3200" dirty="0">
                <a:solidFill>
                  <a:srgbClr val="CC0000"/>
                </a:solidFill>
              </a:rPr>
              <a:t>not</a:t>
            </a:r>
            <a:r>
              <a:rPr lang="en-US" sz="3200" dirty="0"/>
              <a:t> a syntax error in C (only warning)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But can cause </a:t>
            </a:r>
            <a:r>
              <a:rPr lang="en-US" sz="2800" dirty="0">
                <a:solidFill>
                  <a:srgbClr val="CC0000"/>
                </a:solidFill>
              </a:rPr>
              <a:t>runtime errors</a:t>
            </a:r>
            <a:r>
              <a:rPr lang="en-US" sz="2800" dirty="0"/>
              <a:t>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It is useful (in special situations)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But we should be very </a:t>
            </a:r>
            <a:r>
              <a:rPr lang="en-US" sz="2800" dirty="0" err="1"/>
              <a:t>very</a:t>
            </a:r>
            <a:r>
              <a:rPr lang="en-US" sz="2800" dirty="0"/>
              <a:t> careful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BEC5291-D7DC-4DD8-9656-FA68DEAE10F8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45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Implicit casting 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88392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4000" dirty="0"/>
              <a:t>Implicit </a:t>
            </a:r>
            <a:r>
              <a:rPr lang="en-US" sz="4000" dirty="0">
                <a:cs typeface="B Nazanin" pitchFamily="2" charset="-78"/>
              </a:rPr>
              <a:t>(</a:t>
            </a:r>
            <a:r>
              <a:rPr lang="ar-SA" sz="4000" b="1" dirty="0">
                <a:cs typeface="B Nazanin" pitchFamily="2" charset="-78"/>
              </a:rPr>
              <a:t>ضمني</a:t>
            </a:r>
            <a:r>
              <a:rPr lang="en-US" sz="4000" dirty="0">
                <a:cs typeface="B Nazanin" pitchFamily="2" charset="-78"/>
              </a:rPr>
              <a:t>)</a:t>
            </a:r>
          </a:p>
          <a:p>
            <a:pPr lvl="1">
              <a:spcBef>
                <a:spcPts val="9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600" dirty="0"/>
              <a:t>We don’t say it</a:t>
            </a:r>
          </a:p>
          <a:p>
            <a:pPr lvl="1">
              <a:spcBef>
                <a:spcPts val="9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600" dirty="0"/>
              <a:t>But we do it</a:t>
            </a:r>
          </a:p>
          <a:p>
            <a:pPr lvl="1">
              <a:spcBef>
                <a:spcPts val="800"/>
              </a:spcBef>
              <a:buClrTx/>
              <a:buSzPct val="85000"/>
              <a:buFontTx/>
              <a:buNone/>
            </a:pP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char f2 = 50e6; 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2800" dirty="0">
                <a:solidFill>
                  <a:srgbClr val="CC0000"/>
                </a:solidFill>
              </a:rPr>
              <a:t>cast from double to char 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endParaRPr lang="en-US" sz="14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= 98.01;  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2800" dirty="0">
                <a:solidFill>
                  <a:srgbClr val="CC0000"/>
                </a:solidFill>
              </a:rPr>
              <a:t>cast from double to </a:t>
            </a:r>
            <a:r>
              <a:rPr lang="en-US" sz="2800" dirty="0" err="1">
                <a:solidFill>
                  <a:srgbClr val="CC0000"/>
                </a:solidFill>
              </a:rPr>
              <a:t>int</a:t>
            </a:r>
            <a:r>
              <a:rPr lang="en-US" sz="2800" dirty="0">
                <a:solidFill>
                  <a:srgbClr val="CC0000"/>
                </a:solidFill>
              </a:rPr>
              <a:t> 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endParaRPr lang="en-US" sz="28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900A1DE-C970-4F06-8E94-85D4FE2B4D0E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46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Explicit casting 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81000" y="1108075"/>
            <a:ext cx="8763000" cy="521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4000" dirty="0"/>
              <a:t>Explicit </a:t>
            </a:r>
            <a:r>
              <a:rPr lang="en-US" sz="4000" dirty="0">
                <a:cs typeface="B Nazanin" pitchFamily="2" charset="-78"/>
              </a:rPr>
              <a:t>(</a:t>
            </a:r>
            <a:r>
              <a:rPr lang="ar-SA" sz="4000" b="1" dirty="0">
                <a:cs typeface="B Nazanin" pitchFamily="2" charset="-78"/>
              </a:rPr>
              <a:t>صريح</a:t>
            </a:r>
            <a:r>
              <a:rPr lang="en-US" sz="4000" dirty="0">
                <a:cs typeface="B Nazanin" pitchFamily="2" charset="-78"/>
              </a:rPr>
              <a:t>)</a:t>
            </a:r>
          </a:p>
          <a:p>
            <a:pPr lvl="1">
              <a:spcBef>
                <a:spcPts val="9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600" dirty="0"/>
              <a:t>We say it</a:t>
            </a:r>
          </a:p>
          <a:p>
            <a:pPr lvl="1">
              <a:spcBef>
                <a:spcPts val="9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600" dirty="0"/>
              <a:t>And we do it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 b="1" baseline="-250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875"/>
              </a:spcBef>
              <a:buClrTx/>
              <a:buFontTx/>
              <a:buNone/>
            </a:pPr>
            <a:endParaRPr lang="en-US" sz="1400" b="1" baseline="-250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 98.1; 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2400" dirty="0">
                <a:solidFill>
                  <a:srgbClr val="CC0000"/>
                </a:solidFill>
              </a:rPr>
              <a:t>cast from double to  </a:t>
            </a:r>
            <a:r>
              <a:rPr lang="en-US" sz="2400" dirty="0" err="1">
                <a:solidFill>
                  <a:srgbClr val="CC0000"/>
                </a:solidFill>
              </a:rPr>
              <a:t>int</a:t>
            </a:r>
            <a:r>
              <a:rPr lang="en-US" sz="2400" dirty="0">
                <a:solidFill>
                  <a:srgbClr val="CC0000"/>
                </a:solidFill>
              </a:rPr>
              <a:t> 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pPr>
              <a:spcBef>
                <a:spcPts val="625"/>
              </a:spcBef>
              <a:buClrTx/>
              <a:buFontTx/>
              <a:buNone/>
            </a:pPr>
            <a:endParaRPr lang="en-US" sz="10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char c = (char) 90; 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2400" dirty="0">
                <a:solidFill>
                  <a:srgbClr val="CC0000"/>
                </a:solidFill>
              </a:rPr>
              <a:t>cast from </a:t>
            </a:r>
            <a:r>
              <a:rPr lang="en-US" sz="2400" dirty="0" err="1">
                <a:solidFill>
                  <a:srgbClr val="CC0000"/>
                </a:solidFill>
              </a:rPr>
              <a:t>int</a:t>
            </a:r>
            <a:r>
              <a:rPr lang="en-US" sz="2400" dirty="0">
                <a:solidFill>
                  <a:srgbClr val="CC0000"/>
                </a:solidFill>
              </a:rPr>
              <a:t> to char 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D927C9C-FCB4-444A-9A97-5380B15B31E9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47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Casting effects 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5344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Casting from small types to large types</a:t>
            </a:r>
          </a:p>
          <a:p>
            <a:pPr lvl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/>
              <a:t>There is not any problem</a:t>
            </a:r>
          </a:p>
          <a:p>
            <a:pPr lvl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/>
              <a:t>No loss of data</a:t>
            </a:r>
          </a:p>
          <a:p>
            <a:pPr lvl="1">
              <a:lnSpc>
                <a:spcPct val="80000"/>
              </a:lnSpc>
              <a:spcBef>
                <a:spcPts val="300"/>
              </a:spcBef>
              <a:buClrTx/>
              <a:buSzPct val="85000"/>
              <a:buFontTx/>
              <a:buNone/>
            </a:pPr>
            <a:endParaRPr lang="en-US" sz="1200"/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>
                <a:latin typeface="Courier New" pitchFamily="49" charset="0"/>
                <a:cs typeface="Courier New" pitchFamily="49" charset="0"/>
              </a:rPr>
              <a:t>int i;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short s;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float f;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double d;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s = 'A';		</a:t>
            </a:r>
            <a:r>
              <a:rPr lang="en-US" sz="2200">
                <a:solidFill>
                  <a:srgbClr val="CC0000"/>
                </a:solidFill>
              </a:rPr>
              <a:t>// s = 65 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i = 'B';		</a:t>
            </a:r>
            <a:r>
              <a:rPr lang="en-US" sz="2200">
                <a:solidFill>
                  <a:srgbClr val="CC0000"/>
                </a:solidFill>
              </a:rPr>
              <a:t>// i = 66 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f = 4566;	</a:t>
            </a:r>
            <a:r>
              <a:rPr lang="en-US" sz="2200">
                <a:solidFill>
                  <a:srgbClr val="CC0000"/>
                </a:solidFill>
              </a:rPr>
              <a:t>// f = 4566.0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d = 5666;	</a:t>
            </a:r>
            <a:r>
              <a:rPr lang="en-US" sz="2200">
                <a:solidFill>
                  <a:srgbClr val="CC0000"/>
                </a:solidFill>
              </a:rPr>
              <a:t>// d = 5666.0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49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E2368F5-6A7C-4BF9-8BB6-73575EC2AFB8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48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Casting effects (cont’d)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9175" indent="-347663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Casting from large types to small types</a:t>
            </a:r>
          </a:p>
          <a:p>
            <a:pPr lvl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Data loss is possible</a:t>
            </a:r>
          </a:p>
          <a:p>
            <a:pPr lvl="2">
              <a:lnSpc>
                <a:spcPct val="80000"/>
              </a:lnSpc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dirty="0"/>
              <a:t>Depends on the values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buClrTx/>
              <a:buSzPct val="75000"/>
              <a:buFontTx/>
              <a:buNone/>
            </a:pPr>
            <a:endParaRPr lang="en-US" sz="2000" dirty="0"/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float f = 65536; 		// </a:t>
            </a:r>
            <a:r>
              <a:rPr lang="en-US" sz="22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65536.0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double d = 65536; 		// </a:t>
            </a:r>
            <a:r>
              <a:rPr lang="en-US" sz="22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65536.0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short s = 720; 			// </a:t>
            </a:r>
            <a:r>
              <a:rPr lang="en-US" sz="22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720</a:t>
            </a:r>
          </a:p>
          <a:p>
            <a:pPr>
              <a:lnSpc>
                <a:spcPct val="80000"/>
              </a:lnSpc>
              <a:spcBef>
                <a:spcPts val="563"/>
              </a:spcBef>
              <a:buClrTx/>
              <a:buFontTx/>
              <a:buNone/>
            </a:pPr>
            <a:endParaRPr lang="en-US" sz="900" b="1" dirty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char c = (char) 65536; 	 	// 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 = 0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short s = (short) 65536; 	// 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 = 0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= 1.22;			// </a:t>
            </a:r>
            <a:r>
              <a:rPr lang="en-US" sz="22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 1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j = 1e23;			</a:t>
            </a:r>
            <a:r>
              <a:rPr lang="en-US" sz="2200" b="1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2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j 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= ???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50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8608DB9-7904-4194-9452-E11F0AAA7803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49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Casting effects (cont’d)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/>
              <a:t>Casting to Boolean  </a:t>
            </a:r>
          </a:p>
          <a:p>
            <a:pPr lvl="1">
              <a:spcBef>
                <a:spcPts val="8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200"/>
              <a:t>If value is zero </a:t>
            </a:r>
            <a:r>
              <a:rPr lang="en-US" sz="3200">
                <a:latin typeface="Wingdings" charset="2"/>
              </a:rPr>
              <a:t></a:t>
            </a:r>
            <a:r>
              <a:rPr lang="en-US" sz="3200"/>
              <a:t> false</a:t>
            </a:r>
          </a:p>
          <a:p>
            <a:pPr lvl="1">
              <a:spcBef>
                <a:spcPts val="8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200"/>
              <a:t>If values is not zero </a:t>
            </a:r>
            <a:r>
              <a:rPr lang="en-US" sz="3200">
                <a:latin typeface="Wingdings" charset="2"/>
              </a:rPr>
              <a:t></a:t>
            </a:r>
            <a:r>
              <a:rPr lang="en-US" sz="3200"/>
              <a:t> true 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 b="1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bool b2 = 'a', b3 = -9, b4 = 4.5; 	 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//true</a:t>
            </a: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bool b5 = 0, b6 = false; b7 = '\0'; 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//false</a:t>
            </a:r>
          </a:p>
          <a:p>
            <a:pPr>
              <a:spcBef>
                <a:spcPts val="1500"/>
              </a:spcBef>
              <a:buClrTx/>
              <a:buFontTx/>
              <a:buNone/>
            </a:pPr>
            <a:endParaRPr lang="en-US" sz="2400" b="1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0984FAF-89B3-4CED-8DF8-92B6FD489275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5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Programming in C Language 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457200" y="990600"/>
            <a:ext cx="8229600" cy="497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dirty="0">
                <a:ea typeface="新細明體" pitchFamily="16" charset="-120"/>
              </a:rPr>
              <a:t>C</a:t>
            </a:r>
            <a:r>
              <a:rPr lang="en-US" sz="3200" dirty="0">
                <a:ea typeface="新細明體" pitchFamily="16" charset="-120"/>
              </a:rPr>
              <a:t> programming language</a:t>
            </a:r>
          </a:p>
          <a:p>
            <a:pPr lvl="1">
              <a:lnSpc>
                <a:spcPct val="15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ea typeface="新細明體" pitchFamily="16" charset="-120"/>
              </a:rPr>
              <a:t>A set of notations for representing programs</a:t>
            </a:r>
          </a:p>
          <a:p>
            <a:pPr>
              <a:lnSpc>
                <a:spcPct val="15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dirty="0">
                <a:ea typeface="新細明體" pitchFamily="16" charset="-120"/>
              </a:rPr>
              <a:t>C</a:t>
            </a:r>
            <a:r>
              <a:rPr lang="en-US" sz="3200" dirty="0">
                <a:ea typeface="新細明體" pitchFamily="16" charset="-120"/>
              </a:rPr>
              <a:t> standard libraries</a:t>
            </a:r>
          </a:p>
          <a:p>
            <a:pPr lvl="1">
              <a:lnSpc>
                <a:spcPct val="15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ea typeface="新細明體" pitchFamily="16" charset="-120"/>
              </a:rPr>
              <a:t>A set of developed programs (functions)</a:t>
            </a:r>
          </a:p>
          <a:p>
            <a:pPr>
              <a:lnSpc>
                <a:spcPct val="15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dirty="0">
                <a:ea typeface="新細明體" pitchFamily="16" charset="-120"/>
              </a:rPr>
              <a:t>C</a:t>
            </a:r>
            <a:r>
              <a:rPr lang="en-US" sz="3200" dirty="0">
                <a:ea typeface="新細明體" pitchFamily="16" charset="-120"/>
              </a:rPr>
              <a:t> programming environment</a:t>
            </a:r>
          </a:p>
          <a:p>
            <a:pPr lvl="1">
              <a:lnSpc>
                <a:spcPct val="15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ea typeface="新細明體" pitchFamily="16" charset="-120"/>
              </a:rPr>
              <a:t>A set of tools to aid program development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5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3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6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4EE622C-9A67-4CAC-AFC0-AAC8506FFC3B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50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What is the C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Variables</a:t>
            </a:r>
          </a:p>
          <a:p>
            <a:pPr lvl="1">
              <a:spcBef>
                <a:spcPts val="9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Types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Values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Casting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/>
              <a:t>Constants &amp; Definition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FEC42DD-F917-49C4-ACA2-9B24D3B09B81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51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Constant Variables!!!  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457200" y="990600"/>
            <a:ext cx="86868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8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/>
              <a:t>Constants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/>
              <a:t>Do not want to change the value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/>
              <a:t>Example: pi = 3.14 </a:t>
            </a: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/>
              <a:t>We can only </a:t>
            </a:r>
            <a:r>
              <a:rPr lang="en-US" sz="2800" i="1" dirty="0">
                <a:solidFill>
                  <a:srgbClr val="C00000"/>
                </a:solidFill>
              </a:rPr>
              <a:t>initialize</a:t>
            </a:r>
            <a:r>
              <a:rPr lang="en-US" sz="2800" dirty="0"/>
              <a:t> a constant variable</a:t>
            </a:r>
            <a:r>
              <a:rPr lang="en-US" sz="2400" dirty="0"/>
              <a:t> </a:t>
            </a:r>
          </a:p>
          <a:p>
            <a:pPr lvl="1"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/>
              <a:t>We MUST initialize the constant variables (why?!)</a:t>
            </a: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800" dirty="0"/>
              <a:t> is a qualifier</a:t>
            </a:r>
            <a:r>
              <a:rPr lang="en-US" sz="2400" dirty="0"/>
              <a:t> </a:t>
            </a: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STUDENTS = 38;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MAX_GRADE = 20;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MAX_GRADE;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000" b="1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STUDENTS 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= 39; //ERROR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5" dur="500"/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5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8E73B73-11F1-4423-8B2E-99681B85A3E8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52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Definitions 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20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9175" indent="-347663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Another tool to define constants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Definition is not variable</a:t>
            </a:r>
          </a:p>
          <a:p>
            <a:pPr marL="1143000" lvl="2" indent="-228600">
              <a:lnSpc>
                <a:spcPct val="90000"/>
              </a:lnSpc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  <a:tabLst/>
            </a:pPr>
            <a:r>
              <a:rPr lang="en-US" sz="2600" dirty="0">
                <a:solidFill>
                  <a:schemeClr val="tx1"/>
                </a:solidFill>
              </a:rPr>
              <a:t>We define definition, don’t declare them</a:t>
            </a:r>
            <a:endParaRPr lang="en-US" sz="2800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Pre-processor replaces them by their values before compiling</a:t>
            </a:r>
          </a:p>
          <a:p>
            <a:pPr>
              <a:lnSpc>
                <a:spcPct val="90000"/>
              </a:lnSpc>
              <a:spcBef>
                <a:spcPts val="750"/>
              </a:spcBef>
              <a:buClrTx/>
              <a:buFontTx/>
              <a:buNone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define STUDENTS  38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STUDENTS;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STUDENTS = 90; 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//ERROR! What compiler sees: </a:t>
            </a:r>
            <a:r>
              <a:rPr lang="en-US" sz="24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38 = 90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8E73B73-11F1-4423-8B2E-99681B85A3E8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53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Definitions 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20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9175" indent="-347663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define NAME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“Test”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endParaRPr lang="en-US" sz="2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define AGE (20 / 2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500"/>
              </a:spcBef>
              <a:buClrTx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define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MIN(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 (((a)&lt;(b))?(a):(b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500"/>
              </a:spcBef>
              <a:buClrTx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define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MAX(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 (((a)&gt;(b))?(a):(b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500"/>
              </a:spcBef>
              <a:buClrTx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define MYLIB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2931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7" dur="500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5387D88-4B35-404B-BA51-D341B64F2A8D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54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Summary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304800" y="1052736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9175" indent="-347663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Simple programs in C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Two basics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Variables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dirty="0"/>
              <a:t>Types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Values</a:t>
            </a:r>
          </a:p>
          <a:p>
            <a:pPr marL="1143000" lvl="2" indent="-228600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  <a:tabLst/>
            </a:pPr>
            <a:r>
              <a:rPr lang="en-US" sz="2600" dirty="0">
                <a:solidFill>
                  <a:schemeClr val="tx1"/>
                </a:solidFill>
              </a:rPr>
              <a:t>Types</a:t>
            </a:r>
            <a:endParaRPr lang="en-US" sz="28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Casting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The type mismatch </a:t>
            </a:r>
          </a:p>
          <a:p>
            <a:pPr marL="0" lvl="0" indent="0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  <a:tabLst/>
            </a:pPr>
            <a:r>
              <a:rPr lang="en-US" sz="3200" dirty="0">
                <a:solidFill>
                  <a:schemeClr val="tx1"/>
                </a:solidFill>
              </a:rPr>
              <a:t>Constant variables </a:t>
            </a:r>
            <a:r>
              <a:rPr lang="en-US" sz="3200">
                <a:solidFill>
                  <a:schemeClr val="tx1"/>
                </a:solidFill>
              </a:rPr>
              <a:t>&amp; definitions</a:t>
            </a:r>
            <a:endParaRPr lang="en-US" sz="3200" dirty="0">
              <a:solidFill>
                <a:schemeClr val="tx1"/>
              </a:solidFill>
            </a:endParaRPr>
          </a:p>
          <a:p>
            <a:pPr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endParaRPr lang="en-US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Reference 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342900" lvl="0" indent="-342900" defTabSz="914400">
              <a:spcBef>
                <a:spcPts val="1200"/>
              </a:spcBef>
              <a:buClr>
                <a:srgbClr val="003399"/>
              </a:buClr>
              <a:buSzTx/>
              <a:buFont typeface="Wingdings" pitchFamily="2" charset="2"/>
              <a:buChar char="Ø"/>
              <a:tabLst/>
            </a:pPr>
            <a:r>
              <a:rPr lang="en-US" sz="3200" kern="0" dirty="0">
                <a:solidFill>
                  <a:srgbClr val="CC0000"/>
                </a:solidFill>
                <a:latin typeface="+mj-lt"/>
              </a:rPr>
              <a:t>Reading Assignment</a:t>
            </a:r>
            <a:r>
              <a:rPr lang="en-US" sz="3200" kern="0" dirty="0">
                <a:solidFill>
                  <a:srgbClr val="000000"/>
                </a:solidFill>
                <a:latin typeface="+mj-lt"/>
              </a:rPr>
              <a:t>: Chapter 2 of “C How to Program”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9242773-A0CF-44AA-A06F-737BBBA1D179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55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97750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D39FD54-D5E0-4104-B3F3-F46B8D962FDE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6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The First Example 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304800" y="1343744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Write a program that prints 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 dirty="0"/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dirty="0"/>
              <a:t>		“Hello the CE juniors :-)”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A09EA19-9CD3-4787-AB3B-D39E32AFD16C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7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The First C Program 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9011344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625"/>
              </a:spcBef>
              <a:buClrTx/>
              <a:buFontTx/>
              <a:buNone/>
            </a:pPr>
            <a:endParaRPr lang="en-US" sz="2800" b="1" dirty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2000"/>
              </a:spcBef>
              <a:buClrTx/>
              <a:buFontTx/>
              <a:buNone/>
            </a:pPr>
            <a:endParaRPr lang="en-US" sz="2800" b="1" dirty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>
                <a:solidFill>
                  <a:srgbClr val="CC9900"/>
                </a:solidFill>
                <a:latin typeface="Courier New" pitchFamily="49" charset="0"/>
                <a:cs typeface="Courier New" pitchFamily="49" charset="0"/>
              </a:rPr>
              <a:t>"Hello the CE juniors :-) \n"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);	</a:t>
            </a:r>
          </a:p>
          <a:p>
            <a:pPr>
              <a:lnSpc>
                <a:spcPct val="8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>
              <a:lnSpc>
                <a:spcPct val="8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464DD41-389E-460C-8E97-8889BFF17C19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8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General Rules 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23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9925" indent="-322263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C is case sensitive: </a:t>
            </a:r>
            <a:r>
              <a:rPr lang="en-US" sz="3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/>
              <a:t>is not  </a:t>
            </a:r>
            <a:r>
              <a:rPr lang="en-US" sz="3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MaIn</a:t>
            </a:r>
            <a:endParaRPr lang="en-US" sz="3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A “;” is required after each statement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Each program should have a </a:t>
            </a:r>
            <a:r>
              <a:rPr lang="en-US" sz="3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3200" dirty="0"/>
              <a:t> function 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main(void){…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void main(void){… 	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main(){…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char **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){…</a:t>
            </a:r>
          </a:p>
          <a:p>
            <a:pPr lvl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/>
              <a:t>Program starts running from the main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000" dirty="0"/>
              <a:t>You should follow coding style (</a:t>
            </a:r>
            <a:r>
              <a:rPr lang="en-US" sz="3000" dirty="0">
                <a:solidFill>
                  <a:srgbClr val="CC0000"/>
                </a:solidFill>
              </a:rPr>
              <a:t>beautiful code</a:t>
            </a:r>
            <a:r>
              <a:rPr lang="en-US" sz="3000" dirty="0"/>
              <a:t>)</a:t>
            </a:r>
            <a:r>
              <a:rPr lang="en-US" sz="3200" dirty="0"/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B0D1ED5-7B64-42B4-8FF3-49A7E88BCAA0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9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General Rules: Spaces</a:t>
            </a:r>
          </a:p>
        </p:txBody>
      </p:sp>
      <p:graphicFrame>
        <p:nvGraphicFramePr>
          <p:cNvPr id="1331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33026"/>
              </p:ext>
            </p:extLst>
          </p:nvPr>
        </p:nvGraphicFramePr>
        <p:xfrm>
          <a:off x="533400" y="2057400"/>
          <a:ext cx="8231188" cy="3729038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5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33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main(void){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106848" marB="46800" horzOverflow="overflow"/>
                </a:tc>
                <a:tc>
                  <a:txBody>
                    <a:bodyPr/>
                    <a:lstStyle/>
                    <a:p>
                      <a:pPr marL="344488" marR="0" lvl="1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>
                          <a:tab pos="344488" algn="l"/>
                          <a:tab pos="801688" algn="l"/>
                          <a:tab pos="1258888" algn="l"/>
                          <a:tab pos="1716088" algn="l"/>
                          <a:tab pos="2173288" algn="l"/>
                          <a:tab pos="2630488" algn="l"/>
                          <a:tab pos="3087688" algn="l"/>
                          <a:tab pos="3544888" algn="l"/>
                          <a:tab pos="4002088" algn="l"/>
                          <a:tab pos="4459288" algn="l"/>
                          <a:tab pos="4916488" algn="l"/>
                          <a:tab pos="5373688" algn="l"/>
                          <a:tab pos="5830888" algn="l"/>
                          <a:tab pos="6288088" algn="l"/>
                          <a:tab pos="6745288" algn="l"/>
                          <a:tab pos="7202488" algn="l"/>
                          <a:tab pos="7659688" algn="l"/>
                          <a:tab pos="8116888" algn="l"/>
                          <a:tab pos="8574088" algn="l"/>
                          <a:tab pos="9031288" algn="l"/>
                          <a:tab pos="9488488" algn="l"/>
                        </a:tabLst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24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main      (      void)  {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98064" marB="468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20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printf("abc");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return 0;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106848" marB="46800" horzOverflow="overflow"/>
                </a:tc>
                <a:tc>
                  <a:txBody>
                    <a:bodyPr/>
                    <a:lstStyle/>
                    <a:p>
                      <a:pPr marL="344488" marR="0" lvl="1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>
                          <a:tab pos="344488" algn="l"/>
                          <a:tab pos="801688" algn="l"/>
                          <a:tab pos="1258888" algn="l"/>
                          <a:tab pos="1716088" algn="l"/>
                          <a:tab pos="2173288" algn="l"/>
                          <a:tab pos="2630488" algn="l"/>
                          <a:tab pos="3087688" algn="l"/>
                          <a:tab pos="3544888" algn="l"/>
                          <a:tab pos="4002088" algn="l"/>
                          <a:tab pos="4459288" algn="l"/>
                          <a:tab pos="4916488" algn="l"/>
                          <a:tab pos="5373688" algn="l"/>
                          <a:tab pos="5830888" algn="l"/>
                          <a:tab pos="6288088" algn="l"/>
                          <a:tab pos="6745288" algn="l"/>
                          <a:tab pos="7202488" algn="l"/>
                          <a:tab pos="7659688" algn="l"/>
                          <a:tab pos="8116888" algn="l"/>
                          <a:tab pos="8574088" algn="l"/>
                          <a:tab pos="9031288" algn="l"/>
                          <a:tab pos="9488488" algn="l"/>
                        </a:tabLst>
                      </a:pPr>
                      <a:r>
                        <a:rPr kumimoji="0" lang="en-US" sz="24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printf</a:t>
                      </a: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(      "</a:t>
                      </a:r>
                      <a:r>
                        <a:rPr kumimoji="0" lang="en-US" sz="24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abc</a:t>
                      </a: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"   ); return 0;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4488" algn="l"/>
                          <a:tab pos="801688" algn="l"/>
                          <a:tab pos="1258888" algn="l"/>
                          <a:tab pos="1716088" algn="l"/>
                          <a:tab pos="2173288" algn="l"/>
                          <a:tab pos="2630488" algn="l"/>
                          <a:tab pos="3087688" algn="l"/>
                          <a:tab pos="3544888" algn="l"/>
                          <a:tab pos="4002088" algn="l"/>
                          <a:tab pos="4459288" algn="l"/>
                          <a:tab pos="4916488" algn="l"/>
                          <a:tab pos="5373688" algn="l"/>
                          <a:tab pos="5830888" algn="l"/>
                          <a:tab pos="6288088" algn="l"/>
                          <a:tab pos="6745288" algn="l"/>
                          <a:tab pos="7202488" algn="l"/>
                          <a:tab pos="7659688" algn="l"/>
                          <a:tab pos="8116888" algn="l"/>
                          <a:tab pos="8574088" algn="l"/>
                          <a:tab pos="9031288" algn="l"/>
                          <a:tab pos="9488488" algn="l"/>
                        </a:tabLst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98064" marB="468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3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return 0;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106848" marB="46800" horzOverflow="overflow"/>
                </a:tc>
                <a:tc>
                  <a:txBody>
                    <a:bodyPr/>
                    <a:lstStyle/>
                    <a:p>
                      <a:pPr marL="344488" marR="0" lvl="1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>
                          <a:tab pos="344488" algn="l"/>
                          <a:tab pos="801688" algn="l"/>
                          <a:tab pos="1258888" algn="l"/>
                          <a:tab pos="1716088" algn="l"/>
                          <a:tab pos="2173288" algn="l"/>
                          <a:tab pos="2630488" algn="l"/>
                          <a:tab pos="3087688" algn="l"/>
                          <a:tab pos="3544888" algn="l"/>
                          <a:tab pos="4002088" algn="l"/>
                          <a:tab pos="4459288" algn="l"/>
                          <a:tab pos="4916488" algn="l"/>
                          <a:tab pos="5373688" algn="l"/>
                          <a:tab pos="5830888" algn="l"/>
                          <a:tab pos="6288088" algn="l"/>
                          <a:tab pos="6745288" algn="l"/>
                          <a:tab pos="7202488" algn="l"/>
                          <a:tab pos="7659688" algn="l"/>
                          <a:tab pos="8116888" algn="l"/>
                          <a:tab pos="8574088" algn="l"/>
                          <a:tab pos="9031288" algn="l"/>
                          <a:tab pos="9488488" algn="l"/>
                        </a:tabLst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return                0;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98064" marB="468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1676400" y="1371600"/>
            <a:ext cx="5715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/>
              <a:t>       Equal Statements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d423616855efe3aaea4b88f3a17e8bc30c6ed26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11637</TotalTime>
  <Words>3474</Words>
  <Application>Microsoft Office PowerPoint</Application>
  <PresentationFormat>On-screen Show (4:3)</PresentationFormat>
  <Paragraphs>700</Paragraphs>
  <Slides>55</Slides>
  <Notes>55</Notes>
  <HiddenSlides>1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55</vt:i4>
      </vt:variant>
    </vt:vector>
  </HeadingPairs>
  <TitlesOfParts>
    <vt:vector size="67" baseType="lpstr">
      <vt:lpstr>MS PGothic</vt:lpstr>
      <vt:lpstr>Arial</vt:lpstr>
      <vt:lpstr>B Nazanin</vt:lpstr>
      <vt:lpstr>Calibri</vt:lpstr>
      <vt:lpstr>Courier New</vt:lpstr>
      <vt:lpstr>新細明體</vt:lpstr>
      <vt:lpstr>Times New Roman</vt:lpstr>
      <vt:lpstr>WenQuanYi Zen Hei Sharp</vt:lpstr>
      <vt:lpstr>Wingdings</vt:lpstr>
      <vt:lpstr>Office Theme</vt:lpstr>
      <vt:lpstr>Edge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Variable Type Effect (in complied Lang.)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Effect of Value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Bahador</dc:creator>
  <cp:lastModifiedBy>Hossein Zeinali</cp:lastModifiedBy>
  <cp:revision>303</cp:revision>
  <cp:lastPrinted>1601-01-01T00:00:00Z</cp:lastPrinted>
  <dcterms:created xsi:type="dcterms:W3CDTF">2007-10-07T13:27:00Z</dcterms:created>
  <dcterms:modified xsi:type="dcterms:W3CDTF">2023-10-23T18:04:42Z</dcterms:modified>
</cp:coreProperties>
</file>