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  <p:sldMasterId id="2147483685" r:id="rId3"/>
  </p:sldMasterIdLst>
  <p:notesMasterIdLst>
    <p:notesMasterId r:id="rId63"/>
  </p:notesMasterIdLst>
  <p:sldIdLst>
    <p:sldId id="330" r:id="rId4"/>
    <p:sldId id="257" r:id="rId5"/>
    <p:sldId id="258" r:id="rId6"/>
    <p:sldId id="259" r:id="rId7"/>
    <p:sldId id="260" r:id="rId8"/>
    <p:sldId id="261" r:id="rId9"/>
    <p:sldId id="262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326" r:id="rId18"/>
    <p:sldId id="327" r:id="rId19"/>
    <p:sldId id="328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1" r:id="rId60"/>
    <p:sldId id="322" r:id="rId61"/>
    <p:sldId id="329" r:id="rId62"/>
  </p:sldIdLst>
  <p:sldSz cx="9144000" cy="6858000" type="screen4x3"/>
  <p:notesSz cx="7099300" cy="10234613"/>
  <p:custDataLst>
    <p:tags r:id="rId64"/>
  </p:custDataLst>
  <p:defaultTextStyle>
    <a:defPPr>
      <a:defRPr lang="en-GB"/>
    </a:defPPr>
    <a:lvl1pPr algn="l" defTabSz="457200" rtl="0" fontAlgn="base">
      <a:spcBef>
        <a:spcPts val="75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000"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ts val="75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000"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ts val="75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000"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ts val="75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000"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ts val="75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000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000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000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000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000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45" autoAdjust="0"/>
  </p:normalViewPr>
  <p:slideViewPr>
    <p:cSldViewPr>
      <p:cViewPr varScale="1">
        <p:scale>
          <a:sx n="77" d="100"/>
          <a:sy n="77" d="100"/>
        </p:scale>
        <p:origin x="1613" y="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gs" Target="tags/tag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0162" cy="383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3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5312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Pct val="6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F3A6B103-9DEF-4F4A-8990-6DDC23AFE0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35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243BFF-D34D-4820-9089-9EF6706BAFCD}" type="slidenum">
              <a:rPr lang="en-US"/>
              <a:pPr/>
              <a:t>10</a:t>
            </a:fld>
            <a:endParaRPr lang="en-US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862657C-1A8E-47E8-9511-21EE3CF993D5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10</a:t>
            </a:fld>
            <a:endParaRPr lang="en-US" sz="1300"/>
          </a:p>
        </p:txBody>
      </p:sp>
      <p:sp>
        <p:nvSpPr>
          <p:cNvPr id="921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07C160-0A2E-427B-AFF7-BB08EFD70993}" type="slidenum">
              <a:rPr lang="en-US"/>
              <a:pPr/>
              <a:t>11</a:t>
            </a:fld>
            <a:endParaRPr lang="en-US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94A497A8-527F-4A47-ACD5-AEBA4339ADED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11</a:t>
            </a:fld>
            <a:endParaRPr lang="en-US" sz="1300"/>
          </a:p>
        </p:txBody>
      </p:sp>
      <p:sp>
        <p:nvSpPr>
          <p:cNvPr id="931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1B6FE5-38D3-4D45-B0E7-11D198F6025B}" type="slidenum">
              <a:rPr lang="en-US"/>
              <a:pPr/>
              <a:t>12</a:t>
            </a:fld>
            <a:endParaRPr 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03D0B6A-9275-4E73-9D66-3050002A3C7A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12</a:t>
            </a:fld>
            <a:endParaRPr lang="en-US" sz="1300"/>
          </a:p>
        </p:txBody>
      </p:sp>
      <p:sp>
        <p:nvSpPr>
          <p:cNvPr id="942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0883F4-D566-48C8-BEAD-648DBEBFBEAD}" type="slidenum">
              <a:rPr lang="en-US"/>
              <a:pPr/>
              <a:t>13</a:t>
            </a:fld>
            <a:endParaRPr lang="en-US"/>
          </a:p>
        </p:txBody>
      </p:sp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A664D5E-ADAE-472A-B71F-FE564A73CEDD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13</a:t>
            </a:fld>
            <a:endParaRPr lang="en-US" sz="1300"/>
          </a:p>
        </p:txBody>
      </p:sp>
      <p:sp>
        <p:nvSpPr>
          <p:cNvPr id="952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FE4E14-75CC-4385-9BF9-89305FE247C6}" type="slidenum">
              <a:rPr lang="en-US"/>
              <a:pPr/>
              <a:t>14</a:t>
            </a:fld>
            <a:endParaRPr lang="en-US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2C8D36D-DABA-47E2-B57E-017A3549CDE2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14</a:t>
            </a:fld>
            <a:endParaRPr lang="en-US" sz="1300"/>
          </a:p>
        </p:txBody>
      </p:sp>
      <p:sp>
        <p:nvSpPr>
          <p:cNvPr id="962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FE4E14-75CC-4385-9BF9-89305FE247C6}" type="slidenum">
              <a:rPr lang="en-US"/>
              <a:pPr/>
              <a:t>15</a:t>
            </a:fld>
            <a:endParaRPr lang="en-US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2C8D36D-DABA-47E2-B57E-017A3549CDE2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15</a:t>
            </a:fld>
            <a:endParaRPr lang="en-US" sz="1300"/>
          </a:p>
        </p:txBody>
      </p:sp>
      <p:sp>
        <p:nvSpPr>
          <p:cNvPr id="962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1B6FE5-38D3-4D45-B0E7-11D198F6025B}" type="slidenum">
              <a:rPr lang="en-US"/>
              <a:pPr/>
              <a:t>16</a:t>
            </a:fld>
            <a:endParaRPr 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03D0B6A-9275-4E73-9D66-3050002A3C7A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16</a:t>
            </a:fld>
            <a:endParaRPr lang="en-US" sz="1300"/>
          </a:p>
        </p:txBody>
      </p:sp>
      <p:sp>
        <p:nvSpPr>
          <p:cNvPr id="942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1B6FE5-38D3-4D45-B0E7-11D198F6025B}" type="slidenum">
              <a:rPr lang="en-US"/>
              <a:pPr/>
              <a:t>17</a:t>
            </a:fld>
            <a:endParaRPr 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03D0B6A-9275-4E73-9D66-3050002A3C7A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17</a:t>
            </a:fld>
            <a:endParaRPr lang="en-US" sz="1300"/>
          </a:p>
        </p:txBody>
      </p:sp>
      <p:sp>
        <p:nvSpPr>
          <p:cNvPr id="942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BAC478-EBA1-4743-A526-824B9D7C59B3}" type="slidenum">
              <a:rPr lang="en-US"/>
              <a:pPr/>
              <a:t>18</a:t>
            </a:fld>
            <a:endParaRPr lang="en-US"/>
          </a:p>
        </p:txBody>
      </p:sp>
      <p:sp>
        <p:nvSpPr>
          <p:cNvPr id="972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82CDE313-1988-4786-AA50-23EE9C0B73C4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18</a:t>
            </a:fld>
            <a:endParaRPr lang="en-US" sz="1300"/>
          </a:p>
        </p:txBody>
      </p:sp>
      <p:sp>
        <p:nvSpPr>
          <p:cNvPr id="972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732FD7-DBC7-4180-A7A4-42FE6E81AFCB}" type="slidenum">
              <a:rPr lang="en-US"/>
              <a:pPr/>
              <a:t>19</a:t>
            </a:fld>
            <a:endParaRPr lang="en-US"/>
          </a:p>
        </p:txBody>
      </p:sp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2266D11-7F5A-40EE-93A3-F3E28347876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19</a:t>
            </a:fld>
            <a:endParaRPr lang="en-US" sz="1300"/>
          </a:p>
        </p:txBody>
      </p:sp>
      <p:sp>
        <p:nvSpPr>
          <p:cNvPr id="983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What happen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728F45-2F08-4920-8BEB-E5938052B2D2}" type="slidenum">
              <a:rPr lang="en-US"/>
              <a:pPr/>
              <a:t>2</a:t>
            </a:fld>
            <a:endParaRPr lang="en-US"/>
          </a:p>
        </p:txBody>
      </p:sp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6B7FEA57-4E28-4E78-A1E1-EB8D7EDD0201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</a:t>
            </a:fld>
            <a:endParaRPr lang="en-US" sz="1300"/>
          </a:p>
        </p:txBody>
      </p:sp>
      <p:sp>
        <p:nvSpPr>
          <p:cNvPr id="757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07DC8A-B478-4442-886C-D72188E708D7}" type="slidenum">
              <a:rPr lang="en-US"/>
              <a:pPr/>
              <a:t>20</a:t>
            </a:fld>
            <a:endParaRPr lang="en-US"/>
          </a:p>
        </p:txBody>
      </p:sp>
      <p:sp>
        <p:nvSpPr>
          <p:cNvPr id="993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151F3A5-A7D2-481D-9EDF-2206B08A21F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20</a:t>
            </a:fld>
            <a:endParaRPr lang="en-US" sz="1300"/>
          </a:p>
        </p:txBody>
      </p:sp>
      <p:sp>
        <p:nvSpPr>
          <p:cNvPr id="993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What happen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B292A5-85D2-4550-A81B-CD60667E7150}" type="slidenum">
              <a:rPr lang="en-US"/>
              <a:pPr/>
              <a:t>21</a:t>
            </a:fld>
            <a:endParaRPr lang="en-US"/>
          </a:p>
        </p:txBody>
      </p:sp>
      <p:sp>
        <p:nvSpPr>
          <p:cNvPr id="1003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1AD5C1D-78D4-4021-819F-B594FCD9A027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21</a:t>
            </a:fld>
            <a:endParaRPr lang="en-US" sz="1300"/>
          </a:p>
        </p:txBody>
      </p:sp>
      <p:sp>
        <p:nvSpPr>
          <p:cNvPr id="1003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5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What happen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87CCB8-76F5-45ED-B502-E5815983022E}" type="slidenum">
              <a:rPr lang="en-US"/>
              <a:pPr/>
              <a:t>22</a:t>
            </a:fld>
            <a:endParaRPr lang="en-US"/>
          </a:p>
        </p:txBody>
      </p:sp>
      <p:sp>
        <p:nvSpPr>
          <p:cNvPr id="1013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5B8BD5-FB80-4BDA-8277-FCCE222A2950}" type="slidenum">
              <a:rPr lang="en-US"/>
              <a:pPr/>
              <a:t>23</a:t>
            </a:fld>
            <a:endParaRPr lang="en-US"/>
          </a:p>
        </p:txBody>
      </p:sp>
      <p:sp>
        <p:nvSpPr>
          <p:cNvPr id="1024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B6D15A4C-7E08-42B6-8AD4-D1F3BE35ADD0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23</a:t>
            </a:fld>
            <a:endParaRPr lang="en-US" sz="1300"/>
          </a:p>
        </p:txBody>
      </p:sp>
      <p:sp>
        <p:nvSpPr>
          <p:cNvPr id="1024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D28023-3E34-4EC2-8ED0-3FF3DED53F29}" type="slidenum">
              <a:rPr lang="en-US"/>
              <a:pPr/>
              <a:t>24</a:t>
            </a:fld>
            <a:endParaRPr lang="en-US"/>
          </a:p>
        </p:txBody>
      </p:sp>
      <p:sp>
        <p:nvSpPr>
          <p:cNvPr id="1034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9A00A4DC-CC71-42F4-A01B-EDD9E987ED11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24</a:t>
            </a:fld>
            <a:endParaRPr lang="en-US" sz="1300"/>
          </a:p>
        </p:txBody>
      </p:sp>
      <p:sp>
        <p:nvSpPr>
          <p:cNvPr id="1034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Such definitions are incorrect: int t[10,10]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0AD10A-E5E8-4ECF-A89E-D899E9A9C2D6}" type="slidenum">
              <a:rPr lang="en-US"/>
              <a:pPr/>
              <a:t>25</a:t>
            </a:fld>
            <a:endParaRPr lang="en-US"/>
          </a:p>
        </p:txBody>
      </p:sp>
      <p:sp>
        <p:nvSpPr>
          <p:cNvPr id="1044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2B5824C-0270-4A43-A5E2-4DC7D0626445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25</a:t>
            </a:fld>
            <a:endParaRPr lang="en-US" sz="1300"/>
          </a:p>
        </p:txBody>
      </p:sp>
      <p:sp>
        <p:nvSpPr>
          <p:cNvPr id="1044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97ADFD-1DA4-4C66-9F65-138757278DA5}" type="slidenum">
              <a:rPr lang="en-US"/>
              <a:pPr/>
              <a:t>26</a:t>
            </a:fld>
            <a:endParaRPr lang="en-US"/>
          </a:p>
        </p:txBody>
      </p:sp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86545A9A-168A-47B9-8328-6A2C67280CC2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26</a:t>
            </a:fld>
            <a:endParaRPr lang="en-US" sz="1300"/>
          </a:p>
        </p:txBody>
      </p:sp>
      <p:sp>
        <p:nvSpPr>
          <p:cNvPr id="1054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C0D72B-07B0-4D1C-A4FB-F9A82C919AB5}" type="slidenum">
              <a:rPr lang="en-US"/>
              <a:pPr/>
              <a:t>27</a:t>
            </a:fld>
            <a:endParaRPr lang="en-US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C0117A2E-8228-4ECB-947D-61C1F3928EA4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27</a:t>
            </a:fld>
            <a:endParaRPr lang="en-US" sz="1300"/>
          </a:p>
        </p:txBody>
      </p:sp>
      <p:sp>
        <p:nvSpPr>
          <p:cNvPr id="1064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96DB4A-C2FD-4B15-BC3B-0D42EB77A4DE}" type="slidenum">
              <a:rPr lang="en-US"/>
              <a:pPr/>
              <a:t>28</a:t>
            </a:fld>
            <a:endParaRPr lang="en-US"/>
          </a:p>
        </p:txBody>
      </p:sp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FF641716-884F-4033-A01F-177F992FABA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28</a:t>
            </a:fld>
            <a:endParaRPr lang="en-US" sz="1300"/>
          </a:p>
        </p:txBody>
      </p:sp>
      <p:sp>
        <p:nvSpPr>
          <p:cNvPr id="1075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F53CC2-2E7B-42B3-B69D-848FC95CAD81}" type="slidenum">
              <a:rPr lang="en-US"/>
              <a:pPr/>
              <a:t>29</a:t>
            </a:fld>
            <a:endParaRPr lang="en-US"/>
          </a:p>
        </p:txBody>
      </p:sp>
      <p:sp>
        <p:nvSpPr>
          <p:cNvPr id="1085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767CE8-ADB5-44CF-A718-536015787E73}" type="slidenum">
              <a:rPr lang="en-US"/>
              <a:pPr/>
              <a:t>3</a:t>
            </a:fld>
            <a:endParaRPr lang="en-US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E15A6673-FA64-482E-B462-CDCB07F291E7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</a:t>
            </a:fld>
            <a:endParaRPr lang="en-US" sz="1300"/>
          </a:p>
        </p:txBody>
      </p:sp>
      <p:sp>
        <p:nvSpPr>
          <p:cNvPr id="768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42BDD1-CDFD-4B0B-8A90-BC433784CB5C}" type="slidenum">
              <a:rPr lang="en-US"/>
              <a:pPr/>
              <a:t>30</a:t>
            </a:fld>
            <a:endParaRPr lang="en-US"/>
          </a:p>
        </p:txBody>
      </p:sp>
      <p:sp>
        <p:nvSpPr>
          <p:cNvPr id="1095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4252A6-E784-47AB-BC79-49E23D1383E0}" type="slidenum">
              <a:rPr lang="en-US"/>
              <a:pPr/>
              <a:t>31</a:t>
            </a:fld>
            <a:endParaRPr lang="en-US"/>
          </a:p>
        </p:txBody>
      </p:sp>
      <p:sp>
        <p:nvSpPr>
          <p:cNvPr id="1116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4C826B26-4295-4962-A452-8848A80DCEF6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31</a:t>
            </a:fld>
            <a:endParaRPr lang="en-US" sz="1300"/>
          </a:p>
        </p:txBody>
      </p:sp>
      <p:sp>
        <p:nvSpPr>
          <p:cNvPr id="1116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1E0888-354D-44DB-BDC7-EBAE915C05D5}" type="slidenum">
              <a:rPr lang="en-US"/>
              <a:pPr/>
              <a:t>32</a:t>
            </a:fld>
            <a:endParaRPr lang="en-US"/>
          </a:p>
        </p:txBody>
      </p:sp>
      <p:sp>
        <p:nvSpPr>
          <p:cNvPr id="1126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FA43D9F1-5647-4F18-81F4-063D9D39EA9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32</a:t>
            </a:fld>
            <a:endParaRPr lang="en-US" sz="1300"/>
          </a:p>
        </p:txBody>
      </p:sp>
      <p:sp>
        <p:nvSpPr>
          <p:cNvPr id="1126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2A1DDB-2DE7-47A6-9FDD-D846B9332293}" type="slidenum">
              <a:rPr lang="en-US"/>
              <a:pPr/>
              <a:t>33</a:t>
            </a:fld>
            <a:endParaRPr lang="en-US"/>
          </a:p>
        </p:txBody>
      </p:sp>
      <p:sp>
        <p:nvSpPr>
          <p:cNvPr id="1136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24ACC19-CF20-48FD-A84D-BE3E3D08C2E0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33</a:t>
            </a:fld>
            <a:endParaRPr lang="en-US" sz="1300"/>
          </a:p>
        </p:txBody>
      </p:sp>
      <p:sp>
        <p:nvSpPr>
          <p:cNvPr id="1136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CC6DCE-520E-438F-AB42-D907838C443B}" type="slidenum">
              <a:rPr lang="en-US"/>
              <a:pPr/>
              <a:t>34</a:t>
            </a:fld>
            <a:endParaRPr lang="en-US"/>
          </a:p>
        </p:txBody>
      </p:sp>
      <p:sp>
        <p:nvSpPr>
          <p:cNvPr id="1146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DC439198-D6B8-4EE2-AE20-2AA21C3F191B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34</a:t>
            </a:fld>
            <a:endParaRPr lang="en-US" sz="1300"/>
          </a:p>
        </p:txBody>
      </p:sp>
      <p:sp>
        <p:nvSpPr>
          <p:cNvPr id="1146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Provide example for each of them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C476C3-AD21-41F8-B6FD-F5870F85FB06}" type="slidenum">
              <a:rPr lang="en-US"/>
              <a:pPr/>
              <a:t>35</a:t>
            </a:fld>
            <a:endParaRPr lang="en-US"/>
          </a:p>
        </p:txBody>
      </p:sp>
      <p:sp>
        <p:nvSpPr>
          <p:cNvPr id="1157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17369C4-A478-4ECE-8692-88D504CBD88A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35</a:t>
            </a:fld>
            <a:endParaRPr lang="en-US" sz="1300"/>
          </a:p>
        </p:txBody>
      </p:sp>
      <p:sp>
        <p:nvSpPr>
          <p:cNvPr id="1157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3C4FB7-71E3-4B5F-9D5C-4F3C4A03D74F}" type="slidenum">
              <a:rPr lang="en-US"/>
              <a:pPr/>
              <a:t>36</a:t>
            </a:fld>
            <a:endParaRPr lang="en-US"/>
          </a:p>
        </p:txBody>
      </p:sp>
      <p:sp>
        <p:nvSpPr>
          <p:cNvPr id="1167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E64AE890-2420-437B-ABA8-9ABEC7850683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36</a:t>
            </a:fld>
            <a:endParaRPr lang="en-US" sz="1300"/>
          </a:p>
        </p:txBody>
      </p:sp>
      <p:sp>
        <p:nvSpPr>
          <p:cNvPr id="1167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3E6B46-4FA8-4897-BAF1-761E88D485AB}" type="slidenum">
              <a:rPr lang="en-US"/>
              <a:pPr/>
              <a:t>37</a:t>
            </a:fld>
            <a:endParaRPr lang="en-US"/>
          </a:p>
        </p:txBody>
      </p:sp>
      <p:sp>
        <p:nvSpPr>
          <p:cNvPr id="1177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E820C71-1396-4901-B14E-E38C74AC5598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37</a:t>
            </a:fld>
            <a:endParaRPr lang="en-US" sz="1300"/>
          </a:p>
        </p:txBody>
      </p:sp>
      <p:sp>
        <p:nvSpPr>
          <p:cNvPr id="1177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2465D1-EAA7-41B2-BFEB-1DE2B749ED22}" type="slidenum">
              <a:rPr lang="en-US"/>
              <a:pPr/>
              <a:t>38</a:t>
            </a:fld>
            <a:endParaRPr lang="en-US"/>
          </a:p>
        </p:txBody>
      </p:sp>
      <p:sp>
        <p:nvSpPr>
          <p:cNvPr id="1187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98DD1CFC-36E5-4C61-B006-8137FDD1342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38</a:t>
            </a:fld>
            <a:endParaRPr lang="en-US" sz="1300"/>
          </a:p>
        </p:txBody>
      </p:sp>
      <p:sp>
        <p:nvSpPr>
          <p:cNvPr id="1187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FB5345-E609-4FD8-BB7E-E8332D0A73F0}" type="slidenum">
              <a:rPr lang="en-US"/>
              <a:pPr/>
              <a:t>39</a:t>
            </a:fld>
            <a:endParaRPr lang="en-US"/>
          </a:p>
        </p:txBody>
      </p:sp>
      <p:sp>
        <p:nvSpPr>
          <p:cNvPr id="1198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C79B9E86-BD29-4099-9A9C-6A934778AD64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39</a:t>
            </a:fld>
            <a:endParaRPr lang="en-US" sz="1300"/>
          </a:p>
        </p:txBody>
      </p:sp>
      <p:sp>
        <p:nvSpPr>
          <p:cNvPr id="1198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491645-A107-4689-8BFA-36F65822D475}" type="slidenum">
              <a:rPr lang="en-US"/>
              <a:pPr/>
              <a:t>4</a:t>
            </a:fld>
            <a:endParaRPr lang="en-US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13ECC8E-CFB4-4099-B424-C00A8C146DCF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</a:t>
            </a:fld>
            <a:endParaRPr lang="en-US" sz="1300"/>
          </a:p>
        </p:txBody>
      </p:sp>
      <p:sp>
        <p:nvSpPr>
          <p:cNvPr id="778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92618D-B8FC-4CD4-9368-E286030EDD31}" type="slidenum">
              <a:rPr lang="en-US"/>
              <a:pPr/>
              <a:t>40</a:t>
            </a:fld>
            <a:endParaRPr lang="en-US"/>
          </a:p>
        </p:txBody>
      </p:sp>
      <p:sp>
        <p:nvSpPr>
          <p:cNvPr id="1208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02125D6-1858-4DB6-A113-701952D2CEA5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40</a:t>
            </a:fld>
            <a:endParaRPr lang="en-US" sz="1300"/>
          </a:p>
        </p:txBody>
      </p:sp>
      <p:sp>
        <p:nvSpPr>
          <p:cNvPr id="1208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4E4525-07AD-4CED-897A-3901AEF0C2A6}" type="slidenum">
              <a:rPr lang="en-US"/>
              <a:pPr/>
              <a:t>41</a:t>
            </a:fld>
            <a:endParaRPr lang="en-US"/>
          </a:p>
        </p:txBody>
      </p:sp>
      <p:sp>
        <p:nvSpPr>
          <p:cNvPr id="1218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E2B5CF6-8218-4344-8EC4-69026F90CA9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41</a:t>
            </a:fld>
            <a:endParaRPr lang="en-US" sz="13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61F69D9-EB2E-4F36-B43E-8D153008A2AE}" type="slidenum">
              <a:rPr lang="en-US"/>
              <a:pPr/>
              <a:t>42</a:t>
            </a:fld>
            <a:endParaRPr lang="en-US"/>
          </a:p>
        </p:txBody>
      </p:sp>
      <p:sp>
        <p:nvSpPr>
          <p:cNvPr id="1228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32862B7-9380-4556-93BE-71B25D5469DD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42</a:t>
            </a:fld>
            <a:endParaRPr lang="en-US" sz="1300"/>
          </a:p>
        </p:txBody>
      </p:sp>
      <p:sp>
        <p:nvSpPr>
          <p:cNvPr id="1228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68191A-ED73-43A8-9294-FCE8E49665C1}" type="slidenum">
              <a:rPr lang="en-US"/>
              <a:pPr/>
              <a:t>43</a:t>
            </a:fld>
            <a:endParaRPr lang="en-US"/>
          </a:p>
        </p:txBody>
      </p:sp>
      <p:sp>
        <p:nvSpPr>
          <p:cNvPr id="1239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614C9035-E4B9-4874-B58C-6C662DAC192E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43</a:t>
            </a:fld>
            <a:endParaRPr lang="en-US" sz="1300"/>
          </a:p>
        </p:txBody>
      </p:sp>
      <p:sp>
        <p:nvSpPr>
          <p:cNvPr id="1239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6DB7EB-BE8B-4965-AE2D-A55ECFA520D5}" type="slidenum">
              <a:rPr lang="en-US"/>
              <a:pPr/>
              <a:t>44</a:t>
            </a:fld>
            <a:endParaRPr lang="en-US"/>
          </a:p>
        </p:txBody>
      </p:sp>
      <p:sp>
        <p:nvSpPr>
          <p:cNvPr id="1249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CEF4F844-86BE-4FE5-BE12-370FC4F0B553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44</a:t>
            </a:fld>
            <a:endParaRPr lang="en-US" sz="1300"/>
          </a:p>
        </p:txBody>
      </p:sp>
      <p:sp>
        <p:nvSpPr>
          <p:cNvPr id="1249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E30711-12B1-4F8A-B502-7433BF7D5DE4}" type="slidenum">
              <a:rPr lang="en-US"/>
              <a:pPr/>
              <a:t>45</a:t>
            </a:fld>
            <a:endParaRPr lang="en-US"/>
          </a:p>
        </p:txBody>
      </p:sp>
      <p:sp>
        <p:nvSpPr>
          <p:cNvPr id="1259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E8865065-0239-49C0-BEC1-FB350D014383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45</a:t>
            </a:fld>
            <a:endParaRPr lang="en-US" sz="1300"/>
          </a:p>
        </p:txBody>
      </p:sp>
      <p:sp>
        <p:nvSpPr>
          <p:cNvPr id="1259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4C18D0-8639-4DE4-969F-6B2505BD7EEB}" type="slidenum">
              <a:rPr lang="en-US"/>
              <a:pPr/>
              <a:t>46</a:t>
            </a:fld>
            <a:endParaRPr lang="en-US"/>
          </a:p>
        </p:txBody>
      </p:sp>
      <p:sp>
        <p:nvSpPr>
          <p:cNvPr id="1269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BD727677-6FFA-42F2-A417-8B343324ACB1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46</a:t>
            </a:fld>
            <a:endParaRPr lang="en-US" sz="1300"/>
          </a:p>
        </p:txBody>
      </p:sp>
      <p:sp>
        <p:nvSpPr>
          <p:cNvPr id="1269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282B13-D918-4CC4-A679-BEB93BBEF35D}" type="slidenum">
              <a:rPr lang="en-US"/>
              <a:pPr/>
              <a:t>47</a:t>
            </a:fld>
            <a:endParaRPr lang="en-US"/>
          </a:p>
        </p:txBody>
      </p:sp>
      <p:sp>
        <p:nvSpPr>
          <p:cNvPr id="1280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CD4FAE0A-88CD-473C-8D59-CE0978754807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47</a:t>
            </a:fld>
            <a:endParaRPr lang="en-US" sz="1300"/>
          </a:p>
        </p:txBody>
      </p:sp>
      <p:sp>
        <p:nvSpPr>
          <p:cNvPr id="1280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0247A4-8422-4199-A379-CF92687174B6}" type="slidenum">
              <a:rPr lang="en-US"/>
              <a:pPr/>
              <a:t>48</a:t>
            </a:fld>
            <a:endParaRPr lang="en-US"/>
          </a:p>
        </p:txBody>
      </p:sp>
      <p:sp>
        <p:nvSpPr>
          <p:cNvPr id="1290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D8E7B5F-81FC-4DE8-9147-68A6CDCB6899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48</a:t>
            </a:fld>
            <a:endParaRPr lang="en-US" sz="1300"/>
          </a:p>
        </p:txBody>
      </p:sp>
      <p:sp>
        <p:nvSpPr>
          <p:cNvPr id="1290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67F6B0-4BFE-4EC4-88BE-DBD56BF8EA7A}" type="slidenum">
              <a:rPr lang="en-US"/>
              <a:pPr/>
              <a:t>49</a:t>
            </a:fld>
            <a:endParaRPr lang="en-US"/>
          </a:p>
        </p:txBody>
      </p:sp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8D7A40CA-3560-48B8-9410-0FEC09A0E23E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49</a:t>
            </a:fld>
            <a:endParaRPr lang="en-US" sz="1300"/>
          </a:p>
        </p:txBody>
      </p:sp>
      <p:sp>
        <p:nvSpPr>
          <p:cNvPr id="1300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691FEB-7988-4F81-A1D0-978358992362}" type="slidenum">
              <a:rPr lang="en-US"/>
              <a:pPr/>
              <a:t>5</a:t>
            </a:fld>
            <a:endParaRPr lang="en-US"/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80E13C0B-5B3A-459D-AECF-14E5B8166104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</a:t>
            </a:fld>
            <a:endParaRPr lang="en-US" sz="1300"/>
          </a:p>
        </p:txBody>
      </p:sp>
      <p:sp>
        <p:nvSpPr>
          <p:cNvPr id="788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Indices are start from 0,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Element of arrays are saved in successive address, starting from the address of first element 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45188E-DD2B-4F6D-AE99-95A9F3E09C0A}" type="slidenum">
              <a:rPr lang="en-US"/>
              <a:pPr/>
              <a:t>50</a:t>
            </a:fld>
            <a:endParaRPr lang="en-US"/>
          </a:p>
        </p:txBody>
      </p:sp>
      <p:sp>
        <p:nvSpPr>
          <p:cNvPr id="1331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ECF91D9-1EEA-4201-B839-CF1D20103FC8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50</a:t>
            </a:fld>
            <a:endParaRPr lang="en-US" sz="1300"/>
          </a:p>
        </p:txBody>
      </p:sp>
      <p:sp>
        <p:nvSpPr>
          <p:cNvPr id="1331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30BDA2-C506-444F-8075-4489B160125C}" type="slidenum">
              <a:rPr lang="en-US"/>
              <a:pPr/>
              <a:t>51</a:t>
            </a:fld>
            <a:endParaRPr lang="en-US"/>
          </a:p>
        </p:txBody>
      </p:sp>
      <p:sp>
        <p:nvSpPr>
          <p:cNvPr id="1341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C6EC057-E00F-4542-97B3-FDE835DF21E0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51</a:t>
            </a:fld>
            <a:endParaRPr lang="en-US" sz="1300"/>
          </a:p>
        </p:txBody>
      </p:sp>
      <p:sp>
        <p:nvSpPr>
          <p:cNvPr id="1341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615BE6-AB7F-493C-A599-80277B986307}" type="slidenum">
              <a:rPr lang="en-US"/>
              <a:pPr/>
              <a:t>52</a:t>
            </a:fld>
            <a:endParaRPr lang="en-US"/>
          </a:p>
        </p:txBody>
      </p:sp>
      <p:sp>
        <p:nvSpPr>
          <p:cNvPr id="1351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FC78B551-6841-4475-90A7-31D95392CE1F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52</a:t>
            </a:fld>
            <a:endParaRPr lang="en-US" sz="1300"/>
          </a:p>
        </p:txBody>
      </p:sp>
      <p:sp>
        <p:nvSpPr>
          <p:cNvPr id="1351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C15D48-EE4A-47B5-9019-A5A09B9F619B}" type="slidenum">
              <a:rPr lang="en-US"/>
              <a:pPr/>
              <a:t>53</a:t>
            </a:fld>
            <a:endParaRPr lang="en-US"/>
          </a:p>
        </p:txBody>
      </p:sp>
      <p:sp>
        <p:nvSpPr>
          <p:cNvPr id="1361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7A3AFF7-6BB0-4D14-80BD-2AB1C7EBB856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53</a:t>
            </a:fld>
            <a:endParaRPr lang="en-US" sz="1300"/>
          </a:p>
        </p:txBody>
      </p:sp>
      <p:sp>
        <p:nvSpPr>
          <p:cNvPr id="1361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127101-3FA6-48DF-A7E2-338B35BE691A}" type="slidenum">
              <a:rPr lang="en-US"/>
              <a:pPr/>
              <a:t>54</a:t>
            </a:fld>
            <a:endParaRPr lang="en-US"/>
          </a:p>
        </p:txBody>
      </p:sp>
      <p:sp>
        <p:nvSpPr>
          <p:cNvPr id="1372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BA11EA4A-0DD8-450B-BAB2-B12A06CA36FA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54</a:t>
            </a:fld>
            <a:endParaRPr lang="en-US" sz="1300"/>
          </a:p>
        </p:txBody>
      </p:sp>
      <p:sp>
        <p:nvSpPr>
          <p:cNvPr id="1372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73E708-5F41-427F-AB34-89EEBBAF06F7}" type="slidenum">
              <a:rPr lang="en-US"/>
              <a:pPr/>
              <a:t>55</a:t>
            </a:fld>
            <a:endParaRPr lang="en-US"/>
          </a:p>
        </p:txBody>
      </p:sp>
      <p:sp>
        <p:nvSpPr>
          <p:cNvPr id="1382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842B766-BFF7-4175-B929-D40053C8C48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55</a:t>
            </a:fld>
            <a:endParaRPr lang="en-US" sz="1300"/>
          </a:p>
        </p:txBody>
      </p:sp>
      <p:sp>
        <p:nvSpPr>
          <p:cNvPr id="1382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511057-69B8-4BF0-94A0-7C213BBDA65D}" type="slidenum">
              <a:rPr lang="en-US"/>
              <a:pPr/>
              <a:t>56</a:t>
            </a:fld>
            <a:endParaRPr lang="en-US"/>
          </a:p>
        </p:txBody>
      </p:sp>
      <p:sp>
        <p:nvSpPr>
          <p:cNvPr id="1392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AA8AB78-2778-4C4B-9163-036946B14B43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56</a:t>
            </a:fld>
            <a:endParaRPr lang="en-US" sz="1300"/>
          </a:p>
        </p:txBody>
      </p:sp>
      <p:sp>
        <p:nvSpPr>
          <p:cNvPr id="1392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30AA95-EB18-44AB-B8C7-0F6565A4DFD5}" type="slidenum">
              <a:rPr lang="en-US"/>
              <a:pPr/>
              <a:t>57</a:t>
            </a:fld>
            <a:endParaRPr lang="en-US"/>
          </a:p>
        </p:txBody>
      </p:sp>
      <p:sp>
        <p:nvSpPr>
          <p:cNvPr id="1413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D7FE9505-4C17-4AD8-9CB8-36C6D3E962CE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57</a:t>
            </a:fld>
            <a:endParaRPr lang="en-US" sz="1300"/>
          </a:p>
        </p:txBody>
      </p:sp>
      <p:sp>
        <p:nvSpPr>
          <p:cNvPr id="1413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07A95B-075D-4DF1-BB85-A387A95194BE}" type="slidenum">
              <a:rPr lang="en-US"/>
              <a:pPr/>
              <a:t>58</a:t>
            </a:fld>
            <a:endParaRPr lang="en-US"/>
          </a:p>
        </p:txBody>
      </p:sp>
      <p:sp>
        <p:nvSpPr>
          <p:cNvPr id="1423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7BADD24-04BF-4CB4-93AD-B19CBE47407A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58</a:t>
            </a:fld>
            <a:endParaRPr lang="en-US" sz="1300"/>
          </a:p>
        </p:txBody>
      </p:sp>
      <p:sp>
        <p:nvSpPr>
          <p:cNvPr id="1423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819150"/>
            <a:ext cx="5454650" cy="4090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8670" y="5183304"/>
            <a:ext cx="5512434" cy="490747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67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EA8DA4-EDC9-49F4-A755-AD2793B29832}" type="slidenum">
              <a:rPr lang="en-US"/>
              <a:pPr/>
              <a:t>6</a:t>
            </a:fld>
            <a:endParaRPr lang="en-US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FBFFCB9D-0170-43B3-AA30-1530C02337F4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6</a:t>
            </a:fld>
            <a:endParaRPr lang="en-US" sz="1300"/>
          </a:p>
        </p:txBody>
      </p:sp>
      <p:sp>
        <p:nvSpPr>
          <p:cNvPr id="798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597CEE-E62F-4955-B82C-704A057FD5B5}" type="slidenum">
              <a:rPr lang="en-US"/>
              <a:pPr/>
              <a:t>7</a:t>
            </a:fld>
            <a:endParaRPr lang="en-US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E38DB10-1818-45AE-9DF4-5DD0D137773B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7</a:t>
            </a:fld>
            <a:endParaRPr lang="en-US" sz="1300"/>
          </a:p>
        </p:txBody>
      </p:sp>
      <p:sp>
        <p:nvSpPr>
          <p:cNvPr id="808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9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Indices are always integer while the elements’ type can be any type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35B51E-B1C4-4BCC-A303-55076BF2ECC5}" type="slidenum">
              <a:rPr lang="en-US"/>
              <a:pPr/>
              <a:t>8</a:t>
            </a:fld>
            <a:endParaRPr lang="en-US"/>
          </a:p>
        </p:txBody>
      </p:sp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24FEFBF-2ABB-47EB-91B2-54B71B639789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8</a:t>
            </a:fld>
            <a:endParaRPr lang="en-US" sz="1300"/>
          </a:p>
        </p:txBody>
      </p:sp>
      <p:sp>
        <p:nvSpPr>
          <p:cNvPr id="901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490591-9BEE-4878-943A-E75D7724013B}" type="slidenum">
              <a:rPr lang="en-US"/>
              <a:pPr/>
              <a:t>9</a:t>
            </a:fld>
            <a:endParaRPr lang="en-US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59D53ADF-77F1-401C-A7E2-4B3CFC626BF4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9</a:t>
            </a:fld>
            <a:endParaRPr lang="en-US" sz="1300"/>
          </a:p>
        </p:txBody>
      </p:sp>
      <p:sp>
        <p:nvSpPr>
          <p:cNvPr id="911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22F5E48-D088-46E4-A53E-2637AC53F7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8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D63365C-0148-4818-8FD9-2597E4465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9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163513"/>
            <a:ext cx="2093913" cy="4954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30925" cy="4954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06813C4-5ED3-4F25-8121-1421881994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87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35C1E98-3B22-4A04-AA90-581860A02C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1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05A5B2-A0D7-42D1-A50D-1A7C872D37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30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32ECF63-8DA9-4D46-8D8F-DFF48D078E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1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16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825" y="1143000"/>
            <a:ext cx="4113213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72D6480-13E0-465D-A373-2443AF4B1C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9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B3CF4FF-1889-4C68-B18E-AD07C90D3F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34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37891BD-B3FD-4B53-B39F-65B3017B51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11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B7FF6C-C9A0-488D-B84F-A9B244C5F4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93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E4109B5-B555-426C-847F-99E11C496B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9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D56362F-61FB-4A14-B4BE-32C8F44037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377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D2D3B2F-FDFC-4D19-BF2F-6F90395E0D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35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25B6F0B-B34E-4AB0-BA79-07C6C52271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097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163513"/>
            <a:ext cx="2093913" cy="4954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30925" cy="4954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2B5A8C7-1AC7-4CAF-93C8-3710BB172B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937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193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60597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7871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21752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56445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10770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74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59D0098-DCC0-41C6-83B4-9510B742B0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830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3542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99150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7864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13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16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825" y="1143000"/>
            <a:ext cx="4113213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BC9FE82-6D3B-461C-85ED-2F05146C77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2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9D9B642-B2C4-40A3-BD4E-E64A5D58F1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8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731E9A9-0886-4B8D-9BF5-0B739AACBD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2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2ABF543-24F6-4EEC-A182-B425A39180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9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5D50A9B-FCDC-4A7A-B48D-5C88CC6A2F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7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68CE98-F14D-4032-8CD6-DF964CD135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5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20037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7238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7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483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D8C37724-2360-404E-B7D7-4E33BFCE68A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Freeform 1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20037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7238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48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ts val="300"/>
              </a:spcBef>
              <a:buSzPct val="45000"/>
              <a:buFont typeface="Wingdings" pitchFamily="2" charset="2"/>
              <a:buChar char=""/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</a:lstStyle>
          <a:p>
            <a:fld id="{7C5444F7-3212-4D01-833A-6CD4CFCB66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Font typeface="Times New Roman" pitchFamily="16" charset="0"/>
              <a:buNone/>
            </a:pPr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66939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219200" y="1065213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6600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3568" y="2852936"/>
            <a:ext cx="7776864" cy="33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800" kern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Hossein Zeinali</a:t>
            </a:r>
            <a:endParaRPr lang="en-US" sz="20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Slides by Dr. Bahador 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Bakhshi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CE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Department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, Amirkabir University of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Technology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9737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C69ABC82-E77E-4B87-8F42-B160493CB779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in Functions (cont’d)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Array can</a:t>
            </a:r>
            <a:r>
              <a:rPr lang="en-US" sz="3200">
                <a:solidFill>
                  <a:srgbClr val="CC0000"/>
                </a:solidFill>
              </a:rPr>
              <a:t>not</a:t>
            </a:r>
            <a:r>
              <a:rPr lang="en-US" sz="3200"/>
              <a:t> be used as output type of function </a:t>
            </a:r>
          </a:p>
          <a:p>
            <a:pPr>
              <a:spcBef>
                <a:spcPts val="1563"/>
              </a:spcBef>
              <a:buClrTx/>
              <a:buFontTx/>
              <a:buNone/>
            </a:pPr>
            <a:r>
              <a:rPr lang="en-US" sz="2800"/>
              <a:t>	</a:t>
            </a: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 [] </a:t>
            </a:r>
            <a:r>
              <a:rPr lang="en-US" sz="2500" b="1">
                <a:latin typeface="Courier New" pitchFamily="49" charset="0"/>
                <a:cs typeface="Courier New" pitchFamily="49" charset="0"/>
              </a:rPr>
              <a:t>f(int x, int y); </a:t>
            </a: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//compile error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Arrays can be used in input list of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Arrays are </a:t>
            </a:r>
            <a:r>
              <a:rPr lang="en-US" sz="3200">
                <a:solidFill>
                  <a:srgbClr val="CC0000"/>
                </a:solidFill>
              </a:rPr>
              <a:t>not</a:t>
            </a:r>
            <a:r>
              <a:rPr lang="en-US" sz="3200"/>
              <a:t> passed by Call By Value</a:t>
            </a:r>
            <a:r>
              <a:rPr lang="en-US" sz="3200">
                <a:solidFill>
                  <a:srgbClr val="CC0000"/>
                </a:solidFill>
              </a:rPr>
              <a:t>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Arrays are passed by Call By </a:t>
            </a:r>
            <a:r>
              <a:rPr lang="en-US" sz="3200">
                <a:solidFill>
                  <a:srgbClr val="CC0000"/>
                </a:solidFill>
              </a:rPr>
              <a:t>Reference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If we change array elements in a function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/>
              <a:t>The element is changed in the caller function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63F174E1-9C17-46BC-B818-64712B4A0826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in Functions (version 1)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Function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arr_func</a:t>
            </a:r>
            <a:r>
              <a:rPr lang="en-US" sz="2800"/>
              <a:t> takes an array of integers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int arr_func(int num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[90]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or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int arr_func(int num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Array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/>
              <a:t> is passed to function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arr_func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int a[90];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 = arr_func(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2724596-EEDC-4F67-A5AE-CB95DFA24754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5344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init_array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[10]){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a[10];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init_array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(a);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j;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for(j = 0; j &lt; 10; j++)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		printf("a[%d] = %d\n", j, a[j]);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562600" y="381000"/>
            <a:ext cx="3352800" cy="1236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تابعي كه يك آرايه به طول</a:t>
            </a:r>
            <a:r>
              <a:rPr lang="hi-IN" sz="2500" dirty="0">
                <a:cs typeface="Zar" pitchFamily="2" charset="-78"/>
              </a:rPr>
              <a:t> </a:t>
            </a:r>
            <a:r>
              <a:rPr lang="fa-IR" sz="2500" dirty="0">
                <a:cs typeface="B Nazanin" pitchFamily="2" charset="-78"/>
              </a:rPr>
              <a:t>10</a:t>
            </a:r>
            <a:r>
              <a:rPr lang="ar-SA" sz="2500" dirty="0">
                <a:cs typeface="B Nazanin" pitchFamily="2" charset="-78"/>
              </a:rPr>
              <a:t>را مي‌گيرد و اعضاي آن را با اعداد 0 تا 9 مقداردهي مي‌كند</a:t>
            </a:r>
            <a:r>
              <a:rPr lang="en-US" sz="2500" dirty="0">
                <a:cs typeface="B Nazanin" pitchFamily="2" charset="-78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838F5698-2B9A-4D4D-8967-ECBD0C5D1E99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 Size in Functions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980728"/>
            <a:ext cx="8686800" cy="552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If array is an </a:t>
            </a:r>
            <a:r>
              <a:rPr lang="en-US" sz="2800" dirty="0">
                <a:solidFill>
                  <a:srgbClr val="CC0000"/>
                </a:solidFill>
              </a:rPr>
              <a:t>input parameter</a:t>
            </a:r>
            <a:r>
              <a:rPr lang="en-US" sz="2800" dirty="0"/>
              <a:t> of a function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It </a:t>
            </a:r>
            <a:r>
              <a:rPr lang="en-US" sz="2400" dirty="0">
                <a:solidFill>
                  <a:srgbClr val="CC0000"/>
                </a:solidFill>
              </a:rPr>
              <a:t>cannot</a:t>
            </a:r>
            <a:r>
              <a:rPr lang="en-US" sz="2400" dirty="0"/>
              <a:t> find out the size of the array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Array size should be passed from caller function to called function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Using definitions 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20</a:t>
            </a:r>
          </a:p>
          <a:p>
            <a:pPr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a[]){ for(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&lt; 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 …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 dirty="0"/>
              <a:t>Using input variable </a:t>
            </a:r>
          </a:p>
          <a:p>
            <a:pPr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void read(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){ for(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&lt; size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or</a:t>
            </a:r>
          </a:p>
          <a:p>
            <a:pPr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void read(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a[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]){ </a:t>
            </a:r>
          </a:p>
          <a:p>
            <a:pPr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for(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&lt; size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++)</a:t>
            </a:r>
            <a:r>
              <a:rPr lang="en-US" sz="1800" dirty="0"/>
              <a:t>		</a:t>
            </a:r>
          </a:p>
          <a:p>
            <a:pPr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endParaRPr 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53687686-13A2-4B37-BB7A-310FE7B6C1D9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 Size in Functions (cont’d)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If array is declared in a function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It knows the size of the array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It </a:t>
            </a:r>
            <a:r>
              <a:rPr lang="en-US" sz="2400" dirty="0">
                <a:solidFill>
                  <a:srgbClr val="CC0000"/>
                </a:solidFill>
              </a:rPr>
              <a:t>can</a:t>
            </a:r>
            <a:r>
              <a:rPr lang="en-US" sz="2400" dirty="0"/>
              <a:t> find out the size of the array using 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endParaRPr lang="en-US" sz="24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ts val="300"/>
              </a:spcBef>
              <a:buClrTx/>
              <a:buSzPct val="85000"/>
              <a:buFontTx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(void){</a:t>
            </a:r>
          </a:p>
          <a:p>
            <a:pPr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, a[200];</a:t>
            </a:r>
          </a:p>
          <a:p>
            <a:pPr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&lt; 200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++)		</a:t>
            </a:r>
          </a:p>
          <a:p>
            <a:pPr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a[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] = 0;</a:t>
            </a:r>
          </a:p>
          <a:p>
            <a:pPr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or</a:t>
            </a:r>
          </a:p>
          <a:p>
            <a:pPr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22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(a)/</a:t>
            </a:r>
            <a:r>
              <a:rPr lang="en-US" sz="22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(a[0])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++)		a[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] = 0;</a:t>
            </a:r>
          </a:p>
          <a:p>
            <a:pPr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5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8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53687686-13A2-4B37-BB7A-310FE7B6C1D9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Out-of-range access 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95536" y="1052736"/>
            <a:ext cx="8686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C compiler does not check the range you access</a:t>
            </a:r>
          </a:p>
          <a:p>
            <a:pPr lvl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x[10];  x[20] = 30;  y = x[100];</a:t>
            </a:r>
          </a:p>
          <a:p>
            <a:pPr lvl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No compiler error!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What happen</a:t>
            </a:r>
          </a:p>
          <a:p>
            <a:pPr lvl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Read: Logical error</a:t>
            </a:r>
          </a:p>
          <a:p>
            <a:pPr lvl="2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y = x[100];</a:t>
            </a:r>
            <a:endParaRPr lang="en-US" sz="2800" dirty="0"/>
          </a:p>
          <a:p>
            <a:pPr lvl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Write: May or may not logical or runtime error</a:t>
            </a:r>
          </a:p>
          <a:p>
            <a:pPr lvl="2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x[20] = 30;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147043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2724596-EEDC-4F67-A5AE-CB95DFA24754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5344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init_array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size,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print_array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size,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[%d] = %d\n",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562600" y="381000"/>
            <a:ext cx="3352800" cy="47923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en-US" sz="2500" dirty="0">
                <a:cs typeface="Zar" pitchFamily="2" charset="-78"/>
              </a:rPr>
              <a:t>Out-of-range Example</a:t>
            </a:r>
          </a:p>
        </p:txBody>
      </p:sp>
    </p:spTree>
    <p:extLst>
      <p:ext uri="{BB962C8B-B14F-4D97-AF65-F5344CB8AC3E}">
        <p14:creationId xmlns:p14="http://schemas.microsoft.com/office/powerpoint/2010/main" val="1142115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7" dur="50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7" dur="500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2724596-EEDC-4F67-A5AE-CB95DFA24754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5344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y = 2; 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a[10] = {0};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init_array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(10, a);			//OK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print_array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(10, a);		//OK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print_array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(30, a);		//Wrong output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init_array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(1000, a);		//May be Run-time error!!!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init_array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(20, a);		//May changes X, Y!!!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						//Logical error 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("x = %d, y = %d\n" , x, y);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6181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7" dur="50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7" dur="500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2" dur="500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7" dur="500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9519913-198A-4534-B31E-29B93C6F6376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5344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int max_index(int a[], int size){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int i;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int index = 0;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for(i = 1; i &lt; size; i++)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     if(a[i] &gt; a[index])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             index = i; 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return index;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int arr[] = {1, 4, 12, 93, 23};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printf("max index = %d\n", max_index(arr, 5));     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5486400" y="304800"/>
            <a:ext cx="3505200" cy="855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تابعي كه يك آرايه را بگيرد و محل بزرگترين عضو آنرا برگرداند</a:t>
            </a:r>
            <a:r>
              <a:rPr lang="hi-IN" sz="2500" dirty="0">
                <a:cs typeface="Zar" pitchFamily="2" charset="-78"/>
              </a:rPr>
              <a:t>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276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276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276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F679B5E-4D8E-445B-B6B6-24E458E89C96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28600" y="346075"/>
            <a:ext cx="8915400" cy="65119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563"/>
              </a:spcBef>
              <a:buClrTx/>
              <a:buFontTx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array_swap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j){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a[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a[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] = a[j];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a[j] =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ClrTx/>
              <a:buFontTx/>
              <a:buNone/>
            </a:pPr>
            <a:endParaRPr lang="en-US" sz="12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[10] = {1, 2, 5, 6};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x = 2, y = 6;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[%d] = %d,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[%d] = %d\n", x,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[x], y,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[y]); 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array_swap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x, y);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[%d] = %d,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[%d] = %d\n", x,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[x], y,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[y]);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5562600" y="76200"/>
            <a:ext cx="3429000" cy="855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تابعي كه يك آرايه و دو محل آنرا بگيرد و آنها را باهم جابجا كند</a:t>
            </a:r>
            <a:r>
              <a:rPr lang="en-US" sz="2500" dirty="0">
                <a:cs typeface="B Nazanin" pitchFamily="2" charset="-78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28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28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86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286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286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286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A1912CB-092D-440B-A5CA-5906C8A0649C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Arrays 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Multidimensional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String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String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Array of Strings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4BB72E3-7A72-468B-8170-D3DF4DCB9A11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28600" y="346075"/>
            <a:ext cx="8915400" cy="65119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array_swap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j){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a[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a[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 = a[j];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a[j]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bubble_sort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&lt; size - 1;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for(j =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+ 1; j &lt; size; j++)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	if(a[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 &lt; a[j])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array_swap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(a,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5181600" y="284163"/>
            <a:ext cx="3886200" cy="47466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تابع مرتب‌سازي مجموعه اعداد صحيح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D2F7C551-8DB6-488E-9732-3CB07F406EA2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52400" y="193675"/>
            <a:ext cx="8991600" cy="7172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print(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("%d ", a[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 = {1, 7, 3, 7, 11, 0};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size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/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("Before sort: ");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bubble_sort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("After sort: ");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 return 0;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60232" y="5796553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Call print in </a:t>
            </a:r>
            <a:r>
              <a:rPr lang="en-US" sz="1600" dirty="0" err="1">
                <a:solidFill>
                  <a:srgbClr val="C00000"/>
                </a:solidFill>
              </a:rPr>
              <a:t>bubble_sort</a:t>
            </a:r>
            <a:r>
              <a:rPr lang="en-US" sz="1600" dirty="0">
                <a:solidFill>
                  <a:srgbClr val="C00000"/>
                </a:solidFill>
              </a:rPr>
              <a:t> to show progress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81000" y="163513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Binary Search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int bsearch(int start, int end, int a[], int value){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int mid = (start + end) / 2;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if(a[mid] == value)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return mid;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else if(start &gt;= end)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return -1;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else if(value &gt; a[mid])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return bsearch(mid + 1, end, a, value);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return bsearch(start, mid - 1 , a, value);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30F31BF-D1C5-4CF8-8EC0-8BA87F9C2859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22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7F07186-F889-4899-8CA2-043EBC06AED4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Initializing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Arrays 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Multidimensional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String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String functions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Array of Strings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F8A989A3-F645-415C-A145-E8C05873180E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Multidimensional Arrays 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9925" indent="-320675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If element of an array is array itself, it will be Multidimensional array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/>
              <a:t>nxn</a:t>
            </a:r>
            <a:r>
              <a:rPr lang="en-US" sz="3200" dirty="0"/>
              <a:t> matrix, </a:t>
            </a:r>
            <a:r>
              <a:rPr lang="en-US" sz="3200" dirty="0" err="1"/>
              <a:t>mxnxnxm</a:t>
            </a:r>
            <a:r>
              <a:rPr lang="en-US" sz="3200" dirty="0"/>
              <a:t> matrix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endParaRPr lang="en-US" sz="2400" dirty="0"/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t[10][20];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10x20 matrix of integers 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t[1][1];  //t[1,1] </a:t>
            </a:r>
            <a:r>
              <a:rPr lang="en-US" sz="2800" b="1" dirty="0"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Integer variable in location (1,1)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E1DAFBD-012C-43EF-B12A-BF73594B32EB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Initializing Multidimensional Arrays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686800" cy="562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num[2][3] = {1, 2, 0, 3, 4 , 7};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num[2][3] = {{1, 2, 0},{3, 4, 7}};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/>
              <a:t>num[0][2] is 0, num[1][0] is 3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/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num[5][3] = {{1, 2, 0},{3, 4, 7}};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/>
              <a:t>num[2][2] is 0, num[1][2] is 7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/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num[2][3][2] = {{{1,2},{3,4},{5,6}}, {{1},{2},{3}}};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/>
              <a:t>num[0][2][1] is 6, num[1][0][1] is 0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/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num[][2] = {{1,1},{2,2},{3,3}};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/>
              <a:t>num[1][1] is 2, num[2][0] is 3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09A2190-81AA-4C19-AB5C-51BCD1DCE5F3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5344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Multidimensional Arrays in Functions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Can be used as input of functions</a:t>
            </a:r>
          </a:p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800"/>
              <a:t>    All dimensions except the first one must be given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void func(int a[10][20][5]);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Input is a 10x20x5 integer matrix</a:t>
            </a:r>
            <a:r>
              <a:rPr lang="en-US" sz="2400"/>
              <a:t> </a:t>
            </a:r>
          </a:p>
          <a:p>
            <a:pPr lvl="1">
              <a:lnSpc>
                <a:spcPct val="90000"/>
              </a:lnSpc>
              <a:spcBef>
                <a:spcPts val="225"/>
              </a:spcBef>
              <a:buClrTx/>
              <a:buSzPct val="85000"/>
              <a:buFontTx/>
              <a:buNone/>
            </a:pPr>
            <a:endParaRPr lang="en-US" sz="900"/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void func(int a[][20][30], int size);</a:t>
            </a:r>
            <a:r>
              <a:rPr lang="en-US" sz="2800"/>
              <a:t> </a:t>
            </a:r>
          </a:p>
          <a:p>
            <a:pPr lvl="1">
              <a:lnSpc>
                <a:spcPct val="90000"/>
              </a:lnSpc>
              <a:spcBef>
                <a:spcPts val="225"/>
              </a:spcBef>
              <a:buClrTx/>
              <a:buSzPct val="85000"/>
              <a:buFontTx/>
              <a:buNone/>
            </a:pPr>
            <a:endParaRPr lang="en-US" sz="900"/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void func(int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size1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, int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size2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, int a[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size1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size2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Input is a matrix of integers that both rows and columns are variable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46AC3583-F0FB-4A05-893A-FBB353CF6186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6106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#define SIZE 5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endParaRPr lang="en-US" sz="21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void swap(int 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a[SIZE][SIZE]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, int i, int j){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	int tmp;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	tmp = a[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	a[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	a[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] = tmp;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endParaRPr lang="en-US" sz="21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void transpose(int 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a[][SIZE]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	int i, j;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	for(i = 0; i &lt; SIZE; i++)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		for(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 = i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; j &lt; SIZE; j++)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			swap(a, i, j);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5791200" y="228600"/>
            <a:ext cx="3048000" cy="5207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750"/>
              </a:spcBef>
              <a:buClrTx/>
              <a:buSzPct val="65000"/>
              <a:buFontTx/>
              <a:buNone/>
            </a:pPr>
            <a:r>
              <a:rPr lang="ar-SA" sz="2800" dirty="0">
                <a:cs typeface="B Nazanin" pitchFamily="2" charset="-78"/>
              </a:rPr>
              <a:t>محاسبه ترانهاده ماتريس</a:t>
            </a:r>
            <a:endParaRPr lang="en-US" sz="28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36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368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6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368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368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2947438-8879-4A13-B7BD-168BAE154992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534400" cy="668655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9925" indent="-32067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displayMatrix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row, column;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 ( row = 0; row 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++row) {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for ( column = 0; column 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++column )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("%5i", matrix[row][column]);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("\n");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 (void){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sampleMatrix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[3][5]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 {{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7, 16, 55, 13, 12 }, {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10, 52, 0, 7 }, { -2, 1, 2, 4, 9 }};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("Original matrix:\n");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displayMatrix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(3, 5,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sampleMatrix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5867400" y="2947988"/>
            <a:ext cx="2971800" cy="85566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تابعي براي چاپ يك ماتريس كه ابعاد آن مشخص نيست</a:t>
            </a:r>
            <a:r>
              <a:rPr lang="hi-IN" sz="2500" dirty="0">
                <a:cs typeface="Zar" pitchFamily="2" charset="-78"/>
              </a:rPr>
              <a:t>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6" dur="500"/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9" dur="500"/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5" dur="500"/>
                                        <p:tgtEl>
                                          <p:spTgt spid="378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8" dur="500"/>
                                        <p:tgtEl>
                                          <p:spTgt spid="378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AutoShape 1"/>
          <p:cNvSpPr>
            <a:spLocks noChangeArrowheads="1"/>
          </p:cNvSpPr>
          <p:nvPr/>
        </p:nvSpPr>
        <p:spPr bwMode="auto">
          <a:xfrm>
            <a:off x="274638" y="92075"/>
            <a:ext cx="8320087" cy="822325"/>
          </a:xfrm>
          <a:prstGeom prst="flowChartProcess">
            <a:avLst/>
          </a:prstGeom>
          <a:solidFill>
            <a:srgbClr val="CFE7F5"/>
          </a:solidFill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A * 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B9A7617-E788-4ED4-BB2E-E5E1FCC42606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Arrays 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Multidimensional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String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String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Array of Strings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 In Memory </a:t>
            </a: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96BA781C-ABA4-4AE4-912B-6EC652927150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30</a:t>
            </a:fld>
            <a:endParaRPr lang="en-US" sz="1200">
              <a:ea typeface="MS PGothic" pitchFamily="34" charset="-128"/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219200"/>
            <a:ext cx="480060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14800"/>
            <a:ext cx="70104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91200"/>
            <a:ext cx="76200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BFA69476-5D3C-4D7B-A271-F4EF6E6E1030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Initializing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Arrays 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Multidimensional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String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String functions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Bugs and avoiding them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89912E2B-9F93-4E5C-A041-F205FDF875D2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Introduction 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Until now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700" dirty="0"/>
              <a:t>We have seen strings in </a:t>
            </a:r>
            <a:r>
              <a:rPr lang="en-US" sz="2700" dirty="0" err="1"/>
              <a:t>printf</a:t>
            </a:r>
            <a:endParaRPr lang="en-US" sz="2700" dirty="0"/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700" dirty="0"/>
              <a:t>Our old definition: string is a set of char between “”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("This is a string\n");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("This is %s\n", "a string\n");</a:t>
            </a:r>
          </a:p>
          <a:p>
            <a:pPr>
              <a:spcBef>
                <a:spcPts val="813"/>
              </a:spcBef>
              <a:buClrTx/>
              <a:buFontTx/>
              <a:buNone/>
            </a:pPr>
            <a:endParaRPr lang="en-US" sz="13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Strings: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An array of chars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Terminated by the </a:t>
            </a:r>
            <a:r>
              <a:rPr lang="en-US" sz="2800" dirty="0">
                <a:solidFill>
                  <a:srgbClr val="CC0000"/>
                </a:solidFill>
              </a:rPr>
              <a:t>null char</a:t>
            </a:r>
            <a:r>
              <a:rPr lang="en-US" sz="2800" dirty="0"/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'\0'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ts val="300"/>
              </a:spcBef>
              <a:buClrTx/>
              <a:buSzPct val="65000"/>
              <a:buFontTx/>
              <a:buNone/>
            </a:pPr>
            <a:fld id="{6CD20100-5139-4B25-9CF7-CC9F27B920DA}" type="slidenum">
              <a:rPr lang="en-US" sz="1200">
                <a:ea typeface="MS PGothic" pitchFamily="34" charset="-128"/>
              </a:rPr>
              <a:pPr algn="r">
                <a:spcBef>
                  <a:spcPts val="300"/>
                </a:spcBef>
                <a:buClrTx/>
                <a:buSzPct val="65000"/>
                <a:buFontTx/>
                <a:buNone/>
              </a:pPr>
              <a:t>33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Strings in C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Since strings are array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char str3[] = {'p', 'r', 'o', 'g', 'r', 'a', 'm', '\0'};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char str1[8] = "program";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char str2[] = "program";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 char *str3  = "program"; //we will see later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381000" y="3581400"/>
            <a:ext cx="7256463" cy="2052638"/>
            <a:chOff x="240" y="2256"/>
            <a:chExt cx="4571" cy="1293"/>
          </a:xfrm>
        </p:grpSpPr>
        <p:graphicFrame>
          <p:nvGraphicFramePr>
            <p:cNvPr id="44037" name="Object 5"/>
            <p:cNvGraphicFramePr>
              <a:graphicFrameLocks noChangeAspect="1"/>
            </p:cNvGraphicFramePr>
            <p:nvPr/>
          </p:nvGraphicFramePr>
          <p:xfrm>
            <a:off x="240" y="2256"/>
            <a:ext cx="4571" cy="1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91" r:id="rId4" imgW="3718800" imgH="1054800" progId="">
                    <p:embed/>
                  </p:oleObj>
                </mc:Choice>
                <mc:Fallback>
                  <p:oleObj r:id="rId4" imgW="3718800" imgH="105480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256"/>
                          <a:ext cx="4571" cy="129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38" name="Text Box 6"/>
            <p:cNvSpPr txBox="1">
              <a:spLocks noChangeArrowheads="1"/>
            </p:cNvSpPr>
            <p:nvPr/>
          </p:nvSpPr>
          <p:spPr bwMode="auto">
            <a:xfrm>
              <a:off x="240" y="2256"/>
              <a:ext cx="4571" cy="1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6DFC205-D2CF-49BB-BB62-FF92CE2FC7A4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Reading &amp; Writing Strings 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/>
              <a:t> can be used to print strings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("program");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", "program");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dirty="0"/>
              <a:t> can be used to read strings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/>
              <a:t>	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[200];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Initial white spaces are ignored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Read until </a:t>
            </a:r>
            <a:r>
              <a:rPr lang="en-US" sz="2400" dirty="0">
                <a:solidFill>
                  <a:srgbClr val="C00000"/>
                </a:solidFill>
              </a:rPr>
              <a:t>space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C00000"/>
                </a:solidFill>
              </a:rPr>
              <a:t>'\n</a:t>
            </a:r>
            <a:r>
              <a:rPr lang="en-US" sz="2400" dirty="0"/>
              <a:t>' (which is replaced by \0)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We must allocate </a:t>
            </a:r>
            <a:r>
              <a:rPr lang="en-US" sz="2800" dirty="0">
                <a:solidFill>
                  <a:srgbClr val="CC0000"/>
                </a:solidFill>
              </a:rPr>
              <a:t>sufficient size</a:t>
            </a:r>
            <a:r>
              <a:rPr lang="en-US" sz="2800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9D021CC3-C5EF-474B-909D-D0BFE7D5DC42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Reading &amp; Writing Strings (cont’d) 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939336" cy="536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puts(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800" dirty="0"/>
              <a:t>is very simple version of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Can only be used to print strings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Adds ‘\n’ to end of string  </a:t>
            </a:r>
          </a:p>
          <a:p>
            <a:pPr>
              <a:spcBef>
                <a:spcPts val="938"/>
              </a:spcBef>
              <a:buClrTx/>
              <a:buFontTx/>
              <a:buNone/>
            </a:pPr>
            <a:endParaRPr lang="en-US" sz="1400" dirty="0"/>
          </a:p>
          <a:p>
            <a:pPr>
              <a:spcBef>
                <a:spcPts val="938"/>
              </a:spcBef>
              <a:buClrTx/>
              <a:buFontTx/>
              <a:buNone/>
            </a:pPr>
            <a:endParaRPr lang="en-US" sz="14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gets(char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[])</a:t>
            </a:r>
            <a:r>
              <a:rPr lang="en-US" sz="2800" dirty="0"/>
              <a:t> can be used to read strings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gets</a:t>
            </a:r>
            <a:r>
              <a:rPr lang="en-US" sz="2800" dirty="0"/>
              <a:t> does </a:t>
            </a:r>
            <a:r>
              <a:rPr lang="en-US" sz="2800" dirty="0">
                <a:solidFill>
                  <a:srgbClr val="CC0000"/>
                </a:solidFill>
              </a:rPr>
              <a:t>not</a:t>
            </a:r>
            <a:r>
              <a:rPr lang="en-US" sz="2800" dirty="0"/>
              <a:t> ignore the white spaces</a:t>
            </a:r>
          </a:p>
          <a:p>
            <a:pPr lvl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Read until \n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String should be large enough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6535BB1F-E7BA-45FF-806D-E96565E5FDB8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Initializing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Arrays 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Multidimensional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String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String</a:t>
            </a:r>
            <a:r>
              <a:rPr lang="en-US" sz="3200">
                <a:solidFill>
                  <a:srgbClr val="C2C2C2"/>
                </a:solidFill>
              </a:rPr>
              <a:t> </a:t>
            </a:r>
            <a:r>
              <a:rPr lang="en-US" sz="3200"/>
              <a:t>functions</a:t>
            </a:r>
            <a:r>
              <a:rPr lang="en-US" sz="3200">
                <a:solidFill>
                  <a:srgbClr val="C2C2C2"/>
                </a:solidFill>
              </a:rPr>
              <a:t>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Bugs and avoiding them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4CAFDB0-E1D3-4E8C-B7F9-B1DAF5375158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String Library 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10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Access to string library by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#include &lt;string.h&gt;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endParaRPr lang="en-US" sz="20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Many functions to work with strings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Find the length of string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Compare strings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Copy strings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Search in strings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5CFE860-8F27-4C59-9CAD-C25BAE46383C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Length of String 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8338" indent="-3222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strlen(str)</a:t>
            </a:r>
            <a:r>
              <a:rPr lang="en-US" sz="2800"/>
              <a:t>: Length of string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endParaRPr lang="en-US" sz="2400"/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From start to first occurrence of the </a:t>
            </a:r>
            <a:r>
              <a:rPr lang="en-US" sz="2800">
                <a:solidFill>
                  <a:srgbClr val="CC0000"/>
                </a:solidFill>
              </a:rPr>
              <a:t>null char 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endParaRPr lang="en-US" sz="2400" b="1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char str[] = "This is test"; 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char str1[10]={'a', 'b',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'\0'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, 'c', '\0'};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strlen(str)  </a:t>
            </a:r>
            <a:r>
              <a:rPr lang="en-US" sz="2400" b="1"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 12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strlen(str1) </a:t>
            </a:r>
            <a:r>
              <a:rPr lang="en-US" sz="2400" b="1"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C3FA94D1-4111-4FAC-AC12-231DE8A72FA7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Compare Strings 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str1 and str2 are compared as follows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Compare </a:t>
            </a:r>
            <a:r>
              <a:rPr lang="en-US" sz="2400">
                <a:solidFill>
                  <a:srgbClr val="CC0000"/>
                </a:solidFill>
              </a:rPr>
              <a:t>char by char</a:t>
            </a:r>
            <a:r>
              <a:rPr lang="en-US" sz="2400"/>
              <a:t> from </a:t>
            </a:r>
            <a:r>
              <a:rPr lang="en-US" sz="2400">
                <a:solidFill>
                  <a:srgbClr val="CC0000"/>
                </a:solidFill>
              </a:rPr>
              <a:t>left to right</a:t>
            </a:r>
            <a:r>
              <a:rPr lang="en-US" sz="2400"/>
              <a:t> until str1 and str2 has same chars.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In the first different char 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400"/>
              <a:t>If(char of str1 &lt; char of str2) </a:t>
            </a:r>
            <a:r>
              <a:rPr lang="en-US" sz="2400">
                <a:latin typeface="Wingdings" pitchFamily="2" charset="2"/>
              </a:rPr>
              <a:t></a:t>
            </a:r>
            <a:r>
              <a:rPr lang="en-US" sz="2400"/>
              <a:t> str1 &lt; str2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If (both string finish) </a:t>
            </a:r>
            <a:r>
              <a:rPr lang="en-US" sz="2400">
                <a:latin typeface="Wingdings" pitchFamily="2" charset="2"/>
              </a:rPr>
              <a:t></a:t>
            </a:r>
            <a:r>
              <a:rPr lang="en-US" sz="2400"/>
              <a:t> str1 = str2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strcmp(str1, str2):</a:t>
            </a:r>
            <a:r>
              <a:rPr lang="en-US" sz="2400"/>
              <a:t>compare str1 and str2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If(str1 == str2) </a:t>
            </a:r>
            <a:r>
              <a:rPr lang="en-US" sz="2200">
                <a:latin typeface="Wingdings" pitchFamily="2" charset="2"/>
              </a:rPr>
              <a:t></a:t>
            </a:r>
            <a:r>
              <a:rPr lang="en-US" sz="2200"/>
              <a:t> return 0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If(str1 &lt; str2) </a:t>
            </a:r>
            <a:r>
              <a:rPr lang="en-US" sz="2200">
                <a:latin typeface="Wingdings" pitchFamily="2" charset="2"/>
              </a:rPr>
              <a:t></a:t>
            </a:r>
            <a:r>
              <a:rPr lang="en-US" sz="2200"/>
              <a:t> return -1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If(str1 &gt; str2) </a:t>
            </a:r>
            <a:r>
              <a:rPr lang="en-US" sz="2200">
                <a:latin typeface="Wingdings" pitchFamily="2" charset="2"/>
              </a:rPr>
              <a:t></a:t>
            </a:r>
            <a:r>
              <a:rPr lang="en-US" sz="2200"/>
              <a:t> return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76408D7-2338-404B-BA79-A196FA9463E9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Introduction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Algorithms usually work on large data sets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Sort a set of numbers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Search a specific number in a set of numbers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How to read and store a set of data?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To read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Repeat the scanf statement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Use the loop statements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To store the data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Save each data in a single variable??</a:t>
            </a:r>
          </a:p>
          <a:p>
            <a:pPr lvl="2">
              <a:lnSpc>
                <a:spcPct val="90000"/>
              </a:lnSpc>
              <a:spcBef>
                <a:spcPts val="5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200">
                <a:solidFill>
                  <a:srgbClr val="CC0000"/>
                </a:solidFill>
              </a:rPr>
              <a:t>3000 int variables! ! ! 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D6F44322-B974-41F7-B8B2-B24E79DB48AD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Compare Strings: Examples 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25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s1[] = "abc";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s2[] = "abc";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i = strcmp(s1, s2);	//</a:t>
            </a:r>
            <a:r>
              <a:rPr lang="en-US" sz="1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 = 0</a:t>
            </a:r>
          </a:p>
          <a:p>
            <a:pPr>
              <a:lnSpc>
                <a:spcPct val="80000"/>
              </a:lnSpc>
              <a:spcBef>
                <a:spcPts val="313"/>
              </a:spcBef>
              <a:buClrTx/>
              <a:buFontTx/>
              <a:buNone/>
            </a:pPr>
            <a:endParaRPr lang="en-US" sz="5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s3[] = "abc";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s4[] = "abx";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i = strcmp(s3, s4);	//</a:t>
            </a:r>
            <a:r>
              <a:rPr lang="en-US" sz="1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 = -1</a:t>
            </a:r>
          </a:p>
          <a:p>
            <a:pPr>
              <a:lnSpc>
                <a:spcPct val="80000"/>
              </a:lnSpc>
              <a:spcBef>
                <a:spcPts val="313"/>
              </a:spcBef>
              <a:buClrTx/>
              <a:buFontTx/>
              <a:buNone/>
            </a:pPr>
            <a:endParaRPr lang="en-US" sz="5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s5[] = "axc";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s6[] = "abc";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i = strcmp(s5, s6);	//</a:t>
            </a:r>
            <a:r>
              <a:rPr lang="en-US" sz="1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 = 1</a:t>
            </a:r>
          </a:p>
          <a:p>
            <a:pPr>
              <a:lnSpc>
                <a:spcPct val="80000"/>
              </a:lnSpc>
              <a:spcBef>
                <a:spcPts val="313"/>
              </a:spcBef>
              <a:buClrTx/>
              <a:buFontTx/>
              <a:buNone/>
            </a:pPr>
            <a:endParaRPr lang="en-US" sz="5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s7[] = "ab";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s8[] = "abc";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i = strcmp(s7, s8);	 //</a:t>
            </a:r>
            <a:r>
              <a:rPr lang="en-US" sz="1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 = -1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8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s9[]  = "abc";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s10[] = "aBc";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i = strcmp(s9, s10);	 //</a:t>
            </a:r>
            <a:r>
              <a:rPr lang="en-US" sz="1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 =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51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51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51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1" dur="500"/>
                                        <p:tgtEl>
                                          <p:spTgt spid="512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4" dur="500"/>
                                        <p:tgtEl>
                                          <p:spTgt spid="512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512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Compare Strings </a:t>
            </a: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1">
                <a:latin typeface="Courier New" pitchFamily="49" charset="0"/>
                <a:cs typeface="Courier New" pitchFamily="49" charset="0"/>
              </a:rPr>
              <a:t>strcmpi(str1, str2)</a:t>
            </a:r>
          </a:p>
          <a:p>
            <a:pPr eaLnBrk="0" hangingPunct="0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Compares str1 and str2 similar to strcmp</a:t>
            </a:r>
          </a:p>
          <a:p>
            <a:pPr eaLnBrk="0" hangingPunct="0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But ignores uppercase/lowercase difference </a:t>
            </a:r>
          </a:p>
          <a:p>
            <a:pPr eaLnBrk="0" hangingPunct="0">
              <a:spcBef>
                <a:spcPts val="2000"/>
              </a:spcBef>
              <a:buClrTx/>
              <a:buFontTx/>
              <a:buNone/>
            </a:pPr>
            <a:endParaRPr lang="en-US" sz="3200" b="1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char str1[]="ABC", str2[]="abC";</a:t>
            </a:r>
          </a:p>
          <a:p>
            <a:pPr eaLnBrk="0" hangingPunct="0"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strcmpi(str1, str2) </a:t>
            </a:r>
            <a:r>
              <a:rPr lang="en-US" sz="2800" b="1"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 0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9B2340C0-FB55-4276-A33A-645643FEBFA0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41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6B7A87C-84C6-447E-95BA-51F7B35251BF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Copy Strings 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Strings should be copied char by char </a:t>
            </a:r>
          </a:p>
          <a:p>
            <a:pPr>
              <a:lnSpc>
                <a:spcPct val="90000"/>
              </a:lnSpc>
              <a:spcBef>
                <a:spcPts val="875"/>
              </a:spcBef>
              <a:buClrTx/>
              <a:buFontTx/>
              <a:buNone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strcpy(dst_str, src_str)</a:t>
            </a:r>
            <a:r>
              <a:rPr lang="en-US" sz="3200"/>
              <a:t>: copy the </a:t>
            </a:r>
            <a:r>
              <a:rPr lang="en-US" sz="3200" b="1">
                <a:latin typeface="Courier New" pitchFamily="49" charset="0"/>
                <a:cs typeface="Courier New" pitchFamily="49" charset="0"/>
              </a:rPr>
              <a:t>src_str</a:t>
            </a:r>
            <a:r>
              <a:rPr lang="en-US" sz="3200"/>
              <a:t> to the </a:t>
            </a:r>
            <a:r>
              <a:rPr lang="en-US" sz="3200" b="1">
                <a:latin typeface="Courier New" pitchFamily="49" charset="0"/>
                <a:cs typeface="Courier New" pitchFamily="49" charset="0"/>
              </a:rPr>
              <a:t>dst_str</a:t>
            </a:r>
          </a:p>
          <a:p>
            <a:pPr>
              <a:lnSpc>
                <a:spcPct val="90000"/>
              </a:lnSpc>
              <a:spcBef>
                <a:spcPts val="875"/>
              </a:spcBef>
              <a:buClrTx/>
              <a:buFontTx/>
              <a:buNone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src_str</a:t>
            </a:r>
            <a:r>
              <a:rPr lang="en-US" sz="3200"/>
              <a:t> is a constant string </a:t>
            </a:r>
          </a:p>
          <a:p>
            <a:pPr>
              <a:lnSpc>
                <a:spcPct val="90000"/>
              </a:lnSpc>
              <a:spcBef>
                <a:spcPts val="875"/>
              </a:spcBef>
              <a:buClrTx/>
              <a:buFontTx/>
              <a:buNone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dst_str</a:t>
            </a:r>
            <a:r>
              <a:rPr lang="en-US" sz="3200"/>
              <a:t> should have </a:t>
            </a:r>
            <a:r>
              <a:rPr lang="en-US" sz="3200">
                <a:solidFill>
                  <a:srgbClr val="CC0000"/>
                </a:solidFill>
              </a:rPr>
              <a:t>sufficient size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E2BC7C0F-F1EB-452A-BA76-AC7CD0147FAA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Copy Strings: Example 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char str1[] = "Test String";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char str2[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]; 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strcpy(str2, str1);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printf("%s\n", str2);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printf("%s\n", str1);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6172200" y="3367088"/>
            <a:ext cx="3048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Tx/>
              <a:buSzPct val="65000"/>
              <a:buFontTx/>
              <a:buNone/>
            </a:pPr>
            <a:r>
              <a:rPr lang="en-US" sz="2800">
                <a:solidFill>
                  <a:srgbClr val="0033CC"/>
                </a:solidFill>
              </a:rPr>
              <a:t>Test String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6172200" y="4205288"/>
            <a:ext cx="3048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Tx/>
              <a:buSzPct val="65000"/>
              <a:buFontTx/>
              <a:buNone/>
            </a:pPr>
            <a:r>
              <a:rPr lang="en-US" sz="2800">
                <a:solidFill>
                  <a:srgbClr val="0033CC"/>
                </a:solidFill>
              </a:rPr>
              <a:t>Test String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874A5A6-D357-4667-93A1-402E64E2AA2A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Concatenate Strings 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1">
                <a:latin typeface="Courier New" pitchFamily="49" charset="0"/>
                <a:cs typeface="Courier New" pitchFamily="49" charset="0"/>
              </a:rPr>
              <a:t>strcat(dst, src)</a:t>
            </a:r>
            <a:r>
              <a:rPr lang="en-US" sz="3600"/>
              <a:t>: Append the </a:t>
            </a:r>
            <a:r>
              <a:rPr lang="en-US" sz="3600" b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3600"/>
              <a:t> string to the end of </a:t>
            </a:r>
            <a:r>
              <a:rPr lang="en-US" sz="3600" b="1">
                <a:latin typeface="Courier New" pitchFamily="49" charset="0"/>
                <a:cs typeface="Courier New" pitchFamily="49" charset="0"/>
              </a:rPr>
              <a:t>dst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/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3600"/>
              <a:t> is constant string 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3600"/>
              <a:t> should have </a:t>
            </a:r>
            <a:r>
              <a:rPr lang="en-US" sz="3600">
                <a:solidFill>
                  <a:srgbClr val="CC0000"/>
                </a:solidFill>
              </a:rPr>
              <a:t>sufficient space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EBD2CA42-B95B-4838-A82F-4DEEC3BF9F04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Concatenate Strings: Example 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char str1[]  = "String";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char str2[</a:t>
            </a:r>
            <a:r>
              <a:rPr lang="en-US" sz="3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3200" b="1">
                <a:latin typeface="Courier New" pitchFamily="49" charset="0"/>
                <a:cs typeface="Courier New" pitchFamily="49" charset="0"/>
              </a:rPr>
              <a:t>]= "Test ";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strcat(str2, str1);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printf("%s\n", str2);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6324600" y="4191000"/>
            <a:ext cx="2133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Tx/>
              <a:buSzPct val="65000"/>
              <a:buFontTx/>
              <a:buNone/>
            </a:pPr>
            <a:r>
              <a:rPr lang="en-US" sz="2800">
                <a:solidFill>
                  <a:srgbClr val="0033CC"/>
                </a:solidFill>
              </a:rPr>
              <a:t>Test String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30D67A3-3649-47A1-BAD6-79FA93C1176D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Sized Version of the Functions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marL="1335088" indent="-31115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strncpy(dst, src, n)</a:t>
            </a:r>
            <a:r>
              <a:rPr lang="en-US" sz="3200"/>
              <a:t>: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copys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800"/>
              <a:t> chars from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800"/>
              <a:t> to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dst</a:t>
            </a:r>
          </a:p>
          <a:p>
            <a:pPr lvl="1">
              <a:spcBef>
                <a:spcPts val="200"/>
              </a:spcBef>
              <a:buClrTx/>
              <a:buSzPct val="85000"/>
              <a:buFontTx/>
              <a:buNone/>
            </a:pPr>
            <a:endParaRPr lang="en-US" sz="800"/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If(strlen(src) &gt; n)</a:t>
            </a:r>
          </a:p>
          <a:p>
            <a:pPr lvl="2">
              <a:spcBef>
                <a:spcPts val="7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/>
              <a:t>Copies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600"/>
              <a:t> chars to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dst</a:t>
            </a:r>
          </a:p>
          <a:p>
            <a:pPr lvl="2">
              <a:spcBef>
                <a:spcPts val="7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/>
              <a:t>Does </a:t>
            </a:r>
            <a:r>
              <a:rPr lang="en-US" sz="2600">
                <a:solidFill>
                  <a:srgbClr val="CC0000"/>
                </a:solidFill>
              </a:rPr>
              <a:t>not</a:t>
            </a:r>
            <a:r>
              <a:rPr lang="en-US" sz="2600"/>
              <a:t> add ‘\0’ to end of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dst</a:t>
            </a:r>
          </a:p>
          <a:p>
            <a:pPr lvl="2">
              <a:spcBef>
                <a:spcPts val="150"/>
              </a:spcBef>
              <a:buClrTx/>
              <a:buSzPct val="75000"/>
              <a:buFontTx/>
              <a:buNone/>
            </a:pPr>
            <a:endParaRPr lang="en-US" sz="600"/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If(strlen(src) &lt; n)</a:t>
            </a:r>
          </a:p>
          <a:p>
            <a:pPr lvl="2">
              <a:spcBef>
                <a:spcPts val="7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/>
              <a:t>Copy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600"/>
              <a:t> to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dst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/>
              <a:t>Add n – strlen(src) – 1 ‘\0’ to end of dst</a:t>
            </a:r>
          </a:p>
          <a:p>
            <a:pPr lvl="3">
              <a:spcBef>
                <a:spcPts val="550"/>
              </a:spcBef>
              <a:buSzPct val="70000"/>
              <a:buFont typeface="Wingdings" pitchFamily="2" charset="2"/>
              <a:buChar char=""/>
            </a:pPr>
            <a:r>
              <a:rPr lang="en-US" sz="2200"/>
              <a:t>dst must be large enough</a:t>
            </a:r>
          </a:p>
          <a:p>
            <a:pPr lvl="3">
              <a:spcBef>
                <a:spcPts val="550"/>
              </a:spcBef>
              <a:buSzPct val="70000"/>
              <a:buFont typeface="Wingdings" pitchFamily="2" charset="2"/>
              <a:buChar char=""/>
            </a:pPr>
            <a:r>
              <a:rPr lang="en-US" sz="2200"/>
              <a:t>n &lt; size of dst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9710E85-5E00-4ADD-8B6B-7A4202E08B73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Sized Version of Functions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strncmp(str1, str2, n)</a:t>
            </a:r>
            <a:r>
              <a:rPr lang="en-US" sz="3200"/>
              <a:t>: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compares the first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/>
              <a:t> chars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/>
              <a:t> = min{n,  strlen(str1)+1, strlen(str2)+1	}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strncat(dst, src, n)</a:t>
            </a:r>
            <a:r>
              <a:rPr lang="en-US" sz="3200"/>
              <a:t>: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Appends the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/>
              <a:t> chars from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800"/>
              <a:t> to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dst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/>
              <a:t> = min{n, strlen(src)}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Adds ‘\0’ to end of dst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dst must be large enough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46EBBF22-75FA-47EF-9442-AA40408B3C15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Numbers and Strings: number </a:t>
            </a:r>
            <a:r>
              <a:rPr lang="en-US" sz="2500">
                <a:solidFill>
                  <a:srgbClr val="293A83"/>
                </a:solidFill>
                <a:latin typeface="Wingdings" pitchFamily="2" charset="2"/>
              </a:rPr>
              <a:t></a:t>
            </a:r>
            <a:r>
              <a:rPr lang="en-US" sz="3600">
                <a:solidFill>
                  <a:srgbClr val="293A83"/>
                </a:solidFill>
              </a:rPr>
              <a:t> string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To convert a number to string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char str1[100];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int i = 100;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sprintf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(str1, "%d", i);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float f = 10.11;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sprintf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(str1, "%0.2f", f);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endParaRPr lang="en-US" sz="18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String </a:t>
            </a:r>
            <a:r>
              <a:rPr lang="en-US" sz="3200" b="1">
                <a:latin typeface="Courier New" pitchFamily="49" charset="0"/>
                <a:cs typeface="Courier New" pitchFamily="49" charset="0"/>
              </a:rPr>
              <a:t>str1</a:t>
            </a:r>
            <a:r>
              <a:rPr lang="en-US" sz="3200"/>
              <a:t> should have </a:t>
            </a:r>
            <a:r>
              <a:rPr lang="en-US" sz="3200">
                <a:solidFill>
                  <a:srgbClr val="CC0000"/>
                </a:solidFill>
              </a:rPr>
              <a:t>sufficient size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6934200" y="3276600"/>
            <a:ext cx="2438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SzPct val="65000"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str1 = “100”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6858000" y="4495800"/>
            <a:ext cx="2286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SzPct val="65000"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str1 = “10.11”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6AC4A54-30A1-4DB8-857A-D91D31AB16BE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Numbers and Strings: string </a:t>
            </a:r>
            <a:r>
              <a:rPr lang="en-US" sz="2500">
                <a:solidFill>
                  <a:srgbClr val="293A83"/>
                </a:solidFill>
                <a:latin typeface="Wingdings" pitchFamily="2" charset="2"/>
              </a:rPr>
              <a:t></a:t>
            </a:r>
            <a:r>
              <a:rPr lang="en-US" sz="3600">
                <a:solidFill>
                  <a:srgbClr val="293A83"/>
                </a:solidFill>
              </a:rPr>
              <a:t> number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To convert from strings to numbers 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/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#include &lt;stdlib.h&gt;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1000" b="1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char str1[] = "10";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int i;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 =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(str1);			// i = 10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sscanf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(str1, "%d", &amp;i); 	// i = 10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char str2[] = "20.44";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double f;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f =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atof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(str2); 	       	// f = 20.44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sscanf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(str2, "%lf", &amp;f); 	// f = 20.44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60BFE92-1D1E-4B07-BC82-1807B620ECBF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 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001000" cy="491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93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100"/>
              <a:t>A collection of </a:t>
            </a:r>
            <a:r>
              <a:rPr lang="en-US" sz="3100">
                <a:solidFill>
                  <a:srgbClr val="CC0000"/>
                </a:solidFill>
              </a:rPr>
              <a:t>same type</a:t>
            </a:r>
            <a:r>
              <a:rPr lang="en-US" sz="3100"/>
              <a:t> variables</a:t>
            </a:r>
          </a:p>
          <a:p>
            <a:pPr>
              <a:lnSpc>
                <a:spcPct val="80000"/>
              </a:lnSpc>
              <a:spcBef>
                <a:spcPts val="193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100"/>
              <a:t>A nx1 vector of</a:t>
            </a:r>
          </a:p>
          <a:p>
            <a:pPr lvl="1">
              <a:lnSpc>
                <a:spcPct val="80000"/>
              </a:lnSpc>
              <a:spcBef>
                <a:spcPts val="775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100"/>
              <a:t>Integers, chars, floats, …</a:t>
            </a:r>
          </a:p>
          <a:p>
            <a:pPr lvl="1">
              <a:lnSpc>
                <a:spcPct val="80000"/>
              </a:lnSpc>
              <a:spcBef>
                <a:spcPts val="775"/>
              </a:spcBef>
              <a:buClrTx/>
              <a:buSzPct val="85000"/>
              <a:buFontTx/>
              <a:buNone/>
            </a:pPr>
            <a:endParaRPr lang="en-US" sz="3100"/>
          </a:p>
          <a:p>
            <a:pPr>
              <a:lnSpc>
                <a:spcPct val="80000"/>
              </a:lnSpc>
              <a:spcBef>
                <a:spcPts val="193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100"/>
              <a:t>Example</a:t>
            </a:r>
          </a:p>
          <a:p>
            <a:pPr lvl="1">
              <a:lnSpc>
                <a:spcPct val="80000"/>
              </a:lnSpc>
              <a:spcBef>
                <a:spcPts val="775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100"/>
              <a:t>An array of 8 integer </a:t>
            </a:r>
          </a:p>
          <a:p>
            <a:pPr lvl="1">
              <a:lnSpc>
                <a:spcPct val="80000"/>
              </a:lnSpc>
              <a:spcBef>
                <a:spcPts val="775"/>
              </a:spcBef>
              <a:buClrTx/>
              <a:buSzPct val="85000"/>
              <a:buFontTx/>
              <a:buNone/>
            </a:pPr>
            <a:endParaRPr lang="en-US" sz="3100"/>
          </a:p>
          <a:p>
            <a:pPr lvl="1">
              <a:lnSpc>
                <a:spcPct val="80000"/>
              </a:lnSpc>
              <a:spcBef>
                <a:spcPts val="775"/>
              </a:spcBef>
              <a:buClrTx/>
              <a:buSzPct val="85000"/>
              <a:buFontTx/>
              <a:buNone/>
            </a:pPr>
            <a:endParaRPr lang="en-US" sz="3100"/>
          </a:p>
          <a:p>
            <a:pPr lvl="1">
              <a:lnSpc>
                <a:spcPct val="8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100"/>
              <a:t>An array of 5 chars</a:t>
            </a:r>
            <a:r>
              <a:rPr lang="en-US" sz="2400"/>
              <a:t> 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endParaRPr lang="en-US" sz="2400"/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5159375" y="3581400"/>
            <a:ext cx="2913063" cy="703263"/>
            <a:chOff x="3250" y="2256"/>
            <a:chExt cx="1835" cy="443"/>
          </a:xfrm>
        </p:grpSpPr>
        <p:graphicFrame>
          <p:nvGraphicFramePr>
            <p:cNvPr id="9221" name="Object 5"/>
            <p:cNvGraphicFramePr>
              <a:graphicFrameLocks noChangeAspect="1"/>
            </p:cNvGraphicFramePr>
            <p:nvPr/>
          </p:nvGraphicFramePr>
          <p:xfrm>
            <a:off x="3250" y="2256"/>
            <a:ext cx="1835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6" r:id="rId4" imgW="2917440" imgH="707400" progId="">
                    <p:embed/>
                  </p:oleObj>
                </mc:Choice>
                <mc:Fallback>
                  <p:oleObj r:id="rId4" imgW="2917440" imgH="70740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0" y="2256"/>
                          <a:ext cx="1835" cy="44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3250" y="2256"/>
              <a:ext cx="1835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953000"/>
            <a:ext cx="1809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AF198E5-C3FD-4BD2-8DCC-A349CE3C4148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String as Array 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Strings are array of chars</a:t>
            </a: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We work on arrays element by element </a:t>
            </a: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We can work on strings char by char</a:t>
            </a:r>
          </a:p>
          <a:p>
            <a:pPr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char str1[] = "100000";</a:t>
            </a:r>
          </a:p>
          <a:p>
            <a:pPr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str1[2] = '2';</a:t>
            </a: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We can pass strings to functions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B1975DA-41DD-4588-80AF-5E81C6B31C4C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6868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lnSpc>
                <a:spcPct val="90000"/>
              </a:lnSpc>
              <a:spcBef>
                <a:spcPts val="563"/>
              </a:spcBef>
              <a:buClrTx/>
              <a:buFontTx/>
              <a:buNone/>
            </a:pP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str_n_m_cat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(char s1[], char s2[],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m, char res[]){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(res, s1, n);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res[n] = '\0';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strncat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(res, s2, m);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res[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n+m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'\0';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563"/>
              </a:spcBef>
              <a:buClrTx/>
              <a:buFontTx/>
              <a:buNone/>
            </a:pP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char s1[] = "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abcdefgh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",  s2[] = "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abcdefgh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char result[50];</a:t>
            </a:r>
          </a:p>
          <a:p>
            <a:pPr>
              <a:lnSpc>
                <a:spcPct val="90000"/>
              </a:lnSpc>
              <a:spcBef>
                <a:spcPts val="875"/>
              </a:spcBef>
              <a:buClrTx/>
              <a:buFontTx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str_n_m_cat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(s1, s2, 6, 6, result);</a:t>
            </a:r>
          </a:p>
          <a:p>
            <a:pPr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str_n_m_cat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(s1, s2,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600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6, result);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Runtime error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5638800" y="2159694"/>
            <a:ext cx="3352800" cy="15573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00"/>
              </a:spcBef>
              <a:buClrTx/>
              <a:buSzPct val="65000"/>
              <a:buFontTx/>
              <a:buNone/>
            </a:pPr>
            <a:r>
              <a:rPr lang="ar-SA" sz="2400" dirty="0">
                <a:cs typeface="B Nazanin" pitchFamily="2" charset="-78"/>
              </a:rPr>
              <a:t>تابعي كه دو رشته</a:t>
            </a:r>
            <a:r>
              <a:rPr lang="hi-IN" sz="2400" dirty="0">
                <a:cs typeface="Zar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s1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و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s2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و دو عدد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n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و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m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را بگيرد و يك رشته توليد كند كه شامل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n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عضو اول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s1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و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m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عضو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s2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است</a:t>
            </a:r>
            <a:r>
              <a:rPr lang="en-US" sz="2400" dirty="0">
                <a:cs typeface="B Nazanin" pitchFamily="2" charset="-78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5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5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5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5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5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5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5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B1DB3469-8852-4BE4-BEF7-49CE4625575F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 of Strings 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2 dimensional array, each row is a string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/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371475" y="2057400"/>
            <a:ext cx="8620125" cy="387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8620125" cy="387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C5A311AC-DAC0-45CD-8E09-9F23F25FB81E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915400" cy="6729413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#define MAX_NAME_SIZE 100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read_data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(char names[][MAX_NAME_SIZE], double grades[],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("Enter name: ");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("%s", names[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("Enter grade: ");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("%lf", &amp;(grades[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]));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get_average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(double grades[],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double res = 0;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for(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res += grades[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return (res / size);       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3962400" y="136525"/>
            <a:ext cx="5029200" cy="1248676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برنامه‌اي كه تعداد دانشجويان را بگيرد، سپس اسم هر دانشجو و نمره را بگيرد. اسم دانشجوياني كه نمره آنها بيشتر از ميانگين است را چاپ كند</a:t>
            </a:r>
            <a:r>
              <a:rPr lang="hi-IN" sz="2500" dirty="0">
                <a:cs typeface="Zar" pitchFamily="2" charset="-78"/>
              </a:rPr>
              <a:t>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665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665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665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6656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5" dur="500"/>
                                        <p:tgtEl>
                                          <p:spTgt spid="6656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8" dur="500"/>
                                        <p:tgtEl>
                                          <p:spTgt spid="6656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1" dur="500"/>
                                        <p:tgtEl>
                                          <p:spTgt spid="6656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4" dur="500"/>
                                        <p:tgtEl>
                                          <p:spTgt spid="6656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614DD116-FB66-4F30-994E-DE029083A158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228600" y="0"/>
            <a:ext cx="8763000" cy="689927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print_names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(char names[][MAX_NAME_SIZE], double grades[],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size, double average){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("Average = %lf \n", average);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("List of students whose grade is above the average: \n");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if(grades[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 &gt; average)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("%s\n", names[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        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("Enter number of students: ");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double grades[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char names[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][MAX_NAME_SIZE];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 read_data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(names, grades,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double average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get_average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(grades,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print_names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(names, grades,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average);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F9F02EC-3A49-430A-90F8-FE7A99EEFD91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ctype.h 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Many function to work on chars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Check digit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Check alphabetic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Check lower or upper case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Convert from/to upper/lower case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D9F8B215-726F-4C47-90A0-914735C65B57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ctype.h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isdigit(ch)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Check ch is digital char or not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isalpha(ch)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Check ch is alphabetic or not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islower(ch)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Check ch is lowercase alphabetic or not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isupper(ch)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Check ch is uppercase alphabetic or not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char tolower(ch)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Convert ch to lowercase and return it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char toupper(ch)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Convert ch to upper case and return it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661DAAF9-E8A4-426F-9CEE-9CFEACD16848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Initializing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Arrays 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Multidimensional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String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String functions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Bugs and avoiding them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87CB02B9-C396-4C2B-91C7-FD2F82ABF5F1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Common Bugs &amp; Avoiding them 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650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/>
              <a:t>Strings which are used as destination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dirty="0" err="1"/>
              <a:t>scanf</a:t>
            </a:r>
            <a:r>
              <a:rPr lang="en-US" sz="2000" dirty="0"/>
              <a:t>, </a:t>
            </a:r>
            <a:r>
              <a:rPr lang="en-US" sz="2000" dirty="0" err="1"/>
              <a:t>sprintf</a:t>
            </a:r>
            <a:r>
              <a:rPr lang="en-US" sz="2000" dirty="0"/>
              <a:t>, </a:t>
            </a:r>
            <a:r>
              <a:rPr lang="en-US" sz="2000" dirty="0" err="1"/>
              <a:t>strcpy</a:t>
            </a:r>
            <a:r>
              <a:rPr lang="en-US" sz="2000" dirty="0"/>
              <a:t>, ….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dirty="0">
                <a:solidFill>
                  <a:srgbClr val="CC0000"/>
                </a:solidFill>
              </a:rPr>
              <a:t>Must be large enough</a:t>
            </a:r>
            <a:r>
              <a:rPr lang="en-US" sz="2000" dirty="0"/>
              <a:t> 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400" dirty="0"/>
              <a:t>Take care about the ‘\0’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dirty="0"/>
              <a:t>You should never destroy it, some library functions do!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/>
              <a:t>Out of range array index!!!! (read/write, wrong size in function, multidimensional array memory)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/>
              <a:t>You cannot assign a value to array 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400" dirty="0"/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a[4], b[4]; 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 = b; // Error 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/>
              <a:t>To debug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dirty="0"/>
              <a:t>Print the array index and corresponding value 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Chapters </a:t>
            </a:r>
            <a:r>
              <a:rPr lang="en-US" sz="3200" kern="0">
                <a:solidFill>
                  <a:srgbClr val="000000"/>
                </a:solidFill>
                <a:latin typeface="+mj-lt"/>
              </a:rPr>
              <a:t>6 and 8 of 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85578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2B41210-7890-4FFC-A84A-557E0C54CBF8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in C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229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Array declaration in C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	&lt;Elements’ Type&gt; &lt;identifier&gt;</a:t>
            </a:r>
            <a:r>
              <a:rPr lang="en-US" sz="3200" dirty="0">
                <a:solidFill>
                  <a:srgbClr val="CC0000"/>
                </a:solidFill>
              </a:rPr>
              <a:t>[</a:t>
            </a:r>
            <a:r>
              <a:rPr lang="en-US" sz="3200" dirty="0"/>
              <a:t>&lt;size&gt;</a:t>
            </a:r>
            <a:r>
              <a:rPr lang="en-US" sz="3200" dirty="0">
                <a:solidFill>
                  <a:srgbClr val="CC0000"/>
                </a:solidFill>
              </a:rPr>
              <a:t>]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&lt;Elements’ Type&gt;: </a:t>
            </a:r>
            <a:r>
              <a:rPr lang="en-US" sz="3200" dirty="0" err="1"/>
              <a:t>int</a:t>
            </a:r>
            <a:r>
              <a:rPr lang="en-US" sz="3200" dirty="0"/>
              <a:t>, char, float, …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&lt;size&gt;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Old compilers (standard): </a:t>
            </a:r>
            <a:r>
              <a:rPr lang="en-US" sz="2800" dirty="0">
                <a:solidFill>
                  <a:srgbClr val="CC0000"/>
                </a:solidFill>
              </a:rPr>
              <a:t>it should be constant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New compilers (standard)</a:t>
            </a:r>
            <a:r>
              <a:rPr lang="en-US" sz="2800" dirty="0">
                <a:solidFill>
                  <a:srgbClr val="CC0000"/>
                </a:solidFill>
              </a:rPr>
              <a:t>: it can be variable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Elements in array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From 0 to (size – 1)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911E0BA-E303-427A-B4DA-576D01C7F986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Example 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 num[20];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400"/>
              <a:t> is array of 20 </a:t>
            </a:r>
            <a:r>
              <a:rPr lang="en-US" sz="2400">
                <a:solidFill>
                  <a:srgbClr val="00CC00"/>
                </a:solidFill>
              </a:rPr>
              <a:t>integers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num[0]</a:t>
            </a:r>
            <a:r>
              <a:rPr lang="en-US" sz="2400"/>
              <a:t> is the first integer variable 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num[19]</a:t>
            </a:r>
            <a:r>
              <a:rPr lang="en-US" sz="2400"/>
              <a:t> is the last integer 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endParaRPr lang="en-US" sz="900"/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float farr[100];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farr</a:t>
            </a:r>
            <a:r>
              <a:rPr lang="en-US" sz="2400"/>
              <a:t> is array of 100 </a:t>
            </a:r>
            <a:r>
              <a:rPr lang="en-US" sz="2400">
                <a:solidFill>
                  <a:srgbClr val="00CC00"/>
                </a:solidFill>
              </a:rPr>
              <a:t>floats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farr[0]</a:t>
            </a:r>
            <a:r>
              <a:rPr lang="en-US" sz="2400"/>
              <a:t> is the first float 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farr[</a:t>
            </a: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49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/>
              <a:t> is the 50</a:t>
            </a:r>
            <a:r>
              <a:rPr lang="en-US" sz="2400" baseline="30000"/>
              <a:t>th</a:t>
            </a:r>
            <a:r>
              <a:rPr lang="en-US" sz="2400"/>
              <a:t> </a:t>
            </a:r>
            <a:r>
              <a:rPr lang="en-US" sz="2400">
                <a:solidFill>
                  <a:srgbClr val="00CC00"/>
                </a:solidFill>
              </a:rPr>
              <a:t>float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farr[99]</a:t>
            </a:r>
            <a:r>
              <a:rPr lang="en-US" sz="2400"/>
              <a:t> is the last float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FF10CC7-1FFD-408C-AC64-CB2F73F5C242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Arrays 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Multidimensional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String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String functions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Array of Strings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7BD5083-5F87-4023-A728-518C0C08CD18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in Functions 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1800"/>
              <a:t>	</a:t>
            </a:r>
            <a:r>
              <a:rPr lang="en-US" sz="2000"/>
              <a:t>	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int number[20];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number[i]</a:t>
            </a:r>
            <a:r>
              <a:rPr lang="en-US" sz="2400"/>
              <a:t> is an</a:t>
            </a:r>
            <a:r>
              <a:rPr lang="en-US" sz="2400">
                <a:solidFill>
                  <a:srgbClr val="CC0000"/>
                </a:solidFill>
              </a:rPr>
              <a:t> integer</a:t>
            </a:r>
            <a:r>
              <a:rPr lang="en-US" sz="2400"/>
              <a:t> variable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/>
              <a:t>Array element can be used for call by value input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/>
              <a:t>Array element can be use for output</a:t>
            </a:r>
          </a:p>
          <a:p>
            <a:pPr>
              <a:lnSpc>
                <a:spcPct val="80000"/>
              </a:lnSpc>
              <a:spcBef>
                <a:spcPts val="438"/>
              </a:spcBef>
              <a:buClrTx/>
              <a:buFontTx/>
              <a:buNone/>
            </a:pPr>
            <a:endParaRPr lang="en-US" sz="700"/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000"/>
              <a:t>	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int f(int x);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void h(void){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int arr[50];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//Array element in call by value	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arr[30] = f(arr[5]);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74483913f4c8fb0b8d97bfa95fc6bb9625d0c5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ts val="75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ts val="75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ts val="75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ts val="75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11536</TotalTime>
  <Words>3960</Words>
  <Application>Microsoft Office PowerPoint</Application>
  <PresentationFormat>On-screen Show (4:3)</PresentationFormat>
  <Paragraphs>810</Paragraphs>
  <Slides>59</Slides>
  <Notes>59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59</vt:i4>
      </vt:variant>
    </vt:vector>
  </HeadingPairs>
  <TitlesOfParts>
    <vt:vector size="71" baseType="lpstr">
      <vt:lpstr>MS PGothic</vt:lpstr>
      <vt:lpstr>Arial</vt:lpstr>
      <vt:lpstr>B Nazanin</vt:lpstr>
      <vt:lpstr>Calibri</vt:lpstr>
      <vt:lpstr>Courier New</vt:lpstr>
      <vt:lpstr>Times New Roman</vt:lpstr>
      <vt:lpstr>WenQuanYi Zen Hei Sharp</vt:lpstr>
      <vt:lpstr>Wingdings</vt:lpstr>
      <vt:lpstr>Zar</vt:lpstr>
      <vt:lpstr>Office Theme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Hossein Zeinali</cp:lastModifiedBy>
  <cp:revision>897</cp:revision>
  <cp:lastPrinted>1601-01-01T00:00:00Z</cp:lastPrinted>
  <dcterms:created xsi:type="dcterms:W3CDTF">2007-10-07T13:27:00Z</dcterms:created>
  <dcterms:modified xsi:type="dcterms:W3CDTF">2023-11-12T17:24:21Z</dcterms:modified>
</cp:coreProperties>
</file>