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72" r:id="rId2"/>
  </p:sldMasterIdLst>
  <p:notesMasterIdLst>
    <p:notesMasterId r:id="rId80"/>
  </p:notesMasterIdLst>
  <p:sldIdLst>
    <p:sldId id="33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334" r:id="rId36"/>
    <p:sldId id="289" r:id="rId37"/>
    <p:sldId id="290" r:id="rId38"/>
    <p:sldId id="291" r:id="rId39"/>
    <p:sldId id="292" r:id="rId40"/>
    <p:sldId id="293" r:id="rId41"/>
    <p:sldId id="294" r:id="rId42"/>
    <p:sldId id="327" r:id="rId43"/>
    <p:sldId id="328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31" r:id="rId54"/>
    <p:sldId id="332" r:id="rId55"/>
    <p:sldId id="304" r:id="rId56"/>
    <p:sldId id="305" r:id="rId57"/>
    <p:sldId id="306" r:id="rId58"/>
    <p:sldId id="307" r:id="rId59"/>
    <p:sldId id="308" r:id="rId60"/>
    <p:sldId id="325" r:id="rId61"/>
    <p:sldId id="335" r:id="rId62"/>
    <p:sldId id="309" r:id="rId63"/>
    <p:sldId id="310" r:id="rId64"/>
    <p:sldId id="311" r:id="rId65"/>
    <p:sldId id="312" r:id="rId66"/>
    <p:sldId id="326" r:id="rId67"/>
    <p:sldId id="313" r:id="rId68"/>
    <p:sldId id="314" r:id="rId69"/>
    <p:sldId id="315" r:id="rId70"/>
    <p:sldId id="317" r:id="rId71"/>
    <p:sldId id="318" r:id="rId72"/>
    <p:sldId id="319" r:id="rId73"/>
    <p:sldId id="320" r:id="rId74"/>
    <p:sldId id="321" r:id="rId75"/>
    <p:sldId id="322" r:id="rId76"/>
    <p:sldId id="333" r:id="rId77"/>
    <p:sldId id="323" r:id="rId78"/>
    <p:sldId id="329" r:id="rId79"/>
  </p:sldIdLst>
  <p:sldSz cx="9144000" cy="6858000" type="screen4x3"/>
  <p:notesSz cx="7099300" cy="10234613"/>
  <p:custDataLst>
    <p:tags r:id="rId81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025" autoAdjust="0"/>
  </p:normalViewPr>
  <p:slideViewPr>
    <p:cSldViewPr>
      <p:cViewPr varScale="1">
        <p:scale>
          <a:sx n="61" d="100"/>
          <a:sy n="61" d="100"/>
        </p:scale>
        <p:origin x="2074" y="5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08575" cy="38306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0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3725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02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A61B7DD-48D6-4666-8A07-AF34234850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50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73DB49-F129-4745-8953-5964DD0569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6D6225-76C0-4F72-A52C-29823FE88381}" type="slidenum">
              <a:rPr lang="en-US"/>
              <a:pPr/>
              <a:t>10</a:t>
            </a:fld>
            <a:endParaRPr lang="en-US"/>
          </a:p>
        </p:txBody>
      </p:sp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71F008A-2086-4635-8EE5-91F4FE8056F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6B33FF0-4112-4382-A1F2-8FB4E29EF1D3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397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64E61C-2C94-4E0B-93EC-2462B0771E1A}" type="slidenum">
              <a:rPr lang="en-US"/>
              <a:pPr/>
              <a:t>11</a:t>
            </a:fld>
            <a:endParaRPr lang="en-US"/>
          </a:p>
        </p:txBody>
      </p:sp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B96D68E-2E76-4C3C-95F9-2B48672B88F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9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02268F4-43BC-40E3-9206-33D0A5BB5B35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11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113BC6-D103-4AD9-A9A8-17E9CAD6AC5F}" type="slidenum">
              <a:rPr lang="en-US"/>
              <a:pPr/>
              <a:t>12</a:t>
            </a:fld>
            <a:endParaRPr lang="en-US"/>
          </a:p>
        </p:txBody>
      </p:sp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78F87B4-2AA0-4C92-8864-AB05BD79CEBC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6999C27-01BC-4957-B3F8-22EAEF2CE1AD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12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AED0D5-A3C4-42D7-8BA9-AFBAE3BB8DEE}" type="slidenum">
              <a:rPr lang="en-US"/>
              <a:pPr/>
              <a:t>13</a:t>
            </a:fld>
            <a:endParaRPr lang="en-US"/>
          </a:p>
        </p:txBody>
      </p:sp>
      <p:sp>
        <p:nvSpPr>
          <p:cNvPr id="870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D303C96-96A8-47B3-A5C2-82972797299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F11961D-7520-49DE-8519-8BBD6A63E3A5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704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1D761A-9AF7-4528-A5B4-353DDCB22D16}" type="slidenum">
              <a:rPr lang="en-US"/>
              <a:pPr/>
              <a:t>14</a:t>
            </a:fld>
            <a:endParaRPr lang="en-US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C0F3C5C-1F94-4EE9-91A0-C2B9DBB1B9A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DEADBF6-BB8B-4E91-82BC-43D89E3450B4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806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7378B2-7C0E-470B-940D-00556AFC112C}" type="slidenum">
              <a:rPr lang="en-US"/>
              <a:pPr/>
              <a:t>15</a:t>
            </a:fld>
            <a:endParaRPr lang="en-US"/>
          </a:p>
        </p:txBody>
      </p:sp>
      <p:sp>
        <p:nvSpPr>
          <p:cNvPr id="890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E360921-103F-44DC-BA19-B85A936EE62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C13B6D7-C1D7-4E09-A66E-3855A154F9C6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909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DA783A-F02B-43DC-A275-A6A3DB095DAC}" type="slidenum">
              <a:rPr lang="en-US"/>
              <a:pPr/>
              <a:t>16</a:t>
            </a:fld>
            <a:endParaRPr lang="en-US"/>
          </a:p>
        </p:txBody>
      </p:sp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CFAB487-D023-492D-BD2B-AFC61C17D2B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B3774E3-B826-4C86-B8E1-E4E45FADC668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011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52E1BF-D3BF-49B1-A8CD-72729A040DEC}" type="slidenum">
              <a:rPr lang="en-US"/>
              <a:pPr/>
              <a:t>17</a:t>
            </a:fld>
            <a:endParaRPr lang="en-US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57452E6-6689-465D-9903-9BB99037B6B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8C2A109-EB4D-4777-BA9E-83164B6707D3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17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985544-F3BF-40CE-A03F-64CA39ADE2EB}" type="slidenum">
              <a:rPr lang="en-US"/>
              <a:pPr/>
              <a:t>18</a:t>
            </a:fld>
            <a:endParaRPr lang="en-US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9B258BB-6DE7-4FA5-AFE6-3335AFFE8A99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F82A272-9AC9-4A67-85DC-AA2D3062E915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18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B56447-7B8C-4BDD-8D8E-CDF97B15965C}" type="slidenum">
              <a:rPr lang="en-US"/>
              <a:pPr/>
              <a:t>19</a:t>
            </a:fld>
            <a:endParaRPr lang="en-US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2B0730C-4032-4196-B525-10E7090594D3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1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2BB8271-6EDB-49B2-997B-447D90A8F722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19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DB66BB-E549-47A5-AE6F-92DFC3489E02}" type="slidenum">
              <a:rPr lang="en-US"/>
              <a:pPr/>
              <a:t>2</a:t>
            </a:fld>
            <a:endParaRPr lang="en-US"/>
          </a:p>
        </p:txBody>
      </p:sp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DB89013-006F-45BB-8E56-6609234EFA29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C23DC1F-0B75-4F5E-A25B-C21C527D60DE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577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How does</a:t>
            </a:r>
            <a:r>
              <a:rPr lang="en-US" baseline="0" dirty="0">
                <a:latin typeface="Arial" charset="0"/>
                <a:cs typeface="Arial" charset="0"/>
              </a:rPr>
              <a:t> </a:t>
            </a:r>
            <a:r>
              <a:rPr lang="en-US" baseline="0" dirty="0" err="1">
                <a:latin typeface="Arial" charset="0"/>
                <a:cs typeface="Arial" charset="0"/>
              </a:rPr>
              <a:t>scanf</a:t>
            </a:r>
            <a:r>
              <a:rPr lang="en-US" baseline="0" dirty="0">
                <a:latin typeface="Arial" charset="0"/>
                <a:cs typeface="Arial" charset="0"/>
              </a:rPr>
              <a:t> changes our variables while functions are called </a:t>
            </a:r>
            <a:r>
              <a:rPr lang="en-US" baseline="0">
                <a:latin typeface="Arial" charset="0"/>
                <a:cs typeface="Arial" charset="0"/>
              </a:rPr>
              <a:t>by value?!</a:t>
            </a: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59304C-B4F7-4B78-B7DE-3009F0BC9DB3}" type="slidenum">
              <a:rPr lang="en-US"/>
              <a:pPr/>
              <a:t>20</a:t>
            </a:fld>
            <a:endParaRPr lang="en-US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1453B26-8208-46D4-981B-BC46FE4644A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04D3F1D-BF32-4AD1-ABA0-B85306926CD3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20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07DC1D-E492-4BA2-A491-FEDD4200B9D3}" type="slidenum">
              <a:rPr lang="en-US"/>
              <a:pPr/>
              <a:t>21</a:t>
            </a:fld>
            <a:endParaRPr lang="en-US"/>
          </a:p>
        </p:txBody>
      </p:sp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F1AF7C0-4EF1-463F-BA10-DFDEA6E67C22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15D1C6-CEE8-4A6D-8CDD-DDE2D454F9B8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523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194730-48E6-47DF-8B69-083FF8D24694}" type="slidenum">
              <a:rPr lang="en-US"/>
              <a:pPr/>
              <a:t>22</a:t>
            </a:fld>
            <a:endParaRPr lang="en-US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D888E1F-8A8B-47B8-ABC5-77D98529B99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7987E62-1D90-4A47-8103-F49AC32874A9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625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533BC1-4F9D-450D-9FAD-6E8C386D63FD}" type="slidenum">
              <a:rPr lang="en-US"/>
              <a:pPr/>
              <a:t>23</a:t>
            </a:fld>
            <a:endParaRPr lang="en-US"/>
          </a:p>
        </p:txBody>
      </p:sp>
      <p:sp>
        <p:nvSpPr>
          <p:cNvPr id="972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AF272AE-F12C-4F89-86CB-F80DE1267801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92797CA-4C1B-454F-B9C4-62E22AC11D6B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728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371133-CE94-4676-AD3B-4BC86D8D6714}" type="slidenum">
              <a:rPr lang="en-US"/>
              <a:pPr/>
              <a:t>24</a:t>
            </a:fld>
            <a:endParaRPr lang="en-US"/>
          </a:p>
        </p:txBody>
      </p:sp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BBAF729-4054-4F21-A88C-056B8E3A0C3C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8576450-60EC-4D0F-BBD7-C489D1A13F37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830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1719A6-BD1A-4791-956F-811277CF51DF}" type="slidenum">
              <a:rPr lang="en-US"/>
              <a:pPr/>
              <a:t>25</a:t>
            </a:fld>
            <a:endParaRPr lang="en-US"/>
          </a:p>
        </p:txBody>
      </p:sp>
      <p:sp>
        <p:nvSpPr>
          <p:cNvPr id="993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41D8E87-AEAC-4E1F-BE38-8E9BE0957C42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F41610E-72D9-44F4-9C91-401C6EE36A11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933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B95805-1872-44D9-9D98-22A1112BE68F}" type="slidenum">
              <a:rPr lang="en-US"/>
              <a:pPr/>
              <a:t>26</a:t>
            </a:fld>
            <a:endParaRPr lang="en-US"/>
          </a:p>
        </p:txBody>
      </p:sp>
      <p:sp>
        <p:nvSpPr>
          <p:cNvPr id="1003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5E700BA-AB56-4CA3-9C72-63E54A29D8D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2437A7D-CEA8-4FD4-894B-1A29224B8ADE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035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65E5BC-0CF4-44CA-A04E-22B83D1ABE6B}" type="slidenum">
              <a:rPr lang="en-US"/>
              <a:pPr/>
              <a:t>27</a:t>
            </a:fld>
            <a:endParaRPr lang="en-US"/>
          </a:p>
        </p:txBody>
      </p:sp>
      <p:sp>
        <p:nvSpPr>
          <p:cNvPr id="1013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CACD7DF-9765-4931-A268-A1C77EAAD1C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F896D99-7A21-4DEE-B78B-D870627E91AC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137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B439F9-FC49-4BF1-A85C-4A76E9331D71}" type="slidenum">
              <a:rPr lang="en-US"/>
              <a:pPr/>
              <a:t>28</a:t>
            </a:fld>
            <a:endParaRPr lang="en-US"/>
          </a:p>
        </p:txBody>
      </p:sp>
      <p:sp>
        <p:nvSpPr>
          <p:cNvPr id="1024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7AFC37B-C6B9-49CC-8BAE-B8B5EFFE896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8C0C20D-1E58-4F9B-91E4-80E96A7D4433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240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09A640-9C26-4537-A343-C9AC6C6CBB7F}" type="slidenum">
              <a:rPr lang="en-US"/>
              <a:pPr/>
              <a:t>29</a:t>
            </a:fld>
            <a:endParaRPr lang="en-US"/>
          </a:p>
        </p:txBody>
      </p:sp>
      <p:sp>
        <p:nvSpPr>
          <p:cNvPr id="1034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997305D-9887-4C6D-819D-76BB2118A9F3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D5CBE4A-7501-4BD0-B33F-8C6BC51DE93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342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1CE4D2-05D6-43D8-B58E-73E7AD7B2107}" type="slidenum">
              <a:rPr lang="en-US"/>
              <a:pPr/>
              <a:t>3</a:t>
            </a:fld>
            <a:endParaRPr lang="en-US"/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AC376D8-4EE6-485F-BA34-5DA8A4999A0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3CCC895-265C-4C58-A9B9-E6A5DC0CE1F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680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844C2E-8DC9-48BE-8E62-7182DDAA3783}" type="slidenum">
              <a:rPr lang="en-US"/>
              <a:pPr/>
              <a:t>30</a:t>
            </a:fld>
            <a:endParaRPr lang="en-US"/>
          </a:p>
        </p:txBody>
      </p:sp>
      <p:sp>
        <p:nvSpPr>
          <p:cNvPr id="1044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F4A7487-09AB-4810-8616-BD50DA88945C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50A27DE-290A-4606-BC06-A9208A07376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445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C389CE2-D45E-4C98-9163-3AFD788B62B3}" type="slidenum">
              <a:rPr lang="en-US"/>
              <a:pPr/>
              <a:t>31</a:t>
            </a:fld>
            <a:endParaRPr lang="en-US"/>
          </a:p>
        </p:txBody>
      </p:sp>
      <p:sp>
        <p:nvSpPr>
          <p:cNvPr id="1054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D9C159A-785D-4501-833F-5B6E460D049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54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18B83F-B162-4610-A6F9-B8A321510552}" type="slidenum">
              <a:rPr lang="en-US"/>
              <a:pPr/>
              <a:t>32</a:t>
            </a:fld>
            <a:endParaRPr lang="en-US"/>
          </a:p>
        </p:txBody>
      </p:sp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FE4FBA8-C572-41A7-9567-729E1020277F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64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93FC73-3CD8-48FF-9F45-3B7C04348486}" type="slidenum">
              <a:rPr lang="en-US"/>
              <a:pPr/>
              <a:t>33</a:t>
            </a:fld>
            <a:endParaRPr lang="en-US"/>
          </a:p>
        </p:txBody>
      </p:sp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C82C3AD-C34C-4F4C-98C9-001CE1909D4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84AE2FC-FAEC-45FE-80F6-CC2C42B0DAAE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752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93FC73-3CD8-48FF-9F45-3B7C04348486}" type="slidenum">
              <a:rPr lang="en-US"/>
              <a:pPr/>
              <a:t>34</a:t>
            </a:fld>
            <a:endParaRPr lang="en-US"/>
          </a:p>
        </p:txBody>
      </p:sp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C82C3AD-C34C-4F4C-98C9-001CE1909D4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84AE2FC-FAEC-45FE-80F6-CC2C42B0DAAE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752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6812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D82E22-5F5E-4980-A172-913B548849BD}" type="slidenum">
              <a:rPr lang="en-US"/>
              <a:pPr/>
              <a:t>35</a:t>
            </a:fld>
            <a:endParaRPr lang="en-US"/>
          </a:p>
        </p:txBody>
      </p:sp>
      <p:sp>
        <p:nvSpPr>
          <p:cNvPr id="10854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DCFFB04-4897-4862-A5CC-6864D57C012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601D260-3665-4B49-B082-D19B1656C74E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854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4D4C4A-C1E0-44D5-90C3-70E6B93C86A2}" type="slidenum">
              <a:rPr lang="en-US"/>
              <a:pPr/>
              <a:t>36</a:t>
            </a:fld>
            <a:endParaRPr lang="en-US"/>
          </a:p>
        </p:txBody>
      </p:sp>
      <p:sp>
        <p:nvSpPr>
          <p:cNvPr id="1095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6E4E2D1-C5AF-45F4-8819-B3E562A12280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823EA7A-C0A7-4D28-9D0B-BC26CF0A318E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957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latin typeface="Arial" charset="0"/>
                <a:cs typeface="Arial" charset="0"/>
              </a:rPr>
              <a:t>The “program” is a constant value in C, We define a pointer to char and set the start address of the constant value in variable str4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F3094E-69A6-4948-ACE0-B4F69DBE03CE}" type="slidenum">
              <a:rPr lang="en-US"/>
              <a:pPr/>
              <a:t>37</a:t>
            </a:fld>
            <a:endParaRPr lang="en-US"/>
          </a:p>
        </p:txBody>
      </p:sp>
      <p:sp>
        <p:nvSpPr>
          <p:cNvPr id="1105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2E5032E-18DA-4CF3-8B63-A3E6D3B9D669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E1CD40F-5CE4-443A-93E7-4FFDBBF59FED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059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Text Box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Provide an example 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91E852-4D12-4501-B9E9-245366E643B2}" type="slidenum">
              <a:rPr lang="en-US"/>
              <a:pPr/>
              <a:t>38</a:t>
            </a:fld>
            <a:endParaRPr lang="en-US"/>
          </a:p>
        </p:txBody>
      </p:sp>
      <p:sp>
        <p:nvSpPr>
          <p:cNvPr id="1116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23D1B79-C496-4A2B-AD30-9AA0923F726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1848C9C-C707-4476-8083-2D5F05F1429B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161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FC9AD2-5755-4401-8015-FAE3B47AA062}" type="slidenum">
              <a:rPr lang="en-US"/>
              <a:pPr/>
              <a:t>39</a:t>
            </a:fld>
            <a:endParaRPr lang="en-US"/>
          </a:p>
        </p:txBody>
      </p:sp>
      <p:sp>
        <p:nvSpPr>
          <p:cNvPr id="1126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9CA1394-D00B-4ADF-A58F-BFED3E154260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41A5A58-4ADC-4033-97F4-00F73740B626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264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4" name="Text Box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What is that the NULL </a:t>
            </a:r>
            <a:r>
              <a:rPr lang="en-US" dirty="0" smtClean="0">
                <a:latin typeface="Arial" charset="0"/>
                <a:cs typeface="Arial" charset="0"/>
              </a:rPr>
              <a:t/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Arial" charset="0"/>
                <a:cs typeface="Arial" charset="0"/>
              </a:rPr>
              <a:t/>
            </a:r>
            <a:br>
              <a:rPr lang="en-US" dirty="0" smtClean="0">
                <a:latin typeface="Arial" charset="0"/>
                <a:cs typeface="Arial" charset="0"/>
              </a:rPr>
            </a:br>
            <a:r>
              <a:rPr lang="en-US" smtClean="0">
                <a:latin typeface="Arial" charset="0"/>
                <a:cs typeface="Arial" charset="0"/>
              </a:rPr>
              <a:t>dangling</a:t>
            </a:r>
            <a:r>
              <a:rPr lang="en-US" baseline="0" smtClean="0">
                <a:latin typeface="Arial" charset="0"/>
                <a:cs typeface="Arial" charset="0"/>
              </a:rPr>
              <a:t> pointers</a:t>
            </a: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3542D7-28A2-4F2B-B5FF-8C1064950FF7}" type="slidenum">
              <a:rPr lang="en-US"/>
              <a:pPr/>
              <a:t>4</a:t>
            </a:fld>
            <a:endParaRPr lang="en-US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9A7B30D-DC54-4941-A9A8-0D4A17E8B072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F3FAA7A-D544-4AFA-A728-398961E83661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782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9B1690-0F5E-4256-9C46-843E43C919E2}" type="slidenum">
              <a:rPr lang="en-US"/>
              <a:pPr/>
              <a:t>40</a:t>
            </a:fld>
            <a:endParaRPr lang="en-US"/>
          </a:p>
        </p:txBody>
      </p:sp>
      <p:sp>
        <p:nvSpPr>
          <p:cNvPr id="1136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1499B02-6226-4150-939E-2509F2BD3C5C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36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6C9934-87C0-4886-A6C2-8DCF69E579C5}" type="slidenum">
              <a:rPr lang="en-US"/>
              <a:pPr/>
              <a:t>41</a:t>
            </a:fld>
            <a:endParaRPr lang="en-US"/>
          </a:p>
        </p:txBody>
      </p:sp>
      <p:sp>
        <p:nvSpPr>
          <p:cNvPr id="1310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70B4680-82A3-46B2-9875-0EC3FCD025ED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41</a:t>
            </a:fld>
            <a:endParaRPr lang="en-US" sz="1300"/>
          </a:p>
        </p:txBody>
      </p:sp>
      <p:sp>
        <p:nvSpPr>
          <p:cNvPr id="1310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D4F834-B5C8-414F-9130-E89648B77528}" type="slidenum">
              <a:rPr lang="en-US"/>
              <a:pPr/>
              <a:t>42</a:t>
            </a:fld>
            <a:endParaRPr lang="en-US"/>
          </a:p>
        </p:txBody>
      </p:sp>
      <p:sp>
        <p:nvSpPr>
          <p:cNvPr id="1320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4B57505-AD19-4E7E-9CE7-66311A4B97BB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42</a:t>
            </a:fld>
            <a:endParaRPr lang="en-US" sz="1300"/>
          </a:p>
        </p:txBody>
      </p:sp>
      <p:sp>
        <p:nvSpPr>
          <p:cNvPr id="1320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D0AFE7-C745-4AA9-8C11-AE048729CA01}" type="slidenum">
              <a:rPr lang="en-US"/>
              <a:pPr/>
              <a:t>43</a:t>
            </a:fld>
            <a:endParaRPr lang="en-US"/>
          </a:p>
        </p:txBody>
      </p:sp>
      <p:sp>
        <p:nvSpPr>
          <p:cNvPr id="1146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9FFB04D-0B15-4A6C-A705-1D5567035978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46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914412-8F42-49C6-B964-8A4759F5C2E6}" type="slidenum">
              <a:rPr lang="en-US"/>
              <a:pPr/>
              <a:t>44</a:t>
            </a:fld>
            <a:endParaRPr lang="en-US"/>
          </a:p>
        </p:txBody>
      </p:sp>
      <p:sp>
        <p:nvSpPr>
          <p:cNvPr id="1157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D69DCF8-F73D-4F27-B2ED-EE320679C156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57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624A6F-9DAB-482A-9E0C-605C0E968C16}" type="slidenum">
              <a:rPr lang="en-US"/>
              <a:pPr/>
              <a:t>45</a:t>
            </a:fld>
            <a:endParaRPr lang="en-US"/>
          </a:p>
        </p:txBody>
      </p:sp>
      <p:sp>
        <p:nvSpPr>
          <p:cNvPr id="1167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631F0D4-AFB3-467E-9322-E54575E50F5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727B19A-37BE-4FC2-B133-346422B54C35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45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673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09FD93-B701-4186-9127-68DE0264E85D}" type="slidenum">
              <a:rPr lang="en-US"/>
              <a:pPr/>
              <a:t>46</a:t>
            </a:fld>
            <a:endParaRPr lang="en-US"/>
          </a:p>
        </p:txBody>
      </p:sp>
      <p:sp>
        <p:nvSpPr>
          <p:cNvPr id="1177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8EFA486-547B-4E9A-A2B3-4FA202EF80B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659A535-B566-4E3C-B53D-F62188BB2498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46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776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4B424A-9897-4E8D-9C43-92B830BF8988}" type="slidenum">
              <a:rPr lang="en-US"/>
              <a:pPr/>
              <a:t>47</a:t>
            </a:fld>
            <a:endParaRPr lang="en-US"/>
          </a:p>
        </p:txBody>
      </p:sp>
      <p:sp>
        <p:nvSpPr>
          <p:cNvPr id="1187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E0CDCA-8322-48CC-892D-F7550296278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4943CCF-46B6-4E82-9154-F8EAC167C92C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47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878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83C934-9BE5-4C20-ABC7-5172634EC317}" type="slidenum">
              <a:rPr lang="en-US"/>
              <a:pPr/>
              <a:t>48</a:t>
            </a:fld>
            <a:endParaRPr lang="en-US"/>
          </a:p>
        </p:txBody>
      </p:sp>
      <p:sp>
        <p:nvSpPr>
          <p:cNvPr id="1198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00B3C5D-52AB-4A5C-B394-508F36944DF0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2DF4CDA-A8B0-46D7-8FB8-AEF011302C79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48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981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8CCD03-59FA-4064-8944-E0B6DD81E82B}" type="slidenum">
              <a:rPr lang="en-US"/>
              <a:pPr/>
              <a:t>49</a:t>
            </a:fld>
            <a:endParaRPr lang="en-US"/>
          </a:p>
        </p:txBody>
      </p:sp>
      <p:sp>
        <p:nvSpPr>
          <p:cNvPr id="1208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36B3823-36C6-49CD-9C4B-93A65F475A4A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6B329FD-0B14-49F6-9C8F-518102A3D0E5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49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2083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D39C7-22B7-4640-8678-FC8A6F983269}" type="slidenum">
              <a:rPr lang="en-US"/>
              <a:pPr/>
              <a:t>5</a:t>
            </a:fld>
            <a:endParaRPr lang="en-US"/>
          </a:p>
        </p:txBody>
      </p:sp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CCFD7EE-6B72-4E32-BBD1-6BB101D930B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88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A644C25-3CCF-4675-AB09-9BE375E0DFE4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5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965134-9153-452C-BF30-CA27383A78AE}" type="slidenum">
              <a:rPr lang="en-US"/>
              <a:pPr/>
              <a:t>50</a:t>
            </a:fld>
            <a:endParaRPr lang="en-US"/>
          </a:p>
        </p:txBody>
      </p:sp>
      <p:sp>
        <p:nvSpPr>
          <p:cNvPr id="1218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EAB0F21-01B7-4D74-BE72-0B8C944A6F80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18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EA074F-E128-42C5-814B-D6D190B0067E}" type="slidenum">
              <a:rPr lang="en-US"/>
              <a:pPr/>
              <a:t>51</a:t>
            </a:fld>
            <a:endParaRPr lang="en-US"/>
          </a:p>
        </p:txBody>
      </p:sp>
      <p:sp>
        <p:nvSpPr>
          <p:cNvPr id="1228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BFEEC69-5A8B-4AA5-A904-BE8CF37350A2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8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A34076-521A-4C55-B451-AD3F91CCB237}" type="slidenum">
              <a:rPr lang="en-US"/>
              <a:pPr/>
              <a:t>52</a:t>
            </a:fld>
            <a:endParaRPr lang="en-US"/>
          </a:p>
        </p:txBody>
      </p:sp>
      <p:sp>
        <p:nvSpPr>
          <p:cNvPr id="1239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87816A1-1F3E-4212-84A6-72777986BE7D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39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490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6BF95C-0E2B-4478-976A-41452A4BC748}" type="slidenum">
              <a:rPr lang="en-US"/>
              <a:pPr/>
              <a:t>53</a:t>
            </a:fld>
            <a:endParaRPr lang="en-US"/>
          </a:p>
        </p:txBody>
      </p:sp>
      <p:sp>
        <p:nvSpPr>
          <p:cNvPr id="1249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AF94025-E99E-4244-B0F7-204F0178A2E1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49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2220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A34076-521A-4C55-B451-AD3F91CCB237}" type="slidenum">
              <a:rPr lang="en-US"/>
              <a:pPr/>
              <a:t>54</a:t>
            </a:fld>
            <a:endParaRPr lang="en-US"/>
          </a:p>
        </p:txBody>
      </p:sp>
      <p:sp>
        <p:nvSpPr>
          <p:cNvPr id="1239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87816A1-1F3E-4212-84A6-72777986BE7D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39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rtl="1"/>
            <a:r>
              <a:rPr lang="fa-IR" dirty="0"/>
              <a:t>دو</a:t>
            </a:r>
            <a:r>
              <a:rPr lang="fa-IR" baseline="0" dirty="0"/>
              <a:t> مورد براي اينكار لازم است</a:t>
            </a:r>
          </a:p>
          <a:p>
            <a:pPr algn="r" rtl="1"/>
            <a:r>
              <a:rPr lang="fa-IR" baseline="0" dirty="0"/>
              <a:t>1- بتوان آرايه </a:t>
            </a:r>
            <a:r>
              <a:rPr lang="fa-IR" baseline="0" dirty="0" err="1"/>
              <a:t>اي</a:t>
            </a:r>
            <a:r>
              <a:rPr lang="fa-IR" baseline="0" dirty="0"/>
              <a:t> از هر نوع را گرفت كه اينكار توسط  </a:t>
            </a:r>
            <a:r>
              <a:rPr lang="en-US" baseline="0" dirty="0"/>
              <a:t>void *</a:t>
            </a:r>
            <a:r>
              <a:rPr lang="fa-IR" baseline="0" dirty="0"/>
              <a:t> انجام ميشود. اشاره </a:t>
            </a:r>
            <a:r>
              <a:rPr lang="fa-IR" baseline="0" dirty="0" err="1"/>
              <a:t>گري</a:t>
            </a:r>
            <a:r>
              <a:rPr lang="fa-IR" baseline="0" dirty="0"/>
              <a:t> كه </a:t>
            </a:r>
            <a:r>
              <a:rPr lang="fa-IR" baseline="0" dirty="0" err="1"/>
              <a:t>ميتوان</a:t>
            </a:r>
            <a:r>
              <a:rPr lang="fa-IR" baseline="0" dirty="0"/>
              <a:t> هر نوع اشاره گر ديگر را به آن اختصاص داد ولي چون  </a:t>
            </a:r>
            <a:r>
              <a:rPr lang="en-US" baseline="0" dirty="0"/>
              <a:t>type</a:t>
            </a:r>
            <a:r>
              <a:rPr lang="fa-IR" baseline="0" dirty="0"/>
              <a:t> ندارد </a:t>
            </a:r>
            <a:r>
              <a:rPr lang="fa-IR" baseline="0" dirty="0" err="1"/>
              <a:t>نميتوان</a:t>
            </a:r>
            <a:r>
              <a:rPr lang="fa-IR" baseline="0" dirty="0"/>
              <a:t> از آن خواند، قبل از آن بايد </a:t>
            </a:r>
            <a:r>
              <a:rPr lang="en-US" baseline="0" dirty="0"/>
              <a:t>cast</a:t>
            </a:r>
            <a:r>
              <a:rPr lang="fa-IR" baseline="0" dirty="0"/>
              <a:t> شود</a:t>
            </a:r>
          </a:p>
          <a:p>
            <a:pPr algn="r" rtl="1"/>
            <a:r>
              <a:rPr lang="fa-IR" baseline="0" dirty="0"/>
              <a:t>2- انجام مقايسه را در زمان اجرا تغيير داد، اينكار توسط اشاره گر به تابع انجام ميشود</a:t>
            </a:r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6BF95C-0E2B-4478-976A-41452A4BC748}" type="slidenum">
              <a:rPr lang="en-US"/>
              <a:pPr/>
              <a:t>55</a:t>
            </a:fld>
            <a:endParaRPr lang="en-US"/>
          </a:p>
        </p:txBody>
      </p:sp>
      <p:sp>
        <p:nvSpPr>
          <p:cNvPr id="1249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AF94025-E99E-4244-B0F7-204F0178A2E1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49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FC1E020-8E12-4B6F-A903-2734D3B0EB88}" type="slidenum">
              <a:rPr lang="en-US"/>
              <a:pPr/>
              <a:t>56</a:t>
            </a:fld>
            <a:endParaRPr lang="en-US"/>
          </a:p>
        </p:txBody>
      </p:sp>
      <p:sp>
        <p:nvSpPr>
          <p:cNvPr id="1259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7754772-F998-4A5D-9D3B-D4C9C484D676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59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8E64B8-92CB-446A-AA43-1BD73A7521FF}" type="slidenum">
              <a:rPr lang="en-US"/>
              <a:pPr/>
              <a:t>57</a:t>
            </a:fld>
            <a:endParaRPr lang="en-US"/>
          </a:p>
        </p:txBody>
      </p:sp>
      <p:sp>
        <p:nvSpPr>
          <p:cNvPr id="1269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D77F032-60BA-40DA-A384-5BE1454952AF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3B61533-3D92-4950-9D37-576ECA97400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57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2697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752329-B3A1-4F7B-B46D-34D546E2835D}" type="slidenum">
              <a:rPr lang="en-US"/>
              <a:pPr/>
              <a:t>58</a:t>
            </a:fld>
            <a:endParaRPr lang="en-US"/>
          </a:p>
        </p:txBody>
      </p:sp>
      <p:sp>
        <p:nvSpPr>
          <p:cNvPr id="1280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311FB9F-F07E-4900-8C7D-372705E2D57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9CA19F1-F88D-4798-A278-5EE5A54A3597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58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2800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0E4CA9-EE3B-4906-86F2-9EFAE74FA954}" type="slidenum">
              <a:rPr lang="en-US"/>
              <a:pPr/>
              <a:t>59</a:t>
            </a:fld>
            <a:endParaRPr lang="en-US"/>
          </a:p>
        </p:txBody>
      </p:sp>
      <p:sp>
        <p:nvSpPr>
          <p:cNvPr id="1361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12C2E87-8C2A-4799-8AE3-17C0C00F26C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61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354FA7-5B03-47F0-9B26-D5EA2D220052}" type="slidenum">
              <a:rPr lang="en-US"/>
              <a:pPr/>
              <a:t>6</a:t>
            </a:fld>
            <a:endParaRPr lang="en-US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28AD1A7-8F20-466C-8EE0-EA2F28F53A0F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521EED8-9F88-45C2-A30F-8DBDF7A0C90B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987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0E4CA9-EE3B-4906-86F2-9EFAE74FA954}" type="slidenum">
              <a:rPr lang="en-US"/>
              <a:pPr/>
              <a:t>60</a:t>
            </a:fld>
            <a:endParaRPr lang="en-US"/>
          </a:p>
        </p:txBody>
      </p:sp>
      <p:sp>
        <p:nvSpPr>
          <p:cNvPr id="1361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12C2E87-8C2A-4799-8AE3-17C0C00F26C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61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478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41021F-DA89-4C5E-AAF0-3B94CC0BB42C}" type="slidenum">
              <a:rPr lang="en-US"/>
              <a:pPr/>
              <a:t>61</a:t>
            </a:fld>
            <a:endParaRPr lang="en-US"/>
          </a:p>
        </p:txBody>
      </p:sp>
      <p:sp>
        <p:nvSpPr>
          <p:cNvPr id="1290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C9C7B9B-9730-4B80-BE31-CD8356CE8C89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0AA0952-AD8B-4511-B284-3570E5ECAC16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2902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 Allocates a block of memory for an array of </a:t>
            </a:r>
            <a:r>
              <a:rPr lang="en-US" dirty="0" err="1" smtClean="0">
                <a:latin typeface="Arial" charset="0"/>
                <a:cs typeface="Arial" charset="0"/>
              </a:rPr>
              <a:t>num</a:t>
            </a:r>
            <a:r>
              <a:rPr lang="en-US" dirty="0" smtClean="0">
                <a:latin typeface="Arial" charset="0"/>
                <a:cs typeface="Arial" charset="0"/>
              </a:rPr>
              <a:t> elements, each of them size bytes long, and initializes all its bits to zero.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81A181-C992-47BF-BDB1-3DF1C53D1832}" type="slidenum">
              <a:rPr lang="en-US"/>
              <a:pPr/>
              <a:t>62</a:t>
            </a:fld>
            <a:endParaRPr lang="en-US"/>
          </a:p>
        </p:txBody>
      </p:sp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D4BAAAC-5DEA-40DD-A8E9-180A1F6457EE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E40994C-517D-417E-93E3-572CB8601E6F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005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 Allocates a block of size bytes of memory, returning a pointer to the beginning of the block.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E2C9F6-B3E2-4159-864D-F743F42B3323}" type="slidenum">
              <a:rPr lang="en-US"/>
              <a:pPr/>
              <a:t>63</a:t>
            </a:fld>
            <a:endParaRPr lang="en-US"/>
          </a:p>
        </p:txBody>
      </p:sp>
      <p:sp>
        <p:nvSpPr>
          <p:cNvPr id="1310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6B7D99D-AB5E-4BDD-BACC-DE2A1ABE2D86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D9BFFCC-3518-4C8B-B99E-641E6DB4EDF9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107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FF8FB1-88B9-403C-96B4-565D32821159}" type="slidenum">
              <a:rPr lang="en-US"/>
              <a:pPr/>
              <a:t>64</a:t>
            </a:fld>
            <a:endParaRPr lang="en-US"/>
          </a:p>
        </p:txBody>
      </p:sp>
      <p:sp>
        <p:nvSpPr>
          <p:cNvPr id="1320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04F5A12-7354-4558-8A2E-3526E29B1E39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C23FE15-AB8E-4F2F-B8EC-81A3F5C14F46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209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10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76480B-6C30-4697-9D36-6FACC16244EB}" type="slidenum">
              <a:rPr lang="en-US"/>
              <a:pPr/>
              <a:t>65</a:t>
            </a:fld>
            <a:endParaRPr lang="en-US"/>
          </a:p>
        </p:txBody>
      </p:sp>
      <p:sp>
        <p:nvSpPr>
          <p:cNvPr id="1331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0806E1E-A159-4A5A-A849-75DCEC8AB66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28E565B-59CF-468F-AAE3-2D90570526D8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312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76480B-6C30-4697-9D36-6FACC16244EB}" type="slidenum">
              <a:rPr lang="en-US"/>
              <a:pPr/>
              <a:t>66</a:t>
            </a:fld>
            <a:endParaRPr lang="en-US"/>
          </a:p>
        </p:txBody>
      </p:sp>
      <p:sp>
        <p:nvSpPr>
          <p:cNvPr id="1331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0806E1E-A159-4A5A-A849-75DCEC8AB66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28E565B-59CF-468F-AAE3-2D90570526D8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312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5B0B8D-12D9-4006-8E3F-C11722392539}" type="slidenum">
              <a:rPr lang="en-US"/>
              <a:pPr/>
              <a:t>67</a:t>
            </a:fld>
            <a:endParaRPr lang="en-US"/>
          </a:p>
        </p:txBody>
      </p:sp>
      <p:sp>
        <p:nvSpPr>
          <p:cNvPr id="13414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D3674CD-8EE2-4C00-86AE-F5C0F70A32A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10B54BC-F02E-4C0A-B355-19D577828BCC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414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Changes the size of the memory block pointed to by </a:t>
            </a:r>
            <a:r>
              <a:rPr lang="en-US" dirty="0" err="1" smtClean="0">
                <a:latin typeface="Arial" charset="0"/>
                <a:cs typeface="Arial" charset="0"/>
              </a:rPr>
              <a:t>ptr</a:t>
            </a:r>
            <a:r>
              <a:rPr lang="en-US" dirty="0" smtClean="0">
                <a:latin typeface="Arial" charset="0"/>
                <a:cs typeface="Arial" charset="0"/>
              </a:rPr>
              <a:t>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The function may move the memory block to a new location (whose address is returned by the function).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 smtClean="0">
                <a:latin typeface="Arial" charset="0"/>
                <a:cs typeface="Arial" charset="0"/>
              </a:rPr>
              <a:t>The content of the memory block is preserved up to the lesser of the new and old sizes, even if the block is moved to a new location. If the new size is larger, the value of the newly allocated portion is indeterminate.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EA34CC-8486-4DB4-900D-EAA4B3F0D528}" type="slidenum">
              <a:rPr lang="en-US"/>
              <a:pPr/>
              <a:t>68</a:t>
            </a:fld>
            <a:endParaRPr lang="en-US"/>
          </a:p>
        </p:txBody>
      </p:sp>
      <p:sp>
        <p:nvSpPr>
          <p:cNvPr id="1351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8F8520C-F622-4F7E-952B-8EABA1ABD26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BA2B40C-49FE-44CC-9380-DF205ADCE9E3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517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2E30E5-82E1-4E7E-BB1F-3800309326C3}" type="slidenum">
              <a:rPr lang="en-US"/>
              <a:pPr/>
              <a:t>69</a:t>
            </a:fld>
            <a:endParaRPr lang="en-US"/>
          </a:p>
        </p:txBody>
      </p:sp>
      <p:sp>
        <p:nvSpPr>
          <p:cNvPr id="1372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DF98E1C-8B39-493D-9897-9EC8CEAECABD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49C2342-6BD2-4C23-AC20-655A6390980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721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2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ABC8C47-F380-4035-8AF4-18EE8CC32F8F}" type="slidenum">
              <a:rPr lang="en-US"/>
              <a:pPr/>
              <a:t>7</a:t>
            </a:fld>
            <a:endParaRPr lang="en-US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E7A6E64-8623-4283-AC53-79A5B7C906DA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8912751-66CA-4325-9986-7B74B1E46B89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089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6A8923-6716-442F-9A9C-55AE6DB880D4}" type="slidenum">
              <a:rPr lang="en-US"/>
              <a:pPr/>
              <a:t>70</a:t>
            </a:fld>
            <a:endParaRPr lang="en-US"/>
          </a:p>
        </p:txBody>
      </p:sp>
      <p:sp>
        <p:nvSpPr>
          <p:cNvPr id="1382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EEC49B9-0908-4C15-8CA0-7EE1E291A98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70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7958422-113C-412F-936C-448DDF2F35B4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824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DD0965-C91A-4AA9-9AED-F0150363F256}" type="slidenum">
              <a:rPr lang="en-US"/>
              <a:pPr/>
              <a:t>71</a:t>
            </a:fld>
            <a:endParaRPr lang="en-US"/>
          </a:p>
        </p:txBody>
      </p:sp>
      <p:sp>
        <p:nvSpPr>
          <p:cNvPr id="1392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7D17287-0BEB-4BE1-8859-3C1437AD0C2E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71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F6F36B1-AA78-4DAC-80C0-19C734E1ED5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926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900913-F3C9-404B-A88D-72C078A9C616}" type="slidenum">
              <a:rPr lang="en-US"/>
              <a:pPr/>
              <a:t>72</a:t>
            </a:fld>
            <a:endParaRPr lang="en-US"/>
          </a:p>
        </p:txBody>
      </p:sp>
      <p:sp>
        <p:nvSpPr>
          <p:cNvPr id="1402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9022F7-2264-410C-9C8D-E92FE6E7EFC1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72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F6A4176-D434-433B-BD91-37D7F9EB2A5F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4029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29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B2713A-7FEF-4704-B79D-C5B684897B22}" type="slidenum">
              <a:rPr lang="en-US"/>
              <a:pPr/>
              <a:t>73</a:t>
            </a:fld>
            <a:endParaRPr lang="en-US"/>
          </a:p>
        </p:txBody>
      </p:sp>
      <p:sp>
        <p:nvSpPr>
          <p:cNvPr id="1413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96F0F98-4627-428C-B4D3-0C882ABC47D6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73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6BA8F0E-0DA4-486A-8483-250E1842BBD9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4131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07A7A4-E05C-43CE-A785-EDEE47968C98}" type="slidenum">
              <a:rPr lang="en-US"/>
              <a:pPr/>
              <a:t>74</a:t>
            </a:fld>
            <a:endParaRPr lang="en-US"/>
          </a:p>
        </p:txBody>
      </p:sp>
      <p:sp>
        <p:nvSpPr>
          <p:cNvPr id="1423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4BE2112-F365-438D-82F4-09ACC406DC9D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74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0499E21-25F3-416A-8151-43F82133FB40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4233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4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8E64B8-92CB-446A-AA43-1BD73A7521FF}" type="slidenum">
              <a:rPr lang="en-US"/>
              <a:pPr/>
              <a:t>75</a:t>
            </a:fld>
            <a:endParaRPr lang="en-US"/>
          </a:p>
        </p:txBody>
      </p:sp>
      <p:sp>
        <p:nvSpPr>
          <p:cNvPr id="1269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D77F032-60BA-40DA-A384-5BE1454952AF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75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3B61533-3D92-4950-9D37-576ECA97400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2697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82269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93A1B0-0461-4D05-8B50-2DDE7597947B}" type="slidenum">
              <a:rPr lang="en-US"/>
              <a:pPr/>
              <a:t>76</a:t>
            </a:fld>
            <a:endParaRPr lang="en-US"/>
          </a:p>
        </p:txBody>
      </p:sp>
      <p:sp>
        <p:nvSpPr>
          <p:cNvPr id="1433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A388245-FAF4-49CC-9932-9491B1D5BA3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76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BD7F25F-2AB2-40BB-8E80-64D0B937035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4336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77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51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C8F583-FCC3-4AC0-ACFD-F89472AC2ACA}" type="slidenum">
              <a:rPr lang="en-US"/>
              <a:pPr/>
              <a:t>8</a:t>
            </a:fld>
            <a:endParaRPr lang="en-US"/>
          </a:p>
        </p:txBody>
      </p:sp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9099AEA-650A-4B50-9F48-A539C5B87DDF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1D22605-1AAE-4E23-9CC7-305D10F3A07C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192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40BBCC-D81D-4DD4-9CC8-BA5667647291}" type="slidenum">
              <a:rPr lang="en-US"/>
              <a:pPr/>
              <a:t>9</a:t>
            </a:fld>
            <a:endParaRPr lang="en-US"/>
          </a:p>
        </p:txBody>
      </p:sp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722928F-E0EC-4D3A-83BA-2C7E23B56EE3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0ED28EE-B31E-4E18-8BF8-6E0880FF5D70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294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E45E344-8D80-4135-BBC4-FE3CFE9077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7E2B233-473A-46FD-A337-AD311C9586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6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538" y="163513"/>
            <a:ext cx="2093912" cy="61547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29338" cy="61547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819898A-7F2D-43A6-9CAE-8FB422C14C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8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662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9164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0536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447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5452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159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413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210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77321CE-A67B-4C5B-9C6E-3494FBD2C2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66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04631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613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30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4D53FF8-C248-42C6-8D75-81A6782833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1625" cy="5175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825" y="1143000"/>
            <a:ext cx="4111625" cy="5175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70E056D-DE3D-421A-868D-FBC611F13F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7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C2EE8FE-D226-406D-A2A3-6810EA707F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D8A22A7-581D-4337-B294-2A879D400D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5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FBF0D12-CCAA-47D9-A116-2A95BD8944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40EB9B2-B071-4B72-9E3F-7AE962D24C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1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4F672C7-F188-457D-9EA6-A4E081563D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1845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5650" cy="517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7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4858894 w 1000"/>
              <a:gd name="T3" fmla="*/ 0 h 1000"/>
              <a:gd name="T4" fmla="*/ 4858894 w 1000"/>
              <a:gd name="T5" fmla="*/ 76200 h 1000"/>
              <a:gd name="T6" fmla="*/ 0 w 1000"/>
              <a:gd name="T7" fmla="*/ 76200 h 1000"/>
              <a:gd name="T8" fmla="*/ 0 w 1000"/>
              <a:gd name="T9" fmla="*/ 0 h 1000"/>
              <a:gd name="T10" fmla="*/ 83058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FA9D0C00-2D12-4BEB-B7A8-618C8B48D96A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pitchFamily="16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69815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41784" y="1052736"/>
            <a:ext cx="846043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5400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Pointers &amp; Dynamic Memory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3568" y="2852936"/>
            <a:ext cx="7776864" cy="33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fa-IR" sz="2800" kern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Hossein Zeinali</a:t>
            </a:r>
            <a:endParaRPr lang="en-US" sz="20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Slides by Dr. Bahador 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Bakhshi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CE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Department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, Amirkabir University of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Technology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2822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629CFA8-6149-484D-9904-0725BB641FAF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Arrays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Strings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 to Pointer &amp; Pointer to Function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Call by value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04800" y="1052736"/>
            <a:ext cx="8382000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800">
                <a:solidFill>
                  <a:srgbClr val="000000"/>
                </a:solidFill>
              </a:rPr>
              <a:t>	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y){</a:t>
            </a:r>
          </a:p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y = 0;</a:t>
            </a:r>
          </a:p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void main(void){</a:t>
            </a:r>
          </a:p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 = 100;</a:t>
            </a:r>
          </a:p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(x);</a:t>
            </a:r>
          </a:p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x); // 100 not 0</a:t>
            </a:r>
          </a:p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Call by value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The </a:t>
            </a:r>
            <a:r>
              <a:rPr lang="en-US" sz="2800" dirty="0">
                <a:solidFill>
                  <a:srgbClr val="CC0000"/>
                </a:solidFill>
              </a:rPr>
              <a:t>value</a:t>
            </a:r>
            <a:r>
              <a:rPr lang="en-US" sz="2800" dirty="0">
                <a:solidFill>
                  <a:srgbClr val="000000"/>
                </a:solidFill>
              </a:rPr>
              <a:t> of the x is copied to y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By changing y, x is </a:t>
            </a:r>
            <a:r>
              <a:rPr lang="en-US" sz="2800" dirty="0">
                <a:solidFill>
                  <a:srgbClr val="CC0000"/>
                </a:solidFill>
              </a:rPr>
              <a:t>not</a:t>
            </a:r>
            <a:r>
              <a:rPr lang="en-US" sz="2800" dirty="0">
                <a:solidFill>
                  <a:srgbClr val="000000"/>
                </a:solidFill>
              </a:rPr>
              <a:t> changed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CCDF32F-F261-4AC5-8336-7259569794A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Call by reference 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69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Call by reference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The value of variable is </a:t>
            </a:r>
            <a:r>
              <a:rPr lang="en-US" sz="2400" dirty="0">
                <a:solidFill>
                  <a:srgbClr val="CC0000"/>
                </a:solidFill>
              </a:rPr>
              <a:t>not</a:t>
            </a:r>
            <a:r>
              <a:rPr lang="en-US" sz="2400" dirty="0">
                <a:solidFill>
                  <a:srgbClr val="000000"/>
                </a:solidFill>
              </a:rPr>
              <a:t> copied to function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If function changes the input parameter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the variable passed to the input is changed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Is implemented by pointers in C</a:t>
            </a:r>
          </a:p>
          <a:p>
            <a:pPr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*y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*y = 0;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void main(void){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 = 100;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&amp;x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x); // 0 </a:t>
            </a:r>
            <a:r>
              <a:rPr lang="en-US" sz="2400" b="1" dirty="0">
                <a:solidFill>
                  <a:srgbClr val="000000"/>
                </a:solidFill>
                <a:latin typeface="Wingdings" pitchFamily="2" charset="2"/>
                <a:cs typeface="Courier New" pitchFamily="49" charset="0"/>
              </a:rPr>
              <a:t>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4D4C7B0-8DA6-4AF4-B1FC-421E2C7FE897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7507753-AD02-4B71-8989-D4D88E54E0D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Pointers in Functions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add(double a, double b, double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res){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*res = a + b</a:t>
            </a: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return; 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8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d1 = 10.1, d2 = 20.2;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result = 0;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add(d1, d2,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printf("%f\n", result);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 30.3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52A1A1C-6A0B-45CD-A9C9-40A2B92EA3B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happen?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double result = 0;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300">
                <a:solidFill>
                  <a:srgbClr val="000000"/>
                </a:solidFill>
              </a:rPr>
              <a:t>The address of result is 100, value of result is 0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add(d1, d2, &amp;result);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300">
                <a:solidFill>
                  <a:srgbClr val="000000"/>
                </a:solidFill>
              </a:rPr>
              <a:t> </a:t>
            </a:r>
            <a:r>
              <a:rPr lang="en-US" sz="2300">
                <a:solidFill>
                  <a:srgbClr val="CC0000"/>
                </a:solidFill>
              </a:rPr>
              <a:t>Value</a:t>
            </a:r>
            <a:r>
              <a:rPr lang="en-US" sz="2300">
                <a:solidFill>
                  <a:srgbClr val="000000"/>
                </a:solidFill>
              </a:rPr>
              <a:t> of d1, </a:t>
            </a:r>
            <a:r>
              <a:rPr lang="en-US" sz="2300">
                <a:solidFill>
                  <a:srgbClr val="CC0000"/>
                </a:solidFill>
              </a:rPr>
              <a:t>Value</a:t>
            </a:r>
            <a:r>
              <a:rPr lang="en-US" sz="2300">
                <a:solidFill>
                  <a:srgbClr val="000000"/>
                </a:solidFill>
              </a:rPr>
              <a:t> of d2 and the </a:t>
            </a:r>
            <a:r>
              <a:rPr lang="en-US" sz="2300">
                <a:solidFill>
                  <a:srgbClr val="CC0000"/>
                </a:solidFill>
              </a:rPr>
              <a:t>address</a:t>
            </a:r>
            <a:r>
              <a:rPr lang="en-US" sz="2300">
                <a:solidFill>
                  <a:srgbClr val="000000"/>
                </a:solidFill>
              </a:rPr>
              <a:t> of result is </a:t>
            </a:r>
            <a:r>
              <a:rPr lang="en-US" sz="2300">
                <a:solidFill>
                  <a:srgbClr val="CC0000"/>
                </a:solidFill>
              </a:rPr>
              <a:t>copied</a:t>
            </a:r>
            <a:r>
              <a:rPr lang="en-US" sz="2300">
                <a:solidFill>
                  <a:srgbClr val="000000"/>
                </a:solidFill>
              </a:rPr>
              <a:t> to add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add(double a, double b, double *res)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300">
                <a:solidFill>
                  <a:srgbClr val="000000"/>
                </a:solidFill>
              </a:rPr>
              <a:t> Value of a is the value of d1, value of b is the value of d2 and value of </a:t>
            </a:r>
            <a:r>
              <a:rPr lang="en-US" sz="2300">
                <a:solidFill>
                  <a:srgbClr val="CC0000"/>
                </a:solidFill>
              </a:rPr>
              <a:t>res is 100</a:t>
            </a:r>
            <a:r>
              <a:rPr lang="en-US" sz="2300">
                <a:solidFill>
                  <a:srgbClr val="000000"/>
                </a:solidFill>
              </a:rPr>
              <a:t> and the </a:t>
            </a:r>
            <a:r>
              <a:rPr lang="en-US" sz="2300">
                <a:solidFill>
                  <a:srgbClr val="CC0000"/>
                </a:solidFill>
              </a:rPr>
              <a:t>value of *res is 0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*res = a + b;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300">
                <a:solidFill>
                  <a:srgbClr val="000000"/>
                </a:solidFill>
              </a:rPr>
              <a:t>Value of a is added to b and output is saved in </a:t>
            </a:r>
            <a:r>
              <a:rPr lang="en-US" sz="2300">
                <a:solidFill>
                  <a:srgbClr val="CC0000"/>
                </a:solidFill>
              </a:rPr>
              <a:t>the referred address by res (100)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300">
                <a:solidFill>
                  <a:srgbClr val="000000"/>
                </a:solidFill>
              </a:rPr>
              <a:t>But the 100is the address of </a:t>
            </a:r>
            <a:r>
              <a:rPr lang="en-US" sz="2300">
                <a:solidFill>
                  <a:srgbClr val="CC0000"/>
                </a:solidFill>
              </a:rPr>
              <a:t>result</a:t>
            </a:r>
            <a:r>
              <a:rPr lang="en-US" sz="2300">
                <a:solidFill>
                  <a:srgbClr val="000000"/>
                </a:solidFill>
              </a:rPr>
              <a:t>. Therefore the value is saved in memory location result</a:t>
            </a:r>
            <a:r>
              <a:rPr lang="en-US" sz="2300">
                <a:solidFill>
                  <a:srgbClr val="CC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9F9D5E5-022B-465A-81D7-3C754BEA169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Swap function (</a:t>
            </a:r>
            <a:r>
              <a:rPr lang="en-US" sz="4000">
                <a:solidFill>
                  <a:srgbClr val="C00000"/>
                </a:solidFill>
              </a:rPr>
              <a:t>wrong</a:t>
            </a:r>
            <a:r>
              <a:rPr lang="en-US" sz="4000">
                <a:solidFill>
                  <a:srgbClr val="293A83"/>
                </a:solidFill>
              </a:rPr>
              <a:t> version) 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83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swap(double a, double b){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temp;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temp = a;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 = b;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b = temp;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d1 = 10.1, d2 = 20.2;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("d1 = %f, d2 = %f\n",d1,d2 );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2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swap(d1, d2);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("d1 = %f, d2 = %f\n",d1, d2);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endParaRPr lang="en-US" sz="2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248400" y="4706938"/>
            <a:ext cx="26670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CC0000"/>
                </a:solidFill>
              </a:rPr>
              <a:t>d1 = 10.1, d2 = 20.2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324600" y="5926138"/>
            <a:ext cx="26670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CC0000"/>
                </a:solidFill>
              </a:rPr>
              <a:t>d1 = 10.1, d2 = 20.2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5FF2300-E0FF-41A8-BE46-E897686C51B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82407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swap function (the </a:t>
            </a:r>
            <a:r>
              <a:rPr lang="en-US" sz="4000">
                <a:solidFill>
                  <a:srgbClr val="C00000"/>
                </a:solidFill>
              </a:rPr>
              <a:t>correct</a:t>
            </a:r>
            <a:r>
              <a:rPr lang="en-US" sz="4000">
                <a:solidFill>
                  <a:srgbClr val="293A83"/>
                </a:solidFill>
              </a:rPr>
              <a:t> version)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swap(double *a, double *b){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temp;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temp = *a;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*a = *b;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*b = temp;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sz="22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d1 = 10.1, d2 = 20.2;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printf("d1 = %f, d2 = %f\n", d1, d2);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swap(&amp;d1, &amp;d2);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printf("d1 = %f, d2 = %f\n", d1, d2);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883400" y="4800600"/>
            <a:ext cx="2438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33CC"/>
                </a:solidFill>
              </a:rPr>
              <a:t>d1 = 10.1, d2 = </a:t>
            </a:r>
            <a:r>
              <a:rPr lang="en-US" dirty="0" smtClean="0">
                <a:solidFill>
                  <a:srgbClr val="0033CC"/>
                </a:solidFill>
              </a:rPr>
              <a:t>20.2</a:t>
            </a: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870700" y="5524500"/>
            <a:ext cx="2438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33CC"/>
                </a:solidFill>
              </a:rPr>
              <a:t>d1 = 20.2, d2 = 10.1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 as the function output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Functions can return a pointer as output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But, the address pointed by the pointer must be valid after the function finishes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The pointed variable must be exist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It must </a:t>
            </a:r>
            <a:r>
              <a:rPr lang="en-US" sz="2800">
                <a:solidFill>
                  <a:srgbClr val="C00000"/>
                </a:solidFill>
              </a:rPr>
              <a:t>not</a:t>
            </a:r>
            <a:r>
              <a:rPr lang="en-US" sz="2800">
                <a:solidFill>
                  <a:srgbClr val="000000"/>
                </a:solidFill>
              </a:rPr>
              <a:t> be automatic local variable of the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It can be static local variable, global variable, or the input parameter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7655A7A-BD3E-4843-962F-44D547F1C352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 as the function output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gi;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* func_a(void){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&amp;gi;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float * func_b(void){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static float x;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&amp;x;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F448975-E95E-47D9-8B59-D45A9CE2ABE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83931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 to constant: const &lt;type&gt; *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991600" cy="591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016000" indent="-3476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If the input parameter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Is a pointer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But should not be changed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Why?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We don’t want to copy the value of variable 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Value can be very large (array or struct)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We don’t allow the function to change the variable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func(const double *a){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*a = 10.0; //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 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endParaRPr lang="en-US" sz="28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A6AEA89-C3DA-40DF-BF05-B74793C92C3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4B951FF-8C64-4939-8205-2A70804724F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Pointers and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Pointers and Strings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 to Pointer &amp; Pointer to Function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Constant pointer: &lt;type&gt; * const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654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If a variable is a constant pointer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We cannot assign a new address to it </a:t>
            </a:r>
          </a:p>
          <a:p>
            <a:pPr lvl="1">
              <a:spcBef>
                <a:spcPts val="400"/>
              </a:spcBef>
              <a:buClrTx/>
              <a:buFontTx/>
              <a:buNone/>
            </a:pPr>
            <a:endParaRPr lang="en-US" sz="16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func(int * const a){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int x, y;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int * const b = &amp;y;</a:t>
            </a:r>
          </a:p>
          <a:p>
            <a:pPr lvl="1">
              <a:spcBef>
                <a:spcPts val="400"/>
              </a:spcBef>
              <a:buClrTx/>
              <a:buFontTx/>
              <a:buNone/>
            </a:pPr>
            <a:endParaRPr lang="en-US" sz="16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a = &amp;x; //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 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 = &amp;x; //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 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*a = 100; 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no error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  <a:p>
            <a:pPr lvl="1">
              <a:spcBef>
                <a:spcPts val="7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64C262F-87E4-4DDB-BF44-5FEA0DA3D07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6169A4B-7CB7-4B59-929C-D44E55172DF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Pointers and Arrays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 and Strings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 to Pointer &amp; Pointer to Function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BFB0560-D838-4B96-ACC9-5379A35E35F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Operations on Pointers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9296400" cy="533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Arithmetic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&lt;pointer&gt; - or + &lt;integer&gt; (or &lt;pointer&gt; -= or += &lt;integer&gt;)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&lt;pointer&gt; - &lt;pointer&gt; (they must be the same type)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&lt;pointer&gt;++ or &lt;pointer&gt;--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Comparison between pointers</a:t>
            </a:r>
          </a:p>
          <a:p>
            <a:pPr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endParaRPr lang="en-US" sz="6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arr[20];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*pi, *pj, i;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pi = &amp;arr[10];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pj = &amp;arr[15];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 = pj - pi;		// </a:t>
            </a:r>
            <a:r>
              <a:rPr lang="en-US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 = 5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 = pi - pj;		// </a:t>
            </a:r>
            <a:r>
              <a:rPr lang="en-US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 = -5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if(pi &lt; pj) 		// </a:t>
            </a:r>
            <a:r>
              <a:rPr lang="en-US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if is True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if(pi == pj) 		// </a:t>
            </a:r>
            <a:r>
              <a:rPr lang="en-US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if is False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1" dur="500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4" dur="500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9F2D5CF-4132-43E4-9C13-29BE27B0E919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125413"/>
            <a:ext cx="822960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Operations on Pointers Examples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40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*pi, *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pk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k;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*pa, *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*pc, a, b, c;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pi = &amp;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pi + 2;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pk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+ 2;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pa = &amp;a;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pa + 2;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 pi;		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j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 pa;		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k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pk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 pi;		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pi =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pk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;	// compile error: No + for 2 pointers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pc = pi;		// compile error: Different types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pa – pi; 	// compile error: Different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types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657600" y="3978202"/>
            <a:ext cx="2362200" cy="386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375"/>
              </a:spcBef>
              <a:buClrTx/>
              <a:buFontTx/>
              <a:buNone/>
            </a:pPr>
            <a:r>
              <a:rPr lang="en-US" sz="1900" dirty="0" err="1">
                <a:solidFill>
                  <a:srgbClr val="0033CC"/>
                </a:solidFill>
              </a:rPr>
              <a:t>i</a:t>
            </a:r>
            <a:r>
              <a:rPr lang="en-US" sz="1900" dirty="0">
                <a:solidFill>
                  <a:srgbClr val="0033CC"/>
                </a:solidFill>
              </a:rPr>
              <a:t> = 2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657600" y="4365104"/>
            <a:ext cx="2362200" cy="386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375"/>
              </a:spcBef>
              <a:buClrTx/>
              <a:buFontTx/>
              <a:buNone/>
            </a:pPr>
            <a:r>
              <a:rPr lang="en-US" sz="1900" dirty="0">
                <a:solidFill>
                  <a:srgbClr val="0033CC"/>
                </a:solidFill>
              </a:rPr>
              <a:t>j = 2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581400" y="4797152"/>
            <a:ext cx="2362200" cy="386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375"/>
              </a:spcBef>
              <a:buClrTx/>
              <a:buFontTx/>
              <a:buNone/>
            </a:pPr>
            <a:r>
              <a:rPr lang="en-US" sz="1900" dirty="0">
                <a:solidFill>
                  <a:srgbClr val="0033CC"/>
                </a:solidFill>
              </a:rPr>
              <a:t> k = 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5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0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0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3" dur="500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6" dur="500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F67B3FB-FAC2-4F15-AA1E-2F7438E5693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 &amp; Pointers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57200" y="1184275"/>
            <a:ext cx="89154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8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900">
                <a:solidFill>
                  <a:srgbClr val="000000"/>
                </a:solidFill>
              </a:rPr>
              <a:t>Pointer can refer to each element in an array</a:t>
            </a:r>
          </a:p>
          <a:p>
            <a:pPr>
              <a:lnSpc>
                <a:spcPct val="8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a[20];</a:t>
            </a:r>
          </a:p>
          <a:p>
            <a:pPr>
              <a:lnSpc>
                <a:spcPct val="8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*pa;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 = &amp;a[10];	</a:t>
            </a: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//pa refers to element 10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a[11] = *pa;	</a:t>
            </a:r>
            <a:r>
              <a:rPr lang="en-US" sz="1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value of pa is saved in element 11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The name of array is the pointer to the first element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pa = a;</a:t>
            </a: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//pa refers to element 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 = &amp;a[0];	</a:t>
            </a: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//pa refers to element 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endParaRPr lang="en-US" sz="22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1E49F35-7802-4FBB-948C-55D714A07CF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&amp; Pointers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Example</a:t>
            </a:r>
          </a:p>
          <a:p>
            <a:pPr>
              <a:spcBef>
                <a:spcPts val="938"/>
              </a:spcBef>
              <a:buClrTx/>
              <a:buFontTx/>
              <a:buNone/>
            </a:pPr>
            <a:endParaRPr lang="en-US" sz="1500">
              <a:solidFill>
                <a:srgbClr val="000000"/>
              </a:solidFill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	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57650"/>
            <a:ext cx="6904038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800600" y="1109663"/>
            <a:ext cx="4267200" cy="380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4508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a[50];</a:t>
            </a:r>
          </a:p>
          <a:p>
            <a:pPr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*pa;</a:t>
            </a:r>
          </a:p>
          <a:p>
            <a:pPr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pa = a; </a:t>
            </a:r>
          </a:p>
          <a:p>
            <a:pPr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If address a = 100</a:t>
            </a:r>
          </a:p>
          <a:p>
            <a:pPr lvl="1" indent="0"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pa = 100</a:t>
            </a:r>
          </a:p>
          <a:p>
            <a:pPr>
              <a:spcBef>
                <a:spcPts val="1375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pa+1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200" dirty="0">
                <a:solidFill>
                  <a:srgbClr val="000000"/>
                </a:solidFill>
              </a:rPr>
              <a:t>points to a[1]</a:t>
            </a:r>
          </a:p>
          <a:p>
            <a:pPr lvl="1" indent="0">
              <a:spcBef>
                <a:spcPts val="12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pa + 1 = 104</a:t>
            </a:r>
          </a:p>
          <a:p>
            <a:pPr>
              <a:spcBef>
                <a:spcPts val="1375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 + 2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200" dirty="0">
                <a:solidFill>
                  <a:srgbClr val="000000"/>
                </a:solidFill>
              </a:rPr>
              <a:t>points to a[2]</a:t>
            </a:r>
          </a:p>
          <a:p>
            <a:pPr lvl="1" indent="0">
              <a:spcBef>
                <a:spcPts val="12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pa + 2 = 108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9CB7147-8B68-40B3-8BBE-4FF4FB1BD25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&amp; Pointers: Similarity  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arr[20], *pi, j;</a:t>
            </a:r>
          </a:p>
          <a:p>
            <a:pPr>
              <a:lnSpc>
                <a:spcPct val="9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&amp;arr[0];		</a:t>
            </a: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//pi refers to array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pi + 2;		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//pi refers to element 2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pi--;		 	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//pi refers to element 1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*(pi+2);		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//value of element 3</a:t>
            </a:r>
          </a:p>
          <a:p>
            <a:pPr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endParaRPr lang="en-US" sz="1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6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pi = arr + 2</a:t>
            </a: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		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//pi refers to element 2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 is used as a pointer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6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j = pi[8];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//value of element 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pi is used as array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840B832-616D-4D36-BD94-F9BEA67BA11F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&amp; Pointers: Difference 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We can change pointers</a:t>
            </a:r>
          </a:p>
          <a:p>
            <a:pPr lvl="1">
              <a:lnSpc>
                <a:spcPct val="90000"/>
              </a:lnSpc>
              <a:spcBef>
                <a:spcPts val="675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700">
                <a:solidFill>
                  <a:srgbClr val="000000"/>
                </a:solidFill>
              </a:rPr>
              <a:t>Assign new value, arithmetic and …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We cannot change the array variable</a:t>
            </a:r>
            <a:r>
              <a:rPr lang="en-US" sz="240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endParaRPr lang="en-US" sz="10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arr[20], arr2[20], *pi;</a:t>
            </a:r>
          </a:p>
          <a:p>
            <a:pPr>
              <a:lnSpc>
                <a:spcPct val="9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arr;</a:t>
            </a:r>
          </a:p>
          <a:p>
            <a:pPr>
              <a:lnSpc>
                <a:spcPct val="9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pi++;</a:t>
            </a:r>
          </a:p>
          <a:p>
            <a:pPr>
              <a:lnSpc>
                <a:spcPct val="9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arr2 = pi;		//Compile error</a:t>
            </a:r>
          </a:p>
          <a:p>
            <a:pPr>
              <a:lnSpc>
                <a:spcPct val="9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arr2 = arr;		//Compile error</a:t>
            </a: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arr++;			//Compile error</a:t>
            </a: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2FCEADE-057E-4B84-9687-FDE7CC7C5AB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in Functions (version 2)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func1(int num[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90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]){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func2(int num[], int size){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func3(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 *num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int size){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sz="16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func1</a:t>
            </a:r>
            <a:r>
              <a:rPr lang="en-US" sz="2800">
                <a:solidFill>
                  <a:srgbClr val="000000"/>
                </a:solidFill>
              </a:rPr>
              <a:t> knows size from [90], 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func2</a:t>
            </a:r>
            <a:r>
              <a:rPr lang="en-US" sz="2800">
                <a:solidFill>
                  <a:srgbClr val="000000"/>
                </a:solidFill>
              </a:rPr>
              <a:t> and 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func3</a:t>
            </a:r>
            <a:r>
              <a:rPr lang="en-US" sz="2800">
                <a:solidFill>
                  <a:srgbClr val="000000"/>
                </a:solidFill>
              </a:rPr>
              <a:t> know size from 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size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BCC50BA-DD3D-40EE-A172-C49DE844BA3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534400" cy="66389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563"/>
              </a:spcBef>
              <a:buClrTx/>
              <a:buFontTx/>
              <a:buNone/>
            </a:pP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 array_copy_wrong1(</a:t>
            </a:r>
            <a:r>
              <a:rPr lang="en-US" sz="1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1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b[]){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a = b; //Compile error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 array_copy_wrong2(</a:t>
            </a:r>
            <a:r>
              <a:rPr lang="en-US" sz="1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*a, </a:t>
            </a:r>
            <a:r>
              <a:rPr lang="en-US" sz="1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*b){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a = b; //logical error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array_copy1(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array_copy2(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array_copy3(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*(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= *(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array_copy4(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for(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*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*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172200" y="609600"/>
            <a:ext cx="2819400" cy="9562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750"/>
              </a:spcBef>
              <a:buClrTx/>
              <a:buFontTx/>
              <a:buNone/>
            </a:pPr>
            <a:r>
              <a:rPr lang="ar-SA" sz="2800" dirty="0">
                <a:solidFill>
                  <a:srgbClr val="000000"/>
                </a:solidFill>
                <a:cs typeface="B Nazanin" pitchFamily="2" charset="-78"/>
              </a:rPr>
              <a:t>تابعي كه يك آرايه را در آرايه ديگر كپي كند</a:t>
            </a:r>
            <a:r>
              <a:rPr lang="hi-IN" sz="2800" dirty="0">
                <a:solidFill>
                  <a:srgbClr val="000000"/>
                </a:solidFill>
              </a:rPr>
              <a:t>.</a:t>
            </a:r>
            <a:endParaRPr lang="en-US" sz="2800" dirty="0">
              <a:solidFill>
                <a:srgbClr val="0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5" dur="500"/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8" dur="500"/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327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327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7" dur="500"/>
                                        <p:tgtEl>
                                          <p:spTgt spid="327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0" dur="500"/>
                                        <p:tgtEl>
                                          <p:spTgt spid="327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3" dur="500"/>
                                        <p:tgtEl>
                                          <p:spTgt spid="327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6" dur="500"/>
                                        <p:tgtEl>
                                          <p:spTgt spid="3277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1" dur="500"/>
                                        <p:tgtEl>
                                          <p:spTgt spid="3277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4" dur="500"/>
                                        <p:tgtEl>
                                          <p:spTgt spid="3277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7" dur="500"/>
                                        <p:tgtEl>
                                          <p:spTgt spid="3277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80" dur="500"/>
                                        <p:tgtEl>
                                          <p:spTgt spid="3277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52AD848-B43C-401D-A01B-C0C8D29F3DB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Arrays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Strings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 to Pointer &amp; Pointer to Function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ECFE2F6-6F43-4142-A722-290C4260649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76200"/>
            <a:ext cx="82296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t1[10]={0}, t2[10]={0}, t3[10]={0}, t4[10]={0},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x[]={1,2,3,4,5,6,7,8,9,10}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array_copy1(t1, x, 10);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33CC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t1={1 2 3 4 5 6 7 8 9 10}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array_copy2(t2, x + 2, 8);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33CC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t2={3 4 5 6 7 8 9 10 0 0}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array_copy3(&amp;(t3[5]), x, 5);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33CC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t3={0 0 0 0 0 1 2 3 4 5}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array_copy4(t4 + 6, &amp;x[8], 2);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33CC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t4={0 0 0 0 0 0 9 10 0 0}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7DAE7DC-FC7B-4D4B-8C3D-1EF60F52AE8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8915400" cy="6629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search(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return 1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return 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sub_set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*arr1,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size_arr1,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*arr2,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size_arr2,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*res){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result_index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size_arr1;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if(search(arr2, size_arr2, arr1[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== 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res[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result_index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arr1[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result_index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result_index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6084168" y="1143000"/>
            <a:ext cx="2755032" cy="9562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750"/>
              </a:spcBef>
              <a:buClrTx/>
              <a:buFontTx/>
              <a:buNone/>
            </a:pPr>
            <a:r>
              <a:rPr lang="ar-SA" sz="2800" dirty="0">
                <a:solidFill>
                  <a:srgbClr val="000000"/>
                </a:solidFill>
                <a:cs typeface="B Nazanin" pitchFamily="2" charset="-78"/>
              </a:rPr>
              <a:t>برنامه‌اي كه تفاضل دو مجموعه را حساب كند</a:t>
            </a:r>
            <a:endParaRPr lang="en-US" sz="2800" dirty="0">
              <a:solidFill>
                <a:srgbClr val="0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48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348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348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348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348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348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3482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8" dur="500"/>
                                        <p:tgtEl>
                                          <p:spTgt spid="3482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2F1B727-9D52-41E8-A265-79593BE5E0A3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28600" y="152400"/>
            <a:ext cx="8610600" cy="6705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print_arr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 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a1[] = {1, 2, 3, 4, 5, 6};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a2[] = {4, 8, 6, 11};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res[100];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result_size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result_size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sub_set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(a1,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(a1) /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a2,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(a2) /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res);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result_size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&gt; 0)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print_arr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(res,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result_size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("a1 - a2 = {}\n");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B551174-787F-4E93-AC5C-ED445F594D4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 of pointers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Pointer is a type in C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We can define pointer variable </a:t>
            </a:r>
          </a:p>
          <a:p>
            <a:pPr lvl="1">
              <a:spcBef>
                <a:spcPts val="5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We can define array of pointer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lvl="1">
              <a:spcBef>
                <a:spcPts val="6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10, j = 20, k = 30;</a:t>
            </a:r>
          </a:p>
          <a:p>
            <a:pPr lvl="1">
              <a:spcBef>
                <a:spcPts val="6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arr_of_pointers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[10];</a:t>
            </a:r>
          </a:p>
          <a:p>
            <a:pPr lvl="1">
              <a:spcBef>
                <a:spcPts val="6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6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arr_of_pointers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[0] = &amp;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spcBef>
                <a:spcPts val="6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arr_of_pointers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[1] = &amp;j;</a:t>
            </a:r>
          </a:p>
          <a:p>
            <a:pPr lvl="1">
              <a:spcBef>
                <a:spcPts val="6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arr_of_pointers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[2] = &amp;k;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arr_of_pointers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[1] = *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arr_of_pointers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[2];</a:t>
            </a:r>
          </a:p>
          <a:p>
            <a:pPr lvl="1"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= 10, j = 30, k = 30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B551174-787F-4E93-AC5C-ED445F594D4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 smtClean="0">
                <a:solidFill>
                  <a:srgbClr val="293A83"/>
                </a:solidFill>
              </a:rPr>
              <a:t>Call by reference in depth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 smtClean="0">
                <a:solidFill>
                  <a:srgbClr val="FF0000"/>
                </a:solidFill>
                <a:latin typeface="+mj-lt"/>
                <a:cs typeface="Courier New" pitchFamily="49" charset="0"/>
              </a:rPr>
              <a:t>Note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Courier New" pitchFamily="49" charset="0"/>
              </a:rPr>
              <a:t>: the value of a pointer variable is actually passed using </a:t>
            </a:r>
            <a:r>
              <a:rPr lang="en-US" sz="2400" dirty="0" smtClean="0">
                <a:solidFill>
                  <a:srgbClr val="FF0000"/>
                </a:solidFill>
                <a:latin typeface="+mj-lt"/>
                <a:cs typeface="Courier New" pitchFamily="49" charset="0"/>
              </a:rPr>
              <a:t>call by value</a:t>
            </a:r>
          </a:p>
          <a:p>
            <a:pPr>
              <a:spcBef>
                <a:spcPts val="600"/>
              </a:spcBef>
              <a:buClr>
                <a:srgbClr val="003399"/>
              </a:buClr>
              <a:buFont typeface="Wingdings" pitchFamily="2" charset="2"/>
              <a:buChar char=""/>
            </a:pPr>
            <a:endParaRPr lang="en-US" sz="2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array_copy</a:t>
            </a:r>
            <a:r>
              <a:rPr lang="en-US" sz="16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++,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++,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    *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= *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("%p\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n%p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\n",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endParaRPr lang="en-US" sz="16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a[] 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{1,2,3,4,5}, b[5], *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pa, *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pa = a;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= b;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("%p\n", pa);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("%p\n",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6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array_copy</a:t>
            </a:r>
            <a:r>
              <a:rPr lang="en-US" sz="16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6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, pa, 5);</a:t>
            </a:r>
            <a:endParaRPr lang="en-US" sz="16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("%p\n", pa);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("%p\n", </a:t>
            </a:r>
            <a:r>
              <a:rPr lang="en-US" sz="1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pb</a:t>
            </a: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1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444208" y="4509120"/>
            <a:ext cx="1771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0xffffcc10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0xffffcbf0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0xffffcc04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0xffffcc24</a:t>
            </a:r>
            <a:endParaRPr lang="en-US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0xffffcc10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0xffffcbf0</a:t>
            </a:r>
          </a:p>
        </p:txBody>
      </p:sp>
    </p:spTree>
    <p:extLst>
      <p:ext uri="{BB962C8B-B14F-4D97-AF65-F5344CB8AC3E}">
        <p14:creationId xmlns:p14="http://schemas.microsoft.com/office/powerpoint/2010/main" val="4129756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27A54DC-1783-4BCC-AFDA-6CE0F6F0848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Arrays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 and Strings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 to Pointer &amp; Pointer to Function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76E0DDA-D24B-4737-BFF2-47F1EDAA45C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Strings &amp; Pointers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Since strings are array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str1[8] = "program";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str2[] = "program";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str3[] = {'p', 'r', 'o', 'g', 'r', 'a', 'm', '\0'};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Because arrays are similar to pointers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*str4 = "program";</a:t>
            </a: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1524000" y="4746625"/>
            <a:ext cx="4946650" cy="1397000"/>
            <a:chOff x="960" y="2990"/>
            <a:chExt cx="3116" cy="880"/>
          </a:xfrm>
        </p:grpSpPr>
        <p:graphicFrame>
          <p:nvGraphicFramePr>
            <p:cNvPr id="38917" name="Object 5"/>
            <p:cNvGraphicFramePr>
              <a:graphicFrameLocks noChangeAspect="1"/>
            </p:cNvGraphicFramePr>
            <p:nvPr/>
          </p:nvGraphicFramePr>
          <p:xfrm>
            <a:off x="960" y="2990"/>
            <a:ext cx="3116" cy="8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38" r:id="rId4" imgW="3718800" imgH="1054800" progId="">
                    <p:embed/>
                  </p:oleObj>
                </mc:Choice>
                <mc:Fallback>
                  <p:oleObj r:id="rId4" imgW="3718800" imgH="105480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990"/>
                          <a:ext cx="3116" cy="88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8" name="Text Box 6"/>
            <p:cNvSpPr txBox="1">
              <a:spLocks noChangeArrowheads="1"/>
            </p:cNvSpPr>
            <p:nvPr/>
          </p:nvSpPr>
          <p:spPr bwMode="auto">
            <a:xfrm>
              <a:off x="960" y="2990"/>
              <a:ext cx="3116" cy="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1650F83-A184-47A5-AB02-4DC0B0C3C7A4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Strings in C (cont’d)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str1,str2 and str3 are array </a:t>
            </a:r>
          </a:p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str4 is a pointer </a:t>
            </a:r>
          </a:p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We can </a:t>
            </a:r>
            <a:r>
              <a:rPr lang="en-US" sz="3200" dirty="0">
                <a:solidFill>
                  <a:srgbClr val="CC0000"/>
                </a:solidFill>
              </a:rPr>
              <a:t>not</a:t>
            </a:r>
            <a:r>
              <a:rPr lang="en-US" sz="3200" dirty="0">
                <a:solidFill>
                  <a:srgbClr val="000000"/>
                </a:solidFill>
              </a:rPr>
              <a:t> assign a new value to str1, str2, str3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Array is a fix location in memory 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We can change the elements of array</a:t>
            </a:r>
          </a:p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We can assign a new value for str4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Pointer is </a:t>
            </a:r>
            <a:r>
              <a:rPr lang="en-US" sz="2800" dirty="0">
                <a:solidFill>
                  <a:srgbClr val="CC0000"/>
                </a:solidFill>
              </a:rPr>
              <a:t>not</a:t>
            </a:r>
            <a:r>
              <a:rPr lang="en-US" sz="2800" dirty="0">
                <a:solidFill>
                  <a:srgbClr val="000000"/>
                </a:solidFill>
              </a:rPr>
              <a:t> fix location, pointer contains address of memory 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Content of str4 is </a:t>
            </a:r>
            <a:r>
              <a:rPr lang="en-US" sz="2800" dirty="0">
                <a:solidFill>
                  <a:srgbClr val="CC0000"/>
                </a:solidFill>
              </a:rPr>
              <a:t>constant</a:t>
            </a:r>
            <a:r>
              <a:rPr lang="en-US" sz="2800" dirty="0">
                <a:solidFill>
                  <a:srgbClr val="000000"/>
                </a:solidFill>
              </a:rPr>
              <a:t>, you can not change elements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DDEBAA8-2BCD-4669-967F-08ABEAB6A623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char Array vs. char *: Example 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458200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str1[8] = "program";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//this is array initialization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*str4 = "program";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//this is a constant string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str1[6] = 'z';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str4 = "new string";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str1 = "new array";		//Compile Error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str4[1] = 'z'; 	  		//Runtime Error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*(str4 + 3) = 'a';  	//Runtime Error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229F90E-77FF-4796-A530-0EC544AB76A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Empty vs. Null 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Empty string 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3200">
                <a:solidFill>
                  <a:srgbClr val="000000"/>
                </a:solidFill>
              </a:rPr>
              <a:t>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Is </a:t>
            </a:r>
            <a:r>
              <a:rPr lang="en-US" sz="2800">
                <a:solidFill>
                  <a:srgbClr val="CC0000"/>
                </a:solidFill>
              </a:rPr>
              <a:t>not</a:t>
            </a:r>
            <a:r>
              <a:rPr lang="en-US" sz="2800">
                <a:solidFill>
                  <a:srgbClr val="000000"/>
                </a:solidFill>
              </a:rPr>
              <a:t> null pointer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Is </a:t>
            </a:r>
            <a:r>
              <a:rPr lang="en-US" sz="2800">
                <a:solidFill>
                  <a:srgbClr val="CC0000"/>
                </a:solidFill>
              </a:rPr>
              <a:t>not</a:t>
            </a:r>
            <a:r>
              <a:rPr lang="en-US" sz="2800">
                <a:solidFill>
                  <a:srgbClr val="000000"/>
                </a:solidFill>
              </a:rPr>
              <a:t> uninitialized pointer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2800">
              <a:solidFill>
                <a:srgbClr val="000000"/>
              </a:solidFill>
            </a:endParaRP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743200"/>
            <a:ext cx="6505575" cy="398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8B65C77-9CB1-484A-BBE8-377D549190B4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Pointer: Reference to Memory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 is a variable that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Contains the </a:t>
            </a:r>
            <a:r>
              <a:rPr lang="en-US" sz="2800" dirty="0">
                <a:solidFill>
                  <a:srgbClr val="CC0000"/>
                </a:solidFill>
              </a:rPr>
              <a:t>address</a:t>
            </a:r>
            <a:r>
              <a:rPr lang="en-US" sz="2800" dirty="0">
                <a:solidFill>
                  <a:srgbClr val="000000"/>
                </a:solidFill>
              </a:rPr>
              <a:t> of another variable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 </a:t>
            </a:r>
            <a:r>
              <a:rPr lang="en-US" sz="3200" dirty="0">
                <a:solidFill>
                  <a:srgbClr val="CC0000"/>
                </a:solidFill>
              </a:rPr>
              <a:t>refers</a:t>
            </a:r>
            <a:r>
              <a:rPr lang="en-US" sz="3200" dirty="0">
                <a:solidFill>
                  <a:srgbClr val="000000"/>
                </a:solidFill>
              </a:rPr>
              <a:t> to an address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Examples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000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000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20;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pi = </a:t>
            </a:r>
            <a:r>
              <a:rPr lang="en-US" sz="3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3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More String Functions</a:t>
            </a: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839200" cy="536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char * </a:t>
            </a:r>
            <a:r>
              <a:rPr lang="en-US" sz="2800" dirty="0" err="1">
                <a:solidFill>
                  <a:srgbClr val="000000"/>
                </a:solidFill>
              </a:rPr>
              <a:t>strchr</a:t>
            </a:r>
            <a:r>
              <a:rPr lang="en-US" sz="2800" dirty="0">
                <a:solidFill>
                  <a:srgbClr val="000000"/>
                </a:solidFill>
              </a:rPr>
              <a:t>(</a:t>
            </a:r>
            <a:r>
              <a:rPr lang="en-US" sz="2800" dirty="0" err="1">
                <a:solidFill>
                  <a:srgbClr val="000000"/>
                </a:solidFill>
              </a:rPr>
              <a:t>const</a:t>
            </a:r>
            <a:r>
              <a:rPr lang="en-US" sz="2800" dirty="0">
                <a:solidFill>
                  <a:srgbClr val="000000"/>
                </a:solidFill>
              </a:rPr>
              <a:t> char *s, char c)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Return the pointer to the first occurrence of c in s or NULL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*s="ABZDEZFZ";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*pc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strchr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(s, 'Z');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("First index of Z = %d", (pc - s)); 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First index of Z = 2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char * </a:t>
            </a:r>
            <a:r>
              <a:rPr lang="en-US" sz="2800" dirty="0" err="1">
                <a:solidFill>
                  <a:srgbClr val="000000"/>
                </a:solidFill>
              </a:rPr>
              <a:t>strstr</a:t>
            </a:r>
            <a:r>
              <a:rPr lang="en-US" sz="2800" dirty="0">
                <a:solidFill>
                  <a:srgbClr val="000000"/>
                </a:solidFill>
              </a:rPr>
              <a:t>(</a:t>
            </a:r>
            <a:r>
              <a:rPr lang="en-US" sz="2800" dirty="0" err="1">
                <a:solidFill>
                  <a:srgbClr val="000000"/>
                </a:solidFill>
              </a:rPr>
              <a:t>const</a:t>
            </a:r>
            <a:r>
              <a:rPr lang="en-US" sz="2800" dirty="0">
                <a:solidFill>
                  <a:srgbClr val="000000"/>
                </a:solidFill>
              </a:rPr>
              <a:t> char *s1, cost char *s2)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Return pointer to the first occurrence of s2 in s1 or NULL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*s="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ABCDxyEFxyGH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*pc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strstr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(s, "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("First index of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%d", (pc - s)); 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First index of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xy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4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CAE7614-85F4-45B9-95EA-C8F722F6F06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E8D21755-188B-4600-B91D-5F9B5D941BF7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86800" cy="675005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check_equal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(double d1, double d2,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dot_index1, dot_index2;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search_size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char s1[50], s2[50];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pt-BR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sprintf(s1, "%0.*lf", n, d1);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pt-BR" sz="1600" b="1" dirty="0">
                <a:latin typeface="Courier New" pitchFamily="49" charset="0"/>
                <a:cs typeface="Courier New" pitchFamily="49" charset="0"/>
              </a:rPr>
              <a:t>	sprintf(s2, "%0.*lf", n, d2);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dot_index1 = 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strchr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(s1, '.') - s1;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dot_index2 = 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strchr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(s2, '.') - s2;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if(dot_index1 != dot_index2)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search_size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dot_index1 + n + 1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strncmp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(s1, s2, 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search_size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== 0)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return 1;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5148064" y="116632"/>
            <a:ext cx="3843536" cy="86395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>
                <a:cs typeface="B Nazanin" pitchFamily="2" charset="-78"/>
              </a:rPr>
              <a:t>برنامه‌اي كه دو عدد</a:t>
            </a:r>
            <a:r>
              <a:rPr lang="hi-IN" sz="2500" dirty="0">
                <a:cs typeface="Zar" pitchFamily="2" charset="-78"/>
              </a:rPr>
              <a:t> </a:t>
            </a:r>
            <a:r>
              <a:rPr lang="en-US" sz="2300" dirty="0">
                <a:cs typeface="B Nazanin" pitchFamily="2" charset="-78"/>
              </a:rPr>
              <a:t>double</a:t>
            </a:r>
            <a:r>
              <a:rPr lang="en-US" sz="2500" dirty="0">
                <a:cs typeface="B Nazanin" pitchFamily="2" charset="-78"/>
              </a:rPr>
              <a:t> </a:t>
            </a:r>
            <a:r>
              <a:rPr lang="ar-SA" sz="2500" dirty="0">
                <a:cs typeface="B Nazanin" pitchFamily="2" charset="-78"/>
              </a:rPr>
              <a:t>را تا</a:t>
            </a:r>
            <a:r>
              <a:rPr lang="en-US" sz="2500" dirty="0">
                <a:cs typeface="B Nazanin" pitchFamily="2" charset="-78"/>
              </a:rPr>
              <a:t> </a:t>
            </a:r>
            <a:r>
              <a:rPr lang="en-US" sz="2300" dirty="0">
                <a:cs typeface="B Nazanin" pitchFamily="2" charset="-78"/>
              </a:rPr>
              <a:t>n</a:t>
            </a:r>
            <a:r>
              <a:rPr lang="en-US" sz="2500" dirty="0">
                <a:cs typeface="B Nazanin" pitchFamily="2" charset="-78"/>
              </a:rPr>
              <a:t> </a:t>
            </a:r>
            <a:r>
              <a:rPr lang="ar-SA" sz="2500" dirty="0">
                <a:cs typeface="B Nazanin" pitchFamily="2" charset="-78"/>
              </a:rPr>
              <a:t>رقم بعد از اعشار باهم مقايسه كند</a:t>
            </a:r>
            <a:r>
              <a:rPr lang="en-US" sz="2500" dirty="0">
                <a:cs typeface="B Nazanin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9114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4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4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4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4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4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4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4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44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44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44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44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6876D091-4356-4FDD-9A19-321A40E3B9E1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8392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double d1, d2;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("Enter numbers d1 and d2: ");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("%lf %lf", &amp;d1, &amp;d2);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("Enter n: ");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("%d", &amp;n);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check_equal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(d1, d2, n))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("Are equal\n");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("Are Not equal\n");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63"/>
              </a:spcBef>
              <a:buClrTx/>
              <a:buFontTx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55480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String </a:t>
            </a:r>
            <a:r>
              <a:rPr lang="en-US" sz="4000" dirty="0" err="1">
                <a:solidFill>
                  <a:srgbClr val="293A83"/>
                </a:solidFill>
              </a:rPr>
              <a:t>Tokenizer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839200" cy="539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tokenizer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(char *s, char *token, char result[][100]){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*index;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while((index =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strstr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(s, token)) != NULL){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index - s;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&gt; 0){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(result[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], s,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result[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'\0';</a:t>
            </a:r>
          </a:p>
          <a:p>
            <a:pPr>
              <a:spcBef>
                <a:spcPts val="300"/>
              </a:spcBef>
              <a:buClrTx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spcBef>
                <a:spcPts val="300"/>
              </a:spcBef>
              <a:buClrTx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 = index +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(token);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(s) &gt; 0){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(result[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], s);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C36D73F-C872-4C2F-AC49-0D504259C2D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*s = "a123bb123ccc123dddd123eeeee123fffffffffff123";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*token = "123";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res[10][100];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tokenizer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(s, token, res);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("Token %d = %s\n",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res[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F8FA658-5F8B-4401-801C-D6852FF57E3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5FDCC65-5E78-417B-B974-43A87091E0C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915400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  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char * names[] does not work */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read_data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char names[][100]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double grades[],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name: ");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("%s", 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names[</a:t>
            </a:r>
            <a:r>
              <a:rPr lang="en-US" sz="1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grade: ");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("%lf", &amp;(grades[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get_average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(double grades[],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double res = 0;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for(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res += grades[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(res / size);       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686300" y="76200"/>
            <a:ext cx="4305300" cy="1017844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000" dirty="0">
                <a:solidFill>
                  <a:srgbClr val="000000"/>
                </a:solidFill>
                <a:cs typeface="B Nazanin" pitchFamily="2" charset="-78"/>
              </a:rPr>
              <a:t>برنامه‌اي كه تعداد دانشجويان را بگيرد، سپس اسم هر دانشجو و نمره را بگيرد. اسم دانشجوياني كه نمره آنها بيشتر از ميانگين است را چاپ كند</a:t>
            </a:r>
            <a:r>
              <a:rPr lang="hi-IN" sz="2000" dirty="0">
                <a:solidFill>
                  <a:srgbClr val="000000"/>
                </a:solidFill>
              </a:rPr>
              <a:t>.</a:t>
            </a:r>
            <a:endParaRPr lang="en-US" sz="2000" dirty="0">
              <a:solidFill>
                <a:srgbClr val="0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46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46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460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460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460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460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5" dur="500"/>
                                        <p:tgtEl>
                                          <p:spTgt spid="4608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8" dur="500"/>
                                        <p:tgtEl>
                                          <p:spTgt spid="4608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1" dur="500"/>
                                        <p:tgtEl>
                                          <p:spTgt spid="4608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C6FDF48-B471-4B06-874F-24D478920FA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228600" y="0"/>
            <a:ext cx="8763000" cy="6904038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print_names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(char names[][100], double grades[],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size, double average){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("Average = %lf \n", average);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("List of students whose grade is above the average: \n");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if(grades[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&gt; average)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("%s\n", names[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number of students: ");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double grades[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char names[</a:t>
            </a:r>
            <a:r>
              <a:rPr lang="en-US" sz="1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][100];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read_data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(names, grades,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double average =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get_average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(grades,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print_names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(names, grades,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average);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return 0;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284577D-6F71-4869-9A73-8E15451AB4B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Arrays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 and Strings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 to Pointer &amp; Pointer to Function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7A41F9A-6384-412F-86AD-B28E9F7F6772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 to Pointer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 is a variable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Has a value: address of other value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Has an address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 to pointer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Saving the address of a pointer in another pointer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pi, *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**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ppi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pi =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ppi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&amp;pi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j =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**</a:t>
            </a:r>
            <a:r>
              <a:rPr lang="en-US" sz="2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ppi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*</a:t>
            </a:r>
            <a:r>
              <a:rPr lang="en-US" sz="2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ppi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C183342-9CC5-496F-A340-1748A49F3BB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 to Pointer: Example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i = 10, j = 20, k = 30;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*pi, *pj, **ppi;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&amp;i;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 = &amp;j;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ppi = &amp;pi;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printf("%d\n", *pi);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printf("%d\n", **ppi);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ppi = &amp;pj;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**ppi = 100</a:t>
            </a: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printf("%d\n", j);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*ppi = &amp;k;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printf("%d\n", *pj);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715000" y="3121025"/>
            <a:ext cx="685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</a:rPr>
              <a:t>10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5715000" y="3657600"/>
            <a:ext cx="685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</a:rPr>
              <a:t>10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715000" y="4800600"/>
            <a:ext cx="914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</a:rPr>
              <a:t>100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5791200" y="5562600"/>
            <a:ext cx="685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</a:rPr>
              <a:t>30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BC7C4F-32C8-466A-8BAD-B39632154DFE}"/>
              </a:ext>
            </a:extLst>
          </p:cNvPr>
          <p:cNvSpPr txBox="1"/>
          <p:nvPr/>
        </p:nvSpPr>
        <p:spPr>
          <a:xfrm>
            <a:off x="6067736" y="1844824"/>
            <a:ext cx="2771464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We will see the applications later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85455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Pointer: Declaration and Initialization 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04800" y="1124744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&lt;type&gt; * &lt;identifier&gt;;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Examples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i, *pi;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&amp;i;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float f;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float *pf = &amp;f;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c, *pc = &amp;c;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0103B88-2775-47BF-B4A3-76D4F8460AB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 to functions</a:t>
            </a: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660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Functions are stored in memory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Each function has its own address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We can have pointer to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A pointer that store the address of a function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type (*&lt;identifier&gt;)(&lt;type1&gt;, &lt;type2&gt;, …)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   int (*pf)(char, float)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	pf is a pointer to a function that the function return int and its inputs are char and float 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>
                <a:solidFill>
                  <a:srgbClr val="000000"/>
                </a:solidFill>
              </a:rPr>
              <a:t>	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endParaRPr lang="en-US" sz="2800">
              <a:solidFill>
                <a:srgbClr val="000000"/>
              </a:solidFill>
            </a:endParaRPr>
          </a:p>
          <a:p>
            <a:pPr lvl="1">
              <a:spcBef>
                <a:spcPts val="700"/>
              </a:spcBef>
              <a:buClrTx/>
              <a:buFontTx/>
              <a:buNone/>
            </a:pP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1FCCCA3-2FE9-4EF4-A48D-7656C0764EDE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Example </a:t>
            </a: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33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f1(int x, char c){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("This is f1: x = %d, c = %c\n", x, c); return 0;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f2(int n, char m){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("This is f2: n = %d, m = %c\n", n, m); return 0;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(*f)(int, char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			//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parentheses are required here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 = f1;  // or  f = &amp;f1;</a:t>
            </a:r>
          </a:p>
          <a:p>
            <a:pPr>
              <a:spcBef>
                <a:spcPts val="400"/>
              </a:spcBef>
              <a:buClrTx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(*f)(10, 'a');               	//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parentheses are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optional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here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 = f2;		// or f = &amp;f2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(*f)(100, 'z');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76AD273-796B-47C6-9CFE-CE53DB0ECC9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4939408" y="4888044"/>
            <a:ext cx="2590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dirty="0">
                <a:solidFill>
                  <a:srgbClr val="C00000"/>
                </a:solidFill>
              </a:rPr>
              <a:t>This is f1: x = 10, c = a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4939408" y="5591241"/>
            <a:ext cx="2819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dirty="0">
                <a:solidFill>
                  <a:srgbClr val="C00000"/>
                </a:solidFill>
              </a:rPr>
              <a:t>This is f2: n = 100, m = z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Pointer to function: Example 1</a:t>
            </a: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9204325" cy="622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016000" indent="-3476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Why?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To develop general functions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To change function operation in run-time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Example: </a:t>
            </a:r>
            <a:r>
              <a:rPr lang="en-US" sz="2800" dirty="0" err="1">
                <a:solidFill>
                  <a:srgbClr val="000000"/>
                </a:solidFill>
              </a:rPr>
              <a:t>atexit</a:t>
            </a:r>
            <a:endParaRPr lang="en-US" sz="2800" dirty="0">
              <a:solidFill>
                <a:srgbClr val="000000"/>
              </a:solidFill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#include &lt;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stdlib.h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int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atexit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(void (*function)(void));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To do a function, when the program is terminated</a:t>
            </a:r>
            <a:endParaRPr lang="en-US" sz="3200" dirty="0">
              <a:solidFill>
                <a:srgbClr val="000000"/>
              </a:solidFill>
            </a:endParaRPr>
          </a:p>
          <a:p>
            <a:pPr lvl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Normal termination</a:t>
            </a:r>
            <a:endParaRPr lang="en-US" sz="3200" dirty="0">
              <a:solidFill>
                <a:srgbClr val="000000"/>
              </a:solidFill>
            </a:endParaRPr>
          </a:p>
          <a:p>
            <a:pPr lvl="2">
              <a:spcBef>
                <a:spcPts val="650"/>
              </a:spcBef>
              <a:buClrTx/>
              <a:buFontTx/>
              <a:buNone/>
            </a:pP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8CC7A32-A29E-441E-8F39-A60B5FEAE70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38641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28600" y="228600"/>
            <a:ext cx="9167936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good_bye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(void){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Goooodddd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Byeee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:-)\n");}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int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atexit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good_bye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an int: ");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0){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("No negative\n");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&gt; 7){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("No more than 7\n");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2 == 0)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("Go to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\n");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("Do the homework \n");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return 0;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5000"/>
              </a:lnSpc>
              <a:spcBef>
                <a:spcPts val="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1152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Pointer to function: Example 2</a:t>
            </a: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9204325" cy="622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016000" indent="-3476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Why?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To develop general functions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To change function operation in run-time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Example: </a:t>
            </a:r>
            <a:r>
              <a:rPr lang="en-US" sz="2800" dirty="0" err="1">
                <a:solidFill>
                  <a:srgbClr val="000000"/>
                </a:solidFill>
              </a:rPr>
              <a:t>qsort</a:t>
            </a:r>
            <a:r>
              <a:rPr lang="en-US" sz="2800" dirty="0">
                <a:solidFill>
                  <a:srgbClr val="000000"/>
                </a:solidFill>
              </a:rPr>
              <a:t> function in &lt;</a:t>
            </a:r>
            <a:r>
              <a:rPr lang="en-US" sz="2800" dirty="0" err="1">
                <a:solidFill>
                  <a:srgbClr val="000000"/>
                </a:solidFill>
              </a:rPr>
              <a:t>stdlib.h</a:t>
            </a:r>
            <a:r>
              <a:rPr lang="en-US" sz="2800" dirty="0">
                <a:solidFill>
                  <a:srgbClr val="000000"/>
                </a:solidFill>
              </a:rPr>
              <a:t>&gt;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qsort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void *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element_size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 (*compare)(void *, void *))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To sort array </a:t>
            </a:r>
            <a:r>
              <a:rPr lang="en-US" sz="2800" dirty="0" err="1">
                <a:solidFill>
                  <a:srgbClr val="000000"/>
                </a:solidFill>
              </a:rPr>
              <a:t>arr</a:t>
            </a:r>
            <a:r>
              <a:rPr lang="en-US" sz="2800" dirty="0">
                <a:solidFill>
                  <a:srgbClr val="000000"/>
                </a:solidFill>
              </a:rPr>
              <a:t> with </a:t>
            </a:r>
            <a:r>
              <a:rPr lang="en-US" sz="2800" dirty="0" err="1">
                <a:solidFill>
                  <a:srgbClr val="000000"/>
                </a:solidFill>
              </a:rPr>
              <a:t>num</a:t>
            </a:r>
            <a:r>
              <a:rPr lang="en-US" sz="2800" dirty="0">
                <a:solidFill>
                  <a:srgbClr val="000000"/>
                </a:solidFill>
              </a:rPr>
              <a:t> elements of size </a:t>
            </a:r>
            <a:r>
              <a:rPr lang="en-US" sz="2800" dirty="0" err="1">
                <a:solidFill>
                  <a:srgbClr val="000000"/>
                </a:solidFill>
              </a:rPr>
              <a:t>element_size</a:t>
            </a:r>
            <a:r>
              <a:rPr lang="en-US" sz="2800" dirty="0">
                <a:solidFill>
                  <a:srgbClr val="000000"/>
                </a:solidFill>
              </a:rPr>
              <a:t>. The order between elements is specified by the “compare” function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</a:p>
          <a:p>
            <a:pPr lvl="2">
              <a:spcBef>
                <a:spcPts val="650"/>
              </a:spcBef>
              <a:buClrTx/>
              <a:buFontTx/>
              <a:buNone/>
            </a:pP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8CC7A32-A29E-441E-8F39-A60B5FEAE70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28600" y="228600"/>
            <a:ext cx="8915400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int_cmp_asc(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void *i1,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void *i2){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 = *((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*)i1);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 = *((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*)i2);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(a &gt; b) ? 1 : (a == b) ? 0 : -1;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int_cmp_dsc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void *i1,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void *i2){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 = *((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*)i1);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 = *((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*)i2);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(a &gt; b) ? -1 : (a == b) ? 0 : 1;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228600" y="228600"/>
            <a:ext cx="8915400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 = {1, 7, 3, 11, 9};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qsort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5,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), int_cmp_asc);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 \n",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qsort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5,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int_cmp_dsc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 \n",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34D9185-4FEE-4190-8B78-49FE56D51E7F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Arrays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 and Strings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 to Pointer &amp; Pointer to Function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6D7E326-0CEC-4606-8E1C-85266416856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Dynamic Memory Allocation 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514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Until now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We define variables: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a[200];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x[n]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Memory is allocated for the variables </a:t>
            </a:r>
            <a:r>
              <a:rPr lang="en-US" sz="2400" dirty="0">
                <a:solidFill>
                  <a:srgbClr val="CC0000"/>
                </a:solidFill>
              </a:rPr>
              <a:t>when the scope starts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Allocated memory is released </a:t>
            </a:r>
            <a:r>
              <a:rPr lang="en-US" sz="2400" dirty="0">
                <a:solidFill>
                  <a:srgbClr val="CC0000"/>
                </a:solidFill>
              </a:rPr>
              <a:t>when the scope finishes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We </a:t>
            </a:r>
            <a:r>
              <a:rPr lang="en-US" sz="2800" dirty="0">
                <a:solidFill>
                  <a:srgbClr val="CC0000"/>
                </a:solidFill>
              </a:rPr>
              <a:t>cannot change</a:t>
            </a:r>
            <a:r>
              <a:rPr lang="en-US" sz="2800" dirty="0">
                <a:solidFill>
                  <a:srgbClr val="000000"/>
                </a:solidFill>
              </a:rPr>
              <a:t> the size of the allocated memories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We cannot change the size of array</a:t>
            </a:r>
          </a:p>
          <a:p>
            <a:pPr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These variables are in </a:t>
            </a:r>
            <a:r>
              <a:rPr lang="en-US" sz="2800" i="1" dirty="0">
                <a:solidFill>
                  <a:srgbClr val="C00000"/>
                </a:solidFill>
              </a:rPr>
              <a:t>stack</a:t>
            </a:r>
          </a:p>
          <a:p>
            <a:pPr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We want to see how to allocate memory in </a:t>
            </a:r>
            <a:r>
              <a:rPr lang="en-US" sz="2800" i="1" dirty="0">
                <a:solidFill>
                  <a:srgbClr val="C00000"/>
                </a:solidFill>
              </a:rPr>
              <a:t>heap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Heap </a:t>
            </a: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839200" cy="580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016000" indent="-3476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marL="1333500" indent="-3095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Memory is compose of a few logical sections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Stack is one of the logical sections that is used for function calls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All automatic variables are allocated in stack</a:t>
            </a:r>
          </a:p>
          <a:p>
            <a:pPr lvl="3">
              <a:spcBef>
                <a:spcPts val="550"/>
              </a:spcBef>
              <a:buFont typeface="Wingdings" pitchFamily="2" charset="2"/>
              <a:buChar char=""/>
            </a:pPr>
            <a:r>
              <a:rPr lang="en-US" sz="2200">
                <a:solidFill>
                  <a:srgbClr val="000000"/>
                </a:solidFill>
              </a:rPr>
              <a:t>Stack is managed by operating system</a:t>
            </a:r>
          </a:p>
          <a:p>
            <a:pPr lvl="3">
              <a:spcBef>
                <a:spcPts val="550"/>
              </a:spcBef>
              <a:buFont typeface="Wingdings" pitchFamily="2" charset="2"/>
              <a:buChar char=""/>
            </a:pPr>
            <a:r>
              <a:rPr lang="en-US" sz="2200">
                <a:solidFill>
                  <a:srgbClr val="000000"/>
                </a:solidFill>
              </a:rPr>
              <a:t>Created by function call and destroyed when function ends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Another logical section is “Heap”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Heap is used for dynamic memory allocation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Heap is managed by programmer (at least in C)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Memory allocation functions &amp; the Free function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2600">
              <a:solidFill>
                <a:srgbClr val="000000"/>
              </a:solidFill>
            </a:endParaRP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3E7E0B3-30C4-4859-8B7A-073E00C516A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61474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CC2478D-BE8F-42C9-A6F8-DF54D6693314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Value of referred memory by a pointer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016000" indent="-347663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*pi, *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</a:t>
            </a:r>
            <a:r>
              <a:rPr lang="en-US" sz="2800" dirty="0">
                <a:solidFill>
                  <a:srgbClr val="000000"/>
                </a:solidFill>
              </a:rPr>
              <a:t> variable contains the memory address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If you assign a value to it: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&amp;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spcBef>
                <a:spcPts val="5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The address is saved in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If you read it: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pi;</a:t>
            </a:r>
          </a:p>
          <a:p>
            <a:pPr lvl="2">
              <a:spcBef>
                <a:spcPts val="5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The address is copied from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to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endParaRPr lang="en-US" sz="2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*pi</a:t>
            </a:r>
            <a:r>
              <a:rPr lang="en-US" sz="2800" dirty="0">
                <a:solidFill>
                  <a:srgbClr val="000000"/>
                </a:solidFill>
              </a:rPr>
              <a:t> is the value of referred memory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If you read it: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*pi;</a:t>
            </a:r>
          </a:p>
          <a:p>
            <a:pPr lvl="2">
              <a:spcBef>
                <a:spcPts val="5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The </a:t>
            </a:r>
            <a:r>
              <a:rPr lang="en-US" sz="2200" dirty="0">
                <a:solidFill>
                  <a:srgbClr val="CC0000"/>
                </a:solidFill>
              </a:rPr>
              <a:t>value in the referred address</a:t>
            </a:r>
            <a:r>
              <a:rPr lang="en-US" sz="2200" dirty="0">
                <a:solidFill>
                  <a:srgbClr val="000000"/>
                </a:solidFill>
              </a:rPr>
              <a:t>  is read from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If you assign a value to it: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spcBef>
                <a:spcPts val="5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The value is saved in the </a:t>
            </a:r>
            <a:r>
              <a:rPr lang="en-US" sz="2200" dirty="0">
                <a:solidFill>
                  <a:srgbClr val="CC0000"/>
                </a:solidFill>
              </a:rPr>
              <a:t>referred address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3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6" dur="5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 smtClean="0">
                <a:solidFill>
                  <a:srgbClr val="293A83"/>
                </a:solidFill>
              </a:rPr>
              <a:t>Stack, Heap and Static Memories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304800" y="1143001"/>
            <a:ext cx="4483224" cy="509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016000" indent="-3476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marL="1333500" indent="-3095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2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C has three different pools of </a:t>
            </a:r>
            <a:r>
              <a:rPr lang="en-US" sz="2400" dirty="0" smtClean="0">
                <a:solidFill>
                  <a:srgbClr val="000000"/>
                </a:solidFill>
              </a:rPr>
              <a:t>memory</a:t>
            </a:r>
            <a:r>
              <a:rPr lang="en-US" sz="2400" dirty="0">
                <a:solidFill>
                  <a:srgbClr val="000000"/>
                </a:solidFill>
              </a:rPr>
              <a:t>:</a:t>
            </a:r>
          </a:p>
          <a:p>
            <a:pPr marL="681037" lvl="1" indent="-342900">
              <a:spcBef>
                <a:spcPts val="1200"/>
              </a:spcBef>
              <a:buClr>
                <a:srgbClr val="003399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000000"/>
                </a:solidFill>
              </a:rPr>
              <a:t>Static</a:t>
            </a:r>
            <a:r>
              <a:rPr lang="en-US" sz="2400" dirty="0">
                <a:solidFill>
                  <a:srgbClr val="000000"/>
                </a:solidFill>
              </a:rPr>
              <a:t>: global variable storage, permanent for the entire run of the program.</a:t>
            </a:r>
          </a:p>
          <a:p>
            <a:pPr marL="681037" lvl="1" indent="-342900">
              <a:spcBef>
                <a:spcPts val="1200"/>
              </a:spcBef>
              <a:buClr>
                <a:srgbClr val="003399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000000"/>
                </a:solidFill>
              </a:rPr>
              <a:t>Stack</a:t>
            </a:r>
            <a:r>
              <a:rPr lang="en-US" sz="2400" dirty="0">
                <a:solidFill>
                  <a:srgbClr val="000000"/>
                </a:solidFill>
              </a:rPr>
              <a:t>: local variable storage (automatic, continuous memory).</a:t>
            </a:r>
          </a:p>
          <a:p>
            <a:pPr marL="681037" lvl="1" indent="-342900">
              <a:spcBef>
                <a:spcPts val="1200"/>
              </a:spcBef>
              <a:buClr>
                <a:srgbClr val="003399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rgbClr val="000000"/>
                </a:solidFill>
              </a:rPr>
              <a:t>Heap</a:t>
            </a:r>
            <a:r>
              <a:rPr lang="en-US" sz="2400" dirty="0" smtClean="0">
                <a:solidFill>
                  <a:srgbClr val="000000"/>
                </a:solidFill>
              </a:rPr>
              <a:t>: </a:t>
            </a:r>
            <a:r>
              <a:rPr lang="en-US" sz="2400" dirty="0">
                <a:solidFill>
                  <a:srgbClr val="000000"/>
                </a:solidFill>
              </a:rPr>
              <a:t>dynamic storage (large pool of memory, not allocated in contiguous order</a:t>
            </a:r>
            <a:r>
              <a:rPr lang="en-US" sz="2400" dirty="0" smtClean="0">
                <a:solidFill>
                  <a:srgbClr val="000000"/>
                </a:solidFill>
              </a:rPr>
              <a:t>).</a:t>
            </a:r>
            <a:endParaRPr 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3E7E0B3-30C4-4859-8B7A-073E00C516A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659301"/>
            <a:ext cx="4014345" cy="406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570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B571EC5-04FE-4090-86A3-45051117EFB7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5344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Dynamic Memory Allocation (cont’d)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Memory allocation by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calloc</a:t>
            </a:r>
            <a:endParaRPr lang="en-US" sz="2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#include &lt;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2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sz="2800" dirty="0">
                <a:solidFill>
                  <a:srgbClr val="000000"/>
                </a:solidFill>
              </a:rPr>
              <a:t> is generic pointer, it can be converted to every pointer type</a:t>
            </a:r>
          </a:p>
          <a:p>
            <a:pPr>
              <a:lnSpc>
                <a:spcPct val="90000"/>
              </a:lnSpc>
              <a:spcBef>
                <a:spcPts val="563"/>
              </a:spcBef>
              <a:buClrTx/>
              <a:buFontTx/>
              <a:buNone/>
            </a:pPr>
            <a:endParaRPr lang="en-US" sz="9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 smtClean="0">
                <a:solidFill>
                  <a:srgbClr val="000000"/>
                </a:solidFill>
              </a:rPr>
              <a:t>Allocates </a:t>
            </a:r>
            <a:r>
              <a:rPr lang="en-US" sz="2800" dirty="0">
                <a:solidFill>
                  <a:srgbClr val="000000"/>
                </a:solidFill>
              </a:rPr>
              <a:t>a block of memory for an array of </a:t>
            </a:r>
            <a:r>
              <a:rPr lang="en-US" sz="2800" dirty="0" err="1">
                <a:solidFill>
                  <a:srgbClr val="000000"/>
                </a:solidFill>
              </a:rPr>
              <a:t>num</a:t>
            </a:r>
            <a:r>
              <a:rPr lang="en-US" sz="2800" dirty="0">
                <a:solidFill>
                  <a:srgbClr val="000000"/>
                </a:solidFill>
              </a:rPr>
              <a:t> elements, each of them size bytes long, and initializes all its bits to zero</a:t>
            </a:r>
            <a:r>
              <a:rPr lang="en-US" sz="2800" dirty="0" smtClean="0">
                <a:solidFill>
                  <a:srgbClr val="000000"/>
                </a:solidFill>
              </a:rPr>
              <a:t>.</a:t>
            </a:r>
            <a:endParaRPr lang="en-US" sz="9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If memory is not available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2800" dirty="0">
                <a:solidFill>
                  <a:srgbClr val="000000"/>
                </a:solidFill>
              </a:rPr>
              <a:t> returns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NULL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7F5329-6D00-4D38-BCC8-E75B09A4B12E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4582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Dynamic Memory Allocation (cont’d)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07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Memory allocation by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endParaRPr lang="en-US" sz="2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#include &lt;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1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sz="2800" dirty="0">
                <a:solidFill>
                  <a:srgbClr val="000000"/>
                </a:solidFill>
              </a:rPr>
              <a:t> is generic pointer, it can be converted to every pointer </a:t>
            </a:r>
            <a:r>
              <a:rPr lang="en-US" sz="2800" dirty="0" smtClean="0">
                <a:solidFill>
                  <a:srgbClr val="000000"/>
                </a:solidFill>
              </a:rPr>
              <a:t>type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 smtClean="0">
                <a:solidFill>
                  <a:srgbClr val="000000"/>
                </a:solidFill>
              </a:rPr>
              <a:t>Allocates </a:t>
            </a:r>
            <a:r>
              <a:rPr lang="en-US" sz="2800" dirty="0">
                <a:solidFill>
                  <a:srgbClr val="000000"/>
                </a:solidFill>
              </a:rPr>
              <a:t>a block of size bytes of memory, returning a pointer to the beginning of the </a:t>
            </a:r>
            <a:r>
              <a:rPr lang="en-US" sz="2800" dirty="0" smtClean="0">
                <a:solidFill>
                  <a:srgbClr val="000000"/>
                </a:solidFill>
              </a:rPr>
              <a:t>block. Allocated memory is </a:t>
            </a:r>
            <a:r>
              <a:rPr lang="en-US" sz="2800" dirty="0" smtClean="0">
                <a:solidFill>
                  <a:srgbClr val="C00000"/>
                </a:solidFill>
              </a:rPr>
              <a:t>not Initialized</a:t>
            </a:r>
            <a:r>
              <a:rPr lang="en-US" sz="2800" dirty="0" smtClean="0">
                <a:solidFill>
                  <a:srgbClr val="000000"/>
                </a:solidFill>
              </a:rPr>
              <a:t>. </a:t>
            </a:r>
            <a:endParaRPr lang="en-US" sz="1100" dirty="0" smtClean="0">
              <a:solidFill>
                <a:srgbClr val="000000"/>
              </a:solidFill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 smtClean="0">
                <a:solidFill>
                  <a:srgbClr val="000000"/>
                </a:solidFill>
              </a:rPr>
              <a:t>If </a:t>
            </a:r>
            <a:r>
              <a:rPr lang="en-US" sz="2800" dirty="0">
                <a:solidFill>
                  <a:srgbClr val="000000"/>
                </a:solidFill>
              </a:rPr>
              <a:t>memory is not available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800" dirty="0">
                <a:solidFill>
                  <a:srgbClr val="000000"/>
                </a:solidFill>
              </a:rPr>
              <a:t> returns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NULL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1167795-CFCD-465C-9275-9C968063D42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Dynamic Memory Allocation: Example 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561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*pi;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/*allocate memory, convert it to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 */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if(pi == NULL){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("cannot allocate\n");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-1;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*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pd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pd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(double *)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(1,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sizeof(double)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FDDD002-2E73-4072-A4DD-8C06840BAB47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Free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74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9925" indent="-31908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 static memory allocation, memory is freed when block/scope is finished 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 dynamic memory allocation, we </a:t>
            </a:r>
            <a:r>
              <a:rPr lang="en-US" sz="3200" dirty="0">
                <a:solidFill>
                  <a:srgbClr val="CC0000"/>
                </a:solidFill>
              </a:rPr>
              <a:t>must free</a:t>
            </a:r>
            <a:r>
              <a:rPr lang="en-US" sz="3200" dirty="0">
                <a:solidFill>
                  <a:srgbClr val="000000"/>
                </a:solidFill>
              </a:rPr>
              <a:t> the allocated memory 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*pi;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(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*)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if(pi != NULL)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free(pi);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28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6431298-6104-4870-B734-A016757EE1F7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2307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n;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n: 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&amp;n);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== NULL){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("cannot allocate memory\n");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exit(-1);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 /* do you work here */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("%d\n",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free(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6084168" y="228600"/>
            <a:ext cx="2755032" cy="1248676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برنامه‌اي كه</a:t>
            </a:r>
            <a:r>
              <a:rPr lang="hi-IN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n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را مي‌گيرد، </a:t>
            </a:r>
            <a:r>
              <a:rPr lang="fa-IR" sz="2500" dirty="0">
                <a:solidFill>
                  <a:srgbClr val="000000"/>
                </a:solidFill>
                <a:cs typeface="B Nazanin" pitchFamily="2" charset="-78"/>
              </a:rPr>
              <a:t>آرايه با اندازه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 n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را توليد و بعد حافظه را آزاد مي‌كند</a:t>
            </a: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594289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6431298-6104-4870-B734-A016757EE1F7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2307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&lt;stdlib.h&gt;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i, j, n, m;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 **arr;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printf("Enter n, m: 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scanf("%d%d", &amp;n, &amp;m);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 = (int **)malloc(n * sizeof(int *));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for(i = 0; i &lt; n; i++)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arr[i] = (int *)malloc(m * sizeof(int));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for(i = 0; i &lt; n; i++)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for(j = 0; j &lt; m; j++)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arr[i][j] = i * j;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for(i = 0; i &lt; n; i++)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free(arr[i]);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free(arr);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5436096" y="228600"/>
            <a:ext cx="3403104" cy="1248676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برنامه‌اي كه</a:t>
            </a:r>
            <a:r>
              <a:rPr lang="hi-IN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n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و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 m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را مي‌گيرد، ماتريس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 </a:t>
            </a:r>
            <a:r>
              <a:rPr lang="en-US" sz="2500" dirty="0" err="1">
                <a:solidFill>
                  <a:srgbClr val="000000"/>
                </a:solidFill>
                <a:cs typeface="B Nazanin" pitchFamily="2" charset="-78"/>
              </a:rPr>
              <a:t>nxm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را توليد و بعد حافظه را آزاد مي‌كند</a:t>
            </a: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3357C49-9D9F-42D9-9488-A00D12C60F1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Reallocation 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If we need to change the size of allocated </a:t>
            </a:r>
            <a:r>
              <a:rPr lang="en-US" sz="3200" dirty="0" smtClean="0">
                <a:solidFill>
                  <a:srgbClr val="000000"/>
                </a:solidFill>
              </a:rPr>
              <a:t>memory: </a:t>
            </a:r>
            <a:r>
              <a:rPr lang="en-US" sz="2800" dirty="0" smtClean="0">
                <a:solidFill>
                  <a:srgbClr val="000000"/>
                </a:solidFill>
              </a:rPr>
              <a:t>Expand </a:t>
            </a:r>
            <a:r>
              <a:rPr lang="en-US" sz="2800" dirty="0">
                <a:solidFill>
                  <a:srgbClr val="000000"/>
                </a:solidFill>
              </a:rPr>
              <a:t>or Shrink it </a:t>
            </a:r>
            <a:endParaRPr lang="en-US" sz="1000" dirty="0">
              <a:solidFill>
                <a:srgbClr val="000000"/>
              </a:solidFill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(void *p, </a:t>
            </a:r>
            <a:r>
              <a:rPr lang="en-US" sz="3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newsize</a:t>
            </a:r>
            <a:r>
              <a:rPr lang="en-US" sz="32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000" dirty="0">
              <a:solidFill>
                <a:srgbClr val="000000"/>
              </a:solidFill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Allocate </a:t>
            </a:r>
            <a:r>
              <a:rPr lang="en-US" sz="3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newsize</a:t>
            </a:r>
            <a:r>
              <a:rPr lang="en-US" sz="3200" dirty="0">
                <a:solidFill>
                  <a:srgbClr val="000000"/>
                </a:solidFill>
              </a:rPr>
              <a:t> bytes for pointer 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Previous data of 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3200" dirty="0">
                <a:solidFill>
                  <a:srgbClr val="000000"/>
                </a:solidFill>
              </a:rPr>
              <a:t> does </a:t>
            </a:r>
            <a:r>
              <a:rPr lang="en-US" sz="3200" dirty="0">
                <a:solidFill>
                  <a:srgbClr val="CC0000"/>
                </a:solidFill>
              </a:rPr>
              <a:t>not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smtClean="0">
                <a:solidFill>
                  <a:srgbClr val="000000"/>
                </a:solidFill>
              </a:rPr>
              <a:t>change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If the new size is larger, the value of the newly allocated portion is indeterminate</a:t>
            </a:r>
            <a:r>
              <a:rPr lang="en-US" sz="3200" dirty="0" smtClean="0">
                <a:solidFill>
                  <a:srgbClr val="000000"/>
                </a:solidFill>
              </a:rPr>
              <a:t>.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DD6FF15-8434-4664-915D-B95BC65A5CD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304800" y="193675"/>
            <a:ext cx="8686800" cy="6664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>
                <a:solidFill>
                  <a:srgbClr val="000000"/>
                </a:solidFill>
              </a:rPr>
              <a:t>	</a:t>
            </a: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*p;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 = (int *)calloc(2, sizeof(int));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printf("%d\n", *p);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*p = 500;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printf("%d\n", *(p+1));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*(p + 1) = 100;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 = (int *)realloc(p, sizeof(int) * 4);</a:t>
            </a:r>
          </a:p>
          <a:p>
            <a:pPr>
              <a:lnSpc>
                <a:spcPct val="80000"/>
              </a:lnSpc>
              <a:spcBef>
                <a:spcPts val="688"/>
              </a:spcBef>
              <a:buClrTx/>
              <a:buFontTx/>
              <a:buNone/>
            </a:pPr>
            <a:endParaRPr lang="en-US" sz="11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printf("%d\n", *p);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p++;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printf("%d\n", *p);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p++;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printf("%d\n", *p);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p++;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printf("%d\n", *p);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6324600" y="1254125"/>
            <a:ext cx="1828800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0</a:t>
            </a:r>
          </a:p>
          <a:p>
            <a:pPr>
              <a:spcBef>
                <a:spcPts val="250"/>
              </a:spcBef>
              <a:buClrTx/>
              <a:buFontTx/>
              <a:buNone/>
            </a:pPr>
            <a:endParaRPr lang="en-US" sz="400">
              <a:solidFill>
                <a:srgbClr val="0033CC"/>
              </a:solidFill>
            </a:endParaRP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6096000" y="3667125"/>
            <a:ext cx="1828800" cy="247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spcAft>
                <a:spcPts val="900"/>
              </a:spcAft>
              <a:buClrTx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500</a:t>
            </a:r>
          </a:p>
          <a:p>
            <a:pPr>
              <a:spcBef>
                <a:spcPts val="1500"/>
              </a:spcBef>
              <a:spcAft>
                <a:spcPts val="900"/>
              </a:spcAft>
              <a:buClrTx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100</a:t>
            </a:r>
          </a:p>
          <a:p>
            <a:pPr>
              <a:spcBef>
                <a:spcPts val="1500"/>
              </a:spcBef>
              <a:spcAft>
                <a:spcPts val="900"/>
              </a:spcAft>
              <a:buClrTx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???</a:t>
            </a:r>
          </a:p>
          <a:p>
            <a:pPr>
              <a:spcBef>
                <a:spcPts val="1500"/>
              </a:spcBef>
              <a:spcAft>
                <a:spcPts val="900"/>
              </a:spcAft>
              <a:buClrTx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???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64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645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645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645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645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645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645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3" dur="500"/>
                                        <p:tgtEl>
                                          <p:spTgt spid="645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8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03120B8-6DAE-49DB-9157-D0B308C6A18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304800" y="152401"/>
            <a:ext cx="8610600" cy="61569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find_small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(double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double sum = 0, average;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sum +=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average = sum / size;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if(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&lt; average)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 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4610100" y="228600"/>
            <a:ext cx="4229100" cy="1248676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برنامه‌اي که تعدادي عدد (تعداد آن را نمي‌دانيم) كه با</a:t>
            </a:r>
            <a:r>
              <a:rPr lang="hi-IN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-1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تمام مي‌شود را بگيرد و اعداد كوچكتر از ميانگين را چاپ كند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5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5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5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15BE314-023E-49D4-A5C6-2D9D7610A4CD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Using Pointers: Example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i = 10, j;</a:t>
            </a:r>
            <a:r>
              <a:rPr lang="en-US" sz="260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i is 100, value of i is 10 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j is 200, value of j is ?? 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*pi;</a:t>
            </a:r>
            <a:r>
              <a:rPr lang="en-US" sz="260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pi is 300, value of pi is ?? 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&amp;i; 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pi is 300, value of pi is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CC0000"/>
                </a:solidFill>
              </a:rPr>
              <a:t>100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0033CC"/>
                </a:solidFill>
              </a:rPr>
              <a:t>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*pi;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j is 200, value of j is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CC0000"/>
                </a:solidFill>
              </a:rPr>
              <a:t>10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0033CC"/>
                </a:solidFill>
              </a:rPr>
              <a:t>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*pi = 20;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pi is 300, value of pi is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CC0000"/>
                </a:solidFill>
              </a:rPr>
              <a:t>100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0033CC"/>
                </a:solidFill>
              </a:rPr>
              <a:t>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i is 100, value of i is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CC0000"/>
                </a:solidFill>
              </a:rPr>
              <a:t>20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0033CC"/>
                </a:solidFill>
              </a:rPr>
              <a:t>*/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5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8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B779B61-3E83-4DF2-B417-45B9D9C8A447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70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7086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*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NULL;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index = 0;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while(1){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double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number (-1 to finish): ");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("%lf", &amp;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== -1)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break;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== NULL)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(double *)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(double));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else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(double *)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(index + 1) *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(double));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[index] =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      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index++;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find_small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index);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!= NULL)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free(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AC6874C-FC3E-458B-ABF6-BA6D5F0D4713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71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533400" y="228600"/>
            <a:ext cx="8305800" cy="638854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برنامه‌اي بنويسيد كه منوي زير را به كاربر نشان دهد</a:t>
            </a:r>
            <a:r>
              <a:rPr lang="hi-IN" sz="2500" dirty="0">
                <a:solidFill>
                  <a:srgbClr val="000000"/>
                </a:solidFill>
              </a:rPr>
              <a:t>. </a:t>
            </a: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  <a:p>
            <a:pPr algn="r" rtl="1">
              <a:spcBef>
                <a:spcPts val="875"/>
              </a:spcBef>
              <a:buClrTx/>
              <a:buFontTx/>
              <a:buNone/>
            </a:pPr>
            <a:endParaRPr lang="en-US" sz="1400" dirty="0">
              <a:solidFill>
                <a:srgbClr val="000000"/>
              </a:solidFill>
              <a:cs typeface="B Nazanin" pitchFamily="2" charset="-78"/>
            </a:endParaRPr>
          </a:p>
          <a:p>
            <a:pPr>
              <a:spcBef>
                <a:spcPts val="1563"/>
              </a:spcBef>
              <a:buClrTx/>
              <a:buFontTx/>
              <a:buNone/>
            </a:pP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1: New Data</a:t>
            </a:r>
          </a:p>
          <a:p>
            <a:pPr>
              <a:spcBef>
                <a:spcPts val="1563"/>
              </a:spcBef>
              <a:buClrTx/>
              <a:buFontTx/>
              <a:buNone/>
            </a:pP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2: Show Data</a:t>
            </a:r>
          </a:p>
          <a:p>
            <a:pPr>
              <a:spcBef>
                <a:spcPts val="1563"/>
              </a:spcBef>
              <a:buClrTx/>
              <a:buFontTx/>
              <a:buNone/>
            </a:pP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3: Exit</a:t>
            </a:r>
          </a:p>
          <a:p>
            <a:pPr algn="r" rtl="1"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  <a:cs typeface="B Nazanin" pitchFamily="2" charset="-78"/>
            </a:endParaRPr>
          </a:p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اگر كاربر</a:t>
            </a:r>
            <a:r>
              <a:rPr lang="hi-IN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1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وارد كند، برنامه عدد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 n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را مي‌گيرد، آرايه‌اي به طول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 n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ايجاد مي‌كند. بعد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 n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عدد را از كاربر مي‌گيرد و آنها را در آرايه نگه مي‌دارد</a:t>
            </a: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  <a:p>
            <a:pPr algn="r" rtl="1">
              <a:spcBef>
                <a:spcPts val="1563"/>
              </a:spcBef>
              <a:buClrTx/>
              <a:buFontTx/>
              <a:buNone/>
            </a:pP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اگر كاربر</a:t>
            </a:r>
            <a:r>
              <a:rPr lang="hi-IN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2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وارد كند اطلاعات وارد شده نشان داده مي‌شود</a:t>
            </a: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  <a:p>
            <a:pPr algn="r" rtl="1">
              <a:spcBef>
                <a:spcPts val="1563"/>
              </a:spcBef>
              <a:buClrTx/>
              <a:buFontTx/>
              <a:buNone/>
            </a:pP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اگر كار بر</a:t>
            </a:r>
            <a:r>
              <a:rPr lang="hi-IN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3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وارد كند از برنامه خارج مي‌شويم</a:t>
            </a: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ADB612A-E822-4425-8D6A-5E990619B424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72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show(){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("1: New Data\n");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("2: Show Data\n");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("3: Exit\n");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while(1){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code;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show();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&amp;code);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F9F6FF9-1573-4A08-B913-A7F92491BB79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73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94772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if(code == 1){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size: 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&amp;n);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data: 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== NULL)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(n *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	else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, n *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&amp;(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960A2D0-DE57-4AC0-A552-A9D09EB20713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74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71850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else if(code == 2){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("Your data: 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 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else if(code == 3){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!= NULL)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		free(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exit(0);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else{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("Unknown input ...\n");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34D9185-4FEE-4190-8B78-49FE56D51E7F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75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Arrays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 and Strings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 to Pointer &amp; Pointer to Function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Dynamic memory allocation </a:t>
            </a:r>
          </a:p>
        </p:txBody>
      </p:sp>
    </p:spTree>
    <p:extLst>
      <p:ext uri="{BB962C8B-B14F-4D97-AF65-F5344CB8AC3E}">
        <p14:creationId xmlns:p14="http://schemas.microsoft.com/office/powerpoint/2010/main" val="32828649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85DB1E0-0AE5-47EB-A16C-E967C030A7DF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76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Common Bugs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38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Be </a:t>
            </a:r>
            <a:r>
              <a:rPr lang="en-US" sz="2800" dirty="0">
                <a:solidFill>
                  <a:srgbClr val="CC0000"/>
                </a:solidFill>
              </a:rPr>
              <a:t>very </a:t>
            </a:r>
            <a:r>
              <a:rPr lang="en-US" sz="2800" dirty="0" err="1">
                <a:solidFill>
                  <a:srgbClr val="CC0000"/>
                </a:solidFill>
              </a:rPr>
              <a:t>very</a:t>
            </a:r>
            <a:r>
              <a:rPr lang="en-US" sz="2800" dirty="0">
                <a:solidFill>
                  <a:srgbClr val="000000"/>
                </a:solidFill>
              </a:rPr>
              <a:t> careful about pointers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Invalid type of value assigned to pointer</a:t>
            </a:r>
          </a:p>
          <a:p>
            <a:pPr>
              <a:lnSpc>
                <a:spcPct val="90000"/>
              </a:lnSpc>
              <a:spcBef>
                <a:spcPts val="550"/>
              </a:spcBef>
              <a:buFont typeface="Courier New" pitchFamily="49" charset="0"/>
              <a:buChar char=" "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*pi = &amp;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550"/>
              </a:spcBef>
              <a:buFont typeface="Courier New" pitchFamily="49" charset="0"/>
              <a:buChar char=" "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*pi = 29.090; // No </a:t>
            </a:r>
            <a:r>
              <a:rPr lang="en-US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warning in some compilers!!!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endParaRPr lang="en-US" sz="7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 Invalid usage of pointers</a:t>
            </a:r>
          </a:p>
          <a:p>
            <a:pPr>
              <a:lnSpc>
                <a:spcPct val="90000"/>
              </a:lnSpc>
              <a:spcBef>
                <a:spcPts val="550"/>
              </a:spcBef>
              <a:buFont typeface="Courier New" pitchFamily="49" charset="0"/>
              <a:buChar char=" "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*pi,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550"/>
              </a:spcBef>
              <a:buClr>
                <a:srgbClr val="CC0000"/>
              </a:buClr>
              <a:buFont typeface="Courier New" pitchFamily="49" charset="0"/>
              <a:buChar char=" "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pi = 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</a:t>
            </a:r>
          </a:p>
          <a:p>
            <a:pPr>
              <a:lnSpc>
                <a:spcPct val="90000"/>
              </a:lnSpc>
              <a:spcBef>
                <a:spcPts val="550"/>
              </a:spcBef>
              <a:buClr>
                <a:srgbClr val="CC0000"/>
              </a:buClr>
              <a:buFont typeface="Courier New" pitchFamily="49" charset="0"/>
              <a:buChar char=" "/>
            </a:pP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pi;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We cannot change constant string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*s = "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*(s + 1) = 'z'; //Run Time Error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US" sz="3200" kern="0">
                <a:solidFill>
                  <a:srgbClr val="000000"/>
                </a:solidFill>
                <a:latin typeface="+mj-lt"/>
              </a:rPr>
              <a:t>Chapter 7 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of 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77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94211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846A719-E325-4037-9A0D-DE5800232343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Using Pointers: Example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d1, d2, *pda, *pdb;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d1 = 10;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d2 = 20;</a:t>
            </a:r>
          </a:p>
          <a:p>
            <a:pPr algn="just"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pda = &amp;d1;</a:t>
            </a:r>
          </a:p>
          <a:p>
            <a:pPr algn="just"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pdb = &amp;d1;</a:t>
            </a:r>
          </a:p>
          <a:p>
            <a:pPr algn="just"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*pda = 15;</a:t>
            </a:r>
          </a:p>
          <a:p>
            <a:pPr algn="just"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d2 = d2 + *pdb;</a:t>
            </a:r>
          </a:p>
          <a:p>
            <a:pPr algn="just"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printf("d2 = %f\n", d2);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324600" y="5181600"/>
            <a:ext cx="2057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</a:rPr>
              <a:t>d2 = 35.0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67AB2BD-A92C-49B4-B9E5-E0A1B4F0FE2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Pointer: Reference to Memory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Pointer variable contains an address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There is a special address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CC0000"/>
                </a:solidFill>
              </a:rPr>
              <a:t>NULL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We can </a:t>
            </a:r>
            <a:r>
              <a:rPr lang="en-US" sz="2800">
                <a:solidFill>
                  <a:srgbClr val="CC0000"/>
                </a:solidFill>
              </a:rPr>
              <a:t>NOT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Read any value from NULL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Write any value to NULL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If you try to read/write </a:t>
            </a:r>
            <a:r>
              <a:rPr lang="en-US" sz="28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>
                <a:solidFill>
                  <a:srgbClr val="000000"/>
                </a:solidFill>
              </a:rPr>
              <a:t> Run time error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NULL is usually used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For pointer initialization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Check some conditions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27c5c4615afbf17fb4d23babe6f5553067fbe433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20857</TotalTime>
  <Words>6839</Words>
  <Application>Microsoft Office PowerPoint</Application>
  <PresentationFormat>On-screen Show (4:3)</PresentationFormat>
  <Paragraphs>1293</Paragraphs>
  <Slides>77</Slides>
  <Notes>77</Notes>
  <HiddenSlides>4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77</vt:i4>
      </vt:variant>
    </vt:vector>
  </HeadingPairs>
  <TitlesOfParts>
    <vt:vector size="88" baseType="lpstr">
      <vt:lpstr>MS PGothic</vt:lpstr>
      <vt:lpstr>Arial</vt:lpstr>
      <vt:lpstr>B Nazanin</vt:lpstr>
      <vt:lpstr>Calibri</vt:lpstr>
      <vt:lpstr>Courier New</vt:lpstr>
      <vt:lpstr>Times New Roman</vt:lpstr>
      <vt:lpstr>WenQuanYi Zen Hei Sharp</vt:lpstr>
      <vt:lpstr>Wingdings</vt:lpstr>
      <vt:lpstr>Zar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Hossein Zeinali</cp:lastModifiedBy>
  <cp:revision>1098</cp:revision>
  <cp:lastPrinted>2013-11-18T06:23:32Z</cp:lastPrinted>
  <dcterms:created xsi:type="dcterms:W3CDTF">2007-10-07T13:27:00Z</dcterms:created>
  <dcterms:modified xsi:type="dcterms:W3CDTF">2023-12-04T05:29:50Z</dcterms:modified>
</cp:coreProperties>
</file>