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69" r:id="rId2"/>
    <p:sldMasterId id="2147483781" r:id="rId3"/>
  </p:sldMasterIdLst>
  <p:notesMasterIdLst>
    <p:notesMasterId r:id="rId11"/>
  </p:notesMasterIdLst>
  <p:handoutMasterIdLst>
    <p:handoutMasterId r:id="rId12"/>
  </p:handoutMasterIdLst>
  <p:sldIdLst>
    <p:sldId id="348" r:id="rId4"/>
    <p:sldId id="341" r:id="rId5"/>
    <p:sldId id="342" r:id="rId6"/>
    <p:sldId id="344" r:id="rId7"/>
    <p:sldId id="345" r:id="rId8"/>
    <p:sldId id="346" r:id="rId9"/>
    <p:sldId id="347" r:id="rId10"/>
  </p:sldIdLst>
  <p:sldSz cx="9144000" cy="6858000" type="screen4x3"/>
  <p:notesSz cx="7099300" cy="10234613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33CC"/>
    <a:srgbClr val="C2C2C2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850" autoAdjust="0"/>
  </p:normalViewPr>
  <p:slideViewPr>
    <p:cSldViewPr>
      <p:cViewPr varScale="1">
        <p:scale>
          <a:sx n="64" d="100"/>
          <a:sy n="64" d="100"/>
        </p:scale>
        <p:origin x="20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>
              <a:defRPr sz="13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0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algn="r">
              <a:defRPr sz="13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0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>
              <a:defRPr sz="13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0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algn="r">
              <a:defRPr sz="13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871A044-A286-4A40-AE6E-B87FFF05D0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14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>
              <a:defRPr sz="13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algn="r">
              <a:defRPr sz="13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>
              <a:defRPr sz="13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algn="r">
              <a:defRPr sz="13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B507EF0-D7B5-4663-95C4-354D69B47A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272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F91A10-2A3A-4BEC-828D-CC2531ED104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defTabSz="457200" eaLnBrk="1" hangingPunct="1">
              <a:buSzPct val="100000"/>
            </a:pPr>
            <a:fld id="{BF73DB49-F129-4745-8953-5964DD05693D}" type="slidenum">
              <a:rPr lang="en-US" sz="1300" b="0">
                <a:solidFill>
                  <a:srgbClr val="000000"/>
                </a:solidFill>
              </a:rPr>
              <a:pPr algn="r" defTabSz="457200" eaLnBrk="1" hangingPunct="1">
                <a:buSzPct val="100000"/>
              </a:pPr>
              <a:t>1</a:t>
            </a:fld>
            <a:endParaRPr lang="en-US" sz="1300" b="0" dirty="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79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9F7A84F-E4A5-434A-9D8C-FA1C8A3E5368}" type="slidenum">
              <a:rPr lang="en-US" b="0" smtClean="0">
                <a:latin typeface="Arial" charset="0"/>
                <a:cs typeface="Arial" charset="0"/>
              </a:rPr>
              <a:pPr eaLnBrk="1" hangingPunct="1"/>
              <a:t>2</a:t>
            </a:fld>
            <a:endParaRPr lang="en-US" b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Macro Value</a:t>
            </a:r>
          </a:p>
          <a:p>
            <a:r>
              <a:rPr lang="en-US" dirty="0" smtClean="0"/>
              <a:t>__DATE__ A string containing the current date</a:t>
            </a:r>
          </a:p>
          <a:p>
            <a:r>
              <a:rPr lang="en-US" dirty="0" smtClean="0"/>
              <a:t>__FILE__ A string containing the file name</a:t>
            </a:r>
          </a:p>
          <a:p>
            <a:r>
              <a:rPr lang="en-US" dirty="0" smtClean="0"/>
              <a:t>__LINE__ An integer representing the current line number</a:t>
            </a:r>
          </a:p>
          <a:p>
            <a:r>
              <a:rPr lang="en-US" dirty="0" smtClean="0"/>
              <a:t>__STDC__ If follows ANSI standard C, then the value is a nonzero integer</a:t>
            </a:r>
          </a:p>
          <a:p>
            <a:r>
              <a:rPr lang="en-US" dirty="0" smtClean="0"/>
              <a:t>__TIME__ A string containing the current date.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07EF0-D7B5-4663-95C4-354D69B47A3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86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1BCB1475-D0C9-4A2E-AF6B-6105CB2C9FD6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cs typeface="Arial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cs typeface="Arial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86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400" algn="ctr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2400" b="0">
              <a:latin typeface="Times New Roman" pitchFamily="18" charset="0"/>
              <a:ea typeface="MS PGothic" pitchFamily="34" charset="-128"/>
              <a:cs typeface="Arial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900">
                <a:solidFill>
                  <a:srgbClr val="005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1896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B996A-C592-4ADE-863D-D4954031B2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50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63513"/>
            <a:ext cx="2095500" cy="61610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63513"/>
            <a:ext cx="6134100" cy="61610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28714-D339-4C01-AEAA-AF3F2C93B8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76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F144D-AB87-4665-B439-48FF711D84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42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5127E-C4A5-4EBF-83B2-19E20B489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71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107A8-E2A6-4DDE-8AE9-7D710B2844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98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E3870-C9F8-4D71-8645-54A1B4C44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89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6152F-60B9-4612-B680-3DA6D48F7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86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0368B-1BE2-48B2-BC71-FB78339607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11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FBDF1-5A24-4353-9400-DEC29DA93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98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9FF41-F858-4356-97D6-1B40C5B13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84D7D-53FF-481B-B8DA-CF08AA64DF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268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E322-E0ED-4913-9509-9722F3C68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626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35047-F664-4848-A94C-9EB1971F97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72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89ACC-4723-4528-9267-5060520424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675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721440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0206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54471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7110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98852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12112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893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D0E52-9A61-4743-85DF-78F7B83407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643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93978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67991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25333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112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CA489-D602-4CBD-B1D5-CA166E4587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3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EBD2A-5C9E-4616-8403-4CA28FB82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2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910C1-B564-4910-AB76-D564574704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5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92835-5369-4C80-A488-53F91A2A79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0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4F0EA-420C-4027-8E8F-EDA1478B23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6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1558F-CD50-4FEE-9330-D8B30BD3DB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0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155" name="AutoShape 11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 b="0">
              <a:latin typeface="Times New Roman" pitchFamily="18" charset="0"/>
              <a:ea typeface="MS PGothic" pitchFamily="34" charset="-128"/>
              <a:cs typeface="Arial" charset="0"/>
            </a:endParaRPr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 flipV="1">
            <a:off x="304800" y="6324600"/>
            <a:ext cx="8382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+mn-lt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5596B69-62C6-4603-840D-AFFCD1E396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3399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5000"/>
        <a:buFont typeface="Wingdings" pitchFamily="2" charset="2"/>
        <a:buChar char="Ø"/>
        <a:defRPr sz="26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Ø"/>
        <a:defRPr sz="22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8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4858893 w 1000"/>
              <a:gd name="T3" fmla="*/ 0 h 1000"/>
              <a:gd name="T4" fmla="*/ 4858893 w 1000"/>
              <a:gd name="T5" fmla="*/ 76200 h 1000"/>
              <a:gd name="T6" fmla="*/ 0 w 1000"/>
              <a:gd name="T7" fmla="*/ 76200 h 1000"/>
              <a:gd name="T8" fmla="*/ 0 w 1000"/>
              <a:gd name="T9" fmla="*/ 0 h 1000"/>
              <a:gd name="T10" fmla="*/ 83058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6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8E0838C-3BF6-400C-9F2F-05AC2A44E7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938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b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9238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1104900" y="1065213"/>
            <a:ext cx="6934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defTabSz="457200" eaLnBrk="1" hangingPunct="1">
              <a:buSzPct val="100000"/>
            </a:pPr>
            <a:r>
              <a:rPr lang="en-US" sz="6600" b="0" dirty="0">
                <a:solidFill>
                  <a:srgbClr val="005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Miscellaneous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3568" y="2852936"/>
            <a:ext cx="7776864" cy="332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r>
              <a:rPr lang="en-US" sz="2800" b="0" kern="0" dirty="0">
                <a:solidFill>
                  <a:srgbClr val="000000"/>
                </a:solidFill>
                <a:latin typeface="Arial"/>
                <a:cs typeface="Arial"/>
              </a:rPr>
              <a:t>Fundamentals of Computer and Programming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fa-IR" sz="2800" b="0" kern="0" smtClean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b="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b="0" kern="0" dirty="0" smtClean="0">
                <a:solidFill>
                  <a:srgbClr val="000000"/>
                </a:solidFill>
                <a:latin typeface="Arial"/>
                <a:cs typeface="Arial"/>
              </a:rPr>
              <a:t>Hossein Zeinali</a:t>
            </a:r>
            <a:endParaRPr lang="en-US" sz="2000" b="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b="0" kern="0" dirty="0" smtClean="0">
                <a:solidFill>
                  <a:srgbClr val="000000"/>
                </a:solidFill>
                <a:latin typeface="Arial"/>
                <a:cs typeface="Arial"/>
              </a:rPr>
              <a:t>Slides by Dr. Bahador </a:t>
            </a:r>
            <a:r>
              <a:rPr lang="en-US" sz="2000" b="0" kern="0" dirty="0">
                <a:solidFill>
                  <a:srgbClr val="000000"/>
                </a:solidFill>
                <a:latin typeface="Arial"/>
                <a:cs typeface="Arial"/>
              </a:rPr>
              <a:t>Bakhshi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b="0" kern="0" dirty="0">
                <a:solidFill>
                  <a:srgbClr val="000000"/>
                </a:solidFill>
                <a:latin typeface="Arial"/>
                <a:cs typeface="Arial"/>
              </a:rPr>
              <a:t>CE </a:t>
            </a:r>
            <a:r>
              <a:rPr lang="en-US" sz="2000" b="0" kern="0" dirty="0" smtClean="0">
                <a:solidFill>
                  <a:srgbClr val="000000"/>
                </a:solidFill>
                <a:latin typeface="Arial"/>
                <a:cs typeface="Arial"/>
              </a:rPr>
              <a:t>Department</a:t>
            </a:r>
            <a:r>
              <a:rPr lang="en-US" sz="2000" b="0" kern="0" dirty="0">
                <a:solidFill>
                  <a:srgbClr val="000000"/>
                </a:solidFill>
                <a:latin typeface="Arial"/>
                <a:cs typeface="Arial"/>
              </a:rPr>
              <a:t>, Amirkabir University of </a:t>
            </a:r>
            <a:r>
              <a:rPr lang="en-US" sz="2000" b="0" kern="0" dirty="0" smtClean="0">
                <a:solidFill>
                  <a:srgbClr val="000000"/>
                </a:solidFill>
                <a:latin typeface="Arial"/>
                <a:cs typeface="Arial"/>
              </a:rPr>
              <a:t>Technology</a:t>
            </a:r>
            <a:endParaRPr lang="en-US" sz="28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9010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File postfix 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Most compilers consider the source code file postfix</a:t>
            </a:r>
          </a:p>
          <a:p>
            <a:pPr lvl="1" eaLnBrk="1" hangingPunct="1"/>
            <a:r>
              <a:rPr lang="en-US"/>
              <a:t>.c </a:t>
            </a:r>
            <a:r>
              <a:rPr lang="en-US">
                <a:sym typeface="Wingdings" pitchFamily="2" charset="2"/>
              </a:rPr>
              <a:t> C code</a:t>
            </a:r>
          </a:p>
          <a:p>
            <a:pPr lvl="1" eaLnBrk="1" hangingPunct="1"/>
            <a:r>
              <a:rPr lang="en-US">
                <a:sym typeface="Wingdings" pitchFamily="2" charset="2"/>
              </a:rPr>
              <a:t>.cc , .cpp  C++ Code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CE772C-916D-4D78-A026-78C0642A0FE9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04800" y="163513"/>
            <a:ext cx="8382000" cy="762000"/>
          </a:xfrm>
        </p:spPr>
        <p:txBody>
          <a:bodyPr/>
          <a:lstStyle/>
          <a:p>
            <a:r>
              <a:rPr lang="en-US"/>
              <a:t>A program in multiple file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</a:pPr>
            <a:r>
              <a:rPr lang="en-US" sz="2400" dirty="0"/>
              <a:t>We can create our ".h" files</a:t>
            </a:r>
          </a:p>
          <a:p>
            <a:pPr>
              <a:spcBef>
                <a:spcPts val="200"/>
              </a:spcBef>
            </a:pPr>
            <a:r>
              <a:rPr lang="en-US" sz="2400" dirty="0" err="1"/>
              <a:t>func.c</a:t>
            </a:r>
            <a:endParaRPr lang="en-US" sz="2400" dirty="0"/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x);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2400" dirty="0" err="1"/>
              <a:t>func.h</a:t>
            </a:r>
            <a:endParaRPr lang="en-US" sz="2400" dirty="0"/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sz="2400" dirty="0" err="1"/>
              <a:t>main.c</a:t>
            </a:r>
            <a:endParaRPr lang="en-US" sz="2400" dirty="0"/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func.h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main(void){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f(20);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3FD020-9CAD-4180-BF90-B553AA6758E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04800" y="163513"/>
            <a:ext cx="8382000" cy="762000"/>
          </a:xfrm>
        </p:spPr>
        <p:txBody>
          <a:bodyPr/>
          <a:lstStyle/>
          <a:p>
            <a:r>
              <a:rPr lang="en-US"/>
              <a:t>Preprocessor Command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can use preprocessor commands to control how our code is compiled</a:t>
            </a:r>
          </a:p>
          <a:p>
            <a:pPr lvl="1"/>
            <a:r>
              <a:rPr lang="en-US">
                <a:solidFill>
                  <a:srgbClr val="C00000"/>
                </a:solidFill>
              </a:rPr>
              <a:t>Conditional compilation</a:t>
            </a:r>
            <a:r>
              <a:rPr lang="en-US"/>
              <a:t> </a:t>
            </a:r>
          </a:p>
          <a:p>
            <a:r>
              <a:rPr lang="en-US"/>
              <a:t>Main preprocessor commands</a:t>
            </a:r>
          </a:p>
          <a:p>
            <a:pPr lvl="1"/>
            <a:r>
              <a:rPr lang="en-US"/>
              <a:t>#define XYZ </a:t>
            </a:r>
            <a:r>
              <a:rPr lang="en-US">
                <a:sym typeface="Wingdings" pitchFamily="2" charset="2"/>
              </a:rPr>
              <a:t> define XYZ as a preprocessor definition (value is not important) </a:t>
            </a:r>
          </a:p>
          <a:p>
            <a:pPr lvl="1"/>
            <a:r>
              <a:rPr lang="en-US">
                <a:sym typeface="Wingdings" pitchFamily="2" charset="2"/>
              </a:rPr>
              <a:t>#ifdef XYZ  is true if XYZ is defined</a:t>
            </a:r>
          </a:p>
          <a:p>
            <a:pPr lvl="1"/>
            <a:r>
              <a:rPr lang="en-US">
                <a:sym typeface="Wingdings" pitchFamily="2" charset="2"/>
              </a:rPr>
              <a:t>#ifndef XYZ  is true if XYZ is not defined  </a:t>
            </a:r>
          </a:p>
          <a:p>
            <a:pPr lvl="1"/>
            <a:r>
              <a:rPr lang="en-US">
                <a:sym typeface="Wingdings" pitchFamily="2" charset="2"/>
              </a:rPr>
              <a:t>#if XYZ  is true if XYZ != 0</a:t>
            </a:r>
          </a:p>
          <a:p>
            <a:pPr lvl="1"/>
            <a:r>
              <a:rPr lang="en-US">
                <a:sym typeface="Wingdings" pitchFamily="2" charset="2"/>
              </a:rPr>
              <a:t>#endif  End of a if block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04AC32-E614-4B26-912F-E68C5D1974C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04800" y="163513"/>
            <a:ext cx="8066088" cy="762000"/>
          </a:xfrm>
        </p:spPr>
        <p:txBody>
          <a:bodyPr/>
          <a:lstStyle/>
          <a:p>
            <a:r>
              <a:rPr lang="en-US"/>
              <a:t>Preprocessor Command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#define ABC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#define XYZ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ifdef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ABC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("ABC is defined \n");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endif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("I am here\n");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#if XYZ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("XYZ is defined and is not 0\n");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endif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D94269-D9B4-4FE7-8228-EDBB1D2CB6A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04800" y="163513"/>
            <a:ext cx="8066088" cy="762000"/>
          </a:xfrm>
        </p:spPr>
        <p:txBody>
          <a:bodyPr/>
          <a:lstStyle/>
          <a:p>
            <a:r>
              <a:rPr lang="en-US" sz="3200"/>
              <a:t>Use Preprocess Commands for Debugging 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#define DEBUG 1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x){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#if DEBUG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("We are in file = %s, in function %s, in line %d\n", __FILE__, __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__, __LINE__);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endif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#if DEBUG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("We are in file = %s, in function %s, in line %d\n", __FILE__, __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__, __LINE__);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endif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f(10);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return 0;         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669CC1-D742-4002-B854-B5AB1925B6A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293A83"/>
                </a:solidFill>
                <a:effectLst/>
                <a:uLnTx/>
                <a:uFillTx/>
                <a:latin typeface="Arial" charset="0"/>
                <a:cs typeface="Arial" charset="0"/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j-lt"/>
                <a:cs typeface="Arial" charset="0"/>
              </a:rPr>
              <a:t>Reading Assignment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: Chapters 13 and 14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of “C How to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Program”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49242773-A0CF-44AA-A06F-737BBBA1D179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2" charset="-128"/>
                <a:cs typeface="Arial" charset="0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7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pitchFamily="32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753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b293e2bb4677824be5f5293155ded7d9c0cba9c4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Courier New" pitchFamily="49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6236</TotalTime>
  <Words>412</Words>
  <Application>Microsoft Office PowerPoint</Application>
  <PresentationFormat>On-screen Show (4:3)</PresentationFormat>
  <Paragraphs>85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MS PGothic</vt:lpstr>
      <vt:lpstr>Arial</vt:lpstr>
      <vt:lpstr>Calibri</vt:lpstr>
      <vt:lpstr>Courier New</vt:lpstr>
      <vt:lpstr>Times New Roman</vt:lpstr>
      <vt:lpstr>Wingdings</vt:lpstr>
      <vt:lpstr>Edge</vt:lpstr>
      <vt:lpstr>Office Theme</vt:lpstr>
      <vt:lpstr>1_Office Theme</vt:lpstr>
      <vt:lpstr>PowerPoint Presentation</vt:lpstr>
      <vt:lpstr>File postfix </vt:lpstr>
      <vt:lpstr>A program in multiple file</vt:lpstr>
      <vt:lpstr>Preprocessor Command</vt:lpstr>
      <vt:lpstr>Preprocessor Command</vt:lpstr>
      <vt:lpstr>Use Preprocess Commands for Debugging </vt:lpstr>
      <vt:lpstr>PowerPoint Presentation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Hossein Zeinali</cp:lastModifiedBy>
  <cp:revision>1261</cp:revision>
  <dcterms:created xsi:type="dcterms:W3CDTF">2007-10-07T13:27:00Z</dcterms:created>
  <dcterms:modified xsi:type="dcterms:W3CDTF">2023-12-04T05:31:45Z</dcterms:modified>
</cp:coreProperties>
</file>