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72" r:id="rId2"/>
    <p:sldMasterId id="2147483684" r:id="rId3"/>
  </p:sldMasterIdLst>
  <p:notesMasterIdLst>
    <p:notesMasterId r:id="rId79"/>
  </p:notesMasterIdLst>
  <p:sldIdLst>
    <p:sldId id="39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7" r:id="rId23"/>
    <p:sldId id="328" r:id="rId24"/>
    <p:sldId id="330" r:id="rId25"/>
    <p:sldId id="338" r:id="rId26"/>
    <p:sldId id="331" r:id="rId27"/>
    <p:sldId id="342" r:id="rId28"/>
    <p:sldId id="343" r:id="rId29"/>
    <p:sldId id="344" r:id="rId30"/>
    <p:sldId id="346" r:id="rId31"/>
    <p:sldId id="275" r:id="rId32"/>
    <p:sldId id="347" r:id="rId33"/>
    <p:sldId id="348" r:id="rId34"/>
    <p:sldId id="278" r:id="rId35"/>
    <p:sldId id="279" r:id="rId36"/>
    <p:sldId id="280" r:id="rId37"/>
    <p:sldId id="281" r:id="rId38"/>
    <p:sldId id="282" r:id="rId39"/>
    <p:sldId id="399" r:id="rId40"/>
    <p:sldId id="283" r:id="rId41"/>
    <p:sldId id="307" r:id="rId42"/>
    <p:sldId id="329" r:id="rId43"/>
    <p:sldId id="284" r:id="rId44"/>
    <p:sldId id="285" r:id="rId45"/>
    <p:sldId id="286" r:id="rId46"/>
    <p:sldId id="287" r:id="rId47"/>
    <p:sldId id="288" r:id="rId48"/>
    <p:sldId id="310" r:id="rId49"/>
    <p:sldId id="289" r:id="rId50"/>
    <p:sldId id="345" r:id="rId51"/>
    <p:sldId id="290" r:id="rId52"/>
    <p:sldId id="291" r:id="rId53"/>
    <p:sldId id="292" r:id="rId54"/>
    <p:sldId id="308" r:id="rId55"/>
    <p:sldId id="293" r:id="rId56"/>
    <p:sldId id="294" r:id="rId57"/>
    <p:sldId id="295" r:id="rId58"/>
    <p:sldId id="296" r:id="rId59"/>
    <p:sldId id="297" r:id="rId60"/>
    <p:sldId id="298" r:id="rId61"/>
    <p:sldId id="299" r:id="rId62"/>
    <p:sldId id="300" r:id="rId63"/>
    <p:sldId id="301" r:id="rId64"/>
    <p:sldId id="302" r:id="rId65"/>
    <p:sldId id="349" r:id="rId66"/>
    <p:sldId id="350" r:id="rId67"/>
    <p:sldId id="351" r:id="rId68"/>
    <p:sldId id="353" r:id="rId69"/>
    <p:sldId id="303" r:id="rId70"/>
    <p:sldId id="304" r:id="rId71"/>
    <p:sldId id="305" r:id="rId72"/>
    <p:sldId id="312" r:id="rId73"/>
    <p:sldId id="306" r:id="rId74"/>
    <p:sldId id="309" r:id="rId75"/>
    <p:sldId id="400" r:id="rId76"/>
    <p:sldId id="401" r:id="rId77"/>
    <p:sldId id="402" r:id="rId78"/>
  </p:sldIdLst>
  <p:sldSz cx="9144000" cy="6858000" type="screen4x3"/>
  <p:notesSz cx="7099300" cy="10234613"/>
  <p:custDataLst>
    <p:tags r:id="rId80"/>
  </p:custDataLst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23425"/>
    <a:srgbClr val="FF33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7" autoAdjust="0"/>
    <p:restoredTop sz="80545" autoAdjust="0"/>
  </p:normalViewPr>
  <p:slideViewPr>
    <p:cSldViewPr>
      <p:cViewPr varScale="1">
        <p:scale>
          <a:sx n="92" d="100"/>
          <a:sy n="92" d="100"/>
        </p:scale>
        <p:origin x="2280" y="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tableStyles" Target="tableStyles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viewProps" Target="viewProps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tags" Target="tags/tag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077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4925" cy="38354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8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709613" y="4862513"/>
            <a:ext cx="5676900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840" tIns="48240" rIns="96840" bIns="4824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4021138" y="9721850"/>
            <a:ext cx="30734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840" tIns="48240" rIns="96840" bIns="48240" numCol="1" anchor="b" anchorCtr="0" compatLnSpc="1">
            <a:prstTxWarp prst="textNoShape">
              <a:avLst/>
            </a:prstTxWarp>
          </a:bodyPr>
          <a:lstStyle>
            <a:lvl1pPr algn="r"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3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fld id="{82E9CCA5-47C6-4047-BB9D-CE748A2DACA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5809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2F91A10-2A3A-4BEC-828D-CC2531ED104A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</a:t>
            </a:fld>
            <a:endParaRPr lang="en-US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246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F73DB49-F129-4745-8953-5964DD05693D}" type="slidenum">
              <a:rPr lang="en-US" sz="1300">
                <a:solidFill>
                  <a:srgbClr val="000000"/>
                </a:solidFill>
                <a:latin typeface="Gill Sans MT" panose="020B0502020104020203" pitchFamily="34" charset="0"/>
              </a:rPr>
              <a:pPr algn="r" eaLnBrk="1" hangingPunct="1">
                <a:buClrTx/>
                <a:buFontTx/>
                <a:buNone/>
              </a:pPr>
              <a:t>1</a:t>
            </a:fld>
            <a:endParaRPr lang="en-US" sz="1300" dirty="0">
              <a:solidFill>
                <a:srgbClr val="0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6246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Gill Sans MT" panose="020B0502020104020203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079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334CA95-903D-4B52-BEEF-645EE7604266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577C247-06B5-4945-8C50-8A74F45E8010}" type="slidenum">
              <a:rPr lang="en-US" sz="1300">
                <a:latin typeface="Gill Sans MT" panose="020B0502020104020203" pitchFamily="34" charset="0"/>
              </a:rPr>
              <a:pPr algn="r">
                <a:buClrTx/>
                <a:buFontTx/>
                <a:buNone/>
              </a:pPr>
              <a:t>10</a:t>
            </a:fld>
            <a:endParaRPr lang="en-US" sz="1300" dirty="0">
              <a:latin typeface="Gill Sans MT" panose="020B0502020104020203" pitchFamily="34" charset="0"/>
            </a:endParaRPr>
          </a:p>
        </p:txBody>
      </p:sp>
      <p:sp>
        <p:nvSpPr>
          <p:cNvPr id="665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Gill Sans MT" panose="020B0502020104020203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0280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DBE4538-EC52-4DB5-B7F2-D73447ACB804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5CDFD8C-4B50-4350-B5ED-54DF8D3864B5}" type="slidenum">
              <a:rPr lang="en-US" sz="1300">
                <a:latin typeface="Gill Sans MT" panose="020B0502020104020203" pitchFamily="34" charset="0"/>
              </a:rPr>
              <a:pPr algn="r">
                <a:buClrTx/>
                <a:buFontTx/>
                <a:buNone/>
              </a:pPr>
              <a:t>11</a:t>
            </a:fld>
            <a:endParaRPr lang="en-US" sz="1300" dirty="0">
              <a:latin typeface="Gill Sans MT" panose="020B0502020104020203" pitchFamily="34" charset="0"/>
            </a:endParaRPr>
          </a:p>
        </p:txBody>
      </p:sp>
      <p:sp>
        <p:nvSpPr>
          <p:cNvPr id="6758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7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Gill Sans MT" panose="020B0502020104020203" pitchFamily="34" charset="0"/>
                <a:cs typeface="Arial" charset="0"/>
              </a:rPr>
              <a:t>Different version of this program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Gill Sans MT" panose="020B0502020104020203" pitchFamily="34" charset="0"/>
                <a:cs typeface="Arial" charset="0"/>
              </a:rPr>
              <a:t>1-Multiple </a:t>
            </a:r>
            <a:r>
              <a:rPr lang="en-US" dirty="0" err="1">
                <a:latin typeface="Gill Sans MT" panose="020B0502020104020203" pitchFamily="34" charset="0"/>
                <a:cs typeface="Arial" charset="0"/>
              </a:rPr>
              <a:t>printf</a:t>
            </a:r>
            <a:endParaRPr lang="en-US" dirty="0">
              <a:latin typeface="Gill Sans MT" panose="020B0502020104020203" pitchFamily="34" charset="0"/>
              <a:cs typeface="Arial" charset="0"/>
            </a:endParaRP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Gill Sans MT" panose="020B0502020104020203" pitchFamily="34" charset="0"/>
                <a:cs typeface="Arial" charset="0"/>
              </a:rPr>
              <a:t>2-Using \n</a:t>
            </a:r>
          </a:p>
        </p:txBody>
      </p:sp>
    </p:spTree>
    <p:extLst>
      <p:ext uri="{BB962C8B-B14F-4D97-AF65-F5344CB8AC3E}">
        <p14:creationId xmlns:p14="http://schemas.microsoft.com/office/powerpoint/2010/main" val="18614014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1A559A7-2CEC-410A-8E10-96138ED96000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F9BD6A7-5682-4697-AFAD-C8A7ECA43ABA}" type="slidenum">
              <a:rPr lang="en-US" sz="1300">
                <a:latin typeface="Gill Sans MT" panose="020B0502020104020203" pitchFamily="34" charset="0"/>
              </a:rPr>
              <a:pPr algn="r">
                <a:buClrTx/>
                <a:buFontTx/>
                <a:buNone/>
              </a:pPr>
              <a:t>12</a:t>
            </a:fld>
            <a:endParaRPr lang="en-US" sz="1300" dirty="0">
              <a:latin typeface="Gill Sans MT" panose="020B0502020104020203" pitchFamily="34" charset="0"/>
            </a:endParaRPr>
          </a:p>
        </p:txBody>
      </p:sp>
      <p:sp>
        <p:nvSpPr>
          <p:cNvPr id="6861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Gill Sans MT" panose="020B0502020104020203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0008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9ED6EF2-6359-475B-A3FA-6ABE8B201C11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DA512EA-109E-40CD-954A-BC3328BF7E2D}" type="slidenum">
              <a:rPr lang="en-US" sz="1300">
                <a:latin typeface="Gill Sans MT" panose="020B0502020104020203" pitchFamily="34" charset="0"/>
              </a:rPr>
              <a:pPr algn="r">
                <a:buClrTx/>
                <a:buFontTx/>
                <a:buNone/>
              </a:pPr>
              <a:t>13</a:t>
            </a:fld>
            <a:endParaRPr lang="en-US" sz="1300" dirty="0">
              <a:latin typeface="Gill Sans MT" panose="020B0502020104020203" pitchFamily="34" charset="0"/>
            </a:endParaRPr>
          </a:p>
        </p:txBody>
      </p:sp>
      <p:sp>
        <p:nvSpPr>
          <p:cNvPr id="6963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Gill Sans MT" panose="020B0502020104020203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4998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3080EA9-6EF4-4E36-833D-6EA369FFF294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7065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55E83B1-174F-4F0F-8EE5-0C2CCD388037}" type="slidenum">
              <a:rPr lang="en-US" sz="1300">
                <a:latin typeface="Gill Sans MT" panose="020B0502020104020203" pitchFamily="34" charset="0"/>
              </a:rPr>
              <a:pPr algn="r">
                <a:buClrTx/>
                <a:buFontTx/>
                <a:buNone/>
              </a:pPr>
              <a:t>14</a:t>
            </a:fld>
            <a:endParaRPr lang="en-US" sz="1300" dirty="0">
              <a:latin typeface="Gill Sans MT" panose="020B0502020104020203" pitchFamily="34" charset="0"/>
            </a:endParaRPr>
          </a:p>
        </p:txBody>
      </p:sp>
      <p:sp>
        <p:nvSpPr>
          <p:cNvPr id="7065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5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Gill Sans MT" panose="020B0502020104020203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1939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CDF7A2-2692-4207-993C-384DCE7B5FED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8249CCC-8679-43E7-BF51-AF389AB0377D}" type="slidenum">
              <a:rPr lang="en-US" sz="1300">
                <a:latin typeface="Gill Sans MT" panose="020B0502020104020203" pitchFamily="34" charset="0"/>
              </a:rPr>
              <a:pPr algn="r">
                <a:buClrTx/>
                <a:buFontTx/>
                <a:buNone/>
              </a:pPr>
              <a:t>15</a:t>
            </a:fld>
            <a:endParaRPr lang="en-US" sz="1300" dirty="0">
              <a:latin typeface="Gill Sans MT" panose="020B0502020104020203" pitchFamily="34" charset="0"/>
            </a:endParaRPr>
          </a:p>
        </p:txBody>
      </p:sp>
      <p:sp>
        <p:nvSpPr>
          <p:cNvPr id="7168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Gill Sans MT" panose="020B0502020104020203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7923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9913CA3-6EC0-4587-AC1C-AE7B3DE4762E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7270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D788A49-4DF9-4249-833C-5FB530E7FEB2}" type="slidenum">
              <a:rPr lang="en-US" sz="1300">
                <a:latin typeface="Gill Sans MT" panose="020B0502020104020203" pitchFamily="34" charset="0"/>
              </a:rPr>
              <a:pPr algn="r">
                <a:buClrTx/>
                <a:buFontTx/>
                <a:buNone/>
              </a:pPr>
              <a:t>16</a:t>
            </a:fld>
            <a:endParaRPr lang="en-US" sz="1300" dirty="0">
              <a:latin typeface="Gill Sans MT" panose="020B0502020104020203" pitchFamily="34" charset="0"/>
            </a:endParaRPr>
          </a:p>
        </p:txBody>
      </p:sp>
      <p:sp>
        <p:nvSpPr>
          <p:cNvPr id="7270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Gill Sans MT" panose="020B0502020104020203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4942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7B8045A-5730-4CEE-9214-0CD4D10D470A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7372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8836408-287C-44C6-B741-40397178C32A}" type="slidenum">
              <a:rPr lang="en-US" sz="1300">
                <a:latin typeface="Gill Sans MT" panose="020B0502020104020203" pitchFamily="34" charset="0"/>
              </a:rPr>
              <a:pPr algn="r">
                <a:buClrTx/>
                <a:buFontTx/>
                <a:buNone/>
              </a:pPr>
              <a:t>17</a:t>
            </a:fld>
            <a:endParaRPr lang="en-US" sz="1300" dirty="0">
              <a:latin typeface="Gill Sans MT" panose="020B0502020104020203" pitchFamily="34" charset="0"/>
            </a:endParaRPr>
          </a:p>
        </p:txBody>
      </p:sp>
      <p:sp>
        <p:nvSpPr>
          <p:cNvPr id="7373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Gill Sans MT" panose="020B0502020104020203" pitchFamily="34" charset="0"/>
                <a:cs typeface="Arial" charset="0"/>
              </a:rPr>
              <a:t>https://en.wikipedia.org/wiki/C_data_types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Gill Sans MT" panose="020B0502020104020203" pitchFamily="34" charset="0"/>
              <a:cs typeface="Arial" charset="0"/>
            </a:endParaRP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Gill Sans MT" panose="020B0502020104020203" pitchFamily="34" charset="0"/>
                <a:cs typeface="Arial" charset="0"/>
              </a:rPr>
              <a:t>The actual size of the integer types varies by implementation. The standard requires only size relations between the data types and minimum sizes for each data type: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Gill Sans MT" panose="020B0502020104020203" pitchFamily="34" charset="0"/>
              <a:cs typeface="Arial" charset="0"/>
            </a:endParaRP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Gill Sans MT" panose="020B0502020104020203" pitchFamily="34" charset="0"/>
                <a:cs typeface="Arial" charset="0"/>
              </a:rPr>
              <a:t>The relation requirements are that the long </a:t>
            </a:r>
            <a:r>
              <a:rPr lang="en-US" dirty="0" err="1">
                <a:latin typeface="Gill Sans MT" panose="020B0502020104020203" pitchFamily="34" charset="0"/>
                <a:cs typeface="Arial" charset="0"/>
              </a:rPr>
              <a:t>long</a:t>
            </a:r>
            <a:r>
              <a:rPr lang="en-US" dirty="0">
                <a:latin typeface="Gill Sans MT" panose="020B0502020104020203" pitchFamily="34" charset="0"/>
                <a:cs typeface="Arial" charset="0"/>
              </a:rPr>
              <a:t> is not smaller than long, which is not smaller than </a:t>
            </a:r>
            <a:r>
              <a:rPr lang="en-US" dirty="0" err="1">
                <a:latin typeface="Gill Sans MT" panose="020B0502020104020203" pitchFamily="34" charset="0"/>
                <a:cs typeface="Arial" charset="0"/>
              </a:rPr>
              <a:t>int</a:t>
            </a:r>
            <a:r>
              <a:rPr lang="en-US" dirty="0">
                <a:latin typeface="Gill Sans MT" panose="020B0502020104020203" pitchFamily="34" charset="0"/>
                <a:cs typeface="Arial" charset="0"/>
              </a:rPr>
              <a:t>, which is not smaller than short. As char's size is always the minimum supported data type, no other data types (except bit-fields) can be smaller.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Gill Sans MT" panose="020B0502020104020203" pitchFamily="34" charset="0"/>
              <a:cs typeface="Arial" charset="0"/>
            </a:endParaRP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Gill Sans MT" panose="020B0502020104020203" pitchFamily="34" charset="0"/>
                <a:cs typeface="Arial" charset="0"/>
              </a:rPr>
              <a:t>The minimum size for char is 8 bits, the minimum size for short and </a:t>
            </a:r>
            <a:r>
              <a:rPr lang="en-US" dirty="0" err="1">
                <a:latin typeface="Gill Sans MT" panose="020B0502020104020203" pitchFamily="34" charset="0"/>
                <a:cs typeface="Arial" charset="0"/>
              </a:rPr>
              <a:t>int</a:t>
            </a:r>
            <a:r>
              <a:rPr lang="en-US" dirty="0">
                <a:latin typeface="Gill Sans MT" panose="020B0502020104020203" pitchFamily="34" charset="0"/>
                <a:cs typeface="Arial" charset="0"/>
              </a:rPr>
              <a:t> is 16 bits, for long it is 32 bits and long </a:t>
            </a:r>
            <a:r>
              <a:rPr lang="en-US" dirty="0" err="1">
                <a:latin typeface="Gill Sans MT" panose="020B0502020104020203" pitchFamily="34" charset="0"/>
                <a:cs typeface="Arial" charset="0"/>
              </a:rPr>
              <a:t>long</a:t>
            </a:r>
            <a:r>
              <a:rPr lang="en-US" dirty="0">
                <a:latin typeface="Gill Sans MT" panose="020B0502020104020203" pitchFamily="34" charset="0"/>
                <a:cs typeface="Arial" charset="0"/>
              </a:rPr>
              <a:t> must contain at least 64 bits. </a:t>
            </a:r>
          </a:p>
        </p:txBody>
      </p:sp>
    </p:spTree>
    <p:extLst>
      <p:ext uri="{BB962C8B-B14F-4D97-AF65-F5344CB8AC3E}">
        <p14:creationId xmlns:p14="http://schemas.microsoft.com/office/powerpoint/2010/main" val="42307248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24A28D2-CB19-4AD7-954B-B778575C34D2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577405F-C9BB-47FA-AE3F-04A635573B74}" type="slidenum">
              <a:rPr lang="en-US" sz="1300">
                <a:latin typeface="Gill Sans MT" panose="020B0502020104020203" pitchFamily="34" charset="0"/>
              </a:rPr>
              <a:pPr algn="r">
                <a:buClrTx/>
                <a:buFontTx/>
                <a:buNone/>
              </a:pPr>
              <a:t>18</a:t>
            </a:fld>
            <a:endParaRPr lang="en-US" sz="1300" dirty="0">
              <a:latin typeface="Gill Sans MT" panose="020B0502020104020203" pitchFamily="34" charset="0"/>
            </a:endParaRPr>
          </a:p>
        </p:txBody>
      </p:sp>
      <p:sp>
        <p:nvSpPr>
          <p:cNvPr id="7475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Gill Sans MT" panose="020B0502020104020203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7618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C57A80D-8BAF-4635-8C0F-3F7C70FD0AE5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A7503B4-FFF4-42F2-A054-17211F722ABA}" type="slidenum">
              <a:rPr lang="en-US" sz="1300">
                <a:latin typeface="Gill Sans MT" panose="020B0502020104020203" pitchFamily="34" charset="0"/>
              </a:rPr>
              <a:pPr algn="r">
                <a:buClrTx/>
                <a:buFontTx/>
                <a:buNone/>
              </a:pPr>
              <a:t>19</a:t>
            </a:fld>
            <a:endParaRPr lang="en-US" sz="1300" dirty="0">
              <a:latin typeface="Gill Sans MT" panose="020B0502020104020203" pitchFamily="34" charset="0"/>
            </a:endParaRPr>
          </a:p>
        </p:txBody>
      </p:sp>
      <p:sp>
        <p:nvSpPr>
          <p:cNvPr id="7680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Gill Sans MT" panose="020B0502020104020203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185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D7514BE-B4D9-42B8-8301-AFE59D5D56AC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E9BE151-197B-411D-B3EE-0966B925B318}" type="slidenum">
              <a:rPr lang="en-US" sz="1300">
                <a:latin typeface="Gill Sans MT" panose="020B0502020104020203" pitchFamily="34" charset="0"/>
              </a:rPr>
              <a:pPr algn="r">
                <a:buClrTx/>
                <a:buFontTx/>
                <a:buNone/>
              </a:pPr>
              <a:t>2</a:t>
            </a:fld>
            <a:endParaRPr lang="en-US" sz="1300" dirty="0">
              <a:latin typeface="Gill Sans MT" panose="020B0502020104020203" pitchFamily="34" charset="0"/>
            </a:endParaRPr>
          </a:p>
        </p:txBody>
      </p:sp>
      <p:sp>
        <p:nvSpPr>
          <p:cNvPr id="5837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Gill Sans MT" panose="020B0502020104020203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3033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D2D5AF-D53B-4DE6-BF92-20627CDBCD1A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889F726-05D1-40D8-B0F8-C8DCE6D89905}" type="slidenum">
              <a:rPr lang="en-US" sz="1300">
                <a:latin typeface="Gill Sans MT" panose="020B0502020104020203" pitchFamily="34" charset="0"/>
              </a:rPr>
              <a:pPr algn="r">
                <a:buClrTx/>
                <a:buFontTx/>
                <a:buNone/>
              </a:pPr>
              <a:t>20</a:t>
            </a:fld>
            <a:endParaRPr lang="en-US" sz="1300" dirty="0">
              <a:latin typeface="Gill Sans MT" panose="020B0502020104020203" pitchFamily="34" charset="0"/>
            </a:endParaRPr>
          </a:p>
        </p:txBody>
      </p:sp>
      <p:sp>
        <p:nvSpPr>
          <p:cNvPr id="7782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Gill Sans MT" panose="020B0502020104020203" pitchFamily="34" charset="0"/>
                <a:cs typeface="Arial" charset="0"/>
              </a:rPr>
              <a:t>#define bool        _Bool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Gill Sans MT" panose="020B0502020104020203" pitchFamily="34" charset="0"/>
                <a:cs typeface="Arial" charset="0"/>
              </a:rPr>
              <a:t>#define true        1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Gill Sans MT" panose="020B0502020104020203" pitchFamily="34" charset="0"/>
                <a:cs typeface="Arial" charset="0"/>
              </a:rPr>
              <a:t>#define false        0</a:t>
            </a:r>
          </a:p>
        </p:txBody>
      </p:sp>
    </p:spTree>
    <p:extLst>
      <p:ext uri="{BB962C8B-B14F-4D97-AF65-F5344CB8AC3E}">
        <p14:creationId xmlns:p14="http://schemas.microsoft.com/office/powerpoint/2010/main" val="35346700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dirty="0">
                <a:latin typeface="Gill Sans MT" panose="020B0502020104020203" pitchFamily="34" charset="0"/>
                <a:cs typeface="Arial" charset="0"/>
              </a:rPr>
              <a:t>(Two's complement)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Gill Sans MT" panose="020B0502020104020203" pitchFamily="34" charset="0"/>
              <a:cs typeface="Arial" charset="0"/>
            </a:endParaRP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Gill Sans MT" panose="020B0502020104020203" pitchFamily="34" charset="0"/>
                <a:cs typeface="Arial" charset="0"/>
              </a:rPr>
              <a:t>Three-bit integers Bits 	Unsigned value 	Signed value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Gill Sans MT" panose="020B0502020104020203" pitchFamily="34" charset="0"/>
                <a:cs typeface="Arial" charset="0"/>
              </a:rPr>
              <a:t>000 	0 	0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Gill Sans MT" panose="020B0502020104020203" pitchFamily="34" charset="0"/>
                <a:cs typeface="Arial" charset="0"/>
              </a:rPr>
              <a:t>001 	1 	1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Gill Sans MT" panose="020B0502020104020203" pitchFamily="34" charset="0"/>
                <a:cs typeface="Arial" charset="0"/>
              </a:rPr>
              <a:t>010 	2 	2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Gill Sans MT" panose="020B0502020104020203" pitchFamily="34" charset="0"/>
                <a:cs typeface="Arial" charset="0"/>
              </a:rPr>
              <a:t>011 	3 	3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Gill Sans MT" panose="020B0502020104020203" pitchFamily="34" charset="0"/>
                <a:cs typeface="Arial" charset="0"/>
              </a:rPr>
              <a:t>100 	4 	−4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Gill Sans MT" panose="020B0502020104020203" pitchFamily="34" charset="0"/>
                <a:cs typeface="Arial" charset="0"/>
              </a:rPr>
              <a:t>101 	5 	−3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Gill Sans MT" panose="020B0502020104020203" pitchFamily="34" charset="0"/>
                <a:cs typeface="Arial" charset="0"/>
              </a:rPr>
              <a:t>110 	6 	−2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Gill Sans MT" panose="020B0502020104020203" pitchFamily="34" charset="0"/>
                <a:cs typeface="Arial" charset="0"/>
              </a:rPr>
              <a:t>111 	7 	−1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1E641F19-0AB3-4682-9F0C-D1C28AB3F5BE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1455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9387DA2-6745-4BFB-9D76-EF6705D88E2E}" type="slidenum">
              <a:rPr lang="en-US"/>
              <a:pPr/>
              <a:t>29</a:t>
            </a:fld>
            <a:endParaRPr lang="en-US" dirty="0"/>
          </a:p>
        </p:txBody>
      </p:sp>
      <p:sp>
        <p:nvSpPr>
          <p:cNvPr id="757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main(void){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x, y, z;</a:t>
            </a:r>
          </a:p>
          <a:p>
            <a:endParaRPr lang="en-US" dirty="0"/>
          </a:p>
          <a:p>
            <a:r>
              <a:rPr lang="en-US" dirty="0"/>
              <a:t>    x = 1111111111;</a:t>
            </a:r>
          </a:p>
          <a:p>
            <a:r>
              <a:rPr lang="en-US" dirty="0"/>
              <a:t>    y = 222222222;</a:t>
            </a:r>
          </a:p>
          <a:p>
            <a:endParaRPr lang="en-US" dirty="0"/>
          </a:p>
          <a:p>
            <a:r>
              <a:rPr lang="en-US" dirty="0"/>
              <a:t>    z = x * y;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("%d %d %d\n", x, y, z);</a:t>
            </a:r>
          </a:p>
          <a:p>
            <a:endParaRPr lang="en-US" dirty="0"/>
          </a:p>
          <a:p>
            <a:r>
              <a:rPr lang="en-US" dirty="0"/>
              <a:t>    float f1, f2, f3;</a:t>
            </a:r>
          </a:p>
          <a:p>
            <a:endParaRPr lang="en-US" dirty="0"/>
          </a:p>
          <a:p>
            <a:r>
              <a:rPr lang="en-US" dirty="0"/>
              <a:t>    f1 = 3e-30;</a:t>
            </a:r>
          </a:p>
          <a:p>
            <a:r>
              <a:rPr lang="en-US" dirty="0"/>
              <a:t>    f2 = 5e-35;</a:t>
            </a:r>
          </a:p>
          <a:p>
            <a:endParaRPr lang="en-US" dirty="0"/>
          </a:p>
          <a:p>
            <a:r>
              <a:rPr lang="en-US" dirty="0"/>
              <a:t>    f3 = f1 * f2;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("%e %e %e\n", f1, f2, f3);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b="1" dirty="0"/>
              <a:t>1111111111 222222222 -1062865566</a:t>
            </a:r>
          </a:p>
          <a:p>
            <a:r>
              <a:rPr lang="en-US" b="1" dirty="0"/>
              <a:t>3.000000e-30 5.000000e-35 0.000000e+00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4525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9B59D60-35D8-4990-8339-6F096EA170C9}" type="slidenum">
              <a:rPr lang="en-US"/>
              <a:pPr/>
              <a:t>32</a:t>
            </a:fld>
            <a:endParaRPr lang="en-US" dirty="0"/>
          </a:p>
        </p:txBody>
      </p:sp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F5CFD1D-2421-471A-90A7-27B62C28441D}" type="slidenum">
              <a:rPr lang="en-US" sz="1300">
                <a:latin typeface="Gill Sans MT" panose="020B0502020104020203" pitchFamily="34" charset="0"/>
              </a:rPr>
              <a:pPr algn="r">
                <a:buClrTx/>
                <a:buFontTx/>
                <a:buNone/>
              </a:pPr>
              <a:t>32</a:t>
            </a:fld>
            <a:endParaRPr lang="en-US" sz="1300" dirty="0">
              <a:latin typeface="Gill Sans MT" panose="020B0502020104020203" pitchFamily="34" charset="0"/>
            </a:endParaRPr>
          </a:p>
        </p:txBody>
      </p:sp>
      <p:sp>
        <p:nvSpPr>
          <p:cNvPr id="7885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Gill Sans MT" panose="020B0502020104020203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2742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8B3BC60-0EC4-411F-8B2A-B0C7C6EF1F50}" type="slidenum">
              <a:rPr lang="en-US"/>
              <a:pPr/>
              <a:t>33</a:t>
            </a:fld>
            <a:endParaRPr lang="en-US" dirty="0"/>
          </a:p>
        </p:txBody>
      </p:sp>
      <p:sp>
        <p:nvSpPr>
          <p:cNvPr id="7987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BE13ACF-A242-437A-94BE-6C3987D43C11}" type="slidenum">
              <a:rPr lang="en-US" sz="1300">
                <a:latin typeface="Gill Sans MT" panose="020B0502020104020203" pitchFamily="34" charset="0"/>
              </a:rPr>
              <a:pPr algn="r">
                <a:buClrTx/>
                <a:buFontTx/>
                <a:buNone/>
              </a:pPr>
              <a:t>33</a:t>
            </a:fld>
            <a:endParaRPr lang="en-US" sz="1300" dirty="0">
              <a:latin typeface="Gill Sans MT" panose="020B0502020104020203" pitchFamily="34" charset="0"/>
            </a:endParaRPr>
          </a:p>
        </p:txBody>
      </p:sp>
      <p:sp>
        <p:nvSpPr>
          <p:cNvPr id="7987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Gill Sans MT" panose="020B0502020104020203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4546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D7B4880-AE79-44BD-A962-1036E7EA3040}" type="slidenum">
              <a:rPr lang="en-US"/>
              <a:pPr/>
              <a:t>34</a:t>
            </a:fld>
            <a:endParaRPr lang="en-US" dirty="0"/>
          </a:p>
        </p:txBody>
      </p:sp>
      <p:sp>
        <p:nvSpPr>
          <p:cNvPr id="8089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4F0F3D3-7249-4760-8ED4-3643B47F9341}" type="slidenum">
              <a:rPr lang="en-US" sz="1300">
                <a:latin typeface="Gill Sans MT" panose="020B0502020104020203" pitchFamily="34" charset="0"/>
              </a:rPr>
              <a:pPr algn="r">
                <a:buClrTx/>
                <a:buFontTx/>
                <a:buNone/>
              </a:pPr>
              <a:t>34</a:t>
            </a:fld>
            <a:endParaRPr lang="en-US" sz="1300" dirty="0">
              <a:latin typeface="Gill Sans MT" panose="020B0502020104020203" pitchFamily="34" charset="0"/>
            </a:endParaRPr>
          </a:p>
        </p:txBody>
      </p:sp>
      <p:sp>
        <p:nvSpPr>
          <p:cNvPr id="8089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89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Gill Sans MT" panose="020B0502020104020203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3159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30F04CD-F0D2-46CA-9F87-53DB4B848683}" type="slidenum">
              <a:rPr lang="en-US"/>
              <a:pPr/>
              <a:t>35</a:t>
            </a:fld>
            <a:endParaRPr lang="en-US" dirty="0"/>
          </a:p>
        </p:txBody>
      </p:sp>
      <p:sp>
        <p:nvSpPr>
          <p:cNvPr id="8192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5402CE4-84DD-4E7F-8C82-78F10480F254}" type="slidenum">
              <a:rPr lang="en-US" sz="1300">
                <a:latin typeface="Gill Sans MT" panose="020B0502020104020203" pitchFamily="34" charset="0"/>
              </a:rPr>
              <a:pPr algn="r">
                <a:buClrTx/>
                <a:buFontTx/>
                <a:buNone/>
              </a:pPr>
              <a:t>35</a:t>
            </a:fld>
            <a:endParaRPr lang="en-US" sz="1300" dirty="0">
              <a:latin typeface="Gill Sans MT" panose="020B0502020104020203" pitchFamily="34" charset="0"/>
            </a:endParaRPr>
          </a:p>
        </p:txBody>
      </p:sp>
      <p:sp>
        <p:nvSpPr>
          <p:cNvPr id="8192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Gill Sans MT" panose="020B0502020104020203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1644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2289D06-C63B-43BE-8066-3B6C3006DF82}" type="slidenum">
              <a:rPr lang="en-US"/>
              <a:pPr/>
              <a:t>36</a:t>
            </a:fld>
            <a:endParaRPr lang="en-US" dirty="0"/>
          </a:p>
        </p:txBody>
      </p:sp>
      <p:sp>
        <p:nvSpPr>
          <p:cNvPr id="829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47" name="Text Box 3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40AD1AE-4F3A-4950-8A9E-266C929A41FB}" type="slidenum">
              <a:rPr lang="en-US" sz="1300">
                <a:latin typeface="Gill Sans MT" panose="020B0502020104020203" pitchFamily="34" charset="0"/>
              </a:rPr>
              <a:pPr algn="r">
                <a:buClrTx/>
                <a:buFontTx/>
                <a:buNone/>
              </a:pPr>
              <a:t>36</a:t>
            </a:fld>
            <a:endParaRPr lang="en-US" sz="13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5854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E9A511-FED4-86DE-C8D6-7A19B58992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>
            <a:extLst>
              <a:ext uri="{FF2B5EF4-FFF2-40B4-BE49-F238E27FC236}">
                <a16:creationId xmlns:a16="http://schemas.microsoft.com/office/drawing/2014/main" id="{9FE5759E-8017-FC79-39AC-7C5062095B5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2289D06-C63B-43BE-8066-3B6C3006DF82}" type="slidenum">
              <a:rPr lang="en-US"/>
              <a:pPr/>
              <a:t>37</a:t>
            </a:fld>
            <a:endParaRPr lang="en-US" dirty="0"/>
          </a:p>
        </p:txBody>
      </p:sp>
      <p:sp>
        <p:nvSpPr>
          <p:cNvPr id="82945" name="Rectangle 1">
            <a:extLst>
              <a:ext uri="{FF2B5EF4-FFF2-40B4-BE49-F238E27FC236}">
                <a16:creationId xmlns:a16="http://schemas.microsoft.com/office/drawing/2014/main" id="{AC290423-9BDC-147D-0BF8-EE5E2FB5BEE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E85912E1-0272-4F98-E4AF-9C2B5A12A3D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47" name="Text Box 3">
            <a:extLst>
              <a:ext uri="{FF2B5EF4-FFF2-40B4-BE49-F238E27FC236}">
                <a16:creationId xmlns:a16="http://schemas.microsoft.com/office/drawing/2014/main" id="{B83953C2-727D-EACA-D13C-2843516660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40AD1AE-4F3A-4950-8A9E-266C929A41FB}" type="slidenum">
              <a:rPr lang="en-US" sz="1300">
                <a:latin typeface="Gill Sans MT" panose="020B0502020104020203" pitchFamily="34" charset="0"/>
              </a:rPr>
              <a:pPr algn="r">
                <a:buClrTx/>
                <a:buFontTx/>
                <a:buNone/>
              </a:pPr>
              <a:t>37</a:t>
            </a:fld>
            <a:endParaRPr lang="en-US" sz="13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8952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E9C86C2-2D38-4168-87F5-285B085FD38D}" type="slidenum">
              <a:rPr lang="en-US"/>
              <a:pPr/>
              <a:t>38</a:t>
            </a:fld>
            <a:endParaRPr lang="en-US" dirty="0"/>
          </a:p>
        </p:txBody>
      </p:sp>
      <p:sp>
        <p:nvSpPr>
          <p:cNvPr id="8396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ED11B38-A18A-4999-9584-ACF7E66C08E8}" type="slidenum">
              <a:rPr lang="en-US" sz="1300">
                <a:latin typeface="Gill Sans MT" panose="020B0502020104020203" pitchFamily="34" charset="0"/>
              </a:rPr>
              <a:pPr algn="r">
                <a:buClrTx/>
                <a:buFontTx/>
                <a:buNone/>
              </a:pPr>
              <a:t>38</a:t>
            </a:fld>
            <a:endParaRPr lang="en-US" sz="1300" dirty="0">
              <a:latin typeface="Gill Sans MT" panose="020B0502020104020203" pitchFamily="34" charset="0"/>
            </a:endParaRPr>
          </a:p>
        </p:txBody>
      </p:sp>
      <p:sp>
        <p:nvSpPr>
          <p:cNvPr id="8397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Gill Sans MT" panose="020B0502020104020203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081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2590EED-C3C6-4775-82A3-B8539D5B68A1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BE67436-E365-4A97-B5E0-F8D759C60F04}" type="slidenum">
              <a:rPr lang="en-US" sz="1300">
                <a:latin typeface="Gill Sans MT" panose="020B0502020104020203" pitchFamily="34" charset="0"/>
              </a:rPr>
              <a:pPr algn="r">
                <a:buClrTx/>
                <a:buFontTx/>
                <a:buNone/>
              </a:pPr>
              <a:t>3</a:t>
            </a:fld>
            <a:endParaRPr lang="en-US" sz="1300" dirty="0">
              <a:latin typeface="Gill Sans MT" panose="020B0502020104020203" pitchFamily="34" charset="0"/>
            </a:endParaRPr>
          </a:p>
        </p:txBody>
      </p:sp>
      <p:sp>
        <p:nvSpPr>
          <p:cNvPr id="5939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algn="r" rtl="1" eaLnBrk="1" hangingPunct="1">
              <a:spcBef>
                <a:spcPts val="450"/>
              </a:spcBef>
              <a:buClrTx/>
              <a:buFontTx/>
              <a:buNone/>
            </a:pPr>
            <a:r>
              <a:rPr lang="fa-IR" dirty="0">
                <a:latin typeface="Gill Sans MT" panose="020B0502020104020203" pitchFamily="34" charset="0"/>
                <a:cs typeface="Arial" charset="0"/>
              </a:rPr>
              <a:t>زبان </a:t>
            </a:r>
            <a:r>
              <a:rPr lang="en-US" dirty="0">
                <a:latin typeface="Gill Sans MT" panose="020B0502020104020203" pitchFamily="34" charset="0"/>
                <a:cs typeface="Arial" charset="0"/>
              </a:rPr>
              <a:t>C </a:t>
            </a:r>
            <a:r>
              <a:rPr lang="fa-IR" dirty="0">
                <a:latin typeface="Gill Sans MT" panose="020B0502020104020203" pitchFamily="34" charset="0"/>
                <a:cs typeface="Arial" charset="0"/>
              </a:rPr>
              <a:t>در سال ۱۹۷۲ توسط دنیس ریچی از روی زبان </a:t>
            </a:r>
            <a:r>
              <a:rPr lang="en-US" dirty="0">
                <a:latin typeface="Gill Sans MT" panose="020B0502020104020203" pitchFamily="34" charset="0"/>
                <a:cs typeface="Arial" charset="0"/>
              </a:rPr>
              <a:t>B </a:t>
            </a:r>
            <a:r>
              <a:rPr lang="fa-IR" dirty="0">
                <a:latin typeface="Gill Sans MT" panose="020B0502020104020203" pitchFamily="34" charset="0"/>
                <a:cs typeface="Arial" charset="0"/>
              </a:rPr>
              <a:t>و </a:t>
            </a:r>
            <a:r>
              <a:rPr lang="en-US" dirty="0">
                <a:latin typeface="Gill Sans MT" panose="020B0502020104020203" pitchFamily="34" charset="0"/>
                <a:cs typeface="Arial" charset="0"/>
              </a:rPr>
              <a:t>BCPL </a:t>
            </a:r>
            <a:r>
              <a:rPr lang="fa-IR" dirty="0">
                <a:latin typeface="Gill Sans MT" panose="020B0502020104020203" pitchFamily="34" charset="0"/>
                <a:cs typeface="Arial" charset="0"/>
              </a:rPr>
              <a:t>در آزمایشگاه بل ساخته شد</a:t>
            </a:r>
            <a:endParaRPr lang="en-US" dirty="0">
              <a:latin typeface="Gill Sans MT" panose="020B0502020104020203" pitchFamily="34" charset="0"/>
              <a:cs typeface="Arial" charset="0"/>
            </a:endParaRPr>
          </a:p>
          <a:p>
            <a:pPr algn="r" rtl="1" eaLnBrk="1" hangingPunct="1">
              <a:spcBef>
                <a:spcPts val="450"/>
              </a:spcBef>
              <a:buClrTx/>
              <a:buFontTx/>
              <a:buNone/>
            </a:pPr>
            <a:r>
              <a:rPr lang="fa-IR" dirty="0">
                <a:latin typeface="Gill Sans MT" panose="020B0502020104020203" pitchFamily="34" charset="0"/>
                <a:cs typeface="Arial" charset="0"/>
              </a:rPr>
              <a:t>چاپ کتاب "</a:t>
            </a:r>
            <a:r>
              <a:rPr lang="en-US" dirty="0">
                <a:latin typeface="Gill Sans MT" panose="020B0502020104020203" pitchFamily="34" charset="0"/>
                <a:cs typeface="Arial" charset="0"/>
              </a:rPr>
              <a:t>The C Programming Language" </a:t>
            </a:r>
            <a:r>
              <a:rPr lang="fa-IR" dirty="0">
                <a:latin typeface="Gill Sans MT" panose="020B0502020104020203" pitchFamily="34" charset="0"/>
                <a:cs typeface="Arial" charset="0"/>
              </a:rPr>
              <a:t>در سال ۱۹۷۸ توسط برایان کرنیگان و ریچی باعث رشد روزافزون این زبان در جهان شد.</a:t>
            </a:r>
            <a:r>
              <a:rPr lang="en-US" dirty="0">
                <a:latin typeface="Gill Sans MT" panose="020B0502020104020203" pitchFamily="34" charset="0"/>
                <a:cs typeface="Arial" charset="0"/>
              </a:rPr>
              <a:t> </a:t>
            </a:r>
            <a:r>
              <a:rPr lang="fa-IR" dirty="0">
                <a:latin typeface="Gill Sans MT" panose="020B0502020104020203" pitchFamily="34" charset="0"/>
                <a:cs typeface="Arial" charset="0"/>
              </a:rPr>
              <a:t>(</a:t>
            </a:r>
            <a:r>
              <a:rPr lang="en-US" dirty="0"/>
              <a:t>1988 (2nd Edition)</a:t>
            </a:r>
            <a:r>
              <a:rPr lang="fa-IR" dirty="0"/>
              <a:t>)</a:t>
            </a:r>
            <a:br>
              <a:rPr lang="fa-IR" dirty="0"/>
            </a:br>
            <a:r>
              <a:rPr lang="fa-IR" dirty="0"/>
              <a:t>در سال ۱۹۹۰، استاندارد </a:t>
            </a:r>
            <a:r>
              <a:rPr lang="en-US" dirty="0"/>
              <a:t>ANSI C (</a:t>
            </a:r>
            <a:r>
              <a:rPr lang="fa-IR" dirty="0"/>
              <a:t> با تغییرات قالب بندی) توسط سازمان بین‌المللی استانداردسازی (</a:t>
            </a:r>
            <a:r>
              <a:rPr lang="en-US" dirty="0"/>
              <a:t>ISO) </a:t>
            </a:r>
            <a:r>
              <a:rPr lang="fa-IR" dirty="0"/>
              <a:t>به عنوان </a:t>
            </a:r>
            <a:r>
              <a:rPr lang="en-US" dirty="0"/>
              <a:t>ISO / IEC 9899: 1990 </a:t>
            </a:r>
            <a:r>
              <a:rPr lang="fa-IR" dirty="0"/>
              <a:t>تصویب شد، که گاهی اوقات </a:t>
            </a:r>
            <a:r>
              <a:rPr lang="en-US" dirty="0"/>
              <a:t>C90 </a:t>
            </a:r>
            <a:r>
              <a:rPr lang="fa-IR" dirty="0"/>
              <a:t>نیز نامیده می‌شود؛ بنابراین، اصطلاحات "</a:t>
            </a:r>
            <a:r>
              <a:rPr lang="en-US" dirty="0"/>
              <a:t>C89" </a:t>
            </a:r>
            <a:r>
              <a:rPr lang="fa-IR" dirty="0"/>
              <a:t>و "</a:t>
            </a:r>
            <a:r>
              <a:rPr lang="en-US" dirty="0"/>
              <a:t>C90" </a:t>
            </a:r>
            <a:r>
              <a:rPr lang="fa-IR" dirty="0"/>
              <a:t>به همان زبان برنامه‌نویسی اشاره دارند. </a:t>
            </a:r>
          </a:p>
          <a:p>
            <a:pPr algn="r" rtl="1" eaLnBrk="1" hangingPunct="1">
              <a:spcBef>
                <a:spcPts val="450"/>
              </a:spcBef>
              <a:buClrTx/>
              <a:buFontTx/>
              <a:buNone/>
            </a:pPr>
            <a:r>
              <a:rPr lang="fa-IR" dirty="0"/>
              <a:t>استاندارد </a:t>
            </a:r>
            <a:r>
              <a:rPr lang="en-US" dirty="0"/>
              <a:t>C </a:t>
            </a:r>
            <a:r>
              <a:rPr lang="fa-IR" dirty="0"/>
              <a:t>در اواخر دهه ۱۹۹۰ بازنگری شد و منجر به انتشار </a:t>
            </a:r>
            <a:r>
              <a:rPr lang="en-US" dirty="0"/>
              <a:t>ISO / IEC 9899: 1999 </a:t>
            </a:r>
            <a:r>
              <a:rPr lang="fa-IR" dirty="0"/>
              <a:t>در ۱۹۹۹ شد، که معمولاً به آن "</a:t>
            </a:r>
            <a:r>
              <a:rPr lang="en-US" dirty="0"/>
              <a:t>C99" </a:t>
            </a:r>
            <a:r>
              <a:rPr lang="fa-IR" dirty="0"/>
              <a:t>گفته می‌شود.</a:t>
            </a:r>
          </a:p>
          <a:p>
            <a:pPr algn="r" rtl="1"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Gill Sans MT" panose="020B0502020104020203" pitchFamily="34" charset="0"/>
                <a:cs typeface="Arial" charset="0"/>
              </a:rPr>
              <a:t>C11</a:t>
            </a:r>
          </a:p>
          <a:p>
            <a:pPr algn="r" rtl="1" eaLnBrk="1" hangingPunct="1">
              <a:spcBef>
                <a:spcPts val="450"/>
              </a:spcBef>
              <a:buClrTx/>
              <a:buFontTx/>
              <a:buNone/>
            </a:pPr>
            <a:r>
              <a:rPr lang="fa-IR" dirty="0">
                <a:latin typeface="Gill Sans MT" panose="020B0502020104020203" pitchFamily="34" charset="0"/>
                <a:cs typeface="Arial" charset="0"/>
              </a:rPr>
              <a:t>در سال ۲۰۰۷، کار بر روی تجدید نظر در مورد استاندارد </a:t>
            </a:r>
            <a:r>
              <a:rPr lang="en-US" dirty="0">
                <a:latin typeface="Gill Sans MT" panose="020B0502020104020203" pitchFamily="34" charset="0"/>
                <a:cs typeface="Arial" charset="0"/>
              </a:rPr>
              <a:t>C، </a:t>
            </a:r>
            <a:r>
              <a:rPr lang="fa-IR" dirty="0">
                <a:latin typeface="Gill Sans MT" panose="020B0502020104020203" pitchFamily="34" charset="0"/>
                <a:cs typeface="Arial" charset="0"/>
              </a:rPr>
              <a:t>به‌طور غیررسمی به نام "</a:t>
            </a:r>
            <a:r>
              <a:rPr lang="en-US" dirty="0">
                <a:latin typeface="Gill Sans MT" panose="020B0502020104020203" pitchFamily="34" charset="0"/>
                <a:cs typeface="Arial" charset="0"/>
              </a:rPr>
              <a:t>C1X" </a:t>
            </a:r>
            <a:r>
              <a:rPr lang="fa-IR" dirty="0">
                <a:latin typeface="Gill Sans MT" panose="020B0502020104020203" pitchFamily="34" charset="0"/>
                <a:cs typeface="Arial" charset="0"/>
              </a:rPr>
              <a:t>تا انتشار رسمی آن در تاریخ ۲۰۱۱-۱۲-۰۸ آغاز شد.</a:t>
            </a:r>
            <a:endParaRPr lang="en-US" dirty="0">
              <a:latin typeface="Gill Sans MT" panose="020B0502020104020203" pitchFamily="34" charset="0"/>
              <a:cs typeface="Arial" charset="0"/>
            </a:endParaRPr>
          </a:p>
          <a:p>
            <a:pPr algn="r" rtl="1"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/>
              <a:t>C18 </a:t>
            </a:r>
            <a:r>
              <a:rPr lang="fa-IR" dirty="0"/>
              <a:t>که در ژوئن سال ۲۰۱۸ منتشر شده استاندارد فعلی زبان برنامه‌نویسی </a:t>
            </a:r>
            <a:r>
              <a:rPr lang="en-US" dirty="0"/>
              <a:t>C </a:t>
            </a:r>
            <a:r>
              <a:rPr lang="fa-IR" dirty="0"/>
              <a:t>است.</a:t>
            </a:r>
            <a:endParaRPr lang="en-US" dirty="0">
              <a:latin typeface="Gill Sans MT" panose="020B0502020104020203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1086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82E9CCA5-47C6-4047-BB9D-CE748A2DACAC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9755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9574A6-2E9E-9FD3-525C-F47AF9854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6341ED-7270-5412-78D6-FD0D08B3ED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BBD6FC-AA7F-3FA7-26CB-F41B755D2F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7B8B-2496-C15C-48E4-C6DA47F03C1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82E9CCA5-47C6-4047-BB9D-CE748A2DACAC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4084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25F5FBE-4338-40AA-80B8-8AAB98EEB936}" type="slidenum">
              <a:rPr lang="en-US"/>
              <a:pPr/>
              <a:t>41</a:t>
            </a:fld>
            <a:endParaRPr lang="en-US" dirty="0"/>
          </a:p>
        </p:txBody>
      </p:sp>
      <p:sp>
        <p:nvSpPr>
          <p:cNvPr id="8499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CC7485C-67EB-4D4E-B003-8F41B65A399E}" type="slidenum">
              <a:rPr lang="en-US" sz="1300">
                <a:latin typeface="Gill Sans MT" panose="020B0502020104020203" pitchFamily="34" charset="0"/>
              </a:rPr>
              <a:pPr algn="r">
                <a:buClrTx/>
                <a:buFontTx/>
                <a:buNone/>
              </a:pPr>
              <a:t>41</a:t>
            </a:fld>
            <a:endParaRPr lang="en-US" sz="1300" dirty="0">
              <a:latin typeface="Gill Sans MT" panose="020B0502020104020203" pitchFamily="34" charset="0"/>
            </a:endParaRPr>
          </a:p>
        </p:txBody>
      </p:sp>
      <p:sp>
        <p:nvSpPr>
          <p:cNvPr id="8499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Gill Sans MT" panose="020B0502020104020203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30770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7C10B64-EEDA-433C-AB27-8F8F8ECD5E8F}" type="slidenum">
              <a:rPr lang="en-US"/>
              <a:pPr/>
              <a:t>42</a:t>
            </a:fld>
            <a:endParaRPr lang="en-US" dirty="0"/>
          </a:p>
        </p:txBody>
      </p:sp>
      <p:sp>
        <p:nvSpPr>
          <p:cNvPr id="8601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9BB7BE8-3834-461A-909B-18A4A8077FB6}" type="slidenum">
              <a:rPr lang="en-US" sz="1300">
                <a:latin typeface="Gill Sans MT" panose="020B0502020104020203" pitchFamily="34" charset="0"/>
              </a:rPr>
              <a:pPr algn="r">
                <a:buClrTx/>
                <a:buFontTx/>
                <a:buNone/>
              </a:pPr>
              <a:t>42</a:t>
            </a:fld>
            <a:endParaRPr lang="en-US" sz="1300" dirty="0">
              <a:latin typeface="Gill Sans MT" panose="020B0502020104020203" pitchFamily="34" charset="0"/>
            </a:endParaRPr>
          </a:p>
        </p:txBody>
      </p:sp>
      <p:sp>
        <p:nvSpPr>
          <p:cNvPr id="8601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1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Gill Sans MT" panose="020B0502020104020203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0708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51D7A84-C52E-48C1-8694-C48F9806587D}" type="slidenum">
              <a:rPr lang="en-US"/>
              <a:pPr/>
              <a:t>43</a:t>
            </a:fld>
            <a:endParaRPr lang="en-US" dirty="0"/>
          </a:p>
        </p:txBody>
      </p:sp>
      <p:sp>
        <p:nvSpPr>
          <p:cNvPr id="870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A726AD2-A914-4DDB-8497-B5CF7127FB48}" type="slidenum">
              <a:rPr lang="en-US" sz="1300">
                <a:latin typeface="Gill Sans MT" panose="020B0502020104020203" pitchFamily="34" charset="0"/>
              </a:rPr>
              <a:pPr algn="r">
                <a:buClrTx/>
                <a:buFontTx/>
                <a:buNone/>
              </a:pPr>
              <a:t>43</a:t>
            </a:fld>
            <a:endParaRPr lang="en-US" sz="13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0147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4AC4BB3-C0A0-4210-AA20-DFC6E7D15127}" type="slidenum">
              <a:rPr lang="en-US"/>
              <a:pPr/>
              <a:t>44</a:t>
            </a:fld>
            <a:endParaRPr lang="en-US" dirty="0"/>
          </a:p>
        </p:txBody>
      </p:sp>
      <p:sp>
        <p:nvSpPr>
          <p:cNvPr id="8806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A477027-9CD3-432C-BEAD-1CB0D35F6431}" type="slidenum">
              <a:rPr lang="en-US" sz="1300">
                <a:latin typeface="Gill Sans MT" panose="020B0502020104020203" pitchFamily="34" charset="0"/>
              </a:rPr>
              <a:pPr algn="r">
                <a:buClrTx/>
                <a:buFontTx/>
                <a:buNone/>
              </a:pPr>
              <a:t>44</a:t>
            </a:fld>
            <a:endParaRPr lang="en-US" sz="1300" dirty="0">
              <a:latin typeface="Gill Sans MT" panose="020B0502020104020203" pitchFamily="34" charset="0"/>
            </a:endParaRPr>
          </a:p>
        </p:txBody>
      </p:sp>
      <p:sp>
        <p:nvSpPr>
          <p:cNvPr id="8806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7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Gill Sans MT" panose="020B0502020104020203" pitchFamily="34" charset="0"/>
                <a:cs typeface="Arial" charset="0"/>
              </a:rPr>
              <a:t>The = in C is not the = in mathematics </a:t>
            </a:r>
          </a:p>
        </p:txBody>
      </p:sp>
    </p:spTree>
    <p:extLst>
      <p:ext uri="{BB962C8B-B14F-4D97-AF65-F5344CB8AC3E}">
        <p14:creationId xmlns:p14="http://schemas.microsoft.com/office/powerpoint/2010/main" val="18365456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1E8C3E3-CBBF-4BC1-80E1-28F2D5CFF43C}" type="slidenum">
              <a:rPr lang="en-US"/>
              <a:pPr/>
              <a:t>45</a:t>
            </a:fld>
            <a:endParaRPr lang="en-US" dirty="0"/>
          </a:p>
        </p:txBody>
      </p:sp>
      <p:sp>
        <p:nvSpPr>
          <p:cNvPr id="8908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5CC8CFD-7643-4AA0-9D6E-47A8ABEE7477}" type="slidenum">
              <a:rPr lang="en-US" sz="1300">
                <a:latin typeface="Gill Sans MT" panose="020B0502020104020203" pitchFamily="34" charset="0"/>
              </a:rPr>
              <a:pPr algn="r">
                <a:buClrTx/>
                <a:buFontTx/>
                <a:buNone/>
              </a:pPr>
              <a:t>45</a:t>
            </a:fld>
            <a:endParaRPr lang="en-US" sz="1300" dirty="0">
              <a:latin typeface="Gill Sans MT" panose="020B0502020104020203" pitchFamily="34" charset="0"/>
            </a:endParaRPr>
          </a:p>
        </p:txBody>
      </p:sp>
      <p:sp>
        <p:nvSpPr>
          <p:cNvPr id="8909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Gill Sans MT" panose="020B0502020104020203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22453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4AC4BB3-C0A0-4210-AA20-DFC6E7D15127}" type="slidenum">
              <a:rPr lang="en-US"/>
              <a:pPr/>
              <a:t>46</a:t>
            </a:fld>
            <a:endParaRPr lang="en-US" dirty="0"/>
          </a:p>
        </p:txBody>
      </p:sp>
      <p:sp>
        <p:nvSpPr>
          <p:cNvPr id="8806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A477027-9CD3-432C-BEAD-1CB0D35F6431}" type="slidenum">
              <a:rPr lang="en-US" sz="1300">
                <a:latin typeface="Gill Sans MT" panose="020B0502020104020203" pitchFamily="34" charset="0"/>
              </a:rPr>
              <a:pPr algn="r">
                <a:buClrTx/>
                <a:buFontTx/>
                <a:buNone/>
              </a:pPr>
              <a:t>46</a:t>
            </a:fld>
            <a:endParaRPr lang="en-US" sz="1300" dirty="0">
              <a:latin typeface="Gill Sans MT" panose="020B0502020104020203" pitchFamily="34" charset="0"/>
            </a:endParaRPr>
          </a:p>
        </p:txBody>
      </p:sp>
      <p:sp>
        <p:nvSpPr>
          <p:cNvPr id="8806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7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Gill Sans MT" panose="020B0502020104020203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54561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0CE3571-E1DC-4ECA-BDF3-DEE18D787B90}" type="slidenum">
              <a:rPr lang="en-US"/>
              <a:pPr/>
              <a:t>47</a:t>
            </a:fld>
            <a:endParaRPr lang="en-US" dirty="0"/>
          </a:p>
        </p:txBody>
      </p:sp>
      <p:sp>
        <p:nvSpPr>
          <p:cNvPr id="9011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509D3CE-9815-4842-8197-133781181B4F}" type="slidenum">
              <a:rPr lang="en-US" sz="1300">
                <a:latin typeface="Gill Sans MT" panose="020B0502020104020203" pitchFamily="34" charset="0"/>
              </a:rPr>
              <a:pPr algn="r">
                <a:buClrTx/>
                <a:buFontTx/>
                <a:buNone/>
              </a:pPr>
              <a:t>47</a:t>
            </a:fld>
            <a:endParaRPr lang="en-US" sz="1300" dirty="0">
              <a:latin typeface="Gill Sans MT" panose="020B0502020104020203" pitchFamily="34" charset="0"/>
            </a:endParaRPr>
          </a:p>
        </p:txBody>
      </p:sp>
      <p:sp>
        <p:nvSpPr>
          <p:cNvPr id="9011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r>
              <a:rPr lang="en-US" b="1" dirty="0"/>
              <a:t>Decimal constants</a:t>
            </a:r>
            <a:r>
              <a:rPr lang="en-US" dirty="0"/>
              <a:t> </a:t>
            </a:r>
          </a:p>
          <a:p>
            <a:r>
              <a:rPr lang="en-US" dirty="0"/>
              <a:t>It contains digits between 0 and 9, but should not begin with a zero.</a:t>
            </a:r>
          </a:p>
          <a:p>
            <a:r>
              <a:rPr lang="en-US" b="1" dirty="0"/>
              <a:t>Octal constants</a:t>
            </a:r>
            <a:r>
              <a:rPr lang="en-US" dirty="0"/>
              <a:t> </a:t>
            </a:r>
          </a:p>
          <a:p>
            <a:r>
              <a:rPr lang="en-US" dirty="0"/>
              <a:t>It contains digits between 0 and 7, and must begin with a zero.</a:t>
            </a:r>
          </a:p>
          <a:p>
            <a:r>
              <a:rPr lang="en-US" b="1" dirty="0"/>
              <a:t>Hexadecimal constants</a:t>
            </a:r>
            <a:r>
              <a:rPr lang="en-US" dirty="0"/>
              <a:t> </a:t>
            </a:r>
          </a:p>
          <a:p>
            <a:r>
              <a:rPr lang="en-US" dirty="0"/>
              <a:t>It contains digits from 0 to 9, and letters from a-f (either in uppercase or lowercase), and must always start with 0x or 0X.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Gill Sans MT" panose="020B0502020104020203" pitchFamily="34" charset="0"/>
              <a:cs typeface="Arial" charset="0"/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dirty="0"/>
              <a:t>You can also explicitly specify the type of an integer constant as long </a:t>
            </a:r>
            <a:r>
              <a:rPr lang="en-US" dirty="0" err="1"/>
              <a:t>int</a:t>
            </a:r>
            <a:r>
              <a:rPr lang="en-US" dirty="0"/>
              <a:t> by appending l or L: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Gill Sans MT" panose="020B0502020104020203" pitchFamily="34" charset="0"/>
              <a:cs typeface="Arial" charset="0"/>
            </a:endParaRP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Gill Sans MT" panose="020B0502020104020203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0246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0884D08-9F67-43B3-996B-C1E0F20FF553}" type="slidenum">
              <a:rPr lang="en-US"/>
              <a:pPr/>
              <a:t>49</a:t>
            </a:fld>
            <a:endParaRPr lang="en-US" dirty="0"/>
          </a:p>
        </p:txBody>
      </p:sp>
      <p:sp>
        <p:nvSpPr>
          <p:cNvPr id="9113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2CFF0AD-1802-48EB-841D-2BCC62C4B481}" type="slidenum">
              <a:rPr lang="en-US" sz="1300">
                <a:latin typeface="Gill Sans MT" panose="020B0502020104020203" pitchFamily="34" charset="0"/>
              </a:rPr>
              <a:pPr algn="r">
                <a:buClrTx/>
                <a:buFontTx/>
                <a:buNone/>
              </a:pPr>
              <a:t>49</a:t>
            </a:fld>
            <a:endParaRPr lang="en-US" sz="1300" dirty="0">
              <a:latin typeface="Gill Sans MT" panose="020B0502020104020203" pitchFamily="34" charset="0"/>
            </a:endParaRPr>
          </a:p>
        </p:txBody>
      </p:sp>
      <p:sp>
        <p:nvSpPr>
          <p:cNvPr id="9113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/>
              <a:t>By default, floating constants are of type double. We can explicitly mention the type of a floating-point constant as a float by appending f or F at the end of the constant.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Gill Sans MT" panose="020B0502020104020203" pitchFamily="34" charset="0"/>
              <a:cs typeface="Arial" charset="0"/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dirty="0"/>
              <a:t>Similarly, We can explicitly mention the type of a floating-point constant as long double by appending l or L at the end.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Gill Sans MT" panose="020B0502020104020203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191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7045C9B-ABA2-4D77-95C6-E8A9EA181753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AB8E4E1-96E1-4A1F-A715-B5DB52A09822}" type="slidenum">
              <a:rPr lang="en-US" sz="1300">
                <a:latin typeface="Gill Sans MT" panose="020B0502020104020203" pitchFamily="34" charset="0"/>
              </a:rPr>
              <a:pPr algn="r">
                <a:buClrTx/>
                <a:buFontTx/>
                <a:buNone/>
              </a:pPr>
              <a:t>4</a:t>
            </a:fld>
            <a:endParaRPr lang="en-US" sz="1300" dirty="0">
              <a:latin typeface="Gill Sans MT" panose="020B0502020104020203" pitchFamily="34" charset="0"/>
            </a:endParaRPr>
          </a:p>
        </p:txBody>
      </p:sp>
      <p:sp>
        <p:nvSpPr>
          <p:cNvPr id="6041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9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Gill Sans MT" panose="020B0502020104020203" pitchFamily="34" charset="0"/>
                <a:cs typeface="Arial" charset="0"/>
              </a:rPr>
              <a:t>Why C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Gill Sans MT" panose="020B0502020104020203" pitchFamily="34" charset="0"/>
                <a:cs typeface="Arial" charset="0"/>
              </a:rPr>
              <a:t>Textbooks</a:t>
            </a:r>
          </a:p>
        </p:txBody>
      </p:sp>
    </p:spTree>
    <p:extLst>
      <p:ext uri="{BB962C8B-B14F-4D97-AF65-F5344CB8AC3E}">
        <p14:creationId xmlns:p14="http://schemas.microsoft.com/office/powerpoint/2010/main" val="30595879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8913780-BFE4-4E53-AAA7-94DAC927FDB6}" type="slidenum">
              <a:rPr lang="en-US"/>
              <a:pPr/>
              <a:t>50</a:t>
            </a:fld>
            <a:endParaRPr lang="en-US" dirty="0"/>
          </a:p>
        </p:txBody>
      </p:sp>
      <p:sp>
        <p:nvSpPr>
          <p:cNvPr id="9216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87A6A0C-752A-4D78-BD4F-BCDB02C588AC}" type="slidenum">
              <a:rPr lang="en-US" sz="1300">
                <a:latin typeface="Gill Sans MT" panose="020B0502020104020203" pitchFamily="34" charset="0"/>
              </a:rPr>
              <a:pPr algn="r">
                <a:buClrTx/>
                <a:buFontTx/>
                <a:buNone/>
              </a:pPr>
              <a:t>50</a:t>
            </a:fld>
            <a:endParaRPr lang="en-US" sz="1300" dirty="0">
              <a:latin typeface="Gill Sans MT" panose="020B0502020104020203" pitchFamily="34" charset="0"/>
            </a:endParaRPr>
          </a:p>
        </p:txBody>
      </p:sp>
      <p:sp>
        <p:nvSpPr>
          <p:cNvPr id="921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Gill Sans MT" panose="020B0502020104020203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70408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7AD47F6-E431-46A0-A831-E18CF96A9A5F}" type="slidenum">
              <a:rPr lang="en-US"/>
              <a:pPr/>
              <a:t>51</a:t>
            </a:fld>
            <a:endParaRPr lang="en-US" dirty="0"/>
          </a:p>
        </p:txBody>
      </p:sp>
      <p:sp>
        <p:nvSpPr>
          <p:cNvPr id="931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BA39E18-BE84-4357-B90F-17AE7382AAB6}" type="slidenum">
              <a:rPr lang="en-US" sz="1300">
                <a:latin typeface="Gill Sans MT" panose="020B0502020104020203" pitchFamily="34" charset="0"/>
              </a:rPr>
              <a:pPr algn="r">
                <a:buClrTx/>
                <a:buFontTx/>
                <a:buNone/>
              </a:pPr>
              <a:t>51</a:t>
            </a:fld>
            <a:endParaRPr lang="en-US" sz="13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605233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82E9CCA5-47C6-4047-BB9D-CE748A2DACAC}" type="slidenum">
              <a:rPr lang="en-US" smtClean="0">
                <a:solidFill>
                  <a:prstClr val="white"/>
                </a:solidFill>
              </a:rPr>
              <a:pPr/>
              <a:t>52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97552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CB00389-AA18-400C-846A-7F01E80D0999}" type="slidenum">
              <a:rPr lang="en-US"/>
              <a:pPr/>
              <a:t>53</a:t>
            </a:fld>
            <a:endParaRPr lang="en-US" dirty="0"/>
          </a:p>
        </p:txBody>
      </p:sp>
      <p:sp>
        <p:nvSpPr>
          <p:cNvPr id="9420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651C694-E4F7-4DB7-9294-E8CC8CC84358}" type="slidenum">
              <a:rPr lang="en-US" sz="1300">
                <a:latin typeface="Gill Sans MT" panose="020B0502020104020203" pitchFamily="34" charset="0"/>
              </a:rPr>
              <a:pPr algn="r">
                <a:buClrTx/>
                <a:buFontTx/>
                <a:buNone/>
              </a:pPr>
              <a:t>53</a:t>
            </a:fld>
            <a:endParaRPr lang="en-US" sz="1300" dirty="0">
              <a:latin typeface="Gill Sans MT" panose="020B0502020104020203" pitchFamily="34" charset="0"/>
            </a:endParaRPr>
          </a:p>
        </p:txBody>
      </p:sp>
      <p:sp>
        <p:nvSpPr>
          <p:cNvPr id="9421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Gill Sans MT" panose="020B0502020104020203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67279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D71654F-B654-4ABB-ADAB-CBB450D39E37}" type="slidenum">
              <a:rPr lang="en-US"/>
              <a:pPr/>
              <a:t>54</a:t>
            </a:fld>
            <a:endParaRPr lang="en-US" dirty="0"/>
          </a:p>
        </p:txBody>
      </p:sp>
      <p:sp>
        <p:nvSpPr>
          <p:cNvPr id="9523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FB820EB-77F5-4401-92F4-C89FCA4A1F4E}" type="slidenum">
              <a:rPr lang="en-US" sz="1300">
                <a:latin typeface="Gill Sans MT" panose="020B0502020104020203" pitchFamily="34" charset="0"/>
              </a:rPr>
              <a:pPr algn="r">
                <a:buClrTx/>
                <a:buFontTx/>
                <a:buNone/>
              </a:pPr>
              <a:t>54</a:t>
            </a:fld>
            <a:endParaRPr lang="en-US" sz="1300" dirty="0">
              <a:latin typeface="Gill Sans MT" panose="020B0502020104020203" pitchFamily="34" charset="0"/>
            </a:endParaRPr>
          </a:p>
        </p:txBody>
      </p:sp>
      <p:sp>
        <p:nvSpPr>
          <p:cNvPr id="9523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Gill Sans MT" panose="020B0502020104020203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12383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7F0BC53-1FF2-4034-ADA8-8652C0DA8DC0}" type="slidenum">
              <a:rPr lang="en-US"/>
              <a:pPr/>
              <a:t>55</a:t>
            </a:fld>
            <a:endParaRPr lang="en-US" dirty="0"/>
          </a:p>
        </p:txBody>
      </p:sp>
      <p:sp>
        <p:nvSpPr>
          <p:cNvPr id="9625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F772439-CCC6-44E2-8B82-9000CA86356F}" type="slidenum">
              <a:rPr lang="en-US" sz="1300">
                <a:latin typeface="Gill Sans MT" panose="020B0502020104020203" pitchFamily="34" charset="0"/>
              </a:rPr>
              <a:pPr algn="r">
                <a:buClrTx/>
                <a:buFontTx/>
                <a:buNone/>
              </a:pPr>
              <a:t>55</a:t>
            </a:fld>
            <a:endParaRPr lang="en-US" sz="1300" dirty="0">
              <a:latin typeface="Gill Sans MT" panose="020B0502020104020203" pitchFamily="34" charset="0"/>
            </a:endParaRPr>
          </a:p>
        </p:txBody>
      </p:sp>
      <p:sp>
        <p:nvSpPr>
          <p:cNvPr id="9625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5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r>
              <a:rPr lang="en-US" dirty="0"/>
              <a:t>Some of the most commonly used placeholders follow:</a:t>
            </a:r>
          </a:p>
          <a:p>
            <a:endParaRPr lang="en-US" dirty="0"/>
          </a:p>
          <a:p>
            <a:r>
              <a:rPr lang="en-US" dirty="0"/>
              <a:t>    %a : Scan a floating-point number in its hexadecimal notation.</a:t>
            </a:r>
          </a:p>
          <a:p>
            <a:r>
              <a:rPr lang="en-US" dirty="0"/>
              <a:t>    %d : Scan an integer as a signed decimal number.</a:t>
            </a:r>
          </a:p>
          <a:p>
            <a:r>
              <a:rPr lang="en-US" dirty="0"/>
              <a:t>   %</a:t>
            </a:r>
            <a:r>
              <a:rPr lang="en-US" dirty="0" err="1"/>
              <a:t>ld</a:t>
            </a:r>
            <a:r>
              <a:rPr lang="en-US" dirty="0"/>
              <a:t>: for long</a:t>
            </a:r>
          </a:p>
          <a:p>
            <a:r>
              <a:rPr lang="en-US" dirty="0"/>
              <a:t>    %</a:t>
            </a:r>
            <a:r>
              <a:rPr lang="en-US" dirty="0" err="1"/>
              <a:t>i</a:t>
            </a:r>
            <a:r>
              <a:rPr lang="en-US" dirty="0"/>
              <a:t> : Scan an integer as a signed number. Similar to %d, but interprets the number as hexadecimal when preceded by 0x and octal when preceded by 0. For example, the string 031 would be read as 31 using %d, and 25 using %</a:t>
            </a:r>
            <a:r>
              <a:rPr lang="en-US" dirty="0" err="1"/>
              <a:t>i</a:t>
            </a:r>
            <a:r>
              <a:rPr lang="en-US" dirty="0"/>
              <a:t>. The flag h in %hi indicates conversion to a short and </a:t>
            </a:r>
            <a:r>
              <a:rPr lang="en-US" dirty="0" err="1"/>
              <a:t>hh</a:t>
            </a:r>
            <a:r>
              <a:rPr lang="en-US" dirty="0"/>
              <a:t> conversion to a char.</a:t>
            </a:r>
          </a:p>
          <a:p>
            <a:r>
              <a:rPr lang="en-US" dirty="0"/>
              <a:t>    %u : Scan for decimal unsigned </a:t>
            </a:r>
            <a:r>
              <a:rPr lang="en-US" dirty="0" err="1"/>
              <a:t>int</a:t>
            </a:r>
            <a:r>
              <a:rPr lang="en-US" dirty="0"/>
              <a:t> (Note that in the C99 standard the input value minus sign is optional, so if a minus sign is read, no errors will arise and the result will be the two's complement of a negative number, likely a very large value. See </a:t>
            </a:r>
            <a:r>
              <a:rPr lang="en-US" dirty="0" err="1"/>
              <a:t>strtoul</a:t>
            </a:r>
            <a:r>
              <a:rPr lang="en-US" dirty="0"/>
              <a:t>().[failed verification]) Correspondingly, %</a:t>
            </a:r>
            <a:r>
              <a:rPr lang="en-US" dirty="0" err="1"/>
              <a:t>hu</a:t>
            </a:r>
            <a:r>
              <a:rPr lang="en-US" dirty="0"/>
              <a:t> scans for an unsigned short and %</a:t>
            </a:r>
            <a:r>
              <a:rPr lang="en-US" dirty="0" err="1"/>
              <a:t>hhu</a:t>
            </a:r>
            <a:r>
              <a:rPr lang="en-US" dirty="0"/>
              <a:t> for an unsigned char.</a:t>
            </a:r>
          </a:p>
          <a:p>
            <a:r>
              <a:rPr lang="en-US" dirty="0"/>
              <a:t>    %f : Scan a floating-point number in normal (fixed-point) notation.</a:t>
            </a:r>
          </a:p>
          <a:p>
            <a:r>
              <a:rPr lang="en-US" dirty="0"/>
              <a:t>    %g, %G : Scan a floating-point number in either normal or exponential notation. %g uses lower-case letters and %G uses upper-case.</a:t>
            </a:r>
          </a:p>
          <a:p>
            <a:r>
              <a:rPr lang="en-US" dirty="0"/>
              <a:t>    %x, %X : Scan an integer as an unsigned hexadecimal number.</a:t>
            </a:r>
          </a:p>
          <a:p>
            <a:r>
              <a:rPr lang="en-US" dirty="0"/>
              <a:t>    %o : Scan an integer as an octal number.</a:t>
            </a:r>
          </a:p>
          <a:p>
            <a:r>
              <a:rPr lang="en-US" dirty="0"/>
              <a:t>    %s : Scan a character string. The scan terminates at whitespace. A null character is stored at the end of the string, which means that the buffer supplied must be at least one character longer than the specified input length.</a:t>
            </a:r>
          </a:p>
          <a:p>
            <a:r>
              <a:rPr lang="en-US" dirty="0"/>
              <a:t>    %c : Scan a character (char). No null character is added.</a:t>
            </a:r>
          </a:p>
          <a:p>
            <a:r>
              <a:rPr lang="en-US" dirty="0"/>
              <a:t>    whitespace: Any whitespace characters trigger a scan for zero or more whitespace characters. The number and type of whitespace characters do not need to match in either direction.</a:t>
            </a:r>
          </a:p>
          <a:p>
            <a:r>
              <a:rPr lang="en-US" dirty="0"/>
              <a:t>    %lf : Scan as a double floating-point number. "Float" format with the "long" specifier.</a:t>
            </a:r>
          </a:p>
          <a:p>
            <a:r>
              <a:rPr lang="en-US" dirty="0"/>
              <a:t>    %Lf : Scan as a long double floating-point number. "Float" format the "long </a:t>
            </a:r>
            <a:r>
              <a:rPr lang="en-US" dirty="0" err="1"/>
              <a:t>long</a:t>
            </a:r>
            <a:r>
              <a:rPr lang="en-US" dirty="0"/>
              <a:t>" specifier.</a:t>
            </a:r>
          </a:p>
          <a:p>
            <a:r>
              <a:rPr lang="en-US" dirty="0"/>
              <a:t>    %n : Nothing is expected. The number of characters consumed thus far from the input is stored through the next pointer, which must be a pointer to int. This is not a conversion and does not increase the count returned by the function.</a:t>
            </a:r>
            <a:endParaRPr lang="en-US" dirty="0">
              <a:ea typeface="WenQuanYi Zen Hei Sharp" charset="0"/>
              <a:cs typeface="WenQuanYi Zen Hei Sharp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39351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0A957EE-FE6E-4B57-9688-61D7A50A32C6}" type="slidenum">
              <a:rPr lang="en-US"/>
              <a:pPr/>
              <a:t>56</a:t>
            </a:fld>
            <a:endParaRPr lang="en-US" dirty="0"/>
          </a:p>
        </p:txBody>
      </p:sp>
      <p:sp>
        <p:nvSpPr>
          <p:cNvPr id="9728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BA3E122-03C2-44B8-85EA-60E478DBF779}" type="slidenum">
              <a:rPr lang="en-US" sz="1300">
                <a:latin typeface="Gill Sans MT" panose="020B0502020104020203" pitchFamily="34" charset="0"/>
              </a:rPr>
              <a:pPr algn="r">
                <a:buClrTx/>
                <a:buFontTx/>
                <a:buNone/>
              </a:pPr>
              <a:t>56</a:t>
            </a:fld>
            <a:endParaRPr lang="en-US" sz="1300" dirty="0">
              <a:latin typeface="Gill Sans MT" panose="020B0502020104020203" pitchFamily="34" charset="0"/>
            </a:endParaRPr>
          </a:p>
        </p:txBody>
      </p:sp>
      <p:sp>
        <p:nvSpPr>
          <p:cNvPr id="9728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Gill Sans MT" panose="020B0502020104020203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33135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4738EB1-DC37-42DA-816B-F141069FD4CA}" type="slidenum">
              <a:rPr lang="en-US"/>
              <a:pPr/>
              <a:t>57</a:t>
            </a:fld>
            <a:endParaRPr lang="en-US" dirty="0"/>
          </a:p>
        </p:txBody>
      </p:sp>
      <p:sp>
        <p:nvSpPr>
          <p:cNvPr id="9830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ADFB911-7722-40BC-AE28-F26B10B2F155}" type="slidenum">
              <a:rPr lang="en-US" sz="1300">
                <a:latin typeface="Gill Sans MT" panose="020B0502020104020203" pitchFamily="34" charset="0"/>
              </a:rPr>
              <a:pPr algn="r">
                <a:buClrTx/>
                <a:buFontTx/>
                <a:buNone/>
              </a:pPr>
              <a:t>57</a:t>
            </a:fld>
            <a:endParaRPr lang="en-US" sz="1300" dirty="0">
              <a:latin typeface="Gill Sans MT" panose="020B0502020104020203" pitchFamily="34" charset="0"/>
            </a:endParaRPr>
          </a:p>
        </p:txBody>
      </p:sp>
      <p:sp>
        <p:nvSpPr>
          <p:cNvPr id="9830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Gill Sans MT" panose="020B0502020104020203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89311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E2F7326-F210-422B-B166-8D94A9E4B496}" type="slidenum">
              <a:rPr lang="en-US"/>
              <a:pPr/>
              <a:t>58</a:t>
            </a:fld>
            <a:endParaRPr lang="en-US" dirty="0"/>
          </a:p>
        </p:txBody>
      </p:sp>
      <p:sp>
        <p:nvSpPr>
          <p:cNvPr id="9932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5570DCA-B5C1-4154-BDF4-6268160DF0CA}" type="slidenum">
              <a:rPr lang="en-US" sz="1300">
                <a:latin typeface="Gill Sans MT" panose="020B0502020104020203" pitchFamily="34" charset="0"/>
              </a:rPr>
              <a:pPr algn="r">
                <a:buClrTx/>
                <a:buFontTx/>
                <a:buNone/>
              </a:pPr>
              <a:t>58</a:t>
            </a:fld>
            <a:endParaRPr lang="en-US" sz="1300" dirty="0">
              <a:latin typeface="Gill Sans MT" panose="020B0502020104020203" pitchFamily="34" charset="0"/>
            </a:endParaRPr>
          </a:p>
        </p:txBody>
      </p:sp>
      <p:sp>
        <p:nvSpPr>
          <p:cNvPr id="9933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Gill Sans MT" panose="020B0502020104020203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92422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3AAF2F9-46C8-45E2-AED4-689F87A20935}" type="slidenum">
              <a:rPr lang="en-US"/>
              <a:pPr/>
              <a:t>59</a:t>
            </a:fld>
            <a:endParaRPr lang="en-US" dirty="0"/>
          </a:p>
        </p:txBody>
      </p:sp>
      <p:sp>
        <p:nvSpPr>
          <p:cNvPr id="10035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E937CD5-0C29-4529-8AEE-BB6710A99F29}" type="slidenum">
              <a:rPr lang="en-US" sz="1300">
                <a:latin typeface="Gill Sans MT" panose="020B0502020104020203" pitchFamily="34" charset="0"/>
              </a:rPr>
              <a:pPr algn="r">
                <a:buClrTx/>
                <a:buFontTx/>
                <a:buNone/>
              </a:pPr>
              <a:t>59</a:t>
            </a:fld>
            <a:endParaRPr lang="en-US" sz="1300" dirty="0">
              <a:latin typeface="Gill Sans MT" panose="020B0502020104020203" pitchFamily="34" charset="0"/>
            </a:endParaRPr>
          </a:p>
        </p:txBody>
      </p:sp>
      <p:sp>
        <p:nvSpPr>
          <p:cNvPr id="10035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Gill Sans MT" panose="020B0502020104020203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023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7717962-CA61-4A6D-8593-8A9326BF9F23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CA62EC7-0F63-41AA-A9C6-E951FEC3F752}" type="slidenum">
              <a:rPr lang="en-US" sz="1300">
                <a:latin typeface="Gill Sans MT" panose="020B0502020104020203" pitchFamily="34" charset="0"/>
              </a:rPr>
              <a:pPr algn="r">
                <a:buClrTx/>
                <a:buFontTx/>
                <a:buNone/>
              </a:pPr>
              <a:t>5</a:t>
            </a:fld>
            <a:endParaRPr lang="en-US" sz="1300" dirty="0">
              <a:latin typeface="Gill Sans MT" panose="020B0502020104020203" pitchFamily="34" charset="0"/>
            </a:endParaRPr>
          </a:p>
        </p:txBody>
      </p:sp>
      <p:sp>
        <p:nvSpPr>
          <p:cNvPr id="6144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Gill Sans MT" panose="020B0502020104020203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42099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1A3D57F-DC92-44E8-8293-53CBAAC2A413}" type="slidenum">
              <a:rPr lang="en-US"/>
              <a:pPr/>
              <a:t>60</a:t>
            </a:fld>
            <a:endParaRPr lang="en-US" dirty="0"/>
          </a:p>
        </p:txBody>
      </p:sp>
      <p:sp>
        <p:nvSpPr>
          <p:cNvPr id="10137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A76EFCE-7FE5-4A0C-9E02-F3D6A6C3D02D}" type="slidenum">
              <a:rPr lang="en-US" sz="1300">
                <a:latin typeface="Gill Sans MT" panose="020B0502020104020203" pitchFamily="34" charset="0"/>
              </a:rPr>
              <a:pPr algn="r">
                <a:buClrTx/>
                <a:buFontTx/>
                <a:buNone/>
              </a:pPr>
              <a:t>60</a:t>
            </a:fld>
            <a:endParaRPr lang="en-US" sz="1300" dirty="0">
              <a:latin typeface="Gill Sans MT" panose="020B0502020104020203" pitchFamily="34" charset="0"/>
            </a:endParaRPr>
          </a:p>
        </p:txBody>
      </p:sp>
      <p:sp>
        <p:nvSpPr>
          <p:cNvPr id="10137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7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Gill Sans MT" panose="020B0502020104020203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29557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F22927D-5979-42C1-98D0-4E5ADF8FEAEA}" type="slidenum">
              <a:rPr lang="en-US"/>
              <a:pPr/>
              <a:t>61</a:t>
            </a:fld>
            <a:endParaRPr lang="en-US" dirty="0"/>
          </a:p>
        </p:txBody>
      </p:sp>
      <p:sp>
        <p:nvSpPr>
          <p:cNvPr id="10240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8E35CE8-6B87-4663-814F-A38A5C3A93E9}" type="slidenum">
              <a:rPr lang="en-US" sz="1300">
                <a:latin typeface="Gill Sans MT" panose="020B0502020104020203" pitchFamily="34" charset="0"/>
              </a:rPr>
              <a:pPr algn="r">
                <a:buClrTx/>
                <a:buFontTx/>
                <a:buNone/>
              </a:pPr>
              <a:t>61</a:t>
            </a:fld>
            <a:endParaRPr lang="en-US" sz="1300" dirty="0">
              <a:latin typeface="Gill Sans MT" panose="020B0502020104020203" pitchFamily="34" charset="0"/>
            </a:endParaRPr>
          </a:p>
        </p:txBody>
      </p:sp>
      <p:sp>
        <p:nvSpPr>
          <p:cNvPr id="10240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Gill Sans MT" panose="020B0502020104020203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61938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12972E8-E369-4F42-BD06-D9498AFCAFB2}" type="slidenum">
              <a:rPr lang="en-US"/>
              <a:pPr/>
              <a:t>62</a:t>
            </a:fld>
            <a:endParaRPr lang="en-US" dirty="0"/>
          </a:p>
        </p:txBody>
      </p:sp>
      <p:sp>
        <p:nvSpPr>
          <p:cNvPr id="10342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0E3D8C7-CFCF-44A9-BB5E-F6BCDB5683E5}" type="slidenum">
              <a:rPr lang="en-US" sz="1300">
                <a:latin typeface="Gill Sans MT" panose="020B0502020104020203" pitchFamily="34" charset="0"/>
              </a:rPr>
              <a:pPr algn="r">
                <a:buClrTx/>
                <a:buFontTx/>
                <a:buNone/>
              </a:pPr>
              <a:t>62</a:t>
            </a:fld>
            <a:endParaRPr lang="en-US" sz="1300" dirty="0">
              <a:latin typeface="Gill Sans MT" panose="020B0502020104020203" pitchFamily="34" charset="0"/>
            </a:endParaRPr>
          </a:p>
        </p:txBody>
      </p:sp>
      <p:sp>
        <p:nvSpPr>
          <p:cNvPr id="10342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Gill Sans MT" panose="020B0502020104020203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63506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B29DE98-5478-4339-8EBA-64A16B84498D}" type="slidenum">
              <a:rPr lang="en-US"/>
              <a:pPr/>
              <a:t>67</a:t>
            </a:fld>
            <a:endParaRPr lang="en-US" dirty="0"/>
          </a:p>
        </p:txBody>
      </p:sp>
      <p:sp>
        <p:nvSpPr>
          <p:cNvPr id="10444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695AA4E-0D25-4631-A4B8-9AC04F264EB9}" type="slidenum">
              <a:rPr lang="en-US" sz="1300">
                <a:latin typeface="Gill Sans MT" panose="020B0502020104020203" pitchFamily="34" charset="0"/>
              </a:rPr>
              <a:pPr algn="r">
                <a:buClrTx/>
                <a:buFontTx/>
                <a:buNone/>
              </a:pPr>
              <a:t>67</a:t>
            </a:fld>
            <a:endParaRPr lang="en-US" sz="1300" dirty="0">
              <a:latin typeface="Gill Sans MT" panose="020B0502020104020203" pitchFamily="34" charset="0"/>
            </a:endParaRPr>
          </a:p>
        </p:txBody>
      </p:sp>
      <p:sp>
        <p:nvSpPr>
          <p:cNvPr id="10445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Gill Sans MT" panose="020B0502020104020203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46034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3ABA253-65A7-4C49-B09C-3ECAE7B889CE}" type="slidenum">
              <a:rPr lang="en-US"/>
              <a:pPr/>
              <a:t>68</a:t>
            </a:fld>
            <a:endParaRPr lang="en-US" dirty="0"/>
          </a:p>
        </p:txBody>
      </p:sp>
      <p:sp>
        <p:nvSpPr>
          <p:cNvPr id="10547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4D0B14B-0C96-4263-9BAE-B66E83789C05}" type="slidenum">
              <a:rPr lang="en-US" sz="1300">
                <a:latin typeface="Gill Sans MT" panose="020B0502020104020203" pitchFamily="34" charset="0"/>
              </a:rPr>
              <a:pPr algn="r">
                <a:buClrTx/>
                <a:buFontTx/>
                <a:buNone/>
              </a:pPr>
              <a:t>68</a:t>
            </a:fld>
            <a:endParaRPr lang="en-US" sz="1300" dirty="0">
              <a:latin typeface="Gill Sans MT" panose="020B0502020104020203" pitchFamily="34" charset="0"/>
            </a:endParaRPr>
          </a:p>
        </p:txBody>
      </p:sp>
      <p:sp>
        <p:nvSpPr>
          <p:cNvPr id="10547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Gill Sans MT" panose="020B0502020104020203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50777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86D6202-0265-4A49-9BEB-5BD429B533D7}" type="slidenum">
              <a:rPr lang="en-US"/>
              <a:pPr/>
              <a:t>69</a:t>
            </a:fld>
            <a:endParaRPr lang="en-US" dirty="0"/>
          </a:p>
        </p:txBody>
      </p:sp>
      <p:sp>
        <p:nvSpPr>
          <p:cNvPr id="10649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5903CA1-00D4-4C3B-B271-607248ACC258}" type="slidenum">
              <a:rPr lang="en-US" sz="1300">
                <a:latin typeface="Gill Sans MT" panose="020B0502020104020203" pitchFamily="34" charset="0"/>
              </a:rPr>
              <a:pPr algn="r">
                <a:buClrTx/>
                <a:buFontTx/>
                <a:buNone/>
              </a:pPr>
              <a:t>69</a:t>
            </a:fld>
            <a:endParaRPr lang="en-US" sz="1300" dirty="0">
              <a:latin typeface="Gill Sans MT" panose="020B0502020104020203" pitchFamily="34" charset="0"/>
            </a:endParaRPr>
          </a:p>
        </p:txBody>
      </p:sp>
      <p:sp>
        <p:nvSpPr>
          <p:cNvPr id="10649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49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Gill Sans MT" panose="020B0502020104020203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0255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86D6202-0265-4A49-9BEB-5BD429B533D7}" type="slidenum">
              <a:rPr lang="en-US"/>
              <a:pPr/>
              <a:t>70</a:t>
            </a:fld>
            <a:endParaRPr lang="en-US" dirty="0"/>
          </a:p>
        </p:txBody>
      </p:sp>
      <p:sp>
        <p:nvSpPr>
          <p:cNvPr id="10649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5903CA1-00D4-4C3B-B271-607248ACC258}" type="slidenum">
              <a:rPr lang="en-US" sz="1300">
                <a:latin typeface="Gill Sans MT" panose="020B0502020104020203" pitchFamily="34" charset="0"/>
              </a:rPr>
              <a:pPr algn="r">
                <a:buClrTx/>
                <a:buFontTx/>
                <a:buNone/>
              </a:pPr>
              <a:t>70</a:t>
            </a:fld>
            <a:endParaRPr lang="en-US" sz="1300" dirty="0">
              <a:latin typeface="Gill Sans MT" panose="020B0502020104020203" pitchFamily="34" charset="0"/>
            </a:endParaRPr>
          </a:p>
        </p:txBody>
      </p:sp>
      <p:sp>
        <p:nvSpPr>
          <p:cNvPr id="10649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49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Gill Sans MT" panose="020B0502020104020203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28001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CBAE313-1B1F-4CA5-BA76-BD25D4E2C58D}" type="slidenum">
              <a:rPr lang="en-US"/>
              <a:pPr/>
              <a:t>71</a:t>
            </a:fld>
            <a:endParaRPr lang="en-US" dirty="0"/>
          </a:p>
        </p:txBody>
      </p:sp>
      <p:sp>
        <p:nvSpPr>
          <p:cNvPr id="10752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1CD5FD1-5932-4AC7-8E11-921187B630B8}" type="slidenum">
              <a:rPr lang="en-US" sz="1300">
                <a:latin typeface="Gill Sans MT" panose="020B0502020104020203" pitchFamily="34" charset="0"/>
              </a:rPr>
              <a:pPr algn="r">
                <a:buClrTx/>
                <a:buFontTx/>
                <a:buNone/>
              </a:pPr>
              <a:t>71</a:t>
            </a:fld>
            <a:endParaRPr lang="en-US" sz="1300" dirty="0">
              <a:latin typeface="Gill Sans MT" panose="020B0502020104020203" pitchFamily="34" charset="0"/>
            </a:endParaRPr>
          </a:p>
        </p:txBody>
      </p:sp>
      <p:sp>
        <p:nvSpPr>
          <p:cNvPr id="10752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Gill Sans MT" panose="020B0502020104020203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41935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BCB1475-D0C9-4A2E-AF6B-6105CB2C9FD6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72</a:t>
            </a:fld>
            <a:endParaRPr lang="en-US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21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0552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E4A21F-07E4-D8E4-BCDA-C781842E9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8">
            <a:extLst>
              <a:ext uri="{FF2B5EF4-FFF2-40B4-BE49-F238E27FC236}">
                <a16:creationId xmlns:a16="http://schemas.microsoft.com/office/drawing/2014/main" id="{57423BD4-4EEC-9C20-AC7F-C98143FEE59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BCB1475-D0C9-4A2E-AF6B-6105CB2C9FD6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73</a:t>
            </a:fld>
            <a:endParaRPr lang="en-US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2163" name="Rectangle 1">
            <a:extLst>
              <a:ext uri="{FF2B5EF4-FFF2-40B4-BE49-F238E27FC236}">
                <a16:creationId xmlns:a16="http://schemas.microsoft.com/office/drawing/2014/main" id="{BB84D8EF-CE95-F8D9-5149-F06DB4CBAD9F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>
            <a:extLst>
              <a:ext uri="{FF2B5EF4-FFF2-40B4-BE49-F238E27FC236}">
                <a16:creationId xmlns:a16="http://schemas.microsoft.com/office/drawing/2014/main" id="{6F2D61A3-7604-2359-7E6B-2B766C1FA25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72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5B729E1-012B-48F2-9FE7-61A7C29B9977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9EC59C0-9827-4AC5-A1DA-0B3FA28E4485}" type="slidenum">
              <a:rPr lang="en-US" sz="1300">
                <a:latin typeface="Gill Sans MT" panose="020B0502020104020203" pitchFamily="34" charset="0"/>
              </a:rPr>
              <a:pPr algn="r">
                <a:buClrTx/>
                <a:buFontTx/>
                <a:buNone/>
              </a:pPr>
              <a:t>6</a:t>
            </a:fld>
            <a:endParaRPr lang="en-US" sz="1300" dirty="0">
              <a:latin typeface="Gill Sans MT" panose="020B0502020104020203" pitchFamily="34" charset="0"/>
            </a:endParaRPr>
          </a:p>
        </p:txBody>
      </p:sp>
      <p:sp>
        <p:nvSpPr>
          <p:cNvPr id="6246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Gill Sans MT" panose="020B0502020104020203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58504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31DCC9-B9FC-5E24-30D8-589CF99FC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8">
            <a:extLst>
              <a:ext uri="{FF2B5EF4-FFF2-40B4-BE49-F238E27FC236}">
                <a16:creationId xmlns:a16="http://schemas.microsoft.com/office/drawing/2014/main" id="{C7963949-3893-3D3E-2883-F7232226A57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BCB1475-D0C9-4A2E-AF6B-6105CB2C9FD6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74</a:t>
            </a:fld>
            <a:endParaRPr lang="en-US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2163" name="Rectangle 1">
            <a:extLst>
              <a:ext uri="{FF2B5EF4-FFF2-40B4-BE49-F238E27FC236}">
                <a16:creationId xmlns:a16="http://schemas.microsoft.com/office/drawing/2014/main" id="{1E93D13C-B29B-FF34-DD2F-3484004A82FD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>
            <a:extLst>
              <a:ext uri="{FF2B5EF4-FFF2-40B4-BE49-F238E27FC236}">
                <a16:creationId xmlns:a16="http://schemas.microsoft.com/office/drawing/2014/main" id="{993E881D-140D-9C82-B127-5DD55D80F2E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7969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B7933D-9E9D-8772-2895-74763F203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8">
            <a:extLst>
              <a:ext uri="{FF2B5EF4-FFF2-40B4-BE49-F238E27FC236}">
                <a16:creationId xmlns:a16="http://schemas.microsoft.com/office/drawing/2014/main" id="{7C50810C-E0DC-31C3-984F-6FAA724A381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BCB1475-D0C9-4A2E-AF6B-6105CB2C9FD6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75</a:t>
            </a:fld>
            <a:endParaRPr lang="en-US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2163" name="Rectangle 1">
            <a:extLst>
              <a:ext uri="{FF2B5EF4-FFF2-40B4-BE49-F238E27FC236}">
                <a16:creationId xmlns:a16="http://schemas.microsoft.com/office/drawing/2014/main" id="{F87B2B47-CFE0-7455-B855-0CDE215993C0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>
            <a:extLst>
              <a:ext uri="{FF2B5EF4-FFF2-40B4-BE49-F238E27FC236}">
                <a16:creationId xmlns:a16="http://schemas.microsoft.com/office/drawing/2014/main" id="{06C55EBD-2969-58DA-B3AD-08F05FEC6CD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64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3C11CBD-6A69-42BA-9C78-DF5B2248E120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5D14851-811A-4963-8114-B990A02585FC}" type="slidenum">
              <a:rPr lang="en-US" sz="1300">
                <a:latin typeface="Gill Sans MT" panose="020B0502020104020203" pitchFamily="34" charset="0"/>
              </a:rPr>
              <a:pPr algn="r">
                <a:buClrTx/>
                <a:buFontTx/>
                <a:buNone/>
              </a:pPr>
              <a:t>7</a:t>
            </a:fld>
            <a:endParaRPr lang="en-US" sz="1300" dirty="0">
              <a:latin typeface="Gill Sans MT" panose="020B0502020104020203" pitchFamily="34" charset="0"/>
            </a:endParaRPr>
          </a:p>
        </p:txBody>
      </p:sp>
      <p:sp>
        <p:nvSpPr>
          <p:cNvPr id="6349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1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Gill Sans MT" panose="020B0502020104020203" pitchFamily="34" charset="0"/>
                <a:cs typeface="Arial" charset="0"/>
              </a:rPr>
              <a:t>1- include, 2- function output/name/input, 3- function call, 4- return value</a:t>
            </a:r>
          </a:p>
        </p:txBody>
      </p:sp>
    </p:spTree>
    <p:extLst>
      <p:ext uri="{BB962C8B-B14F-4D97-AF65-F5344CB8AC3E}">
        <p14:creationId xmlns:p14="http://schemas.microsoft.com/office/powerpoint/2010/main" val="3717095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6A7EE40-6515-476F-9E88-FFDF5985CC8E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EC172D2-DE2A-4A9B-BE0C-CAE491A36B56}" type="slidenum">
              <a:rPr lang="en-US" sz="1300">
                <a:latin typeface="Gill Sans MT" panose="020B0502020104020203" pitchFamily="34" charset="0"/>
              </a:rPr>
              <a:pPr algn="r">
                <a:buClrTx/>
                <a:buFontTx/>
                <a:buNone/>
              </a:pPr>
              <a:t>8</a:t>
            </a:fld>
            <a:endParaRPr lang="en-US" sz="1300" dirty="0">
              <a:latin typeface="Gill Sans MT" panose="020B0502020104020203" pitchFamily="34" charset="0"/>
            </a:endParaRPr>
          </a:p>
        </p:txBody>
      </p:sp>
      <p:sp>
        <p:nvSpPr>
          <p:cNvPr id="6451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Gill Sans MT" panose="020B0502020104020203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689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8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D5C6995-8BD6-416A-B64B-3B4B01018110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0D1B8FA-94BA-48F7-81C2-1D22F4B29FF1}" type="slidenum">
              <a:rPr lang="en-US" sz="1300">
                <a:latin typeface="Gill Sans MT" panose="020B0502020104020203" pitchFamily="34" charset="0"/>
              </a:rPr>
              <a:pPr algn="r">
                <a:buClrTx/>
                <a:buFontTx/>
                <a:buNone/>
              </a:pPr>
              <a:t>9</a:t>
            </a:fld>
            <a:endParaRPr lang="en-US" sz="1300" dirty="0">
              <a:latin typeface="Gill Sans MT" panose="020B0502020104020203" pitchFamily="34" charset="0"/>
            </a:endParaRPr>
          </a:p>
        </p:txBody>
      </p:sp>
      <p:sp>
        <p:nvSpPr>
          <p:cNvPr id="6553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3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Gill Sans MT" panose="020B0502020104020203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529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3E64E68-1434-455D-B413-61955D41F46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908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A3C2124-7F01-49DA-A3D2-8DF2694F7B6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58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713" y="150813"/>
            <a:ext cx="2093912" cy="6170612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0813"/>
            <a:ext cx="6132513" cy="6170612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9677AAD-6392-4846-AD49-EA24F199E8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958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1"/>
          <p:cNvSpPr>
            <a:spLocks noChangeArrowheads="1"/>
          </p:cNvSpPr>
          <p:nvPr userDrawn="1"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25400" algn="ctr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 defTabSz="914400">
              <a:buClrTx/>
              <a:buSzTx/>
              <a:buFontTx/>
              <a:buNone/>
              <a:defRPr/>
            </a:pPr>
            <a:endParaRPr lang="en-US" sz="2400" dirty="0">
              <a:solidFill>
                <a:srgbClr val="000000"/>
              </a:solidFill>
              <a:latin typeface="Times New Roman" pitchFamily="18" charset="0"/>
              <a:ea typeface="MS PGothic" pitchFamily="34" charset="-128"/>
            </a:endParaRPr>
          </a:p>
        </p:txBody>
      </p:sp>
      <p:pic>
        <p:nvPicPr>
          <p:cNvPr id="5" name="Picture 1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400800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46825"/>
            <a:ext cx="4572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900">
                <a:solidFill>
                  <a:srgbClr val="005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178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55324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05800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234F5-7109-4A83-B518-15A0E782B75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5E3BE5-AE08-450B-9656-BC92A00A0F0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3356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44575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>
                <a:latin typeface="Gill Sans MT" panose="020B05020201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44575"/>
            <a:ext cx="4114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>
                <a:latin typeface="Gill Sans MT" panose="020B050202010402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D152D-4D07-46C6-86FC-58C206A3863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669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>
                <a:latin typeface="Gill Sans MT" panose="020B050202010402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>
                <a:latin typeface="Gill Sans MT" panose="020B050202010402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BB0CB5-FED1-4415-907B-B32884632C98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6573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002535-DCFE-4F2B-8607-655845CEA3E1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0022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0B119-3FD9-45FA-9BE1-84EB43AA975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4151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>
                <a:latin typeface="Gill Sans MT" panose="020B050202010402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F94C49-36A5-4E9F-97EF-AB9BB78FBDF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19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4494212" y="6446663"/>
            <a:ext cx="606425" cy="366713"/>
          </a:xfrm>
          <a:ln>
            <a:noFill/>
          </a:ln>
        </p:spPr>
        <p:txBody>
          <a:bodyPr anchor="ctr"/>
          <a:lstStyle>
            <a:lvl1pPr algn="ctr">
              <a:defRPr b="0"/>
            </a:lvl1pPr>
          </a:lstStyle>
          <a:p>
            <a:fld id="{BEF135C1-220A-4602-B37F-68B8E63ECE3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1292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25B7BC-1BB4-436A-84C8-B06183433E3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8236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7C2866-6FC8-47A8-B432-F0C47F0C6C0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1114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76200"/>
            <a:ext cx="2095500" cy="614997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76200"/>
            <a:ext cx="6134100" cy="614997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>
                <a:latin typeface="Gill Sans MT" panose="020B05020201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D73DB5-C3AF-4937-95BF-7E01649F60E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5164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875891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58789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82243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3213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413" y="1143000"/>
            <a:ext cx="4113212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49261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53894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267971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2340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E6D940B-E5B1-4672-B586-7846D0A3013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3942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24702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67075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19313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713" y="150813"/>
            <a:ext cx="2093912" cy="6170612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0813"/>
            <a:ext cx="6132513" cy="6170612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2905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3213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413" y="1143000"/>
            <a:ext cx="4113212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8F8BCDD-28A8-4C8C-9A7B-1E4D735C1B3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170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8285F8C-BC4B-4771-9A4B-D032F7EC70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828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575ED0E-EC38-451A-B373-64C3ABD67B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381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120BEE2-6107-46B3-80A1-DAEFAA55D39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11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21FC66E-E12E-4582-976A-69525033DC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483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0CDBCE7-F976-4FA8-A56B-EFED6881B1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501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0813"/>
            <a:ext cx="837882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78825" cy="517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outline text format</a:t>
            </a:r>
          </a:p>
          <a:p>
            <a:pPr lvl="1"/>
            <a:r>
              <a:rPr lang="en-GB" dirty="0"/>
              <a:t>Second Outline Level</a:t>
            </a:r>
          </a:p>
          <a:p>
            <a:pPr lvl="2"/>
            <a:r>
              <a:rPr lang="en-GB" dirty="0"/>
              <a:t>Third Outline Level</a:t>
            </a:r>
          </a:p>
          <a:p>
            <a:pPr lvl="3"/>
            <a:r>
              <a:rPr lang="en-GB" dirty="0"/>
              <a:t>Fourth Outline Level</a:t>
            </a:r>
          </a:p>
          <a:p>
            <a:pPr lvl="4"/>
            <a:r>
              <a:rPr lang="en-GB" dirty="0"/>
              <a:t>Fifth Outline Level</a:t>
            </a:r>
          </a:p>
          <a:p>
            <a:pPr lvl="4"/>
            <a:r>
              <a:rPr lang="en-GB" dirty="0"/>
              <a:t>Sixth Outline Level</a:t>
            </a:r>
          </a:p>
          <a:p>
            <a:pPr lvl="4"/>
            <a:r>
              <a:rPr lang="en-GB" dirty="0"/>
              <a:t>Seventh Outline Level</a:t>
            </a:r>
          </a:p>
        </p:txBody>
      </p:sp>
      <p:sp>
        <p:nvSpPr>
          <p:cNvPr id="1027" name="Freeform 3"/>
          <p:cNvSpPr>
            <a:spLocks noChangeArrowheads="1"/>
          </p:cNvSpPr>
          <p:nvPr/>
        </p:nvSpPr>
        <p:spPr bwMode="auto">
          <a:xfrm>
            <a:off x="304800" y="990600"/>
            <a:ext cx="8305800" cy="76200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w 1000"/>
              <a:gd name="T13" fmla="*/ 0 h 1000"/>
              <a:gd name="T14" fmla="*/ 1000 w 1000"/>
              <a:gd name="T15" fmla="*/ 100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3816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304800" y="6324600"/>
            <a:ext cx="8382000" cy="1588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962400" y="6477000"/>
            <a:ext cx="606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Gill Sans MT" panose="020B0502020104020203" pitchFamily="34" charset="0"/>
              </a:defRPr>
            </a:lvl1pPr>
          </a:lstStyle>
          <a:p>
            <a:fld id="{F06FC41F-725F-4197-A0AA-7CA65B154F4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88100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72225"/>
            <a:ext cx="457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 b="1">
          <a:solidFill>
            <a:srgbClr val="293A83"/>
          </a:solidFill>
          <a:latin typeface="Gill Sans MT" panose="020B0502020104020203" pitchFamily="34" charset="0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marL="1143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marL="1600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marL="20574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Gill Sans MT" panose="020B0502020104020203" pitchFamily="34" charset="0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Gill Sans MT" panose="020B0502020104020203" pitchFamily="34" charset="0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000000"/>
          </a:solidFill>
          <a:latin typeface="Gill Sans MT" panose="020B0502020104020203" pitchFamily="34" charset="0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Gill Sans MT" panose="020B0502020104020203" pitchFamily="34" charset="0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Gill Sans MT" panose="020B0502020104020203" pitchFamily="34" charset="0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44575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155" name="AutoShape 11"/>
          <p:cNvSpPr>
            <a:spLocks noChangeArrowheads="1"/>
          </p:cNvSpPr>
          <p:nvPr userDrawn="1"/>
        </p:nvSpPr>
        <p:spPr bwMode="auto">
          <a:xfrm>
            <a:off x="304800" y="990600"/>
            <a:ext cx="8305800" cy="76200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38100">
            <a:solidFill>
              <a:srgbClr val="CC0000"/>
            </a:solidFill>
            <a:round/>
            <a:headEnd/>
            <a:tailEnd/>
          </a:ln>
        </p:spPr>
        <p:txBody>
          <a:bodyPr/>
          <a:lstStyle/>
          <a:p>
            <a:pPr defTabSz="914400">
              <a:buClrTx/>
              <a:buSzTx/>
              <a:buFontTx/>
              <a:buNone/>
              <a:defRPr/>
            </a:pPr>
            <a:endParaRPr lang="en-US" sz="2400" dirty="0">
              <a:solidFill>
                <a:srgbClr val="000000"/>
              </a:solidFill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6156" name="Line 12"/>
          <p:cNvSpPr>
            <a:spLocks noChangeShapeType="1"/>
          </p:cNvSpPr>
          <p:nvPr userDrawn="1"/>
        </p:nvSpPr>
        <p:spPr bwMode="auto">
          <a:xfrm flipV="1">
            <a:off x="304800" y="6324600"/>
            <a:ext cx="8382000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</p:spPr>
        <p:txBody>
          <a:bodyPr/>
          <a:lstStyle/>
          <a:p>
            <a:pPr defTabSz="914400">
              <a:buClrTx/>
              <a:buSzTx/>
              <a:buFontTx/>
              <a:buNone/>
              <a:defRPr/>
            </a:pPr>
            <a:endParaRPr lang="en-US" dirty="0">
              <a:solidFill>
                <a:srgbClr val="0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 MT" panose="020B0502020104020203" pitchFamily="34" charset="0"/>
                <a:ea typeface="MS PGothic" pitchFamily="34" charset="-128"/>
              </a:defRPr>
            </a:lvl1pPr>
          </a:lstStyle>
          <a:p>
            <a:pPr defTabSz="914400">
              <a:buClrTx/>
              <a:buSzTx/>
              <a:buFontTx/>
              <a:buNone/>
              <a:defRPr/>
            </a:pPr>
            <a:fld id="{6595E821-A64C-48D5-BD78-3F6ED194B03B}" type="slidenum">
              <a:rPr lang="en-US" smtClean="0">
                <a:solidFill>
                  <a:srgbClr val="000000"/>
                </a:solidFill>
              </a:rPr>
              <a:pPr defTabSz="914400">
                <a:buClrTx/>
                <a:buSzTx/>
                <a:buFontTx/>
                <a:buNone/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31" name="Picture 14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88100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15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72225"/>
            <a:ext cx="4572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5530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Gill Sans MT" panose="020B0502020104020203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rgbClr val="003399"/>
        </a:buClr>
        <a:buFont typeface="Wingdings" pitchFamily="2" charset="2"/>
        <a:buChar char="Ø"/>
        <a:defRPr sz="3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800">
          <a:solidFill>
            <a:schemeClr val="tx1"/>
          </a:solidFill>
          <a:latin typeface="Gill Sans MT" panose="020B0502020104020203" pitchFamily="34" charset="0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SzPct val="75000"/>
        <a:buFont typeface="Wingdings" pitchFamily="2" charset="2"/>
        <a:buChar char="Ø"/>
        <a:defRPr sz="2600">
          <a:solidFill>
            <a:schemeClr val="tx1"/>
          </a:solidFill>
          <a:latin typeface="Gill Sans MT" panose="020B0502020104020203" pitchFamily="34" charset="0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itchFamily="2" charset="2"/>
        <a:buChar char="Ø"/>
        <a:defRPr sz="2200">
          <a:solidFill>
            <a:schemeClr val="tx1"/>
          </a:solidFill>
          <a:latin typeface="Gill Sans MT" panose="020B0502020104020203" pitchFamily="34" charset="0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1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7724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2556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solidFill>
                <a:srgbClr val="FFFFFF"/>
              </a:solidFill>
              <a:latin typeface="Gill Sans MT" panose="020B0502020104020203" pitchFamily="34" charset="0"/>
            </a:endParaRPr>
          </a:p>
        </p:txBody>
      </p:sp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400800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46825"/>
            <a:ext cx="457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0813"/>
            <a:ext cx="792162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title text format</a:t>
            </a:r>
          </a:p>
        </p:txBody>
      </p:sp>
      <p:sp>
        <p:nvSpPr>
          <p:cNvPr id="2054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78825" cy="517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outline text format</a:t>
            </a:r>
          </a:p>
          <a:p>
            <a:pPr lvl="1"/>
            <a:r>
              <a:rPr lang="en-GB" dirty="0"/>
              <a:t>Second Outline Level</a:t>
            </a:r>
          </a:p>
          <a:p>
            <a:pPr lvl="2"/>
            <a:r>
              <a:rPr lang="en-GB" dirty="0"/>
              <a:t>Third Outline Level</a:t>
            </a:r>
          </a:p>
          <a:p>
            <a:pPr lvl="3"/>
            <a:r>
              <a:rPr lang="en-GB" dirty="0"/>
              <a:t>Fourth Outline Level</a:t>
            </a:r>
          </a:p>
          <a:p>
            <a:pPr lvl="4"/>
            <a:r>
              <a:rPr lang="en-GB" dirty="0"/>
              <a:t>Fifth Outline Level</a:t>
            </a:r>
          </a:p>
          <a:p>
            <a:pPr lvl="4"/>
            <a:r>
              <a:rPr lang="en-GB" dirty="0"/>
              <a:t>Sixth Outline Level</a:t>
            </a:r>
          </a:p>
          <a:p>
            <a:pPr lvl="4"/>
            <a:r>
              <a:rPr lang="en-GB" dirty="0"/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1795714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Gill Sans MT" panose="020B0502020104020203" pitchFamily="34" charset="0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Gill Sans MT" panose="020B0502020104020203" pitchFamily="34" charset="0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Gill Sans MT" panose="020B0502020104020203" pitchFamily="34" charset="0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000000"/>
          </a:solidFill>
          <a:latin typeface="Gill Sans MT" panose="020B0502020104020203" pitchFamily="34" charset="0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Gill Sans MT" panose="020B0502020104020203" pitchFamily="34" charset="0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Gill Sans MT" panose="020B0502020104020203" pitchFamily="34" charset="0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8.bin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12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1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A259-AF65-1B83-6E7E-8D0390B8A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788" y="783868"/>
            <a:ext cx="7772400" cy="1470025"/>
          </a:xfrm>
        </p:spPr>
        <p:txBody>
          <a:bodyPr/>
          <a:lstStyle/>
          <a:p>
            <a:pPr algn="ctr"/>
            <a:r>
              <a:rPr lang="en-US" sz="4000" dirty="0">
                <a:solidFill>
                  <a:srgbClr val="002060"/>
                </a:solidFill>
                <a:latin typeface="Gill Sans MT" panose="020B0502020104020203" pitchFamily="34" charset="0"/>
                <a:cs typeface="Calibri" panose="020F0502020204030204" pitchFamily="34" charset="0"/>
              </a:rPr>
              <a:t>Lecture 3</a:t>
            </a:r>
            <a:br>
              <a:rPr lang="en-US" sz="4000" dirty="0">
                <a:solidFill>
                  <a:srgbClr val="002060"/>
                </a:solidFill>
                <a:latin typeface="Gill Sans MT" panose="020B0502020104020203" pitchFamily="34" charset="0"/>
                <a:cs typeface="Calibri" panose="020F0502020204030204" pitchFamily="34" charset="0"/>
              </a:rPr>
            </a:br>
            <a:r>
              <a:rPr lang="en-US" sz="4400" b="1" dirty="0">
                <a:solidFill>
                  <a:srgbClr val="005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 Programming Basics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8FD6DE-52B2-FA99-AE57-C30890746D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528" y="2777113"/>
            <a:ext cx="8280920" cy="3471287"/>
          </a:xfrm>
        </p:spPr>
        <p:txBody>
          <a:bodyPr anchor="ctr"/>
          <a:lstStyle/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400" b="1" kern="0" dirty="0">
                <a:solidFill>
                  <a:srgbClr val="000000"/>
                </a:solidFill>
                <a:latin typeface="Gill Sans MT" panose="020B0502020104020203" pitchFamily="34" charset="0"/>
                <a:cs typeface="Arial"/>
              </a:rPr>
              <a:t>Instructor: Morteza </a:t>
            </a:r>
            <a:r>
              <a:rPr lang="en-US" sz="2400" b="1" kern="0" dirty="0" err="1">
                <a:solidFill>
                  <a:srgbClr val="000000"/>
                </a:solidFill>
                <a:latin typeface="Gill Sans MT" panose="020B0502020104020203" pitchFamily="34" charset="0"/>
                <a:cs typeface="Arial"/>
              </a:rPr>
              <a:t>Zakeri</a:t>
            </a:r>
            <a:r>
              <a:rPr lang="en-US" sz="2400" b="1" kern="0" dirty="0">
                <a:solidFill>
                  <a:srgbClr val="000000"/>
                </a:solidFill>
                <a:latin typeface="Gill Sans MT" panose="020B0502020104020203" pitchFamily="34" charset="0"/>
                <a:cs typeface="Arial"/>
              </a:rPr>
              <a:t>, Ph.D. 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400" kern="0" dirty="0">
                <a:solidFill>
                  <a:srgbClr val="000000"/>
                </a:solidFill>
                <a:latin typeface="Gill Sans MT" panose="020B0502020104020203" pitchFamily="34" charset="0"/>
                <a:cs typeface="Arial"/>
              </a:rPr>
              <a:t>(zakeri@aut.ac.ir)</a:t>
            </a:r>
            <a:endParaRPr lang="en-US" sz="2400" b="1" kern="0" dirty="0">
              <a:solidFill>
                <a:srgbClr val="000000"/>
              </a:solidFill>
              <a:latin typeface="Gill Sans MT" panose="020B0502020104020203" pitchFamily="34" charset="0"/>
              <a:cs typeface="Arial"/>
            </a:endParaRP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endParaRPr lang="en-US" sz="2000" i="1" kern="0" dirty="0">
              <a:solidFill>
                <a:srgbClr val="000000"/>
              </a:solidFill>
              <a:latin typeface="Gill Sans MT" panose="020B0502020104020203" pitchFamily="34" charset="0"/>
              <a:cs typeface="Arial"/>
            </a:endParaRP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000" i="1" kern="0" dirty="0">
                <a:solidFill>
                  <a:srgbClr val="000000"/>
                </a:solidFill>
                <a:latin typeface="Gill Sans MT" panose="020B0502020104020203" pitchFamily="34" charset="0"/>
                <a:cs typeface="Arial"/>
              </a:rPr>
              <a:t>Modified Slides from Dr. Hossein </a:t>
            </a:r>
            <a:r>
              <a:rPr lang="en-US" sz="2000" i="1" kern="0" dirty="0" err="1">
                <a:solidFill>
                  <a:srgbClr val="000000"/>
                </a:solidFill>
                <a:latin typeface="Gill Sans MT" panose="020B0502020104020203" pitchFamily="34" charset="0"/>
                <a:cs typeface="Arial"/>
              </a:rPr>
              <a:t>Zeinali</a:t>
            </a:r>
            <a:r>
              <a:rPr lang="en-US" sz="2000" i="1" kern="0" dirty="0">
                <a:solidFill>
                  <a:srgbClr val="000000"/>
                </a:solidFill>
                <a:latin typeface="Gill Sans MT" panose="020B0502020104020203" pitchFamily="34" charset="0"/>
                <a:cs typeface="Arial"/>
              </a:rPr>
              <a:t> and Dr. </a:t>
            </a:r>
            <a:r>
              <a:rPr lang="en-US" sz="2000" i="1" kern="0" dirty="0" err="1">
                <a:solidFill>
                  <a:srgbClr val="000000"/>
                </a:solidFill>
                <a:latin typeface="Gill Sans MT" panose="020B0502020104020203" pitchFamily="34" charset="0"/>
                <a:cs typeface="Arial"/>
              </a:rPr>
              <a:t>Bahador</a:t>
            </a:r>
            <a:r>
              <a:rPr lang="en-US" sz="2000" i="1" kern="0" dirty="0">
                <a:solidFill>
                  <a:srgbClr val="000000"/>
                </a:solidFill>
                <a:latin typeface="Gill Sans MT" panose="020B0502020104020203" pitchFamily="34" charset="0"/>
                <a:cs typeface="Arial"/>
              </a:rPr>
              <a:t> Bakhshi</a:t>
            </a:r>
            <a:endParaRPr lang="en-US" sz="2400" b="1" kern="0" dirty="0">
              <a:solidFill>
                <a:srgbClr val="000000"/>
              </a:solidFill>
              <a:latin typeface="Gill Sans MT" panose="020B0502020104020203" pitchFamily="34" charset="0"/>
              <a:cs typeface="Arial"/>
            </a:endParaRP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400" b="1" kern="0" dirty="0">
                <a:solidFill>
                  <a:srgbClr val="000000"/>
                </a:solidFill>
                <a:latin typeface="Gill Sans MT" panose="020B0502020104020203" pitchFamily="34" charset="0"/>
                <a:cs typeface="Arial"/>
              </a:rPr>
              <a:t>School of Computer Engineering,  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400" b="1" kern="0" dirty="0" err="1">
                <a:solidFill>
                  <a:srgbClr val="000000"/>
                </a:solidFill>
                <a:latin typeface="Gill Sans MT" panose="020B0502020104020203" pitchFamily="34" charset="0"/>
                <a:cs typeface="Arial"/>
              </a:rPr>
              <a:t>Amirkabir</a:t>
            </a:r>
            <a:r>
              <a:rPr lang="en-US" sz="2400" b="1" kern="0" dirty="0">
                <a:solidFill>
                  <a:srgbClr val="000000"/>
                </a:solidFill>
                <a:latin typeface="Gill Sans MT" panose="020B0502020104020203" pitchFamily="34" charset="0"/>
                <a:cs typeface="Arial"/>
              </a:rPr>
              <a:t> University of Technology</a:t>
            </a:r>
            <a:endParaRPr lang="en-US" sz="2400" b="1" dirty="0">
              <a:solidFill>
                <a:srgbClr val="000000"/>
              </a:solidFill>
              <a:latin typeface="Gill Sans MT" panose="020B0502020104020203" pitchFamily="34" charset="0"/>
            </a:endParaRPr>
          </a:p>
          <a:p>
            <a:r>
              <a:rPr lang="en-US" sz="2000" kern="0" dirty="0">
                <a:solidFill>
                  <a:srgbClr val="002060"/>
                </a:solidFill>
                <a:latin typeface="Gill Sans MT" panose="020B0502020104020203" pitchFamily="34" charset="0"/>
                <a:cs typeface="Arial"/>
              </a:rPr>
              <a:t>Spring 2025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4EEB00-7CD3-0B51-44CE-DF472259DD9A}"/>
              </a:ext>
            </a:extLst>
          </p:cNvPr>
          <p:cNvSpPr txBox="1"/>
          <p:nvPr/>
        </p:nvSpPr>
        <p:spPr>
          <a:xfrm>
            <a:off x="323528" y="260648"/>
            <a:ext cx="8280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ts val="2500"/>
              </a:spcBef>
              <a:buClrTx/>
              <a:buFontTx/>
              <a:buNone/>
            </a:pPr>
            <a:r>
              <a:rPr lang="en-US" sz="2800" b="1" kern="0" dirty="0">
                <a:solidFill>
                  <a:srgbClr val="C00000"/>
                </a:solidFill>
                <a:latin typeface="Gill Sans MT" panose="020B0502020104020203" pitchFamily="34" charset="0"/>
                <a:cs typeface="Arial"/>
              </a:rPr>
              <a:t>Fundamentals of Computer and Programming</a:t>
            </a:r>
          </a:p>
        </p:txBody>
      </p:sp>
    </p:spTree>
    <p:extLst>
      <p:ext uri="{BB962C8B-B14F-4D97-AF65-F5344CB8AC3E}">
        <p14:creationId xmlns:p14="http://schemas.microsoft.com/office/powerpoint/2010/main" val="39328913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2DD25A6-19AC-4285-A22A-3F5AE798AE02}" type="slidenum">
              <a:rPr lang="en-US" sz="1200">
                <a:latin typeface="Gill Sans MT" panose="020B0502020104020203" pitchFamily="34" charset="0"/>
                <a:ea typeface="MS PGothic" pitchFamily="32" charset="-128"/>
              </a:rPr>
              <a:pPr algn="r">
                <a:buClrTx/>
                <a:buFontTx/>
                <a:buNone/>
              </a:pPr>
              <a:t>10</a:t>
            </a:fld>
            <a:endParaRPr lang="en-US" sz="1200" dirty="0">
              <a:latin typeface="Gill Sans MT" panose="020B0502020104020203" pitchFamily="34" charset="0"/>
              <a:ea typeface="MS PGothic" pitchFamily="32" charset="-128"/>
            </a:endParaRP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b="1" dirty="0">
                <a:solidFill>
                  <a:srgbClr val="293A83"/>
                </a:solidFill>
                <a:latin typeface="Gill Sans MT" panose="020B0502020104020203" pitchFamily="34" charset="0"/>
              </a:rPr>
              <a:t>General Rules: Spaces</a:t>
            </a:r>
          </a:p>
        </p:txBody>
      </p:sp>
      <p:graphicFrame>
        <p:nvGraphicFramePr>
          <p:cNvPr id="1433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25201"/>
              </p:ext>
            </p:extLst>
          </p:nvPr>
        </p:nvGraphicFramePr>
        <p:xfrm>
          <a:off x="533400" y="2438400"/>
          <a:ext cx="8383588" cy="2222501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4113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4936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int</a:t>
                      </a: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 main(void){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urier New" pitchFamily="49" charset="0"/>
                      </a:endParaRPr>
                    </a:p>
                  </a:txBody>
                  <a:tcPr marL="90000" marR="90000" marT="106848" marB="46800" horzOverflow="overflow"/>
                </a:tc>
                <a:tc>
                  <a:txBody>
                    <a:bodyPr/>
                    <a:lstStyle/>
                    <a:p>
                      <a:pPr marL="344488" marR="0" lvl="1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>
                          <a:tab pos="344488" algn="l"/>
                          <a:tab pos="801688" algn="l"/>
                          <a:tab pos="1258888" algn="l"/>
                          <a:tab pos="1716088" algn="l"/>
                          <a:tab pos="2173288" algn="l"/>
                          <a:tab pos="2630488" algn="l"/>
                          <a:tab pos="3087688" algn="l"/>
                          <a:tab pos="3544888" algn="l"/>
                          <a:tab pos="4002088" algn="l"/>
                          <a:tab pos="4459288" algn="l"/>
                          <a:tab pos="4916488" algn="l"/>
                          <a:tab pos="5373688" algn="l"/>
                          <a:tab pos="5830888" algn="l"/>
                          <a:tab pos="6288088" algn="l"/>
                          <a:tab pos="6745288" algn="l"/>
                          <a:tab pos="7202488" algn="l"/>
                          <a:tab pos="7659688" algn="l"/>
                          <a:tab pos="8116888" algn="l"/>
                          <a:tab pos="8574088" algn="l"/>
                          <a:tab pos="9031288" algn="l"/>
                          <a:tab pos="9488488" algn="l"/>
                        </a:tabLst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2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intmain</a:t>
                      </a: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(void)  {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4488" algn="l"/>
                          <a:tab pos="801688" algn="l"/>
                          <a:tab pos="1258888" algn="l"/>
                          <a:tab pos="1716088" algn="l"/>
                          <a:tab pos="2173288" algn="l"/>
                          <a:tab pos="2630488" algn="l"/>
                          <a:tab pos="3087688" algn="l"/>
                          <a:tab pos="3544888" algn="l"/>
                          <a:tab pos="4002088" algn="l"/>
                          <a:tab pos="4459288" algn="l"/>
                          <a:tab pos="4916488" algn="l"/>
                          <a:tab pos="5373688" algn="l"/>
                          <a:tab pos="5830888" algn="l"/>
                          <a:tab pos="6288088" algn="l"/>
                          <a:tab pos="6745288" algn="l"/>
                          <a:tab pos="7202488" algn="l"/>
                          <a:tab pos="7659688" algn="l"/>
                          <a:tab pos="8116888" algn="l"/>
                          <a:tab pos="8574088" algn="l"/>
                          <a:tab pos="9031288" algn="l"/>
                          <a:tab pos="9488488" algn="l"/>
                        </a:tabLst>
                      </a:pP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urier New" pitchFamily="49" charset="0"/>
                      </a:endParaRPr>
                    </a:p>
                  </a:txBody>
                  <a:tcPr marL="90000" marR="90000" marT="106848" marB="468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31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printf</a:t>
                      </a: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("</a:t>
                      </a:r>
                      <a:r>
                        <a:rPr kumimoji="0" lang="en-US" sz="2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abc</a:t>
                      </a: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 def");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urier New" pitchFamily="49" charset="0"/>
                      </a:endParaRPr>
                    </a:p>
                  </a:txBody>
                  <a:tcPr marL="90000" marR="90000" marT="106848" marB="46800" horzOverflow="overflow"/>
                </a:tc>
                <a:tc>
                  <a:txBody>
                    <a:bodyPr/>
                    <a:lstStyle/>
                    <a:p>
                      <a:pPr marL="344488" marR="0" lvl="1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>
                          <a:tab pos="344488" algn="l"/>
                          <a:tab pos="801688" algn="l"/>
                          <a:tab pos="1258888" algn="l"/>
                          <a:tab pos="1716088" algn="l"/>
                          <a:tab pos="2173288" algn="l"/>
                          <a:tab pos="2630488" algn="l"/>
                          <a:tab pos="3087688" algn="l"/>
                          <a:tab pos="3544888" algn="l"/>
                          <a:tab pos="4002088" algn="l"/>
                          <a:tab pos="4459288" algn="l"/>
                          <a:tab pos="4916488" algn="l"/>
                          <a:tab pos="5373688" algn="l"/>
                          <a:tab pos="5830888" algn="l"/>
                          <a:tab pos="6288088" algn="l"/>
                          <a:tab pos="6745288" algn="l"/>
                          <a:tab pos="7202488" algn="l"/>
                          <a:tab pos="7659688" algn="l"/>
                          <a:tab pos="8116888" algn="l"/>
                          <a:tab pos="8574088" algn="l"/>
                          <a:tab pos="9031288" algn="l"/>
                          <a:tab pos="9488488" algn="l"/>
                        </a:tabLst>
                      </a:pPr>
                      <a:r>
                        <a:rPr kumimoji="0" lang="en-US" sz="2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printf</a:t>
                      </a: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("</a:t>
                      </a:r>
                      <a:r>
                        <a:rPr kumimoji="0" lang="en-US" sz="2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abcdef</a:t>
                      </a: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"); 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urier New" pitchFamily="49" charset="0"/>
                      </a:endParaRPr>
                    </a:p>
                  </a:txBody>
                  <a:tcPr marL="90000" marR="90000" marT="106848" marB="468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1676400" y="1371600"/>
            <a:ext cx="5715000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dirty="0">
                <a:latin typeface="Gill Sans MT" panose="020B0502020104020203" pitchFamily="34" charset="0"/>
              </a:rPr>
              <a:t>       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Not Equal Statements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DAC0E5C-F4C5-421D-AE5D-42AB7CE28275}" type="slidenum">
              <a:rPr lang="en-US" sz="1200">
                <a:latin typeface="Gill Sans MT" panose="020B0502020104020203" pitchFamily="34" charset="0"/>
                <a:ea typeface="MS PGothic" pitchFamily="32" charset="-128"/>
              </a:rPr>
              <a:pPr algn="r">
                <a:buClrTx/>
                <a:buFontTx/>
                <a:buNone/>
              </a:pPr>
              <a:t>11</a:t>
            </a:fld>
            <a:endParaRPr lang="en-US" sz="1200" dirty="0">
              <a:latin typeface="Gill Sans MT" panose="020B0502020104020203" pitchFamily="34" charset="0"/>
              <a:ea typeface="MS PGothic" pitchFamily="32" charset="-128"/>
            </a:endParaRP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83820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b="1" dirty="0">
                <a:solidFill>
                  <a:srgbClr val="293A83"/>
                </a:solidFill>
                <a:latin typeface="Gill Sans MT" panose="020B0502020104020203" pitchFamily="34" charset="0"/>
              </a:rPr>
              <a:t>Comments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382000" cy="512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9725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625"/>
              </a:spcBef>
              <a:buClrTx/>
              <a:buFontTx/>
              <a:buNone/>
            </a:pPr>
            <a:r>
              <a:rPr lang="en-US" sz="2600" b="1" dirty="0">
                <a:solidFill>
                  <a:srgbClr val="00CC00"/>
                </a:solidFill>
                <a:latin typeface="Consolas" panose="020B0609020204030204" pitchFamily="49" charset="0"/>
                <a:cs typeface="Courier New" pitchFamily="49" charset="0"/>
              </a:rPr>
              <a:t>/* Our first </a:t>
            </a:r>
          </a:p>
          <a:p>
            <a:pPr>
              <a:spcBef>
                <a:spcPts val="1125"/>
              </a:spcBef>
              <a:buClrTx/>
              <a:buFontTx/>
              <a:buNone/>
            </a:pPr>
            <a:endParaRPr lang="en-US" b="1" dirty="0">
              <a:solidFill>
                <a:srgbClr val="00CC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>
              <a:spcBef>
                <a:spcPts val="1625"/>
              </a:spcBef>
              <a:buClrTx/>
              <a:buFontTx/>
              <a:buNone/>
            </a:pPr>
            <a:r>
              <a:rPr lang="en-US" sz="2600" b="1" dirty="0">
                <a:solidFill>
                  <a:srgbClr val="00CC00"/>
                </a:solidFill>
                <a:latin typeface="Consolas" panose="020B0609020204030204" pitchFamily="49" charset="0"/>
                <a:cs typeface="Courier New" pitchFamily="49" charset="0"/>
              </a:rPr>
              <a:t>C program */</a:t>
            </a:r>
          </a:p>
          <a:p>
            <a:pPr>
              <a:spcBef>
                <a:spcPts val="1625"/>
              </a:spcBef>
              <a:buClrTx/>
              <a:buFontTx/>
              <a:buNone/>
            </a:pPr>
            <a:r>
              <a:rPr lang="en-US" sz="2600" b="1" dirty="0">
                <a:solidFill>
                  <a:srgbClr val="0033CC"/>
                </a:solidFill>
                <a:latin typeface="Consolas" panose="020B0609020204030204" pitchFamily="49" charset="0"/>
                <a:cs typeface="Courier New" pitchFamily="49" charset="0"/>
              </a:rPr>
              <a:t>#include</a:t>
            </a:r>
            <a:r>
              <a:rPr lang="en-US" sz="2600" b="1" dirty="0">
                <a:latin typeface="Consolas" panose="020B0609020204030204" pitchFamily="49" charset="0"/>
                <a:cs typeface="Courier New" pitchFamily="49" charset="0"/>
              </a:rPr>
              <a:t> &lt;</a:t>
            </a:r>
            <a:r>
              <a:rPr lang="en-US" sz="2600" b="1" dirty="0" err="1">
                <a:latin typeface="Consolas" panose="020B0609020204030204" pitchFamily="49" charset="0"/>
                <a:cs typeface="Courier New" pitchFamily="49" charset="0"/>
              </a:rPr>
              <a:t>stdio.h</a:t>
            </a:r>
            <a:r>
              <a:rPr lang="en-US" sz="2600" b="1" dirty="0">
                <a:latin typeface="Consolas" panose="020B0609020204030204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1625"/>
              </a:spcBef>
              <a:buClrTx/>
              <a:buFontTx/>
              <a:buNone/>
            </a:pPr>
            <a:r>
              <a:rPr lang="en-US" sz="2600" b="1" dirty="0" err="1">
                <a:solidFill>
                  <a:srgbClr val="0033CC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2600" b="1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600" b="1" dirty="0">
                <a:solidFill>
                  <a:srgbClr val="0033CC"/>
                </a:solidFill>
                <a:latin typeface="Consolas" panose="020B0609020204030204" pitchFamily="49" charset="0"/>
                <a:cs typeface="Courier New" pitchFamily="49" charset="0"/>
              </a:rPr>
              <a:t>main</a:t>
            </a:r>
            <a:r>
              <a:rPr lang="en-US" sz="2600" b="1" dirty="0">
                <a:solidFill>
                  <a:srgbClr val="CC0000"/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600" b="1" dirty="0">
                <a:solidFill>
                  <a:srgbClr val="0033CC"/>
                </a:solidFill>
                <a:latin typeface="Consolas" panose="020B0609020204030204" pitchFamily="49" charset="0"/>
                <a:cs typeface="Courier New" pitchFamily="49" charset="0"/>
              </a:rPr>
              <a:t>void</a:t>
            </a:r>
            <a:r>
              <a:rPr lang="en-US" sz="2600" b="1" dirty="0">
                <a:solidFill>
                  <a:srgbClr val="CC0000"/>
                </a:solidFill>
                <a:latin typeface="Consolas" panose="020B0609020204030204" pitchFamily="49" charset="0"/>
                <a:cs typeface="Courier New" pitchFamily="49" charset="0"/>
              </a:rPr>
              <a:t>){</a:t>
            </a:r>
          </a:p>
          <a:p>
            <a:pPr>
              <a:spcBef>
                <a:spcPts val="1625"/>
              </a:spcBef>
              <a:buClrTx/>
              <a:buFontTx/>
              <a:buNone/>
            </a:pPr>
            <a:r>
              <a:rPr lang="en-US" sz="2600" b="1" dirty="0">
                <a:solidFill>
                  <a:srgbClr val="00CC00"/>
                </a:solidFill>
                <a:latin typeface="Consolas" panose="020B0609020204030204" pitchFamily="49" charset="0"/>
                <a:cs typeface="Courier New" pitchFamily="49" charset="0"/>
              </a:rPr>
              <a:t>	//This program prints a simple message</a:t>
            </a:r>
          </a:p>
          <a:p>
            <a:pPr>
              <a:spcBef>
                <a:spcPts val="1625"/>
              </a:spcBef>
              <a:buClrTx/>
              <a:buFontTx/>
              <a:buNone/>
            </a:pPr>
            <a:r>
              <a:rPr lang="en-US" sz="2600" b="1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600" b="1" dirty="0" err="1">
                <a:latin typeface="Consolas" panose="020B0609020204030204" pitchFamily="49" charset="0"/>
                <a:cs typeface="Courier New" pitchFamily="49" charset="0"/>
              </a:rPr>
              <a:t>printf</a:t>
            </a:r>
            <a:r>
              <a:rPr lang="en-US" sz="2600" b="1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600" b="1" dirty="0">
                <a:solidFill>
                  <a:srgbClr val="CC9900"/>
                </a:solidFill>
                <a:latin typeface="Consolas" panose="020B0609020204030204" pitchFamily="49" charset="0"/>
                <a:cs typeface="Courier New" pitchFamily="49" charset="0"/>
              </a:rPr>
              <a:t>"Hello </a:t>
            </a:r>
            <a:r>
              <a:rPr lang="en-US" sz="2400" b="1" dirty="0">
                <a:solidFill>
                  <a:srgbClr val="CC9900"/>
                </a:solidFill>
                <a:latin typeface="Consolas" panose="020B0609020204030204" pitchFamily="49" charset="0"/>
                <a:cs typeface="Courier New" pitchFamily="49" charset="0"/>
              </a:rPr>
              <a:t>the CE juniors :-) </a:t>
            </a:r>
            <a:r>
              <a:rPr lang="en-US" sz="2600" b="1" dirty="0">
                <a:solidFill>
                  <a:srgbClr val="CC9900"/>
                </a:solidFill>
                <a:latin typeface="Consolas" panose="020B0609020204030204" pitchFamily="49" charset="0"/>
                <a:cs typeface="Courier New" pitchFamily="49" charset="0"/>
              </a:rPr>
              <a:t>\n"</a:t>
            </a:r>
            <a:r>
              <a:rPr lang="en-US" sz="2600" b="1" dirty="0">
                <a:latin typeface="Consolas" panose="020B0609020204030204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1625"/>
              </a:spcBef>
              <a:buClrTx/>
              <a:buFontTx/>
              <a:buNone/>
            </a:pPr>
            <a:r>
              <a:rPr lang="en-US" sz="2600" b="1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600" b="1" dirty="0">
                <a:solidFill>
                  <a:srgbClr val="0033CC"/>
                </a:solidFill>
                <a:latin typeface="Consolas" panose="020B0609020204030204" pitchFamily="49" charset="0"/>
                <a:cs typeface="Courier New" pitchFamily="49" charset="0"/>
              </a:rPr>
              <a:t>return</a:t>
            </a:r>
            <a:r>
              <a:rPr lang="en-US" sz="2600" b="1" dirty="0">
                <a:latin typeface="Consolas" panose="020B0609020204030204" pitchFamily="49" charset="0"/>
                <a:cs typeface="Courier New" pitchFamily="49" charset="0"/>
              </a:rPr>
              <a:t> 0;</a:t>
            </a:r>
          </a:p>
          <a:p>
            <a:pPr>
              <a:spcBef>
                <a:spcPts val="1625"/>
              </a:spcBef>
              <a:buClrTx/>
              <a:buFontTx/>
              <a:buNone/>
            </a:pPr>
            <a:r>
              <a:rPr lang="en-US" sz="2600" b="1" dirty="0">
                <a:solidFill>
                  <a:srgbClr val="CC0000"/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236F343-0280-457A-8F51-4B0F3BB716F4}" type="slidenum">
              <a:rPr lang="en-US" sz="1200">
                <a:latin typeface="Gill Sans MT" panose="020B0502020104020203" pitchFamily="34" charset="0"/>
                <a:ea typeface="MS PGothic" pitchFamily="32" charset="-128"/>
              </a:rPr>
              <a:pPr algn="r">
                <a:buClrTx/>
                <a:buFontTx/>
                <a:buNone/>
              </a:pPr>
              <a:t>12</a:t>
            </a:fld>
            <a:endParaRPr lang="en-US" sz="1200" dirty="0">
              <a:latin typeface="Gill Sans MT" panose="020B0502020104020203" pitchFamily="34" charset="0"/>
              <a:ea typeface="MS PGothic" pitchFamily="32" charset="-128"/>
            </a:endParaRP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457200" y="125413"/>
            <a:ext cx="8229600" cy="78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b="1" dirty="0">
                <a:solidFill>
                  <a:srgbClr val="293A83"/>
                </a:solidFill>
                <a:latin typeface="Gill Sans MT" panose="020B0502020104020203" pitchFamily="34" charset="0"/>
              </a:rPr>
              <a:t>The First C Program 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457200" y="1124744"/>
            <a:ext cx="8229600" cy="5352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marL="1679575" indent="-33655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1367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5939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0511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5083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latin typeface="Gill Sans MT" panose="020B0502020104020203" pitchFamily="34" charset="0"/>
              </a:rPr>
              <a:t>You should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latin typeface="Gill Sans MT" panose="020B0502020104020203" pitchFamily="34" charset="0"/>
              </a:rPr>
              <a:t>Develop the source code of program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latin typeface="Gill Sans MT" panose="020B0502020104020203" pitchFamily="34" charset="0"/>
              </a:rPr>
              <a:t>Compile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latin typeface="Gill Sans MT" panose="020B0502020104020203" pitchFamily="34" charset="0"/>
              </a:rPr>
              <a:t>Run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latin typeface="Gill Sans MT" panose="020B0502020104020203" pitchFamily="34" charset="0"/>
              </a:rPr>
              <a:t>Debug</a:t>
            </a:r>
            <a:endParaRPr lang="en-US" sz="2000" dirty="0">
              <a:latin typeface="Gill Sans MT" panose="020B0502020104020203" pitchFamily="34" charset="0"/>
            </a:endParaRP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latin typeface="Gill Sans MT" panose="020B0502020104020203" pitchFamily="34" charset="0"/>
              </a:rPr>
              <a:t>All of them can be done in IDE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latin typeface="Gill Sans MT" panose="020B0502020104020203" pitchFamily="34" charset="0"/>
              </a:rPr>
              <a:t>Code::Blocks, Dev-C++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 err="1">
                <a:solidFill>
                  <a:srgbClr val="0070C0"/>
                </a:solidFill>
                <a:latin typeface="Gill Sans MT" panose="020B0502020104020203" pitchFamily="34" charset="0"/>
              </a:rPr>
              <a:t>CLion</a:t>
            </a:r>
            <a:endParaRPr lang="en-US" sz="2800" dirty="0">
              <a:solidFill>
                <a:srgbClr val="0070C0"/>
              </a:solidFill>
              <a:latin typeface="Gill Sans MT" panose="020B0502020104020203" pitchFamily="34" charset="0"/>
            </a:endParaRP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latin typeface="Gill Sans MT" panose="020B0502020104020203" pitchFamily="34" charset="0"/>
              </a:rPr>
              <a:t>VS Code, Eclipse,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endParaRPr lang="en-US" sz="2800" dirty="0"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8D8C0B8B-37CA-447B-B0D6-493B28AEC321}" type="slidenum">
              <a:rPr lang="en-US" sz="1200">
                <a:latin typeface="Gill Sans MT" panose="020B0502020104020203" pitchFamily="34" charset="0"/>
                <a:ea typeface="MS PGothic" pitchFamily="32" charset="-128"/>
              </a:rPr>
              <a:pPr algn="r">
                <a:buClrTx/>
                <a:buFontTx/>
                <a:buNone/>
              </a:pPr>
              <a:t>13</a:t>
            </a:fld>
            <a:endParaRPr lang="en-US" sz="1200" dirty="0">
              <a:latin typeface="Gill Sans MT" panose="020B0502020104020203" pitchFamily="34" charset="0"/>
              <a:ea typeface="MS PGothic" pitchFamily="32" charset="-128"/>
            </a:endParaRP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b="1" dirty="0">
                <a:solidFill>
                  <a:srgbClr val="293A83"/>
                </a:solidFill>
                <a:latin typeface="Gill Sans MT" panose="020B0502020104020203" pitchFamily="34" charset="0"/>
              </a:rPr>
              <a:t>What We Will Learn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 dirty="0">
                <a:solidFill>
                  <a:srgbClr val="C2C2C2"/>
                </a:solidFill>
                <a:latin typeface="Gill Sans MT" panose="020B0502020104020203" pitchFamily="34" charset="0"/>
              </a:rPr>
              <a:t>What is the C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 dirty="0">
                <a:latin typeface="Gill Sans MT" panose="020B0502020104020203" pitchFamily="34" charset="0"/>
              </a:rPr>
              <a:t>Variables</a:t>
            </a:r>
          </a:p>
          <a:p>
            <a:pPr lvl="1">
              <a:spcBef>
                <a:spcPts val="8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200" dirty="0">
                <a:latin typeface="Gill Sans MT" panose="020B0502020104020203" pitchFamily="34" charset="0"/>
              </a:rPr>
              <a:t>Types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 dirty="0">
                <a:solidFill>
                  <a:srgbClr val="C2C2C2"/>
                </a:solidFill>
                <a:latin typeface="Gill Sans MT" panose="020B0502020104020203" pitchFamily="34" charset="0"/>
              </a:rPr>
              <a:t>Values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 dirty="0">
                <a:solidFill>
                  <a:srgbClr val="C2C2C2"/>
                </a:solidFill>
                <a:latin typeface="Gill Sans MT" panose="020B0502020104020203" pitchFamily="34" charset="0"/>
              </a:rPr>
              <a:t>Casting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 dirty="0">
                <a:solidFill>
                  <a:srgbClr val="C2C2C2"/>
                </a:solidFill>
                <a:latin typeface="Gill Sans MT" panose="020B0502020104020203" pitchFamily="34" charset="0"/>
              </a:rPr>
              <a:t>Constants &amp; Definition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15B90A0-AF15-429E-9625-64ABD70E47E1}" type="slidenum">
              <a:rPr lang="en-US" sz="1200">
                <a:latin typeface="Gill Sans MT" panose="020B0502020104020203" pitchFamily="34" charset="0"/>
                <a:ea typeface="MS PGothic" pitchFamily="32" charset="-128"/>
              </a:rPr>
              <a:pPr algn="r">
                <a:buClrTx/>
                <a:buFontTx/>
                <a:buNone/>
              </a:pPr>
              <a:t>14</a:t>
            </a:fld>
            <a:endParaRPr lang="en-US" sz="1200" dirty="0">
              <a:latin typeface="Gill Sans MT" panose="020B0502020104020203" pitchFamily="34" charset="0"/>
              <a:ea typeface="MS PGothic" pitchFamily="32" charset="-128"/>
            </a:endParaRPr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457200" y="1270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b="1" dirty="0">
                <a:solidFill>
                  <a:srgbClr val="293A83"/>
                </a:solidFill>
                <a:latin typeface="Gill Sans MT" panose="020B0502020104020203" pitchFamily="34" charset="0"/>
              </a:rPr>
              <a:t>Variables 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457200" y="1124744"/>
            <a:ext cx="8229600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9175" indent="-347663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latin typeface="Gill Sans MT" panose="020B0502020104020203" pitchFamily="34" charset="0"/>
                <a:ea typeface="新細明體" pitchFamily="16" charset="-120"/>
              </a:rPr>
              <a:t>“write a program to calculate the sum of two numbers given by user”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latin typeface="Gill Sans MT" panose="020B0502020104020203" pitchFamily="34" charset="0"/>
                <a:ea typeface="新細明體" pitchFamily="16" charset="-120"/>
              </a:rPr>
              <a:t>Solving problems</a:t>
            </a:r>
          </a:p>
          <a:p>
            <a:pPr lvl="1">
              <a:spcBef>
                <a:spcPts val="7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latin typeface="Gill Sans MT" panose="020B0502020104020203" pitchFamily="34" charset="0"/>
                <a:ea typeface="新細明體" pitchFamily="16" charset="-120"/>
              </a:rPr>
              <a:t>Input data </a:t>
            </a:r>
            <a:r>
              <a:rPr lang="en-US" sz="2800" dirty="0">
                <a:latin typeface="Wingdings" charset="2"/>
                <a:ea typeface="新細明體" pitchFamily="16" charset="-120"/>
              </a:rPr>
              <a:t></a:t>
            </a:r>
            <a:r>
              <a:rPr lang="en-US" sz="2800" dirty="0">
                <a:latin typeface="Gill Sans MT" panose="020B0502020104020203" pitchFamily="34" charset="0"/>
                <a:ea typeface="新細明體" pitchFamily="16" charset="-120"/>
              </a:rPr>
              <a:t> Algorithm </a:t>
            </a:r>
            <a:r>
              <a:rPr lang="en-US" sz="2800" dirty="0">
                <a:latin typeface="Wingdings" charset="2"/>
                <a:ea typeface="新細明體" pitchFamily="16" charset="-120"/>
              </a:rPr>
              <a:t></a:t>
            </a:r>
            <a:r>
              <a:rPr lang="en-US" sz="2800" dirty="0">
                <a:latin typeface="Gill Sans MT" panose="020B0502020104020203" pitchFamily="34" charset="0"/>
                <a:ea typeface="新細明體" pitchFamily="16" charset="-120"/>
              </a:rPr>
              <a:t> Output date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latin typeface="Gill Sans MT" panose="020B0502020104020203" pitchFamily="34" charset="0"/>
                <a:ea typeface="新細明體" pitchFamily="16" charset="-120"/>
              </a:rPr>
              <a:t>What we need </a:t>
            </a:r>
          </a:p>
          <a:p>
            <a:pPr lvl="1">
              <a:spcBef>
                <a:spcPts val="7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latin typeface="Gill Sans MT" panose="020B0502020104020203" pitchFamily="34" charset="0"/>
                <a:ea typeface="新細明體" pitchFamily="16" charset="-120"/>
              </a:rPr>
              <a:t>Implementing the algorithm</a:t>
            </a:r>
          </a:p>
          <a:p>
            <a:pPr lvl="2">
              <a:spcBef>
                <a:spcPts val="675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400" dirty="0">
                <a:latin typeface="Gill Sans MT" panose="020B0502020104020203" pitchFamily="34" charset="0"/>
                <a:ea typeface="新細明體" pitchFamily="16" charset="-120"/>
              </a:rPr>
              <a:t>Named </a:t>
            </a:r>
            <a:r>
              <a:rPr lang="en-US" sz="2400" dirty="0">
                <a:solidFill>
                  <a:srgbClr val="CC0000"/>
                </a:solidFill>
                <a:latin typeface="Gill Sans MT" panose="020B0502020104020203" pitchFamily="34" charset="0"/>
                <a:ea typeface="新細明體" pitchFamily="16" charset="-120"/>
              </a:rPr>
              <a:t>Functions</a:t>
            </a:r>
          </a:p>
          <a:p>
            <a:pPr lvl="2">
              <a:spcBef>
                <a:spcPts val="675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400" dirty="0">
                <a:latin typeface="Gill Sans MT" panose="020B0502020104020203" pitchFamily="34" charset="0"/>
                <a:ea typeface="新細明體" pitchFamily="16" charset="-120"/>
              </a:rPr>
              <a:t>We will discuss later</a:t>
            </a:r>
          </a:p>
          <a:p>
            <a:pPr lvl="1">
              <a:spcBef>
                <a:spcPts val="7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latin typeface="Gill Sans MT" panose="020B0502020104020203" pitchFamily="34" charset="0"/>
                <a:ea typeface="新細明體" pitchFamily="16" charset="-120"/>
              </a:rPr>
              <a:t>Storing the input/output data</a:t>
            </a:r>
          </a:p>
          <a:p>
            <a:pPr lvl="2">
              <a:spcBef>
                <a:spcPts val="675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400" dirty="0">
                <a:solidFill>
                  <a:srgbClr val="CC0000"/>
                </a:solidFill>
                <a:latin typeface="Gill Sans MT" panose="020B0502020104020203" pitchFamily="34" charset="0"/>
                <a:ea typeface="新細明體" pitchFamily="16" charset="-120"/>
              </a:rPr>
              <a:t>Variables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0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3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6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9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5" dur="500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49E060F-36A6-4494-92DF-F4864AE6D3E6}" type="slidenum">
              <a:rPr lang="en-US" sz="1200">
                <a:latin typeface="Gill Sans MT" panose="020B0502020104020203" pitchFamily="34" charset="0"/>
                <a:ea typeface="MS PGothic" pitchFamily="32" charset="-128"/>
              </a:rPr>
              <a:pPr algn="r">
                <a:buClrTx/>
                <a:buFontTx/>
                <a:buNone/>
              </a:pPr>
              <a:t>15</a:t>
            </a:fld>
            <a:endParaRPr lang="en-US" sz="1200" dirty="0">
              <a:latin typeface="Gill Sans MT" panose="020B0502020104020203" pitchFamily="34" charset="0"/>
              <a:ea typeface="MS PGothic" pitchFamily="32" charset="-128"/>
            </a:endParaRPr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b="1" dirty="0">
                <a:solidFill>
                  <a:srgbClr val="293A83"/>
                </a:solidFill>
                <a:latin typeface="Gill Sans MT" panose="020B0502020104020203" pitchFamily="34" charset="0"/>
              </a:rPr>
              <a:t>Variables (cont’d)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8338" indent="-32385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9175" indent="-347663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63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300" dirty="0">
                <a:latin typeface="Gill Sans MT" panose="020B0502020104020203" pitchFamily="34" charset="0"/>
                <a:ea typeface="新細明體" pitchFamily="16" charset="-120"/>
              </a:rPr>
              <a:t>Data is stored in the main memory</a:t>
            </a:r>
          </a:p>
          <a:p>
            <a:pPr lvl="1">
              <a:spcBef>
                <a:spcPts val="425"/>
              </a:spcBef>
              <a:buClrTx/>
              <a:buSzPct val="85000"/>
              <a:buFontTx/>
              <a:buNone/>
            </a:pPr>
            <a:endParaRPr lang="en-US" sz="1700" dirty="0">
              <a:latin typeface="Gill Sans MT" panose="020B0502020104020203" pitchFamily="34" charset="0"/>
              <a:ea typeface="新細明體" pitchFamily="16" charset="-120"/>
            </a:endParaRPr>
          </a:p>
          <a:p>
            <a:pPr>
              <a:spcBef>
                <a:spcPts val="2063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300" dirty="0">
                <a:latin typeface="Gill Sans MT" panose="020B0502020104020203" pitchFamily="34" charset="0"/>
                <a:ea typeface="新細明體" pitchFamily="16" charset="-120"/>
              </a:rPr>
              <a:t>Variables</a:t>
            </a:r>
          </a:p>
          <a:p>
            <a:pPr lvl="1">
              <a:spcBef>
                <a:spcPts val="7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900" dirty="0">
                <a:latin typeface="Gill Sans MT" panose="020B0502020104020203" pitchFamily="34" charset="0"/>
                <a:ea typeface="新細明體" pitchFamily="16" charset="-120"/>
              </a:rPr>
              <a:t>Are the </a:t>
            </a:r>
            <a:r>
              <a:rPr lang="en-US" sz="2900" dirty="0">
                <a:solidFill>
                  <a:srgbClr val="CC0000"/>
                </a:solidFill>
                <a:latin typeface="Gill Sans MT" panose="020B0502020104020203" pitchFamily="34" charset="0"/>
                <a:ea typeface="新細明體" pitchFamily="16" charset="-120"/>
              </a:rPr>
              <a:t>name</a:t>
            </a:r>
            <a:r>
              <a:rPr lang="en-US" sz="2900" dirty="0">
                <a:latin typeface="Gill Sans MT" panose="020B0502020104020203" pitchFamily="34" charset="0"/>
                <a:ea typeface="新細明體" pitchFamily="16" charset="-120"/>
              </a:rPr>
              <a:t> of locations in the main memory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 dirty="0">
                <a:latin typeface="Gill Sans MT" panose="020B0502020104020203" pitchFamily="34" charset="0"/>
                <a:ea typeface="新細明體" pitchFamily="16" charset="-120"/>
              </a:rPr>
              <a:t>We use names instead of physical addresses</a:t>
            </a:r>
          </a:p>
          <a:p>
            <a:pPr lvl="1">
              <a:spcBef>
                <a:spcPts val="450"/>
              </a:spcBef>
              <a:buClrTx/>
              <a:buSzPct val="85000"/>
              <a:buFontTx/>
              <a:buNone/>
            </a:pPr>
            <a:endParaRPr lang="en-US" dirty="0">
              <a:latin typeface="Gill Sans MT" panose="020B0502020104020203" pitchFamily="34" charset="0"/>
              <a:ea typeface="新細明體" pitchFamily="16" charset="-120"/>
            </a:endParaRPr>
          </a:p>
          <a:p>
            <a:pPr lvl="1">
              <a:spcBef>
                <a:spcPts val="725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900" dirty="0">
                <a:latin typeface="Gill Sans MT" panose="020B0502020104020203" pitchFamily="34" charset="0"/>
                <a:ea typeface="新細明體" pitchFamily="16" charset="-120"/>
              </a:rPr>
              <a:t>Specify the </a:t>
            </a:r>
            <a:r>
              <a:rPr lang="en-US" sz="2900" dirty="0">
                <a:solidFill>
                  <a:srgbClr val="CC0000"/>
                </a:solidFill>
                <a:latin typeface="Gill Sans MT" panose="020B0502020104020203" pitchFamily="34" charset="0"/>
                <a:ea typeface="新細明體" pitchFamily="16" charset="-120"/>
              </a:rPr>
              <a:t>coding</a:t>
            </a:r>
            <a:r>
              <a:rPr lang="en-US" sz="2900" dirty="0">
                <a:latin typeface="Gill Sans MT" panose="020B0502020104020203" pitchFamily="34" charset="0"/>
                <a:ea typeface="新細明體" pitchFamily="16" charset="-120"/>
              </a:rPr>
              <a:t> of the location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 dirty="0">
                <a:latin typeface="Gill Sans MT" panose="020B0502020104020203" pitchFamily="34" charset="0"/>
                <a:ea typeface="新細明體" pitchFamily="16" charset="-120"/>
              </a:rPr>
              <a:t>What do the “01”s means?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 dirty="0">
                <a:latin typeface="Gill Sans MT" panose="020B0502020104020203" pitchFamily="34" charset="0"/>
                <a:ea typeface="新細明體" pitchFamily="16" charset="-120"/>
              </a:rPr>
              <a:t>What is the </a:t>
            </a:r>
            <a:r>
              <a:rPr lang="en-US" sz="2600" dirty="0">
                <a:solidFill>
                  <a:srgbClr val="CC0000"/>
                </a:solidFill>
                <a:latin typeface="Gill Sans MT" panose="020B0502020104020203" pitchFamily="34" charset="0"/>
                <a:ea typeface="新細明體" pitchFamily="16" charset="-120"/>
              </a:rPr>
              <a:t>type</a:t>
            </a:r>
            <a:r>
              <a:rPr lang="en-US" sz="2600" dirty="0">
                <a:latin typeface="Gill Sans MT" panose="020B0502020104020203" pitchFamily="34" charset="0"/>
                <a:ea typeface="新細明體" pitchFamily="16" charset="-120"/>
              </a:rPr>
              <a:t> of data?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D4D5345-98C3-4A06-9093-7D7628A237AC}" type="slidenum">
              <a:rPr lang="en-US" sz="1200">
                <a:latin typeface="Gill Sans MT" panose="020B0502020104020203" pitchFamily="34" charset="0"/>
                <a:ea typeface="MS PGothic" pitchFamily="32" charset="-128"/>
              </a:rPr>
              <a:pPr algn="r">
                <a:buClrTx/>
                <a:buFontTx/>
                <a:buNone/>
              </a:pPr>
              <a:t>16</a:t>
            </a:fld>
            <a:endParaRPr lang="en-US" sz="1200" dirty="0">
              <a:latin typeface="Gill Sans MT" panose="020B0502020104020203" pitchFamily="34" charset="0"/>
              <a:ea typeface="MS PGothic" pitchFamily="32" charset="-128"/>
            </a:endParaRPr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b="1" dirty="0">
                <a:solidFill>
                  <a:srgbClr val="293A83"/>
                </a:solidFill>
                <a:latin typeface="Gill Sans MT" panose="020B0502020104020203" pitchFamily="34" charset="0"/>
              </a:rPr>
              <a:t>Variables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latin typeface="Gill Sans MT" panose="020B0502020104020203" pitchFamily="34" charset="0"/>
              </a:rPr>
              <a:t>Variables in the C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Tx/>
              <a:buFontTx/>
              <a:buNone/>
            </a:pPr>
            <a:r>
              <a:rPr lang="en-US" sz="3200" dirty="0">
                <a:latin typeface="Gill Sans MT" panose="020B0502020104020203" pitchFamily="34" charset="0"/>
              </a:rPr>
              <a:t> 		&lt;</a:t>
            </a:r>
            <a:r>
              <a:rPr lang="en-US" sz="3200" dirty="0">
                <a:solidFill>
                  <a:srgbClr val="C00000"/>
                </a:solidFill>
                <a:latin typeface="Gill Sans MT" panose="020B0502020104020203" pitchFamily="34" charset="0"/>
              </a:rPr>
              <a:t>Qualifier</a:t>
            </a:r>
            <a:r>
              <a:rPr lang="en-US" sz="3200" dirty="0">
                <a:latin typeface="Gill Sans MT" panose="020B0502020104020203" pitchFamily="34" charset="0"/>
              </a:rPr>
              <a:t>&gt; &lt;</a:t>
            </a:r>
            <a:r>
              <a:rPr lang="en-US" sz="3200" dirty="0">
                <a:solidFill>
                  <a:srgbClr val="7030A0"/>
                </a:solidFill>
                <a:latin typeface="Gill Sans MT" panose="020B0502020104020203" pitchFamily="34" charset="0"/>
              </a:rPr>
              <a:t>Type</a:t>
            </a:r>
            <a:r>
              <a:rPr lang="en-US" sz="3200" dirty="0">
                <a:latin typeface="Gill Sans MT" panose="020B0502020104020203" pitchFamily="34" charset="0"/>
              </a:rPr>
              <a:t>&gt; &lt;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Identifier</a:t>
            </a:r>
            <a:r>
              <a:rPr lang="en-US" sz="3200" dirty="0">
                <a:latin typeface="Gill Sans MT" panose="020B0502020104020203" pitchFamily="34" charset="0"/>
              </a:rPr>
              <a:t>&gt;;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latin typeface="Gill Sans MT" panose="020B0502020104020203" pitchFamily="34" charset="0"/>
              </a:rPr>
              <a:t>&lt;</a:t>
            </a:r>
            <a:r>
              <a:rPr lang="en-US" sz="3200" dirty="0">
                <a:solidFill>
                  <a:srgbClr val="C00000"/>
                </a:solidFill>
                <a:latin typeface="Gill Sans MT" panose="020B0502020104020203" pitchFamily="34" charset="0"/>
              </a:rPr>
              <a:t>Qualifier</a:t>
            </a:r>
            <a:r>
              <a:rPr lang="en-US" sz="3200" dirty="0">
                <a:latin typeface="Gill Sans MT" panose="020B0502020104020203" pitchFamily="34" charset="0"/>
              </a:rPr>
              <a:t>&gt;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latin typeface="Gill Sans MT" panose="020B0502020104020203" pitchFamily="34" charset="0"/>
              </a:rPr>
              <a:t>Is optional 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latin typeface="Gill Sans MT" panose="020B0502020104020203" pitchFamily="34" charset="0"/>
              </a:rPr>
              <a:t>We will discuss later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latin typeface="Gill Sans MT" panose="020B0502020104020203" pitchFamily="34" charset="0"/>
              </a:rPr>
              <a:t>&lt;</a:t>
            </a:r>
            <a:r>
              <a:rPr lang="en-US" sz="3200" dirty="0">
                <a:solidFill>
                  <a:srgbClr val="7030A0"/>
                </a:solidFill>
                <a:latin typeface="Gill Sans MT" panose="020B0502020104020203" pitchFamily="34" charset="0"/>
              </a:rPr>
              <a:t>Type</a:t>
            </a:r>
            <a:r>
              <a:rPr lang="en-US" sz="3200" dirty="0">
                <a:latin typeface="Gill Sans MT" panose="020B0502020104020203" pitchFamily="34" charset="0"/>
              </a:rPr>
              <a:t>&gt;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latin typeface="Gill Sans MT" panose="020B0502020104020203" pitchFamily="34" charset="0"/>
              </a:rPr>
              <a:t>Specifies the coding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latin typeface="Gill Sans MT" panose="020B0502020104020203" pitchFamily="34" charset="0"/>
              </a:rPr>
              <a:t>&lt;</a:t>
            </a:r>
            <a:r>
              <a:rPr lang="en-US" sz="3200" dirty="0">
                <a:solidFill>
                  <a:srgbClr val="C00000"/>
                </a:solidFill>
                <a:latin typeface="Gill Sans MT" panose="020B0502020104020203" pitchFamily="34" charset="0"/>
              </a:rPr>
              <a:t>Identifier</a:t>
            </a:r>
            <a:r>
              <a:rPr lang="en-US" sz="3200" dirty="0">
                <a:latin typeface="Gill Sans MT" panose="020B0502020104020203" pitchFamily="34" charset="0"/>
              </a:rPr>
              <a:t>&gt;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latin typeface="Gill Sans MT" panose="020B0502020104020203" pitchFamily="34" charset="0"/>
              </a:rPr>
              <a:t>Is the name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0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3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1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6" dur="500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9" dur="500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2C1F72C-36D9-4260-96CD-A479274BC23B}" type="slidenum">
              <a:rPr lang="en-US" sz="1200">
                <a:latin typeface="Gill Sans MT" panose="020B0502020104020203" pitchFamily="34" charset="0"/>
                <a:ea typeface="MS PGothic" pitchFamily="32" charset="-128"/>
              </a:rPr>
              <a:pPr algn="r">
                <a:buClrTx/>
                <a:buFontTx/>
                <a:buNone/>
              </a:pPr>
              <a:t>17</a:t>
            </a:fld>
            <a:endParaRPr lang="en-US" sz="1200" dirty="0">
              <a:latin typeface="Gill Sans MT" panose="020B0502020104020203" pitchFamily="34" charset="0"/>
              <a:ea typeface="MS PGothic" pitchFamily="32" charset="-128"/>
            </a:endParaRP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225425" y="90756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b="1" dirty="0">
                <a:solidFill>
                  <a:srgbClr val="293A83"/>
                </a:solidFill>
                <a:latin typeface="Gill Sans MT" panose="020B0502020104020203" pitchFamily="34" charset="0"/>
              </a:rPr>
              <a:t>Types: Integers 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381000" y="990600"/>
            <a:ext cx="84582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latin typeface="Gill Sans MT" panose="020B0502020104020203" pitchFamily="34" charset="0"/>
              </a:rPr>
              <a:t>Integer numbers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latin typeface="Gill Sans MT" panose="020B0502020104020203" pitchFamily="34" charset="0"/>
              </a:rPr>
              <a:t>Different types, different sizes, different ranges</a:t>
            </a:r>
          </a:p>
        </p:txBody>
      </p:sp>
      <p:graphicFrame>
        <p:nvGraphicFramePr>
          <p:cNvPr id="2150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664378"/>
              </p:ext>
            </p:extLst>
          </p:nvPr>
        </p:nvGraphicFramePr>
        <p:xfrm>
          <a:off x="304800" y="2165350"/>
          <a:ext cx="8383588" cy="4089938"/>
        </p:xfrm>
        <a:graphic>
          <a:graphicData uri="http://schemas.openxmlformats.org/drawingml/2006/table">
            <a:tbl>
              <a:tblPr/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7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14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86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cs typeface="Arial" charset="0"/>
                        </a:rPr>
                        <a:t>Type</a:t>
                      </a: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Gill Sans MT" panose="020B0502020104020203" pitchFamily="34" charset="0"/>
                          <a:cs typeface="Arial" charset="0"/>
                        </a:rPr>
                        <a:t>Size</a:t>
                      </a: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cs typeface="Arial" charset="0"/>
                        </a:rPr>
                        <a:t>Unsigned</a:t>
                      </a: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cs typeface="Arial" charset="0"/>
                        </a:rPr>
                        <a:t>Signed</a:t>
                      </a: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short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cs typeface="Arial" charset="0"/>
                        </a:rPr>
                        <a:t> </a:t>
                      </a:r>
                    </a:p>
                  </a:txBody>
                  <a:tcPr marL="90000" marR="90000" marT="9806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cs typeface="Arial" charset="0"/>
                        </a:rPr>
                        <a:t>16Bits</a:t>
                      </a: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cs typeface="Arial" charset="0"/>
                      </a:endParaRP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cs typeface="Arial" charset="0"/>
                      </a:endParaRP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0413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int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cs typeface="Arial" charset="0"/>
                        </a:rPr>
                        <a:t> </a:t>
                      </a:r>
                    </a:p>
                  </a:txBody>
                  <a:tcPr marL="90000" marR="90000" marT="9806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cs typeface="Arial" charset="0"/>
                        </a:rPr>
                        <a:t>32Bits</a:t>
                      </a: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cs typeface="Arial" charset="0"/>
                      </a:endParaRP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cs typeface="Arial" charset="0"/>
                      </a:endParaRP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long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or</a:t>
                      </a:r>
                      <a:b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ill Sans MT" panose="020B0502020104020203" pitchFamily="34" charset="0"/>
                          <a:cs typeface="Arial" charset="0"/>
                        </a:rPr>
                      </a:b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long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int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urier New" pitchFamily="49" charset="0"/>
                      </a:endParaRPr>
                    </a:p>
                  </a:txBody>
                  <a:tcPr marL="90000" marR="90000" marT="9806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cs typeface="Arial" charset="0"/>
                        </a:rPr>
                        <a:t>32/64 Bits</a:t>
                      </a: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cs typeface="Arial" charset="0"/>
                      </a:endParaRP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cs typeface="Arial" charset="0"/>
                      </a:endParaRP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long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long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or</a:t>
                      </a:r>
                      <a:b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</a:b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long long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int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urier New" pitchFamily="49" charset="0"/>
                      </a:endParaRPr>
                    </a:p>
                  </a:txBody>
                  <a:tcPr marL="90000" marR="90000" marT="9806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cs typeface="Arial" charset="0"/>
                        </a:rPr>
                        <a:t>64 Bits</a:t>
                      </a: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cs typeface="Arial" charset="0"/>
                      </a:endParaRP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Gill Sans MT" panose="020B0502020104020203" pitchFamily="34" charset="0"/>
                        <a:cs typeface="Arial" charset="0"/>
                      </a:endParaRPr>
                    </a:p>
                  </a:txBody>
                  <a:tcPr marL="90000" marR="90000" marT="11750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529" name="Rectangle 25"/>
          <p:cNvSpPr>
            <a:spLocks noChangeArrowheads="1"/>
          </p:cNvSpPr>
          <p:nvPr/>
        </p:nvSpPr>
        <p:spPr bwMode="auto">
          <a:xfrm>
            <a:off x="0" y="3328988"/>
            <a:ext cx="914400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Gill Sans MT" panose="020B0502020104020203" pitchFamily="34" charset="0"/>
            </a:endParaRPr>
          </a:p>
        </p:txBody>
      </p:sp>
      <p:graphicFrame>
        <p:nvGraphicFramePr>
          <p:cNvPr id="2153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0688501"/>
              </p:ext>
            </p:extLst>
          </p:nvPr>
        </p:nvGraphicFramePr>
        <p:xfrm>
          <a:off x="4343400" y="2781300"/>
          <a:ext cx="182880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583920" imgH="203040" progId="">
                  <p:embed/>
                </p:oleObj>
              </mc:Choice>
              <mc:Fallback>
                <p:oleObj r:id="rId3" imgW="583920" imgH="203040" progId="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781300"/>
                        <a:ext cx="1828800" cy="6302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1" name="Rectangle 27"/>
          <p:cNvSpPr>
            <a:spLocks noChangeArrowheads="1"/>
          </p:cNvSpPr>
          <p:nvPr/>
        </p:nvSpPr>
        <p:spPr bwMode="auto">
          <a:xfrm>
            <a:off x="0" y="3328988"/>
            <a:ext cx="914400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Gill Sans MT" panose="020B0502020104020203" pitchFamily="34" charset="0"/>
            </a:endParaRPr>
          </a:p>
        </p:txBody>
      </p:sp>
      <p:graphicFrame>
        <p:nvGraphicFramePr>
          <p:cNvPr id="21532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1996320"/>
              </p:ext>
            </p:extLst>
          </p:nvPr>
        </p:nvGraphicFramePr>
        <p:xfrm>
          <a:off x="4356100" y="3500438"/>
          <a:ext cx="16764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583920" imgH="203040" progId="">
                  <p:embed/>
                </p:oleObj>
              </mc:Choice>
              <mc:Fallback>
                <p:oleObj r:id="rId5" imgW="583920" imgH="203040" progId="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3500438"/>
                        <a:ext cx="1676400" cy="5778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3" name="Rectangle 29"/>
          <p:cNvSpPr>
            <a:spLocks noChangeArrowheads="1"/>
          </p:cNvSpPr>
          <p:nvPr/>
        </p:nvSpPr>
        <p:spPr bwMode="auto">
          <a:xfrm>
            <a:off x="0" y="3319463"/>
            <a:ext cx="914400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Gill Sans MT" panose="020B0502020104020203" pitchFamily="34" charset="0"/>
            </a:endParaRPr>
          </a:p>
        </p:txBody>
      </p:sp>
      <p:graphicFrame>
        <p:nvGraphicFramePr>
          <p:cNvPr id="21534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1444354"/>
              </p:ext>
            </p:extLst>
          </p:nvPr>
        </p:nvGraphicFramePr>
        <p:xfrm>
          <a:off x="4340225" y="4365625"/>
          <a:ext cx="18288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698040" imgH="215640" progId="">
                  <p:embed/>
                </p:oleObj>
              </mc:Choice>
              <mc:Fallback>
                <p:oleObj r:id="rId7" imgW="698040" imgH="215640" progId="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0225" y="4365625"/>
                        <a:ext cx="1828800" cy="5762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5" name="Rectangle 31"/>
          <p:cNvSpPr>
            <a:spLocks noChangeArrowheads="1"/>
          </p:cNvSpPr>
          <p:nvPr/>
        </p:nvSpPr>
        <p:spPr bwMode="auto">
          <a:xfrm>
            <a:off x="0" y="3328988"/>
            <a:ext cx="914400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Gill Sans MT" panose="020B0502020104020203" pitchFamily="34" charset="0"/>
            </a:endParaRPr>
          </a:p>
        </p:txBody>
      </p:sp>
      <p:graphicFrame>
        <p:nvGraphicFramePr>
          <p:cNvPr id="21536" name="Object 32"/>
          <p:cNvGraphicFramePr>
            <a:graphicFrameLocks noChangeAspect="1"/>
          </p:cNvGraphicFramePr>
          <p:nvPr/>
        </p:nvGraphicFramePr>
        <p:xfrm>
          <a:off x="4343400" y="5486400"/>
          <a:ext cx="177323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583920" imgH="203040" progId="">
                  <p:embed/>
                </p:oleObj>
              </mc:Choice>
              <mc:Fallback>
                <p:oleObj r:id="rId9" imgW="583920" imgH="203040" progId="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486400"/>
                        <a:ext cx="1773238" cy="6096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7" name="Rectangle 33"/>
          <p:cNvSpPr>
            <a:spLocks noChangeArrowheads="1"/>
          </p:cNvSpPr>
          <p:nvPr/>
        </p:nvSpPr>
        <p:spPr bwMode="auto">
          <a:xfrm>
            <a:off x="0" y="3328988"/>
            <a:ext cx="914400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Gill Sans MT" panose="020B0502020104020203" pitchFamily="34" charset="0"/>
            </a:endParaRPr>
          </a:p>
        </p:txBody>
      </p:sp>
      <p:graphicFrame>
        <p:nvGraphicFramePr>
          <p:cNvPr id="21538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5868483"/>
              </p:ext>
            </p:extLst>
          </p:nvPr>
        </p:nvGraphicFramePr>
        <p:xfrm>
          <a:off x="6477000" y="2780928"/>
          <a:ext cx="20589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774360" imgH="203040" progId="">
                  <p:embed/>
                </p:oleObj>
              </mc:Choice>
              <mc:Fallback>
                <p:oleObj r:id="rId11" imgW="774360" imgH="203040" progId="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2780928"/>
                        <a:ext cx="2058988" cy="533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9" name="Rectangle 35"/>
          <p:cNvSpPr>
            <a:spLocks noChangeArrowheads="1"/>
          </p:cNvSpPr>
          <p:nvPr/>
        </p:nvSpPr>
        <p:spPr bwMode="auto">
          <a:xfrm>
            <a:off x="0" y="3328988"/>
            <a:ext cx="914400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Gill Sans MT" panose="020B0502020104020203" pitchFamily="34" charset="0"/>
            </a:endParaRPr>
          </a:p>
        </p:txBody>
      </p:sp>
      <p:graphicFrame>
        <p:nvGraphicFramePr>
          <p:cNvPr id="21540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082410"/>
              </p:ext>
            </p:extLst>
          </p:nvPr>
        </p:nvGraphicFramePr>
        <p:xfrm>
          <a:off x="6477000" y="3501008"/>
          <a:ext cx="21336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774360" imgH="203040" progId="">
                  <p:embed/>
                </p:oleObj>
              </mc:Choice>
              <mc:Fallback>
                <p:oleObj r:id="rId13" imgW="774360" imgH="203040" progId="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501008"/>
                        <a:ext cx="2133600" cy="5540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41" name="Rectangle 37"/>
          <p:cNvSpPr>
            <a:spLocks noChangeArrowheads="1"/>
          </p:cNvSpPr>
          <p:nvPr/>
        </p:nvSpPr>
        <p:spPr bwMode="auto">
          <a:xfrm>
            <a:off x="0" y="3328988"/>
            <a:ext cx="9144000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Gill Sans MT" panose="020B0502020104020203" pitchFamily="34" charset="0"/>
            </a:endParaRPr>
          </a:p>
        </p:txBody>
      </p:sp>
      <p:graphicFrame>
        <p:nvGraphicFramePr>
          <p:cNvPr id="21542" name="Object 38"/>
          <p:cNvGraphicFramePr>
            <a:graphicFrameLocks noChangeAspect="1"/>
          </p:cNvGraphicFramePr>
          <p:nvPr/>
        </p:nvGraphicFramePr>
        <p:xfrm>
          <a:off x="6400800" y="5562600"/>
          <a:ext cx="228600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786960" imgH="203040" progId="">
                  <p:embed/>
                </p:oleObj>
              </mc:Choice>
              <mc:Fallback>
                <p:oleObj r:id="rId15" imgW="786960" imgH="203040" progId="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5562600"/>
                        <a:ext cx="2286000" cy="5794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43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7205583"/>
              </p:ext>
            </p:extLst>
          </p:nvPr>
        </p:nvGraphicFramePr>
        <p:xfrm>
          <a:off x="6427788" y="4429125"/>
          <a:ext cx="221773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1002960" imgH="215640" progId="">
                  <p:embed/>
                </p:oleObj>
              </mc:Choice>
              <mc:Fallback>
                <p:oleObj r:id="rId17" imgW="1002960" imgH="215640" progId="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7788" y="4429125"/>
                        <a:ext cx="2217737" cy="4699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65413BE-A3CC-4379-B34F-3FBC5C6C5C53}" type="slidenum">
              <a:rPr lang="en-US" sz="1200">
                <a:latin typeface="Gill Sans MT" panose="020B0502020104020203" pitchFamily="34" charset="0"/>
                <a:ea typeface="MS PGothic" pitchFamily="32" charset="-128"/>
              </a:rPr>
              <a:pPr algn="r">
                <a:buClrTx/>
                <a:buFontTx/>
                <a:buNone/>
              </a:pPr>
              <a:t>18</a:t>
            </a:fld>
            <a:endParaRPr lang="en-US" sz="1200" dirty="0">
              <a:latin typeface="Gill Sans MT" panose="020B0502020104020203" pitchFamily="34" charset="0"/>
              <a:ea typeface="MS PGothic" pitchFamily="32" charset="-128"/>
            </a:endParaRP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b="1" dirty="0">
                <a:solidFill>
                  <a:srgbClr val="293A83"/>
                </a:solidFill>
                <a:latin typeface="Gill Sans MT" panose="020B0502020104020203" pitchFamily="34" charset="0"/>
              </a:rPr>
              <a:t>Types: Float and Double 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8534400" cy="514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9175" indent="-347663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latin typeface="Gill Sans MT" panose="020B0502020104020203" pitchFamily="34" charset="0"/>
              </a:rPr>
              <a:t>Floating point number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latin typeface="Gill Sans MT" panose="020B0502020104020203" pitchFamily="34" charset="0"/>
              </a:rPr>
              <a:t>float 				32 bits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latin typeface="Gill Sans MT" panose="020B0502020104020203" pitchFamily="34" charset="0"/>
              </a:rPr>
              <a:t>double 			64 bits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latin typeface="Gill Sans MT" panose="020B0502020104020203" pitchFamily="34" charset="0"/>
              </a:rPr>
              <a:t>long double 		96 bits</a:t>
            </a:r>
          </a:p>
          <a:p>
            <a:pPr lvl="1">
              <a:spcBef>
                <a:spcPts val="400"/>
              </a:spcBef>
              <a:buClrTx/>
              <a:buSzPct val="85000"/>
              <a:buFontTx/>
              <a:buNone/>
            </a:pPr>
            <a:endParaRPr lang="en-US" sz="1600" dirty="0">
              <a:latin typeface="Gill Sans MT" panose="020B0502020104020203" pitchFamily="34" charset="0"/>
            </a:endParaRP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latin typeface="Gill Sans MT" panose="020B0502020104020203" pitchFamily="34" charset="0"/>
              </a:rPr>
              <a:t>Limited precision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latin typeface="Gill Sans MT" panose="020B0502020104020203" pitchFamily="34" charset="0"/>
              </a:rPr>
              <a:t>float: 8 digits precision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 dirty="0">
                <a:latin typeface="Gill Sans MT" panose="020B0502020104020203" pitchFamily="34" charset="0"/>
              </a:rPr>
              <a:t>1.0 == 1.00000001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latin typeface="Gill Sans MT" panose="020B0502020104020203" pitchFamily="34" charset="0"/>
              </a:rPr>
              <a:t>double: 16 digits precision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 dirty="0">
                <a:latin typeface="Gill Sans MT" panose="020B0502020104020203" pitchFamily="34" charset="0"/>
              </a:rPr>
              <a:t>1.0 == 1.0000000000000001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0955F55-7AFC-4019-9BB4-9D7F60A7FC57}" type="slidenum">
              <a:rPr lang="en-US" sz="1200">
                <a:latin typeface="Gill Sans MT" panose="020B0502020104020203" pitchFamily="34" charset="0"/>
                <a:ea typeface="MS PGothic" pitchFamily="32" charset="-128"/>
              </a:rPr>
              <a:pPr algn="r">
                <a:buClrTx/>
                <a:buFontTx/>
                <a:buNone/>
              </a:pPr>
              <a:t>19</a:t>
            </a:fld>
            <a:endParaRPr lang="en-US" sz="1200" dirty="0">
              <a:latin typeface="Gill Sans MT" panose="020B0502020104020203" pitchFamily="34" charset="0"/>
              <a:ea typeface="MS PGothic" pitchFamily="32" charset="-128"/>
            </a:endParaRPr>
          </a:p>
        </p:txBody>
      </p: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b="1" dirty="0">
                <a:solidFill>
                  <a:srgbClr val="293A83"/>
                </a:solidFill>
                <a:latin typeface="Gill Sans MT" panose="020B0502020104020203" pitchFamily="34" charset="0"/>
              </a:rPr>
              <a:t>Types: Char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3820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latin typeface="Gill Sans MT" panose="020B0502020104020203" pitchFamily="34" charset="0"/>
              </a:rPr>
              <a:t>Character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latin typeface="Gill Sans MT" panose="020B0502020104020203" pitchFamily="34" charset="0"/>
              </a:rPr>
              <a:t>Type: </a:t>
            </a:r>
            <a:r>
              <a:rPr lang="en-US" sz="2800" b="1" dirty="0">
                <a:latin typeface="Consolas" panose="020B0609020204030204" pitchFamily="49" charset="0"/>
                <a:cs typeface="Courier New" pitchFamily="49" charset="0"/>
              </a:rPr>
              <a:t>char</a:t>
            </a:r>
            <a:r>
              <a:rPr lang="en-US" sz="2800" dirty="0">
                <a:latin typeface="Gill Sans MT" panose="020B0502020104020203" pitchFamily="34" charset="0"/>
              </a:rPr>
              <a:t> </a:t>
            </a:r>
          </a:p>
          <a:p>
            <a:pPr lvl="1">
              <a:spcBef>
                <a:spcPts val="400"/>
              </a:spcBef>
              <a:buClrTx/>
              <a:buSzPct val="85000"/>
              <a:buFontTx/>
              <a:buNone/>
            </a:pPr>
            <a:endParaRPr lang="en-US" sz="1600" dirty="0">
              <a:latin typeface="Gill Sans MT" panose="020B0502020104020203" pitchFamily="34" charset="0"/>
            </a:endParaRP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latin typeface="Gill Sans MT" panose="020B0502020104020203" pitchFamily="34" charset="0"/>
              </a:rPr>
              <a:t>Single letters of the alphabet, punctuation symbols</a:t>
            </a:r>
          </a:p>
          <a:p>
            <a:pPr>
              <a:spcBef>
                <a:spcPts val="1000"/>
              </a:spcBef>
              <a:buClrTx/>
              <a:buFontTx/>
              <a:buNone/>
            </a:pPr>
            <a:endParaRPr lang="en-US" sz="1600" dirty="0">
              <a:latin typeface="Gill Sans MT" panose="020B0502020104020203" pitchFamily="34" charset="0"/>
            </a:endParaRP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latin typeface="Gill Sans MT" panose="020B0502020104020203" pitchFamily="34" charset="0"/>
              </a:rPr>
              <a:t>Should be single quotation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latin typeface="Gill Sans MT" panose="020B0502020104020203" pitchFamily="34" charset="0"/>
              </a:rPr>
              <a:t>‘a’, ‘^’, ‘z’, ‘0’, ‘1’, ‘\n’, ‘\’’, ‘\0’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0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3" dur="5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617D744-0CF1-44C5-9A53-655F18A1BDEC}" type="slidenum">
              <a:rPr lang="en-US" sz="1200">
                <a:latin typeface="Gill Sans MT" panose="020B0502020104020203" pitchFamily="34" charset="0"/>
                <a:ea typeface="MS PGothic" pitchFamily="32" charset="-128"/>
              </a:rPr>
              <a:pPr algn="r">
                <a:buClrTx/>
                <a:buFontTx/>
                <a:buNone/>
              </a:pPr>
              <a:t>2</a:t>
            </a:fld>
            <a:endParaRPr lang="en-US" sz="1200" dirty="0">
              <a:latin typeface="Gill Sans MT" panose="020B0502020104020203" pitchFamily="34" charset="0"/>
              <a:ea typeface="MS PGothic" pitchFamily="32" charset="-128"/>
            </a:endParaRP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b="1" dirty="0">
                <a:solidFill>
                  <a:srgbClr val="293A83"/>
                </a:solidFill>
                <a:latin typeface="Gill Sans MT" panose="020B0502020104020203" pitchFamily="34" charset="0"/>
              </a:rPr>
              <a:t>What We Will Learn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 dirty="0">
                <a:latin typeface="Gill Sans MT" panose="020B0502020104020203" pitchFamily="34" charset="0"/>
              </a:rPr>
              <a:t>What is the 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  <a:latin typeface="Gill Sans MT" panose="020B0502020104020203" pitchFamily="34" charset="0"/>
              </a:rPr>
              <a:t>C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 dirty="0">
                <a:solidFill>
                  <a:srgbClr val="C2C2C2"/>
                </a:solidFill>
                <a:latin typeface="Gill Sans MT" panose="020B0502020104020203" pitchFamily="34" charset="0"/>
              </a:rPr>
              <a:t>Variables</a:t>
            </a:r>
          </a:p>
          <a:p>
            <a:pPr lvl="1">
              <a:spcBef>
                <a:spcPts val="8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200" dirty="0">
                <a:solidFill>
                  <a:srgbClr val="C2C2C2"/>
                </a:solidFill>
                <a:latin typeface="Gill Sans MT" panose="020B0502020104020203" pitchFamily="34" charset="0"/>
              </a:rPr>
              <a:t>Types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 dirty="0">
                <a:solidFill>
                  <a:srgbClr val="C2C2C2"/>
                </a:solidFill>
                <a:latin typeface="Gill Sans MT" panose="020B0502020104020203" pitchFamily="34" charset="0"/>
              </a:rPr>
              <a:t>Values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 dirty="0">
                <a:solidFill>
                  <a:srgbClr val="C2C2C2"/>
                </a:solidFill>
                <a:latin typeface="Gill Sans MT" panose="020B0502020104020203" pitchFamily="34" charset="0"/>
              </a:rPr>
              <a:t>Casting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 dirty="0">
                <a:solidFill>
                  <a:srgbClr val="C2C2C2"/>
                </a:solidFill>
                <a:latin typeface="Gill Sans MT" panose="020B0502020104020203" pitchFamily="34" charset="0"/>
              </a:rPr>
              <a:t>Constants &amp; Definition</a:t>
            </a:r>
          </a:p>
          <a:p>
            <a:pPr>
              <a:spcBef>
                <a:spcPts val="2250"/>
              </a:spcBef>
              <a:buClrTx/>
              <a:buFontTx/>
              <a:buNone/>
            </a:pPr>
            <a:endParaRPr lang="en-US" sz="3600" dirty="0">
              <a:solidFill>
                <a:srgbClr val="C2C2C2"/>
              </a:solidFill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805A446-58D3-430B-BDD8-94743C8F3F4D}" type="slidenum">
              <a:rPr lang="en-US" sz="1200">
                <a:latin typeface="Gill Sans MT" panose="020B0502020104020203" pitchFamily="34" charset="0"/>
                <a:ea typeface="MS PGothic" pitchFamily="32" charset="-128"/>
              </a:rPr>
              <a:pPr algn="r">
                <a:buClrTx/>
                <a:buFontTx/>
                <a:buNone/>
              </a:pPr>
              <a:t>20</a:t>
            </a:fld>
            <a:endParaRPr lang="en-US" sz="1200" dirty="0">
              <a:latin typeface="Gill Sans MT" panose="020B0502020104020203" pitchFamily="34" charset="0"/>
              <a:ea typeface="MS PGothic" pitchFamily="32" charset="-128"/>
            </a:endParaRP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b="1" dirty="0">
                <a:solidFill>
                  <a:srgbClr val="293A83"/>
                </a:solidFill>
                <a:latin typeface="Gill Sans MT" panose="020B0502020104020203" pitchFamily="34" charset="0"/>
              </a:rPr>
              <a:t>Types: Booleans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457200" y="1165225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dirty="0">
                <a:solidFill>
                  <a:srgbClr val="00B0F0"/>
                </a:solidFill>
                <a:latin typeface="Consolas" panose="020B0609020204030204" pitchFamily="49" charset="0"/>
                <a:cs typeface="Courier New" pitchFamily="49" charset="0"/>
              </a:rPr>
              <a:t>#include </a:t>
            </a:r>
            <a:r>
              <a:rPr lang="en-US" sz="3200" b="1" dirty="0">
                <a:solidFill>
                  <a:schemeClr val="tx2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&lt;</a:t>
            </a:r>
            <a:r>
              <a:rPr lang="en-US" sz="3200" b="1" dirty="0" err="1">
                <a:solidFill>
                  <a:schemeClr val="tx2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stdbool.h</a:t>
            </a:r>
            <a:r>
              <a:rPr lang="en-US" sz="3200" b="1" dirty="0">
                <a:solidFill>
                  <a:schemeClr val="tx2">
                    <a:lumMod val="95000"/>
                    <a:lumOff val="5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1000"/>
              </a:spcBef>
              <a:buClrTx/>
              <a:buFontTx/>
              <a:buNone/>
            </a:pPr>
            <a:endParaRPr lang="en-US" sz="2000" dirty="0">
              <a:latin typeface="Gill Sans MT" panose="020B0502020104020203" pitchFamily="34" charset="0"/>
            </a:endParaRP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 dirty="0">
                <a:latin typeface="Gill Sans MT" panose="020B0502020104020203" pitchFamily="34" charset="0"/>
              </a:rPr>
              <a:t>Logics (Boolean): </a:t>
            </a:r>
            <a:r>
              <a:rPr lang="en-US" sz="3600" b="1" dirty="0">
                <a:latin typeface="Consolas" panose="020B0609020204030204" pitchFamily="49" charset="0"/>
                <a:cs typeface="Courier New" pitchFamily="49" charset="0"/>
              </a:rPr>
              <a:t>bool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endParaRPr lang="en-US" sz="1400" dirty="0">
              <a:latin typeface="Gill Sans MT" panose="020B0502020104020203" pitchFamily="34" charset="0"/>
            </a:endParaRP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 dirty="0">
                <a:latin typeface="Gill Sans MT" panose="020B0502020104020203" pitchFamily="34" charset="0"/>
              </a:rPr>
              <a:t>Only two values: </a:t>
            </a:r>
            <a:r>
              <a:rPr lang="en-US" sz="3600" b="1" dirty="0">
                <a:latin typeface="Consolas" panose="020B0609020204030204" pitchFamily="49" charset="0"/>
                <a:cs typeface="Courier New" pitchFamily="49" charset="0"/>
              </a:rPr>
              <a:t>false</a:t>
            </a:r>
            <a:r>
              <a:rPr lang="en-US" sz="3600" dirty="0">
                <a:latin typeface="Gill Sans MT" panose="020B0502020104020203" pitchFamily="34" charset="0"/>
              </a:rPr>
              <a:t> , </a:t>
            </a:r>
            <a:r>
              <a:rPr lang="en-US" sz="3600" b="1" dirty="0">
                <a:latin typeface="Consolas" panose="020B0609020204030204" pitchFamily="49" charset="0"/>
                <a:cs typeface="Courier New" pitchFamily="49" charset="0"/>
              </a:rPr>
              <a:t>true</a:t>
            </a:r>
            <a:r>
              <a:rPr lang="en-US" sz="3600" dirty="0">
                <a:latin typeface="Gill Sans MT" panose="020B0502020104020203" pitchFamily="34" charset="0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895A7-609C-6015-2E5C-3675B773A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50813"/>
            <a:ext cx="8378825" cy="758825"/>
          </a:xfrm>
        </p:spPr>
        <p:txBody>
          <a:bodyPr/>
          <a:lstStyle/>
          <a:p>
            <a:r>
              <a:rPr lang="en-US" b="1" dirty="0"/>
              <a:t>Signed and Unsigned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B9E40-8EAA-1CC9-7760-755FEECB2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Integers in </a:t>
            </a:r>
            <a:r>
              <a:rPr lang="en-US" b="1" dirty="0"/>
              <a:t>C</a:t>
            </a:r>
            <a:r>
              <a:rPr lang="en-US" dirty="0"/>
              <a:t> and </a:t>
            </a:r>
            <a:r>
              <a:rPr lang="en-US" b="1" dirty="0"/>
              <a:t>C++</a:t>
            </a:r>
            <a:r>
              <a:rPr lang="en-US" dirty="0"/>
              <a:t> are either </a:t>
            </a:r>
            <a:r>
              <a:rPr lang="en-US" dirty="0">
                <a:solidFill>
                  <a:srgbClr val="00B050"/>
                </a:solidFill>
              </a:rPr>
              <a:t>signed</a:t>
            </a:r>
            <a:r>
              <a:rPr lang="en-US" dirty="0"/>
              <a:t> or </a:t>
            </a:r>
            <a:r>
              <a:rPr lang="en-US" dirty="0">
                <a:solidFill>
                  <a:srgbClr val="00B050"/>
                </a:solidFill>
              </a:rPr>
              <a:t>unsigned</a:t>
            </a:r>
            <a:r>
              <a:rPr lang="en-US" dirty="0"/>
              <a:t>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For each signed type there is an equivalent unsigned type.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703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CA0C8-9D57-174C-D238-E70F8C1E3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50813"/>
            <a:ext cx="8074025" cy="758825"/>
          </a:xfrm>
        </p:spPr>
        <p:txBody>
          <a:bodyPr anchor="ctr"/>
          <a:lstStyle/>
          <a:p>
            <a:r>
              <a:rPr lang="en-US" b="1" dirty="0"/>
              <a:t>Signed Integers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EA805-9245-378C-B235-2C087921A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Signed integers are used to represent positive and negative values.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On a computer using two’s complement arithmetic, a signed integer ranges from </a:t>
            </a:r>
            <a:r>
              <a:rPr lang="en-US" dirty="0">
                <a:solidFill>
                  <a:schemeClr val="accent6"/>
                </a:solidFill>
              </a:rPr>
              <a:t>-2</a:t>
            </a:r>
            <a:r>
              <a:rPr lang="en-US" baseline="30000" dirty="0">
                <a:solidFill>
                  <a:schemeClr val="accent6"/>
                </a:solidFill>
              </a:rPr>
              <a:t>n-1 </a:t>
            </a:r>
            <a:r>
              <a:rPr lang="en-US" dirty="0"/>
              <a:t>through 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baseline="30000" dirty="0">
                <a:solidFill>
                  <a:schemeClr val="accent6"/>
                </a:solidFill>
              </a:rPr>
              <a:t>n-1</a:t>
            </a:r>
            <a:r>
              <a:rPr lang="en-US" dirty="0">
                <a:solidFill>
                  <a:schemeClr val="accent6"/>
                </a:solidFill>
              </a:rPr>
              <a:t>-1</a:t>
            </a:r>
            <a:r>
              <a:rPr lang="en-US" dirty="0"/>
              <a:t>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318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B6B54-EA07-F0A3-F170-C73E194C2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Signed Integer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B5322-155E-4C82-6386-D4D42DFEA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Tow’s Complement (ranges from </a:t>
            </a:r>
            <a:r>
              <a:rPr lang="en-US" dirty="0">
                <a:solidFill>
                  <a:schemeClr val="accent6"/>
                </a:solidFill>
              </a:rPr>
              <a:t>-2</a:t>
            </a:r>
            <a:r>
              <a:rPr lang="en-US" baseline="30000" dirty="0">
                <a:solidFill>
                  <a:schemeClr val="accent6"/>
                </a:solidFill>
              </a:rPr>
              <a:t>n-1 </a:t>
            </a:r>
            <a:r>
              <a:rPr lang="en-US" dirty="0"/>
              <a:t>through 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baseline="30000" dirty="0">
                <a:solidFill>
                  <a:schemeClr val="accent6"/>
                </a:solidFill>
              </a:rPr>
              <a:t>n-1</a:t>
            </a:r>
            <a:r>
              <a:rPr lang="en-US" dirty="0">
                <a:solidFill>
                  <a:schemeClr val="accent6"/>
                </a:solidFill>
              </a:rPr>
              <a:t>-1</a:t>
            </a:r>
            <a:r>
              <a:rPr lang="en-US" dirty="0">
                <a:solidFill>
                  <a:schemeClr val="tx1"/>
                </a:solidFill>
              </a:rPr>
              <a:t>)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DAFEFBC-AF3A-0D51-2E39-5D9916628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95040" y="1835026"/>
            <a:ext cx="4249168" cy="4186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00585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E85B8-9A76-88D3-A125-4695DEC74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50813"/>
            <a:ext cx="8074025" cy="758825"/>
          </a:xfrm>
        </p:spPr>
        <p:txBody>
          <a:bodyPr/>
          <a:lstStyle/>
          <a:p>
            <a:r>
              <a:rPr lang="en-US" b="1" dirty="0"/>
              <a:t>Unsigned Integers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FB94F-69F8-9253-17D7-D08C55815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Unsigned integer values range from zero to a maximum that depends on the size of the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This maximum value can be calculated as 2</a:t>
            </a:r>
            <a:r>
              <a:rPr lang="en-US" baseline="30000" dirty="0"/>
              <a:t>n</a:t>
            </a:r>
            <a:r>
              <a:rPr lang="en-US" dirty="0"/>
              <a:t>-1, where </a:t>
            </a:r>
            <a:r>
              <a:rPr lang="en-US" i="1" dirty="0">
                <a:solidFill>
                  <a:srgbClr val="7030A0"/>
                </a:solidFill>
              </a:rPr>
              <a:t>n</a:t>
            </a:r>
            <a:r>
              <a:rPr lang="en-US" dirty="0"/>
              <a:t> is the </a:t>
            </a:r>
            <a:r>
              <a:rPr lang="en-US" dirty="0">
                <a:solidFill>
                  <a:srgbClr val="7030A0"/>
                </a:solidFill>
              </a:rPr>
              <a:t>number of bits </a:t>
            </a:r>
            <a:r>
              <a:rPr lang="en-US" dirty="0"/>
              <a:t>used to represent the unsigned type.</a:t>
            </a:r>
          </a:p>
        </p:txBody>
      </p:sp>
    </p:spTree>
    <p:extLst>
      <p:ext uri="{BB962C8B-B14F-4D97-AF65-F5344CB8AC3E}">
        <p14:creationId xmlns:p14="http://schemas.microsoft.com/office/powerpoint/2010/main" val="19953421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9D2CE-F7C7-6FD2-CDB6-669DD41A6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Unsigned Integer Representation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B8DE7DF-ABE0-B099-8180-795CF9EFD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Tow’s complement (ranges from </a:t>
            </a:r>
            <a:r>
              <a:rPr lang="en-US" dirty="0">
                <a:solidFill>
                  <a:schemeClr val="accent6"/>
                </a:solidFill>
              </a:rPr>
              <a:t>0</a:t>
            </a:r>
            <a:r>
              <a:rPr lang="en-US" baseline="30000" dirty="0">
                <a:solidFill>
                  <a:schemeClr val="accent6"/>
                </a:solidFill>
              </a:rPr>
              <a:t> </a:t>
            </a:r>
            <a:r>
              <a:rPr lang="en-US" dirty="0"/>
              <a:t>through 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baseline="30000" dirty="0">
                <a:solidFill>
                  <a:schemeClr val="accent6"/>
                </a:solidFill>
              </a:rPr>
              <a:t>n</a:t>
            </a:r>
            <a:r>
              <a:rPr lang="en-US" dirty="0">
                <a:solidFill>
                  <a:schemeClr val="accent6"/>
                </a:solidFill>
              </a:rPr>
              <a:t> -1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US" dirty="0"/>
          </a:p>
          <a:p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5BE836B2-E607-8158-6603-FCD31A316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55186" y="1844824"/>
            <a:ext cx="4757427" cy="42970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6765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D8F04-1923-4240-104F-25A45A970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50813"/>
            <a:ext cx="8074025" cy="758825"/>
          </a:xfrm>
        </p:spPr>
        <p:txBody>
          <a:bodyPr anchor="ctr"/>
          <a:lstStyle/>
          <a:p>
            <a:r>
              <a:rPr lang="en-US" b="1" dirty="0"/>
              <a:t>Integer Ranges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E5513-D516-5A76-EFDE-4E6692959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43000"/>
            <a:ext cx="8515672" cy="51784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7030A0"/>
                </a:solidFill>
              </a:rPr>
              <a:t>Minimum</a:t>
            </a:r>
            <a:r>
              <a:rPr lang="en-US" dirty="0"/>
              <a:t> and </a:t>
            </a:r>
            <a:r>
              <a:rPr lang="en-US" b="1" dirty="0">
                <a:solidFill>
                  <a:srgbClr val="7030A0"/>
                </a:solidFill>
              </a:rPr>
              <a:t>maximum</a:t>
            </a:r>
            <a:r>
              <a:rPr lang="en-US" dirty="0"/>
              <a:t> values for an integer type depend on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dirty="0"/>
              <a:t>The type’s representation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dirty="0" err="1"/>
              <a:t>Signedness</a:t>
            </a:r>
            <a:endParaRPr lang="en-US" dirty="0"/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dirty="0"/>
              <a:t>The number of allocated bits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The </a:t>
            </a:r>
            <a:r>
              <a:rPr lang="en-US" b="1" dirty="0"/>
              <a:t>C99</a:t>
            </a:r>
            <a:r>
              <a:rPr lang="en-US" dirty="0"/>
              <a:t> standard sets minimum requirements for these ranges.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023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E0220-5250-D6DC-1C33-36A559996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50813"/>
            <a:ext cx="8074025" cy="758825"/>
          </a:xfrm>
        </p:spPr>
        <p:txBody>
          <a:bodyPr/>
          <a:lstStyle/>
          <a:p>
            <a:r>
              <a:rPr lang="en-US" b="1" dirty="0"/>
              <a:t>Example Integer Ranges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CCEE0-CC3B-A448-3DDB-67BC421B8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Char in C is a 1-byte integer.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786337-BD25-3EC1-6D85-43881E6EF72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3568" y="1772816"/>
            <a:ext cx="7695257" cy="459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9995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1F6E35-8368-98F3-9954-9B760FA4F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50813"/>
            <a:ext cx="8074025" cy="758825"/>
          </a:xfrm>
        </p:spPr>
        <p:txBody>
          <a:bodyPr anchor="ctr"/>
          <a:lstStyle/>
          <a:p>
            <a:r>
              <a:rPr lang="en-US" b="1" dirty="0"/>
              <a:t>Signed / Unsigned Characters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422538-625B-300C-C5C0-9B9EF2264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type </a:t>
            </a:r>
            <a:r>
              <a:rPr lang="en-US" dirty="0">
                <a:latin typeface="Consolas" panose="020B0609020204030204" pitchFamily="49" charset="0"/>
              </a:rPr>
              <a:t>char</a:t>
            </a:r>
            <a:r>
              <a:rPr lang="en-US" dirty="0"/>
              <a:t> can be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signed</a:t>
            </a:r>
            <a:r>
              <a:rPr lang="en-US" dirty="0"/>
              <a:t> or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unsigned</a:t>
            </a:r>
            <a:r>
              <a:rPr lang="en-US" dirty="0"/>
              <a:t>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dirty="0"/>
              <a:t>When a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signed char</a:t>
            </a:r>
            <a:r>
              <a:rPr lang="en-US" dirty="0"/>
              <a:t> with its high bit set is saved in an integer, the result is a </a:t>
            </a:r>
            <a:r>
              <a:rPr lang="en-US" dirty="0">
                <a:solidFill>
                  <a:srgbClr val="7030A0"/>
                </a:solidFill>
              </a:rPr>
              <a:t>negative number</a:t>
            </a:r>
            <a:r>
              <a:rPr lang="en-US" dirty="0"/>
              <a:t>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dirty="0"/>
              <a:t>Use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unsigned char</a:t>
            </a:r>
            <a:r>
              <a:rPr lang="en-US" dirty="0"/>
              <a:t> for buffers, pointers, and casts when dealing with character data that may have values greater than </a:t>
            </a:r>
            <a:r>
              <a:rPr lang="en-US" b="1" dirty="0"/>
              <a:t>127</a:t>
            </a:r>
            <a:r>
              <a:rPr lang="en-US" dirty="0"/>
              <a:t> (</a:t>
            </a:r>
            <a:r>
              <a:rPr lang="en-US" b="1" dirty="0"/>
              <a:t>0x7f</a:t>
            </a:r>
            <a:r>
              <a:rPr lang="en-US" dirty="0"/>
              <a:t>).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0706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b="1" dirty="0">
                <a:solidFill>
                  <a:srgbClr val="293A83"/>
                </a:solidFill>
                <a:latin typeface="Gill Sans MT" panose="020B0502020104020203" pitchFamily="34" charset="0"/>
              </a:rPr>
              <a:t>Overflow and Underflow</a:t>
            </a: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600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just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latin typeface="Gill Sans MT" panose="020B0502020104020203" pitchFamily="34" charset="0"/>
              </a:rPr>
              <a:t>All types have limited number of bits</a:t>
            </a:r>
          </a:p>
          <a:p>
            <a:pPr lvl="1" algn="just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latin typeface="Gill Sans MT" panose="020B0502020104020203" pitchFamily="34" charset="0"/>
              </a:rPr>
              <a:t>Limited range of number are supported</a:t>
            </a:r>
          </a:p>
          <a:p>
            <a:pPr lvl="1" algn="just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latin typeface="Gill Sans MT" panose="020B0502020104020203" pitchFamily="34" charset="0"/>
              </a:rPr>
              <a:t>Limited precision</a:t>
            </a:r>
          </a:p>
          <a:p>
            <a:pPr algn="just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latin typeface="Gill Sans MT" panose="020B0502020104020203" pitchFamily="34" charset="0"/>
              </a:rPr>
              <a:t>Overflow</a:t>
            </a:r>
          </a:p>
          <a:p>
            <a:pPr lvl="1" algn="just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latin typeface="Gill Sans MT" panose="020B0502020104020203" pitchFamily="34" charset="0"/>
              </a:rPr>
              <a:t>Assign a very big number to a variable that is larger than the limit of the variable.</a:t>
            </a:r>
          </a:p>
          <a:p>
            <a:pPr algn="just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latin typeface="Gill Sans MT" panose="020B0502020104020203" pitchFamily="34" charset="0"/>
              </a:rPr>
              <a:t>Underflow</a:t>
            </a:r>
          </a:p>
          <a:p>
            <a:pPr lvl="1" algn="just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latin typeface="Gill Sans MT" panose="020B0502020104020203" pitchFamily="34" charset="0"/>
              </a:rPr>
              <a:t>Assign a very small number to a variable that is smaller than the limit of the variable.</a:t>
            </a:r>
          </a:p>
          <a:p>
            <a:pPr lvl="1" algn="just">
              <a:spcBef>
                <a:spcPts val="700"/>
              </a:spcBef>
              <a:buClrTx/>
              <a:buSzPct val="85000"/>
              <a:buFontTx/>
              <a:buNone/>
            </a:pPr>
            <a:endParaRPr lang="en-US" sz="2800" dirty="0">
              <a:latin typeface="Gill Sans MT" panose="020B0502020104020203" pitchFamily="34" charset="0"/>
            </a:endParaRPr>
          </a:p>
          <a:p>
            <a:pPr lvl="1" algn="just">
              <a:spcBef>
                <a:spcPts val="700"/>
              </a:spcBef>
              <a:buClrTx/>
              <a:buSzPct val="85000"/>
              <a:buFontTx/>
              <a:buNone/>
            </a:pPr>
            <a:endParaRPr lang="en-US" sz="2800" dirty="0">
              <a:latin typeface="Gill Sans MT" panose="020B0502020104020203" pitchFamily="34" charset="0"/>
            </a:endParaRP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4214179-09B2-4E04-B5CF-517141AE24D7}" type="slidenum">
              <a:rPr lang="en-US" sz="1200">
                <a:latin typeface="Gill Sans MT" panose="020B0502020104020203" pitchFamily="34" charset="0"/>
                <a:ea typeface="MS PGothic" pitchFamily="32" charset="-128"/>
              </a:rPr>
              <a:pPr algn="r">
                <a:buClrTx/>
                <a:buFontTx/>
                <a:buNone/>
              </a:pPr>
              <a:t>29</a:t>
            </a:fld>
            <a:endParaRPr lang="en-US" sz="1200" dirty="0">
              <a:latin typeface="Gill Sans MT" panose="020B0502020104020203" pitchFamily="34" charset="0"/>
              <a:ea typeface="MS PGothic" pitchFamily="32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028384" y="5890524"/>
            <a:ext cx="1080120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9279512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FE26C96-3B32-441C-BCFA-67486FCA1F15}" type="slidenum">
              <a:rPr lang="en-US" sz="1200">
                <a:latin typeface="Gill Sans MT" panose="020B0502020104020203" pitchFamily="34" charset="0"/>
                <a:ea typeface="MS PGothic" pitchFamily="32" charset="-128"/>
              </a:rPr>
              <a:pPr algn="r">
                <a:buClrTx/>
                <a:buFontTx/>
                <a:buNone/>
              </a:pPr>
              <a:t>3</a:t>
            </a:fld>
            <a:endParaRPr lang="en-US" sz="1200" dirty="0">
              <a:latin typeface="Gill Sans MT" panose="020B0502020104020203" pitchFamily="34" charset="0"/>
              <a:ea typeface="MS PGothic" pitchFamily="32" charset="-128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251520" y="548680"/>
            <a:ext cx="8712968" cy="58326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Gill Sans MT" panose="020B0502020104020203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796" y="273775"/>
            <a:ext cx="5320407" cy="62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9ECAB-3C04-0294-B388-2F92B1620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50813"/>
            <a:ext cx="8074025" cy="758825"/>
          </a:xfrm>
        </p:spPr>
        <p:txBody>
          <a:bodyPr anchor="ctr"/>
          <a:lstStyle/>
          <a:p>
            <a:r>
              <a:rPr lang="en-US" b="1" dirty="0"/>
              <a:t>Overflow Examples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D54591-CE67-1E17-9371-8F323EEFE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Example of </a:t>
            </a:r>
            <a:r>
              <a:rPr lang="en-US" b="1" dirty="0"/>
              <a:t>signed</a:t>
            </a:r>
            <a:r>
              <a:rPr lang="en-US" dirty="0"/>
              <a:t> and </a:t>
            </a:r>
            <a:r>
              <a:rPr lang="en-US" b="1" dirty="0"/>
              <a:t>unsigned</a:t>
            </a:r>
            <a:r>
              <a:rPr lang="en-US" dirty="0"/>
              <a:t> integer overflows: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DCD6897B-8732-9A4D-F364-F4AF9E572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42151" y="2151728"/>
            <a:ext cx="6526193" cy="4178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EAEE53-D232-C27B-22A3-6FF3DC7E7508}"/>
              </a:ext>
            </a:extLst>
          </p:cNvPr>
          <p:cNvSpPr txBox="1"/>
          <p:nvPr/>
        </p:nvSpPr>
        <p:spPr>
          <a:xfrm>
            <a:off x="4405247" y="2636912"/>
            <a:ext cx="34162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#include &lt;</a:t>
            </a:r>
            <a:r>
              <a:rPr lang="en-US" sz="24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limits.h</a:t>
            </a:r>
            <a:r>
              <a:rPr lang="en-US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&gt;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84AF7B4-B4A8-F00F-B2C2-8E2DB25AAD04}"/>
              </a:ext>
            </a:extLst>
          </p:cNvPr>
          <p:cNvCxnSpPr/>
          <p:nvPr/>
        </p:nvCxnSpPr>
        <p:spPr bwMode="auto">
          <a:xfrm flipV="1">
            <a:off x="3001988" y="2924944"/>
            <a:ext cx="1425996" cy="432048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6321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CA003-25FC-CB90-CBC0-29F2B8AF6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50813"/>
            <a:ext cx="8074025" cy="758825"/>
          </a:xfrm>
        </p:spPr>
        <p:txBody>
          <a:bodyPr anchor="ctr"/>
          <a:lstStyle/>
          <a:p>
            <a:r>
              <a:rPr lang="en-US" b="1" dirty="0"/>
              <a:t>Underflow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40EDF-133C-5608-CBCA-2F22DB846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44513" indent="-457200">
              <a:buFont typeface="Wingdings" panose="05000000000000000000" pitchFamily="2" charset="2"/>
              <a:buChar char="Ø"/>
            </a:pPr>
            <a:r>
              <a:rPr lang="en-US" dirty="0"/>
              <a:t>Example of </a:t>
            </a:r>
            <a:r>
              <a:rPr lang="en-US" b="1" dirty="0"/>
              <a:t>signed</a:t>
            </a:r>
            <a:r>
              <a:rPr lang="en-US" dirty="0"/>
              <a:t> and </a:t>
            </a:r>
            <a:r>
              <a:rPr lang="en-US" b="1" dirty="0"/>
              <a:t>unsigned</a:t>
            </a:r>
            <a:r>
              <a:rPr lang="en-US" dirty="0"/>
              <a:t> integer underflows: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00E9C1-036D-3567-B0B2-2DB4A4114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80" y="2348880"/>
            <a:ext cx="7316839" cy="37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3849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85BE15C-25D9-4601-9FF3-6D47C02A77A9}" type="slidenum">
              <a:rPr lang="en-US" sz="1200">
                <a:latin typeface="Gill Sans MT" panose="020B0502020104020203" pitchFamily="34" charset="0"/>
                <a:ea typeface="MS PGothic" pitchFamily="32" charset="-128"/>
              </a:rPr>
              <a:pPr algn="r">
                <a:buClrTx/>
                <a:buFontTx/>
                <a:buNone/>
              </a:pPr>
              <a:t>32</a:t>
            </a:fld>
            <a:endParaRPr lang="en-US" sz="1200" dirty="0">
              <a:latin typeface="Gill Sans MT" panose="020B0502020104020203" pitchFamily="34" charset="0"/>
              <a:ea typeface="MS PGothic" pitchFamily="32" charset="-128"/>
            </a:endParaRP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b="1" dirty="0">
                <a:solidFill>
                  <a:srgbClr val="293A83"/>
                </a:solidFill>
                <a:latin typeface="Gill Sans MT" panose="020B0502020104020203" pitchFamily="34" charset="0"/>
              </a:rPr>
              <a:t>Variables: Identifier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latin typeface="Gill Sans MT" panose="020B0502020104020203" pitchFamily="34" charset="0"/>
              </a:rPr>
              <a:t>The name of variables: </a:t>
            </a:r>
            <a:r>
              <a:rPr lang="en-US" sz="2800" dirty="0">
                <a:solidFill>
                  <a:srgbClr val="CC0000"/>
                </a:solidFill>
                <a:latin typeface="Gill Sans MT" panose="020B0502020104020203" pitchFamily="34" charset="0"/>
              </a:rPr>
              <a:t>identifier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latin typeface="Gill Sans MT" panose="020B0502020104020203" pitchFamily="34" charset="0"/>
              </a:rPr>
              <a:t>Identifier is a string (</a:t>
            </a:r>
            <a:r>
              <a:rPr lang="en-US" sz="2800" dirty="0">
                <a:solidFill>
                  <a:srgbClr val="CC0000"/>
                </a:solidFill>
                <a:latin typeface="Gill Sans MT" panose="020B0502020104020203" pitchFamily="34" charset="0"/>
              </a:rPr>
              <a:t>single word</a:t>
            </a:r>
            <a:r>
              <a:rPr lang="en-US" sz="2800" dirty="0">
                <a:latin typeface="Gill Sans MT" panose="020B0502020104020203" pitchFamily="34" charset="0"/>
              </a:rPr>
              <a:t>) of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>
                <a:latin typeface="Gill Sans MT" panose="020B0502020104020203" pitchFamily="34" charset="0"/>
              </a:rPr>
              <a:t>Alphabet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>
                <a:latin typeface="Gill Sans MT" panose="020B0502020104020203" pitchFamily="34" charset="0"/>
              </a:rPr>
              <a:t>Numbers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>
                <a:latin typeface="Gill Sans MT" panose="020B0502020104020203" pitchFamily="34" charset="0"/>
              </a:rPr>
              <a:t>“_”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latin typeface="Gill Sans MT" panose="020B0502020104020203" pitchFamily="34" charset="0"/>
              </a:rPr>
              <a:t>But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>
                <a:latin typeface="Gill Sans MT" panose="020B0502020104020203" pitchFamily="34" charset="0"/>
              </a:rPr>
              <a:t>Can</a:t>
            </a:r>
            <a:r>
              <a:rPr lang="en-US" sz="2400" dirty="0">
                <a:solidFill>
                  <a:srgbClr val="CC0000"/>
                </a:solidFill>
                <a:latin typeface="Gill Sans MT" panose="020B0502020104020203" pitchFamily="34" charset="0"/>
              </a:rPr>
              <a:t>not</a:t>
            </a:r>
            <a:r>
              <a:rPr lang="en-US" sz="2400" dirty="0">
                <a:latin typeface="Gill Sans MT" panose="020B0502020104020203" pitchFamily="34" charset="0"/>
              </a:rPr>
              <a:t> start with digits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>
                <a:latin typeface="Gill Sans MT" panose="020B0502020104020203" pitchFamily="34" charset="0"/>
              </a:rPr>
              <a:t>Can</a:t>
            </a:r>
            <a:r>
              <a:rPr lang="en-US" sz="2400" dirty="0">
                <a:solidFill>
                  <a:srgbClr val="CC0000"/>
                </a:solidFill>
                <a:latin typeface="Gill Sans MT" panose="020B0502020104020203" pitchFamily="34" charset="0"/>
              </a:rPr>
              <a:t>not</a:t>
            </a:r>
            <a:r>
              <a:rPr lang="en-US" sz="2400" dirty="0">
                <a:latin typeface="Gill Sans MT" panose="020B0502020104020203" pitchFamily="34" charset="0"/>
              </a:rPr>
              <a:t> be the key-words (reserved words)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>
                <a:latin typeface="Gill Sans MT" panose="020B0502020104020203" pitchFamily="34" charset="0"/>
              </a:rPr>
              <a:t>Can</a:t>
            </a:r>
            <a:r>
              <a:rPr lang="en-US" sz="2400" dirty="0">
                <a:solidFill>
                  <a:srgbClr val="C00000"/>
                </a:solidFill>
                <a:latin typeface="Gill Sans MT" panose="020B0502020104020203" pitchFamily="34" charset="0"/>
              </a:rPr>
              <a:t>not</a:t>
            </a:r>
            <a:r>
              <a:rPr lang="en-US" sz="2400" dirty="0">
                <a:latin typeface="Gill Sans MT" panose="020B0502020104020203" pitchFamily="34" charset="0"/>
              </a:rPr>
              <a:t> be duplicated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>
                <a:latin typeface="Gill Sans MT" panose="020B0502020104020203" pitchFamily="34" charset="0"/>
              </a:rPr>
              <a:t>Should </a:t>
            </a:r>
            <a:r>
              <a:rPr lang="en-US" sz="2400" dirty="0">
                <a:solidFill>
                  <a:srgbClr val="CC0000"/>
                </a:solidFill>
                <a:latin typeface="Gill Sans MT" panose="020B0502020104020203" pitchFamily="34" charset="0"/>
              </a:rPr>
              <a:t>not</a:t>
            </a:r>
            <a:r>
              <a:rPr lang="en-US" sz="2400" dirty="0">
                <a:latin typeface="Gill Sans MT" panose="020B0502020104020203" pitchFamily="34" charset="0"/>
              </a:rPr>
              <a:t> be library function names: </a:t>
            </a: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printf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6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9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5" dur="500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8" dur="500"/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8BD3617-7BCC-474C-9504-FC69145F4361}" type="slidenum">
              <a:rPr lang="en-US" sz="1200">
                <a:latin typeface="Gill Sans MT" panose="020B0502020104020203" pitchFamily="34" charset="0"/>
                <a:ea typeface="MS PGothic" pitchFamily="32" charset="-128"/>
              </a:rPr>
              <a:pPr algn="r">
                <a:buClrTx/>
                <a:buFontTx/>
                <a:buNone/>
              </a:pPr>
              <a:t>33</a:t>
            </a:fld>
            <a:endParaRPr lang="en-US" sz="1200" dirty="0">
              <a:latin typeface="Gill Sans MT" panose="020B0502020104020203" pitchFamily="34" charset="0"/>
              <a:ea typeface="MS PGothic" pitchFamily="32" charset="-128"/>
            </a:endParaRPr>
          </a:p>
        </p:txBody>
      </p:sp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b="1" dirty="0">
                <a:solidFill>
                  <a:srgbClr val="293A83"/>
                </a:solidFill>
                <a:latin typeface="Gill Sans MT" panose="020B0502020104020203" pitchFamily="34" charset="0"/>
              </a:rPr>
              <a:t>Variables: Identifier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3058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9175" indent="-347663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latin typeface="Gill Sans MT" panose="020B0502020104020203" pitchFamily="34" charset="0"/>
              </a:rPr>
              <a:t>Use readable identifiers:</a:t>
            </a:r>
          </a:p>
          <a:p>
            <a:pPr lvl="1">
              <a:spcBef>
                <a:spcPts val="8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200" dirty="0">
                <a:latin typeface="Gill Sans MT" panose="020B0502020104020203" pitchFamily="34" charset="0"/>
              </a:rPr>
              <a:t>Do </a:t>
            </a:r>
            <a:r>
              <a:rPr lang="en-US" sz="3200" dirty="0">
                <a:solidFill>
                  <a:srgbClr val="CC0000"/>
                </a:solidFill>
                <a:latin typeface="Gill Sans MT" panose="020B0502020104020203" pitchFamily="34" charset="0"/>
              </a:rPr>
              <a:t>not</a:t>
            </a:r>
            <a:r>
              <a:rPr lang="en-US" sz="3200" dirty="0">
                <a:latin typeface="Gill Sans MT" panose="020B0502020104020203" pitchFamily="34" charset="0"/>
              </a:rPr>
              <a:t> use  </a:t>
            </a:r>
            <a:r>
              <a:rPr lang="en-US" sz="2800" b="1" dirty="0" err="1">
                <a:solidFill>
                  <a:srgbClr val="FF3300"/>
                </a:solidFill>
                <a:latin typeface="Consolas" panose="020B0609020204030204" pitchFamily="49" charset="0"/>
                <a:cs typeface="Courier New" pitchFamily="49" charset="0"/>
              </a:rPr>
              <a:t>memorystartaddress</a:t>
            </a:r>
            <a:endParaRPr lang="en-US" sz="2800" b="1" dirty="0">
              <a:solidFill>
                <a:srgbClr val="FF33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lvl="2">
              <a:spcBef>
                <a:spcPts val="7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3000" dirty="0">
                <a:latin typeface="Gill Sans MT" panose="020B0502020104020203" pitchFamily="34" charset="0"/>
              </a:rPr>
              <a:t>Use </a:t>
            </a:r>
            <a:r>
              <a:rPr lang="en-US" sz="2600" b="1" dirty="0" err="1">
                <a:solidFill>
                  <a:srgbClr val="00B0F0"/>
                </a:solidFill>
                <a:latin typeface="Consolas" panose="020B0609020204030204" pitchFamily="49" charset="0"/>
                <a:cs typeface="Courier New" pitchFamily="49" charset="0"/>
              </a:rPr>
              <a:t>memory_start_address</a:t>
            </a:r>
            <a:endParaRPr lang="en-US" sz="2600" b="1" dirty="0">
              <a:solidFill>
                <a:srgbClr val="00B0F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lvl="1">
              <a:spcBef>
                <a:spcPts val="8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200" dirty="0">
                <a:latin typeface="Gill Sans MT" panose="020B0502020104020203" pitchFamily="34" charset="0"/>
              </a:rPr>
              <a:t>Do </a:t>
            </a:r>
            <a:r>
              <a:rPr lang="en-US" sz="3200" dirty="0">
                <a:solidFill>
                  <a:srgbClr val="CC0000"/>
                </a:solidFill>
                <a:latin typeface="Gill Sans MT" panose="020B0502020104020203" pitchFamily="34" charset="0"/>
              </a:rPr>
              <a:t>not</a:t>
            </a:r>
            <a:r>
              <a:rPr lang="en-US" sz="3200" dirty="0">
                <a:latin typeface="Gill Sans MT" panose="020B0502020104020203" pitchFamily="34" charset="0"/>
              </a:rPr>
              <a:t> use </a:t>
            </a: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  <a:cs typeface="Courier New" pitchFamily="49" charset="0"/>
              </a:rPr>
              <a:t>xyz</a:t>
            </a:r>
            <a:r>
              <a:rPr lang="en-US" sz="3200" dirty="0">
                <a:latin typeface="Gill Sans MT" panose="020B0502020104020203" pitchFamily="34" charset="0"/>
              </a:rPr>
              <a:t>, </a:t>
            </a:r>
            <a:r>
              <a:rPr lang="en-US" sz="2800" b="1" dirty="0" err="1">
                <a:solidFill>
                  <a:srgbClr val="00B0F0"/>
                </a:solidFill>
                <a:latin typeface="Consolas" panose="020B0609020204030204" pitchFamily="49" charset="0"/>
                <a:cs typeface="Courier New" pitchFamily="49" charset="0"/>
              </a:rPr>
              <a:t>abc</a:t>
            </a:r>
            <a:r>
              <a:rPr lang="en-US" sz="3200" dirty="0">
                <a:latin typeface="Gill Sans MT" panose="020B0502020104020203" pitchFamily="34" charset="0"/>
              </a:rPr>
              <a:t>, </a:t>
            </a: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  <a:cs typeface="Courier New" pitchFamily="49" charset="0"/>
              </a:rPr>
              <a:t>z</a:t>
            </a:r>
            <a:r>
              <a:rPr lang="en-US" sz="3200" dirty="0">
                <a:latin typeface="Gill Sans MT" panose="020B0502020104020203" pitchFamily="34" charset="0"/>
              </a:rPr>
              <a:t>, </a:t>
            </a: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  <a:cs typeface="Courier New" pitchFamily="49" charset="0"/>
              </a:rPr>
              <a:t>x</a:t>
            </a:r>
            <a:r>
              <a:rPr lang="en-US" sz="3200" dirty="0">
                <a:latin typeface="Gill Sans MT" panose="020B0502020104020203" pitchFamily="34" charset="0"/>
              </a:rPr>
              <a:t>, </a:t>
            </a:r>
            <a:r>
              <a:rPr lang="en-US" sz="2800" b="1" dirty="0">
                <a:solidFill>
                  <a:srgbClr val="00B0F0"/>
                </a:solidFill>
                <a:latin typeface="Consolas" panose="020B0609020204030204" pitchFamily="49" charset="0"/>
                <a:cs typeface="Courier New" pitchFamily="49" charset="0"/>
              </a:rPr>
              <a:t>t</a:t>
            </a:r>
          </a:p>
          <a:p>
            <a:pPr lvl="2">
              <a:spcBef>
                <a:spcPts val="7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3000" dirty="0">
                <a:latin typeface="Gill Sans MT" panose="020B0502020104020203" pitchFamily="34" charset="0"/>
              </a:rPr>
              <a:t>Use </a:t>
            </a:r>
            <a:r>
              <a:rPr lang="en-US" sz="2600" b="1" dirty="0">
                <a:solidFill>
                  <a:srgbClr val="00B0F0"/>
                </a:solidFill>
                <a:latin typeface="Consolas" panose="020B0609020204030204" pitchFamily="49" charset="0"/>
                <a:cs typeface="Courier New" pitchFamily="49" charset="0"/>
              </a:rPr>
              <a:t>counter</a:t>
            </a:r>
            <a:r>
              <a:rPr lang="en-US" sz="3000" dirty="0">
                <a:latin typeface="Gill Sans MT" panose="020B0502020104020203" pitchFamily="34" charset="0"/>
              </a:rPr>
              <a:t>, </a:t>
            </a:r>
            <a:r>
              <a:rPr lang="en-US" sz="2600" b="1" dirty="0">
                <a:solidFill>
                  <a:srgbClr val="00B0F0"/>
                </a:solidFill>
                <a:latin typeface="Consolas" panose="020B0609020204030204" pitchFamily="49" charset="0"/>
                <a:cs typeface="Courier New" pitchFamily="49" charset="0"/>
              </a:rPr>
              <a:t>sum</a:t>
            </a:r>
            <a:r>
              <a:rPr lang="en-US" sz="3000" dirty="0">
                <a:latin typeface="Gill Sans MT" panose="020B0502020104020203" pitchFamily="34" charset="0"/>
              </a:rPr>
              <a:t>, </a:t>
            </a:r>
            <a:r>
              <a:rPr lang="en-US" sz="2600" b="1" dirty="0">
                <a:solidFill>
                  <a:srgbClr val="00B0F0"/>
                </a:solidFill>
                <a:latin typeface="Consolas" panose="020B0609020204030204" pitchFamily="49" charset="0"/>
                <a:cs typeface="Courier New" pitchFamily="49" charset="0"/>
              </a:rPr>
              <a:t>average</a:t>
            </a:r>
            <a:r>
              <a:rPr lang="en-US" sz="3000" dirty="0">
                <a:latin typeface="Gill Sans MT" panose="020B0502020104020203" pitchFamily="34" charset="0"/>
              </a:rPr>
              <a:t>, </a:t>
            </a:r>
            <a:r>
              <a:rPr lang="en-US" sz="2600" b="1" dirty="0">
                <a:solidFill>
                  <a:srgbClr val="00B0F0"/>
                </a:solidFill>
                <a:latin typeface="Consolas" panose="020B0609020204030204" pitchFamily="49" charset="0"/>
                <a:cs typeface="Courier New" pitchFamily="49" charset="0"/>
              </a:rPr>
              <a:t>result</a:t>
            </a:r>
            <a:r>
              <a:rPr lang="en-US" sz="3000" dirty="0">
                <a:latin typeface="Gill Sans MT" panose="020B0502020104020203" pitchFamily="34" charset="0"/>
              </a:rPr>
              <a:t>, </a:t>
            </a:r>
            <a:r>
              <a:rPr lang="en-US" sz="2600" b="1" dirty="0">
                <a:solidFill>
                  <a:srgbClr val="00B0F0"/>
                </a:solidFill>
                <a:latin typeface="Consolas" panose="020B0609020204030204" pitchFamily="49" charset="0"/>
                <a:cs typeface="Courier New" pitchFamily="49" charset="0"/>
              </a:rPr>
              <a:t>parameter</a:t>
            </a:r>
            <a:r>
              <a:rPr lang="en-US" sz="3000" dirty="0">
                <a:latin typeface="Gill Sans MT" panose="020B0502020104020203" pitchFamily="34" charset="0"/>
              </a:rPr>
              <a:t>, …</a:t>
            </a:r>
          </a:p>
          <a:p>
            <a:pPr lvl="1">
              <a:spcBef>
                <a:spcPts val="8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200" dirty="0">
                <a:latin typeface="Gill Sans MT" panose="020B0502020104020203" pitchFamily="34" charset="0"/>
              </a:rPr>
              <a:t>Do </a:t>
            </a:r>
            <a:r>
              <a:rPr lang="en-US" sz="3200" dirty="0">
                <a:solidFill>
                  <a:srgbClr val="CC0000"/>
                </a:solidFill>
                <a:latin typeface="Gill Sans MT" panose="020B0502020104020203" pitchFamily="34" charset="0"/>
              </a:rPr>
              <a:t>not</a:t>
            </a:r>
            <a:r>
              <a:rPr lang="en-US" sz="3200" dirty="0">
                <a:latin typeface="Gill Sans MT" panose="020B0502020104020203" pitchFamily="34" charset="0"/>
              </a:rPr>
              <a:t> be lazy </a:t>
            </a:r>
          </a:p>
          <a:p>
            <a:pPr marL="1143000" lvl="2" indent="-228600">
              <a:spcBef>
                <a:spcPts val="750"/>
              </a:spcBef>
              <a:buClr>
                <a:srgbClr val="CC0000"/>
              </a:buClr>
              <a:buSzPct val="75000"/>
              <a:buFont typeface="Wingdings" charset="2"/>
              <a:buChar char=""/>
              <a:tabLst/>
            </a:pPr>
            <a:r>
              <a:rPr lang="en-US" sz="3000" dirty="0">
                <a:solidFill>
                  <a:schemeClr val="tx1"/>
                </a:solidFill>
                <a:latin typeface="Gill Sans MT" panose="020B0502020104020203" pitchFamily="34" charset="0"/>
              </a:rPr>
              <a:t> Use meaningful and readable names</a:t>
            </a:r>
          </a:p>
          <a:p>
            <a:pPr marL="341312" lvl="1" indent="0">
              <a:spcBef>
                <a:spcPts val="800"/>
              </a:spcBef>
              <a:buClr>
                <a:srgbClr val="006633"/>
              </a:buClr>
              <a:buSzPct val="85000"/>
            </a:pPr>
            <a:endParaRPr lang="en-US" sz="3200" dirty="0"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5" dur="5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27F415D2-B0C0-4E44-8340-74B2494FCEE6}" type="slidenum">
              <a:rPr lang="en-US" sz="1200">
                <a:latin typeface="Gill Sans MT" panose="020B0502020104020203" pitchFamily="34" charset="0"/>
                <a:ea typeface="MS PGothic" pitchFamily="32" charset="-128"/>
              </a:rPr>
              <a:pPr algn="r">
                <a:buClrTx/>
                <a:buFontTx/>
                <a:buNone/>
              </a:pPr>
              <a:t>34</a:t>
            </a:fld>
            <a:endParaRPr lang="en-US" sz="1200" dirty="0">
              <a:latin typeface="Gill Sans MT" panose="020B0502020104020203" pitchFamily="34" charset="0"/>
              <a:ea typeface="MS PGothic" pitchFamily="32" charset="-128"/>
            </a:endParaRPr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228600" y="151304"/>
            <a:ext cx="86868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b="1" dirty="0">
                <a:solidFill>
                  <a:srgbClr val="293A83"/>
                </a:solidFill>
                <a:latin typeface="Gill Sans MT" panose="020B0502020104020203" pitchFamily="34" charset="0"/>
              </a:rPr>
              <a:t>C reserved words</a:t>
            </a: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83" y="1844824"/>
            <a:ext cx="8628633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E8132-509C-E931-F876-FB0DE2D14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93A83"/>
                </a:solidFill>
              </a:rPr>
              <a:t>C</a:t>
            </a:r>
            <a:r>
              <a:rPr lang="en-US" sz="3200" dirty="0">
                <a:solidFill>
                  <a:srgbClr val="293A83"/>
                </a:solidFill>
                <a:latin typeface="Gill Sans MT" panose="020B0502020104020203" pitchFamily="34" charset="0"/>
              </a:rPr>
              <a:t>annot be used for identifiers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F109962-5AF5-4384-93C7-72EF0C687FB5}" type="slidenum">
              <a:rPr lang="en-US" sz="1200">
                <a:latin typeface="Gill Sans MT" panose="020B0502020104020203" pitchFamily="34" charset="0"/>
                <a:ea typeface="MS PGothic" pitchFamily="32" charset="-128"/>
              </a:rPr>
              <a:pPr algn="r">
                <a:buClrTx/>
                <a:buFontTx/>
                <a:buNone/>
              </a:pPr>
              <a:t>35</a:t>
            </a:fld>
            <a:endParaRPr lang="en-US" sz="1200" dirty="0">
              <a:latin typeface="Gill Sans MT" panose="020B0502020104020203" pitchFamily="34" charset="0"/>
              <a:ea typeface="MS PGothic" pitchFamily="32" charset="-128"/>
            </a:endParaRPr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251520" y="136525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3600" b="1" dirty="0">
                <a:solidFill>
                  <a:srgbClr val="293A83"/>
                </a:solidFill>
                <a:latin typeface="Gill Sans MT" panose="020B0502020104020203" pitchFamily="34" charset="0"/>
              </a:rPr>
              <a:t>C++ reserved words</a:t>
            </a: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152650"/>
            <a:ext cx="9067800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3F811-9E18-A520-EDDE-3CF0C8652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293A83"/>
                </a:solidFill>
                <a:latin typeface="Gill Sans MT" panose="020B0502020104020203" pitchFamily="34" charset="0"/>
              </a:rPr>
              <a:t>Cannot use for identifiers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323528" y="150813"/>
            <a:ext cx="8382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b="1" dirty="0">
                <a:solidFill>
                  <a:srgbClr val="293A83"/>
                </a:solidFill>
                <a:latin typeface="Gill Sans MT" panose="020B0502020104020203" pitchFamily="34" charset="0"/>
              </a:rPr>
              <a:t>Variable Identifiers</a:t>
            </a:r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numCol="2"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latin typeface="Gill Sans MT" panose="020B0502020104020203" pitchFamily="34" charset="0"/>
              </a:rPr>
              <a:t>Example of </a:t>
            </a:r>
            <a:r>
              <a:rPr lang="en-US" sz="3200" b="1" dirty="0">
                <a:solidFill>
                  <a:srgbClr val="00B050"/>
                </a:solidFill>
                <a:latin typeface="Gill Sans MT" panose="020B0502020104020203" pitchFamily="34" charset="0"/>
              </a:rPr>
              <a:t>valid</a:t>
            </a:r>
            <a:r>
              <a:rPr lang="en-US" sz="3200" dirty="0">
                <a:latin typeface="Gill Sans MT" panose="020B0502020104020203" pitchFamily="34" charset="0"/>
              </a:rPr>
              <a:t> identifiers</a:t>
            </a:r>
          </a:p>
          <a:p>
            <a:pPr marL="914400" lvl="1" indent="-457200">
              <a:spcBef>
                <a:spcPts val="1875"/>
              </a:spcBef>
              <a:buClrTx/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rgbClr val="123425"/>
                </a:solidFill>
                <a:latin typeface="Consolas" panose="020B0609020204030204" pitchFamily="49" charset="0"/>
                <a:cs typeface="Courier New" pitchFamily="49" charset="0"/>
              </a:rPr>
              <a:t>student</a:t>
            </a:r>
          </a:p>
          <a:p>
            <a:pPr marL="914400" lvl="1" indent="-457200">
              <a:spcBef>
                <a:spcPts val="1875"/>
              </a:spcBef>
              <a:buClrTx/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rgbClr val="123425"/>
                </a:solidFill>
                <a:latin typeface="Consolas" panose="020B0609020204030204" pitchFamily="49" charset="0"/>
                <a:cs typeface="Courier New" pitchFamily="49" charset="0"/>
              </a:rPr>
              <a:t>Grade</a:t>
            </a:r>
          </a:p>
          <a:p>
            <a:pPr marL="914400" lvl="1" indent="-457200">
              <a:spcBef>
                <a:spcPts val="1875"/>
              </a:spcBef>
              <a:buClrTx/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rgbClr val="123425"/>
                </a:solidFill>
                <a:latin typeface="Consolas" panose="020B0609020204030204" pitchFamily="49" charset="0"/>
                <a:cs typeface="Courier New" pitchFamily="49" charset="0"/>
              </a:rPr>
              <a:t>sum </a:t>
            </a:r>
          </a:p>
          <a:p>
            <a:pPr marL="914400" lvl="1" indent="-457200">
              <a:spcBef>
                <a:spcPts val="1875"/>
              </a:spcBef>
              <a:buClrTx/>
              <a:buFont typeface="Arial" panose="020B0604020202020204" pitchFamily="34" charset="0"/>
              <a:buChar char="•"/>
            </a:pPr>
            <a:r>
              <a:rPr lang="en-US" sz="3000" b="1" dirty="0" err="1">
                <a:solidFill>
                  <a:srgbClr val="123425"/>
                </a:solidFill>
                <a:latin typeface="Consolas" panose="020B0609020204030204" pitchFamily="49" charset="0"/>
                <a:cs typeface="Courier New" pitchFamily="49" charset="0"/>
              </a:rPr>
              <a:t>all_students</a:t>
            </a:r>
            <a:r>
              <a:rPr lang="en-US" sz="3000" b="1" dirty="0">
                <a:solidFill>
                  <a:srgbClr val="123425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</a:p>
          <a:p>
            <a:pPr marL="914400" lvl="1" indent="-457200">
              <a:spcBef>
                <a:spcPts val="1875"/>
              </a:spcBef>
              <a:buClrTx/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rgbClr val="123425"/>
                </a:solidFill>
                <a:latin typeface="Consolas" panose="020B0609020204030204" pitchFamily="49" charset="0"/>
                <a:cs typeface="Courier New" pitchFamily="49" charset="0"/>
              </a:rPr>
              <a:t>average_grade_1</a:t>
            </a:r>
            <a:endParaRPr lang="en-US" sz="3200" dirty="0">
              <a:solidFill>
                <a:srgbClr val="123425"/>
              </a:solidFill>
              <a:latin typeface="Gill Sans MT" panose="020B0502020104020203" pitchFamily="34" charset="0"/>
            </a:endParaRP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494D755-0032-4A62-8DAB-A29801A7AD11}" type="slidenum">
              <a:rPr lang="en-US" sz="1200">
                <a:latin typeface="Gill Sans MT" panose="020B0502020104020203" pitchFamily="34" charset="0"/>
                <a:ea typeface="MS PGothic" pitchFamily="32" charset="-128"/>
              </a:rPr>
              <a:pPr algn="r">
                <a:buClrTx/>
                <a:buFontTx/>
                <a:buNone/>
              </a:pPr>
              <a:t>36</a:t>
            </a:fld>
            <a:endParaRPr lang="en-US" sz="1200" dirty="0">
              <a:latin typeface="Gill Sans MT" panose="020B0502020104020203" pitchFamily="34" charset="0"/>
              <a:ea typeface="MS PGothic" pitchFamily="32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DB5209-B5B2-4280-7095-3E3111750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1">
            <a:extLst>
              <a:ext uri="{FF2B5EF4-FFF2-40B4-BE49-F238E27FC236}">
                <a16:creationId xmlns:a16="http://schemas.microsoft.com/office/drawing/2014/main" id="{8B06D25B-F15F-8728-D84A-C2C130618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50813"/>
            <a:ext cx="8382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b="1" dirty="0">
                <a:solidFill>
                  <a:srgbClr val="293A83"/>
                </a:solidFill>
                <a:latin typeface="Gill Sans MT" panose="020B0502020104020203" pitchFamily="34" charset="0"/>
              </a:rPr>
              <a:t>Variable Identifiers</a:t>
            </a:r>
          </a:p>
        </p:txBody>
      </p:sp>
      <p:sp>
        <p:nvSpPr>
          <p:cNvPr id="30722" name="Text Box 2">
            <a:extLst>
              <a:ext uri="{FF2B5EF4-FFF2-40B4-BE49-F238E27FC236}">
                <a16:creationId xmlns:a16="http://schemas.microsoft.com/office/drawing/2014/main" id="{BF5C150D-0B01-F4AA-5CFE-19A111BE1C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numCol="2"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latin typeface="Gill Sans MT" panose="020B0502020104020203" pitchFamily="34" charset="0"/>
              </a:rPr>
              <a:t>Example of </a:t>
            </a:r>
            <a:r>
              <a:rPr lang="en-US" sz="3200" b="1" dirty="0">
                <a:solidFill>
                  <a:srgbClr val="00B050"/>
                </a:solidFill>
                <a:latin typeface="Gill Sans MT" panose="020B0502020104020203" pitchFamily="34" charset="0"/>
              </a:rPr>
              <a:t>valid</a:t>
            </a:r>
            <a:r>
              <a:rPr lang="en-US" sz="3200" dirty="0">
                <a:latin typeface="Gill Sans MT" panose="020B0502020104020203" pitchFamily="34" charset="0"/>
              </a:rPr>
              <a:t> identifiers</a:t>
            </a:r>
          </a:p>
          <a:p>
            <a:pPr marL="914400" lvl="1" indent="-457200">
              <a:spcBef>
                <a:spcPts val="1875"/>
              </a:spcBef>
              <a:buClrTx/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rgbClr val="123425"/>
                </a:solidFill>
                <a:latin typeface="Consolas" panose="020B0609020204030204" pitchFamily="49" charset="0"/>
                <a:cs typeface="Courier New" pitchFamily="49" charset="0"/>
              </a:rPr>
              <a:t>student</a:t>
            </a:r>
          </a:p>
          <a:p>
            <a:pPr marL="914400" lvl="1" indent="-457200">
              <a:spcBef>
                <a:spcPts val="1875"/>
              </a:spcBef>
              <a:buClrTx/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rgbClr val="123425"/>
                </a:solidFill>
                <a:latin typeface="Consolas" panose="020B0609020204030204" pitchFamily="49" charset="0"/>
                <a:cs typeface="Courier New" pitchFamily="49" charset="0"/>
              </a:rPr>
              <a:t>Grade</a:t>
            </a:r>
          </a:p>
          <a:p>
            <a:pPr marL="914400" lvl="1" indent="-457200">
              <a:spcBef>
                <a:spcPts val="1875"/>
              </a:spcBef>
              <a:buClrTx/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rgbClr val="123425"/>
                </a:solidFill>
                <a:latin typeface="Consolas" panose="020B0609020204030204" pitchFamily="49" charset="0"/>
                <a:cs typeface="Courier New" pitchFamily="49" charset="0"/>
              </a:rPr>
              <a:t>sum </a:t>
            </a:r>
          </a:p>
          <a:p>
            <a:pPr marL="914400" lvl="1" indent="-457200">
              <a:spcBef>
                <a:spcPts val="1875"/>
              </a:spcBef>
              <a:buClrTx/>
              <a:buFont typeface="Arial" panose="020B0604020202020204" pitchFamily="34" charset="0"/>
              <a:buChar char="•"/>
            </a:pPr>
            <a:r>
              <a:rPr lang="en-US" sz="3000" b="1" dirty="0" err="1">
                <a:solidFill>
                  <a:srgbClr val="123425"/>
                </a:solidFill>
                <a:latin typeface="Consolas" panose="020B0609020204030204" pitchFamily="49" charset="0"/>
                <a:cs typeface="Courier New" pitchFamily="49" charset="0"/>
              </a:rPr>
              <a:t>all_students</a:t>
            </a:r>
            <a:r>
              <a:rPr lang="en-US" sz="3000" b="1" dirty="0">
                <a:solidFill>
                  <a:srgbClr val="123425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</a:p>
          <a:p>
            <a:pPr marL="914400" lvl="1" indent="-457200">
              <a:spcBef>
                <a:spcPts val="1875"/>
              </a:spcBef>
              <a:buClrTx/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rgbClr val="123425"/>
                </a:solidFill>
                <a:latin typeface="Consolas" panose="020B0609020204030204" pitchFamily="49" charset="0"/>
                <a:cs typeface="Courier New" pitchFamily="49" charset="0"/>
              </a:rPr>
              <a:t>average_grade_1</a:t>
            </a:r>
            <a:endParaRPr lang="en-US" sz="3200" dirty="0">
              <a:solidFill>
                <a:srgbClr val="123425"/>
              </a:solidFill>
              <a:latin typeface="Gill Sans MT" panose="020B0502020104020203" pitchFamily="34" charset="0"/>
            </a:endParaRP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latin typeface="Gill Sans MT" panose="020B0502020104020203" pitchFamily="34" charset="0"/>
              </a:rPr>
              <a:t>Example of </a:t>
            </a:r>
            <a:r>
              <a:rPr lang="en-US" sz="3200" b="1" dirty="0">
                <a:solidFill>
                  <a:srgbClr val="C00000"/>
                </a:solidFill>
                <a:latin typeface="Gill Sans MT" panose="020B0502020104020203" pitchFamily="34" charset="0"/>
              </a:rPr>
              <a:t>invalid</a:t>
            </a:r>
            <a:r>
              <a:rPr lang="en-US" sz="3200" dirty="0">
                <a:latin typeface="Gill Sans MT" panose="020B0502020104020203" pitchFamily="34" charset="0"/>
              </a:rPr>
              <a:t> identifiers </a:t>
            </a:r>
          </a:p>
          <a:p>
            <a:pPr marL="860425" lvl="1" indent="-457200">
              <a:spcBef>
                <a:spcPts val="1875"/>
              </a:spcBef>
              <a:buClrTx/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if</a:t>
            </a:r>
          </a:p>
          <a:p>
            <a:pPr marL="860425" lvl="1" indent="-457200">
              <a:spcBef>
                <a:spcPts val="1875"/>
              </a:spcBef>
              <a:buClrTx/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32_test </a:t>
            </a:r>
          </a:p>
          <a:p>
            <a:pPr marL="860425" lvl="1" indent="-457200">
              <a:spcBef>
                <a:spcPts val="1875"/>
              </a:spcBef>
              <a:buClrTx/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wrong*</a:t>
            </a:r>
          </a:p>
          <a:p>
            <a:pPr marL="860425" lvl="1" indent="-457200">
              <a:spcBef>
                <a:spcPts val="1875"/>
              </a:spcBef>
              <a:buClrTx/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$</a:t>
            </a:r>
            <a:r>
              <a:rPr lang="en-US" sz="3000" b="1" dirty="0" err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sds</a:t>
            </a:r>
            <a:r>
              <a:rPr lang="en-US" sz="30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30723" name="Text Box 3">
            <a:extLst>
              <a:ext uri="{FF2B5EF4-FFF2-40B4-BE49-F238E27FC236}">
                <a16:creationId xmlns:a16="http://schemas.microsoft.com/office/drawing/2014/main" id="{5B3231B0-F2F3-C4F4-3DCC-B7B8EFA88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494D755-0032-4A62-8DAB-A29801A7AD11}" type="slidenum">
              <a:rPr lang="en-US" sz="1200">
                <a:latin typeface="Gill Sans MT" panose="020B0502020104020203" pitchFamily="34" charset="0"/>
                <a:ea typeface="MS PGothic" pitchFamily="32" charset="-128"/>
              </a:rPr>
              <a:pPr algn="r">
                <a:buClrTx/>
                <a:buFontTx/>
                <a:buNone/>
              </a:pPr>
              <a:t>37</a:t>
            </a:fld>
            <a:endParaRPr lang="en-US" sz="1200" dirty="0">
              <a:latin typeface="Gill Sans MT" panose="020B0502020104020203" pitchFamily="34" charset="0"/>
              <a:ea typeface="MS PGothic" pitchFamily="3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53960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7456396-3471-4851-A5CA-B27FBA0F9FF1}" type="slidenum">
              <a:rPr lang="en-US" sz="1200">
                <a:latin typeface="Gill Sans MT" panose="020B0502020104020203" pitchFamily="34" charset="0"/>
                <a:ea typeface="MS PGothic" pitchFamily="32" charset="-128"/>
              </a:rPr>
              <a:pPr algn="r">
                <a:buClrTx/>
                <a:buFontTx/>
                <a:buNone/>
              </a:pPr>
              <a:t>38</a:t>
            </a:fld>
            <a:endParaRPr lang="en-US" sz="1200" dirty="0">
              <a:latin typeface="Gill Sans MT" panose="020B0502020104020203" pitchFamily="34" charset="0"/>
              <a:ea typeface="MS PGothic" pitchFamily="32" charset="-128"/>
            </a:endParaRPr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395536" y="116632"/>
            <a:ext cx="8229600" cy="788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b="1" dirty="0">
                <a:solidFill>
                  <a:srgbClr val="293A83"/>
                </a:solidFill>
                <a:latin typeface="Gill Sans MT" panose="020B0502020104020203" pitchFamily="34" charset="0"/>
              </a:rPr>
              <a:t>Variables: Declaration (</a:t>
            </a:r>
            <a:r>
              <a:rPr lang="ar-SA" sz="4000" b="1" dirty="0">
                <a:solidFill>
                  <a:srgbClr val="293A83"/>
                </a:solidFill>
                <a:latin typeface="Gill Sans MT" panose="020B0502020104020203" pitchFamily="34" charset="0"/>
                <a:cs typeface="B Nazanin" pitchFamily="2" charset="-78"/>
              </a:rPr>
              <a:t>اعلان</a:t>
            </a:r>
            <a:r>
              <a:rPr lang="en-US" sz="4000" b="1" dirty="0">
                <a:solidFill>
                  <a:srgbClr val="293A83"/>
                </a:solidFill>
                <a:latin typeface="Gill Sans MT" panose="020B0502020104020203" pitchFamily="34" charset="0"/>
              </a:rPr>
              <a:t>)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latin typeface="Gill Sans MT" panose="020B0502020104020203" pitchFamily="34" charset="0"/>
              </a:rPr>
              <a:t>Reserve memory for variable: </a:t>
            </a:r>
            <a:r>
              <a:rPr lang="en-US" sz="3200" dirty="0">
                <a:solidFill>
                  <a:srgbClr val="CC0000"/>
                </a:solidFill>
                <a:latin typeface="Gill Sans MT" panose="020B0502020104020203" pitchFamily="34" charset="0"/>
              </a:rPr>
              <a:t>declaration</a:t>
            </a:r>
            <a:r>
              <a:rPr lang="en-US" sz="3200" dirty="0">
                <a:latin typeface="Gill Sans MT" panose="020B0502020104020203" pitchFamily="34" charset="0"/>
              </a:rPr>
              <a:t>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latin typeface="Gill Sans MT" panose="020B0502020104020203" pitchFamily="34" charset="0"/>
              </a:rPr>
              <a:t>&lt;type&gt; &lt;identifier&gt;;</a:t>
            </a:r>
          </a:p>
          <a:p>
            <a:pPr lvl="1">
              <a:spcBef>
                <a:spcPts val="175"/>
              </a:spcBef>
              <a:buClrTx/>
              <a:buSzPct val="85000"/>
              <a:buFontTx/>
              <a:buNone/>
            </a:pPr>
            <a:endParaRPr lang="en-US" sz="700" dirty="0">
              <a:latin typeface="Gill Sans MT" panose="020B0502020104020203" pitchFamily="34" charset="0"/>
            </a:endParaRP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latin typeface="Gill Sans MT" panose="020B0502020104020203" pitchFamily="34" charset="0"/>
              </a:rPr>
              <a:t>A variable must be declared </a:t>
            </a:r>
            <a:r>
              <a:rPr lang="en-US" sz="3200" dirty="0">
                <a:solidFill>
                  <a:srgbClr val="CC0000"/>
                </a:solidFill>
                <a:latin typeface="Gill Sans MT" panose="020B0502020104020203" pitchFamily="34" charset="0"/>
              </a:rPr>
              <a:t>before</a:t>
            </a:r>
            <a:r>
              <a:rPr lang="en-US" sz="3200" dirty="0">
                <a:latin typeface="Gill Sans MT" panose="020B0502020104020203" pitchFamily="34" charset="0"/>
              </a:rPr>
              <a:t> use </a:t>
            </a:r>
          </a:p>
          <a:p>
            <a:pPr>
              <a:spcBef>
                <a:spcPts val="500"/>
              </a:spcBef>
              <a:buClrTx/>
              <a:buFontTx/>
              <a:buNone/>
            </a:pPr>
            <a:endParaRPr lang="en-US" sz="800" dirty="0">
              <a:latin typeface="Gill Sans MT" panose="020B0502020104020203" pitchFamily="34" charset="0"/>
            </a:endParaRPr>
          </a:p>
          <a:p>
            <a:pPr marL="784225" lvl="1" indent="-457200">
              <a:spcBef>
                <a:spcPts val="1875"/>
              </a:spcBef>
              <a:buClrTx/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char </a:t>
            </a:r>
            <a:r>
              <a:rPr lang="en-US" sz="3000" b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test_char</a:t>
            </a:r>
            <a:r>
              <a:rPr lang="en-US" sz="30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798512" lvl="1" indent="-457200">
              <a:spcBef>
                <a:spcPts val="750"/>
              </a:spcBef>
              <a:buClrTx/>
              <a:buSzPct val="85000"/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</a:t>
            </a:r>
            <a:r>
              <a:rPr lang="en-US" sz="3000" b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sample_int</a:t>
            </a:r>
            <a:r>
              <a:rPr lang="en-US" sz="30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798512" lvl="1" indent="-457200">
              <a:spcBef>
                <a:spcPts val="750"/>
              </a:spcBef>
              <a:buClrTx/>
              <a:buSzPct val="85000"/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long </a:t>
            </a:r>
            <a:r>
              <a:rPr lang="en-US" sz="3000" b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my_long</a:t>
            </a:r>
            <a:r>
              <a:rPr lang="en-US" sz="30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marL="798512" lvl="1" indent="-457200">
              <a:spcBef>
                <a:spcPts val="750"/>
              </a:spcBef>
              <a:buClrTx/>
              <a:buSzPct val="85000"/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double sum, average, total;</a:t>
            </a:r>
          </a:p>
          <a:p>
            <a:pPr marL="798512" lvl="1" indent="-457200">
              <a:spcBef>
                <a:spcPts val="750"/>
              </a:spcBef>
              <a:buClrTx/>
              <a:buSzPct val="85000"/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int id, counter, value;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763000" cy="762000"/>
          </a:xfrm>
        </p:spPr>
        <p:txBody>
          <a:bodyPr anchor="ctr"/>
          <a:lstStyle/>
          <a:p>
            <a:r>
              <a:rPr lang="en-US" sz="3600" b="1" dirty="0"/>
              <a:t>Variable Type Effect (</a:t>
            </a:r>
            <a:r>
              <a:rPr lang="en-US" sz="3600" dirty="0"/>
              <a:t>in complied langs.</a:t>
            </a:r>
            <a:r>
              <a:rPr lang="en-US" sz="3600" b="1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839200" cy="5356225"/>
          </a:xfrm>
        </p:spPr>
        <p:txBody>
          <a:bodyPr/>
          <a:lstStyle/>
          <a:p>
            <a:r>
              <a:rPr lang="en-US" dirty="0"/>
              <a:t>Important note: the type of variable is </a:t>
            </a:r>
            <a:r>
              <a:rPr lang="en-US" i="1" dirty="0">
                <a:solidFill>
                  <a:srgbClr val="C00000"/>
                </a:solidFill>
              </a:rPr>
              <a:t>NOT</a:t>
            </a:r>
            <a:r>
              <a:rPr lang="en-US" dirty="0"/>
              <a:t> stored in the main memory</a:t>
            </a:r>
          </a:p>
          <a:p>
            <a:pPr lvl="1"/>
            <a:r>
              <a:rPr lang="en-US" dirty="0"/>
              <a:t>After compiling the program </a:t>
            </a:r>
            <a:r>
              <a:rPr lang="en-US" dirty="0">
                <a:sym typeface="Wingdings" pitchFamily="2" charset="2"/>
              </a:rPr>
              <a:t> NO type is associated to memory locations!!!</a:t>
            </a:r>
          </a:p>
          <a:p>
            <a:r>
              <a:rPr lang="en-US" dirty="0">
                <a:sym typeface="Wingdings" pitchFamily="2" charset="2"/>
              </a:rPr>
              <a:t>So, what does do the type?!</a:t>
            </a:r>
          </a:p>
          <a:p>
            <a:pPr lvl="1"/>
            <a:r>
              <a:rPr lang="en-US" dirty="0">
                <a:sym typeface="Wingdings" pitchFamily="2" charset="2"/>
              </a:rPr>
              <a:t>It determines the “</a:t>
            </a:r>
            <a:r>
              <a:rPr lang="en-US" i="1" dirty="0">
                <a:solidFill>
                  <a:srgbClr val="C00000"/>
                </a:solidFill>
                <a:sym typeface="Wingdings" pitchFamily="2" charset="2"/>
              </a:rPr>
              <a:t>operations</a:t>
            </a:r>
            <a:r>
              <a:rPr lang="en-US" dirty="0">
                <a:sym typeface="Wingdings" pitchFamily="2" charset="2"/>
              </a:rPr>
              <a:t>” that work with the memory location</a:t>
            </a:r>
          </a:p>
          <a:p>
            <a:r>
              <a:rPr lang="en-US" i="1" dirty="0">
                <a:sym typeface="Wingdings" pitchFamily="2" charset="2"/>
              </a:rPr>
              <a:t>E.g.:</a:t>
            </a:r>
          </a:p>
          <a:p>
            <a:pPr lvl="1"/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Wingdings" pitchFamily="2" charset="2"/>
              </a:rPr>
              <a:t>x, y, z;    z = x + y; </a:t>
            </a:r>
          </a:p>
          <a:p>
            <a:pPr lvl="1"/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  <a:sym typeface="Wingdings" pitchFamily="2" charset="2"/>
              </a:rPr>
              <a:t>float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Wingdings" pitchFamily="2" charset="2"/>
              </a:rPr>
              <a:t> a, b, c;  c = a + b;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C234F5-7109-4A83-B518-15A0E782B75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39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4572000" y="4343400"/>
            <a:ext cx="2209800" cy="762000"/>
          </a:xfrm>
          <a:prstGeom prst="wedgeRoundRectCallout">
            <a:avLst>
              <a:gd name="adj1" fmla="val -30552"/>
              <a:gd name="adj2" fmla="val 112648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  <a:latin typeface="Gill Sans MT" panose="020B0502020104020203" pitchFamily="34" charset="0"/>
              </a:rPr>
              <a:t>Integer + and =</a:t>
            </a:r>
          </a:p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  <a:latin typeface="Gill Sans MT" panose="020B0502020104020203" pitchFamily="34" charset="0"/>
              </a:rPr>
              <a:t>Performed by ALU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4572000" y="4343400"/>
            <a:ext cx="2209800" cy="762000"/>
          </a:xfrm>
          <a:prstGeom prst="wedgeRoundRectCallout">
            <a:avLst>
              <a:gd name="adj1" fmla="val 7739"/>
              <a:gd name="adj2" fmla="val 112648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  <a:latin typeface="Gill Sans MT" panose="020B0502020104020203" pitchFamily="34" charset="0"/>
              </a:rPr>
              <a:t>Integer + and =</a:t>
            </a:r>
          </a:p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  <a:latin typeface="Gill Sans MT" panose="020B0502020104020203" pitchFamily="34" charset="0"/>
              </a:rPr>
              <a:t>Performed by ALU</a:t>
            </a:r>
          </a:p>
        </p:txBody>
      </p:sp>
    </p:spTree>
    <p:extLst>
      <p:ext uri="{BB962C8B-B14F-4D97-AF65-F5344CB8AC3E}">
        <p14:creationId xmlns:p14="http://schemas.microsoft.com/office/powerpoint/2010/main" val="2760442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91121A3-05BC-489D-A6D5-78D49A3411FF}" type="slidenum">
              <a:rPr lang="en-US" sz="1200">
                <a:latin typeface="Gill Sans MT" panose="020B0502020104020203" pitchFamily="34" charset="0"/>
                <a:ea typeface="MS PGothic" pitchFamily="32" charset="-128"/>
              </a:rPr>
              <a:pPr algn="r">
                <a:buClrTx/>
                <a:buFontTx/>
                <a:buNone/>
              </a:pPr>
              <a:t>4</a:t>
            </a:fld>
            <a:endParaRPr lang="en-US" sz="1200" dirty="0">
              <a:latin typeface="Gill Sans MT" panose="020B0502020104020203" pitchFamily="34" charset="0"/>
              <a:ea typeface="MS PGothic" pitchFamily="32" charset="-128"/>
            </a:endParaRP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b="1" dirty="0">
                <a:solidFill>
                  <a:srgbClr val="293A83"/>
                </a:solidFill>
                <a:latin typeface="Gill Sans MT" panose="020B0502020104020203" pitchFamily="34" charset="0"/>
              </a:rPr>
              <a:t>The C Language 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735516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110000"/>
              </a:lnSpc>
              <a:spcBef>
                <a:spcPts val="187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000" i="1" dirty="0">
                <a:solidFill>
                  <a:srgbClr val="C00000"/>
                </a:solidFill>
                <a:latin typeface="Gill Sans MT" panose="020B0502020104020203" pitchFamily="34" charset="0"/>
                <a:ea typeface="新細明體" pitchFamily="16" charset="-120"/>
              </a:rPr>
              <a:t>C</a:t>
            </a:r>
            <a:r>
              <a:rPr lang="en-US" sz="3000" dirty="0">
                <a:latin typeface="Gill Sans MT" panose="020B0502020104020203" pitchFamily="34" charset="0"/>
                <a:ea typeface="新細明體" pitchFamily="16" charset="-120"/>
              </a:rPr>
              <a:t> is a </a:t>
            </a:r>
            <a:r>
              <a:rPr lang="en-US" sz="3000" i="1" dirty="0">
                <a:solidFill>
                  <a:srgbClr val="C00000"/>
                </a:solidFill>
                <a:latin typeface="Gill Sans MT" panose="020B0502020104020203" pitchFamily="34" charset="0"/>
                <a:ea typeface="新細明體" pitchFamily="16" charset="-120"/>
              </a:rPr>
              <a:t>general-purpose</a:t>
            </a:r>
            <a:r>
              <a:rPr lang="en-US" sz="3000" dirty="0">
                <a:latin typeface="Gill Sans MT" panose="020B0502020104020203" pitchFamily="34" charset="0"/>
                <a:ea typeface="新細明體" pitchFamily="16" charset="-120"/>
              </a:rPr>
              <a:t> programming language </a:t>
            </a:r>
          </a:p>
          <a:p>
            <a:pPr>
              <a:lnSpc>
                <a:spcPct val="110000"/>
              </a:lnSpc>
              <a:spcBef>
                <a:spcPts val="187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000" i="1" dirty="0">
                <a:solidFill>
                  <a:srgbClr val="C00000"/>
                </a:solidFill>
                <a:latin typeface="Gill Sans MT" panose="020B0502020104020203" pitchFamily="34" charset="0"/>
                <a:ea typeface="新細明體" pitchFamily="16" charset="-120"/>
              </a:rPr>
              <a:t>C</a:t>
            </a:r>
            <a:r>
              <a:rPr lang="en-US" sz="3000" dirty="0">
                <a:latin typeface="Gill Sans MT" panose="020B0502020104020203" pitchFamily="34" charset="0"/>
                <a:ea typeface="新細明體" pitchFamily="16" charset="-120"/>
              </a:rPr>
              <a:t> is developed by </a:t>
            </a:r>
            <a:r>
              <a:rPr lang="en-US" sz="3000" i="1" dirty="0">
                <a:solidFill>
                  <a:srgbClr val="C00000"/>
                </a:solidFill>
                <a:latin typeface="Gill Sans MT" panose="020B0502020104020203" pitchFamily="34" charset="0"/>
                <a:ea typeface="新細明體" pitchFamily="16" charset="-120"/>
              </a:rPr>
              <a:t>Dennis Ritchie</a:t>
            </a:r>
            <a:r>
              <a:rPr lang="en-US" sz="3000" dirty="0">
                <a:latin typeface="Gill Sans MT" panose="020B0502020104020203" pitchFamily="34" charset="0"/>
                <a:ea typeface="新細明體" pitchFamily="16" charset="-120"/>
              </a:rPr>
              <a:t> at </a:t>
            </a:r>
            <a:r>
              <a:rPr lang="en-US" sz="3000" i="1" dirty="0">
                <a:solidFill>
                  <a:srgbClr val="C00000"/>
                </a:solidFill>
                <a:latin typeface="Gill Sans MT" panose="020B0502020104020203" pitchFamily="34" charset="0"/>
                <a:ea typeface="新細明體" pitchFamily="16" charset="-120"/>
              </a:rPr>
              <a:t>Bell Laboratories </a:t>
            </a:r>
            <a:r>
              <a:rPr lang="en-US" sz="3000" dirty="0">
                <a:solidFill>
                  <a:srgbClr val="C00000"/>
                </a:solidFill>
                <a:latin typeface="Gill Sans MT" panose="020B0502020104020203" pitchFamily="34" charset="0"/>
                <a:ea typeface="新細明體" pitchFamily="16" charset="-120"/>
              </a:rPr>
              <a:t>(1972) </a:t>
            </a:r>
            <a:r>
              <a:rPr lang="en-US" sz="3000" dirty="0">
                <a:solidFill>
                  <a:schemeClr val="tx1">
                    <a:lumMod val="95000"/>
                    <a:lumOff val="5000"/>
                  </a:schemeClr>
                </a:solidFill>
                <a:latin typeface="Gill Sans MT" panose="020B0502020104020203" pitchFamily="34" charset="0"/>
                <a:ea typeface="新細明體" pitchFamily="16" charset="-120"/>
              </a:rPr>
              <a:t>–</a:t>
            </a:r>
            <a:r>
              <a:rPr lang="en-US" sz="3000" dirty="0">
                <a:solidFill>
                  <a:srgbClr val="C00000"/>
                </a:solidFill>
                <a:latin typeface="Gill Sans MT" panose="020B0502020104020203" pitchFamily="34" charset="0"/>
                <a:ea typeface="新細明體" pitchFamily="16" charset="-120"/>
              </a:rPr>
              <a:t> </a:t>
            </a:r>
            <a:r>
              <a:rPr lang="en-US" sz="3000" dirty="0">
                <a:solidFill>
                  <a:srgbClr val="00B0F0"/>
                </a:solidFill>
                <a:latin typeface="Gill Sans MT" panose="020B0502020104020203" pitchFamily="34" charset="0"/>
                <a:ea typeface="新細明體" pitchFamily="16" charset="-120"/>
              </a:rPr>
              <a:t>Now C18</a:t>
            </a:r>
          </a:p>
          <a:p>
            <a:pPr>
              <a:lnSpc>
                <a:spcPct val="110000"/>
              </a:lnSpc>
              <a:spcBef>
                <a:spcPts val="187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000" i="1" dirty="0">
                <a:solidFill>
                  <a:srgbClr val="C00000"/>
                </a:solidFill>
                <a:latin typeface="Gill Sans MT" panose="020B0502020104020203" pitchFamily="34" charset="0"/>
                <a:ea typeface="新細明體" pitchFamily="16" charset="-120"/>
              </a:rPr>
              <a:t>C</a:t>
            </a:r>
            <a:r>
              <a:rPr lang="en-US" sz="3000" dirty="0">
                <a:latin typeface="Gill Sans MT" panose="020B0502020104020203" pitchFamily="34" charset="0"/>
                <a:ea typeface="新細明體" pitchFamily="16" charset="-120"/>
              </a:rPr>
              <a:t> is one of the widely used languages</a:t>
            </a:r>
          </a:p>
          <a:p>
            <a:pPr lvl="1">
              <a:lnSpc>
                <a:spcPct val="110000"/>
              </a:lnSpc>
              <a:spcBef>
                <a:spcPts val="65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 dirty="0">
                <a:latin typeface="Gill Sans MT" panose="020B0502020104020203" pitchFamily="34" charset="0"/>
                <a:ea typeface="新細明體" pitchFamily="16" charset="-120"/>
              </a:rPr>
              <a:t>Application development </a:t>
            </a:r>
          </a:p>
          <a:p>
            <a:pPr lvl="1">
              <a:lnSpc>
                <a:spcPct val="110000"/>
              </a:lnSpc>
              <a:spcBef>
                <a:spcPts val="65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 dirty="0">
                <a:latin typeface="Gill Sans MT" panose="020B0502020104020203" pitchFamily="34" charset="0"/>
                <a:ea typeface="新細明體" pitchFamily="16" charset="-120"/>
              </a:rPr>
              <a:t>System programs, most operating systems are developed in C: </a:t>
            </a:r>
            <a:r>
              <a:rPr lang="en-US" sz="2600" b="1" dirty="0">
                <a:latin typeface="Gill Sans MT" panose="020B0502020104020203" pitchFamily="34" charset="0"/>
                <a:ea typeface="新細明體" pitchFamily="16" charset="-120"/>
              </a:rPr>
              <a:t>Unix</a:t>
            </a:r>
            <a:r>
              <a:rPr lang="en-US" sz="2600" dirty="0">
                <a:latin typeface="Gill Sans MT" panose="020B0502020104020203" pitchFamily="34" charset="0"/>
                <a:ea typeface="新細明體" pitchFamily="16" charset="-120"/>
              </a:rPr>
              <a:t>, </a:t>
            </a:r>
            <a:r>
              <a:rPr lang="en-US" sz="2600" b="1" dirty="0">
                <a:latin typeface="Gill Sans MT" panose="020B0502020104020203" pitchFamily="34" charset="0"/>
                <a:ea typeface="新細明體" pitchFamily="16" charset="-120"/>
              </a:rPr>
              <a:t>Linux</a:t>
            </a:r>
          </a:p>
          <a:p>
            <a:pPr lvl="1">
              <a:lnSpc>
                <a:spcPct val="110000"/>
              </a:lnSpc>
              <a:spcBef>
                <a:spcPts val="65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 dirty="0">
                <a:latin typeface="Gill Sans MT" panose="020B0502020104020203" pitchFamily="34" charset="0"/>
                <a:ea typeface="新細明體" pitchFamily="16" charset="-120"/>
              </a:rPr>
              <a:t>Many other languages are based on it</a:t>
            </a:r>
          </a:p>
        </p:txBody>
      </p:sp>
      <p:pic>
        <p:nvPicPr>
          <p:cNvPr id="1026" name="Picture 2" descr="Dennis Ritchie - Wikipedia">
            <a:extLst>
              <a:ext uri="{FF2B5EF4-FFF2-40B4-BE49-F238E27FC236}">
                <a16:creationId xmlns:a16="http://schemas.microsoft.com/office/drawing/2014/main" id="{416192C5-A275-6EB0-25C4-E776964C1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2060848"/>
            <a:ext cx="1678038" cy="2158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694923-5885-A919-324D-66F00C89B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FB803-96BA-F1E7-6282-DB5E88F19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52400"/>
            <a:ext cx="8763000" cy="762000"/>
          </a:xfrm>
        </p:spPr>
        <p:txBody>
          <a:bodyPr anchor="ctr"/>
          <a:lstStyle/>
          <a:p>
            <a:r>
              <a:rPr lang="en-US" sz="3600" b="1" dirty="0"/>
              <a:t>Variable Type Effect (</a:t>
            </a:r>
            <a:r>
              <a:rPr lang="en-US" sz="3600" dirty="0"/>
              <a:t>in complied langs.</a:t>
            </a:r>
            <a:r>
              <a:rPr lang="en-US" sz="3600" b="1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84CE7-F120-B80D-437C-A7CDEBE34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90600"/>
            <a:ext cx="8839200" cy="5356225"/>
          </a:xfrm>
        </p:spPr>
        <p:txBody>
          <a:bodyPr/>
          <a:lstStyle/>
          <a:p>
            <a:r>
              <a:rPr lang="en-US" dirty="0"/>
              <a:t>Important note: the type of variable is </a:t>
            </a:r>
            <a:r>
              <a:rPr lang="en-US" i="1" dirty="0">
                <a:solidFill>
                  <a:srgbClr val="C00000"/>
                </a:solidFill>
              </a:rPr>
              <a:t>NOT</a:t>
            </a:r>
            <a:r>
              <a:rPr lang="en-US" dirty="0"/>
              <a:t> stored in the main memory</a:t>
            </a:r>
          </a:p>
          <a:p>
            <a:pPr lvl="1"/>
            <a:r>
              <a:rPr lang="en-US" dirty="0"/>
              <a:t>After compiling the program </a:t>
            </a:r>
            <a:r>
              <a:rPr lang="en-US" dirty="0">
                <a:sym typeface="Wingdings" pitchFamily="2" charset="2"/>
              </a:rPr>
              <a:t> NO type is associated to memory locations!!!</a:t>
            </a:r>
          </a:p>
          <a:p>
            <a:r>
              <a:rPr lang="en-US" dirty="0">
                <a:sym typeface="Wingdings" pitchFamily="2" charset="2"/>
              </a:rPr>
              <a:t>So, what does do the type?!</a:t>
            </a:r>
          </a:p>
          <a:p>
            <a:pPr lvl="1"/>
            <a:r>
              <a:rPr lang="en-US" dirty="0">
                <a:sym typeface="Wingdings" pitchFamily="2" charset="2"/>
              </a:rPr>
              <a:t>It determines the “</a:t>
            </a:r>
            <a:r>
              <a:rPr lang="en-US" i="1" dirty="0">
                <a:solidFill>
                  <a:srgbClr val="C00000"/>
                </a:solidFill>
                <a:sym typeface="Wingdings" pitchFamily="2" charset="2"/>
              </a:rPr>
              <a:t>operations</a:t>
            </a:r>
            <a:r>
              <a:rPr lang="en-US" dirty="0">
                <a:sym typeface="Wingdings" pitchFamily="2" charset="2"/>
              </a:rPr>
              <a:t>” that work with the memory location</a:t>
            </a:r>
          </a:p>
          <a:p>
            <a:r>
              <a:rPr lang="en-US" i="1" dirty="0">
                <a:sym typeface="Wingdings" pitchFamily="2" charset="2"/>
              </a:rPr>
              <a:t>E.g.:</a:t>
            </a:r>
          </a:p>
          <a:p>
            <a:pPr lvl="1"/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  <a:sym typeface="Wingdings" pitchFamily="2" charset="2"/>
              </a:rPr>
              <a:t>int 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Wingdings" pitchFamily="2" charset="2"/>
              </a:rPr>
              <a:t>x, y, z;    z = x + y; </a:t>
            </a:r>
          </a:p>
          <a:p>
            <a:pPr lvl="1"/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  <a:sym typeface="Wingdings" pitchFamily="2" charset="2"/>
              </a:rPr>
              <a:t>float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Wingdings" pitchFamily="2" charset="2"/>
              </a:rPr>
              <a:t> a, b, c;  c = a + b;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AC7AFB-2F57-CB09-633F-119FBBC193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C234F5-7109-4A83-B518-15A0E782B75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A4F01292-625C-7DEF-5B3F-644AE79C4222}"/>
              </a:ext>
            </a:extLst>
          </p:cNvPr>
          <p:cNvSpPr/>
          <p:nvPr/>
        </p:nvSpPr>
        <p:spPr>
          <a:xfrm>
            <a:off x="4572000" y="4343400"/>
            <a:ext cx="2209800" cy="762000"/>
          </a:xfrm>
          <a:prstGeom prst="wedgeRoundRectCallout">
            <a:avLst>
              <a:gd name="adj1" fmla="val -30552"/>
              <a:gd name="adj2" fmla="val 112648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  <a:latin typeface="Gill Sans MT" panose="020B0502020104020203" pitchFamily="34" charset="0"/>
              </a:rPr>
              <a:t>Integer + and =</a:t>
            </a:r>
          </a:p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  <a:latin typeface="Gill Sans MT" panose="020B0502020104020203" pitchFamily="34" charset="0"/>
              </a:rPr>
              <a:t>Performed by ALU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2C759D17-2397-9EED-E60F-0867DEAE9271}"/>
              </a:ext>
            </a:extLst>
          </p:cNvPr>
          <p:cNvSpPr/>
          <p:nvPr/>
        </p:nvSpPr>
        <p:spPr>
          <a:xfrm>
            <a:off x="4572000" y="4343400"/>
            <a:ext cx="2209800" cy="762000"/>
          </a:xfrm>
          <a:prstGeom prst="wedgeRoundRectCallout">
            <a:avLst>
              <a:gd name="adj1" fmla="val 7739"/>
              <a:gd name="adj2" fmla="val 112648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  <a:latin typeface="Gill Sans MT" panose="020B0502020104020203" pitchFamily="34" charset="0"/>
              </a:rPr>
              <a:t>Integer + and =</a:t>
            </a:r>
          </a:p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  <a:latin typeface="Gill Sans MT" panose="020B0502020104020203" pitchFamily="34" charset="0"/>
              </a:rPr>
              <a:t>Performed by ALU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817352F8-8BE5-B9D4-29B0-BAF50E4B61F6}"/>
              </a:ext>
            </a:extLst>
          </p:cNvPr>
          <p:cNvSpPr/>
          <p:nvPr/>
        </p:nvSpPr>
        <p:spPr>
          <a:xfrm>
            <a:off x="6858000" y="5029200"/>
            <a:ext cx="2209800" cy="762000"/>
          </a:xfrm>
          <a:prstGeom prst="wedgeRoundRectCallout">
            <a:avLst>
              <a:gd name="adj1" fmla="val -135545"/>
              <a:gd name="adj2" fmla="val 91155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  <a:latin typeface="Gill Sans MT" panose="020B0502020104020203" pitchFamily="34" charset="0"/>
              </a:rPr>
              <a:t>Float + and =</a:t>
            </a:r>
          </a:p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  <a:latin typeface="Gill Sans MT" panose="020B0502020104020203" pitchFamily="34" charset="0"/>
              </a:rPr>
              <a:t>Performed by FPU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5DEB12CA-4AC5-6830-5635-35DF39A3C961}"/>
              </a:ext>
            </a:extLst>
          </p:cNvPr>
          <p:cNvSpPr/>
          <p:nvPr/>
        </p:nvSpPr>
        <p:spPr>
          <a:xfrm>
            <a:off x="6858000" y="5029200"/>
            <a:ext cx="2209800" cy="762000"/>
          </a:xfrm>
          <a:prstGeom prst="wedgeRoundRectCallout">
            <a:avLst>
              <a:gd name="adj1" fmla="val -92930"/>
              <a:gd name="adj2" fmla="val 87573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  <a:latin typeface="Gill Sans MT" panose="020B0502020104020203" pitchFamily="34" charset="0"/>
              </a:rPr>
              <a:t>Float + and =</a:t>
            </a:r>
          </a:p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  <a:latin typeface="Gill Sans MT" panose="020B0502020104020203" pitchFamily="34" charset="0"/>
              </a:rPr>
              <a:t>Performed by FPU</a:t>
            </a:r>
          </a:p>
        </p:txBody>
      </p:sp>
    </p:spTree>
    <p:extLst>
      <p:ext uri="{BB962C8B-B14F-4D97-AF65-F5344CB8AC3E}">
        <p14:creationId xmlns:p14="http://schemas.microsoft.com/office/powerpoint/2010/main" val="303873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59FD81C1-3A26-426E-A9B2-4EF172C50ED9}" type="slidenum">
              <a:rPr lang="en-US" sz="1200">
                <a:latin typeface="Gill Sans MT" panose="020B0502020104020203" pitchFamily="34" charset="0"/>
                <a:ea typeface="MS PGothic" pitchFamily="32" charset="-128"/>
              </a:rPr>
              <a:pPr algn="r">
                <a:buClrTx/>
                <a:buFontTx/>
                <a:buNone/>
              </a:pPr>
              <a:t>41</a:t>
            </a:fld>
            <a:endParaRPr lang="en-US" sz="1200" dirty="0">
              <a:latin typeface="Gill Sans MT" panose="020B0502020104020203" pitchFamily="34" charset="0"/>
              <a:ea typeface="MS PGothic" pitchFamily="32" charset="-128"/>
            </a:endParaRPr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b="1" dirty="0">
                <a:solidFill>
                  <a:srgbClr val="293A83"/>
                </a:solidFill>
                <a:latin typeface="Gill Sans MT" panose="020B0502020104020203" pitchFamily="34" charset="0"/>
              </a:rPr>
              <a:t>Variables: Initial Values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latin typeface="Gill Sans MT" panose="020B0502020104020203" pitchFamily="34" charset="0"/>
              </a:rPr>
              <a:t>What is the initial value of a variable?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latin typeface="Gill Sans MT" panose="020B0502020104020203" pitchFamily="34" charset="0"/>
              </a:rPr>
              <a:t>In C: we do </a:t>
            </a:r>
            <a:r>
              <a:rPr lang="en-US" sz="2800" dirty="0">
                <a:solidFill>
                  <a:srgbClr val="CC0000"/>
                </a:solidFill>
                <a:latin typeface="Gill Sans MT" panose="020B0502020104020203" pitchFamily="34" charset="0"/>
              </a:rPr>
              <a:t>not</a:t>
            </a:r>
            <a:r>
              <a:rPr lang="en-US" sz="2800" dirty="0">
                <a:latin typeface="Gill Sans MT" panose="020B0502020104020203" pitchFamily="34" charset="0"/>
              </a:rPr>
              <a:t> know.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latin typeface="Gill Sans MT" panose="020B0502020104020203" pitchFamily="34" charset="0"/>
              </a:rPr>
              <a:t>In C: it is </a:t>
            </a:r>
            <a:r>
              <a:rPr lang="en-US" sz="2800" dirty="0">
                <a:solidFill>
                  <a:srgbClr val="CC0000"/>
                </a:solidFill>
                <a:latin typeface="Gill Sans MT" panose="020B0502020104020203" pitchFamily="34" charset="0"/>
              </a:rPr>
              <a:t>not</a:t>
            </a:r>
            <a:r>
              <a:rPr lang="en-US" sz="2800" dirty="0">
                <a:latin typeface="Gill Sans MT" panose="020B0502020104020203" pitchFamily="34" charset="0"/>
              </a:rPr>
              <a:t> 0.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3200" dirty="0">
              <a:latin typeface="Gill Sans MT" panose="020B0502020104020203" pitchFamily="34" charset="0"/>
            </a:endParaRPr>
          </a:p>
          <a:p>
            <a:pPr algn="ctr">
              <a:spcBef>
                <a:spcPts val="2500"/>
              </a:spcBef>
              <a:buClrTx/>
              <a:buFontTx/>
              <a:buNone/>
            </a:pPr>
            <a:r>
              <a:rPr lang="en-US" sz="4000" i="1" dirty="0">
                <a:solidFill>
                  <a:srgbClr val="CC0000"/>
                </a:solidFill>
                <a:latin typeface="Gill Sans MT" panose="020B0502020104020203" pitchFamily="34" charset="0"/>
              </a:rPr>
              <a:t>We need to assign a value to each variable before use it.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32FEBBC-EE73-4988-BCBC-1AC0AE17074A}" type="slidenum">
              <a:rPr lang="en-US" sz="1200">
                <a:latin typeface="Gill Sans MT" panose="020B0502020104020203" pitchFamily="34" charset="0"/>
                <a:ea typeface="MS PGothic" pitchFamily="32" charset="-128"/>
              </a:rPr>
              <a:pPr algn="r">
                <a:buClrTx/>
                <a:buFontTx/>
                <a:buNone/>
              </a:pPr>
              <a:t>42</a:t>
            </a:fld>
            <a:endParaRPr lang="en-US" sz="1200" dirty="0">
              <a:latin typeface="Gill Sans MT" panose="020B0502020104020203" pitchFamily="34" charset="0"/>
              <a:ea typeface="MS PGothic" pitchFamily="32" charset="-128"/>
            </a:endParaRPr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b="1" dirty="0">
                <a:solidFill>
                  <a:srgbClr val="293A83"/>
                </a:solidFill>
                <a:latin typeface="Gill Sans MT" panose="020B0502020104020203" pitchFamily="34" charset="0"/>
              </a:rPr>
              <a:t>What We Will Learn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 dirty="0">
                <a:solidFill>
                  <a:srgbClr val="C2C2C2"/>
                </a:solidFill>
                <a:latin typeface="Gill Sans MT" panose="020B0502020104020203" pitchFamily="34" charset="0"/>
              </a:rPr>
              <a:t>What is the C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 dirty="0">
                <a:solidFill>
                  <a:srgbClr val="C2C2C2"/>
                </a:solidFill>
                <a:latin typeface="Gill Sans MT" panose="020B0502020104020203" pitchFamily="34" charset="0"/>
              </a:rPr>
              <a:t>Variables</a:t>
            </a:r>
          </a:p>
          <a:p>
            <a:pPr lvl="1">
              <a:spcBef>
                <a:spcPts val="9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600" dirty="0">
                <a:solidFill>
                  <a:srgbClr val="C2C2C2"/>
                </a:solidFill>
                <a:latin typeface="Gill Sans MT" panose="020B0502020104020203" pitchFamily="34" charset="0"/>
              </a:rPr>
              <a:t>Types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 dirty="0">
                <a:latin typeface="Gill Sans MT" panose="020B0502020104020203" pitchFamily="34" charset="0"/>
              </a:rPr>
              <a:t>Values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 dirty="0">
                <a:solidFill>
                  <a:srgbClr val="C2C2C2"/>
                </a:solidFill>
                <a:latin typeface="Gill Sans MT" panose="020B0502020104020203" pitchFamily="34" charset="0"/>
              </a:rPr>
              <a:t>Casting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 dirty="0">
                <a:solidFill>
                  <a:srgbClr val="C2C2C2"/>
                </a:solidFill>
                <a:latin typeface="Gill Sans MT" panose="020B0502020104020203" pitchFamily="34" charset="0"/>
              </a:rPr>
              <a:t>Constants &amp; Definition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 Box 1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  <a:latin typeface="Gill Sans MT" panose="020B0502020104020203" pitchFamily="34" charset="0"/>
              </a:rPr>
              <a:t>Constants in C</a:t>
            </a:r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9175" indent="-347663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latin typeface="Gill Sans MT" panose="020B0502020104020203" pitchFamily="34" charset="0"/>
              </a:rPr>
              <a:t>Values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latin typeface="Gill Sans MT" panose="020B0502020104020203" pitchFamily="34" charset="0"/>
              </a:rPr>
              <a:t>Numeric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 dirty="0">
                <a:latin typeface="Gill Sans MT" panose="020B0502020104020203" pitchFamily="34" charset="0"/>
              </a:rPr>
              <a:t>Integer numbers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 dirty="0">
                <a:latin typeface="Gill Sans MT" panose="020B0502020104020203" pitchFamily="34" charset="0"/>
              </a:rPr>
              <a:t>Float numbers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latin typeface="Gill Sans MT" panose="020B0502020104020203" pitchFamily="34" charset="0"/>
              </a:rPr>
              <a:t>Char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latin typeface="Gill Sans MT" panose="020B0502020104020203" pitchFamily="34" charset="0"/>
              </a:rPr>
              <a:t>Strings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latin typeface="Gill Sans MT" panose="020B0502020104020203" pitchFamily="34" charset="0"/>
              </a:rPr>
              <a:t>Symbolic constant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latin typeface="Gill Sans MT" panose="020B0502020104020203" pitchFamily="34" charset="0"/>
              </a:rPr>
              <a:t>Constant variables 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4B963DE-DF0E-480E-BFCE-C16DFD241988}" type="slidenum">
              <a:rPr lang="en-US" sz="1200">
                <a:latin typeface="Gill Sans MT" panose="020B0502020104020203" pitchFamily="34" charset="0"/>
                <a:ea typeface="MS PGothic" pitchFamily="32" charset="-128"/>
              </a:rPr>
              <a:pPr algn="r">
                <a:buClrTx/>
                <a:buFontTx/>
                <a:buNone/>
              </a:pPr>
              <a:t>43</a:t>
            </a:fld>
            <a:endParaRPr lang="en-US" sz="1200" dirty="0">
              <a:latin typeface="Gill Sans MT" panose="020B0502020104020203" pitchFamily="34" charset="0"/>
              <a:ea typeface="MS PGothic" pitchFamily="32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235DF40-F77B-4074-AD77-045BFCB0AA70}" type="slidenum">
              <a:rPr lang="en-US" sz="1200">
                <a:latin typeface="Gill Sans MT" panose="020B0502020104020203" pitchFamily="34" charset="0"/>
                <a:ea typeface="MS PGothic" pitchFamily="32" charset="-128"/>
              </a:rPr>
              <a:pPr algn="r">
                <a:buClrTx/>
                <a:buFontTx/>
                <a:buNone/>
              </a:pPr>
              <a:t>44</a:t>
            </a:fld>
            <a:endParaRPr lang="en-US" sz="1200" dirty="0">
              <a:latin typeface="Gill Sans MT" panose="020B0502020104020203" pitchFamily="34" charset="0"/>
              <a:ea typeface="MS PGothic" pitchFamily="32" charset="-128"/>
            </a:endParaRP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  <a:latin typeface="Gill Sans MT" panose="020B0502020104020203" pitchFamily="34" charset="0"/>
              </a:rPr>
              <a:t>Values 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435280" cy="536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marL="1679575" indent="-33655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1367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5939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0511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5083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latin typeface="Gill Sans MT" panose="020B0502020104020203" pitchFamily="34" charset="0"/>
              </a:rPr>
              <a:t>Variables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latin typeface="Gill Sans MT" panose="020B0502020104020203" pitchFamily="34" charset="0"/>
              </a:rPr>
              <a:t>Save/restore data (value) to/from memory </a:t>
            </a:r>
            <a:endParaRPr lang="en-US" sz="1000" dirty="0">
              <a:latin typeface="Gill Sans MT" panose="020B0502020104020203" pitchFamily="34" charset="0"/>
            </a:endParaRP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latin typeface="Gill Sans MT" panose="020B0502020104020203" pitchFamily="34" charset="0"/>
              </a:rPr>
              <a:t>Declaration specifies the type and name (identifier) of variable </a:t>
            </a:r>
            <a:endParaRPr lang="en-US" sz="1000" dirty="0">
              <a:latin typeface="Gill Sans MT" panose="020B0502020104020203" pitchFamily="34" charset="0"/>
            </a:endParaRP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latin typeface="Gill Sans MT" panose="020B0502020104020203" pitchFamily="34" charset="0"/>
              </a:rPr>
              <a:t>Assigning value to the variable: </a:t>
            </a:r>
            <a:r>
              <a:rPr lang="en-US" sz="3200" dirty="0">
                <a:solidFill>
                  <a:srgbClr val="CC0000"/>
                </a:solidFill>
                <a:latin typeface="Gill Sans MT" panose="020B0502020104020203" pitchFamily="34" charset="0"/>
              </a:rPr>
              <a:t>assignment</a:t>
            </a:r>
            <a:r>
              <a:rPr lang="en-US" sz="3200" dirty="0">
                <a:latin typeface="Gill Sans MT" panose="020B0502020104020203" pitchFamily="34" charset="0"/>
              </a:rPr>
              <a:t>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latin typeface="Gill Sans MT" panose="020B0502020104020203" pitchFamily="34" charset="0"/>
              </a:rPr>
              <a:t>&lt;identifier&gt; = &lt;value&gt;;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latin typeface="Gill Sans MT" panose="020B0502020104020203" pitchFamily="34" charset="0"/>
              </a:rPr>
              <a:t>Compute the &lt;value&gt; and save result in memory location specified by &lt;identifier&gt;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0" dur="5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3" dur="5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6" dur="500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E0A0FE8-7D9A-4855-AE99-67FF22190146}" type="slidenum">
              <a:rPr lang="en-US" sz="1200">
                <a:latin typeface="Gill Sans MT" panose="020B0502020104020203" pitchFamily="34" charset="0"/>
                <a:ea typeface="MS PGothic" pitchFamily="32" charset="-128"/>
              </a:rPr>
              <a:pPr algn="r">
                <a:buClrTx/>
                <a:buFontTx/>
                <a:buNone/>
              </a:pPr>
              <a:t>45</a:t>
            </a:fld>
            <a:endParaRPr lang="en-US" sz="1200" dirty="0">
              <a:latin typeface="Gill Sans MT" panose="020B0502020104020203" pitchFamily="34" charset="0"/>
              <a:ea typeface="MS PGothic" pitchFamily="32" charset="-128"/>
            </a:endParaRPr>
          </a:p>
        </p:txBody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  <a:latin typeface="Gill Sans MT" panose="020B0502020104020203" pitchFamily="34" charset="0"/>
              </a:rPr>
              <a:t>Values: Examples </a:t>
            </a: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54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9925" indent="-322263"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669925" algn="l"/>
                <a:tab pos="1127125" algn="l"/>
                <a:tab pos="1584325" algn="l"/>
                <a:tab pos="2041525" algn="l"/>
                <a:tab pos="2498725" algn="l"/>
                <a:tab pos="2955925" algn="l"/>
                <a:tab pos="3413125" algn="l"/>
                <a:tab pos="3870325" algn="l"/>
                <a:tab pos="4327525" algn="l"/>
                <a:tab pos="4784725" algn="l"/>
                <a:tab pos="5241925" algn="l"/>
                <a:tab pos="5699125" algn="l"/>
                <a:tab pos="6156325" algn="l"/>
                <a:tab pos="6613525" algn="l"/>
                <a:tab pos="7070725" algn="l"/>
                <a:tab pos="7527925" algn="l"/>
                <a:tab pos="7985125" algn="l"/>
                <a:tab pos="8442325" algn="l"/>
                <a:tab pos="8899525" algn="l"/>
                <a:tab pos="9356725" algn="l"/>
                <a:tab pos="98139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b="1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b="1" dirty="0" err="1"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2800" b="1" dirty="0">
                <a:latin typeface="Consolas" panose="020B0609020204030204" pitchFamily="49" charset="0"/>
                <a:cs typeface="Courier New" pitchFamily="49" charset="0"/>
              </a:rPr>
              <a:t>, j;</a:t>
            </a: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b="1" dirty="0">
                <a:latin typeface="Consolas" panose="020B0609020204030204" pitchFamily="49" charset="0"/>
                <a:cs typeface="Courier New" pitchFamily="49" charset="0"/>
              </a:rPr>
              <a:t>long l;</a:t>
            </a: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b="1" dirty="0">
                <a:latin typeface="Consolas" panose="020B0609020204030204" pitchFamily="49" charset="0"/>
                <a:cs typeface="Courier New" pitchFamily="49" charset="0"/>
              </a:rPr>
              <a:t>float f;</a:t>
            </a: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b="1" dirty="0">
                <a:latin typeface="Consolas" panose="020B0609020204030204" pitchFamily="49" charset="0"/>
                <a:cs typeface="Courier New" pitchFamily="49" charset="0"/>
              </a:rPr>
              <a:t>double d;</a:t>
            </a: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endParaRPr lang="en-US" sz="2800" b="1" dirty="0">
              <a:latin typeface="Consolas" panose="020B0609020204030204" pitchFamily="49" charset="0"/>
              <a:cs typeface="Courier New" pitchFamily="49" charset="0"/>
            </a:endParaRP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b="1" dirty="0" err="1"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2800" b="1" dirty="0">
                <a:latin typeface="Consolas" panose="020B0609020204030204" pitchFamily="49" charset="0"/>
                <a:cs typeface="Courier New" pitchFamily="49" charset="0"/>
              </a:rPr>
              <a:t> = 10;</a:t>
            </a: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b="1" dirty="0">
                <a:latin typeface="Consolas" panose="020B0609020204030204" pitchFamily="49" charset="0"/>
                <a:cs typeface="Courier New" pitchFamily="49" charset="0"/>
              </a:rPr>
              <a:t>j = 20;</a:t>
            </a: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b="1" dirty="0">
                <a:latin typeface="Consolas" panose="020B0609020204030204" pitchFamily="49" charset="0"/>
                <a:cs typeface="Courier New" pitchFamily="49" charset="0"/>
              </a:rPr>
              <a:t>f = 20.0;</a:t>
            </a: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b="1" dirty="0">
                <a:latin typeface="Consolas" panose="020B0609020204030204" pitchFamily="49" charset="0"/>
                <a:cs typeface="Courier New" pitchFamily="49" charset="0"/>
              </a:rPr>
              <a:t>l = 218;</a:t>
            </a: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b="1" dirty="0">
                <a:latin typeface="Consolas" panose="020B0609020204030204" pitchFamily="49" charset="0"/>
                <a:cs typeface="Courier New" pitchFamily="49" charset="0"/>
              </a:rPr>
              <a:t>d = 19.9;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235DF40-F77B-4074-AD77-045BFCB0AA70}" type="slidenum">
              <a:rPr lang="en-US" sz="1200">
                <a:latin typeface="Gill Sans MT" panose="020B0502020104020203" pitchFamily="34" charset="0"/>
                <a:ea typeface="MS PGothic" pitchFamily="32" charset="-128"/>
              </a:rPr>
              <a:pPr algn="r">
                <a:buClrTx/>
                <a:buFontTx/>
                <a:buNone/>
              </a:pPr>
              <a:t>46</a:t>
            </a:fld>
            <a:endParaRPr lang="en-US" sz="1200" dirty="0">
              <a:latin typeface="Gill Sans MT" panose="020B0502020104020203" pitchFamily="34" charset="0"/>
              <a:ea typeface="MS PGothic" pitchFamily="32" charset="-128"/>
            </a:endParaRP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  <a:latin typeface="Gill Sans MT" panose="020B0502020104020203" pitchFamily="34" charset="0"/>
              </a:rPr>
              <a:t>Value Types 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579296" cy="536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marL="1679575" indent="-33655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1367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5939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0511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5083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latin typeface="Gill Sans MT" panose="020B0502020104020203" pitchFamily="34" charset="0"/>
              </a:rPr>
              <a:t>Where are the values stored?!</a:t>
            </a:r>
          </a:p>
          <a:p>
            <a:pPr marL="0" indent="0">
              <a:spcBef>
                <a:spcPts val="0"/>
              </a:spcBef>
              <a:buClr>
                <a:srgbClr val="003399"/>
              </a:buClr>
            </a:pPr>
            <a:r>
              <a:rPr lang="en-US" sz="3200" dirty="0">
                <a:latin typeface="Gill Sans MT" panose="020B0502020104020203" pitchFamily="34" charset="0"/>
              </a:rPr>
              <a:t>	</a:t>
            </a:r>
            <a:r>
              <a:rPr lang="en-US" sz="2800" b="1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nsolas" panose="020B0609020204030204" pitchFamily="49" charset="0"/>
                <a:cs typeface="Courier New" pitchFamily="49" charset="0"/>
              </a:rPr>
              <a:t> x = 20;</a:t>
            </a:r>
          </a:p>
          <a:p>
            <a:pPr marL="0" indent="0">
              <a:spcBef>
                <a:spcPts val="0"/>
              </a:spcBef>
              <a:buClr>
                <a:srgbClr val="003399"/>
              </a:buClr>
            </a:pPr>
            <a:r>
              <a:rPr lang="en-US" sz="2800" b="1" dirty="0">
                <a:latin typeface="Consolas" panose="020B0609020204030204" pitchFamily="49" charset="0"/>
                <a:cs typeface="Courier New" pitchFamily="49" charset="0"/>
              </a:rPr>
              <a:t>	x = 30 + 40;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latin typeface="Gill Sans MT" panose="020B0502020104020203" pitchFamily="34" charset="0"/>
              </a:rPr>
              <a:t>In main memory</a:t>
            </a:r>
          </a:p>
          <a:p>
            <a:pPr lvl="2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>
                <a:latin typeface="Gill Sans MT" panose="020B0502020104020203" pitchFamily="34" charset="0"/>
              </a:rPr>
              <a:t>There is a logical section for these constant values </a:t>
            </a:r>
            <a:endParaRPr lang="en-US" sz="900" dirty="0">
              <a:latin typeface="Gill Sans MT" panose="020B0502020104020203" pitchFamily="34" charset="0"/>
            </a:endParaRP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latin typeface="Gill Sans MT" panose="020B0502020104020203" pitchFamily="34" charset="0"/>
              </a:rPr>
              <a:t>So, we need to specify the type of the value</a:t>
            </a:r>
          </a:p>
          <a:p>
            <a:pPr marL="742950" lvl="1" indent="-285750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  <a:tabLst/>
            </a:pPr>
            <a:r>
              <a:rPr lang="en-US" sz="2800" dirty="0">
                <a:latin typeface="Gill Sans MT" panose="020B0502020104020203" pitchFamily="34" charset="0"/>
              </a:rPr>
              <a:t>The coding of 01s of the value</a:t>
            </a:r>
            <a:endParaRPr lang="en-US" sz="1000" dirty="0">
              <a:latin typeface="Gill Sans MT" panose="020B0502020104020203" pitchFamily="34" charset="0"/>
            </a:endParaRP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latin typeface="Gill Sans MT" panose="020B0502020104020203" pitchFamily="34" charset="0"/>
              </a:rPr>
              <a:t>The type of value is determined from the value itself </a:t>
            </a:r>
            <a:endParaRPr lang="en-US" sz="28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806936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D5F6FAF-7E62-49AC-B99A-62EAE4D98C12}" type="slidenum">
              <a:rPr lang="en-US" sz="1200">
                <a:latin typeface="Gill Sans MT" panose="020B0502020104020203" pitchFamily="34" charset="0"/>
                <a:ea typeface="MS PGothic" pitchFamily="32" charset="-128"/>
              </a:rPr>
              <a:pPr algn="r">
                <a:buClrTx/>
                <a:buFontTx/>
                <a:buNone/>
              </a:pPr>
              <a:t>47</a:t>
            </a:fld>
            <a:endParaRPr lang="en-US" sz="1200" dirty="0">
              <a:latin typeface="Gill Sans MT" panose="020B0502020104020203" pitchFamily="34" charset="0"/>
              <a:ea typeface="MS PGothic" pitchFamily="32" charset="-128"/>
            </a:endParaRPr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b="1" dirty="0">
                <a:solidFill>
                  <a:srgbClr val="293A83"/>
                </a:solidFill>
                <a:latin typeface="Gill Sans MT" panose="020B0502020104020203" pitchFamily="34" charset="0"/>
              </a:rPr>
              <a:t>Values (literals): Integers </a:t>
            </a: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8583488" cy="5022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800"/>
              </a:spcBef>
              <a:spcAft>
                <a:spcPts val="600"/>
              </a:spcAft>
              <a:buClr>
                <a:srgbClr val="003399"/>
              </a:buClr>
              <a:buFont typeface="Wingdings" charset="2"/>
              <a:buChar char=""/>
            </a:pPr>
            <a:r>
              <a:rPr lang="en-US" sz="3600" dirty="0">
                <a:latin typeface="Gill Sans MT" panose="020B0502020104020203" pitchFamily="34" charset="0"/>
              </a:rPr>
              <a:t>Valid integer values </a:t>
            </a:r>
          </a:p>
          <a:p>
            <a:pPr lvl="1">
              <a:spcBef>
                <a:spcPts val="0"/>
              </a:spcBef>
              <a:buClrTx/>
            </a:pPr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Gill Sans MT" panose="020B0502020104020203" pitchFamily="34" charset="0"/>
              </a:rPr>
              <a:t>10, -20, +400; </a:t>
            </a:r>
            <a:r>
              <a:rPr lang="en-US" sz="2800" dirty="0">
                <a:solidFill>
                  <a:srgbClr val="00B050"/>
                </a:solidFill>
                <a:latin typeface="Gill Sans MT" panose="020B0502020104020203" pitchFamily="34" charset="0"/>
              </a:rPr>
              <a:t>//</a:t>
            </a:r>
            <a:r>
              <a:rPr lang="en-US" sz="2800" b="1" dirty="0">
                <a:solidFill>
                  <a:srgbClr val="00B050"/>
                </a:solidFill>
                <a:latin typeface="Gill Sans MT" panose="020B0502020104020203" pitchFamily="34" charset="0"/>
              </a:rPr>
              <a:t>Decimal (base 10) </a:t>
            </a:r>
            <a:r>
              <a:rPr lang="en-US" sz="2800" dirty="0">
                <a:solidFill>
                  <a:srgbClr val="00B050"/>
                </a:solidFill>
                <a:latin typeface="Gill Sans MT" panose="020B0502020104020203" pitchFamily="34" charset="0"/>
              </a:rPr>
              <a:t>integer literal</a:t>
            </a:r>
          </a:p>
          <a:p>
            <a:pPr lvl="1">
              <a:spcBef>
                <a:spcPts val="0"/>
              </a:spcBef>
              <a:buClrTx/>
            </a:pPr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Gill Sans MT" panose="020B0502020104020203" pitchFamily="34" charset="0"/>
              </a:rPr>
              <a:t>0x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Gill Sans MT" panose="020B0502020104020203" pitchFamily="34" charset="0"/>
              </a:rPr>
              <a:t>12A, 0X12A</a:t>
            </a:r>
            <a:r>
              <a:rPr lang="en-US" sz="3200" dirty="0">
                <a:latin typeface="Gill Sans MT" panose="020B0502020104020203" pitchFamily="34" charset="0"/>
              </a:rPr>
              <a:t>; </a:t>
            </a:r>
            <a:r>
              <a:rPr lang="en-US" sz="2800" dirty="0">
                <a:solidFill>
                  <a:srgbClr val="00B050"/>
                </a:solidFill>
                <a:latin typeface="Gill Sans MT" panose="020B0502020104020203" pitchFamily="34" charset="0"/>
              </a:rPr>
              <a:t>//</a:t>
            </a:r>
            <a:r>
              <a:rPr lang="en-US" sz="2800" b="1" dirty="0">
                <a:solidFill>
                  <a:srgbClr val="00B050"/>
                </a:solidFill>
                <a:latin typeface="Gill Sans MT" panose="020B0502020104020203" pitchFamily="34" charset="0"/>
              </a:rPr>
              <a:t>Hexadecimal (base 16) </a:t>
            </a:r>
            <a:r>
              <a:rPr lang="en-US" sz="2800" dirty="0">
                <a:solidFill>
                  <a:srgbClr val="00B050"/>
                </a:solidFill>
                <a:latin typeface="Gill Sans MT" panose="020B0502020104020203" pitchFamily="34" charset="0"/>
              </a:rPr>
              <a:t>integer literal</a:t>
            </a:r>
          </a:p>
          <a:p>
            <a:pPr lvl="1">
              <a:spcBef>
                <a:spcPts val="0"/>
              </a:spcBef>
              <a:buClrTx/>
            </a:pPr>
            <a:r>
              <a:rPr lang="en-US" sz="3200" b="1" dirty="0">
                <a:solidFill>
                  <a:schemeClr val="bg2">
                    <a:lumMod val="50000"/>
                  </a:schemeClr>
                </a:solidFill>
                <a:latin typeface="Gill Sans MT" panose="020B0502020104020203" pitchFamily="34" charset="0"/>
              </a:rPr>
              <a:t>0</a:t>
            </a: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Gill Sans MT" panose="020B0502020104020203" pitchFamily="34" charset="0"/>
              </a:rPr>
              <a:t>17</a:t>
            </a:r>
            <a:r>
              <a:rPr lang="en-US" sz="3200" dirty="0">
                <a:latin typeface="Gill Sans MT" panose="020B0502020104020203" pitchFamily="34" charset="0"/>
              </a:rPr>
              <a:t>;  </a:t>
            </a:r>
            <a:r>
              <a:rPr lang="en-US" sz="2800" dirty="0">
                <a:solidFill>
                  <a:srgbClr val="00B050"/>
                </a:solidFill>
                <a:latin typeface="Gill Sans MT" panose="020B0502020104020203" pitchFamily="34" charset="0"/>
              </a:rPr>
              <a:t>//</a:t>
            </a:r>
            <a:r>
              <a:rPr lang="en-US" sz="2800" b="1" dirty="0">
                <a:solidFill>
                  <a:srgbClr val="00B050"/>
                </a:solidFill>
                <a:latin typeface="Gill Sans MT" panose="020B0502020104020203" pitchFamily="34" charset="0"/>
              </a:rPr>
              <a:t>Octal (base 8) </a:t>
            </a:r>
            <a:r>
              <a:rPr lang="en-US" sz="2800" dirty="0">
                <a:solidFill>
                  <a:srgbClr val="00B050"/>
                </a:solidFill>
                <a:latin typeface="Gill Sans MT" panose="020B0502020104020203" pitchFamily="34" charset="0"/>
              </a:rPr>
              <a:t>integer literal</a:t>
            </a:r>
          </a:p>
          <a:p>
            <a:pPr lvl="1">
              <a:spcBef>
                <a:spcPts val="0"/>
              </a:spcBef>
              <a:buClrTx/>
              <a:buFontTx/>
              <a:buNone/>
            </a:pPr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Gill Sans MT" panose="020B0502020104020203" pitchFamily="34" charset="0"/>
              </a:rPr>
              <a:t>5000L</a:t>
            </a:r>
            <a:r>
              <a:rPr lang="en-US" sz="3200" dirty="0">
                <a:latin typeface="Gill Sans MT" panose="020B0502020104020203" pitchFamily="34" charset="0"/>
              </a:rPr>
              <a:t>; </a:t>
            </a:r>
            <a:r>
              <a:rPr lang="en-US" sz="3200" dirty="0">
                <a:solidFill>
                  <a:srgbClr val="00B050"/>
                </a:solidFill>
                <a:latin typeface="Gill Sans MT" panose="020B0502020104020203" pitchFamily="34" charset="0"/>
              </a:rPr>
              <a:t>// </a:t>
            </a:r>
            <a:r>
              <a:rPr lang="en-US" sz="3200" b="1" dirty="0">
                <a:solidFill>
                  <a:srgbClr val="00B050"/>
                </a:solidFill>
                <a:latin typeface="Gill Sans MT" panose="020B0502020104020203" pitchFamily="34" charset="0"/>
              </a:rPr>
              <a:t>long int </a:t>
            </a:r>
            <a:r>
              <a:rPr lang="en-US" sz="3200" dirty="0">
                <a:solidFill>
                  <a:srgbClr val="00B050"/>
                </a:solidFill>
                <a:latin typeface="Gill Sans MT" panose="020B0502020104020203" pitchFamily="34" charset="0"/>
              </a:rPr>
              <a:t>integer literal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 dirty="0">
                <a:latin typeface="Gill Sans MT" panose="020B0502020104020203" pitchFamily="34" charset="0"/>
              </a:rPr>
              <a:t>Invalid integer values </a:t>
            </a:r>
          </a:p>
          <a:p>
            <a:pPr>
              <a:spcBef>
                <a:spcPts val="2250"/>
              </a:spcBef>
              <a:buClrTx/>
              <a:buFontTx/>
              <a:buNone/>
            </a:pPr>
            <a:r>
              <a:rPr lang="en-US" sz="3600" dirty="0">
                <a:solidFill>
                  <a:srgbClr val="CC0000"/>
                </a:solidFill>
                <a:latin typeface="Gill Sans MT" panose="020B0502020104020203" pitchFamily="34" charset="0"/>
              </a:rPr>
              <a:t>10.0, -+20, -40 0, 600</a:t>
            </a:r>
            <a:r>
              <a:rPr lang="en-US" sz="3600" b="1" dirty="0">
                <a:solidFill>
                  <a:srgbClr val="CC0000"/>
                </a:solidFill>
                <a:latin typeface="Gill Sans MT" panose="020B0502020104020203" pitchFamily="34" charset="0"/>
              </a:rPr>
              <a:t>,</a:t>
            </a:r>
            <a:r>
              <a:rPr lang="en-US" sz="3600" dirty="0">
                <a:solidFill>
                  <a:srgbClr val="CC0000"/>
                </a:solidFill>
                <a:latin typeface="Gill Sans MT" panose="020B0502020104020203" pitchFamily="34" charset="0"/>
              </a:rPr>
              <a:t>000, 5000 L, 01</a:t>
            </a:r>
            <a:r>
              <a:rPr lang="en-US" sz="3600" dirty="0">
                <a:solidFill>
                  <a:srgbClr val="FF0000"/>
                </a:solidFill>
                <a:latin typeface="Gill Sans MT" panose="020B0502020104020203" pitchFamily="34" charset="0"/>
              </a:rPr>
              <a:t>9</a:t>
            </a:r>
            <a:r>
              <a:rPr lang="en-US" sz="3600" dirty="0">
                <a:solidFill>
                  <a:srgbClr val="CC0000"/>
                </a:solidFill>
                <a:latin typeface="Gill Sans MT" panose="020B0502020104020203" pitchFamily="34" charset="0"/>
              </a:rPr>
              <a:t>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EAF8906-55B7-6B41-F51B-5606DC01F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50813"/>
            <a:ext cx="8731696" cy="758825"/>
          </a:xfrm>
        </p:spPr>
        <p:txBody>
          <a:bodyPr/>
          <a:lstStyle/>
          <a:p>
            <a:r>
              <a:rPr lang="en-US" dirty="0"/>
              <a:t>Binary-Hex </a:t>
            </a:r>
            <a:r>
              <a:rPr lang="en-US" b="0" dirty="0"/>
              <a:t>and</a:t>
            </a:r>
            <a:r>
              <a:rPr lang="en-US" dirty="0"/>
              <a:t> Hex-Binary: </a:t>
            </a:r>
            <a:r>
              <a:rPr lang="en-US" sz="3200" dirty="0"/>
              <a:t>Examples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75A5B5E-469F-8B1D-F92B-D38A383C0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/>
              <a:t>HEX: base 16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r>
              <a:rPr lang="en-US" sz="2400" dirty="0"/>
              <a:t>The letters that stand for hexadecimal numbers above 9 can be upper or lower case – both are used.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9DE865-49BA-44CB-8DD1-87B8D43E6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549536"/>
            <a:ext cx="7877653" cy="361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6752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1EFD2CD3-3438-4598-944B-70FCB307D438}" type="slidenum">
              <a:rPr lang="en-US" sz="1200">
                <a:latin typeface="Gill Sans MT" panose="020B0502020104020203" pitchFamily="34" charset="0"/>
                <a:ea typeface="MS PGothic" pitchFamily="32" charset="-128"/>
              </a:rPr>
              <a:pPr algn="r">
                <a:buClrTx/>
                <a:buFontTx/>
                <a:buNone/>
              </a:pPr>
              <a:t>49</a:t>
            </a:fld>
            <a:endParaRPr lang="en-US" sz="1200" dirty="0">
              <a:latin typeface="Gill Sans MT" panose="020B0502020104020203" pitchFamily="34" charset="0"/>
              <a:ea typeface="MS PGothic" pitchFamily="32" charset="-128"/>
            </a:endParaRP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b="1" dirty="0">
                <a:solidFill>
                  <a:srgbClr val="293A83"/>
                </a:solidFill>
                <a:latin typeface="Gill Sans MT" panose="020B0502020104020203" pitchFamily="34" charset="0"/>
              </a:rPr>
              <a:t>Values (literals): Float and Double </a:t>
            </a:r>
          </a:p>
        </p:txBody>
      </p:sp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5344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latin typeface="Gill Sans MT" panose="020B0502020104020203" pitchFamily="34" charset="0"/>
              </a:rPr>
              <a:t>Valid numbers: 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dirty="0">
                <a:latin typeface="Gill Sans MT" panose="020B0502020104020203" pitchFamily="34" charset="0"/>
              </a:rPr>
              <a:t>	0.2; .5; -.67; 20.0; 60</a:t>
            </a:r>
            <a:r>
              <a:rPr lang="en-US" sz="3200" dirty="0">
                <a:solidFill>
                  <a:srgbClr val="002060"/>
                </a:solidFill>
                <a:latin typeface="Gill Sans MT" panose="020B0502020104020203" pitchFamily="34" charset="0"/>
              </a:rPr>
              <a:t>e</a:t>
            </a:r>
            <a:r>
              <a:rPr lang="en-US" sz="3200" dirty="0">
                <a:latin typeface="Gill Sans MT" panose="020B0502020104020203" pitchFamily="34" charset="0"/>
              </a:rPr>
              <a:t>10; 7</a:t>
            </a:r>
            <a:r>
              <a:rPr lang="en-US" sz="3200" dirty="0">
                <a:solidFill>
                  <a:srgbClr val="002060"/>
                </a:solidFill>
                <a:latin typeface="Gill Sans MT" panose="020B0502020104020203" pitchFamily="34" charset="0"/>
              </a:rPr>
              <a:t>e</a:t>
            </a:r>
            <a:r>
              <a:rPr lang="en-US" sz="3200" dirty="0">
                <a:latin typeface="Gill Sans MT" panose="020B0502020104020203" pitchFamily="34" charset="0"/>
              </a:rPr>
              <a:t>-2</a:t>
            </a:r>
          </a:p>
          <a:p>
            <a:pPr>
              <a:spcBef>
                <a:spcPts val="2000"/>
              </a:spcBef>
              <a:buClrTx/>
            </a:pPr>
            <a:r>
              <a:rPr lang="en-US" sz="3200" dirty="0">
                <a:solidFill>
                  <a:srgbClr val="00B050"/>
                </a:solidFill>
                <a:latin typeface="Gill Sans MT" panose="020B0502020104020203" pitchFamily="34" charset="0"/>
              </a:rPr>
              <a:t>   </a:t>
            </a:r>
            <a:r>
              <a:rPr lang="en-US" sz="3200" dirty="0">
                <a:solidFill>
                  <a:schemeClr val="tx1"/>
                </a:solidFill>
                <a:latin typeface="Gill Sans MT" panose="020B0502020104020203" pitchFamily="34" charset="0"/>
              </a:rPr>
              <a:t>12.5f;</a:t>
            </a:r>
            <a:r>
              <a:rPr lang="en-US" sz="3200" dirty="0">
                <a:solidFill>
                  <a:srgbClr val="00B050"/>
                </a:solidFill>
                <a:latin typeface="Gill Sans MT" panose="020B0502020104020203" pitchFamily="34" charset="0"/>
              </a:rPr>
              <a:t> // float literal </a:t>
            </a:r>
            <a:endParaRPr lang="en-US" sz="3600" dirty="0">
              <a:solidFill>
                <a:srgbClr val="00B050"/>
              </a:solidFill>
              <a:latin typeface="Gill Sans MT" panose="020B0502020104020203" pitchFamily="34" charset="0"/>
            </a:endParaRPr>
          </a:p>
          <a:p>
            <a:pPr>
              <a:spcBef>
                <a:spcPts val="2000"/>
              </a:spcBef>
              <a:buClrTx/>
            </a:pPr>
            <a:r>
              <a:rPr lang="en-US" sz="3200" dirty="0">
                <a:latin typeface="Gill Sans MT" panose="020B0502020104020203" pitchFamily="34" charset="0"/>
              </a:rPr>
              <a:t>	</a:t>
            </a:r>
            <a:r>
              <a:rPr lang="en-US" sz="3200" dirty="0">
                <a:solidFill>
                  <a:schemeClr val="tx1"/>
                </a:solidFill>
                <a:latin typeface="Gill Sans MT" panose="020B0502020104020203" pitchFamily="34" charset="0"/>
              </a:rPr>
              <a:t>12.5L;</a:t>
            </a:r>
            <a:r>
              <a:rPr lang="en-US" sz="3200" dirty="0">
                <a:solidFill>
                  <a:srgbClr val="00B050"/>
                </a:solidFill>
                <a:latin typeface="Gill Sans MT" panose="020B0502020104020203" pitchFamily="34" charset="0"/>
              </a:rPr>
              <a:t> // long double literal </a:t>
            </a:r>
            <a:endParaRPr lang="en-US" sz="3600" dirty="0">
              <a:solidFill>
                <a:srgbClr val="00B050"/>
              </a:solidFill>
              <a:latin typeface="Gill Sans MT" panose="020B0502020104020203" pitchFamily="34" charset="0"/>
            </a:endParaRPr>
          </a:p>
          <a:p>
            <a:pPr>
              <a:spcBef>
                <a:spcPts val="2000"/>
              </a:spcBef>
              <a:buClrTx/>
            </a:pPr>
            <a:endParaRPr lang="en-US" sz="3200" dirty="0">
              <a:latin typeface="Gill Sans MT" panose="020B0502020104020203" pitchFamily="34" charset="0"/>
            </a:endParaRP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latin typeface="Gill Sans MT" panose="020B0502020104020203" pitchFamily="34" charset="0"/>
              </a:rPr>
              <a:t>Invalid numbers: 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dirty="0">
                <a:solidFill>
                  <a:srgbClr val="CC0000"/>
                </a:solidFill>
                <a:latin typeface="Gill Sans MT" panose="020B0502020104020203" pitchFamily="34" charset="0"/>
              </a:rPr>
              <a:t>	0.  2; 20.  0; 20 .0; 7  e; 6e;  e12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2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0984FAF-89B3-4CED-8DF8-92B6FD489275}" type="slidenum">
              <a:rPr lang="en-US" sz="1200">
                <a:latin typeface="Gill Sans MT" panose="020B0502020104020203" pitchFamily="34" charset="0"/>
                <a:ea typeface="MS PGothic" pitchFamily="32" charset="-128"/>
              </a:rPr>
              <a:pPr algn="r">
                <a:buClrTx/>
                <a:buFontTx/>
                <a:buNone/>
              </a:pPr>
              <a:t>5</a:t>
            </a:fld>
            <a:endParaRPr lang="en-US" sz="1200" dirty="0">
              <a:latin typeface="Gill Sans MT" panose="020B0502020104020203" pitchFamily="34" charset="0"/>
              <a:ea typeface="MS PGothic" pitchFamily="32" charset="-128"/>
            </a:endParaRP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b="1" dirty="0">
                <a:solidFill>
                  <a:srgbClr val="293A83"/>
                </a:solidFill>
                <a:latin typeface="Gill Sans MT" panose="020B0502020104020203" pitchFamily="34" charset="0"/>
              </a:rPr>
              <a:t>Programming in C Language 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457200" y="990600"/>
            <a:ext cx="8229600" cy="497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dirty="0">
                <a:latin typeface="Gill Sans MT" panose="020B0502020104020203" pitchFamily="34" charset="0"/>
                <a:ea typeface="新細明體" pitchFamily="16" charset="-120"/>
              </a:rPr>
              <a:t>C</a:t>
            </a:r>
            <a:r>
              <a:rPr lang="en-US" sz="3200" dirty="0">
                <a:latin typeface="Gill Sans MT" panose="020B0502020104020203" pitchFamily="34" charset="0"/>
                <a:ea typeface="新細明體" pitchFamily="16" charset="-120"/>
              </a:rPr>
              <a:t> programming language</a:t>
            </a:r>
          </a:p>
          <a:p>
            <a:pPr lvl="1">
              <a:lnSpc>
                <a:spcPct val="15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latin typeface="Gill Sans MT" panose="020B0502020104020203" pitchFamily="34" charset="0"/>
                <a:ea typeface="新細明體" pitchFamily="16" charset="-120"/>
              </a:rPr>
              <a:t>A set of notations for representing programs</a:t>
            </a:r>
          </a:p>
          <a:p>
            <a:pPr>
              <a:lnSpc>
                <a:spcPct val="15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dirty="0">
                <a:latin typeface="Gill Sans MT" panose="020B0502020104020203" pitchFamily="34" charset="0"/>
                <a:ea typeface="新細明體" pitchFamily="16" charset="-120"/>
              </a:rPr>
              <a:t>C</a:t>
            </a:r>
            <a:r>
              <a:rPr lang="en-US" sz="3200" dirty="0">
                <a:latin typeface="Gill Sans MT" panose="020B0502020104020203" pitchFamily="34" charset="0"/>
                <a:ea typeface="新細明體" pitchFamily="16" charset="-120"/>
              </a:rPr>
              <a:t> standard libraries</a:t>
            </a:r>
          </a:p>
          <a:p>
            <a:pPr lvl="1">
              <a:lnSpc>
                <a:spcPct val="15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latin typeface="Gill Sans MT" panose="020B0502020104020203" pitchFamily="34" charset="0"/>
                <a:ea typeface="新細明體" pitchFamily="16" charset="-120"/>
              </a:rPr>
              <a:t>A set of developed programs (functions)</a:t>
            </a:r>
          </a:p>
          <a:p>
            <a:pPr>
              <a:lnSpc>
                <a:spcPct val="15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dirty="0">
                <a:latin typeface="Gill Sans MT" panose="020B0502020104020203" pitchFamily="34" charset="0"/>
                <a:ea typeface="新細明體" pitchFamily="16" charset="-120"/>
              </a:rPr>
              <a:t>C</a:t>
            </a:r>
            <a:r>
              <a:rPr lang="en-US" sz="3200" dirty="0">
                <a:latin typeface="Gill Sans MT" panose="020B0502020104020203" pitchFamily="34" charset="0"/>
                <a:ea typeface="新細明體" pitchFamily="16" charset="-120"/>
              </a:rPr>
              <a:t> programming environment</a:t>
            </a:r>
          </a:p>
          <a:p>
            <a:pPr lvl="1">
              <a:lnSpc>
                <a:spcPct val="15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latin typeface="Gill Sans MT" panose="020B0502020104020203" pitchFamily="34" charset="0"/>
                <a:ea typeface="新細明體" pitchFamily="16" charset="-120"/>
              </a:rPr>
              <a:t>A set of tools to aid program development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5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3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6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76EFCA87-6CD6-476D-A375-C6D2EA2EBCAC}" type="slidenum">
              <a:rPr lang="en-US" sz="1200">
                <a:latin typeface="Gill Sans MT" panose="020B0502020104020203" pitchFamily="34" charset="0"/>
                <a:ea typeface="MS PGothic" pitchFamily="32" charset="-128"/>
              </a:rPr>
              <a:pPr algn="r">
                <a:buClrTx/>
                <a:buFontTx/>
                <a:buNone/>
              </a:pPr>
              <a:t>50</a:t>
            </a:fld>
            <a:endParaRPr lang="en-US" sz="1200" dirty="0">
              <a:latin typeface="Gill Sans MT" panose="020B0502020104020203" pitchFamily="34" charset="0"/>
              <a:ea typeface="MS PGothic" pitchFamily="32" charset="-128"/>
            </a:endParaRPr>
          </a:p>
        </p:txBody>
      </p:sp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b="1" dirty="0">
                <a:solidFill>
                  <a:srgbClr val="293A83"/>
                </a:solidFill>
                <a:latin typeface="Gill Sans MT" panose="020B0502020104020203" pitchFamily="34" charset="0"/>
              </a:rPr>
              <a:t>Values (literals): Chars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1534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 marL="1679575" indent="-33655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1367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5939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0511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508375" indent="-33655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latin typeface="Gill Sans MT" panose="020B0502020104020203" pitchFamily="34" charset="0"/>
              </a:rPr>
              <a:t>Char values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latin typeface="Gill Sans MT" panose="020B0502020104020203" pitchFamily="34" charset="0"/>
              </a:rPr>
              <a:t>Should be enclosed in single quotation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latin typeface="Gill Sans MT" panose="020B0502020104020203" pitchFamily="34" charset="0"/>
              </a:rPr>
              <a:t>‘a’, ‘^’, ‘z’, ‘0’, ‘1’, ‘\n’, ‘\’’, ‘\0’</a:t>
            </a:r>
          </a:p>
          <a:p>
            <a:pPr lvl="4">
              <a:spcBef>
                <a:spcPts val="225"/>
              </a:spcBef>
              <a:buClrTx/>
              <a:buSzPct val="75000"/>
              <a:buFontTx/>
              <a:buNone/>
            </a:pPr>
            <a:endParaRPr lang="en-US" sz="900" dirty="0">
              <a:latin typeface="Gill Sans MT" panose="020B0502020104020203" pitchFamily="34" charset="0"/>
            </a:endParaRP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latin typeface="Gill Sans MT" panose="020B0502020104020203" pitchFamily="34" charset="0"/>
              </a:rPr>
              <a:t>Each character has a code: ASCII code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latin typeface="Gill Sans MT" panose="020B0502020104020203" pitchFamily="34" charset="0"/>
              </a:rPr>
              <a:t>‘A’:  65; ‘a’: 97; ‘1’: 49; ‘2’: 50; ‘\0’ : 0 </a:t>
            </a:r>
          </a:p>
          <a:p>
            <a:pPr lvl="4">
              <a:spcBef>
                <a:spcPts val="25"/>
              </a:spcBef>
              <a:buClrTx/>
              <a:buSzPct val="75000"/>
              <a:buFontTx/>
              <a:buNone/>
            </a:pPr>
            <a:endParaRPr lang="en-US" sz="100" dirty="0">
              <a:latin typeface="Gill Sans MT" panose="020B0502020104020203" pitchFamily="34" charset="0"/>
            </a:endParaRP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latin typeface="Gill Sans MT" panose="020B0502020104020203" pitchFamily="34" charset="0"/>
              </a:rPr>
              <a:t>Character </a:t>
            </a:r>
            <a:r>
              <a:rPr lang="en-US" sz="3200" i="1" dirty="0">
                <a:latin typeface="Gill Sans MT" panose="020B0502020104020203" pitchFamily="34" charset="0"/>
              </a:rPr>
              <a:t>vs.</a:t>
            </a:r>
            <a:r>
              <a:rPr lang="en-US" sz="3200" dirty="0">
                <a:latin typeface="Gill Sans MT" panose="020B0502020104020203" pitchFamily="34" charset="0"/>
              </a:rPr>
              <a:t> Integer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CC0000"/>
                </a:solidFill>
                <a:latin typeface="Gill Sans MT" panose="020B0502020104020203" pitchFamily="34" charset="0"/>
              </a:rPr>
              <a:t>‘1’ != 1 ;  ‘2’ != 2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solidFill>
                  <a:srgbClr val="CC0000"/>
                </a:solidFill>
                <a:latin typeface="Gill Sans MT" panose="020B0502020104020203" pitchFamily="34" charset="0"/>
              </a:rPr>
              <a:t>‘1’ == 49    But    1 == 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6" dur="500"/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9" dur="500"/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 Box 1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b="1" dirty="0">
                <a:solidFill>
                  <a:srgbClr val="293A83"/>
                </a:solidFill>
                <a:latin typeface="Gill Sans MT" panose="020B0502020104020203" pitchFamily="34" charset="0"/>
              </a:rPr>
              <a:t>Values (literals): Strings</a:t>
            </a:r>
          </a:p>
        </p:txBody>
      </p:sp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731696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latin typeface="Gill Sans MT" panose="020B0502020104020203" pitchFamily="34" charset="0"/>
              </a:rPr>
              <a:t>String is a set of characters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latin typeface="Gill Sans MT" panose="020B0502020104020203" pitchFamily="34" charset="0"/>
              </a:rPr>
              <a:t>Starts and ends with double quotation: </a:t>
            </a:r>
            <a:r>
              <a:rPr lang="en-US" sz="3200" dirty="0">
                <a:solidFill>
                  <a:srgbClr val="CC0000"/>
                </a:solidFill>
                <a:latin typeface="Gill Sans MT" panose="020B0502020104020203" pitchFamily="34" charset="0"/>
              </a:rPr>
              <a:t>"</a:t>
            </a:r>
            <a:endParaRPr lang="en-US" sz="2800" dirty="0">
              <a:solidFill>
                <a:srgbClr val="CC0000"/>
              </a:solidFill>
              <a:latin typeface="Gill Sans MT" panose="020B0502020104020203" pitchFamily="34" charset="0"/>
            </a:endParaRP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latin typeface="Gill Sans MT" panose="020B0502020104020203" pitchFamily="34" charset="0"/>
              </a:rPr>
              <a:t>Examples: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endParaRPr lang="en-US" sz="3200" b="1" dirty="0">
              <a:latin typeface="Consolas" panose="020B0609020204030204" pitchFamily="49" charset="0"/>
              <a:cs typeface="Courier New" pitchFamily="49" charset="0"/>
            </a:endParaRP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"</a:t>
            </a:r>
            <a:r>
              <a:rPr lang="en-US" sz="2800" b="1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This is a simple string</a:t>
            </a:r>
            <a:r>
              <a:rPr lang="en-US" sz="28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"</a:t>
            </a: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endParaRPr lang="en-US" sz="2800" b="1" dirty="0">
              <a:latin typeface="Consolas" panose="020B0609020204030204" pitchFamily="49" charset="0"/>
              <a:cs typeface="Courier New" pitchFamily="49" charset="0"/>
            </a:endParaRP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"</a:t>
            </a:r>
            <a:r>
              <a:rPr lang="en-US" sz="2800" b="1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This is a cryptic string #$56*(#</a:t>
            </a:r>
            <a:r>
              <a:rPr lang="en-US" sz="28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"</a:t>
            </a: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D658A595-A484-4DC4-9FD6-5DB4395DC170}" type="slidenum">
              <a:rPr lang="en-US" sz="1200">
                <a:latin typeface="Gill Sans MT" panose="020B0502020104020203" pitchFamily="34" charset="0"/>
                <a:ea typeface="MS PGothic" pitchFamily="32" charset="-128"/>
              </a:rPr>
              <a:pPr algn="r">
                <a:buClrTx/>
                <a:buFontTx/>
                <a:buNone/>
              </a:pPr>
              <a:t>51</a:t>
            </a:fld>
            <a:endParaRPr lang="en-US" sz="1200" dirty="0">
              <a:latin typeface="Gill Sans MT" panose="020B0502020104020203" pitchFamily="34" charset="0"/>
              <a:ea typeface="MS PGothic" pitchFamily="32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b="1" dirty="0"/>
              <a:t>Effect of Value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839200" cy="5356225"/>
          </a:xfrm>
        </p:spPr>
        <p:txBody>
          <a:bodyPr/>
          <a:lstStyle/>
          <a:p>
            <a:r>
              <a:rPr lang="en-US" sz="3600" dirty="0"/>
              <a:t>The type of values have the same effect of the type of variables</a:t>
            </a:r>
          </a:p>
          <a:p>
            <a:pPr lvl="1"/>
            <a:r>
              <a:rPr lang="en-US" sz="3200" dirty="0">
                <a:sym typeface="Wingdings" pitchFamily="2" charset="2"/>
              </a:rPr>
              <a:t>It determines the “</a:t>
            </a:r>
            <a:r>
              <a:rPr lang="en-US" sz="3200" i="1" dirty="0">
                <a:solidFill>
                  <a:srgbClr val="C00000"/>
                </a:solidFill>
                <a:sym typeface="Wingdings" pitchFamily="2" charset="2"/>
              </a:rPr>
              <a:t>operations</a:t>
            </a:r>
            <a:r>
              <a:rPr lang="en-US" sz="3200" dirty="0">
                <a:sym typeface="Wingdings" pitchFamily="2" charset="2"/>
              </a:rPr>
              <a:t>” that work on the values </a:t>
            </a:r>
          </a:p>
          <a:p>
            <a:r>
              <a:rPr lang="en-US" sz="3600" dirty="0">
                <a:sym typeface="Wingdings" pitchFamily="2" charset="2"/>
              </a:rPr>
              <a:t>E.g</a:t>
            </a:r>
            <a:r>
              <a:rPr lang="en-US" dirty="0">
                <a:sym typeface="Wingdings" pitchFamily="2" charset="2"/>
              </a:rPr>
              <a:t>.:</a:t>
            </a:r>
          </a:p>
          <a:p>
            <a:pPr lvl="1"/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  <a:sym typeface="Wingdings" pitchFamily="2" charset="2"/>
              </a:rPr>
              <a:t>int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Wingdings" pitchFamily="2" charset="2"/>
              </a:rPr>
              <a:t>z;    	  z = 10 + 20; </a:t>
            </a:r>
          </a:p>
          <a:p>
            <a:pPr lvl="1"/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  <a:sym typeface="Wingdings" pitchFamily="2" charset="2"/>
              </a:rPr>
              <a:t>float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  <a:sym typeface="Wingdings" pitchFamily="2" charset="2"/>
              </a:rPr>
              <a:t> c;  	  c = 1.1 + 2.2;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C234F5-7109-4A83-B518-15A0E782B75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4572000" y="2955032"/>
            <a:ext cx="2209800" cy="762000"/>
          </a:xfrm>
          <a:prstGeom prst="wedgeRoundRectCallout">
            <a:avLst>
              <a:gd name="adj1" fmla="val -30552"/>
              <a:gd name="adj2" fmla="val 112648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  <a:latin typeface="Gill Sans MT" panose="020B0502020104020203" pitchFamily="34" charset="0"/>
              </a:rPr>
              <a:t>Integer + and =</a:t>
            </a:r>
          </a:p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  <a:latin typeface="Gill Sans MT" panose="020B0502020104020203" pitchFamily="34" charset="0"/>
              </a:rPr>
              <a:t>Performed by ALU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4572000" y="2955032"/>
            <a:ext cx="2209800" cy="762000"/>
          </a:xfrm>
          <a:prstGeom prst="wedgeRoundRectCallout">
            <a:avLst>
              <a:gd name="adj1" fmla="val 18467"/>
              <a:gd name="adj2" fmla="val 112648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  <a:latin typeface="Gill Sans MT" panose="020B0502020104020203" pitchFamily="34" charset="0"/>
              </a:rPr>
              <a:t>Integer + and =</a:t>
            </a:r>
          </a:p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  <a:latin typeface="Gill Sans MT" panose="020B0502020104020203" pitchFamily="34" charset="0"/>
              </a:rPr>
              <a:t>Performed by ALU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6858000" y="5403304"/>
            <a:ext cx="2209800" cy="762000"/>
          </a:xfrm>
          <a:prstGeom prst="wedgeRoundRectCallout">
            <a:avLst>
              <a:gd name="adj1" fmla="val -132480"/>
              <a:gd name="adj2" fmla="val -113290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  <a:latin typeface="Gill Sans MT" panose="020B0502020104020203" pitchFamily="34" charset="0"/>
              </a:rPr>
              <a:t>Float + and =</a:t>
            </a:r>
          </a:p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  <a:latin typeface="Gill Sans MT" panose="020B0502020104020203" pitchFamily="34" charset="0"/>
              </a:rPr>
              <a:t>Performed by FPU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6858000" y="5403304"/>
            <a:ext cx="2209800" cy="762000"/>
          </a:xfrm>
          <a:prstGeom prst="wedgeRoundRectCallout">
            <a:avLst>
              <a:gd name="adj1" fmla="val -75305"/>
              <a:gd name="adj2" fmla="val -105760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  <a:latin typeface="Gill Sans MT" panose="020B0502020104020203" pitchFamily="34" charset="0"/>
              </a:rPr>
              <a:t>Float + and =</a:t>
            </a:r>
          </a:p>
          <a:p>
            <a:pPr algn="ctr" defTabSz="914400">
              <a:buClrTx/>
              <a:buSzTx/>
              <a:buFontTx/>
              <a:buNone/>
            </a:pPr>
            <a:r>
              <a:rPr lang="en-US" dirty="0">
                <a:solidFill>
                  <a:srgbClr val="FFFFFF"/>
                </a:solidFill>
                <a:latin typeface="Gill Sans MT" panose="020B0502020104020203" pitchFamily="34" charset="0"/>
              </a:rPr>
              <a:t>Performed by FPU</a:t>
            </a:r>
          </a:p>
        </p:txBody>
      </p:sp>
    </p:spTree>
    <p:extLst>
      <p:ext uri="{BB962C8B-B14F-4D97-AF65-F5344CB8AC3E}">
        <p14:creationId xmlns:p14="http://schemas.microsoft.com/office/powerpoint/2010/main" val="310745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AF94C4A-E17B-4C0D-8F7B-BF62227ED02E}" type="slidenum">
              <a:rPr lang="en-US" sz="1200">
                <a:latin typeface="Gill Sans MT" panose="020B0502020104020203" pitchFamily="34" charset="0"/>
                <a:ea typeface="MS PGothic" pitchFamily="32" charset="-128"/>
              </a:rPr>
              <a:pPr algn="r">
                <a:buClrTx/>
                <a:buFontTx/>
                <a:buNone/>
              </a:pPr>
              <a:t>53</a:t>
            </a:fld>
            <a:endParaRPr lang="en-US" sz="1200" dirty="0">
              <a:latin typeface="Gill Sans MT" panose="020B0502020104020203" pitchFamily="34" charset="0"/>
              <a:ea typeface="MS PGothic" pitchFamily="32" charset="-128"/>
            </a:endParaRPr>
          </a:p>
        </p:txBody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b="1" dirty="0">
                <a:solidFill>
                  <a:srgbClr val="293A83"/>
                </a:solidFill>
                <a:latin typeface="Gill Sans MT" panose="020B0502020104020203" pitchFamily="34" charset="0"/>
              </a:rPr>
              <a:t>Values: Initialization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4582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9725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2000"/>
              </a:spcBef>
              <a:buClrTx/>
              <a:buFontTx/>
              <a:buNone/>
            </a:pPr>
            <a:r>
              <a:rPr lang="en-US" sz="3200" b="1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3200" b="1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3200" b="1" dirty="0" err="1"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3200" b="1" dirty="0">
                <a:latin typeface="Consolas" panose="020B0609020204030204" pitchFamily="49" charset="0"/>
                <a:cs typeface="Courier New" pitchFamily="49" charset="0"/>
              </a:rPr>
              <a:t> = 20;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Tx/>
              <a:buFontTx/>
              <a:buNone/>
            </a:pPr>
            <a:r>
              <a:rPr lang="en-US" sz="3200" b="1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3200" b="1" dirty="0">
                <a:latin typeface="Consolas" panose="020B0609020204030204" pitchFamily="49" charset="0"/>
                <a:cs typeface="Courier New" pitchFamily="49" charset="0"/>
              </a:rPr>
              <a:t> j = 0x20FE, k = 90;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Tx/>
              <a:buFontTx/>
              <a:buNone/>
            </a:pPr>
            <a:r>
              <a:rPr lang="en-US" sz="3200" b="1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3200" b="1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3200" b="1" dirty="0" err="1"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3200" b="1" dirty="0">
                <a:latin typeface="Consolas" panose="020B0609020204030204" pitchFamily="49" charset="0"/>
                <a:cs typeface="Courier New" pitchFamily="49" charset="0"/>
              </a:rPr>
              <a:t>, j = 40;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Tx/>
              <a:buFontTx/>
              <a:buNone/>
            </a:pPr>
            <a:r>
              <a:rPr lang="en-US" sz="3200" b="1" dirty="0">
                <a:latin typeface="Consolas" panose="020B0609020204030204" pitchFamily="49" charset="0"/>
                <a:cs typeface="Courier New" pitchFamily="49" charset="0"/>
              </a:rPr>
              <a:t>char c1 = 'a', c2 = '0';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Tx/>
              <a:buFontTx/>
              <a:buNone/>
            </a:pPr>
            <a:r>
              <a:rPr lang="en-US" sz="3200" b="1" dirty="0" err="1">
                <a:latin typeface="Consolas" panose="020B0609020204030204" pitchFamily="49" charset="0"/>
                <a:cs typeface="Courier New" pitchFamily="49" charset="0"/>
              </a:rPr>
              <a:t>bool</a:t>
            </a:r>
            <a:r>
              <a:rPr lang="en-US" sz="3200" b="1" dirty="0">
                <a:latin typeface="Consolas" panose="020B0609020204030204" pitchFamily="49" charset="0"/>
                <a:cs typeface="Courier New" pitchFamily="49" charset="0"/>
              </a:rPr>
              <a:t> b1 = true; 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Tx/>
              <a:buFontTx/>
              <a:buNone/>
            </a:pPr>
            <a:r>
              <a:rPr lang="en-US" sz="3200" b="1" dirty="0">
                <a:latin typeface="Consolas" panose="020B0609020204030204" pitchFamily="49" charset="0"/>
                <a:cs typeface="Courier New" pitchFamily="49" charset="0"/>
              </a:rPr>
              <a:t>float f1 = 50e4;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Tx/>
              <a:buFontTx/>
              <a:buNone/>
            </a:pPr>
            <a:r>
              <a:rPr lang="en-US" sz="3200" b="1" dirty="0">
                <a:latin typeface="Consolas" panose="020B0609020204030204" pitchFamily="49" charset="0"/>
                <a:cs typeface="Courier New" pitchFamily="49" charset="0"/>
              </a:rPr>
              <a:t>double d = 50e-8;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3B9803F1-D722-4FEA-A004-A6DEB358AD9D}" type="slidenum">
              <a:rPr lang="en-US" sz="1200">
                <a:latin typeface="Gill Sans MT" panose="020B0502020104020203" pitchFamily="34" charset="0"/>
                <a:ea typeface="MS PGothic" pitchFamily="32" charset="-128"/>
              </a:rPr>
              <a:pPr algn="r">
                <a:buClrTx/>
                <a:buFontTx/>
                <a:buNone/>
              </a:pPr>
              <a:t>54</a:t>
            </a:fld>
            <a:endParaRPr lang="en-US" sz="1200" dirty="0">
              <a:latin typeface="Gill Sans MT" panose="020B0502020104020203" pitchFamily="34" charset="0"/>
              <a:ea typeface="MS PGothic" pitchFamily="32" charset="-128"/>
            </a:endParaRPr>
          </a:p>
        </p:txBody>
      </p:sp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3600" b="1" dirty="0">
                <a:solidFill>
                  <a:srgbClr val="293A83"/>
                </a:solidFill>
                <a:latin typeface="Gill Sans MT" panose="020B0502020104020203" pitchFamily="34" charset="0"/>
              </a:rPr>
              <a:t>Values: From memory to memory 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458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9725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b="1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3200" b="1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3200" b="1" dirty="0" err="1"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3200" b="1" dirty="0">
                <a:latin typeface="Consolas" panose="020B0609020204030204" pitchFamily="49" charset="0"/>
                <a:cs typeface="Courier New" pitchFamily="49" charset="0"/>
              </a:rPr>
              <a:t>, j = 20;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b="1" dirty="0" err="1"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3200" b="1" dirty="0">
                <a:latin typeface="Consolas" panose="020B0609020204030204" pitchFamily="49" charset="0"/>
                <a:cs typeface="Courier New" pitchFamily="49" charset="0"/>
              </a:rPr>
              <a:t> = j;				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// </a:t>
            </a:r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= 20</a:t>
            </a:r>
          </a:p>
          <a:p>
            <a:pPr>
              <a:spcBef>
                <a:spcPts val="625"/>
              </a:spcBef>
              <a:buClrTx/>
              <a:buFontTx/>
              <a:buNone/>
            </a:pPr>
            <a:endParaRPr lang="en-US" sz="1000" b="1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b="1" dirty="0">
                <a:latin typeface="Consolas" panose="020B0609020204030204" pitchFamily="49" charset="0"/>
                <a:cs typeface="Courier New" pitchFamily="49" charset="0"/>
              </a:rPr>
              <a:t>double d = 65536;	 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// d = 65536.0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b="1" dirty="0">
                <a:latin typeface="Consolas" panose="020B0609020204030204" pitchFamily="49" charset="0"/>
                <a:cs typeface="Courier New" pitchFamily="49" charset="0"/>
              </a:rPr>
              <a:t>double b = d; 		 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// b = 65536.0</a:t>
            </a:r>
          </a:p>
          <a:p>
            <a:pPr>
              <a:spcBef>
                <a:spcPts val="750"/>
              </a:spcBef>
              <a:buClrTx/>
              <a:buFontTx/>
              <a:buNone/>
            </a:pPr>
            <a:endParaRPr lang="en-US" sz="1200" b="1" dirty="0">
              <a:solidFill>
                <a:srgbClr val="CC0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b="1" dirty="0">
                <a:solidFill>
                  <a:srgbClr val="CC0000"/>
                </a:solidFill>
                <a:latin typeface="Consolas" panose="020B0609020204030204" pitchFamily="49" charset="0"/>
                <a:cs typeface="Courier New" pitchFamily="49" charset="0"/>
              </a:rPr>
              <a:t>d = b = </a:t>
            </a:r>
            <a:r>
              <a:rPr lang="en-US" sz="3200" b="1" dirty="0" err="1">
                <a:solidFill>
                  <a:srgbClr val="CC0000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3200" b="1" dirty="0">
                <a:solidFill>
                  <a:srgbClr val="CC0000"/>
                </a:solidFill>
                <a:latin typeface="Consolas" panose="020B0609020204030204" pitchFamily="49" charset="0"/>
                <a:cs typeface="Courier New" pitchFamily="49" charset="0"/>
              </a:rPr>
              <a:t> = j = 0</a:t>
            </a:r>
            <a:r>
              <a:rPr lang="en-US" sz="3200" b="1" dirty="0">
                <a:latin typeface="Consolas" panose="020B0609020204030204" pitchFamily="49" charset="0"/>
                <a:cs typeface="Courier New" pitchFamily="49" charset="0"/>
              </a:rPr>
              <a:t>;	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// j = 0, </a:t>
            </a:r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= 0, b = 0.0, d = 0.0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5" dur="5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3" dur="500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6" dur="500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E3CF271E-84AD-4026-9C7B-3793685F0F32}" type="slidenum">
              <a:rPr lang="en-US" sz="1200">
                <a:latin typeface="Gill Sans MT" panose="020B0502020104020203" pitchFamily="34" charset="0"/>
                <a:ea typeface="MS PGothic" pitchFamily="32" charset="-128"/>
              </a:rPr>
              <a:pPr algn="r">
                <a:buClrTx/>
                <a:buFontTx/>
                <a:buNone/>
              </a:pPr>
              <a:t>55</a:t>
            </a:fld>
            <a:endParaRPr lang="en-US" sz="1200" dirty="0">
              <a:latin typeface="Gill Sans MT" panose="020B0502020104020203" pitchFamily="34" charset="0"/>
              <a:ea typeface="MS PGothic" pitchFamily="32" charset="-128"/>
            </a:endParaRPr>
          </a:p>
        </p:txBody>
      </p:sp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b="1" dirty="0">
                <a:solidFill>
                  <a:srgbClr val="293A83"/>
                </a:solidFill>
                <a:latin typeface="Gill Sans MT" panose="020B0502020104020203" pitchFamily="34" charset="0"/>
              </a:rPr>
              <a:t>Basic Input Output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6183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112713" algn="l"/>
                <a:tab pos="569913" algn="l"/>
                <a:tab pos="1027113" algn="l"/>
                <a:tab pos="1484313" algn="l"/>
                <a:tab pos="1941513" algn="l"/>
                <a:tab pos="2398713" algn="l"/>
                <a:tab pos="2855913" algn="l"/>
                <a:tab pos="3313113" algn="l"/>
                <a:tab pos="3770313" algn="l"/>
                <a:tab pos="4227513" algn="l"/>
                <a:tab pos="4684713" algn="l"/>
                <a:tab pos="5141913" algn="l"/>
                <a:tab pos="5599113" algn="l"/>
                <a:tab pos="6056313" algn="l"/>
                <a:tab pos="6513513" algn="l"/>
                <a:tab pos="6970713" algn="l"/>
                <a:tab pos="7427913" algn="l"/>
                <a:tab pos="7885113" algn="l"/>
                <a:tab pos="8342313" algn="l"/>
                <a:tab pos="879951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marL="457200" indent="-457200">
              <a:spcBef>
                <a:spcPts val="2000"/>
              </a:spcBef>
              <a:buClrTx/>
              <a:buFont typeface="Wingdings" panose="05000000000000000000" pitchFamily="2" charset="2"/>
              <a:buChar char="Ø"/>
            </a:pPr>
            <a:r>
              <a:rPr lang="en-US" sz="3200" dirty="0">
                <a:latin typeface="Gill Sans MT" panose="020B0502020104020203" pitchFamily="34" charset="0"/>
              </a:rPr>
              <a:t>To </a:t>
            </a:r>
            <a:r>
              <a:rPr lang="en-US" sz="3200" b="1" dirty="0">
                <a:solidFill>
                  <a:srgbClr val="7030A0"/>
                </a:solidFill>
                <a:latin typeface="Gill Sans MT" panose="020B0502020104020203" pitchFamily="34" charset="0"/>
              </a:rPr>
              <a:t>read</a:t>
            </a:r>
            <a:r>
              <a:rPr lang="en-US" sz="3200" dirty="0">
                <a:latin typeface="Gill Sans MT" panose="020B0502020104020203" pitchFamily="34" charset="0"/>
              </a:rPr>
              <a:t> something: </a:t>
            </a:r>
            <a:r>
              <a:rPr lang="en-US" sz="3200" b="1" dirty="0" err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scanf</a:t>
            </a:r>
            <a:endParaRPr lang="en-US" sz="3200" b="1" dirty="0">
              <a:solidFill>
                <a:srgbClr val="C00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457200" lvl="1" indent="-457200">
              <a:spcBef>
                <a:spcPts val="700"/>
              </a:spcBef>
              <a:buClrTx/>
              <a:buFont typeface="Arial" panose="020B0604020202020204" pitchFamily="34" charset="0"/>
              <a:buChar char="•"/>
            </a:pPr>
            <a:r>
              <a:rPr lang="en-US" sz="2800" dirty="0">
                <a:latin typeface="Gill Sans MT" panose="020B0502020104020203" pitchFamily="34" charset="0"/>
              </a:rPr>
              <a:t>Integer: </a:t>
            </a:r>
            <a:r>
              <a:rPr lang="en-US" sz="2800" b="1" dirty="0" err="1">
                <a:latin typeface="Consolas" panose="020B0609020204030204" pitchFamily="49" charset="0"/>
                <a:cs typeface="Courier New" pitchFamily="49" charset="0"/>
              </a:rPr>
              <a:t>scanf</a:t>
            </a:r>
            <a:r>
              <a:rPr lang="en-US" sz="2800" b="1" dirty="0">
                <a:latin typeface="Consolas" panose="020B0609020204030204" pitchFamily="49" charset="0"/>
                <a:cs typeface="Courier New" pitchFamily="49" charset="0"/>
              </a:rPr>
              <a:t>("%d", </a:t>
            </a:r>
            <a:r>
              <a:rPr lang="en-US" sz="2800" b="1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&amp;</a:t>
            </a:r>
            <a:r>
              <a:rPr lang="en-US" sz="2800" b="1" dirty="0" err="1">
                <a:latin typeface="Consolas" panose="020B0609020204030204" pitchFamily="49" charset="0"/>
                <a:cs typeface="Courier New" pitchFamily="49" charset="0"/>
              </a:rPr>
              <a:t>int_variable</a:t>
            </a:r>
            <a:r>
              <a:rPr lang="en-US" sz="2800" b="1" dirty="0">
                <a:latin typeface="Consolas" panose="020B0609020204030204" pitchFamily="49" charset="0"/>
                <a:cs typeface="Courier New" pitchFamily="49" charset="0"/>
              </a:rPr>
              <a:t>);</a:t>
            </a:r>
          </a:p>
          <a:p>
            <a:pPr marL="457200" lvl="1" indent="-457200">
              <a:spcBef>
                <a:spcPts val="700"/>
              </a:spcBef>
              <a:buClrTx/>
              <a:buFont typeface="Arial" panose="020B0604020202020204" pitchFamily="34" charset="0"/>
              <a:buChar char="•"/>
            </a:pPr>
            <a:r>
              <a:rPr lang="en-US" sz="2800" dirty="0">
                <a:latin typeface="Gill Sans MT" panose="020B0502020104020203" pitchFamily="34" charset="0"/>
              </a:rPr>
              <a:t>Float: </a:t>
            </a:r>
            <a:r>
              <a:rPr lang="en-US" sz="2800" b="1" dirty="0" err="1">
                <a:latin typeface="Consolas" panose="020B0609020204030204" pitchFamily="49" charset="0"/>
                <a:cs typeface="Courier New" pitchFamily="49" charset="0"/>
              </a:rPr>
              <a:t>scanf</a:t>
            </a:r>
            <a:r>
              <a:rPr lang="en-US" sz="2800" b="1" dirty="0">
                <a:latin typeface="Consolas" panose="020B0609020204030204" pitchFamily="49" charset="0"/>
                <a:cs typeface="Courier New" pitchFamily="49" charset="0"/>
              </a:rPr>
              <a:t>("%f", &amp;</a:t>
            </a:r>
            <a:r>
              <a:rPr lang="en-US" sz="2800" b="1" dirty="0" err="1">
                <a:latin typeface="Consolas" panose="020B0609020204030204" pitchFamily="49" charset="0"/>
                <a:cs typeface="Courier New" pitchFamily="49" charset="0"/>
              </a:rPr>
              <a:t>float_variable</a:t>
            </a:r>
            <a:r>
              <a:rPr lang="en-US" sz="2800" b="1" dirty="0">
                <a:latin typeface="Consolas" panose="020B0609020204030204" pitchFamily="49" charset="0"/>
                <a:cs typeface="Courier New" pitchFamily="49" charset="0"/>
              </a:rPr>
              <a:t>);</a:t>
            </a:r>
          </a:p>
          <a:p>
            <a:pPr marL="457200" lvl="1" indent="-457200">
              <a:spcBef>
                <a:spcPts val="700"/>
              </a:spcBef>
              <a:buClrTx/>
              <a:buFont typeface="Arial" panose="020B0604020202020204" pitchFamily="34" charset="0"/>
              <a:buChar char="•"/>
            </a:pPr>
            <a:r>
              <a:rPr lang="en-US" sz="2800" dirty="0">
                <a:latin typeface="Gill Sans MT" panose="020B0502020104020203" pitchFamily="34" charset="0"/>
              </a:rPr>
              <a:t>Double: </a:t>
            </a:r>
            <a:r>
              <a:rPr lang="en-US" sz="2800" b="1" dirty="0" err="1">
                <a:latin typeface="Consolas" panose="020B0609020204030204" pitchFamily="49" charset="0"/>
                <a:cs typeface="Courier New" pitchFamily="49" charset="0"/>
              </a:rPr>
              <a:t>scanf</a:t>
            </a:r>
            <a:r>
              <a:rPr lang="en-US" sz="2800" b="1" dirty="0">
                <a:latin typeface="Consolas" panose="020B0609020204030204" pitchFamily="49" charset="0"/>
                <a:cs typeface="Courier New" pitchFamily="49" charset="0"/>
              </a:rPr>
              <a:t>("%lf", &amp;</a:t>
            </a:r>
            <a:r>
              <a:rPr lang="en-US" sz="2800" b="1" dirty="0" err="1">
                <a:latin typeface="Consolas" panose="020B0609020204030204" pitchFamily="49" charset="0"/>
                <a:cs typeface="Courier New" pitchFamily="49" charset="0"/>
              </a:rPr>
              <a:t>double_variable</a:t>
            </a:r>
            <a:r>
              <a:rPr lang="en-US" sz="2800" b="1" dirty="0">
                <a:latin typeface="Consolas" panose="020B0609020204030204" pitchFamily="49" charset="0"/>
                <a:cs typeface="Courier New" pitchFamily="49" charset="0"/>
              </a:rPr>
              <a:t>);</a:t>
            </a:r>
          </a:p>
          <a:p>
            <a:pPr marL="457200" lvl="1" indent="-457200">
              <a:spcBef>
                <a:spcPts val="700"/>
              </a:spcBef>
              <a:buClrTx/>
              <a:buFont typeface="Wingdings" panose="05000000000000000000" pitchFamily="2" charset="2"/>
              <a:buChar char="Ø"/>
            </a:pPr>
            <a:endParaRPr lang="fa-IR" sz="2800" dirty="0">
              <a:latin typeface="Gill Sans MT" panose="020B0502020104020203" pitchFamily="34" charset="0"/>
            </a:endParaRPr>
          </a:p>
          <a:p>
            <a:pPr marL="457200" indent="-457200">
              <a:spcBef>
                <a:spcPts val="2000"/>
              </a:spcBef>
              <a:buClrTx/>
              <a:buFont typeface="Wingdings" panose="05000000000000000000" pitchFamily="2" charset="2"/>
              <a:buChar char="Ø"/>
            </a:pPr>
            <a:r>
              <a:rPr lang="en-US" sz="3200" dirty="0">
                <a:latin typeface="Gill Sans MT" panose="020B0502020104020203" pitchFamily="34" charset="0"/>
              </a:rPr>
              <a:t>To </a:t>
            </a:r>
            <a:r>
              <a:rPr lang="en-US" sz="3200" b="1" dirty="0">
                <a:solidFill>
                  <a:srgbClr val="7030A0"/>
                </a:solidFill>
                <a:latin typeface="Gill Sans MT" panose="020B0502020104020203" pitchFamily="34" charset="0"/>
              </a:rPr>
              <a:t>print (show)</a:t>
            </a:r>
            <a:r>
              <a:rPr lang="en-US" sz="3200" dirty="0">
                <a:latin typeface="Gill Sans MT" panose="020B0502020104020203" pitchFamily="34" charset="0"/>
              </a:rPr>
              <a:t> something: </a:t>
            </a:r>
            <a:r>
              <a:rPr lang="en-US" sz="3200" b="1" dirty="0" err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printf</a:t>
            </a:r>
            <a:endParaRPr lang="en-US" sz="3200" b="1" dirty="0">
              <a:solidFill>
                <a:srgbClr val="C00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457200" lvl="1" indent="-457200">
              <a:spcBef>
                <a:spcPts val="700"/>
              </a:spcBef>
              <a:buClrTx/>
              <a:buFont typeface="Arial" panose="020B0604020202020204" pitchFamily="34" charset="0"/>
              <a:buChar char="•"/>
            </a:pPr>
            <a:r>
              <a:rPr lang="en-US" sz="2800" dirty="0">
                <a:latin typeface="Gill Sans MT" panose="020B0502020104020203" pitchFamily="34" charset="0"/>
              </a:rPr>
              <a:t>Integer: </a:t>
            </a:r>
            <a:r>
              <a:rPr lang="en-US" sz="2800" b="1" dirty="0" err="1">
                <a:latin typeface="Consolas" panose="020B0609020204030204" pitchFamily="49" charset="0"/>
                <a:cs typeface="Courier New" pitchFamily="49" charset="0"/>
              </a:rPr>
              <a:t>printf</a:t>
            </a:r>
            <a:r>
              <a:rPr lang="en-US" sz="2800" b="1" dirty="0">
                <a:latin typeface="Consolas" panose="020B0609020204030204" pitchFamily="49" charset="0"/>
                <a:cs typeface="Courier New" pitchFamily="49" charset="0"/>
              </a:rPr>
              <a:t>("%d", </a:t>
            </a:r>
            <a:r>
              <a:rPr lang="en-US" sz="2800" b="1" dirty="0" err="1">
                <a:latin typeface="Consolas" panose="020B0609020204030204" pitchFamily="49" charset="0"/>
                <a:cs typeface="Courier New" pitchFamily="49" charset="0"/>
              </a:rPr>
              <a:t>int_variable</a:t>
            </a:r>
            <a:r>
              <a:rPr lang="en-US" sz="2800" b="1" dirty="0">
                <a:latin typeface="Consolas" panose="020B0609020204030204" pitchFamily="49" charset="0"/>
                <a:cs typeface="Courier New" pitchFamily="49" charset="0"/>
              </a:rPr>
              <a:t>);</a:t>
            </a:r>
          </a:p>
          <a:p>
            <a:pPr marL="457200" lvl="1" indent="-457200">
              <a:spcBef>
                <a:spcPts val="700"/>
              </a:spcBef>
              <a:buClrTx/>
              <a:buFont typeface="Arial" panose="020B0604020202020204" pitchFamily="34" charset="0"/>
              <a:buChar char="•"/>
            </a:pPr>
            <a:r>
              <a:rPr lang="en-US" sz="2800" dirty="0">
                <a:latin typeface="Gill Sans MT" panose="020B0502020104020203" pitchFamily="34" charset="0"/>
              </a:rPr>
              <a:t>Float: </a:t>
            </a:r>
            <a:r>
              <a:rPr lang="en-US" sz="2800" b="1" dirty="0" err="1">
                <a:latin typeface="Consolas" panose="020B0609020204030204" pitchFamily="49" charset="0"/>
                <a:cs typeface="Courier New" pitchFamily="49" charset="0"/>
              </a:rPr>
              <a:t>printf</a:t>
            </a:r>
            <a:r>
              <a:rPr lang="en-US" sz="2800" b="1" dirty="0">
                <a:latin typeface="Consolas" panose="020B0609020204030204" pitchFamily="49" charset="0"/>
                <a:cs typeface="Courier New" pitchFamily="49" charset="0"/>
              </a:rPr>
              <a:t>("%f", </a:t>
            </a:r>
            <a:r>
              <a:rPr lang="en-US" sz="2800" b="1" dirty="0" err="1">
                <a:latin typeface="Consolas" panose="020B0609020204030204" pitchFamily="49" charset="0"/>
                <a:cs typeface="Courier New" pitchFamily="49" charset="0"/>
              </a:rPr>
              <a:t>float_variable</a:t>
            </a:r>
            <a:r>
              <a:rPr lang="en-US" sz="2800" b="1" dirty="0">
                <a:latin typeface="Consolas" panose="020B0609020204030204" pitchFamily="49" charset="0"/>
                <a:cs typeface="Courier New" pitchFamily="49" charset="0"/>
              </a:rPr>
              <a:t>);</a:t>
            </a:r>
          </a:p>
          <a:p>
            <a:pPr marL="457200" lvl="1" indent="-457200">
              <a:spcBef>
                <a:spcPts val="700"/>
              </a:spcBef>
              <a:buClrTx/>
              <a:buFont typeface="Arial" panose="020B0604020202020204" pitchFamily="34" charset="0"/>
              <a:buChar char="•"/>
            </a:pPr>
            <a:r>
              <a:rPr lang="en-US" sz="2800" dirty="0">
                <a:latin typeface="Gill Sans MT" panose="020B0502020104020203" pitchFamily="34" charset="0"/>
              </a:rPr>
              <a:t>Message (string literal): </a:t>
            </a:r>
            <a:r>
              <a:rPr lang="en-US" sz="2800" b="1" dirty="0" err="1">
                <a:latin typeface="Consolas" panose="020B0609020204030204" pitchFamily="49" charset="0"/>
                <a:cs typeface="Courier New" pitchFamily="49" charset="0"/>
              </a:rPr>
              <a:t>printf</a:t>
            </a:r>
            <a:r>
              <a:rPr lang="en-US" sz="2800" b="1" dirty="0">
                <a:latin typeface="Consolas" panose="020B0609020204030204" pitchFamily="49" charset="0"/>
                <a:cs typeface="Courier New" pitchFamily="49" charset="0"/>
              </a:rPr>
              <a:t>("message");</a:t>
            </a:r>
          </a:p>
          <a:p>
            <a:pPr marL="0" lvl="1" indent="0">
              <a:spcBef>
                <a:spcPts val="700"/>
              </a:spcBef>
              <a:buClrTx/>
              <a:buFontTx/>
              <a:buNone/>
            </a:pPr>
            <a:endParaRPr lang="en-US" sz="2800" dirty="0">
              <a:latin typeface="Gill Sans MT" panose="020B0502020104020203" pitchFamily="34" charset="0"/>
            </a:endParaRPr>
          </a:p>
          <a:p>
            <a:pPr marL="0" lvl="1" indent="0">
              <a:spcBef>
                <a:spcPts val="700"/>
              </a:spcBef>
              <a:buClrTx/>
              <a:buFontTx/>
              <a:buNone/>
            </a:pPr>
            <a:endParaRPr lang="en-US" sz="2800" dirty="0">
              <a:latin typeface="Gill Sans MT" panose="020B0502020104020203" pitchFamily="34" charset="0"/>
            </a:endParaRPr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3200" dirty="0"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F4FD0026-E522-4533-99D9-3AD9CEE2881E}" type="slidenum">
              <a:rPr lang="en-US" sz="1200">
                <a:latin typeface="Gill Sans MT" panose="020B0502020104020203" pitchFamily="34" charset="0"/>
                <a:ea typeface="MS PGothic" pitchFamily="32" charset="-128"/>
              </a:rPr>
              <a:pPr algn="r">
                <a:buClrTx/>
                <a:buFontTx/>
                <a:buNone/>
              </a:pPr>
              <a:t>56</a:t>
            </a:fld>
            <a:endParaRPr lang="en-US" sz="1200" dirty="0">
              <a:latin typeface="Gill Sans MT" panose="020B0502020104020203" pitchFamily="34" charset="0"/>
              <a:ea typeface="MS PGothic" pitchFamily="32" charset="-128"/>
            </a:endParaRPr>
          </a:p>
        </p:txBody>
      </p:sp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b="1" dirty="0">
                <a:solidFill>
                  <a:srgbClr val="293A83"/>
                </a:solidFill>
                <a:latin typeface="Gill Sans MT" panose="020B0502020104020203" pitchFamily="34" charset="0"/>
              </a:rPr>
              <a:t>What We Will Learn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 dirty="0">
                <a:solidFill>
                  <a:srgbClr val="C2C2C2"/>
                </a:solidFill>
                <a:latin typeface="Gill Sans MT" panose="020B0502020104020203" pitchFamily="34" charset="0"/>
              </a:rPr>
              <a:t>What is the C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 dirty="0">
                <a:solidFill>
                  <a:srgbClr val="C2C2C2"/>
                </a:solidFill>
                <a:latin typeface="Gill Sans MT" panose="020B0502020104020203" pitchFamily="34" charset="0"/>
              </a:rPr>
              <a:t>Variables</a:t>
            </a:r>
          </a:p>
          <a:p>
            <a:pPr lvl="1">
              <a:spcBef>
                <a:spcPts val="9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600" dirty="0">
                <a:solidFill>
                  <a:srgbClr val="C2C2C2"/>
                </a:solidFill>
                <a:latin typeface="Gill Sans MT" panose="020B0502020104020203" pitchFamily="34" charset="0"/>
              </a:rPr>
              <a:t>Types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 dirty="0">
                <a:solidFill>
                  <a:srgbClr val="C2C2C2"/>
                </a:solidFill>
                <a:latin typeface="Gill Sans MT" panose="020B0502020104020203" pitchFamily="34" charset="0"/>
              </a:rPr>
              <a:t>Values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 dirty="0">
                <a:latin typeface="Gill Sans MT" panose="020B0502020104020203" pitchFamily="34" charset="0"/>
              </a:rPr>
              <a:t>Casting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 dirty="0">
                <a:solidFill>
                  <a:srgbClr val="C2C2C2"/>
                </a:solidFill>
                <a:latin typeface="Gill Sans MT" panose="020B0502020104020203" pitchFamily="34" charset="0"/>
              </a:rPr>
              <a:t>Constants &amp; Definition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8FA0D51-A782-4657-B67B-DAC0AC721D05}" type="slidenum">
              <a:rPr lang="en-US" sz="1200">
                <a:latin typeface="Gill Sans MT" panose="020B0502020104020203" pitchFamily="34" charset="0"/>
                <a:ea typeface="MS PGothic" pitchFamily="32" charset="-128"/>
              </a:rPr>
              <a:pPr algn="r">
                <a:buClrTx/>
                <a:buFontTx/>
                <a:buNone/>
              </a:pPr>
              <a:t>57</a:t>
            </a:fld>
            <a:endParaRPr lang="en-US" sz="1200" dirty="0">
              <a:latin typeface="Gill Sans MT" panose="020B0502020104020203" pitchFamily="34" charset="0"/>
              <a:ea typeface="MS PGothic" pitchFamily="32" charset="-128"/>
            </a:endParaRPr>
          </a:p>
        </p:txBody>
      </p:sp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b="1" dirty="0">
                <a:solidFill>
                  <a:srgbClr val="293A83"/>
                </a:solidFill>
                <a:latin typeface="Gill Sans MT" panose="020B0502020104020203" pitchFamily="34" charset="0"/>
              </a:rPr>
              <a:t>Casting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latin typeface="Gill Sans MT" panose="020B0502020104020203" pitchFamily="34" charset="0"/>
              </a:rPr>
              <a:t>What is the casting?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latin typeface="Gill Sans MT" panose="020B0502020104020203" pitchFamily="34" charset="0"/>
              </a:rPr>
              <a:t>When the type of variable and value </a:t>
            </a:r>
            <a:r>
              <a:rPr lang="en-US" sz="2800" dirty="0">
                <a:solidFill>
                  <a:srgbClr val="CC0000"/>
                </a:solidFill>
                <a:latin typeface="Gill Sans MT" panose="020B0502020104020203" pitchFamily="34" charset="0"/>
              </a:rPr>
              <a:t>are not the same</a:t>
            </a:r>
            <a:r>
              <a:rPr lang="en-US" sz="2800" dirty="0">
                <a:latin typeface="Gill Sans MT" panose="020B0502020104020203" pitchFamily="34" charset="0"/>
              </a:rPr>
              <a:t>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latin typeface="Gill Sans MT" panose="020B0502020104020203" pitchFamily="34" charset="0"/>
              </a:rPr>
              <a:t>Example: Assigning double value to integer variable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latin typeface="Gill Sans MT" panose="020B0502020104020203" pitchFamily="34" charset="0"/>
              </a:rPr>
              <a:t>It is </a:t>
            </a:r>
            <a:r>
              <a:rPr lang="en-US" sz="3200" dirty="0">
                <a:solidFill>
                  <a:srgbClr val="CC0000"/>
                </a:solidFill>
                <a:latin typeface="Gill Sans MT" panose="020B0502020104020203" pitchFamily="34" charset="0"/>
              </a:rPr>
              <a:t>not</a:t>
            </a:r>
            <a:r>
              <a:rPr lang="en-US" sz="3200" dirty="0">
                <a:latin typeface="Gill Sans MT" panose="020B0502020104020203" pitchFamily="34" charset="0"/>
              </a:rPr>
              <a:t> a syntax error in C (only warning)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latin typeface="Gill Sans MT" panose="020B0502020104020203" pitchFamily="34" charset="0"/>
              </a:rPr>
              <a:t>But can cause </a:t>
            </a:r>
            <a:r>
              <a:rPr lang="en-US" sz="2800" dirty="0">
                <a:solidFill>
                  <a:srgbClr val="CC0000"/>
                </a:solidFill>
                <a:latin typeface="Gill Sans MT" panose="020B0502020104020203" pitchFamily="34" charset="0"/>
              </a:rPr>
              <a:t>runtime errors</a:t>
            </a:r>
            <a:r>
              <a:rPr lang="en-US" sz="2800" dirty="0">
                <a:latin typeface="Gill Sans MT" panose="020B0502020104020203" pitchFamily="34" charset="0"/>
              </a:rPr>
              <a:t>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latin typeface="Gill Sans MT" panose="020B0502020104020203" pitchFamily="34" charset="0"/>
              </a:rPr>
              <a:t>It is useful (in special situations)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latin typeface="Gill Sans MT" panose="020B0502020104020203" pitchFamily="34" charset="0"/>
              </a:rPr>
              <a:t>But we should be very </a:t>
            </a:r>
            <a:r>
              <a:rPr lang="en-US" sz="2800" dirty="0" err="1">
                <a:latin typeface="Gill Sans MT" panose="020B0502020104020203" pitchFamily="34" charset="0"/>
              </a:rPr>
              <a:t>very</a:t>
            </a:r>
            <a:r>
              <a:rPr lang="en-US" sz="2800" dirty="0">
                <a:latin typeface="Gill Sans MT" panose="020B0502020104020203" pitchFamily="34" charset="0"/>
              </a:rPr>
              <a:t> careful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BEC5291-D7DC-4DD8-9656-FA68DEAE10F8}" type="slidenum">
              <a:rPr lang="en-US" sz="1200">
                <a:latin typeface="Gill Sans MT" panose="020B0502020104020203" pitchFamily="34" charset="0"/>
                <a:ea typeface="MS PGothic" pitchFamily="32" charset="-128"/>
              </a:rPr>
              <a:pPr algn="r">
                <a:buClrTx/>
                <a:buFontTx/>
                <a:buNone/>
              </a:pPr>
              <a:t>58</a:t>
            </a:fld>
            <a:endParaRPr lang="en-US" sz="1200" dirty="0">
              <a:latin typeface="Gill Sans MT" panose="020B0502020104020203" pitchFamily="34" charset="0"/>
              <a:ea typeface="MS PGothic" pitchFamily="32" charset="-128"/>
            </a:endParaRPr>
          </a:p>
        </p:txBody>
      </p:sp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b="1" dirty="0">
                <a:solidFill>
                  <a:srgbClr val="293A83"/>
                </a:solidFill>
                <a:latin typeface="Gill Sans MT" panose="020B0502020104020203" pitchFamily="34" charset="0"/>
              </a:rPr>
              <a:t>Implicit casting 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88392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4000" dirty="0">
                <a:latin typeface="Gill Sans MT" panose="020B0502020104020203" pitchFamily="34" charset="0"/>
              </a:rPr>
              <a:t>Implicit </a:t>
            </a:r>
            <a:r>
              <a:rPr lang="en-US" sz="4000" dirty="0">
                <a:latin typeface="Gill Sans MT" panose="020B0502020104020203" pitchFamily="34" charset="0"/>
                <a:cs typeface="B Nazanin" pitchFamily="2" charset="-78"/>
              </a:rPr>
              <a:t>(</a:t>
            </a:r>
            <a:r>
              <a:rPr lang="ar-SA" sz="4000" b="1" dirty="0">
                <a:latin typeface="Gill Sans MT" panose="020B0502020104020203" pitchFamily="34" charset="0"/>
                <a:cs typeface="B Nazanin" pitchFamily="2" charset="-78"/>
              </a:rPr>
              <a:t>ضمني</a:t>
            </a:r>
            <a:r>
              <a:rPr lang="en-US" sz="4000" dirty="0">
                <a:latin typeface="Gill Sans MT" panose="020B0502020104020203" pitchFamily="34" charset="0"/>
                <a:cs typeface="B Nazanin" pitchFamily="2" charset="-78"/>
              </a:rPr>
              <a:t>)</a:t>
            </a:r>
          </a:p>
          <a:p>
            <a:pPr lvl="1">
              <a:spcBef>
                <a:spcPts val="9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600" dirty="0">
                <a:latin typeface="Gill Sans MT" panose="020B0502020104020203" pitchFamily="34" charset="0"/>
              </a:rPr>
              <a:t>We don’t say it</a:t>
            </a:r>
          </a:p>
          <a:p>
            <a:pPr lvl="1">
              <a:spcBef>
                <a:spcPts val="9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600" dirty="0">
                <a:latin typeface="Gill Sans MT" panose="020B0502020104020203" pitchFamily="34" charset="0"/>
              </a:rPr>
              <a:t>But we do it</a:t>
            </a:r>
          </a:p>
          <a:p>
            <a:pPr lvl="1">
              <a:spcBef>
                <a:spcPts val="800"/>
              </a:spcBef>
              <a:buClrTx/>
              <a:buSzPct val="85000"/>
              <a:buFontTx/>
              <a:buNone/>
            </a:pPr>
            <a:endParaRPr lang="en-US" sz="3200" b="1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 dirty="0">
                <a:latin typeface="Consolas" panose="020B0609020204030204" pitchFamily="49" charset="0"/>
                <a:cs typeface="Courier New" pitchFamily="49" charset="0"/>
              </a:rPr>
              <a:t>char f2 = 50e6; </a:t>
            </a:r>
            <a:r>
              <a:rPr lang="en-US" sz="28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/* </a:t>
            </a:r>
            <a:r>
              <a:rPr lang="en-US" sz="2800" dirty="0">
                <a:solidFill>
                  <a:srgbClr val="00B050"/>
                </a:solidFill>
                <a:latin typeface="Gill Sans MT" panose="020B0502020104020203" pitchFamily="34" charset="0"/>
              </a:rPr>
              <a:t>cast from double to char </a:t>
            </a:r>
            <a:r>
              <a:rPr lang="en-US" sz="28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*/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endParaRPr lang="en-US" sz="1400" b="1" dirty="0">
              <a:solidFill>
                <a:srgbClr val="CC0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b="1" dirty="0" err="1"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2800" b="1" dirty="0">
                <a:latin typeface="Consolas" panose="020B0609020204030204" pitchFamily="49" charset="0"/>
                <a:cs typeface="Courier New" pitchFamily="49" charset="0"/>
              </a:rPr>
              <a:t> = 98.01;  </a:t>
            </a:r>
            <a:r>
              <a:rPr lang="en-US" sz="28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/* </a:t>
            </a:r>
            <a:r>
              <a:rPr lang="en-US" sz="2800" dirty="0">
                <a:solidFill>
                  <a:srgbClr val="00B050"/>
                </a:solidFill>
                <a:latin typeface="Gill Sans MT" panose="020B0502020104020203" pitchFamily="34" charset="0"/>
              </a:rPr>
              <a:t>cast from double to </a:t>
            </a:r>
            <a:r>
              <a:rPr lang="en-US" sz="2800" dirty="0" err="1">
                <a:solidFill>
                  <a:srgbClr val="00B050"/>
                </a:solidFill>
                <a:latin typeface="Gill Sans MT" panose="020B0502020104020203" pitchFamily="34" charset="0"/>
              </a:rPr>
              <a:t>int</a:t>
            </a:r>
            <a:r>
              <a:rPr lang="en-US" sz="2800" dirty="0">
                <a:solidFill>
                  <a:srgbClr val="00B050"/>
                </a:solidFill>
                <a:latin typeface="Gill Sans MT" panose="020B0502020104020203" pitchFamily="34" charset="0"/>
              </a:rPr>
              <a:t> </a:t>
            </a:r>
            <a:r>
              <a:rPr lang="en-US" sz="28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*/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endParaRPr lang="en-US" sz="2800" b="1" dirty="0">
              <a:solidFill>
                <a:srgbClr val="CC0000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900A1DE-C970-4F06-8E94-85D4FE2B4D0E}" type="slidenum">
              <a:rPr lang="en-US" sz="1200">
                <a:latin typeface="Gill Sans MT" panose="020B0502020104020203" pitchFamily="34" charset="0"/>
                <a:ea typeface="MS PGothic" pitchFamily="32" charset="-128"/>
              </a:rPr>
              <a:pPr algn="r">
                <a:buClrTx/>
                <a:buFontTx/>
                <a:buNone/>
              </a:pPr>
              <a:t>59</a:t>
            </a:fld>
            <a:endParaRPr lang="en-US" sz="1200" dirty="0">
              <a:latin typeface="Gill Sans MT" panose="020B0502020104020203" pitchFamily="34" charset="0"/>
              <a:ea typeface="MS PGothic" pitchFamily="32" charset="-128"/>
            </a:endParaRPr>
          </a:p>
        </p:txBody>
      </p:sp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b="1" dirty="0">
                <a:solidFill>
                  <a:srgbClr val="293A83"/>
                </a:solidFill>
                <a:latin typeface="Gill Sans MT" panose="020B0502020104020203" pitchFamily="34" charset="0"/>
              </a:rPr>
              <a:t>Explicit casting 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81000" y="1108075"/>
            <a:ext cx="8763000" cy="521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4000" dirty="0">
                <a:latin typeface="Gill Sans MT" panose="020B0502020104020203" pitchFamily="34" charset="0"/>
              </a:rPr>
              <a:t>Explicit </a:t>
            </a:r>
            <a:r>
              <a:rPr lang="en-US" sz="4000" dirty="0">
                <a:latin typeface="Gill Sans MT" panose="020B0502020104020203" pitchFamily="34" charset="0"/>
                <a:cs typeface="B Nazanin" pitchFamily="2" charset="-78"/>
              </a:rPr>
              <a:t>(</a:t>
            </a:r>
            <a:r>
              <a:rPr lang="ar-SA" sz="4000" b="1" dirty="0">
                <a:latin typeface="Gill Sans MT" panose="020B0502020104020203" pitchFamily="34" charset="0"/>
                <a:cs typeface="B Nazanin" pitchFamily="2" charset="-78"/>
              </a:rPr>
              <a:t>صريح</a:t>
            </a:r>
            <a:r>
              <a:rPr lang="en-US" sz="4000" dirty="0">
                <a:latin typeface="Gill Sans MT" panose="020B0502020104020203" pitchFamily="34" charset="0"/>
                <a:cs typeface="B Nazanin" pitchFamily="2" charset="-78"/>
              </a:rPr>
              <a:t>)</a:t>
            </a:r>
          </a:p>
          <a:p>
            <a:pPr lvl="1">
              <a:spcBef>
                <a:spcPts val="9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600" dirty="0">
                <a:latin typeface="Gill Sans MT" panose="020B0502020104020203" pitchFamily="34" charset="0"/>
              </a:rPr>
              <a:t>We say it</a:t>
            </a:r>
          </a:p>
          <a:p>
            <a:pPr lvl="1">
              <a:spcBef>
                <a:spcPts val="9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600" dirty="0">
                <a:latin typeface="Gill Sans MT" panose="020B0502020104020203" pitchFamily="34" charset="0"/>
              </a:rPr>
              <a:t>And we do it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3200" b="1" baseline="-250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spcBef>
                <a:spcPts val="875"/>
              </a:spcBef>
              <a:buClrTx/>
              <a:buFontTx/>
              <a:buNone/>
            </a:pPr>
            <a:endParaRPr lang="en-US" sz="1400" b="1" baseline="-250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800" b="1" dirty="0">
                <a:latin typeface="Consolas" panose="020B0609020204030204" pitchFamily="49" charset="0"/>
                <a:cs typeface="Courier New" pitchFamily="49" charset="0"/>
              </a:rPr>
              <a:t>int </a:t>
            </a:r>
            <a:r>
              <a:rPr lang="en-US" sz="2800" b="1" dirty="0" err="1"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2800" b="1" dirty="0">
                <a:latin typeface="Consolas" panose="020B0609020204030204" pitchFamily="49" charset="0"/>
                <a:cs typeface="Courier New" pitchFamily="49" charset="0"/>
              </a:rPr>
              <a:t> = (int) 98.1; </a:t>
            </a: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/* </a:t>
            </a:r>
            <a:r>
              <a:rPr lang="en-US" sz="2400" dirty="0">
                <a:solidFill>
                  <a:srgbClr val="00B050"/>
                </a:solidFill>
                <a:latin typeface="Gill Sans MT" panose="020B0502020104020203" pitchFamily="34" charset="0"/>
              </a:rPr>
              <a:t>Cast from double to  int </a:t>
            </a: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*/</a:t>
            </a:r>
          </a:p>
          <a:p>
            <a:pPr>
              <a:spcBef>
                <a:spcPts val="625"/>
              </a:spcBef>
              <a:buClrTx/>
              <a:buFontTx/>
              <a:buNone/>
            </a:pPr>
            <a:endParaRPr lang="en-US" sz="1000" b="1" dirty="0">
              <a:solidFill>
                <a:srgbClr val="00B05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800" b="1" dirty="0">
                <a:latin typeface="Consolas" panose="020B0609020204030204" pitchFamily="49" charset="0"/>
                <a:cs typeface="Courier New" pitchFamily="49" charset="0"/>
              </a:rPr>
              <a:t>char c = (char) 90; </a:t>
            </a: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/* </a:t>
            </a:r>
            <a:r>
              <a:rPr lang="en-US" sz="2400" dirty="0">
                <a:solidFill>
                  <a:srgbClr val="00B050"/>
                </a:solidFill>
                <a:latin typeface="Gill Sans MT" panose="020B0502020104020203" pitchFamily="34" charset="0"/>
              </a:rPr>
              <a:t>Cast from int to char </a:t>
            </a: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*/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D39FD54-D5E0-4104-B3F3-F46B8D962FDE}" type="slidenum">
              <a:rPr lang="en-US" sz="1200">
                <a:latin typeface="Gill Sans MT" panose="020B0502020104020203" pitchFamily="34" charset="0"/>
                <a:ea typeface="MS PGothic" pitchFamily="32" charset="-128"/>
              </a:rPr>
              <a:pPr algn="r">
                <a:buClrTx/>
                <a:buFontTx/>
                <a:buNone/>
              </a:pPr>
              <a:t>6</a:t>
            </a:fld>
            <a:endParaRPr lang="en-US" sz="1200" dirty="0">
              <a:latin typeface="Gill Sans MT" panose="020B0502020104020203" pitchFamily="34" charset="0"/>
              <a:ea typeface="MS PGothic" pitchFamily="32" charset="-128"/>
            </a:endParaRP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b="1" dirty="0">
                <a:solidFill>
                  <a:srgbClr val="293A83"/>
                </a:solidFill>
                <a:latin typeface="Gill Sans MT" panose="020B0502020104020203" pitchFamily="34" charset="0"/>
              </a:rPr>
              <a:t>The First Example 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304800" y="1343744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latin typeface="Gill Sans MT" panose="020B0502020104020203" pitchFamily="34" charset="0"/>
              </a:rPr>
              <a:t>Write a program that prints 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3200" dirty="0">
              <a:latin typeface="Gill Sans MT" panose="020B0502020104020203" pitchFamily="34" charset="0"/>
            </a:endParaRP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dirty="0">
                <a:latin typeface="Gill Sans MT" panose="020B0502020104020203" pitchFamily="34" charset="0"/>
              </a:rPr>
              <a:t>		“</a:t>
            </a:r>
            <a:r>
              <a:rPr lang="en-US" sz="3200" dirty="0">
                <a:solidFill>
                  <a:srgbClr val="7030A0"/>
                </a:solidFill>
                <a:latin typeface="Gill Sans MT" panose="020B0502020104020203" pitchFamily="34" charset="0"/>
              </a:rPr>
              <a:t>Hello the CE juniors :-)</a:t>
            </a:r>
            <a:r>
              <a:rPr lang="en-US" sz="3200" dirty="0">
                <a:latin typeface="Gill Sans MT" panose="020B0502020104020203" pitchFamily="34" charset="0"/>
              </a:rPr>
              <a:t>”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9D927C9C-FCB4-444A-9A97-5380B15B31E9}" type="slidenum">
              <a:rPr lang="en-US" sz="1200">
                <a:latin typeface="Gill Sans MT" panose="020B0502020104020203" pitchFamily="34" charset="0"/>
                <a:ea typeface="MS PGothic" pitchFamily="32" charset="-128"/>
              </a:rPr>
              <a:pPr algn="r">
                <a:buClrTx/>
                <a:buFontTx/>
                <a:buNone/>
              </a:pPr>
              <a:t>60</a:t>
            </a:fld>
            <a:endParaRPr lang="en-US" sz="1200" dirty="0">
              <a:latin typeface="Gill Sans MT" panose="020B0502020104020203" pitchFamily="34" charset="0"/>
              <a:ea typeface="MS PGothic" pitchFamily="32" charset="-128"/>
            </a:endParaRPr>
          </a:p>
        </p:txBody>
      </p:sp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b="1" dirty="0">
                <a:solidFill>
                  <a:srgbClr val="293A83"/>
                </a:solidFill>
                <a:latin typeface="Gill Sans MT" panose="020B0502020104020203" pitchFamily="34" charset="0"/>
              </a:rPr>
              <a:t>Casting effects 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5344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latin typeface="Gill Sans MT" panose="020B0502020104020203" pitchFamily="34" charset="0"/>
              </a:rPr>
              <a:t>Casting from small types to large types</a:t>
            </a:r>
          </a:p>
          <a:p>
            <a:pPr lvl="1">
              <a:lnSpc>
                <a:spcPct val="8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latin typeface="Gill Sans MT" panose="020B0502020104020203" pitchFamily="34" charset="0"/>
              </a:rPr>
              <a:t>There is not any problem</a:t>
            </a:r>
          </a:p>
          <a:p>
            <a:pPr lvl="1">
              <a:lnSpc>
                <a:spcPct val="8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latin typeface="Gill Sans MT" panose="020B0502020104020203" pitchFamily="34" charset="0"/>
              </a:rPr>
              <a:t>No loss of data</a:t>
            </a:r>
          </a:p>
          <a:p>
            <a:pPr lvl="1">
              <a:lnSpc>
                <a:spcPct val="80000"/>
              </a:lnSpc>
              <a:spcBef>
                <a:spcPts val="300"/>
              </a:spcBef>
              <a:buClrTx/>
              <a:buSzPct val="85000"/>
              <a:buFontTx/>
              <a:buNone/>
            </a:pPr>
            <a:endParaRPr lang="en-US" sz="1200" dirty="0">
              <a:latin typeface="Gill Sans MT" panose="020B0502020104020203" pitchFamily="34" charset="0"/>
            </a:endParaRP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200" b="1" dirty="0">
                <a:latin typeface="Consolas" panose="020B0609020204030204" pitchFamily="49" charset="0"/>
                <a:cs typeface="Courier New" pitchFamily="49" charset="0"/>
              </a:rPr>
              <a:t>int </a:t>
            </a:r>
            <a:r>
              <a:rPr lang="en-US" sz="2200" b="1" dirty="0" err="1"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2200" b="1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latin typeface="Consolas" panose="020B0609020204030204" pitchFamily="49" charset="0"/>
                <a:cs typeface="Courier New" pitchFamily="49" charset="0"/>
              </a:rPr>
              <a:t>	short s;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latin typeface="Consolas" panose="020B0609020204030204" pitchFamily="49" charset="0"/>
                <a:cs typeface="Courier New" pitchFamily="49" charset="0"/>
              </a:rPr>
              <a:t>	float f;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latin typeface="Consolas" panose="020B0609020204030204" pitchFamily="49" charset="0"/>
                <a:cs typeface="Courier New" pitchFamily="49" charset="0"/>
              </a:rPr>
              <a:t>	double d;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latin typeface="Consolas" panose="020B0609020204030204" pitchFamily="49" charset="0"/>
                <a:cs typeface="Courier New" pitchFamily="49" charset="0"/>
              </a:rPr>
              <a:t>	s = 'A';		</a:t>
            </a:r>
            <a:r>
              <a:rPr lang="en-US" sz="2200" dirty="0">
                <a:solidFill>
                  <a:srgbClr val="CC0000"/>
                </a:solidFill>
                <a:latin typeface="Gill Sans MT" panose="020B0502020104020203" pitchFamily="34" charset="0"/>
              </a:rPr>
              <a:t>// s = 65 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200" b="1" dirty="0" err="1"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2200" b="1" dirty="0">
                <a:latin typeface="Consolas" panose="020B0609020204030204" pitchFamily="49" charset="0"/>
                <a:cs typeface="Courier New" pitchFamily="49" charset="0"/>
              </a:rPr>
              <a:t> = 'B';		</a:t>
            </a:r>
            <a:r>
              <a:rPr lang="en-US" sz="2200" dirty="0">
                <a:solidFill>
                  <a:srgbClr val="CC0000"/>
                </a:solidFill>
                <a:latin typeface="Gill Sans MT" panose="020B0502020104020203" pitchFamily="34" charset="0"/>
              </a:rPr>
              <a:t>// </a:t>
            </a:r>
            <a:r>
              <a:rPr lang="en-US" sz="2200" dirty="0" err="1">
                <a:solidFill>
                  <a:srgbClr val="CC0000"/>
                </a:solidFill>
                <a:latin typeface="Gill Sans MT" panose="020B0502020104020203" pitchFamily="34" charset="0"/>
              </a:rPr>
              <a:t>i</a:t>
            </a:r>
            <a:r>
              <a:rPr lang="en-US" sz="2200" dirty="0">
                <a:solidFill>
                  <a:srgbClr val="CC0000"/>
                </a:solidFill>
                <a:latin typeface="Gill Sans MT" panose="020B0502020104020203" pitchFamily="34" charset="0"/>
              </a:rPr>
              <a:t> = 66 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latin typeface="Consolas" panose="020B0609020204030204" pitchFamily="49" charset="0"/>
                <a:cs typeface="Courier New" pitchFamily="49" charset="0"/>
              </a:rPr>
              <a:t>	f = 4566;	</a:t>
            </a:r>
            <a:r>
              <a:rPr lang="en-US" sz="2200" dirty="0">
                <a:solidFill>
                  <a:srgbClr val="CC0000"/>
                </a:solidFill>
                <a:latin typeface="Gill Sans MT" panose="020B0502020104020203" pitchFamily="34" charset="0"/>
              </a:rPr>
              <a:t>// f = 4566.0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latin typeface="Consolas" panose="020B0609020204030204" pitchFamily="49" charset="0"/>
                <a:cs typeface="Courier New" pitchFamily="49" charset="0"/>
              </a:rPr>
              <a:t>	d = 5666;	</a:t>
            </a:r>
            <a:r>
              <a:rPr lang="en-US" sz="2200" dirty="0">
                <a:solidFill>
                  <a:srgbClr val="CC0000"/>
                </a:solidFill>
                <a:latin typeface="Gill Sans MT" panose="020B0502020104020203" pitchFamily="34" charset="0"/>
              </a:rPr>
              <a:t>// d = 5666.0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49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49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49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491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6E2368F5-6A7C-4BF9-8BB6-73575EC2AFB8}" type="slidenum">
              <a:rPr lang="en-US" sz="1200">
                <a:latin typeface="Gill Sans MT" panose="020B0502020104020203" pitchFamily="34" charset="0"/>
                <a:ea typeface="MS PGothic" pitchFamily="32" charset="-128"/>
              </a:rPr>
              <a:pPr algn="r">
                <a:buClrTx/>
                <a:buFontTx/>
                <a:buNone/>
              </a:pPr>
              <a:t>61</a:t>
            </a:fld>
            <a:endParaRPr lang="en-US" sz="1200" dirty="0">
              <a:latin typeface="Gill Sans MT" panose="020B0502020104020203" pitchFamily="34" charset="0"/>
              <a:ea typeface="MS PGothic" pitchFamily="32" charset="-128"/>
            </a:endParaRPr>
          </a:p>
        </p:txBody>
      </p:sp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b="1" dirty="0">
                <a:solidFill>
                  <a:srgbClr val="293A83"/>
                </a:solidFill>
                <a:latin typeface="Gill Sans MT" panose="020B0502020104020203" pitchFamily="34" charset="0"/>
              </a:rPr>
              <a:t>Casting effects (cont’d)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9175" indent="-347663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latin typeface="Gill Sans MT" panose="020B0502020104020203" pitchFamily="34" charset="0"/>
              </a:rPr>
              <a:t>Casting from large types to small types</a:t>
            </a:r>
          </a:p>
          <a:p>
            <a:pPr lvl="1">
              <a:lnSpc>
                <a:spcPct val="8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latin typeface="Gill Sans MT" panose="020B0502020104020203" pitchFamily="34" charset="0"/>
              </a:rPr>
              <a:t>Data loss is possible</a:t>
            </a:r>
          </a:p>
          <a:p>
            <a:pPr lvl="2">
              <a:lnSpc>
                <a:spcPct val="80000"/>
              </a:lnSpc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 dirty="0">
                <a:latin typeface="Gill Sans MT" panose="020B0502020104020203" pitchFamily="34" charset="0"/>
              </a:rPr>
              <a:t>Depends on the values</a:t>
            </a:r>
          </a:p>
          <a:p>
            <a:pPr lvl="2">
              <a:lnSpc>
                <a:spcPct val="80000"/>
              </a:lnSpc>
              <a:spcBef>
                <a:spcPts val="500"/>
              </a:spcBef>
              <a:buClrTx/>
              <a:buSzPct val="75000"/>
              <a:buFontTx/>
              <a:buNone/>
            </a:pPr>
            <a:endParaRPr lang="en-US" sz="2000" dirty="0">
              <a:latin typeface="Gill Sans MT" panose="020B0502020104020203" pitchFamily="34" charset="0"/>
            </a:endParaRP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solidFill>
                  <a:srgbClr val="0033CC"/>
                </a:solidFill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200" b="1" dirty="0">
                <a:latin typeface="Consolas" panose="020B0609020204030204" pitchFamily="49" charset="0"/>
                <a:cs typeface="Courier New" pitchFamily="49" charset="0"/>
              </a:rPr>
              <a:t>float f = 65536; 		// </a:t>
            </a:r>
            <a:r>
              <a:rPr lang="en-US" sz="2200" b="1" dirty="0">
                <a:solidFill>
                  <a:srgbClr val="0033CC"/>
                </a:solidFill>
                <a:latin typeface="Consolas" panose="020B0609020204030204" pitchFamily="49" charset="0"/>
                <a:cs typeface="Courier New" pitchFamily="49" charset="0"/>
              </a:rPr>
              <a:t>65536.0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latin typeface="Consolas" panose="020B0609020204030204" pitchFamily="49" charset="0"/>
                <a:cs typeface="Courier New" pitchFamily="49" charset="0"/>
              </a:rPr>
              <a:t>	double d = 65536; 		// </a:t>
            </a:r>
            <a:r>
              <a:rPr lang="en-US" sz="2200" b="1" dirty="0">
                <a:solidFill>
                  <a:srgbClr val="0033CC"/>
                </a:solidFill>
                <a:latin typeface="Consolas" panose="020B0609020204030204" pitchFamily="49" charset="0"/>
                <a:cs typeface="Courier New" pitchFamily="49" charset="0"/>
              </a:rPr>
              <a:t>65536.0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latin typeface="Consolas" panose="020B0609020204030204" pitchFamily="49" charset="0"/>
                <a:cs typeface="Courier New" pitchFamily="49" charset="0"/>
              </a:rPr>
              <a:t>	short s = 720; 			// </a:t>
            </a:r>
            <a:r>
              <a:rPr lang="en-US" sz="2200" b="1" dirty="0">
                <a:solidFill>
                  <a:srgbClr val="0033CC"/>
                </a:solidFill>
                <a:latin typeface="Consolas" panose="020B0609020204030204" pitchFamily="49" charset="0"/>
                <a:cs typeface="Courier New" pitchFamily="49" charset="0"/>
              </a:rPr>
              <a:t>720</a:t>
            </a:r>
          </a:p>
          <a:p>
            <a:pPr>
              <a:lnSpc>
                <a:spcPct val="80000"/>
              </a:lnSpc>
              <a:spcBef>
                <a:spcPts val="563"/>
              </a:spcBef>
              <a:buClrTx/>
              <a:buFontTx/>
              <a:buNone/>
            </a:pPr>
            <a:endParaRPr lang="en-US" sz="900" b="1" dirty="0">
              <a:solidFill>
                <a:srgbClr val="0033CC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200" b="1" dirty="0">
                <a:latin typeface="Consolas" panose="020B0609020204030204" pitchFamily="49" charset="0"/>
                <a:cs typeface="Courier New" pitchFamily="49" charset="0"/>
              </a:rPr>
              <a:t>char c = (char) 65536; 	 	// </a:t>
            </a:r>
            <a:r>
              <a:rPr lang="en-US" sz="2200" b="1" dirty="0">
                <a:solidFill>
                  <a:srgbClr val="CC0000"/>
                </a:solidFill>
                <a:latin typeface="Consolas" panose="020B0609020204030204" pitchFamily="49" charset="0"/>
                <a:cs typeface="Courier New" pitchFamily="49" charset="0"/>
              </a:rPr>
              <a:t>c = 0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latin typeface="Consolas" panose="020B0609020204030204" pitchFamily="49" charset="0"/>
                <a:cs typeface="Courier New" pitchFamily="49" charset="0"/>
              </a:rPr>
              <a:t>	short s = (short) 65536; 	// </a:t>
            </a:r>
            <a:r>
              <a:rPr lang="en-US" sz="2200" b="1" dirty="0">
                <a:solidFill>
                  <a:srgbClr val="CC0000"/>
                </a:solidFill>
                <a:latin typeface="Consolas" panose="020B0609020204030204" pitchFamily="49" charset="0"/>
                <a:cs typeface="Courier New" pitchFamily="49" charset="0"/>
              </a:rPr>
              <a:t>s = 0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200" b="1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2200" b="1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200" b="1" dirty="0" err="1"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2200" b="1" dirty="0">
                <a:latin typeface="Consolas" panose="020B0609020204030204" pitchFamily="49" charset="0"/>
                <a:cs typeface="Courier New" pitchFamily="49" charset="0"/>
              </a:rPr>
              <a:t> = 1.22;			// </a:t>
            </a:r>
            <a:r>
              <a:rPr lang="en-US" sz="2200" b="1" dirty="0" err="1">
                <a:solidFill>
                  <a:srgbClr val="CC0000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CC0000"/>
                </a:solidFill>
                <a:latin typeface="Consolas" panose="020B0609020204030204" pitchFamily="49" charset="0"/>
                <a:cs typeface="Courier New" pitchFamily="49" charset="0"/>
              </a:rPr>
              <a:t> = 1</a:t>
            </a:r>
          </a:p>
          <a:p>
            <a:pPr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latin typeface="Consolas" panose="020B0609020204030204" pitchFamily="49" charset="0"/>
                <a:cs typeface="Courier New" pitchFamily="49" charset="0"/>
              </a:rPr>
              <a:t>	int j = 1e23;			// </a:t>
            </a:r>
            <a:r>
              <a:rPr lang="en-US" sz="2200" b="1" dirty="0">
                <a:solidFill>
                  <a:srgbClr val="CC0000"/>
                </a:solidFill>
                <a:latin typeface="Consolas" panose="020B0609020204030204" pitchFamily="49" charset="0"/>
                <a:cs typeface="Courier New" pitchFamily="49" charset="0"/>
              </a:rPr>
              <a:t>j = ???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50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501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B8608DB9-7904-4194-9452-E11F0AAA7803}" type="slidenum">
              <a:rPr lang="en-US" sz="1200">
                <a:latin typeface="Gill Sans MT" panose="020B0502020104020203" pitchFamily="34" charset="0"/>
                <a:ea typeface="MS PGothic" pitchFamily="32" charset="-128"/>
              </a:rPr>
              <a:pPr algn="r">
                <a:buClrTx/>
                <a:buFontTx/>
                <a:buNone/>
              </a:pPr>
              <a:t>62</a:t>
            </a:fld>
            <a:endParaRPr lang="en-US" sz="1200" dirty="0">
              <a:latin typeface="Gill Sans MT" panose="020B0502020104020203" pitchFamily="34" charset="0"/>
              <a:ea typeface="MS PGothic" pitchFamily="32" charset="-128"/>
            </a:endParaRPr>
          </a:p>
        </p:txBody>
      </p:sp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b="1" dirty="0">
                <a:solidFill>
                  <a:srgbClr val="293A83"/>
                </a:solidFill>
                <a:latin typeface="Gill Sans MT" panose="020B0502020104020203" pitchFamily="34" charset="0"/>
              </a:rPr>
              <a:t>Casting effects (cont’d)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 dirty="0">
                <a:latin typeface="Gill Sans MT" panose="020B0502020104020203" pitchFamily="34" charset="0"/>
              </a:rPr>
              <a:t>Casting to Boolean  </a:t>
            </a:r>
          </a:p>
          <a:p>
            <a:pPr lvl="1">
              <a:spcBef>
                <a:spcPts val="8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200" dirty="0">
                <a:latin typeface="Gill Sans MT" panose="020B0502020104020203" pitchFamily="34" charset="0"/>
              </a:rPr>
              <a:t>If value is zero </a:t>
            </a:r>
            <a:r>
              <a:rPr lang="en-US" sz="3200" dirty="0">
                <a:latin typeface="Wingdings" charset="2"/>
              </a:rPr>
              <a:t></a:t>
            </a:r>
            <a:r>
              <a:rPr lang="en-US" sz="3200" dirty="0">
                <a:latin typeface="Gill Sans MT" panose="020B0502020104020203" pitchFamily="34" charset="0"/>
              </a:rPr>
              <a:t> </a:t>
            </a:r>
            <a:r>
              <a:rPr lang="en-US" sz="3200" dirty="0">
                <a:solidFill>
                  <a:srgbClr val="0070C0"/>
                </a:solidFill>
                <a:latin typeface="Gill Sans MT" panose="020B0502020104020203" pitchFamily="34" charset="0"/>
              </a:rPr>
              <a:t>false</a:t>
            </a:r>
          </a:p>
          <a:p>
            <a:pPr lvl="1">
              <a:spcBef>
                <a:spcPts val="8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200" dirty="0">
                <a:latin typeface="Gill Sans MT" panose="020B0502020104020203" pitchFamily="34" charset="0"/>
              </a:rPr>
              <a:t>If values is not zero </a:t>
            </a:r>
            <a:r>
              <a:rPr lang="en-US" sz="3200" dirty="0">
                <a:latin typeface="Wingdings" charset="2"/>
              </a:rPr>
              <a:t></a:t>
            </a:r>
            <a:r>
              <a:rPr lang="en-US" sz="3200" dirty="0">
                <a:latin typeface="Gill Sans MT" panose="020B0502020104020203" pitchFamily="34" charset="0"/>
              </a:rPr>
              <a:t> </a:t>
            </a:r>
            <a:r>
              <a:rPr lang="en-US" sz="3200" dirty="0">
                <a:solidFill>
                  <a:srgbClr val="0070C0"/>
                </a:solidFill>
                <a:latin typeface="Gill Sans MT" panose="020B0502020104020203" pitchFamily="34" charset="0"/>
              </a:rPr>
              <a:t>true 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3200" b="1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  <a:t>bool b2 = 'a', b3 = -9, b4 = 4.5; 	 </a:t>
            </a: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// </a:t>
            </a:r>
            <a:r>
              <a:rPr lang="en-US" sz="2400" b="1" dirty="0">
                <a:solidFill>
                  <a:srgbClr val="CC0000"/>
                </a:solidFill>
                <a:latin typeface="Consolas" panose="020B0609020204030204" pitchFamily="49" charset="0"/>
                <a:cs typeface="Courier New" pitchFamily="49" charset="0"/>
              </a:rPr>
              <a:t>true</a:t>
            </a:r>
          </a:p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  <a:t>bool b5 = 0, b6 = false; b7 = '\0'; </a:t>
            </a: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// </a:t>
            </a:r>
            <a:r>
              <a:rPr lang="en-US" sz="2400" b="1" dirty="0">
                <a:solidFill>
                  <a:srgbClr val="CC0000"/>
                </a:solidFill>
                <a:latin typeface="Consolas" panose="020B0609020204030204" pitchFamily="49" charset="0"/>
                <a:cs typeface="Courier New" pitchFamily="49" charset="0"/>
              </a:rPr>
              <a:t>false</a:t>
            </a:r>
          </a:p>
          <a:p>
            <a:pPr>
              <a:spcBef>
                <a:spcPts val="1500"/>
              </a:spcBef>
              <a:buClrTx/>
              <a:buFontTx/>
              <a:buNone/>
            </a:pPr>
            <a:endParaRPr lang="en-US" sz="2400" b="1" dirty="0">
              <a:solidFill>
                <a:srgbClr val="CC0000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02F40-B3EE-9390-2C01-4C2080195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50813"/>
            <a:ext cx="8074025" cy="758825"/>
          </a:xfrm>
        </p:spPr>
        <p:txBody>
          <a:bodyPr/>
          <a:lstStyle/>
          <a:p>
            <a:r>
              <a:rPr lang="en-US" b="1" dirty="0"/>
              <a:t>Truncation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651FB-C255-7351-E567-3D1B1D904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dirty="0"/>
              <a:t>Truncation errors occur when</a:t>
            </a:r>
          </a:p>
          <a:p>
            <a:pPr marL="857250" lvl="1" indent="-457200" algn="just">
              <a:buFont typeface="Wingdings" panose="05000000000000000000" pitchFamily="2" charset="2"/>
              <a:buChar char="Ø"/>
            </a:pPr>
            <a:r>
              <a:rPr lang="en-US" dirty="0"/>
              <a:t>an integer is converted to a </a:t>
            </a:r>
            <a:r>
              <a:rPr lang="en-US" dirty="0">
                <a:solidFill>
                  <a:srgbClr val="FF3300"/>
                </a:solidFill>
              </a:rPr>
              <a:t>smaller integer.</a:t>
            </a:r>
          </a:p>
          <a:p>
            <a:pPr marL="857250" lvl="1" indent="-457200" algn="just">
              <a:buFont typeface="Wingdings" panose="05000000000000000000" pitchFamily="2" charset="2"/>
              <a:buChar char="Ø"/>
            </a:pPr>
            <a:r>
              <a:rPr lang="en-US" dirty="0"/>
              <a:t>type and the </a:t>
            </a:r>
            <a:r>
              <a:rPr lang="en-US" dirty="0">
                <a:solidFill>
                  <a:srgbClr val="FF3300"/>
                </a:solidFill>
              </a:rPr>
              <a:t>value</a:t>
            </a:r>
            <a:r>
              <a:rPr lang="en-US" dirty="0"/>
              <a:t> of the original integer is outside the range of the smaller type.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dirty="0"/>
              <a:t>Low-order bits of the original value are preserved and the </a:t>
            </a:r>
            <a:r>
              <a:rPr lang="en-US" dirty="0">
                <a:solidFill>
                  <a:srgbClr val="FF3300"/>
                </a:solidFill>
              </a:rPr>
              <a:t>high-order bits are lost</a:t>
            </a:r>
            <a:r>
              <a:rPr lang="en-US" dirty="0"/>
              <a:t>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41231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2464C-F1A3-F358-72C3-984F39AE0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50813"/>
            <a:ext cx="8074025" cy="758825"/>
          </a:xfrm>
        </p:spPr>
        <p:txBody>
          <a:bodyPr anchor="ctr"/>
          <a:lstStyle/>
          <a:p>
            <a:r>
              <a:rPr lang="en-US" b="1" dirty="0"/>
              <a:t>Truncation Error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4764E-D1A7-0B4A-4C48-8E295269F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95179"/>
            <a:ext cx="8378825" cy="5178425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BBBC2B-872C-213C-50CD-5850FA1A6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892" y="1916832"/>
            <a:ext cx="7647524" cy="435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40809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2D213-3508-4D4E-5363-820B0ECC2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50813"/>
            <a:ext cx="8074025" cy="758825"/>
          </a:xfrm>
        </p:spPr>
        <p:txBody>
          <a:bodyPr anchor="ctr"/>
          <a:lstStyle/>
          <a:p>
            <a:r>
              <a:rPr lang="en-US" b="1" dirty="0"/>
              <a:t>Sign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D3A54-7E9E-4E63-9B52-F814A91EB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/>
              <a:t>Can occur when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converting an </a:t>
            </a:r>
            <a:r>
              <a:rPr lang="en-US" sz="3200" b="1" dirty="0">
                <a:solidFill>
                  <a:srgbClr val="FF3300"/>
                </a:solidFill>
              </a:rPr>
              <a:t>unsigned</a:t>
            </a:r>
            <a:r>
              <a:rPr lang="en-US" sz="3200" dirty="0"/>
              <a:t> integer to a </a:t>
            </a:r>
            <a:r>
              <a:rPr lang="en-US" sz="3200" b="1" dirty="0"/>
              <a:t>signed integer</a:t>
            </a:r>
            <a:r>
              <a:rPr lang="en-US" sz="3200" dirty="0"/>
              <a:t>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converting a </a:t>
            </a:r>
            <a:r>
              <a:rPr lang="en-US" sz="3200" b="1" dirty="0">
                <a:solidFill>
                  <a:srgbClr val="FF3300"/>
                </a:solidFill>
              </a:rPr>
              <a:t>signed</a:t>
            </a:r>
            <a:r>
              <a:rPr lang="en-US" sz="3200" dirty="0"/>
              <a:t> integer to an </a:t>
            </a:r>
            <a:r>
              <a:rPr lang="en-US" sz="3200" b="1" dirty="0"/>
              <a:t>unsigned integer</a:t>
            </a:r>
            <a:r>
              <a:rPr lang="en-US" sz="3200" dirty="0"/>
              <a:t>.</a:t>
            </a:r>
          </a:p>
          <a:p>
            <a:pPr marL="857250" lvl="1" indent="-457200">
              <a:buFont typeface="Wingdings" panose="05000000000000000000" pitchFamily="2" charset="2"/>
              <a:buChar char="Ø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5516541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FE518C-28F3-8DFE-20C9-63C6CCDB75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003F8-98F0-F996-C8C8-D00B1831D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50813"/>
            <a:ext cx="8074025" cy="758825"/>
          </a:xfrm>
        </p:spPr>
        <p:txBody>
          <a:bodyPr anchor="ctr"/>
          <a:lstStyle/>
          <a:p>
            <a:r>
              <a:rPr lang="en-US" b="1" dirty="0"/>
              <a:t>Sign Error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8540E-9F21-5737-93EB-E0CB10B00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 </a:t>
            </a:r>
          </a:p>
          <a:p>
            <a:endParaRPr lang="en-US" sz="3600" dirty="0"/>
          </a:p>
          <a:p>
            <a:pPr marL="857250" lvl="1" indent="-457200">
              <a:buFont typeface="Wingdings" panose="05000000000000000000" pitchFamily="2" charset="2"/>
              <a:buChar char="Ø"/>
            </a:pPr>
            <a:endParaRPr lang="en-US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2EB139-7A29-848C-8513-A9AAF6F30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739" y="1456967"/>
            <a:ext cx="7641907" cy="486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30035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4EE622C-9A67-4CAC-AFC0-AAC8506FFC3B}" type="slidenum">
              <a:rPr lang="en-US" sz="1200">
                <a:latin typeface="Gill Sans MT" panose="020B0502020104020203" pitchFamily="34" charset="0"/>
                <a:ea typeface="MS PGothic" pitchFamily="32" charset="-128"/>
              </a:rPr>
              <a:pPr algn="r">
                <a:buClrTx/>
                <a:buFontTx/>
                <a:buNone/>
              </a:pPr>
              <a:t>67</a:t>
            </a:fld>
            <a:endParaRPr lang="en-US" sz="1200" dirty="0">
              <a:latin typeface="Gill Sans MT" panose="020B0502020104020203" pitchFamily="34" charset="0"/>
              <a:ea typeface="MS PGothic" pitchFamily="32" charset="-128"/>
            </a:endParaRPr>
          </a:p>
        </p:txBody>
      </p:sp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b="1" dirty="0">
                <a:solidFill>
                  <a:srgbClr val="293A83"/>
                </a:solidFill>
                <a:latin typeface="Gill Sans MT" panose="020B0502020104020203" pitchFamily="34" charset="0"/>
              </a:rPr>
              <a:t>What We Will Learn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 dirty="0">
                <a:solidFill>
                  <a:srgbClr val="C2C2C2"/>
                </a:solidFill>
                <a:latin typeface="Gill Sans MT" panose="020B0502020104020203" pitchFamily="34" charset="0"/>
              </a:rPr>
              <a:t>What is the C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 dirty="0">
                <a:solidFill>
                  <a:srgbClr val="C2C2C2"/>
                </a:solidFill>
                <a:latin typeface="Gill Sans MT" panose="020B0502020104020203" pitchFamily="34" charset="0"/>
              </a:rPr>
              <a:t>Variables</a:t>
            </a:r>
          </a:p>
          <a:p>
            <a:pPr lvl="1">
              <a:spcBef>
                <a:spcPts val="9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600" dirty="0">
                <a:solidFill>
                  <a:srgbClr val="C2C2C2"/>
                </a:solidFill>
                <a:latin typeface="Gill Sans MT" panose="020B0502020104020203" pitchFamily="34" charset="0"/>
              </a:rPr>
              <a:t>Types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 dirty="0">
                <a:solidFill>
                  <a:srgbClr val="C2C2C2"/>
                </a:solidFill>
                <a:latin typeface="Gill Sans MT" panose="020B0502020104020203" pitchFamily="34" charset="0"/>
              </a:rPr>
              <a:t>Values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 dirty="0">
                <a:solidFill>
                  <a:srgbClr val="C2C2C2"/>
                </a:solidFill>
                <a:latin typeface="Gill Sans MT" panose="020B0502020104020203" pitchFamily="34" charset="0"/>
              </a:rPr>
              <a:t>Casting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600" dirty="0">
                <a:latin typeface="Gill Sans MT" panose="020B0502020104020203" pitchFamily="34" charset="0"/>
              </a:rPr>
              <a:t>Constants &amp; Definition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FEC42DD-F917-49C4-ACA2-9B24D3B09B81}" type="slidenum">
              <a:rPr lang="en-US" sz="1200">
                <a:latin typeface="Gill Sans MT" panose="020B0502020104020203" pitchFamily="34" charset="0"/>
                <a:ea typeface="MS PGothic" pitchFamily="32" charset="-128"/>
              </a:rPr>
              <a:pPr algn="r">
                <a:buClrTx/>
                <a:buFontTx/>
                <a:buNone/>
              </a:pPr>
              <a:t>68</a:t>
            </a:fld>
            <a:endParaRPr lang="en-US" sz="1200" dirty="0">
              <a:latin typeface="Gill Sans MT" panose="020B0502020104020203" pitchFamily="34" charset="0"/>
              <a:ea typeface="MS PGothic" pitchFamily="32" charset="-128"/>
            </a:endParaRPr>
          </a:p>
        </p:txBody>
      </p:sp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b="1" dirty="0">
                <a:solidFill>
                  <a:srgbClr val="293A83"/>
                </a:solidFill>
                <a:latin typeface="Gill Sans MT" panose="020B0502020104020203" pitchFamily="34" charset="0"/>
              </a:rPr>
              <a:t>Constant Variables!!!  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457200" y="990600"/>
            <a:ext cx="86868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875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latin typeface="Gill Sans MT" panose="020B0502020104020203" pitchFamily="34" charset="0"/>
              </a:rPr>
              <a:t>Constants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>
                <a:latin typeface="Gill Sans MT" panose="020B0502020104020203" pitchFamily="34" charset="0"/>
              </a:rPr>
              <a:t>Do not want to change the value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dirty="0">
                <a:latin typeface="Gill Sans MT" panose="020B0502020104020203" pitchFamily="34" charset="0"/>
              </a:rPr>
              <a:t>Example: pi = 3.14 </a:t>
            </a:r>
          </a:p>
          <a:p>
            <a:pPr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latin typeface="Gill Sans MT" panose="020B0502020104020203" pitchFamily="34" charset="0"/>
              </a:rPr>
              <a:t>We can only </a:t>
            </a:r>
            <a:r>
              <a:rPr lang="en-US" sz="2800" i="1" dirty="0">
                <a:solidFill>
                  <a:srgbClr val="C00000"/>
                </a:solidFill>
                <a:latin typeface="Gill Sans MT" panose="020B0502020104020203" pitchFamily="34" charset="0"/>
              </a:rPr>
              <a:t>initialize</a:t>
            </a:r>
            <a:r>
              <a:rPr lang="en-US" sz="2800" dirty="0">
                <a:latin typeface="Gill Sans MT" panose="020B0502020104020203" pitchFamily="34" charset="0"/>
              </a:rPr>
              <a:t> a constant variable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</a:p>
          <a:p>
            <a:pPr lvl="1"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dirty="0">
                <a:latin typeface="Gill Sans MT" panose="020B0502020104020203" pitchFamily="34" charset="0"/>
              </a:rPr>
              <a:t>We MUST initialize the constant variables (why?!)</a:t>
            </a:r>
          </a:p>
          <a:p>
            <a:pPr>
              <a:spcBef>
                <a:spcPts val="175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b="1" dirty="0" err="1">
                <a:solidFill>
                  <a:srgbClr val="CC0000"/>
                </a:solidFill>
                <a:latin typeface="Consolas" panose="020B0609020204030204" pitchFamily="49" charset="0"/>
                <a:cs typeface="Courier New" pitchFamily="49" charset="0"/>
              </a:rPr>
              <a:t>const</a:t>
            </a:r>
            <a:r>
              <a:rPr lang="en-US" sz="2800" dirty="0">
                <a:latin typeface="Gill Sans MT" panose="020B0502020104020203" pitchFamily="34" charset="0"/>
              </a:rPr>
              <a:t> is a qualifier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</a:p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const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 STUDENTS = 38;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const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 long 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 MAX_GRADE = 20;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 = MAX_GRADE;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000" b="1" dirty="0">
                <a:solidFill>
                  <a:srgbClr val="CC0000"/>
                </a:solidFill>
                <a:latin typeface="Consolas" panose="020B0609020204030204" pitchFamily="49" charset="0"/>
                <a:cs typeface="Courier New" pitchFamily="49" charset="0"/>
              </a:rPr>
              <a:t>STUDENTS = 39; //ERROR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2" dur="500"/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5" dur="500"/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1" dur="500"/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4" dur="500"/>
                                        <p:tgtEl>
                                          <p:spTgt spid="53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8E73B73-11F1-4423-8B2E-99681B85A3E8}" type="slidenum">
              <a:rPr lang="en-US" sz="1200">
                <a:latin typeface="Gill Sans MT" panose="020B0502020104020203" pitchFamily="34" charset="0"/>
                <a:ea typeface="MS PGothic" pitchFamily="32" charset="-128"/>
              </a:rPr>
              <a:pPr algn="r">
                <a:buClrTx/>
                <a:buFontTx/>
                <a:buNone/>
              </a:pPr>
              <a:t>69</a:t>
            </a:fld>
            <a:endParaRPr lang="en-US" sz="1200" dirty="0">
              <a:latin typeface="Gill Sans MT" panose="020B0502020104020203" pitchFamily="34" charset="0"/>
              <a:ea typeface="MS PGothic" pitchFamily="32" charset="-128"/>
            </a:endParaRPr>
          </a:p>
        </p:txBody>
      </p:sp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b="1" dirty="0">
                <a:solidFill>
                  <a:srgbClr val="293A83"/>
                </a:solidFill>
                <a:latin typeface="Gill Sans MT" panose="020B0502020104020203" pitchFamily="34" charset="0"/>
              </a:rPr>
              <a:t>Definitions 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5208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9175" indent="-347663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latin typeface="Gill Sans MT" panose="020B0502020104020203" pitchFamily="34" charset="0"/>
              </a:rPr>
              <a:t>Another tool to define constants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latin typeface="Gill Sans MT" panose="020B0502020104020203" pitchFamily="34" charset="0"/>
              </a:rPr>
              <a:t>Definition is not variable</a:t>
            </a:r>
          </a:p>
          <a:p>
            <a:pPr marL="1143000" lvl="2" indent="-228600">
              <a:lnSpc>
                <a:spcPct val="90000"/>
              </a:lnSpc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  <a:tabLst/>
            </a:pPr>
            <a:r>
              <a:rPr lang="en-US" sz="2600" dirty="0">
                <a:solidFill>
                  <a:schemeClr val="tx1"/>
                </a:solidFill>
                <a:latin typeface="Gill Sans MT" panose="020B0502020104020203" pitchFamily="34" charset="0"/>
              </a:rPr>
              <a:t>We define definition, don’t declare them</a:t>
            </a:r>
            <a:endParaRPr lang="en-US" sz="280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lvl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latin typeface="Gill Sans MT" panose="020B0502020104020203" pitchFamily="34" charset="0"/>
              </a:rPr>
              <a:t>Pre-processor replaces them by their values before compiling</a:t>
            </a:r>
          </a:p>
          <a:p>
            <a:pPr>
              <a:lnSpc>
                <a:spcPct val="90000"/>
              </a:lnSpc>
              <a:spcBef>
                <a:spcPts val="750"/>
              </a:spcBef>
              <a:buClrTx/>
              <a:buFontTx/>
              <a:buNone/>
            </a:pPr>
            <a:endParaRPr lang="en-US" sz="1200" b="1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#</a:t>
            </a:r>
            <a: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  <a:t>define STUDENTS  38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  <a:t> main(void){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  <a:t>; 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  <a:t> = STUDENTS;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CC0000"/>
                </a:solidFill>
                <a:latin typeface="Consolas" panose="020B0609020204030204" pitchFamily="49" charset="0"/>
                <a:cs typeface="Courier New" pitchFamily="49" charset="0"/>
              </a:rPr>
              <a:t>	STUDENTS = 90;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//ERROR! What compiler sees: </a:t>
            </a:r>
            <a:r>
              <a:rPr lang="en-US" sz="2400" b="1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38 = 90</a:t>
            </a:r>
            <a:r>
              <a:rPr lang="en-US" sz="24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0A09EA19-9CD3-4787-AB3B-D39E32AFD16C}" type="slidenum">
              <a:rPr lang="en-US" sz="1200">
                <a:latin typeface="Gill Sans MT" panose="020B0502020104020203" pitchFamily="34" charset="0"/>
                <a:ea typeface="MS PGothic" pitchFamily="32" charset="-128"/>
              </a:rPr>
              <a:pPr algn="r">
                <a:buClrTx/>
                <a:buFontTx/>
                <a:buNone/>
              </a:pPr>
              <a:t>7</a:t>
            </a:fld>
            <a:endParaRPr lang="en-US" sz="1200" dirty="0">
              <a:latin typeface="Gill Sans MT" panose="020B0502020104020203" pitchFamily="34" charset="0"/>
              <a:ea typeface="MS PGothic" pitchFamily="32" charset="-128"/>
            </a:endParaRP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251520" y="152400"/>
            <a:ext cx="843528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b="1" dirty="0">
                <a:solidFill>
                  <a:srgbClr val="293A83"/>
                </a:solidFill>
                <a:latin typeface="Gill Sans MT" panose="020B0502020104020203" pitchFamily="34" charset="0"/>
              </a:rPr>
              <a:t>The First C Program 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43528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9725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625"/>
              </a:spcBef>
              <a:buClrTx/>
              <a:buFontTx/>
              <a:buNone/>
            </a:pPr>
            <a:endParaRPr lang="en-US" sz="2800" b="1" dirty="0">
              <a:solidFill>
                <a:srgbClr val="0033CC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2000"/>
              </a:spcBef>
              <a:buClrTx/>
              <a:buFontTx/>
              <a:buNone/>
            </a:pPr>
            <a:r>
              <a:rPr lang="en-US" sz="2800" b="1" dirty="0">
                <a:solidFill>
                  <a:srgbClr val="0033CC"/>
                </a:solidFill>
                <a:latin typeface="Consolas" panose="020B0609020204030204" pitchFamily="49" charset="0"/>
                <a:cs typeface="Courier New" pitchFamily="49" charset="0"/>
              </a:rPr>
              <a:t>#include</a:t>
            </a:r>
            <a:r>
              <a:rPr lang="en-US" sz="2800" b="1" dirty="0">
                <a:latin typeface="Consolas" panose="020B0609020204030204" pitchFamily="49" charset="0"/>
                <a:cs typeface="Courier New" pitchFamily="49" charset="0"/>
              </a:rPr>
              <a:t> &lt;</a:t>
            </a:r>
            <a:r>
              <a:rPr lang="en-US" sz="2800" b="1" dirty="0" err="1">
                <a:latin typeface="Consolas" panose="020B0609020204030204" pitchFamily="49" charset="0"/>
                <a:cs typeface="Courier New" pitchFamily="49" charset="0"/>
              </a:rPr>
              <a:t>stdio.h</a:t>
            </a:r>
            <a:r>
              <a:rPr lang="en-US" sz="2800" b="1" dirty="0">
                <a:latin typeface="Consolas" panose="020B0609020204030204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2000"/>
              </a:spcBef>
              <a:buClrTx/>
              <a:buFontTx/>
              <a:buNone/>
            </a:pPr>
            <a:endParaRPr lang="en-US" sz="2800" b="1" dirty="0">
              <a:solidFill>
                <a:srgbClr val="0033CC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2000"/>
              </a:spcBef>
              <a:buClrTx/>
              <a:buFontTx/>
              <a:buNone/>
            </a:pPr>
            <a:r>
              <a:rPr lang="en-US" sz="2800" b="1" dirty="0">
                <a:solidFill>
                  <a:srgbClr val="0033CC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0033CC"/>
                </a:solidFill>
                <a:latin typeface="Consolas" panose="020B0609020204030204" pitchFamily="49" charset="0"/>
                <a:cs typeface="Courier New" pitchFamily="49" charset="0"/>
              </a:rPr>
              <a:t>main</a:t>
            </a:r>
            <a:r>
              <a:rPr lang="en-US" sz="2800" b="1" dirty="0">
                <a:solidFill>
                  <a:srgbClr val="CC0000"/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800" b="1" dirty="0">
                <a:solidFill>
                  <a:srgbClr val="0033CC"/>
                </a:solidFill>
                <a:latin typeface="Consolas" panose="020B0609020204030204" pitchFamily="49" charset="0"/>
                <a:cs typeface="Courier New" pitchFamily="49" charset="0"/>
              </a:rPr>
              <a:t>void</a:t>
            </a:r>
            <a:r>
              <a:rPr lang="en-US" sz="2800" b="1" dirty="0">
                <a:solidFill>
                  <a:srgbClr val="CC0000"/>
                </a:solidFill>
                <a:latin typeface="Consolas" panose="020B0609020204030204" pitchFamily="49" charset="0"/>
                <a:cs typeface="Courier New" pitchFamily="49" charset="0"/>
              </a:rPr>
              <a:t>){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800" b="1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800" b="1" dirty="0" err="1">
                <a:latin typeface="Consolas" panose="020B0609020204030204" pitchFamily="49" charset="0"/>
                <a:cs typeface="Courier New" pitchFamily="49" charset="0"/>
              </a:rPr>
              <a:t>printf</a:t>
            </a:r>
            <a:r>
              <a:rPr lang="en-US" sz="2800" b="1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800" b="1" dirty="0">
                <a:solidFill>
                  <a:srgbClr val="CC9900"/>
                </a:solidFill>
                <a:latin typeface="Consolas" panose="020B0609020204030204" pitchFamily="49" charset="0"/>
                <a:cs typeface="Courier New" pitchFamily="49" charset="0"/>
              </a:rPr>
              <a:t>"Hello the CE juniors :-) \n"</a:t>
            </a:r>
            <a:r>
              <a:rPr lang="en-US" sz="2800" b="1" dirty="0">
                <a:latin typeface="Consolas" panose="020B0609020204030204" pitchFamily="49" charset="0"/>
                <a:cs typeface="Courier New" pitchFamily="49" charset="0"/>
              </a:rPr>
              <a:t>);	</a:t>
            </a:r>
          </a:p>
          <a:p>
            <a:pPr>
              <a:lnSpc>
                <a:spcPct val="80000"/>
              </a:lnSpc>
              <a:spcBef>
                <a:spcPts val="2000"/>
              </a:spcBef>
              <a:buClrTx/>
              <a:buFontTx/>
              <a:buNone/>
            </a:pPr>
            <a:r>
              <a:rPr lang="en-US" sz="2800" b="1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800" b="1" dirty="0">
                <a:solidFill>
                  <a:srgbClr val="0033CC"/>
                </a:solidFill>
                <a:latin typeface="Consolas" panose="020B0609020204030204" pitchFamily="49" charset="0"/>
                <a:cs typeface="Courier New" pitchFamily="49" charset="0"/>
              </a:rPr>
              <a:t>return</a:t>
            </a:r>
            <a:r>
              <a:rPr lang="en-US" sz="2800" b="1" dirty="0">
                <a:latin typeface="Consolas" panose="020B0609020204030204" pitchFamily="49" charset="0"/>
                <a:cs typeface="Courier New" pitchFamily="49" charset="0"/>
              </a:rPr>
              <a:t> 0;</a:t>
            </a:r>
          </a:p>
          <a:p>
            <a:pPr>
              <a:lnSpc>
                <a:spcPct val="80000"/>
              </a:lnSpc>
              <a:spcBef>
                <a:spcPts val="2000"/>
              </a:spcBef>
              <a:buClrTx/>
              <a:buFontTx/>
              <a:buNone/>
            </a:pPr>
            <a:r>
              <a:rPr lang="en-US" sz="2800" b="1" dirty="0">
                <a:solidFill>
                  <a:srgbClr val="CC0000"/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8E73B73-11F1-4423-8B2E-99681B85A3E8}" type="slidenum">
              <a:rPr lang="en-US" sz="1200">
                <a:latin typeface="Gill Sans MT" panose="020B0502020104020203" pitchFamily="34" charset="0"/>
                <a:ea typeface="MS PGothic" pitchFamily="32" charset="-128"/>
              </a:rPr>
              <a:pPr algn="r">
                <a:buClrTx/>
                <a:buFontTx/>
                <a:buNone/>
              </a:pPr>
              <a:t>70</a:t>
            </a:fld>
            <a:endParaRPr lang="en-US" sz="1200" dirty="0">
              <a:latin typeface="Gill Sans MT" panose="020B0502020104020203" pitchFamily="34" charset="0"/>
              <a:ea typeface="MS PGothic" pitchFamily="32" charset="-128"/>
            </a:endParaRPr>
          </a:p>
        </p:txBody>
      </p:sp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b="1" dirty="0">
                <a:solidFill>
                  <a:srgbClr val="293A83"/>
                </a:solidFill>
                <a:latin typeface="Gill Sans MT" panose="020B0502020104020203" pitchFamily="34" charset="0"/>
              </a:rPr>
              <a:t>Definitions 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5208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9175" indent="-347663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#</a:t>
            </a:r>
            <a: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  <a:t>define NAME “Test”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endParaRPr lang="en-US" sz="2400" b="1" dirty="0">
              <a:solidFill>
                <a:srgbClr val="FF0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#</a:t>
            </a:r>
            <a: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  <a:t>define AGE (20 / 2)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endParaRPr lang="en-US" sz="2400" b="1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1500"/>
              </a:spcBef>
              <a:buClrTx/>
            </a:pP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#</a:t>
            </a:r>
            <a: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  <a:t>define MIN(a, b) (((a)&lt;(b))?(a):(b))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</a:pPr>
            <a:endParaRPr lang="en-US" sz="2400" b="1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1500"/>
              </a:spcBef>
              <a:buClrTx/>
            </a:pP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#</a:t>
            </a:r>
            <a: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  <a:t>define MAX(a, b) (((a)&gt;(b))?(a):(b))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Tx/>
            </a:pPr>
            <a:endParaRPr lang="en-US" sz="2400" b="1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1500"/>
              </a:spcBef>
              <a:buClrTx/>
            </a:pP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#</a:t>
            </a: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define MYLIB</a:t>
            </a:r>
            <a:endParaRPr lang="en-US" sz="2400" b="1" dirty="0">
              <a:latin typeface="Consolas" panose="020B060902020403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2931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2" dur="500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7" dur="500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7" dur="500"/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A5387D88-4B35-404B-BA51-D341B64F2A8D}" type="slidenum">
              <a:rPr lang="en-US" sz="1200">
                <a:latin typeface="Gill Sans MT" panose="020B0502020104020203" pitchFamily="34" charset="0"/>
                <a:ea typeface="MS PGothic" pitchFamily="32" charset="-128"/>
              </a:rPr>
              <a:pPr algn="r">
                <a:buClrTx/>
                <a:buFontTx/>
                <a:buNone/>
              </a:pPr>
              <a:t>71</a:t>
            </a:fld>
            <a:endParaRPr lang="en-US" sz="1200" dirty="0">
              <a:latin typeface="Gill Sans MT" panose="020B0502020104020203" pitchFamily="34" charset="0"/>
              <a:ea typeface="MS PGothic" pitchFamily="32" charset="-128"/>
            </a:endParaRPr>
          </a:p>
        </p:txBody>
      </p:sp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b="1" dirty="0">
                <a:solidFill>
                  <a:srgbClr val="293A83"/>
                </a:solidFill>
                <a:latin typeface="Gill Sans MT" panose="020B0502020104020203" pitchFamily="34" charset="0"/>
              </a:rPr>
              <a:t>Summary</a:t>
            </a: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304800" y="1052736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6750" indent="-3254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9175" indent="-347663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latin typeface="Gill Sans MT" panose="020B0502020104020203" pitchFamily="34" charset="0"/>
              </a:rPr>
              <a:t>Simple programs in C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latin typeface="Gill Sans MT" panose="020B0502020104020203" pitchFamily="34" charset="0"/>
              </a:rPr>
              <a:t>Two basics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latin typeface="Gill Sans MT" panose="020B0502020104020203" pitchFamily="34" charset="0"/>
              </a:rPr>
              <a:t>Variables</a:t>
            </a:r>
          </a:p>
          <a:p>
            <a:pPr lvl="2"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 dirty="0">
                <a:latin typeface="Gill Sans MT" panose="020B0502020104020203" pitchFamily="34" charset="0"/>
              </a:rPr>
              <a:t>Types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latin typeface="Gill Sans MT" panose="020B0502020104020203" pitchFamily="34" charset="0"/>
              </a:rPr>
              <a:t>Values</a:t>
            </a:r>
          </a:p>
          <a:p>
            <a:pPr marL="1143000" lvl="2" indent="-228600">
              <a:spcBef>
                <a:spcPts val="650"/>
              </a:spcBef>
              <a:buClr>
                <a:srgbClr val="CC0000"/>
              </a:buClr>
              <a:buSzPct val="75000"/>
              <a:buFont typeface="Wingdings" charset="2"/>
              <a:buChar char=""/>
              <a:tabLst/>
            </a:pPr>
            <a:r>
              <a:rPr lang="en-US" sz="2600" dirty="0">
                <a:solidFill>
                  <a:schemeClr val="tx1"/>
                </a:solidFill>
                <a:latin typeface="Gill Sans MT" panose="020B0502020104020203" pitchFamily="34" charset="0"/>
              </a:rPr>
              <a:t>Types</a:t>
            </a:r>
            <a:endParaRPr lang="en-US" sz="2800" dirty="0">
              <a:latin typeface="Gill Sans MT" panose="020B0502020104020203" pitchFamily="34" charset="0"/>
            </a:endParaRP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latin typeface="Gill Sans MT" panose="020B0502020104020203" pitchFamily="34" charset="0"/>
              </a:rPr>
              <a:t>Casting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dirty="0">
                <a:latin typeface="Gill Sans MT" panose="020B0502020104020203" pitchFamily="34" charset="0"/>
              </a:rPr>
              <a:t>The type mismatch </a:t>
            </a:r>
          </a:p>
          <a:p>
            <a:pPr marL="0" lvl="0" indent="0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  <a:tabLst/>
            </a:pPr>
            <a:r>
              <a:rPr lang="en-US" sz="3200" dirty="0">
                <a:solidFill>
                  <a:schemeClr val="tx1"/>
                </a:solidFill>
                <a:latin typeface="Gill Sans MT" panose="020B0502020104020203" pitchFamily="34" charset="0"/>
              </a:rPr>
              <a:t>Constant variables &amp; definitions</a:t>
            </a:r>
          </a:p>
          <a:p>
            <a:pPr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endParaRPr lang="en-US" sz="2800" dirty="0">
              <a:latin typeface="Gill Sans MT" panose="020B0502020104020203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1" dirty="0">
                <a:solidFill>
                  <a:srgbClr val="293A83"/>
                </a:solidFill>
                <a:latin typeface="Gill Sans MT" panose="020B0502020104020203" pitchFamily="34" charset="0"/>
              </a:rPr>
              <a:t>Reference 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342900" lvl="0" indent="-342900" defTabSz="914400">
              <a:spcBef>
                <a:spcPts val="1200"/>
              </a:spcBef>
              <a:buClr>
                <a:srgbClr val="003399"/>
              </a:buClr>
              <a:buSzTx/>
              <a:buFont typeface="Wingdings" pitchFamily="2" charset="2"/>
              <a:buChar char="Ø"/>
              <a:tabLst/>
            </a:pPr>
            <a:r>
              <a:rPr lang="en-US" sz="3200" kern="0" dirty="0">
                <a:solidFill>
                  <a:srgbClr val="CC0000"/>
                </a:solidFill>
                <a:latin typeface="Gill Sans MT" panose="020B0502020104020203" pitchFamily="34" charset="0"/>
              </a:rPr>
              <a:t>Reading Assignment</a:t>
            </a:r>
            <a:r>
              <a:rPr lang="en-US" sz="3200" kern="0" dirty="0">
                <a:solidFill>
                  <a:srgbClr val="000000"/>
                </a:solidFill>
                <a:latin typeface="Gill Sans MT" panose="020B0502020104020203" pitchFamily="34" charset="0"/>
              </a:rPr>
              <a:t>: </a:t>
            </a:r>
            <a:r>
              <a:rPr lang="en-US" sz="3200" b="1" kern="0" dirty="0">
                <a:solidFill>
                  <a:srgbClr val="000000"/>
                </a:solidFill>
                <a:latin typeface="Gill Sans MT" panose="020B0502020104020203" pitchFamily="34" charset="0"/>
              </a:rPr>
              <a:t>Chapter 2</a:t>
            </a:r>
            <a:r>
              <a:rPr lang="en-US" sz="3200" kern="0" dirty="0">
                <a:solidFill>
                  <a:srgbClr val="000000"/>
                </a:solidFill>
                <a:latin typeface="Gill Sans MT" panose="020B0502020104020203" pitchFamily="34" charset="0"/>
              </a:rPr>
              <a:t> of “C How to Program”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9242773-A0CF-44AA-A06F-737BBBA1D179}" type="slidenum">
              <a:rPr lang="en-US" sz="1200">
                <a:solidFill>
                  <a:srgbClr val="000000"/>
                </a:solidFill>
                <a:latin typeface="Gill Sans MT" panose="020B0502020104020203" pitchFamily="34" charset="0"/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72</a:t>
            </a:fld>
            <a:endParaRPr lang="en-US" sz="1200" dirty="0">
              <a:solidFill>
                <a:srgbClr val="000000"/>
              </a:solidFill>
              <a:latin typeface="Gill Sans MT" panose="020B0502020104020203" pitchFamily="34" charset="0"/>
              <a:ea typeface="MS PGothic" pitchFamily="32" charset="-12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0FA79A-36BD-7BF6-7D27-61F30C9DD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8572" y="2132856"/>
            <a:ext cx="3106855" cy="388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7750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9CDC4D-E63A-D160-0C8E-EB6A54AE4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>
            <a:extLst>
              <a:ext uri="{FF2B5EF4-FFF2-40B4-BE49-F238E27FC236}">
                <a16:creationId xmlns:a16="http://schemas.microsoft.com/office/drawing/2014/main" id="{1402FC48-F783-5B43-3722-0B388B0FE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1">
                <a:solidFill>
                  <a:srgbClr val="293A83"/>
                </a:solidFill>
                <a:latin typeface="Gill Sans MT" panose="020B0502020104020203" pitchFamily="34" charset="0"/>
              </a:rPr>
              <a:t>Questions </a:t>
            </a:r>
            <a:endParaRPr lang="en-US" sz="4000" b="1" dirty="0">
              <a:solidFill>
                <a:srgbClr val="293A83"/>
              </a:solidFill>
              <a:latin typeface="Gill Sans MT" panose="020B0502020104020203" pitchFamily="34" charset="0"/>
            </a:endParaRPr>
          </a:p>
        </p:txBody>
      </p:sp>
      <p:sp>
        <p:nvSpPr>
          <p:cNvPr id="32771" name="Text Box 2">
            <a:extLst>
              <a:ext uri="{FF2B5EF4-FFF2-40B4-BE49-F238E27FC236}">
                <a16:creationId xmlns:a16="http://schemas.microsoft.com/office/drawing/2014/main" id="{6F01F84B-E4BF-D983-0E32-1D0669EC2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342900" lvl="0" indent="-342900" defTabSz="914400">
              <a:spcBef>
                <a:spcPts val="1200"/>
              </a:spcBef>
              <a:buClr>
                <a:srgbClr val="003399"/>
              </a:buClr>
              <a:buSzTx/>
              <a:buFont typeface="Wingdings" pitchFamily="2" charset="2"/>
              <a:buChar char="Ø"/>
              <a:tabLst/>
            </a:pPr>
            <a:r>
              <a:rPr lang="en-US" sz="2800" kern="0">
                <a:solidFill>
                  <a:schemeClr val="tx1"/>
                </a:solidFill>
                <a:latin typeface="Gill Sans MT" panose="020B0502020104020203" pitchFamily="34" charset="0"/>
              </a:rPr>
              <a:t>Which of the following statements about C is FALSE?</a:t>
            </a:r>
          </a:p>
          <a:p>
            <a:pPr marL="0" lvl="0" indent="0" defTabSz="914400">
              <a:spcBef>
                <a:spcPts val="1200"/>
              </a:spcBef>
              <a:buClr>
                <a:srgbClr val="003399"/>
              </a:buClr>
              <a:buSzTx/>
              <a:tabLst/>
            </a:pPr>
            <a:r>
              <a:rPr lang="en-US" sz="2800" kern="0">
                <a:solidFill>
                  <a:schemeClr val="tx1"/>
                </a:solidFill>
                <a:latin typeface="Gill Sans MT" panose="020B0502020104020203" pitchFamily="34" charset="0"/>
              </a:rPr>
              <a:t>     A) C is case-sensitive.</a:t>
            </a:r>
          </a:p>
          <a:p>
            <a:pPr marL="0" lvl="0" indent="0" defTabSz="914400">
              <a:spcBef>
                <a:spcPts val="1200"/>
              </a:spcBef>
              <a:buClr>
                <a:srgbClr val="003399"/>
              </a:buClr>
              <a:buSzTx/>
              <a:tabLst/>
            </a:pPr>
            <a:r>
              <a:rPr lang="en-US" sz="2800" kern="0">
                <a:solidFill>
                  <a:schemeClr val="tx1"/>
                </a:solidFill>
                <a:latin typeface="Gill Sans MT" panose="020B0502020104020203" pitchFamily="34" charset="0"/>
              </a:rPr>
              <a:t>     B) The main function is optional in every program.</a:t>
            </a:r>
          </a:p>
          <a:p>
            <a:pPr marL="0" lvl="0" indent="0" defTabSz="914400">
              <a:spcBef>
                <a:spcPts val="1200"/>
              </a:spcBef>
              <a:buClr>
                <a:srgbClr val="003399"/>
              </a:buClr>
              <a:buSzTx/>
              <a:tabLst/>
            </a:pPr>
            <a:r>
              <a:rPr lang="en-US" sz="2800" kern="0">
                <a:solidFill>
                  <a:schemeClr val="tx1"/>
                </a:solidFill>
                <a:latin typeface="Gill Sans MT" panose="020B0502020104020203" pitchFamily="34" charset="0"/>
              </a:rPr>
              <a:t>     C) Statements must end with a semicolon.</a:t>
            </a:r>
          </a:p>
          <a:p>
            <a:pPr marL="0" lvl="0" indent="0" defTabSz="914400">
              <a:spcBef>
                <a:spcPts val="1200"/>
              </a:spcBef>
              <a:buClr>
                <a:srgbClr val="003399"/>
              </a:buClr>
              <a:buSzTx/>
              <a:tabLst/>
            </a:pPr>
            <a:r>
              <a:rPr lang="en-US" sz="2800" kern="0">
                <a:solidFill>
                  <a:schemeClr val="tx1"/>
                </a:solidFill>
                <a:latin typeface="Gill Sans MT" panose="020B0502020104020203" pitchFamily="34" charset="0"/>
              </a:rPr>
              <a:t>     D) Program execution starts with the main function</a:t>
            </a:r>
          </a:p>
          <a:p>
            <a:pPr marL="342900" lvl="0" indent="-342900" defTabSz="914400">
              <a:spcBef>
                <a:spcPts val="1200"/>
              </a:spcBef>
              <a:buClr>
                <a:srgbClr val="003399"/>
              </a:buClr>
              <a:buSzTx/>
              <a:buFont typeface="Wingdings" pitchFamily="2" charset="2"/>
              <a:buChar char="Ø"/>
              <a:tabLst/>
            </a:pPr>
            <a:endParaRPr lang="en-US" sz="2800" kern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marL="342900" lvl="0" indent="-342900" defTabSz="914400">
              <a:spcBef>
                <a:spcPts val="1200"/>
              </a:spcBef>
              <a:buClr>
                <a:srgbClr val="003399"/>
              </a:buClr>
              <a:buSzTx/>
              <a:buFont typeface="Wingdings" pitchFamily="2" charset="2"/>
              <a:buChar char="Ø"/>
              <a:tabLst/>
            </a:pPr>
            <a:r>
              <a:rPr lang="en-US" sz="2800" kern="0">
                <a:solidFill>
                  <a:srgbClr val="C00000"/>
                </a:solidFill>
                <a:latin typeface="Gill Sans MT" panose="020B0502020104020203" pitchFamily="34" charset="0"/>
              </a:rPr>
              <a:t>Answer: B</a:t>
            </a:r>
          </a:p>
          <a:p>
            <a:pPr marL="0" lvl="0" indent="0" defTabSz="914400">
              <a:spcBef>
                <a:spcPts val="1200"/>
              </a:spcBef>
              <a:buClr>
                <a:srgbClr val="003399"/>
              </a:buClr>
              <a:buSzTx/>
              <a:tabLst/>
            </a:pPr>
            <a:r>
              <a:rPr lang="en-US" sz="2800" kern="0">
                <a:solidFill>
                  <a:schemeClr val="tx1"/>
                </a:solidFill>
                <a:latin typeface="Gill Sans MT" panose="020B0502020104020203" pitchFamily="34" charset="0"/>
              </a:rPr>
              <a:t>		</a:t>
            </a:r>
            <a:endParaRPr lang="en-US" sz="2800" kern="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32772" name="Text Box 3">
            <a:extLst>
              <a:ext uri="{FF2B5EF4-FFF2-40B4-BE49-F238E27FC236}">
                <a16:creationId xmlns:a16="http://schemas.microsoft.com/office/drawing/2014/main" id="{A1A5ABED-9796-0012-E531-D504C2AD2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9242773-A0CF-44AA-A06F-737BBBA1D179}" type="slidenum">
              <a:rPr lang="en-US" sz="1200">
                <a:solidFill>
                  <a:srgbClr val="000000"/>
                </a:solidFill>
                <a:latin typeface="Gill Sans MT" panose="020B0502020104020203" pitchFamily="34" charset="0"/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73</a:t>
            </a:fld>
            <a:endParaRPr lang="en-US" sz="1200" dirty="0">
              <a:solidFill>
                <a:srgbClr val="000000"/>
              </a:solidFill>
              <a:latin typeface="Gill Sans MT" panose="020B0502020104020203" pitchFamily="34" charset="0"/>
              <a:ea typeface="MS PGothic" pitchFamily="3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734281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5DDAB8-3EEE-16E0-FDBF-4C9431F03E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>
            <a:extLst>
              <a:ext uri="{FF2B5EF4-FFF2-40B4-BE49-F238E27FC236}">
                <a16:creationId xmlns:a16="http://schemas.microsoft.com/office/drawing/2014/main" id="{9EEF9A0C-6DD8-2C66-E391-6342659BAC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1">
                <a:solidFill>
                  <a:srgbClr val="293A83"/>
                </a:solidFill>
                <a:latin typeface="Gill Sans MT" panose="020B0502020104020203" pitchFamily="34" charset="0"/>
              </a:rPr>
              <a:t>Questions </a:t>
            </a:r>
            <a:endParaRPr lang="en-US" sz="4000" b="1" dirty="0">
              <a:solidFill>
                <a:srgbClr val="293A83"/>
              </a:solidFill>
              <a:latin typeface="Gill Sans MT" panose="020B0502020104020203" pitchFamily="34" charset="0"/>
            </a:endParaRPr>
          </a:p>
        </p:txBody>
      </p:sp>
      <p:sp>
        <p:nvSpPr>
          <p:cNvPr id="32771" name="Text Box 2">
            <a:extLst>
              <a:ext uri="{FF2B5EF4-FFF2-40B4-BE49-F238E27FC236}">
                <a16:creationId xmlns:a16="http://schemas.microsoft.com/office/drawing/2014/main" id="{A38E6752-430B-90B9-13D4-5A9C98A0E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342900" lvl="0" indent="-342900" defTabSz="914400">
              <a:spcBef>
                <a:spcPts val="1200"/>
              </a:spcBef>
              <a:buClr>
                <a:srgbClr val="003399"/>
              </a:buClr>
              <a:buSzTx/>
              <a:buFont typeface="Wingdings" pitchFamily="2" charset="2"/>
              <a:buChar char="Ø"/>
              <a:tabLst/>
            </a:pPr>
            <a:r>
              <a:rPr lang="en-US" sz="2800" kern="0">
                <a:solidFill>
                  <a:schemeClr val="tx1"/>
                </a:solidFill>
                <a:latin typeface="Gill Sans MT" panose="020B0502020104020203" pitchFamily="34" charset="0"/>
              </a:rPr>
              <a:t>What is the size of an int data type in C on most systems?</a:t>
            </a:r>
          </a:p>
          <a:p>
            <a:pPr marL="0" lvl="0" indent="0" defTabSz="914400">
              <a:spcBef>
                <a:spcPts val="1200"/>
              </a:spcBef>
              <a:buClr>
                <a:srgbClr val="003399"/>
              </a:buClr>
              <a:buSzTx/>
              <a:tabLst/>
            </a:pPr>
            <a:r>
              <a:rPr lang="en-US" sz="2800" kern="0">
                <a:solidFill>
                  <a:schemeClr val="tx1"/>
                </a:solidFill>
                <a:latin typeface="Gill Sans MT" panose="020B0502020104020203" pitchFamily="34" charset="0"/>
              </a:rPr>
              <a:t> 	A) 16 bits		B) 32 bits</a:t>
            </a:r>
          </a:p>
          <a:p>
            <a:pPr marL="0" lvl="0" indent="0" defTabSz="914400">
              <a:spcBef>
                <a:spcPts val="1200"/>
              </a:spcBef>
              <a:buClr>
                <a:srgbClr val="003399"/>
              </a:buClr>
              <a:buSzTx/>
              <a:tabLst/>
            </a:pPr>
            <a:r>
              <a:rPr lang="en-US" sz="2800" kern="0">
                <a:solidFill>
                  <a:schemeClr val="tx1"/>
                </a:solidFill>
                <a:latin typeface="Gill Sans MT" panose="020B0502020104020203" pitchFamily="34" charset="0"/>
              </a:rPr>
              <a:t> 	C) 64 bits		D) Depends on the system</a:t>
            </a:r>
          </a:p>
          <a:p>
            <a:pPr marL="342900" lvl="0" indent="-342900" defTabSz="914400">
              <a:spcBef>
                <a:spcPts val="1200"/>
              </a:spcBef>
              <a:buClr>
                <a:srgbClr val="003399"/>
              </a:buClr>
              <a:buSzTx/>
              <a:buFont typeface="Wingdings" pitchFamily="2" charset="2"/>
              <a:buChar char="Ø"/>
              <a:tabLst/>
            </a:pPr>
            <a:r>
              <a:rPr lang="en-US" sz="2800" kern="0">
                <a:solidFill>
                  <a:srgbClr val="C00000"/>
                </a:solidFill>
                <a:latin typeface="Gill Sans MT" panose="020B0502020104020203" pitchFamily="34" charset="0"/>
              </a:rPr>
              <a:t>Answer: D</a:t>
            </a:r>
          </a:p>
          <a:p>
            <a:pPr marL="342900" lvl="0" indent="-342900" defTabSz="914400">
              <a:spcBef>
                <a:spcPts val="1200"/>
              </a:spcBef>
              <a:buClr>
                <a:srgbClr val="003399"/>
              </a:buClr>
              <a:buSzTx/>
              <a:buFont typeface="Wingdings" pitchFamily="2" charset="2"/>
              <a:buChar char="Ø"/>
              <a:tabLst/>
            </a:pPr>
            <a:r>
              <a:rPr lang="en-US" sz="2800" kern="0">
                <a:solidFill>
                  <a:schemeClr val="tx1"/>
                </a:solidFill>
                <a:latin typeface="Gill Sans MT" panose="020B0502020104020203" pitchFamily="34" charset="0"/>
              </a:rPr>
              <a:t>What is the correct format specifier for reading an integer value using scanf?</a:t>
            </a:r>
          </a:p>
          <a:p>
            <a:pPr marL="0" lvl="0" indent="0" defTabSz="914400">
              <a:spcBef>
                <a:spcPts val="1200"/>
              </a:spcBef>
              <a:buClr>
                <a:srgbClr val="003399"/>
              </a:buClr>
              <a:buSzTx/>
              <a:tabLst/>
            </a:pPr>
            <a:r>
              <a:rPr lang="en-US" sz="2800" kern="0">
                <a:solidFill>
                  <a:schemeClr val="tx1"/>
                </a:solidFill>
                <a:latin typeface="Gill Sans MT" panose="020B0502020104020203" pitchFamily="34" charset="0"/>
              </a:rPr>
              <a:t>	A) %i		B) %d		C) %f		D) %c</a:t>
            </a:r>
          </a:p>
          <a:p>
            <a:pPr marL="342900" lvl="0" indent="-342900" defTabSz="914400">
              <a:spcBef>
                <a:spcPts val="1200"/>
              </a:spcBef>
              <a:buClr>
                <a:srgbClr val="003399"/>
              </a:buClr>
              <a:buSzTx/>
              <a:buFont typeface="Wingdings" pitchFamily="2" charset="2"/>
              <a:buChar char="Ø"/>
              <a:tabLst/>
            </a:pPr>
            <a:r>
              <a:rPr lang="en-US" sz="2800" kern="0">
                <a:solidFill>
                  <a:srgbClr val="C00000"/>
                </a:solidFill>
                <a:latin typeface="Gill Sans MT" panose="020B0502020104020203" pitchFamily="34" charset="0"/>
              </a:rPr>
              <a:t>Answer: B</a:t>
            </a:r>
          </a:p>
          <a:p>
            <a:pPr marL="0" lvl="0" indent="0" defTabSz="914400">
              <a:spcBef>
                <a:spcPts val="1200"/>
              </a:spcBef>
              <a:buClr>
                <a:srgbClr val="003399"/>
              </a:buClr>
              <a:buSzTx/>
              <a:tabLst/>
            </a:pPr>
            <a:r>
              <a:rPr lang="en-US" sz="2800" kern="0">
                <a:solidFill>
                  <a:schemeClr val="tx1"/>
                </a:solidFill>
                <a:latin typeface="Gill Sans MT" panose="020B0502020104020203" pitchFamily="34" charset="0"/>
              </a:rPr>
              <a:t>		</a:t>
            </a:r>
            <a:endParaRPr lang="en-US" sz="2800" kern="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32772" name="Text Box 3">
            <a:extLst>
              <a:ext uri="{FF2B5EF4-FFF2-40B4-BE49-F238E27FC236}">
                <a16:creationId xmlns:a16="http://schemas.microsoft.com/office/drawing/2014/main" id="{ACB04F82-63E5-80D8-095A-B2F4E6141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9242773-A0CF-44AA-A06F-737BBBA1D179}" type="slidenum">
              <a:rPr lang="en-US" sz="1200">
                <a:solidFill>
                  <a:srgbClr val="000000"/>
                </a:solidFill>
                <a:latin typeface="Gill Sans MT" panose="020B0502020104020203" pitchFamily="34" charset="0"/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74</a:t>
            </a:fld>
            <a:endParaRPr lang="en-US" sz="1200" dirty="0">
              <a:solidFill>
                <a:srgbClr val="000000"/>
              </a:solidFill>
              <a:latin typeface="Gill Sans MT" panose="020B0502020104020203" pitchFamily="34" charset="0"/>
              <a:ea typeface="MS PGothic" pitchFamily="3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91621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267966-7610-5EA1-EDE9-15E18FDCB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>
            <a:extLst>
              <a:ext uri="{FF2B5EF4-FFF2-40B4-BE49-F238E27FC236}">
                <a16:creationId xmlns:a16="http://schemas.microsoft.com/office/drawing/2014/main" id="{DCB85BF9-570F-8E9C-4C8E-409B70270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1">
                <a:solidFill>
                  <a:srgbClr val="293A83"/>
                </a:solidFill>
                <a:latin typeface="Gill Sans MT" panose="020B0502020104020203" pitchFamily="34" charset="0"/>
              </a:rPr>
              <a:t>Questions </a:t>
            </a:r>
            <a:endParaRPr lang="en-US" sz="4000" b="1" dirty="0">
              <a:solidFill>
                <a:srgbClr val="293A83"/>
              </a:solidFill>
              <a:latin typeface="Gill Sans MT" panose="020B0502020104020203" pitchFamily="34" charset="0"/>
            </a:endParaRPr>
          </a:p>
        </p:txBody>
      </p:sp>
      <p:sp>
        <p:nvSpPr>
          <p:cNvPr id="32771" name="Text Box 2">
            <a:extLst>
              <a:ext uri="{FF2B5EF4-FFF2-40B4-BE49-F238E27FC236}">
                <a16:creationId xmlns:a16="http://schemas.microsoft.com/office/drawing/2014/main" id="{9BB81353-82EB-C9E9-3D18-5EB493B03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342900" lvl="0" indent="-342900" defTabSz="914400">
              <a:spcBef>
                <a:spcPts val="1200"/>
              </a:spcBef>
              <a:buClr>
                <a:srgbClr val="003399"/>
              </a:buClr>
              <a:buSzTx/>
              <a:buFont typeface="Wingdings" pitchFamily="2" charset="2"/>
              <a:buChar char="Ø"/>
              <a:tabLst/>
            </a:pPr>
            <a:r>
              <a:rPr lang="en-US" sz="2800" kern="0">
                <a:solidFill>
                  <a:schemeClr val="tx1"/>
                </a:solidFill>
                <a:latin typeface="Gill Sans MT" panose="020B0502020104020203" pitchFamily="34" charset="0"/>
              </a:rPr>
              <a:t>Which of the following scenarios would likely result in data loss during casting?</a:t>
            </a:r>
          </a:p>
          <a:p>
            <a:pPr marL="0" lvl="0" indent="0" defTabSz="914400">
              <a:spcBef>
                <a:spcPts val="1200"/>
              </a:spcBef>
              <a:buClr>
                <a:srgbClr val="003399"/>
              </a:buClr>
              <a:buSzTx/>
              <a:tabLst/>
            </a:pPr>
            <a:r>
              <a:rPr lang="en-US" sz="2800" kern="0">
                <a:solidFill>
                  <a:schemeClr val="tx1"/>
                </a:solidFill>
                <a:latin typeface="Gill Sans MT" panose="020B0502020104020203" pitchFamily="34" charset="0"/>
              </a:rPr>
              <a:t>    A) Casting a double to float</a:t>
            </a:r>
          </a:p>
          <a:p>
            <a:pPr marL="0" lvl="0" indent="0" defTabSz="914400">
              <a:spcBef>
                <a:spcPts val="1200"/>
              </a:spcBef>
              <a:buClr>
                <a:srgbClr val="003399"/>
              </a:buClr>
              <a:buSzTx/>
              <a:tabLst/>
            </a:pPr>
            <a:r>
              <a:rPr lang="en-US" sz="2800" kern="0">
                <a:solidFill>
                  <a:schemeClr val="tx1"/>
                </a:solidFill>
                <a:latin typeface="Gill Sans MT" panose="020B0502020104020203" pitchFamily="34" charset="0"/>
              </a:rPr>
              <a:t>    B) Casting a float to int</a:t>
            </a:r>
          </a:p>
          <a:p>
            <a:pPr marL="0" lvl="0" indent="0" defTabSz="914400">
              <a:spcBef>
                <a:spcPts val="1200"/>
              </a:spcBef>
              <a:buClr>
                <a:srgbClr val="003399"/>
              </a:buClr>
              <a:buSzTx/>
              <a:tabLst/>
            </a:pPr>
            <a:r>
              <a:rPr lang="en-US" sz="2800" kern="0">
                <a:solidFill>
                  <a:schemeClr val="tx1"/>
                </a:solidFill>
                <a:latin typeface="Gill Sans MT" panose="020B0502020104020203" pitchFamily="34" charset="0"/>
              </a:rPr>
              <a:t>    C) Casting an int to char</a:t>
            </a:r>
          </a:p>
          <a:p>
            <a:pPr marL="0" lvl="0" indent="0" defTabSz="914400">
              <a:spcBef>
                <a:spcPts val="1200"/>
              </a:spcBef>
              <a:buClr>
                <a:srgbClr val="003399"/>
              </a:buClr>
              <a:buSzTx/>
              <a:tabLst/>
            </a:pPr>
            <a:r>
              <a:rPr lang="en-US" sz="2800" kern="0">
                <a:solidFill>
                  <a:schemeClr val="tx1"/>
                </a:solidFill>
                <a:latin typeface="Gill Sans MT" panose="020B0502020104020203" pitchFamily="34" charset="0"/>
              </a:rPr>
              <a:t>    D) All of the above</a:t>
            </a:r>
          </a:p>
          <a:p>
            <a:pPr marL="342900" lvl="0" indent="-342900" defTabSz="914400">
              <a:spcBef>
                <a:spcPts val="1200"/>
              </a:spcBef>
              <a:buClr>
                <a:srgbClr val="003399"/>
              </a:buClr>
              <a:buSzTx/>
              <a:buFont typeface="Wingdings" pitchFamily="2" charset="2"/>
              <a:buChar char="Ø"/>
              <a:tabLst/>
            </a:pPr>
            <a:r>
              <a:rPr lang="en-US" sz="2800" kern="0">
                <a:solidFill>
                  <a:srgbClr val="C00000"/>
                </a:solidFill>
                <a:latin typeface="Gill Sans MT" panose="020B0502020104020203" pitchFamily="34" charset="0"/>
              </a:rPr>
              <a:t>Answer: D</a:t>
            </a:r>
          </a:p>
          <a:p>
            <a:pPr marL="0" lvl="0" indent="0" defTabSz="914400">
              <a:spcBef>
                <a:spcPts val="1200"/>
              </a:spcBef>
              <a:buClr>
                <a:srgbClr val="003399"/>
              </a:buClr>
              <a:buSzTx/>
              <a:tabLst/>
            </a:pPr>
            <a:endParaRPr lang="en-US" sz="2800" kern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0" lvl="0" indent="0" defTabSz="914400">
              <a:spcBef>
                <a:spcPts val="1200"/>
              </a:spcBef>
              <a:buClr>
                <a:srgbClr val="003399"/>
              </a:buClr>
              <a:buSzTx/>
              <a:tabLst/>
            </a:pPr>
            <a:r>
              <a:rPr lang="en-US" sz="2800" kern="0">
                <a:solidFill>
                  <a:schemeClr val="tx1"/>
                </a:solidFill>
                <a:latin typeface="Gill Sans MT" panose="020B0502020104020203" pitchFamily="34" charset="0"/>
              </a:rPr>
              <a:t>		</a:t>
            </a:r>
            <a:endParaRPr lang="en-US" sz="2800" kern="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32772" name="Text Box 3">
            <a:extLst>
              <a:ext uri="{FF2B5EF4-FFF2-40B4-BE49-F238E27FC236}">
                <a16:creationId xmlns:a16="http://schemas.microsoft.com/office/drawing/2014/main" id="{65E5A098-9FF3-263D-9BDB-2E08D2B1C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9242773-A0CF-44AA-A06F-737BBBA1D179}" type="slidenum">
              <a:rPr lang="en-US" sz="1200">
                <a:solidFill>
                  <a:srgbClr val="000000"/>
                </a:solidFill>
                <a:latin typeface="Gill Sans MT" panose="020B0502020104020203" pitchFamily="34" charset="0"/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75</a:t>
            </a:fld>
            <a:endParaRPr lang="en-US" sz="1200" dirty="0">
              <a:solidFill>
                <a:srgbClr val="000000"/>
              </a:solidFill>
              <a:latin typeface="Gill Sans MT" panose="020B0502020104020203" pitchFamily="34" charset="0"/>
              <a:ea typeface="MS PGothic" pitchFamily="3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05041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4464DD41-389E-460C-8E97-8889BFF17C19}" type="slidenum">
              <a:rPr lang="en-US" sz="1200">
                <a:latin typeface="Gill Sans MT" panose="020B0502020104020203" pitchFamily="34" charset="0"/>
                <a:ea typeface="MS PGothic" pitchFamily="32" charset="-128"/>
              </a:rPr>
              <a:pPr algn="r">
                <a:buClrTx/>
                <a:buFontTx/>
                <a:buNone/>
              </a:pPr>
              <a:t>8</a:t>
            </a:fld>
            <a:endParaRPr lang="en-US" sz="1200" dirty="0">
              <a:latin typeface="Gill Sans MT" panose="020B0502020104020203" pitchFamily="34" charset="0"/>
              <a:ea typeface="MS PGothic" pitchFamily="32" charset="-128"/>
            </a:endParaRPr>
          </a:p>
        </p:txBody>
      </p:sp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251520" y="152400"/>
            <a:ext cx="843528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b="1" dirty="0">
                <a:solidFill>
                  <a:srgbClr val="293A83"/>
                </a:solidFill>
                <a:latin typeface="Gill Sans MT" panose="020B0502020104020203" pitchFamily="34" charset="0"/>
              </a:rPr>
              <a:t>General Rules 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251520" y="1052736"/>
            <a:ext cx="8686800" cy="523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9925" indent="-322263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latin typeface="Gill Sans MT" panose="020B0502020104020203" pitchFamily="34" charset="0"/>
              </a:rPr>
              <a:t>C is case sensitive: </a:t>
            </a:r>
            <a:r>
              <a:rPr lang="en-US" sz="32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main</a:t>
            </a:r>
            <a:r>
              <a:rPr lang="en-US" sz="3200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  <a:r>
              <a:rPr lang="en-US" sz="3200" dirty="0">
                <a:latin typeface="Gill Sans MT" panose="020B0502020104020203" pitchFamily="34" charset="0"/>
              </a:rPr>
              <a:t>is not  </a:t>
            </a:r>
            <a:r>
              <a:rPr lang="en-US" sz="3200" b="1" dirty="0" err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MaIn</a:t>
            </a:r>
            <a:endParaRPr lang="en-US" sz="3200" b="1" dirty="0">
              <a:solidFill>
                <a:srgbClr val="C00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latin typeface="Gill Sans MT" panose="020B0502020104020203" pitchFamily="34" charset="0"/>
              </a:rPr>
              <a:t>A “</a:t>
            </a:r>
            <a:r>
              <a:rPr lang="en-US" sz="3200" dirty="0">
                <a:solidFill>
                  <a:srgbClr val="7030A0"/>
                </a:solidFill>
                <a:latin typeface="Gill Sans MT" panose="020B0502020104020203" pitchFamily="34" charset="0"/>
              </a:rPr>
              <a:t>;</a:t>
            </a:r>
            <a:r>
              <a:rPr lang="en-US" sz="3200" dirty="0">
                <a:latin typeface="Gill Sans MT" panose="020B0502020104020203" pitchFamily="34" charset="0"/>
              </a:rPr>
              <a:t>” is required after each statement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dirty="0">
                <a:latin typeface="Gill Sans MT" panose="020B0502020104020203" pitchFamily="34" charset="0"/>
              </a:rPr>
              <a:t>Each program should have a </a:t>
            </a:r>
            <a:r>
              <a:rPr lang="en-US" sz="32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main</a:t>
            </a:r>
            <a:r>
              <a:rPr lang="en-US" sz="3200" dirty="0">
                <a:latin typeface="Gill Sans MT" panose="020B0502020104020203" pitchFamily="34" charset="0"/>
              </a:rPr>
              <a:t> function 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400" b="1" dirty="0" err="1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  <a:t> main(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void</a:t>
            </a:r>
            <a: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  <a:t>){…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void</a:t>
            </a:r>
            <a: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  <a:t> main(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void</a:t>
            </a:r>
            <a: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  <a:t>){… 	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  <a:t>main(){…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400" b="1" dirty="0" err="1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  <a:t> main(</a:t>
            </a:r>
            <a:r>
              <a:rPr lang="en-US" sz="2400" b="1" dirty="0" err="1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  <a:cs typeface="Courier New" pitchFamily="49" charset="0"/>
              </a:rPr>
              <a:t>argc</a:t>
            </a:r>
            <a: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char</a:t>
            </a:r>
            <a: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  <a:t> ** </a:t>
            </a:r>
            <a:r>
              <a:rPr lang="en-US" sz="2400" b="1" dirty="0" err="1">
                <a:latin typeface="Consolas" panose="020B0609020204030204" pitchFamily="49" charset="0"/>
                <a:cs typeface="Courier New" pitchFamily="49" charset="0"/>
              </a:rPr>
              <a:t>argv</a:t>
            </a:r>
            <a: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  <a:t>){…</a:t>
            </a:r>
          </a:p>
          <a:p>
            <a:pPr lvl="1"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dirty="0">
                <a:latin typeface="Gill Sans MT" panose="020B0502020104020203" pitchFamily="34" charset="0"/>
              </a:rPr>
              <a:t>Program starts running from the main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000" dirty="0">
                <a:latin typeface="Gill Sans MT" panose="020B0502020104020203" pitchFamily="34" charset="0"/>
              </a:rPr>
              <a:t>You should follow </a:t>
            </a:r>
            <a:r>
              <a:rPr lang="en-US" sz="3000" i="1" dirty="0">
                <a:solidFill>
                  <a:srgbClr val="00B050"/>
                </a:solidFill>
                <a:latin typeface="Gill Sans MT" panose="020B0502020104020203" pitchFamily="34" charset="0"/>
              </a:rPr>
              <a:t>coding styles</a:t>
            </a:r>
            <a:r>
              <a:rPr lang="en-US" sz="3000" dirty="0">
                <a:latin typeface="Gill Sans MT" panose="020B0502020104020203" pitchFamily="34" charset="0"/>
              </a:rPr>
              <a:t> (</a:t>
            </a:r>
            <a:r>
              <a:rPr lang="en-US" sz="3000" dirty="0">
                <a:solidFill>
                  <a:srgbClr val="CC0000"/>
                </a:solidFill>
                <a:latin typeface="Gill Sans MT" panose="020B0502020104020203" pitchFamily="34" charset="0"/>
              </a:rPr>
              <a:t>beautiful code</a:t>
            </a:r>
            <a:r>
              <a:rPr lang="en-US" sz="3000" dirty="0">
                <a:latin typeface="Gill Sans MT" panose="020B0502020104020203" pitchFamily="34" charset="0"/>
              </a:rPr>
              <a:t>)</a:t>
            </a:r>
            <a:r>
              <a:rPr lang="en-US" sz="3200" dirty="0">
                <a:latin typeface="Gill Sans MT" panose="020B0502020104020203" pitchFamily="34" charset="0"/>
              </a:rPr>
              <a:t>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buClrTx/>
              <a:buFontTx/>
              <a:buNone/>
            </a:pPr>
            <a:fld id="{CB0D1ED5-7B64-42B4-8FF3-49A7E88BCAA0}" type="slidenum">
              <a:rPr lang="en-US" sz="1200">
                <a:latin typeface="Gill Sans MT" panose="020B0502020104020203" pitchFamily="34" charset="0"/>
                <a:ea typeface="MS PGothic" pitchFamily="32" charset="-128"/>
              </a:rPr>
              <a:pPr algn="r">
                <a:buClrTx/>
                <a:buFontTx/>
                <a:buNone/>
              </a:pPr>
              <a:t>9</a:t>
            </a:fld>
            <a:endParaRPr lang="en-US" sz="1200" dirty="0">
              <a:latin typeface="Gill Sans MT" panose="020B0502020104020203" pitchFamily="34" charset="0"/>
              <a:ea typeface="MS PGothic" pitchFamily="32" charset="-128"/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sz="4000" b="1" dirty="0">
                <a:solidFill>
                  <a:srgbClr val="293A83"/>
                </a:solidFill>
                <a:latin typeface="Gill Sans MT" panose="020B0502020104020203" pitchFamily="34" charset="0"/>
              </a:rPr>
              <a:t>General Rules: Spaces</a:t>
            </a:r>
          </a:p>
        </p:txBody>
      </p:sp>
      <p:graphicFrame>
        <p:nvGraphicFramePr>
          <p:cNvPr id="1331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406879"/>
              </p:ext>
            </p:extLst>
          </p:nvPr>
        </p:nvGraphicFramePr>
        <p:xfrm>
          <a:off x="533400" y="2057400"/>
          <a:ext cx="8231188" cy="3729038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41106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0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33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int</a:t>
                      </a: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 main(void){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urier New" pitchFamily="49" charset="0"/>
                      </a:endParaRPr>
                    </a:p>
                  </a:txBody>
                  <a:tcPr marL="90000" marR="90000" marT="106848" marB="46800" horzOverflow="overflow"/>
                </a:tc>
                <a:tc>
                  <a:txBody>
                    <a:bodyPr/>
                    <a:lstStyle/>
                    <a:p>
                      <a:pPr marL="344488" marR="0" lvl="1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>
                          <a:tab pos="344488" algn="l"/>
                          <a:tab pos="801688" algn="l"/>
                          <a:tab pos="1258888" algn="l"/>
                          <a:tab pos="1716088" algn="l"/>
                          <a:tab pos="2173288" algn="l"/>
                          <a:tab pos="2630488" algn="l"/>
                          <a:tab pos="3087688" algn="l"/>
                          <a:tab pos="3544888" algn="l"/>
                          <a:tab pos="4002088" algn="l"/>
                          <a:tab pos="4459288" algn="l"/>
                          <a:tab pos="4916488" algn="l"/>
                          <a:tab pos="5373688" algn="l"/>
                          <a:tab pos="5830888" algn="l"/>
                          <a:tab pos="6288088" algn="l"/>
                          <a:tab pos="6745288" algn="l"/>
                          <a:tab pos="7202488" algn="l"/>
                          <a:tab pos="7659688" algn="l"/>
                          <a:tab pos="8116888" algn="l"/>
                          <a:tab pos="8574088" algn="l"/>
                          <a:tab pos="9031288" algn="l"/>
                          <a:tab pos="9488488" algn="l"/>
                        </a:tabLst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 </a:t>
                      </a:r>
                      <a:r>
                        <a:rPr kumimoji="0" lang="en-US" sz="24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int</a:t>
                      </a: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     main      (      void)  {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urier New" pitchFamily="49" charset="0"/>
                      </a:endParaRPr>
                    </a:p>
                  </a:txBody>
                  <a:tcPr marL="90000" marR="90000" marT="98064" marB="4680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208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printf</a:t>
                      </a: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("</a:t>
                      </a:r>
                      <a:r>
                        <a:rPr kumimoji="0" lang="en-US" sz="2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abc</a:t>
                      </a: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");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return 0;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urier New" pitchFamily="49" charset="0"/>
                      </a:endParaRPr>
                    </a:p>
                  </a:txBody>
                  <a:tcPr marL="90000" marR="90000" marT="106848" marB="46800" horzOverflow="overflow"/>
                </a:tc>
                <a:tc>
                  <a:txBody>
                    <a:bodyPr/>
                    <a:lstStyle/>
                    <a:p>
                      <a:pPr marL="344488" marR="0" lvl="1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>
                          <a:tab pos="344488" algn="l"/>
                          <a:tab pos="801688" algn="l"/>
                          <a:tab pos="1258888" algn="l"/>
                          <a:tab pos="1716088" algn="l"/>
                          <a:tab pos="2173288" algn="l"/>
                          <a:tab pos="2630488" algn="l"/>
                          <a:tab pos="3087688" algn="l"/>
                          <a:tab pos="3544888" algn="l"/>
                          <a:tab pos="4002088" algn="l"/>
                          <a:tab pos="4459288" algn="l"/>
                          <a:tab pos="4916488" algn="l"/>
                          <a:tab pos="5373688" algn="l"/>
                          <a:tab pos="5830888" algn="l"/>
                          <a:tab pos="6288088" algn="l"/>
                          <a:tab pos="6745288" algn="l"/>
                          <a:tab pos="7202488" algn="l"/>
                          <a:tab pos="7659688" algn="l"/>
                          <a:tab pos="8116888" algn="l"/>
                          <a:tab pos="8574088" algn="l"/>
                          <a:tab pos="9031288" algn="l"/>
                          <a:tab pos="9488488" algn="l"/>
                        </a:tabLst>
                      </a:pPr>
                      <a:r>
                        <a:rPr kumimoji="0" lang="en-US" sz="24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printf</a:t>
                      </a: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    (      "</a:t>
                      </a:r>
                      <a:r>
                        <a:rPr kumimoji="0" lang="en-US" sz="24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abc</a:t>
                      </a: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"   ); return 0;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15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344488" algn="l"/>
                          <a:tab pos="801688" algn="l"/>
                          <a:tab pos="1258888" algn="l"/>
                          <a:tab pos="1716088" algn="l"/>
                          <a:tab pos="2173288" algn="l"/>
                          <a:tab pos="2630488" algn="l"/>
                          <a:tab pos="3087688" algn="l"/>
                          <a:tab pos="3544888" algn="l"/>
                          <a:tab pos="4002088" algn="l"/>
                          <a:tab pos="4459288" algn="l"/>
                          <a:tab pos="4916488" algn="l"/>
                          <a:tab pos="5373688" algn="l"/>
                          <a:tab pos="5830888" algn="l"/>
                          <a:tab pos="6288088" algn="l"/>
                          <a:tab pos="6745288" algn="l"/>
                          <a:tab pos="7202488" algn="l"/>
                          <a:tab pos="7659688" algn="l"/>
                          <a:tab pos="8116888" algn="l"/>
                          <a:tab pos="8574088" algn="l"/>
                          <a:tab pos="9031288" algn="l"/>
                          <a:tab pos="9488488" algn="l"/>
                        </a:tabLst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urier New" pitchFamily="49" charset="0"/>
                      </a:endParaRPr>
                    </a:p>
                  </a:txBody>
                  <a:tcPr marL="90000" marR="90000" marT="98064" marB="4680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347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17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return 0;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urier New" pitchFamily="49" charset="0"/>
                      </a:endParaRPr>
                    </a:p>
                  </a:txBody>
                  <a:tcPr marL="90000" marR="90000" marT="106848" marB="46800" horzOverflow="overflow"/>
                </a:tc>
                <a:tc>
                  <a:txBody>
                    <a:bodyPr/>
                    <a:lstStyle/>
                    <a:p>
                      <a:pPr marL="344488" marR="0" lvl="1" indent="0" algn="l" defTabSz="457200" rtl="0" eaLnBrk="1" fontAlgn="base" latinLnBrk="0" hangingPunct="1">
                        <a:lnSpc>
                          <a:spcPct val="89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Pct val="85000"/>
                        <a:buFontTx/>
                        <a:buNone/>
                        <a:tabLst>
                          <a:tab pos="344488" algn="l"/>
                          <a:tab pos="801688" algn="l"/>
                          <a:tab pos="1258888" algn="l"/>
                          <a:tab pos="1716088" algn="l"/>
                          <a:tab pos="2173288" algn="l"/>
                          <a:tab pos="2630488" algn="l"/>
                          <a:tab pos="3087688" algn="l"/>
                          <a:tab pos="3544888" algn="l"/>
                          <a:tab pos="4002088" algn="l"/>
                          <a:tab pos="4459288" algn="l"/>
                          <a:tab pos="4916488" algn="l"/>
                          <a:tab pos="5373688" algn="l"/>
                          <a:tab pos="5830888" algn="l"/>
                          <a:tab pos="6288088" algn="l"/>
                          <a:tab pos="6745288" algn="l"/>
                          <a:tab pos="7202488" algn="l"/>
                          <a:tab pos="7659688" algn="l"/>
                          <a:tab pos="8116888" algn="l"/>
                          <a:tab pos="8574088" algn="l"/>
                          <a:tab pos="9031288" algn="l"/>
                          <a:tab pos="9488488" algn="l"/>
                        </a:tabLst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return                0;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urier New" pitchFamily="49" charset="0"/>
                      </a:endParaRPr>
                    </a:p>
                  </a:txBody>
                  <a:tcPr marL="90000" marR="90000" marT="98064" marB="4680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2411760" y="1202885"/>
            <a:ext cx="4032448" cy="586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ts val="2000"/>
              </a:spcBef>
              <a:buClrTx/>
              <a:buFontTx/>
              <a:buNone/>
            </a:pP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Gill Sans MT" panose="020B0502020104020203" pitchFamily="34" charset="0"/>
              </a:rPr>
              <a:t>Equal Statements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d423616855efe3aaea4b88f3a17e8bc30c6ed26"/>
</p:tagLst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12286</TotalTime>
  <Words>4430</Words>
  <Application>Microsoft Office PowerPoint</Application>
  <PresentationFormat>On-screen Show (4:3)</PresentationFormat>
  <Paragraphs>829</Paragraphs>
  <Slides>75</Slides>
  <Notes>61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75</vt:i4>
      </vt:variant>
    </vt:vector>
  </HeadingPairs>
  <TitlesOfParts>
    <vt:vector size="85" baseType="lpstr">
      <vt:lpstr>Arial</vt:lpstr>
      <vt:lpstr>Calibri</vt:lpstr>
      <vt:lpstr>Consolas</vt:lpstr>
      <vt:lpstr>Gill Sans MT</vt:lpstr>
      <vt:lpstr>Times New Roman</vt:lpstr>
      <vt:lpstr>WenQuanYi Zen Hei Sharp</vt:lpstr>
      <vt:lpstr>Wingdings</vt:lpstr>
      <vt:lpstr>Office Theme</vt:lpstr>
      <vt:lpstr>Edge</vt:lpstr>
      <vt:lpstr>1_Office Theme</vt:lpstr>
      <vt:lpstr>Lecture 3 C Programming Basics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Signed and Unsigned Types</vt:lpstr>
      <vt:lpstr>Signed Integers</vt:lpstr>
      <vt:lpstr>Signed Integer Representation</vt:lpstr>
      <vt:lpstr>Unsigned Integers</vt:lpstr>
      <vt:lpstr>Unsigned Integer Representation</vt:lpstr>
      <vt:lpstr>Integer Ranges</vt:lpstr>
      <vt:lpstr>Example Integer Ranges</vt:lpstr>
      <vt:lpstr>Signed / Unsigned Characters</vt:lpstr>
      <vt:lpstr>PowerPoint Presentation</vt:lpstr>
      <vt:lpstr>Overflow Examples</vt:lpstr>
      <vt:lpstr>Underflow 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Variable Type Effect (in complied langs.)</vt:lpstr>
      <vt:lpstr>Variable Type Effect (in complied langs.)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Binary-Hex and Hex-Binary: Examples</vt:lpstr>
      <vt:lpstr>PowerPoint Presentation</vt:lpstr>
      <vt:lpstr>PowerPoint Presentation</vt:lpstr>
      <vt:lpstr>PowerPoint Presentation</vt:lpstr>
      <vt:lpstr>Effect of Value 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Truncation Errors</vt:lpstr>
      <vt:lpstr>Truncation Error Example</vt:lpstr>
      <vt:lpstr>Sign Errors</vt:lpstr>
      <vt:lpstr>Sign Error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Bahador</dc:creator>
  <cp:lastModifiedBy>emad ferdowsi</cp:lastModifiedBy>
  <cp:revision>338</cp:revision>
  <cp:lastPrinted>1601-01-01T00:00:00Z</cp:lastPrinted>
  <dcterms:created xsi:type="dcterms:W3CDTF">2007-10-07T13:27:00Z</dcterms:created>
  <dcterms:modified xsi:type="dcterms:W3CDTF">2025-03-02T03:45:07Z</dcterms:modified>
</cp:coreProperties>
</file>