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5"/>
  </p:notesMasterIdLst>
  <p:sldIdLst>
    <p:sldId id="39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79" r:id="rId22"/>
    <p:sldId id="380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3" r:id="rId41"/>
    <p:sldId id="378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81" r:id="rId50"/>
    <p:sldId id="302" r:id="rId51"/>
    <p:sldId id="408" r:id="rId52"/>
    <p:sldId id="409" r:id="rId53"/>
    <p:sldId id="410" r:id="rId5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77150" autoAdjust="0"/>
  </p:normalViewPr>
  <p:slideViewPr>
    <p:cSldViewPr snapToGrid="0">
      <p:cViewPr varScale="1">
        <p:scale>
          <a:sx n="114" d="100"/>
          <a:sy n="114" d="100"/>
        </p:scale>
        <p:origin x="16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>
                <a:latin typeface="Arial"/>
              </a:rPr>
              <a:t>Click to move the slide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 dirty="0">
                <a:latin typeface="Arial"/>
              </a:rPr>
              <a:t>Click to edit the notes format</a:t>
            </a: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AFDE373-7890-4288-A7CB-EC3255E2065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EAC99EFF-8E2A-4DFF-8D98-32B8E58FD4AD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10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1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1AF0248D-9B8B-4C88-B20F-6036159DB854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11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1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457BB22-A157-49A9-9528-94073976E7AA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12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1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EB58E8D1-FB09-4C6A-A88E-D53C7389C5D7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13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2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6DF5ABB-CAA2-4E7D-907C-F1F8D642EC41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14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2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 dirty="0"/>
              <a:t>We should use the if(number &lt; 0) because, in do-while loops, the last iteration will be done with the value that the condition is not true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F7A82ACE-6208-425D-9714-BE6DCB10958E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15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2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213A3B4B-9B5D-4505-8C1B-3555194E5827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16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3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9D8CD0B-E24D-4336-89AF-2B3CBBAEC2AF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17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3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C03D74F-9182-40D1-991A-DE6733A55BFC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18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3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5B6D70FA-C4AC-4877-95AD-15002D073B9C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19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CEFF3CE-9C09-4A42-A37D-34C16967A871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2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8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50E289B-B2E4-4EDD-AC11-BC93F9C5ABEB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20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4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E69E118-0BDA-4425-8EFB-1BF648256201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23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4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95B323C-00E7-461A-B1EC-15AA56DEE823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+mn-ea"/>
              </a:rPr>
              <a:t>24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BEA415D-BC7E-4586-8EBE-19107356469B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+mn-ea"/>
              </a:rPr>
              <a:t>24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4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45DC1B2-EF52-4A85-92BD-3FC40A16F9C7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+mn-ea"/>
              </a:rPr>
              <a:t>25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222E6638-E8EF-4391-B6EE-DBF960AE2D47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+mn-ea"/>
              </a:rPr>
              <a:t>25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53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451"/>
              </a:spcBef>
            </a:pPr>
            <a:r>
              <a:rPr lang="en-US" sz="1200" b="0" strike="noStrike" spc="-1" dirty="0">
                <a:solidFill>
                  <a:srgbClr val="000000"/>
                </a:solidFill>
              </a:rPr>
              <a:t>Indices are start from 0,</a:t>
            </a:r>
            <a:endParaRPr lang="en-US" sz="1200" b="0" strike="noStrike" spc="-1" dirty="0"/>
          </a:p>
          <a:p>
            <a:pPr marL="216000" indent="-215640">
              <a:lnSpc>
                <a:spcPct val="100000"/>
              </a:lnSpc>
              <a:spcBef>
                <a:spcPts val="451"/>
              </a:spcBef>
            </a:pPr>
            <a:r>
              <a:rPr lang="en-US" sz="1200" b="0" strike="noStrike" spc="-1" dirty="0">
                <a:solidFill>
                  <a:srgbClr val="000000"/>
                </a:solidFill>
              </a:rPr>
              <a:t>Element of arrays are saved in successive address, starting from the address of first element </a:t>
            </a:r>
            <a:endParaRPr lang="en-US" sz="1200" b="0" strike="noStrike" spc="-1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+mn-ea"/>
              </a:rPr>
              <a:t>26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+mn-ea"/>
              </a:rPr>
              <a:t>26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B4787BD-3244-4616-B41D-0FF925F23A08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+mn-ea"/>
              </a:rPr>
              <a:t>27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38A2177-8F76-4033-BD00-F02A51D316D3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+mn-ea"/>
              </a:rPr>
              <a:t>27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61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451"/>
              </a:spcBef>
            </a:pPr>
            <a:r>
              <a:rPr lang="en-US" sz="1200" b="0" strike="noStrike" spc="-1" dirty="0">
                <a:solidFill>
                  <a:srgbClr val="000000"/>
                </a:solidFill>
              </a:rPr>
              <a:t>Indices are always integer while the elements’ type can be any type </a:t>
            </a:r>
            <a:endParaRPr lang="en-US" sz="1200" b="0" strike="noStrike" spc="-1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566564B-3576-4B6A-BC73-176A6D6FFF43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+mn-ea"/>
              </a:rPr>
              <a:t>28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150FBE5E-AF17-4ADB-A5C2-A3D13E47AE24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+mn-ea"/>
              </a:rPr>
              <a:t>28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65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a[10]; // global - all elements are </a:t>
            </a:r>
            <a:r>
              <a:rPr lang="en-US" sz="2000" dirty="0" err="1"/>
              <a:t>initialised</a:t>
            </a:r>
            <a:r>
              <a:rPr lang="en-US" sz="2000" dirty="0"/>
              <a:t> to 0</a:t>
            </a:r>
          </a:p>
          <a:p>
            <a:r>
              <a:rPr lang="en-US" sz="2000" dirty="0"/>
              <a:t>void foo(void) {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b[10]; // automatic storage - contain junk </a:t>
            </a:r>
          </a:p>
          <a:p>
            <a:r>
              <a:rPr lang="en-US" sz="2000" dirty="0"/>
              <a:t>    static </a:t>
            </a:r>
            <a:r>
              <a:rPr lang="en-US" sz="2000" dirty="0" err="1"/>
              <a:t>int</a:t>
            </a:r>
            <a:r>
              <a:rPr lang="en-US" sz="2000" dirty="0"/>
              <a:t> c[10]; // static - </a:t>
            </a:r>
            <a:r>
              <a:rPr lang="en-US" sz="2000" dirty="0" err="1"/>
              <a:t>initialised</a:t>
            </a:r>
            <a:r>
              <a:rPr lang="en-US" sz="2000" dirty="0"/>
              <a:t> to 0 </a:t>
            </a:r>
          </a:p>
          <a:p>
            <a:r>
              <a:rPr lang="en-US" sz="2000" dirty="0"/>
              <a:t>}</a:t>
            </a:r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D0243D6-18D2-4F74-85F8-8408820CD62D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+mn-ea"/>
              </a:rPr>
              <a:t>29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B26DD64-D3AF-4FE4-8A09-E332B841617B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+mn-ea"/>
              </a:rPr>
              <a:t>29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6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A13DB25-4245-4F28-B536-B7AE8692C8CA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+mn-ea"/>
              </a:rPr>
              <a:t>30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3AA5CB5-E352-497C-AD1C-6A4A71F7EF40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+mn-ea"/>
              </a:rPr>
              <a:t>30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73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84A1E2E-E4DE-4CFF-BAFE-D14E78AC4BCB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+mn-ea"/>
              </a:rPr>
              <a:t>31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A8CD0FF-DDA4-409C-9DF4-AF64E87B562C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+mn-ea"/>
              </a:rPr>
              <a:t>31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7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If there are </a:t>
            </a:r>
            <a:r>
              <a:rPr lang="en-US" sz="1200" b="0" i="1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fewer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initializers than elements in the array, the remaining elements are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initialized to zero.</a:t>
            </a:r>
            <a:r>
              <a:rPr lang="en-US" sz="2000" dirty="0"/>
              <a:t> </a:t>
            </a:r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97A767B-FE82-46A3-BC0B-44CD8673CB36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3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9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54D32AC-2C6D-49CF-9FF2-68922FB38C55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+mn-ea"/>
              </a:rPr>
              <a:t>32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51E2B9C-B833-4617-AB0A-EF2696F0ACC3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+mn-ea"/>
              </a:rPr>
              <a:t>32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81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A59C4552-A20C-418A-97DD-BEF6F001AE52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+mn-ea"/>
              </a:rPr>
              <a:t>33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A356813E-37C1-47B9-950C-59C639BBC967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+mn-ea"/>
              </a:rPr>
              <a:t>33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85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824254F-C378-4D5F-9649-4CAEFD81D139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34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8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  <p:sp>
        <p:nvSpPr>
          <p:cNvPr id="392" name="CustomShape 3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34D1F74-9433-40DD-A1D6-603CE2416490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35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F15393A5-43B1-4EBA-BB8D-E3A305631921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36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9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  <p:sp>
        <p:nvSpPr>
          <p:cNvPr id="398" name="CustomShape 3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E26D52A-9F45-411D-819C-21D6B7F67A99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37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403B1F6-C3FB-4D76-8F48-D9FEED5C29BE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38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4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E638147-193C-4512-84B3-284FB89D7DD2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39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40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  <p:sp>
        <p:nvSpPr>
          <p:cNvPr id="404" name="CustomShape 3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E8B88F9D-A721-4685-924F-79D1CB4A5043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40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F199D36-3418-4C01-BF41-A87D2CA4A4B2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41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40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1926120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1ED21481-5A6F-4E81-AABD-95062707406B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4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9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F199D36-3418-4C01-BF41-A87D2CA4A4B2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42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40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1A2F453-F344-422C-86BF-6010A6844913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43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41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0C2999BB-C197-44A3-8E34-331F23E92227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44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41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B3EE853-1B69-457C-82F5-CA420B8D1197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45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41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E4AD574-28AD-4DE6-8624-0306A67C0249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46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42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04DFC9AE-7ECF-4680-A7CF-8D5028B1369C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47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42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2617EAD7-8A02-4693-A200-259D42A8D9BE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48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42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635E3B4-7EF7-4EC5-8FEE-19018438ED1A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50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43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</p:spPr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709560" y="4862520"/>
            <a:ext cx="5679360" cy="460296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3D1D0-2662-0484-CF24-A50E976EF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>
            <a:extLst>
              <a:ext uri="{FF2B5EF4-FFF2-40B4-BE49-F238E27FC236}">
                <a16:creationId xmlns:a16="http://schemas.microsoft.com/office/drawing/2014/main" id="{11FEF3CA-3722-3CB6-17EF-581B50D3BA0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B2360935-D8B1-D17F-4901-9FDBE7A4990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65418270-758F-19E0-B9C0-1BB8A5C678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57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64DDFD-87B5-9CFF-E2A7-B3D90491C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>
            <a:extLst>
              <a:ext uri="{FF2B5EF4-FFF2-40B4-BE49-F238E27FC236}">
                <a16:creationId xmlns:a16="http://schemas.microsoft.com/office/drawing/2014/main" id="{3C63FE78-23A4-C2A1-59C7-62FC16BC37B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52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1BEB11F1-71D9-EAC9-CA3A-A4D1798F750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FFED080A-1870-245C-C443-AFD9CD68F29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54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B16E625-14DB-42AD-AE9C-0A994AFCAABC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5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9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779F8A-D52E-14C9-21F2-4DC02D6B4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>
            <a:extLst>
              <a:ext uri="{FF2B5EF4-FFF2-40B4-BE49-F238E27FC236}">
                <a16:creationId xmlns:a16="http://schemas.microsoft.com/office/drawing/2014/main" id="{A223E3C4-BF04-50B5-3F2E-2C3DB9500A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53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F6D04EC5-98D1-81E4-65E1-554CED3B2AC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84EEE27D-974E-5D19-328B-BF014FE0F6F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29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59EE800-19A1-4140-B132-7697720DEE54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6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DD45852-2D04-4422-8F55-A3ED475B8DC3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7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0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1AE648B-0176-49BA-ADAA-80AAC5EE7234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8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0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359676C-3F33-4D9A-B947-D1AFDD0EFB8F}" type="slidenum">
              <a:rPr lang="en-US" sz="1300" b="0" strike="noStrike" spc="-1">
                <a:solidFill>
                  <a:srgbClr val="000000"/>
                </a:solidFill>
                <a:latin typeface="Gill Sans MT" panose="020B0502020104020203" pitchFamily="34" charset="0"/>
              </a:rPr>
              <a:t>9</a:t>
            </a:fld>
            <a:endParaRPr lang="en-US" sz="13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0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541301"/>
            <a:ext cx="82292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541301"/>
            <a:ext cx="82292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541301"/>
            <a:ext cx="82292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37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73465" y="165286"/>
            <a:ext cx="8412975" cy="6093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defRPr sz="4000">
                <a:latin typeface="Gill Sans MT" panose="020B05020201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273465" y="1604520"/>
            <a:ext cx="8412975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>
                <a:latin typeface="Gill Sans MT" panose="020B0502020104020203" pitchFamily="34" charset="0"/>
              </a:defRPr>
            </a:lvl1pPr>
          </a:lstStyle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99103" y="267701"/>
            <a:ext cx="8528703" cy="6093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defRPr sz="4000">
                <a:latin typeface="Gill Sans MT" panose="020B05020201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99103" y="1196411"/>
            <a:ext cx="8528703" cy="509329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3465" y="344748"/>
            <a:ext cx="8412975" cy="6093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defRPr sz="4000">
                <a:latin typeface="Gill Sans MT" panose="020B05020201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41832" y="1170774"/>
            <a:ext cx="4131168" cy="51018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170773"/>
            <a:ext cx="4015800" cy="51018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6374" y="267701"/>
            <a:ext cx="8430246" cy="6093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defRPr sz="4000">
                <a:latin typeface="Gill Sans MT" panose="020B05020201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05921"/>
            <a:ext cx="822924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541301"/>
            <a:ext cx="82292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541301"/>
            <a:ext cx="82292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541301"/>
            <a:ext cx="822924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04920" y="990720"/>
            <a:ext cx="8305200" cy="7560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Line 2"/>
          <p:cNvSpPr/>
          <p:nvPr/>
        </p:nvSpPr>
        <p:spPr>
          <a:xfrm>
            <a:off x="304560" y="6324480"/>
            <a:ext cx="8382240" cy="36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14"/>
          <p:cNvPicPr/>
          <p:nvPr/>
        </p:nvPicPr>
        <p:blipFill>
          <a:blip r:embed="rId15"/>
          <a:stretch/>
        </p:blipFill>
        <p:spPr>
          <a:xfrm>
            <a:off x="304920" y="6388200"/>
            <a:ext cx="456480" cy="426240"/>
          </a:xfrm>
          <a:prstGeom prst="rect">
            <a:avLst/>
          </a:prstGeom>
          <a:ln>
            <a:noFill/>
          </a:ln>
        </p:spPr>
      </p:pic>
      <p:pic>
        <p:nvPicPr>
          <p:cNvPr id="44" name="Picture 15"/>
          <p:cNvPicPr/>
          <p:nvPr/>
        </p:nvPicPr>
        <p:blipFill>
          <a:blip r:embed="rId16"/>
          <a:stretch/>
        </p:blipFill>
        <p:spPr>
          <a:xfrm>
            <a:off x="8305920" y="6372360"/>
            <a:ext cx="456480" cy="44712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304200" y="114120"/>
            <a:ext cx="8458200" cy="801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 dirty="0">
                <a:latin typeface="Arial"/>
              </a:rPr>
              <a:t>Click to edit the title text format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304199" y="1141920"/>
            <a:ext cx="8458199" cy="513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B6D2FA-36DB-7B27-4EAC-495E7B0F6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400" y="63882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13A2FC-3667-7AC1-6F75-591CD8038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7500" y="63723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2">
                    <a:lumMod val="85000"/>
                    <a:lumOff val="15000"/>
                  </a:schemeClr>
                </a:solidFill>
              </a:defRPr>
            </a:lvl1pPr>
          </a:lstStyle>
          <a:p>
            <a:fld id="{166FBFD1-96CE-4EBB-B47D-36456F360C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10800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540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008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512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1944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37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6pPr>
      <a:lvl7pPr marL="2808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resource.com/c-programming-exercises/for-loop/c-for-loop-exercises-33.ph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A259-AF65-1B83-6E7E-8D0390B8A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788" y="1182075"/>
            <a:ext cx="7772400" cy="147002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0"/>
                <a:cs typeface="Calibri" panose="020F0502020204030204" pitchFamily="34" charset="0"/>
              </a:rPr>
              <a:t>Lecture 7</a:t>
            </a:r>
            <a:br>
              <a:rPr lang="en-US" sz="4000" dirty="0">
                <a:solidFill>
                  <a:srgbClr val="002060"/>
                </a:solidFill>
                <a:latin typeface="Gill Sans MT" panose="020B0502020104020203" pitchFamily="34" charset="0"/>
                <a:cs typeface="Calibri" panose="020F0502020204030204" pitchFamily="34" charset="0"/>
              </a:rPr>
            </a:br>
            <a:r>
              <a:rPr lang="en-US" sz="4400" b="1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Repeating Statements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FD6DE-52B2-FA99-AE57-C30890746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2777113"/>
            <a:ext cx="8280920" cy="3471287"/>
          </a:xfrm>
        </p:spPr>
        <p:txBody>
          <a:bodyPr anchor="ctr"/>
          <a:lstStyle/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Instructor: Morteza </a:t>
            </a:r>
            <a:r>
              <a:rPr lang="en-US" sz="2400" b="1" kern="0" dirty="0" err="1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Zakeri</a:t>
            </a:r>
            <a:r>
              <a:rPr lang="en-US" sz="2400" b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, Ph.D. 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(zakeri@aut.ac.ir)</a:t>
            </a:r>
            <a:endParaRPr lang="en-US" sz="2400" b="1" kern="0" dirty="0">
              <a:solidFill>
                <a:srgbClr val="000000"/>
              </a:solidFill>
              <a:latin typeface="Gill Sans MT" panose="020B0502020104020203" pitchFamily="34" charset="0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000" i="1" kern="0" dirty="0">
              <a:solidFill>
                <a:srgbClr val="000000"/>
              </a:solidFill>
              <a:latin typeface="Gill Sans MT" panose="020B0502020104020203" pitchFamily="34" charset="0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i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Modified Slides from Dr. Hossein </a:t>
            </a:r>
            <a:r>
              <a:rPr lang="en-US" sz="2000" i="1" kern="0" dirty="0" err="1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Zeinali</a:t>
            </a:r>
            <a:r>
              <a:rPr lang="en-US" sz="2000" i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 and Dr. </a:t>
            </a:r>
            <a:r>
              <a:rPr lang="en-US" sz="2000" i="1" kern="0" dirty="0" err="1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Bahador</a:t>
            </a:r>
            <a:r>
              <a:rPr lang="en-US" sz="2000" i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 Bakhshi</a:t>
            </a:r>
            <a:endParaRPr lang="en-US" sz="2400" b="1" kern="0" dirty="0">
              <a:solidFill>
                <a:srgbClr val="000000"/>
              </a:solidFill>
              <a:latin typeface="Gill Sans MT" panose="020B0502020104020203" pitchFamily="34" charset="0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School of Computer Engineering,  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 err="1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Amirkabir</a:t>
            </a:r>
            <a:r>
              <a:rPr lang="en-US" sz="2400" b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 University of Technology</a:t>
            </a:r>
            <a:endParaRPr lang="en-US" sz="2400" b="1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2000" kern="0" dirty="0">
                <a:solidFill>
                  <a:srgbClr val="002060"/>
                </a:solidFill>
                <a:latin typeface="Gill Sans MT" panose="020B0502020104020203" pitchFamily="34" charset="0"/>
                <a:cs typeface="Arial"/>
              </a:rPr>
              <a:t>Spring 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EEB00-7CD3-0B51-44CE-DF472259DD9A}"/>
              </a:ext>
            </a:extLst>
          </p:cNvPr>
          <p:cNvSpPr txBox="1"/>
          <p:nvPr/>
        </p:nvSpPr>
        <p:spPr>
          <a:xfrm>
            <a:off x="323528" y="260648"/>
            <a:ext cx="8280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Gill Sans MT" panose="020B0502020104020203" pitchFamily="34" charset="0"/>
                <a:cs typeface="Arial"/>
              </a:rPr>
              <a:t>Fundamentals of Computer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3932891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88662D9-15FA-4407-87E8-24386F3BFD23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10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5158595" y="1155940"/>
            <a:ext cx="3461469" cy="2181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بنويسيد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يك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سري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مثبت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منفي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آن</a:t>
            </a:r>
            <a:r>
              <a:rPr lang="fa-IR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‌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بشمارد</a:t>
            </a:r>
            <a:r>
              <a:rPr lang="fa-IR" sz="2500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. </a:t>
            </a:r>
          </a:p>
          <a:p>
            <a:pPr algn="just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اين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سري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با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صفر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تمام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مي‌شود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C92BA-7200-4888-AF07-9D91C741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18" y="269280"/>
            <a:ext cx="8660921" cy="553998"/>
          </a:xfrm>
        </p:spPr>
        <p:txBody>
          <a:bodyPr/>
          <a:lstStyle/>
          <a:p>
            <a:r>
              <a:rPr lang="en-US" sz="4000" spc="-1" dirty="0">
                <a:solidFill>
                  <a:srgbClr val="293A83"/>
                </a:solidFill>
                <a:ea typeface="+mn-ea"/>
                <a:cs typeface="+mn-cs"/>
              </a:rPr>
              <a:t>Count </a:t>
            </a:r>
            <a:r>
              <a:rPr lang="en-US" sz="4000" i="1" spc="-1" dirty="0">
                <a:solidFill>
                  <a:srgbClr val="293A83"/>
                </a:solidFill>
                <a:ea typeface="+mn-ea"/>
                <a:cs typeface="+mn-cs"/>
              </a:rPr>
              <a:t>positive</a:t>
            </a:r>
            <a:r>
              <a:rPr lang="en-US" sz="4000" spc="-1" dirty="0">
                <a:solidFill>
                  <a:srgbClr val="293A83"/>
                </a:solidFill>
                <a:ea typeface="+mn-ea"/>
                <a:cs typeface="+mn-cs"/>
              </a:rPr>
              <a:t> and </a:t>
            </a:r>
            <a:r>
              <a:rPr lang="en-US" sz="4000" i="1" spc="-1" dirty="0">
                <a:solidFill>
                  <a:srgbClr val="293A83"/>
                </a:solidFill>
                <a:ea typeface="+mn-ea"/>
                <a:cs typeface="+mn-cs"/>
              </a:rPr>
              <a:t>negative</a:t>
            </a:r>
            <a:r>
              <a:rPr lang="en-US" sz="4000" spc="-1" dirty="0">
                <a:solidFill>
                  <a:srgbClr val="293A83"/>
                </a:solidFill>
                <a:ea typeface="+mn-ea"/>
                <a:cs typeface="+mn-cs"/>
              </a:rPr>
              <a:t>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7EC27-B98F-4E9D-881B-D4E385ABFAD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67419" y="1155940"/>
            <a:ext cx="8723581" cy="5046452"/>
          </a:xfrm>
        </p:spPr>
        <p:txBody>
          <a:bodyPr>
            <a:normAutofit fontScale="92500" lnSpcReduction="20000"/>
          </a:bodyPr>
          <a:lstStyle/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#include &lt;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stdio.h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&gt;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int main(void){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int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negative_num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positive_num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int number;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negative_num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positive_num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0;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("Enter Zero to stop \n");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("Enter first number: ");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scanf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("%d", &amp;number);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while(number != 0){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	if(number &gt; 0)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	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positive_num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++;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	else 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	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negative_num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++;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	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("Enter the next number: ");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	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scanf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("%d", &amp;number);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}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("The number of positive numbers = %d\n",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positive_num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("The number of negative numbers = %d\n",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negative_num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return 0;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3DB85EB-8FEE-4900-89C2-BD54A95910B4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11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What We Will Learn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Introduction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C2C2C2"/>
                </a:solidFill>
                <a:latin typeface="Consolas" panose="020B0609020204030204" pitchFamily="49" charset="0"/>
              </a:rPr>
              <a:t>while</a:t>
            </a: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 statement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do-while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statement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C2C2C2"/>
                </a:solidFill>
                <a:latin typeface="Consolas" panose="020B0609020204030204" pitchFamily="49" charset="0"/>
              </a:rPr>
              <a:t>for</a:t>
            </a: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 statement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Arrays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Advanced loops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Bugs and avoiding them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DF41FD4-3CC2-4F00-83F1-97F19E5ACF5B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12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93A83"/>
                </a:solidFill>
                <a:latin typeface="Consolas" panose="020B0609020204030204" pitchFamily="49" charset="0"/>
              </a:rPr>
              <a:t>do-while</a:t>
            </a: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 statement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0880" y="110808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28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do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28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	&lt;statements&gt;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28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while </a:t>
            </a: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&lt;expression&gt; </a:t>
            </a: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);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 dirty="0">
              <a:latin typeface="Gill Sans MT" panose="020B0502020104020203" pitchFamily="34" charset="0"/>
            </a:endParaRPr>
          </a:p>
        </p:txBody>
      </p:sp>
      <p:pic>
        <p:nvPicPr>
          <p:cNvPr id="170" name="Picture 5"/>
          <p:cNvPicPr/>
          <p:nvPr/>
        </p:nvPicPr>
        <p:blipFill>
          <a:blip r:embed="rId3"/>
          <a:stretch/>
        </p:blipFill>
        <p:spPr>
          <a:xfrm>
            <a:off x="5573880" y="2622430"/>
            <a:ext cx="3112200" cy="339677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BED8D76-F151-4031-B880-D427194CA106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13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218317" y="1190445"/>
            <a:ext cx="4533959" cy="13399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بنويسيد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n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fa-IR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مجموع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n</a:t>
            </a:r>
            <a:r>
              <a:rPr lang="en-US" sz="22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fa-IR" sz="22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جمله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اول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رشته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زير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حساب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كند</a:t>
            </a:r>
            <a:endParaRPr lang="en-US" sz="2500" b="0" strike="noStrike" spc="-1" dirty="0">
              <a:latin typeface="Gill Sans MT" panose="020B0502020104020203" pitchFamily="34" charset="0"/>
              <a:cs typeface="B Nazanin" panose="00000400000000000000" pitchFamily="2" charset="-78"/>
            </a:endParaRPr>
          </a:p>
          <a:p>
            <a:pPr algn="just" rtl="1">
              <a:lnSpc>
                <a:spcPct val="100000"/>
              </a:lnSpc>
              <a:spcBef>
                <a:spcPts val="1100"/>
              </a:spcBef>
            </a:pPr>
            <a:r>
              <a:rPr lang="en-US" sz="22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1.0/2.0 + 2.0/3.0 + 3.0/4.0 + …</a:t>
            </a:r>
            <a:endParaRPr lang="en-US" sz="2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E7444-2CE7-40AC-A3D0-59F66A5F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96" y="252028"/>
            <a:ext cx="8229240" cy="553998"/>
          </a:xfrm>
        </p:spPr>
        <p:txBody>
          <a:bodyPr/>
          <a:lstStyle/>
          <a:p>
            <a:r>
              <a:rPr lang="en-US" sz="4000" spc="-1" dirty="0">
                <a:solidFill>
                  <a:srgbClr val="293A83"/>
                </a:solidFill>
                <a:ea typeface="+mn-ea"/>
                <a:cs typeface="+mn-cs"/>
              </a:rPr>
              <a:t>Example: Sum of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35038-45CF-4FDD-8115-C935DF2E9B8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09896" y="1190445"/>
            <a:ext cx="8376544" cy="5072332"/>
          </a:xfrm>
        </p:spPr>
        <p:txBody>
          <a:bodyPr>
            <a:normAutofit fontScale="92500" lnSpcReduction="10000"/>
          </a:bodyPr>
          <a:lstStyle/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#include &lt;</a:t>
            </a: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stdio.h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&gt;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int main(void){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int n;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double number, sum;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("Enter n &gt; 0: ");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scanf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("%d", &amp;n);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if(n &lt; 1){</a:t>
            </a: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("wrong input"); return -1;}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sum = 0;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number = 0.0;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do{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		number++;               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		sum += number / (number + 1.0);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	}while(number &lt; n);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("sum = %</a:t>
            </a: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lf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\n", sum);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return 0;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EAF4B1D-C659-4C09-8C9C-EFA755EE0E68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14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256482" y="1295281"/>
            <a:ext cx="3580560" cy="16297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بنويسيد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يك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رشته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مثبت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منفي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آن</a:t>
            </a:r>
            <a:r>
              <a:rPr lang="fa-IR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‌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بشمارد</a:t>
            </a:r>
            <a:r>
              <a:rPr lang="fa-IR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.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اين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رشته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با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صفر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تمام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مي‌شود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45015-2AAA-4D68-97B5-5B809446926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29320" y="1087436"/>
            <a:ext cx="8685360" cy="5301131"/>
          </a:xfrm>
        </p:spPr>
        <p:txBody>
          <a:bodyPr/>
          <a:lstStyle/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#include &lt;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stdio.h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&gt;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int main(void){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int 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negative_num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=0, 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positive_num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=0;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int number;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("Enter Zero to stop \n");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do{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("Enter next number: ");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		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scanf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("%d", &amp;number);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	if(number &gt; 0)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		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positive_num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++;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	else 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if(number &lt; 0)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		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negative_num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++;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}while(number != 0);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("The number of positive numbers = %d\n", 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positive_num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("The number of negative numbers = %d\n", 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negative_num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return 0;</a:t>
            </a: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BB86CB-185D-442E-96B7-AA335143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7" y="244495"/>
            <a:ext cx="8517955" cy="553998"/>
          </a:xfrm>
        </p:spPr>
        <p:txBody>
          <a:bodyPr/>
          <a:lstStyle/>
          <a:p>
            <a:r>
              <a:rPr lang="en-US" sz="4000" spc="-1" dirty="0">
                <a:solidFill>
                  <a:srgbClr val="293A83"/>
                </a:solidFill>
                <a:ea typeface="+mn-ea"/>
                <a:cs typeface="+mn-cs"/>
              </a:rPr>
              <a:t>Count </a:t>
            </a:r>
            <a:r>
              <a:rPr lang="en-US" sz="4000" i="1" spc="-1" dirty="0">
                <a:solidFill>
                  <a:srgbClr val="293A83"/>
                </a:solidFill>
                <a:ea typeface="+mn-ea"/>
                <a:cs typeface="+mn-cs"/>
              </a:rPr>
              <a:t>positive</a:t>
            </a:r>
            <a:r>
              <a:rPr lang="en-US" sz="4000" spc="-1" dirty="0">
                <a:solidFill>
                  <a:srgbClr val="293A83"/>
                </a:solidFill>
                <a:ea typeface="+mn-ea"/>
                <a:cs typeface="+mn-cs"/>
              </a:rPr>
              <a:t> and </a:t>
            </a:r>
            <a:r>
              <a:rPr lang="en-US" sz="4000" i="1" spc="-1" dirty="0">
                <a:solidFill>
                  <a:srgbClr val="293A83"/>
                </a:solidFill>
                <a:ea typeface="+mn-ea"/>
                <a:cs typeface="+mn-cs"/>
              </a:rPr>
              <a:t>negative</a:t>
            </a:r>
            <a:r>
              <a:rPr lang="en-US" sz="4000" spc="-1" dirty="0">
                <a:solidFill>
                  <a:srgbClr val="293A83"/>
                </a:solidFill>
                <a:ea typeface="+mn-ea"/>
                <a:cs typeface="+mn-cs"/>
              </a:rPr>
              <a:t> numbers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2277AC0-D6F3-432E-8EE6-9E8C586366B5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15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What We Will Learn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Introduction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C2C2C2"/>
                </a:solidFill>
                <a:latin typeface="Consolas" panose="020B0609020204030204" pitchFamily="49" charset="0"/>
              </a:rPr>
              <a:t>while</a:t>
            </a: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 statement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C2C2C2"/>
                </a:solidFill>
                <a:latin typeface="Consolas" panose="020B0609020204030204" pitchFamily="49" charset="0"/>
              </a:rPr>
              <a:t>do-while</a:t>
            </a: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 statement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statement</a:t>
            </a: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Arrays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Advanced loops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Bugs and avoiding them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3733FC9-640F-42D7-8E30-3554A5E04736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16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93A83"/>
                </a:solidFill>
                <a:latin typeface="Consolas" panose="020B0609020204030204" pitchFamily="49" charset="0"/>
              </a:rPr>
              <a:t>for</a:t>
            </a: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 statement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114300" y="1108080"/>
            <a:ext cx="914400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&lt;expression1&gt;</a:t>
            </a:r>
            <a:r>
              <a:rPr lang="en-US" sz="24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;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&lt;expression2&gt;</a:t>
            </a:r>
            <a:r>
              <a:rPr lang="en-US" sz="24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;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&lt;expression3&gt;</a:t>
            </a:r>
            <a:r>
              <a:rPr lang="en-US" sz="24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)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&lt;statements&gt;</a:t>
            </a:r>
            <a:endParaRPr lang="en-US" sz="3600" b="0" strike="noStrike" spc="-1" dirty="0">
              <a:latin typeface="Gill Sans MT" panose="020B0502020104020203" pitchFamily="34" charset="0"/>
            </a:endParaRPr>
          </a:p>
        </p:txBody>
      </p:sp>
      <p:pic>
        <p:nvPicPr>
          <p:cNvPr id="183" name="Picture 4"/>
          <p:cNvPicPr/>
          <p:nvPr/>
        </p:nvPicPr>
        <p:blipFill>
          <a:blip r:embed="rId3"/>
          <a:stretch/>
        </p:blipFill>
        <p:spPr>
          <a:xfrm>
            <a:off x="1143000" y="2484000"/>
            <a:ext cx="7066800" cy="377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34C51D3-9EA1-4BAC-B071-522F218AB53D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17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785361" y="1239543"/>
            <a:ext cx="4129320" cy="860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noFill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دانشجويان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نمره‌هاي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آنها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خوانده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ميانگين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محاسبه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24487-A8C0-4717-965E-8362528B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3" y="323101"/>
            <a:ext cx="8528703" cy="498598"/>
          </a:xfrm>
        </p:spPr>
        <p:txBody>
          <a:bodyPr/>
          <a:lstStyle/>
          <a:p>
            <a:r>
              <a:rPr lang="en-US" sz="3600" spc="-1" dirty="0">
                <a:solidFill>
                  <a:srgbClr val="293A83"/>
                </a:solidFill>
                <a:ea typeface="+mn-ea"/>
                <a:cs typeface="+mn-cs"/>
              </a:rPr>
              <a:t>Example: Compute average of grades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C059-A752-4A70-8608-7787A9C30EF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99103" y="1095555"/>
            <a:ext cx="8528703" cy="5210354"/>
          </a:xfrm>
        </p:spPr>
        <p:txBody>
          <a:bodyPr>
            <a:normAutofit fontScale="92500" lnSpcReduction="10000"/>
          </a:bodyPr>
          <a:lstStyle/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</a:rPr>
              <a:t>#include 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&lt;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stdio.h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&gt;</a:t>
            </a: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</a:rPr>
              <a:t>main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(void){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int grade, count,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double average, sum;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sum = 0;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("Enter the number of students: ");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scanf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("%d", &amp;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count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for(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</a:rPr>
              <a:t>0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i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 &lt; count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++){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	</a:t>
            </a: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("Enter the grade of %d-</a:t>
            </a: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th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student: ", (</a:t>
            </a: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+ 1));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	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scanf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("%d", &amp;grade);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	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sum += grade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}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average = sum / count;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("The average of your class is %0.3lf\n", average);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return 0;</a:t>
            </a: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E8499B3-540D-4809-A670-0F9F527CAF40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18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5568897" y="1245377"/>
            <a:ext cx="3276000" cy="1245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n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fa-IR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همه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زوج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كوچكتر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مساوي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آن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چاپ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B3506-2AE9-49DB-BF28-A1723EC5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3" y="323101"/>
            <a:ext cx="8528703" cy="498598"/>
          </a:xfrm>
        </p:spPr>
        <p:txBody>
          <a:bodyPr/>
          <a:lstStyle/>
          <a:p>
            <a:r>
              <a:rPr lang="en-US" sz="3600" spc="-1" dirty="0">
                <a:solidFill>
                  <a:srgbClr val="293A83"/>
                </a:solidFill>
                <a:ea typeface="+mn-ea"/>
                <a:cs typeface="+mn-cs"/>
              </a:rPr>
              <a:t>Example: Print even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EEB94-1EFF-4A34-ACEE-D83157C962E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99103" y="1112807"/>
            <a:ext cx="8528703" cy="5184475"/>
          </a:xfrm>
        </p:spPr>
        <p:txBody>
          <a:bodyPr>
            <a:normAutofit/>
          </a:bodyPr>
          <a:lstStyle/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#include &lt;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stdio.h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&gt;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int main(void){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int n, number;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("Enter n: ");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scanf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("%d", &amp;n);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	for(number = 2; number &lt;= n; number += 2)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	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("%d \n", number); 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return 0;</a:t>
            </a: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F7613DA-44D9-4F31-B9F0-F90D0CE0E1AB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19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5681039" y="1196411"/>
            <a:ext cx="3276000" cy="1245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n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fa-IR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همه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زوج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كوچكتر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مساوي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آن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چاپ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7E319-10F2-4FCE-BD94-12D4D6DA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3" y="288765"/>
            <a:ext cx="8528703" cy="567271"/>
          </a:xfrm>
        </p:spPr>
        <p:txBody>
          <a:bodyPr/>
          <a:lstStyle/>
          <a:p>
            <a:r>
              <a:rPr lang="en-US" spc="-1" dirty="0">
                <a:solidFill>
                  <a:srgbClr val="293A83"/>
                </a:solidFill>
                <a:ea typeface="+mn-ea"/>
                <a:cs typeface="+mn-cs"/>
              </a:rPr>
              <a:t>Combining</a:t>
            </a:r>
            <a:r>
              <a:rPr lang="en-US" dirty="0"/>
              <a:t> </a:t>
            </a:r>
            <a:r>
              <a:rPr lang="en-US" b="1" spc="-1" dirty="0">
                <a:solidFill>
                  <a:srgbClr val="293A83"/>
                </a:solidFill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lang="en-US" dirty="0"/>
              <a:t> </a:t>
            </a:r>
            <a:r>
              <a:rPr lang="en-US" spc="-1" dirty="0">
                <a:solidFill>
                  <a:srgbClr val="293A83"/>
                </a:solidFill>
                <a:ea typeface="+mn-ea"/>
                <a:cs typeface="+mn-cs"/>
              </a:rPr>
              <a:t>and </a:t>
            </a:r>
            <a:r>
              <a:rPr lang="en-US" b="1" spc="-1" dirty="0">
                <a:solidFill>
                  <a:srgbClr val="293A83"/>
                </a:solidFill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pc="-1" dirty="0">
                <a:solidFill>
                  <a:srgbClr val="293A83"/>
                </a:solidFill>
                <a:ea typeface="+mn-ea"/>
                <a:cs typeface="+mn-cs"/>
              </a:rPr>
              <a:t>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42D6A-E8C6-4165-BF0E-B76D4CD4D49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99103" y="1130060"/>
            <a:ext cx="8528703" cy="5141343"/>
          </a:xfrm>
        </p:spPr>
        <p:txBody>
          <a:bodyPr>
            <a:normAutofit fontScale="92500" lnSpcReduction="10000"/>
          </a:bodyPr>
          <a:lstStyle/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#include &lt;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stdio.h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&gt;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int main(void){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int n, number;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("Enter n: ");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scanf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("%d", &amp;n);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for(number = 1; number &lt;= n; number++)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		if((number % 2) == 0)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		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("%d \n", number); 	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return 0;</a:t>
            </a: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24CBBB-726C-46B1-9849-8754461B5C36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2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+mj-lt"/>
              </a:rPr>
              <a:t>What We Will Learn </a:t>
            </a:r>
            <a:endParaRPr lang="en-US" sz="4000" b="0" strike="noStrike" spc="-1" dirty="0">
              <a:latin typeface="+mj-lt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Introduction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statement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do</a:t>
            </a:r>
            <a:r>
              <a:rPr lang="en-US" sz="3200" b="1" strike="noStrike" spc="-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statement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statement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Arrays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Advanced loops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Bugs and avoiding them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E3C3739-2189-46CB-A269-10927EECEE2C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20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Expressions in </a:t>
            </a:r>
            <a:r>
              <a:rPr lang="en-US" sz="4000" b="1" strike="noStrike" spc="-1" dirty="0">
                <a:solidFill>
                  <a:srgbClr val="293A83"/>
                </a:solidFill>
                <a:latin typeface="Consolas" panose="020B0609020204030204" pitchFamily="49" charset="0"/>
              </a:rPr>
              <a:t>for</a:t>
            </a: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 statements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36430" y="1143000"/>
            <a:ext cx="8806850" cy="54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Expression1 and Expression3 can be </a:t>
            </a:r>
            <a:r>
              <a:rPr lang="en-US" sz="2800" b="1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any number of expressions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, they execute in the order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for(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= 0, j = 0;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++, j--)</a:t>
            </a:r>
            <a:endParaRPr lang="en-US" sz="26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Expression2 at most should be </a:t>
            </a:r>
            <a:r>
              <a:rPr lang="en-US" sz="2800" b="1" strike="noStrike" spc="-1" dirty="0">
                <a:solidFill>
                  <a:srgbClr val="7030A0"/>
                </a:solidFill>
                <a:latin typeface="Gill Sans MT" panose="020B0502020104020203" pitchFamily="34" charset="0"/>
              </a:rPr>
              <a:t>a single expression</a:t>
            </a:r>
            <a:r>
              <a:rPr lang="en-US" sz="3200" b="1" strike="noStrike" spc="-1" dirty="0">
                <a:solidFill>
                  <a:srgbClr val="7030A0"/>
                </a:solidFill>
                <a:latin typeface="Gill Sans MT" panose="020B0502020104020203" pitchFamily="34" charset="0"/>
              </a:rPr>
              <a:t> </a:t>
            </a:r>
          </a:p>
          <a:p>
            <a:pPr marL="669960" lvl="1" indent="-324720">
              <a:lnSpc>
                <a:spcPct val="10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If multiple expressions </a:t>
            </a:r>
            <a:r>
              <a:rPr lang="en-US" sz="24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the value of the last one is evaluated as True/False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669960" lvl="1" indent="-324720">
              <a:lnSpc>
                <a:spcPct val="100000"/>
              </a:lnSpc>
              <a:spcBef>
                <a:spcPts val="4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for(</a:t>
            </a:r>
            <a:r>
              <a:rPr lang="en-US" sz="20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</a:rPr>
              <a:t>i</a:t>
            </a:r>
            <a:r>
              <a:rPr lang="en-US" sz="20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 = 0, j = 0; </a:t>
            </a:r>
            <a:r>
              <a:rPr lang="en-US" sz="20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</a:rPr>
              <a:t>i</a:t>
            </a:r>
            <a:r>
              <a:rPr lang="en-US" sz="20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 &lt; 10, j &gt; -100; </a:t>
            </a:r>
            <a:r>
              <a:rPr lang="en-US" sz="20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</a:rPr>
              <a:t>i</a:t>
            </a:r>
            <a:r>
              <a:rPr lang="en-US" sz="20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++, j--)</a:t>
            </a:r>
            <a:endParaRPr lang="en-US" sz="20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Any expression can be empty expression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for( 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endParaRPr lang="en-US" sz="2600" spc="-1" dirty="0">
              <a:latin typeface="Gill Sans MT" panose="020B0502020104020203" pitchFamily="34" charset="0"/>
            </a:endParaRPr>
          </a:p>
          <a:p>
            <a:pPr marL="669960" lvl="1" indent="-324720">
              <a:spcBef>
                <a:spcPts val="51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for(;;)</a:t>
            </a:r>
            <a:endParaRPr lang="en-US" sz="26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Effect">
                      <p:stCondLst>
                        <p:cond delay="indefinite"/>
                      </p:stCondLst>
                      <p:childTnLst>
                        <p:par>
                          <p:cTn id="23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6A66-2D56-46A7-9FE7-6401C1F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65" y="192986"/>
            <a:ext cx="8412975" cy="553998"/>
          </a:xfrm>
        </p:spPr>
        <p:txBody>
          <a:bodyPr/>
          <a:lstStyle/>
          <a:p>
            <a:r>
              <a:rPr lang="en-US" spc="-1" dirty="0">
                <a:solidFill>
                  <a:srgbClr val="293A83"/>
                </a:solidFill>
                <a:ea typeface="+mn-ea"/>
                <a:cs typeface="+mn-cs"/>
              </a:rPr>
              <a:t>Prime number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910A6-A898-42E3-88F6-C2AE69CAFB1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73465" y="1380687"/>
            <a:ext cx="8412975" cy="4743606"/>
          </a:xfrm>
        </p:spPr>
        <p:txBody>
          <a:bodyPr/>
          <a:lstStyle/>
          <a:p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# include &lt;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int main ()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 int n;</a:t>
            </a:r>
          </a:p>
          <a:p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("Enter a natural number:\n");</a:t>
            </a:r>
          </a:p>
          <a:p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scanf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("%d", &amp;n);</a:t>
            </a:r>
          </a:p>
          <a:p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 if (n &lt; 2){</a:t>
            </a:r>
          </a:p>
          <a:p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("%d is no prime nor composite \n", n);</a:t>
            </a:r>
          </a:p>
          <a:p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	  return 0;</a:t>
            </a:r>
          </a:p>
          <a:p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 if (n == 2){</a:t>
            </a:r>
          </a:p>
          <a:p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("%d is prime \n", n);</a:t>
            </a:r>
          </a:p>
          <a:p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 if (n % 2 == 0){</a:t>
            </a:r>
          </a:p>
          <a:p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("%d is not prime \n", n);</a:t>
            </a:r>
          </a:p>
          <a:p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03653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A169-3908-4921-A831-05153C9C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65" y="192986"/>
            <a:ext cx="8412975" cy="55399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Prime number (cont’d)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7CF4E-C974-4FD6-88F2-451A58976A0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73465" y="1355200"/>
            <a:ext cx="8412975" cy="4330416"/>
          </a:xfrm>
        </p:spPr>
        <p:txBody>
          <a:bodyPr/>
          <a:lstStyle/>
          <a:p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int flag = 1;</a:t>
            </a:r>
          </a:p>
          <a:p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 (int </a:t>
            </a:r>
            <a:r>
              <a:rPr lang="en-US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3; </a:t>
            </a:r>
            <a:r>
              <a:rPr lang="en-US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&lt;= n / 2 &amp;&amp; flag; </a:t>
            </a:r>
            <a:r>
              <a:rPr lang="en-US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+= 2)</a:t>
            </a:r>
          </a:p>
          <a:p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	if (n % </a:t>
            </a:r>
            <a:r>
              <a:rPr lang="en-US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	  flag = 0;</a:t>
            </a:r>
          </a:p>
          <a:p>
            <a:endParaRPr lang="en-US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if (flag)</a:t>
            </a:r>
          </a:p>
          <a:p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(" %d is prime \n", n);</a:t>
            </a:r>
          </a:p>
          <a:p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(" %d is not prime \n", n);</a:t>
            </a:r>
          </a:p>
          <a:p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1974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02A48CE-31A3-4D8B-B9CB-325522BC046E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23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What We Will Learn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Introduction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C2C2C2"/>
                </a:solidFill>
                <a:latin typeface="Consolas" panose="020B0609020204030204" pitchFamily="49" charset="0"/>
              </a:rPr>
              <a:t>while</a:t>
            </a: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 statement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C2C2C2"/>
                </a:solidFill>
                <a:latin typeface="Consolas" panose="020B0609020204030204" pitchFamily="49" charset="0"/>
              </a:rPr>
              <a:t>do-while</a:t>
            </a: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 statement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C2C2C2"/>
                </a:solidFill>
                <a:latin typeface="Consolas" panose="020B0609020204030204" pitchFamily="49" charset="0"/>
              </a:rPr>
              <a:t>for</a:t>
            </a: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 statement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Arrays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Advanced loops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Bugs and avoiding them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944A43B1-983A-47B6-B107-7221E5ABC26F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24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  <a:ea typeface="DejaVu Sans"/>
              </a:rPr>
              <a:t>Introduction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457200" y="1143000"/>
            <a:ext cx="830520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38040" indent="-337320">
              <a:lnSpc>
                <a:spcPct val="9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Algorithms usually work on large data sets 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Sort a set of numbers 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Search a specific number in a set of numbers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38040" indent="-337320">
              <a:lnSpc>
                <a:spcPct val="9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How to read and store a set of data?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38040" indent="-337320">
              <a:lnSpc>
                <a:spcPct val="9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To read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Repeat the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scanf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statement 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Use the loop statements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38040" indent="-337320">
              <a:lnSpc>
                <a:spcPct val="9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To store the data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Save each data in a single variable??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1017720" lvl="2" indent="-347040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CC0000"/>
                </a:solidFill>
                <a:latin typeface="Gill Sans MT" panose="020B0502020104020203" pitchFamily="34" charset="0"/>
                <a:ea typeface="DejaVu Sans"/>
              </a:rPr>
              <a:t>3000 </a:t>
            </a:r>
            <a:r>
              <a:rPr lang="en-US" sz="2200" b="0" strike="noStrike" spc="-1" dirty="0" err="1">
                <a:solidFill>
                  <a:srgbClr val="CC0000"/>
                </a:solidFill>
                <a:latin typeface="Gill Sans MT" panose="020B0502020104020203" pitchFamily="34" charset="0"/>
                <a:ea typeface="DejaVu Sans"/>
              </a:rPr>
              <a:t>int</a:t>
            </a:r>
            <a:r>
              <a:rPr lang="en-US" sz="2200" b="0" strike="noStrike" spc="-1" dirty="0">
                <a:solidFill>
                  <a:srgbClr val="CC0000"/>
                </a:solidFill>
                <a:latin typeface="Gill Sans MT" panose="020B0502020104020203" pitchFamily="34" charset="0"/>
                <a:ea typeface="DejaVu Sans"/>
              </a:rPr>
              <a:t> variables! ! ! !</a:t>
            </a:r>
            <a:endParaRPr lang="en-US" sz="22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5C0B2C22-24E6-4979-B480-397C61BB71BB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25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  <a:ea typeface="DejaVu Sans"/>
              </a:rPr>
              <a:t>Array 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57200" y="1143000"/>
            <a:ext cx="8686080" cy="491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38040" indent="-337320">
              <a:lnSpc>
                <a:spcPct val="80000"/>
              </a:lnSpc>
              <a:spcBef>
                <a:spcPts val="193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1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An </a:t>
            </a:r>
            <a:r>
              <a:rPr lang="en-US" sz="3100" b="0" strike="noStrike" spc="-1" dirty="0">
                <a:solidFill>
                  <a:srgbClr val="C00000"/>
                </a:solidFill>
                <a:latin typeface="Gill Sans MT" panose="020B0502020104020203" pitchFamily="34" charset="0"/>
                <a:ea typeface="DejaVu Sans"/>
              </a:rPr>
              <a:t>ordered</a:t>
            </a:r>
            <a:r>
              <a:rPr lang="en-US" sz="31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collection of </a:t>
            </a:r>
            <a:r>
              <a:rPr lang="en-US" sz="3100" b="0" strike="noStrike" spc="-1" dirty="0">
                <a:solidFill>
                  <a:srgbClr val="CC0000"/>
                </a:solidFill>
                <a:latin typeface="Gill Sans MT" panose="020B0502020104020203" pitchFamily="34" charset="0"/>
                <a:ea typeface="DejaVu Sans"/>
              </a:rPr>
              <a:t>same type</a:t>
            </a:r>
            <a:r>
              <a:rPr lang="en-US" sz="31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variables</a:t>
            </a:r>
            <a:endParaRPr lang="en-US" sz="3100" b="0" strike="noStrike" spc="-1" dirty="0">
              <a:latin typeface="Gill Sans MT" panose="020B0502020104020203" pitchFamily="34" charset="0"/>
            </a:endParaRPr>
          </a:p>
          <a:p>
            <a:pPr marL="338040" indent="-337320">
              <a:lnSpc>
                <a:spcPct val="80000"/>
              </a:lnSpc>
              <a:spcBef>
                <a:spcPts val="193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1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A </a:t>
            </a:r>
            <a:r>
              <a:rPr lang="en-US" sz="3100" b="0" i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n</a:t>
            </a:r>
            <a:r>
              <a:rPr lang="en-US" sz="3100" b="0" strike="noStrike" spc="-1" dirty="0">
                <a:solidFill>
                  <a:srgbClr val="002060"/>
                </a:solidFill>
                <a:latin typeface="Gill Sans MT" panose="020B0502020104020203" pitchFamily="34" charset="0"/>
                <a:ea typeface="DejaVu Sans"/>
              </a:rPr>
              <a:t>x</a:t>
            </a:r>
            <a:r>
              <a:rPr lang="en-US" sz="3100" b="0" i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1</a:t>
            </a:r>
            <a:r>
              <a:rPr lang="en-US" sz="31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vector of</a:t>
            </a:r>
            <a:endParaRPr lang="en-US" sz="3100" b="0" strike="noStrike" spc="-1" dirty="0">
              <a:latin typeface="Gill Sans MT" panose="020B0502020104020203" pitchFamily="34" charset="0"/>
            </a:endParaRPr>
          </a:p>
          <a:p>
            <a:pPr marL="665280" lvl="1" indent="-324720">
              <a:lnSpc>
                <a:spcPct val="80000"/>
              </a:lnSpc>
              <a:spcBef>
                <a:spcPts val="774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1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Integers, chars, floats, …</a:t>
            </a:r>
            <a:endParaRPr lang="en-US" sz="3100" b="0" strike="noStrike" spc="-1" dirty="0">
              <a:latin typeface="Gill Sans MT" panose="020B0502020104020203" pitchFamily="34" charset="0"/>
            </a:endParaRPr>
          </a:p>
          <a:p>
            <a:pPr marL="665280" indent="-324720">
              <a:lnSpc>
                <a:spcPct val="80000"/>
              </a:lnSpc>
              <a:spcBef>
                <a:spcPts val="774"/>
              </a:spcBef>
            </a:pPr>
            <a:endParaRPr lang="en-US" sz="3100" b="0" strike="noStrike" spc="-1" dirty="0">
              <a:latin typeface="Gill Sans MT" panose="020B0502020104020203" pitchFamily="34" charset="0"/>
            </a:endParaRPr>
          </a:p>
          <a:p>
            <a:pPr marL="338040" indent="-337320">
              <a:lnSpc>
                <a:spcPct val="80000"/>
              </a:lnSpc>
              <a:spcBef>
                <a:spcPts val="193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1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Example</a:t>
            </a:r>
            <a:endParaRPr lang="en-US" sz="3100" b="0" strike="noStrike" spc="-1" dirty="0">
              <a:latin typeface="Gill Sans MT" panose="020B0502020104020203" pitchFamily="34" charset="0"/>
            </a:endParaRPr>
          </a:p>
          <a:p>
            <a:pPr marL="665280" lvl="1" indent="-324720">
              <a:lnSpc>
                <a:spcPct val="80000"/>
              </a:lnSpc>
              <a:spcBef>
                <a:spcPts val="774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1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An array of 8 integer </a:t>
            </a:r>
            <a:endParaRPr lang="en-US" sz="3100" b="0" strike="noStrike" spc="-1" dirty="0">
              <a:latin typeface="Gill Sans MT" panose="020B0502020104020203" pitchFamily="34" charset="0"/>
            </a:endParaRPr>
          </a:p>
          <a:p>
            <a:pPr marL="665280" indent="-324720">
              <a:lnSpc>
                <a:spcPct val="80000"/>
              </a:lnSpc>
              <a:spcBef>
                <a:spcPts val="774"/>
              </a:spcBef>
            </a:pPr>
            <a:endParaRPr lang="en-US" sz="3100" b="0" strike="noStrike" spc="-1" dirty="0">
              <a:latin typeface="Gill Sans MT" panose="020B0502020104020203" pitchFamily="34" charset="0"/>
            </a:endParaRPr>
          </a:p>
          <a:p>
            <a:pPr marL="665280" indent="-324720">
              <a:lnSpc>
                <a:spcPct val="80000"/>
              </a:lnSpc>
              <a:spcBef>
                <a:spcPts val="774"/>
              </a:spcBef>
            </a:pPr>
            <a:endParaRPr lang="en-US" sz="3100" b="0" strike="noStrike" spc="-1" dirty="0">
              <a:latin typeface="Gill Sans MT" panose="020B0502020104020203" pitchFamily="34" charset="0"/>
            </a:endParaRPr>
          </a:p>
          <a:p>
            <a:pPr marL="665280" lvl="1" indent="-324720">
              <a:lnSpc>
                <a:spcPct val="8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1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An array of 5 chars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665280" indent="-324720">
              <a:lnSpc>
                <a:spcPct val="80000"/>
              </a:lnSpc>
              <a:spcBef>
                <a:spcPts val="601"/>
              </a:spcBef>
            </a:pPr>
            <a:endParaRPr lang="en-US" sz="2400" b="0" strike="noStrike" spc="-1" dirty="0">
              <a:latin typeface="Gill Sans MT" panose="020B0502020104020203" pitchFamily="34" charset="0"/>
            </a:endParaRPr>
          </a:p>
        </p:txBody>
      </p:sp>
      <p:grpSp>
        <p:nvGrpSpPr>
          <p:cNvPr id="205" name="Group 4"/>
          <p:cNvGrpSpPr/>
          <p:nvPr/>
        </p:nvGrpSpPr>
        <p:grpSpPr>
          <a:xfrm>
            <a:off x="5159520" y="3581280"/>
            <a:ext cx="2912400" cy="702720"/>
            <a:chOff x="5159520" y="3581280"/>
            <a:chExt cx="2912400" cy="702720"/>
          </a:xfrm>
        </p:grpSpPr>
        <p:sp>
          <p:nvSpPr>
            <p:cNvPr id="206" name="CustomShape 5"/>
            <p:cNvSpPr/>
            <p:nvPr/>
          </p:nvSpPr>
          <p:spPr>
            <a:xfrm>
              <a:off x="5159520" y="3581280"/>
              <a:ext cx="2912400" cy="702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07" name="Picture 7"/>
          <p:cNvPicPr/>
          <p:nvPr/>
        </p:nvPicPr>
        <p:blipFill>
          <a:blip r:embed="rId3"/>
          <a:stretch/>
        </p:blipFill>
        <p:spPr>
          <a:xfrm>
            <a:off x="5156280" y="4706280"/>
            <a:ext cx="2329132" cy="936360"/>
          </a:xfrm>
          <a:prstGeom prst="rect">
            <a:avLst/>
          </a:prstGeom>
          <a:ln>
            <a:noFill/>
          </a:ln>
        </p:spPr>
      </p:pic>
      <p:pic>
        <p:nvPicPr>
          <p:cNvPr id="208" name="Picture 207"/>
          <p:cNvPicPr/>
          <p:nvPr/>
        </p:nvPicPr>
        <p:blipFill>
          <a:blip r:embed="rId4"/>
          <a:stretch/>
        </p:blipFill>
        <p:spPr>
          <a:xfrm>
            <a:off x="5156280" y="3159000"/>
            <a:ext cx="3823818" cy="112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26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  <a:ea typeface="DejaVu Sans"/>
              </a:rPr>
              <a:t>Arrays in C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457200" y="99072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38040" indent="-337320">
              <a:lnSpc>
                <a:spcPct val="100000"/>
              </a:lnSpc>
              <a:spcBef>
                <a:spcPts val="2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Array declaration in C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3804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	&lt;Elements’ Type&gt; &lt;identifier&gt;</a:t>
            </a:r>
            <a:r>
              <a:rPr lang="en-US" sz="3200" b="0" strike="noStrike" spc="-1" dirty="0">
                <a:solidFill>
                  <a:srgbClr val="CC0000"/>
                </a:solidFill>
                <a:latin typeface="Gill Sans MT" panose="020B0502020104020203" pitchFamily="34" charset="0"/>
                <a:ea typeface="DejaVu Sans"/>
              </a:rPr>
              <a:t>[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&lt;size&gt;</a:t>
            </a:r>
            <a:r>
              <a:rPr lang="en-US" sz="3200" b="0" strike="noStrike" spc="-1" dirty="0">
                <a:solidFill>
                  <a:srgbClr val="CC0000"/>
                </a:solidFill>
                <a:latin typeface="Gill Sans MT" panose="020B0502020104020203" pitchFamily="34" charset="0"/>
                <a:ea typeface="DejaVu Sans"/>
              </a:rPr>
              <a:t>]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38040" indent="-337320">
              <a:lnSpc>
                <a:spcPct val="100000"/>
              </a:lnSpc>
              <a:spcBef>
                <a:spcPts val="2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&lt;Elements’ Type&gt;: int, char, float, …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38040" indent="-337320">
              <a:lnSpc>
                <a:spcPct val="100000"/>
              </a:lnSpc>
              <a:spcBef>
                <a:spcPts val="2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&lt;size&gt;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665280" lvl="1" indent="-324720">
              <a:lnSpc>
                <a:spcPct val="10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Old compilers (standard): </a:t>
            </a:r>
            <a:r>
              <a:rPr lang="en-US" sz="2800" b="0" strike="noStrike" spc="-1" dirty="0">
                <a:solidFill>
                  <a:srgbClr val="CC0000"/>
                </a:solidFill>
                <a:latin typeface="Gill Sans MT" panose="020B0502020104020203" pitchFamily="34" charset="0"/>
                <a:ea typeface="DejaVu Sans"/>
              </a:rPr>
              <a:t>it should be constant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5280" lvl="1" indent="-324720">
              <a:lnSpc>
                <a:spcPct val="10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New compilers (standard)</a:t>
            </a:r>
            <a:r>
              <a:rPr lang="en-US" sz="2800" b="0" strike="noStrike" spc="-1" dirty="0">
                <a:solidFill>
                  <a:srgbClr val="CC0000"/>
                </a:solidFill>
                <a:latin typeface="Gill Sans MT" panose="020B0502020104020203" pitchFamily="34" charset="0"/>
                <a:ea typeface="DejaVu Sans"/>
              </a:rPr>
              <a:t>: it can be variable 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38040" indent="-337320">
              <a:lnSpc>
                <a:spcPct val="100000"/>
              </a:lnSpc>
              <a:spcBef>
                <a:spcPts val="2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Elements in array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665280" lvl="1" indent="-324720">
              <a:lnSpc>
                <a:spcPct val="10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From 0 to (size – 1)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B6144C7-E4F0-4F73-A711-FFA396E6DEF9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27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  <a:ea typeface="DejaVu Sans"/>
              </a:rPr>
              <a:t>Example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57200" y="1051680"/>
            <a:ext cx="822888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37320">
              <a:lnSpc>
                <a:spcPct val="100000"/>
              </a:lnSpc>
              <a:spcBef>
                <a:spcPts val="1500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</a:t>
            </a:r>
            <a:r>
              <a:rPr lang="en-US" sz="24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int num[20];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num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is array of 20 </a:t>
            </a:r>
            <a:r>
              <a:rPr lang="en-US" sz="2400" b="0" strike="noStrike" spc="-1" dirty="0">
                <a:solidFill>
                  <a:srgbClr val="00CC00"/>
                </a:solidFill>
                <a:latin typeface="Gill Sans MT" panose="020B0502020104020203" pitchFamily="34" charset="0"/>
                <a:ea typeface="DejaVu Sans"/>
              </a:rPr>
              <a:t>integers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num[0]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is the first integer variable 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num[19]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is the last integer 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100000"/>
              </a:lnSpc>
              <a:spcBef>
                <a:spcPts val="564"/>
              </a:spcBef>
            </a:pPr>
            <a:endParaRPr lang="en-US" sz="16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</a:t>
            </a:r>
            <a:r>
              <a:rPr lang="en-US" sz="24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float </a:t>
            </a:r>
            <a:r>
              <a:rPr lang="en-US" sz="24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farr</a:t>
            </a:r>
            <a:r>
              <a:rPr lang="en-US" sz="24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[100];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farr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is array of 100 </a:t>
            </a:r>
            <a:r>
              <a:rPr lang="en-US" sz="2400" b="0" strike="noStrike" spc="-1" dirty="0">
                <a:solidFill>
                  <a:srgbClr val="00CC00"/>
                </a:solidFill>
                <a:latin typeface="Gill Sans MT" panose="020B0502020104020203" pitchFamily="34" charset="0"/>
                <a:ea typeface="DejaVu Sans"/>
              </a:rPr>
              <a:t>floats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farr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[0]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is the first float 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farr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[</a:t>
            </a:r>
            <a:r>
              <a:rPr lang="en-US" sz="2400" b="1" strike="noStrike" spc="-1" dirty="0">
                <a:solidFill>
                  <a:srgbClr val="00CC00"/>
                </a:solidFill>
                <a:latin typeface="Consolas" panose="020B0609020204030204" pitchFamily="49" charset="0"/>
                <a:ea typeface="DejaVu Sans"/>
              </a:rPr>
              <a:t>49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]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is the 50</a:t>
            </a:r>
            <a:r>
              <a:rPr lang="en-US" sz="2400" b="0" strike="noStrike" spc="-1" baseline="30000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th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00CC00"/>
                </a:solidFill>
                <a:latin typeface="Gill Sans MT" panose="020B0502020104020203" pitchFamily="34" charset="0"/>
                <a:ea typeface="DejaVu Sans"/>
              </a:rPr>
              <a:t>float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farr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[99]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is the last float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Effect">
                      <p:stCondLst>
                        <p:cond delay="indefinite"/>
                      </p:stCondLst>
                      <p:childTnLst>
                        <p:par>
                          <p:cTn id="1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ED4D66AD-9A2A-47DB-9C1D-5E6C7FA10650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28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  <a:ea typeface="DejaVu Sans"/>
              </a:rPr>
              <a:t>Example: Arrays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57200" y="1219320"/>
            <a:ext cx="8228880" cy="49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int number[10];</a:t>
            </a:r>
            <a:endParaRPr lang="en-US" sz="26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int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, j = 3;</a:t>
            </a:r>
            <a:endParaRPr lang="en-US" sz="26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endParaRPr lang="en-US" sz="26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 = 5; // -1 &lt;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 &lt; 10</a:t>
            </a:r>
            <a:endParaRPr lang="en-US" sz="26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number[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] = 0; 		//6</a:t>
            </a:r>
            <a:r>
              <a:rPr lang="en-US" sz="2600" b="1" strike="noStrike" spc="-1" baseline="30000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th</a:t>
            </a: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 number is 0</a:t>
            </a:r>
            <a:endParaRPr lang="en-US" sz="26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number[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 + j] = 1;	//??</a:t>
            </a:r>
            <a:endParaRPr lang="en-US" sz="26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j = number[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];		//?</a:t>
            </a:r>
            <a:endParaRPr lang="en-US" sz="26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j = number[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 + 1];	//?</a:t>
            </a:r>
            <a:endParaRPr lang="en-US" sz="26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j = number[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] + 1;	//?</a:t>
            </a:r>
            <a:endParaRPr lang="en-US" sz="26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6152EE3C-76FC-4616-ADBD-5A7983CD26B7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29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5562721" y="1286654"/>
            <a:ext cx="3351960" cy="12486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 rtl="1">
              <a:lnSpc>
                <a:spcPct val="100000"/>
              </a:lnSpc>
              <a:spcBef>
                <a:spcPts val="1562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كه</a:t>
            </a:r>
            <a:r>
              <a:rPr lang="fa-IR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۲۰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بزرگتر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كوچكتر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ميانگين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حساب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C4896B-310E-4394-A310-90311D70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89" y="321314"/>
            <a:ext cx="8298251" cy="553998"/>
          </a:xfrm>
        </p:spPr>
        <p:txBody>
          <a:bodyPr/>
          <a:lstStyle/>
          <a:p>
            <a:r>
              <a:rPr lang="en-US" sz="4000" spc="-1" dirty="0">
                <a:solidFill>
                  <a:srgbClr val="293A83"/>
                </a:solidFill>
                <a:cs typeface="+mn-cs"/>
              </a:rPr>
              <a:t>Example: Array with fixed size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19E29-388F-4A13-B408-9A7F57CB0B2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29319" y="1155940"/>
            <a:ext cx="8759405" cy="5158596"/>
          </a:xfrm>
        </p:spPr>
        <p:txBody>
          <a:bodyPr>
            <a:normAutofit fontScale="85000" lnSpcReduction="20000"/>
          </a:bodyPr>
          <a:lstStyle/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#include &lt;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stdio.h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&gt;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#define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20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void main(void){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int number[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];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double average;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int sum,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large_size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,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small_size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,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sum =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large_size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 =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small_size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 = 0;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for(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 = 0;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&lt;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;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++){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	int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tmp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scanf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("%d", &amp;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tmp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);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	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number[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] =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tmp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	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sum += number[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];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}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average = (1.0 * sum) /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for(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 = 0;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 &lt;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;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++)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	if(number[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] &gt;= average)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	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large_size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++;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	else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	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small_size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++;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printf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("average = %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lf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\n", average);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printf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("Small Size = %d, Large Size = %d\n",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small_size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,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large_size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);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}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FCF93B9-FA90-4334-B1A2-AEA6A6F5DFB3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3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51384" y="13716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Repetition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0880" y="1143000"/>
            <a:ext cx="86860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Example: Write a program that read 3 integer and compute average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It is easy. </a:t>
            </a: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Three </a:t>
            </a:r>
            <a:r>
              <a:rPr lang="en-US" sz="2400" b="0" i="1" strike="noStrike" spc="-1" dirty="0" err="1">
                <a:solidFill>
                  <a:srgbClr val="FF3300"/>
                </a:solidFill>
                <a:latin typeface="Consolas" panose="020B0609020204030204" pitchFamily="49" charset="0"/>
              </a:rPr>
              <a:t>scanf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, an </a:t>
            </a:r>
            <a:r>
              <a:rPr lang="en-US" sz="2400" b="0" i="1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addition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, a </a:t>
            </a:r>
            <a:r>
              <a:rPr lang="en-US" sz="2400" b="0" i="1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division</a:t>
            </a: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and, a </a:t>
            </a:r>
            <a:r>
              <a:rPr lang="en-US" sz="2400" i="1" spc="-1" dirty="0" err="1">
                <a:solidFill>
                  <a:srgbClr val="FF3300"/>
                </a:solidFill>
                <a:latin typeface="Consolas" panose="020B0609020204030204" pitchFamily="49" charset="0"/>
              </a:rPr>
              <a:t>printf</a:t>
            </a:r>
            <a:r>
              <a:rPr lang="en-US" sz="2400" i="1" spc="-1" dirty="0">
                <a:solidFill>
                  <a:srgbClr val="FF3300"/>
                </a:solidFill>
                <a:latin typeface="Consolas" panose="020B0609020204030204" pitchFamily="49" charset="0"/>
              </a:rPr>
              <a:t> </a:t>
            </a:r>
          </a:p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Example</a:t>
            </a:r>
            <a:r>
              <a:rPr lang="en-US" sz="2800" spc="-1" dirty="0">
                <a:solidFill>
                  <a:srgbClr val="000000"/>
                </a:solidFill>
                <a:latin typeface="Gill Sans MT" panose="020B0502020104020203" pitchFamily="34" charset="0"/>
              </a:rPr>
              <a:t>: 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Write a program that read </a:t>
            </a:r>
            <a:r>
              <a:rPr lang="en-US" sz="2800" b="1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3000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integer and compute average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CC0000"/>
                </a:solidFill>
                <a:latin typeface="Gill Sans MT" panose="020B0502020104020203" pitchFamily="34" charset="0"/>
              </a:rPr>
              <a:t>Do we need 3000 </a:t>
            </a:r>
            <a:r>
              <a:rPr lang="en-US" sz="2400" i="1" spc="-1" dirty="0" err="1">
                <a:solidFill>
                  <a:srgbClr val="FF3300"/>
                </a:solidFill>
                <a:latin typeface="Consolas" panose="020B0609020204030204" pitchFamily="49" charset="0"/>
              </a:rPr>
              <a:t>scanf</a:t>
            </a:r>
            <a:r>
              <a:rPr lang="en-US" sz="2400" spc="-1" dirty="0">
                <a:solidFill>
                  <a:srgbClr val="CC0000"/>
                </a:solidFill>
                <a:latin typeface="Gill Sans MT" panose="020B0502020104020203" pitchFamily="34" charset="0"/>
              </a:rPr>
              <a:t>?</a:t>
            </a:r>
            <a:r>
              <a:rPr lang="en-US" sz="2400" b="0" strike="noStrike" spc="-1" dirty="0">
                <a:solidFill>
                  <a:srgbClr val="CC0000"/>
                </a:solidFill>
                <a:latin typeface="Gill Sans MT" panose="020B0502020104020203" pitchFamily="34" charset="0"/>
              </a:rPr>
              <a:t>!!!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Example: Write a program that read </a:t>
            </a:r>
            <a:r>
              <a:rPr lang="en-US" sz="2800" b="1" i="1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n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integer and compute average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CC0000"/>
                </a:solidFill>
                <a:latin typeface="Gill Sans MT" panose="020B0502020104020203" pitchFamily="34" charset="0"/>
              </a:rPr>
              <a:t>Do we need N </a:t>
            </a:r>
            <a:r>
              <a:rPr lang="en-US" sz="2400" i="1" spc="-1" dirty="0" err="1">
                <a:solidFill>
                  <a:srgbClr val="FF3300"/>
                </a:solidFill>
                <a:latin typeface="Consolas" panose="020B0609020204030204" pitchFamily="49" charset="0"/>
              </a:rPr>
              <a:t>scanf</a:t>
            </a:r>
            <a:r>
              <a:rPr lang="en-US" sz="2400" spc="-1" dirty="0">
                <a:solidFill>
                  <a:srgbClr val="CC0000"/>
                </a:solidFill>
                <a:latin typeface="Gill Sans MT" panose="020B0502020104020203" pitchFamily="34" charset="0"/>
              </a:rPr>
              <a:t>?!!!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Effect">
                      <p:stCondLst>
                        <p:cond delay="indefinite"/>
                      </p:stCondLst>
                      <p:childTnLst>
                        <p:par>
                          <p:cTn id="15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Effect">
                      <p:stCondLst>
                        <p:cond delay="indefinite"/>
                      </p:stCondLst>
                      <p:childTnLst>
                        <p:par>
                          <p:cTn id="23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9315D670-EC9F-4253-BF24-D65CD61E14C9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30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390666" y="1155941"/>
            <a:ext cx="4627351" cy="10178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>
            <a:noFill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 algn="just" rtl="1">
              <a:lnSpc>
                <a:spcPct val="100000"/>
              </a:lnSpc>
              <a:spcBef>
                <a:spcPts val="1562"/>
              </a:spcBef>
            </a:pPr>
            <a:r>
              <a:rPr lang="en-US" sz="2000" b="1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000" b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000" b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000" b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000" b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يك</a:t>
            </a:r>
            <a:r>
              <a:rPr lang="en-US" sz="2000" b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رشته</a:t>
            </a:r>
            <a:r>
              <a:rPr lang="en-US" sz="2000" b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000" b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000" b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000" b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000" b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000" b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بزرگتر</a:t>
            </a:r>
            <a:r>
              <a:rPr lang="en-US" sz="2000" b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كوچكتر</a:t>
            </a:r>
            <a:r>
              <a:rPr lang="en-US" sz="2000" b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000" b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ميانگين</a:t>
            </a:r>
            <a:r>
              <a:rPr lang="en-US" sz="2000" b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000" b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حساب</a:t>
            </a:r>
            <a:r>
              <a:rPr lang="en-US" sz="2000" b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000" b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.</a:t>
            </a:r>
            <a:endParaRPr lang="en-US" sz="2000" b="1" strike="noStrike" spc="-1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284A5-9EE3-4EDF-941B-4F669BDE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66" y="293112"/>
            <a:ext cx="8436274" cy="567271"/>
          </a:xfrm>
        </p:spPr>
        <p:txBody>
          <a:bodyPr/>
          <a:lstStyle/>
          <a:p>
            <a:r>
              <a:rPr lang="en-US" sz="4000" spc="-1" dirty="0">
                <a:solidFill>
                  <a:srgbClr val="293A83"/>
                </a:solidFill>
                <a:cs typeface="+mn-cs"/>
              </a:rPr>
              <a:t>Example: </a:t>
            </a:r>
            <a:r>
              <a:rPr lang="en-US" sz="4000" b="1" spc="-1" dirty="0">
                <a:solidFill>
                  <a:srgbClr val="293A83"/>
                </a:solidFill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lang="en-US" sz="4000" spc="-1" dirty="0">
                <a:solidFill>
                  <a:srgbClr val="293A83"/>
                </a:solidFill>
                <a:cs typeface="+mn-cs"/>
              </a:rPr>
              <a:t> statement on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15409-228F-49C9-AC13-A84B49B0A71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50166" y="1069674"/>
            <a:ext cx="8436274" cy="5495213"/>
          </a:xfrm>
        </p:spPr>
        <p:txBody>
          <a:bodyPr>
            <a:normAutofit lnSpcReduction="10000"/>
          </a:bodyPr>
          <a:lstStyle/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# include &lt;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stdio.h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&gt;</a:t>
            </a: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# include &lt;</a:t>
            </a:r>
            <a:r>
              <a:rPr lang="en-US" sz="1100" b="1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sz="1100" b="1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void main(void){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int n;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printf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("Enter n: ");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scanf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("%d", &amp;n);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int *number = (int *) malloc( n *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sizeof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(int) );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// int number[n]; </a:t>
            </a: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double average;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int sum,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large_size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,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small_size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,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sum =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large_size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 =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small_size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 = 0;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for(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 = 0;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 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&lt; n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;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++)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	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scanf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("%d", &amp;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(number[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])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);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for(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 = 0;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 &lt; n;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++)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	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sum += number[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];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average = (1.0 * sum) / n;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for(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 = 0;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 &lt; 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n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;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++)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	if(number[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] &gt;= average)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	    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large_size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++;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	else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	    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small_size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++;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printf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("average = %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lf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\n", average);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	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printf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("Small Size = %d,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Larg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 Size = %d\n",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small_size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,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large_size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);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DejaVu Sans"/>
              </a:rPr>
              <a:t>}</a:t>
            </a:r>
            <a:endParaRPr lang="en-US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BF260CBD-57BF-4D9A-B5BF-119FCCF304B3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31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  <a:ea typeface="DejaVu Sans"/>
              </a:rPr>
              <a:t>Array Initialization: Known Length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457200" y="114300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int</a:t>
            </a: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[3]={10, 20, 60};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num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is the array of </a:t>
            </a:r>
            <a:r>
              <a:rPr lang="en-US" sz="2800" b="0" strike="noStrike" spc="-1" dirty="0">
                <a:solidFill>
                  <a:srgbClr val="CC0000"/>
                </a:solidFill>
                <a:latin typeface="Gill Sans MT" panose="020B0502020104020203" pitchFamily="34" charset="0"/>
                <a:ea typeface="DejaVu Sans"/>
              </a:rPr>
              <a:t>3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integers,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[0]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is 10, … 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int</a:t>
            </a: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[]={40, 50, 60, 70, 70, 80};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num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is the array of </a:t>
            </a:r>
            <a:r>
              <a:rPr lang="en-US" sz="2800" b="0" strike="noStrike" spc="-1" dirty="0">
                <a:solidFill>
                  <a:srgbClr val="CC0000"/>
                </a:solidFill>
                <a:latin typeface="Gill Sans MT" panose="020B0502020104020203" pitchFamily="34" charset="0"/>
                <a:ea typeface="DejaVu Sans"/>
              </a:rPr>
              <a:t>6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integers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9960" indent="-320040">
              <a:lnSpc>
                <a:spcPct val="80000"/>
              </a:lnSpc>
              <a:spcBef>
                <a:spcPts val="601"/>
              </a:spcBef>
            </a:pP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int</a:t>
            </a: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[10]={40, 50, 60};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num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is the array of </a:t>
            </a:r>
            <a:r>
              <a:rPr lang="en-US" sz="2800" b="0" strike="noStrike" spc="-1" dirty="0">
                <a:solidFill>
                  <a:srgbClr val="CC0000"/>
                </a:solidFill>
                <a:latin typeface="Gill Sans MT" panose="020B0502020104020203" pitchFamily="34" charset="0"/>
                <a:ea typeface="DejaVu Sans"/>
              </a:rPr>
              <a:t>10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integers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[0]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is 40,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[1]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is 50,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[2]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is 60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[3],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[4], ...,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[9]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are 0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Effect">
                      <p:stCondLst>
                        <p:cond delay="indefinite"/>
                      </p:stCondLst>
                      <p:childTnLst>
                        <p:par>
                          <p:cTn id="2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973A6121-5F3F-4ABB-A648-78EE856AEF07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32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  <a:ea typeface="DejaVu Sans"/>
              </a:rPr>
              <a:t>Array Initialization (cont’d)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57200" y="1143000"/>
            <a:ext cx="8228880" cy="49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int num[</a:t>
            </a:r>
            <a:r>
              <a:rPr lang="en-US" sz="32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2</a:t>
            </a: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]={</a:t>
            </a:r>
            <a:r>
              <a:rPr lang="en-US" sz="32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40, 50, 60, 70</a:t>
            </a: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};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/* </a:t>
            </a: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Compile warning </a:t>
            </a:r>
            <a:r>
              <a:rPr lang="en-US" sz="32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*/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	</a:t>
            </a: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int num[5]={</a:t>
            </a:r>
            <a:r>
              <a:rPr lang="en-US" sz="32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[0] = 3, [4] = 6</a:t>
            </a: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};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r>
              <a:rPr lang="en-US" sz="2800" b="0" strike="noStrike" spc="-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  <a:ea typeface="DejaVu Sans"/>
              </a:rPr>
              <a:t>/* num[5] = {3, 0, 0, 0, 6} */</a:t>
            </a:r>
            <a:endParaRPr lang="en-US" sz="2800" b="0" strike="noStrike" spc="-1" dirty="0">
              <a:solidFill>
                <a:schemeClr val="tx2">
                  <a:lumMod val="75000"/>
                </a:schemeClr>
              </a:solidFill>
              <a:latin typeface="Gill Sans MT" panose="020B0502020104020203" pitchFamily="34" charset="0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B722AD10-8A06-428E-BF6B-9FCC14247441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33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  <a:ea typeface="DejaVu Sans"/>
              </a:rPr>
              <a:t>Initializing Variable Length Arrays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57200" y="1143000"/>
            <a:ext cx="8686080" cy="533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int n;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scanf</a:t>
            </a: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("%d", &amp;n);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int num[</a:t>
            </a:r>
            <a:r>
              <a:rPr lang="en-US" sz="32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n</a:t>
            </a: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]={</a:t>
            </a:r>
            <a:r>
              <a:rPr lang="en-US" sz="32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0</a:t>
            </a: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}; </a:t>
            </a:r>
            <a:r>
              <a:rPr lang="en-US" sz="32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/* </a:t>
            </a: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Compile error </a:t>
            </a:r>
            <a:r>
              <a:rPr lang="en-US" sz="32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*/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462960" indent="-457200">
              <a:lnSpc>
                <a:spcPct val="100000"/>
              </a:lnSpc>
              <a:spcBef>
                <a:spcPts val="2001"/>
              </a:spcBef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Variable length arrays cannot be initialized!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462960" indent="-457200">
              <a:lnSpc>
                <a:spcPct val="100000"/>
              </a:lnSpc>
              <a:spcBef>
                <a:spcPts val="2001"/>
              </a:spcBef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Solution: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	</a:t>
            </a: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for(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 = 0;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 &lt; n;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++)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num[</a:t>
            </a:r>
            <a:r>
              <a:rPr lang="en-US" sz="32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] = 0;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	</a:t>
            </a: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int num[5]={</a:t>
            </a:r>
            <a:r>
              <a:rPr lang="en-US" sz="32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[0] = 3, [4] = 6</a:t>
            </a: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};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/* num[5] = {3, 0, 0, 0, 6} */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F223B58-0574-4348-9CE5-F7E446AB472E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34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What We Will Learn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Introduction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C2C2C2"/>
                </a:solidFill>
                <a:latin typeface="Consolas" panose="020B0609020204030204" pitchFamily="49" charset="0"/>
              </a:rPr>
              <a:t>while</a:t>
            </a: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 statement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C2C2C2"/>
                </a:solidFill>
                <a:latin typeface="Consolas" panose="020B0609020204030204" pitchFamily="49" charset="0"/>
              </a:rPr>
              <a:t>do-while</a:t>
            </a: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 statement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C2C2C2"/>
                </a:solidFill>
                <a:latin typeface="Consolas" panose="020B0609020204030204" pitchFamily="49" charset="0"/>
              </a:rPr>
              <a:t>for</a:t>
            </a: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 statement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Arrays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Advanced loops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Bugs and avoiding them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Empty statements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&lt;statement&gt; in loops can be empty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while(&lt;expression&gt;) 	</a:t>
            </a:r>
            <a:r>
              <a:rPr lang="en-US" sz="24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;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E.g., 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	while(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++ &lt;= n) ;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for(&lt;expression1&gt;; &lt;expression2&gt;; &lt;expression3&gt;) </a:t>
            </a:r>
            <a:r>
              <a:rPr lang="en-US" sz="24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;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E.g., 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	for(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("%d\n",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++) ;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24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C9B5FF3-7B72-4EAA-81C3-E164C2E432DC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35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33A0734-8EE4-472D-B885-DA8678591D89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36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Nested loops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457200" y="1219320"/>
            <a:ext cx="8228880" cy="533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&lt;statement&gt; in loops can be loop itself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451"/>
              </a:spcBef>
            </a:pPr>
            <a:r>
              <a:rPr lang="en-US" sz="9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endParaRPr lang="en-US" sz="9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while(&lt;expression0&gt;)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for(&lt;expression1&gt;; &lt;expression2&gt;; &lt;expression3&gt;)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		&lt;statements&gt;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for(&lt;expression1&gt;; &lt;expression2&gt;; &lt;expression3&gt;)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do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		&lt;statements&gt;</a:t>
            </a: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CC0000"/>
                </a:solidFill>
                <a:latin typeface="Consolas" panose="020B0609020204030204" pitchFamily="49" charset="0"/>
              </a:rPr>
              <a:t>  while(&lt;expression&gt;)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Effect">
                      <p:stCondLst>
                        <p:cond delay="indefinite"/>
                      </p:stCondLst>
                      <p:childTnLst>
                        <p:par>
                          <p:cTn id="15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Nested loops example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304919" y="1143000"/>
            <a:ext cx="8485119" cy="5139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A program that takes </a:t>
            </a:r>
            <a:r>
              <a:rPr lang="en-US" sz="3200" b="0" i="1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and </a:t>
            </a:r>
            <a:r>
              <a:rPr lang="en-US" sz="3200" b="0" i="1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m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and prints a </a:t>
            </a:r>
            <a:r>
              <a:rPr lang="en-US" sz="3200" b="0" i="1" strike="noStrike" spc="-1" dirty="0">
                <a:solidFill>
                  <a:srgbClr val="FF3300"/>
                </a:solidFill>
                <a:latin typeface="Gill Sans MT" panose="020B0502020104020203" pitchFamily="34" charset="0"/>
              </a:rPr>
              <a:t>m * n rectangle.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2800" b="0" strike="noStrike" spc="-1" dirty="0">
                <a:solidFill>
                  <a:srgbClr val="FF3300"/>
                </a:solidFill>
                <a:latin typeface="Gill Sans MT" panose="020B0502020104020203" pitchFamily="34" charset="0"/>
              </a:rPr>
              <a:t>*** ….*  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(</a:t>
            </a:r>
            <a:r>
              <a:rPr lang="en-US" sz="2800" b="0" i="1" strike="noStrike" spc="-1" dirty="0">
                <a:solidFill>
                  <a:srgbClr val="FF3300"/>
                </a:solidFill>
                <a:latin typeface="Gill Sans MT" panose="020B0502020104020203" pitchFamily="34" charset="0"/>
              </a:rPr>
              <a:t>m * in 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each line)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2800" b="0" strike="noStrike" spc="-1" dirty="0">
                <a:solidFill>
                  <a:srgbClr val="FF3300"/>
                </a:solidFill>
                <a:latin typeface="Gill Sans MT" panose="020B0502020104020203" pitchFamily="34" charset="0"/>
              </a:rPr>
              <a:t>*** ….*</a:t>
            </a: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…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2800" b="0" strike="noStrike" spc="-1" dirty="0">
                <a:solidFill>
                  <a:srgbClr val="FF3300"/>
                </a:solidFill>
                <a:latin typeface="Gill Sans MT" panose="020B0502020104020203" pitchFamily="34" charset="0"/>
              </a:rPr>
              <a:t>*** ….* </a:t>
            </a: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(n lines)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4B91EE-28AA-4BE7-901E-AF0C46DF1938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37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7FB4698-5760-43F1-ADE8-33A930F1D384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38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2A324-6B25-4FC4-BE5F-617573E2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65" y="258637"/>
            <a:ext cx="8775644" cy="5539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Answer</a:t>
            </a:r>
            <a:endParaRPr lang="en-US" sz="36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892B7-0091-4AAD-910E-5C18E252A81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73465" y="1216325"/>
            <a:ext cx="8343962" cy="4754058"/>
          </a:xfrm>
        </p:spPr>
        <p:txBody>
          <a:bodyPr/>
          <a:lstStyle/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2000" b="0" strike="noStrike" spc="-1" dirty="0"/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2000" b="0" strike="noStrike" spc="-1" dirty="0"/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int main(void){</a:t>
            </a:r>
            <a:endParaRPr lang="en-US" sz="2000" b="0" strike="noStrike" spc="-1" dirty="0"/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   int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, j, n, m;</a:t>
            </a:r>
            <a:endParaRPr lang="en-US" sz="2000" b="0" strike="noStrike" spc="-1" dirty="0"/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("Enter n &amp; m: ");</a:t>
            </a:r>
            <a:endParaRPr lang="en-US" sz="2000" b="0" strike="noStrike" spc="-1" dirty="0"/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("%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d%d</a:t>
            </a: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", &amp;n, &amp;m);</a:t>
            </a:r>
            <a:endParaRPr lang="en-US" sz="2000" b="0" strike="noStrike" spc="-1" dirty="0"/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   for(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  <a:endParaRPr lang="en-US" sz="2000" b="0" strike="noStrike" spc="-1" dirty="0"/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         for(j = 0; j &lt; m;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b="0" strike="noStrike" spc="-1" dirty="0"/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("*");</a:t>
            </a:r>
            <a:endParaRPr lang="en-US" sz="2000" b="0" strike="noStrike" spc="-1" dirty="0"/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("\n");</a:t>
            </a:r>
            <a:endParaRPr lang="en-US" sz="2000" b="0" strike="noStrike" spc="-1" dirty="0"/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b="0" strike="noStrike" spc="-1" dirty="0"/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	  return 0;</a:t>
            </a:r>
            <a:endParaRPr lang="en-US" sz="2000" b="0" strike="noStrike" spc="-1" dirty="0"/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0" strike="noStrike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4376DB9-2745-470D-80C9-5D19EFF057D1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39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A1C47-4DFC-44A9-9E25-13146F29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3" y="264624"/>
            <a:ext cx="8528703" cy="6155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</a:rPr>
              <a:t>What is the output of this program?</a:t>
            </a:r>
            <a:endParaRPr lang="en-US" sz="4000" b="0" strike="noStrike" spc="-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32516-58A7-4F05-8AC6-3D67A71AE6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99103" y="1164567"/>
            <a:ext cx="8528703" cy="5132716"/>
          </a:xfrm>
        </p:spPr>
        <p:txBody>
          <a:bodyPr>
            <a:normAutofit fontScale="92500" lnSpcReduction="10000"/>
          </a:bodyPr>
          <a:lstStyle/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#include &lt;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stdio.h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&gt;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int main(void){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int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 j, n;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("Enter n: ");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scanf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("%d", &amp;n);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endParaRPr kumimoji="0" lang="en-US" sz="1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1;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while(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&lt;= n){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for(j = 0; 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j &lt;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i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j++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  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("*");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</a:t>
            </a:r>
            <a:endParaRPr kumimoji="0" lang="en-US" sz="105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("\n");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++;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}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return 0;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C8F37E2-49F5-4832-9C12-63DA15C1A657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4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Repetition: counter controlled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80880" y="1143000"/>
            <a:ext cx="86860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When we know the number of iteration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669960" lvl="1" indent="-324720">
              <a:lnSpc>
                <a:spcPct val="9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Average of 10 number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Initialize counter </a:t>
            </a:r>
            <a:r>
              <a:rPr lang="en-US" sz="3200" b="0" strike="noStrike" spc="-1" dirty="0">
                <a:solidFill>
                  <a:srgbClr val="000000"/>
                </a:solidFill>
                <a:latin typeface="Wingdings"/>
              </a:rPr>
              <a:t>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0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Initialize other variables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70C0"/>
                </a:solidFill>
                <a:latin typeface="Gill Sans MT" panose="020B0502020104020203" pitchFamily="34" charset="0"/>
              </a:rPr>
              <a:t>While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(</a:t>
            </a:r>
            <a:r>
              <a:rPr lang="en-US" sz="3200" b="0" strike="noStrike" spc="-1" dirty="0">
                <a:solidFill>
                  <a:srgbClr val="7030A0"/>
                </a:solidFill>
                <a:latin typeface="Gill Sans MT" panose="020B0502020104020203" pitchFamily="34" charset="0"/>
              </a:rPr>
              <a:t>counter &lt; number of loop repetition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)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		do something (</a:t>
            </a:r>
            <a:r>
              <a:rPr lang="en-US" sz="3200" b="0" i="1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e.g.,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r>
              <a:rPr lang="en-US" sz="3200" b="0" strike="noStrike" spc="-1" dirty="0">
                <a:solidFill>
                  <a:srgbClr val="7030A0"/>
                </a:solidFill>
                <a:latin typeface="Gill Sans MT" panose="020B0502020104020203" pitchFamily="34" charset="0"/>
              </a:rPr>
              <a:t>read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input, take sum)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		</a:t>
            </a:r>
            <a:r>
              <a:rPr lang="en-US" sz="3200" b="0" strike="noStrike" spc="-1" dirty="0">
                <a:solidFill>
                  <a:srgbClr val="7030A0"/>
                </a:solidFill>
                <a:latin typeface="Gill Sans MT" panose="020B0502020104020203" pitchFamily="34" charset="0"/>
              </a:rPr>
              <a:t>counter </a:t>
            </a:r>
            <a:r>
              <a:rPr lang="en-US" sz="3200" b="0" strike="noStrike" spc="-1" dirty="0">
                <a:solidFill>
                  <a:srgbClr val="7030A0"/>
                </a:solidFill>
                <a:latin typeface="Wingdings"/>
              </a:rPr>
              <a:t></a:t>
            </a:r>
            <a:r>
              <a:rPr lang="en-US" sz="3200" b="0" strike="noStrike" spc="-1" dirty="0">
                <a:solidFill>
                  <a:srgbClr val="7030A0"/>
                </a:solidFill>
                <a:latin typeface="Gill Sans MT" panose="020B0502020104020203" pitchFamily="34" charset="0"/>
              </a:rPr>
              <a:t> counter + 1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Answer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A program that takes </a:t>
            </a:r>
            <a:r>
              <a:rPr lang="en-US" sz="3200" b="0" i="1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and prints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FF3300"/>
                </a:solidFill>
                <a:latin typeface="Gill Sans MT" panose="020B0502020104020203" pitchFamily="34" charset="0"/>
              </a:rPr>
              <a:t>*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				(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</a:rPr>
              <a:t>i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* in </a:t>
            </a:r>
            <a:r>
              <a:rPr lang="en-US" sz="3200" b="1" i="1" strike="noStrike" spc="-1" dirty="0" err="1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i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</a:rPr>
              <a:t>-th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line)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FF3300"/>
                </a:solidFill>
                <a:latin typeface="Gill Sans MT" panose="020B0502020104020203" pitchFamily="34" charset="0"/>
              </a:rPr>
              <a:t>** </a:t>
            </a: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FF3300"/>
                </a:solidFill>
                <a:latin typeface="Gill Sans MT" panose="020B0502020104020203" pitchFamily="34" charset="0"/>
              </a:rPr>
              <a:t>***</a:t>
            </a: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FF3300"/>
                </a:solidFill>
                <a:latin typeface="Gill Sans MT" panose="020B0502020104020203" pitchFamily="34" charset="0"/>
              </a:rPr>
              <a:t>*** ….*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(</a:t>
            </a:r>
            <a:r>
              <a:rPr lang="en-US" sz="3200" b="0" i="1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lines)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4C56F3B-9263-41B5-A54C-C36661876536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40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83034EF-F175-4391-8602-89D14144B486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41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What is the output of this program?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380880" y="1143000"/>
            <a:ext cx="84574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000" b="1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n = 5</a:t>
            </a:r>
            <a:endParaRPr lang="en-US" sz="2000" b="1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endParaRPr lang="en-US" sz="16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380880" y="1444703"/>
            <a:ext cx="8305200" cy="48306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for(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= 1; 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 &lt;= n; 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++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){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for(j = </a:t>
            </a:r>
            <a:r>
              <a:rPr lang="en-US" sz="1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0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; </a:t>
            </a:r>
            <a:r>
              <a:rPr lang="en-US" sz="1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j &lt; i-1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;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j++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)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(" ");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for(j = 1; j &lt;=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;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j++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)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("*");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("\n");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}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for(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= n-1; 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 &gt;= 1; 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--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){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for(j = 1; j &lt;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;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j++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)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(" ");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for(j = 1; j &lt;=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;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j++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)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("*");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("\n");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}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197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83034EF-F175-4391-8602-89D14144B486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42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228600" y="152280"/>
            <a:ext cx="84574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Answer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380880" y="1142999"/>
            <a:ext cx="8457480" cy="5185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A program that takes a number and generates the following pattern</a:t>
            </a:r>
            <a:endParaRPr lang="en-US" sz="20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001"/>
              </a:spcBef>
            </a:pPr>
            <a:endParaRPr lang="en-US" sz="2000" b="0" strike="noStrike" spc="-1" dirty="0">
              <a:latin typeface="Gill Sans MT" panose="020B0502020104020203" pitchFamily="34" charset="0"/>
            </a:endParaRPr>
          </a:p>
          <a:p>
            <a:pPr marL="720">
              <a:lnSpc>
                <a:spcPct val="80000"/>
              </a:lnSpc>
              <a:spcBef>
                <a:spcPts val="1001"/>
              </a:spcBef>
              <a:buClr>
                <a:srgbClr val="003399"/>
              </a:buClr>
            </a:pPr>
            <a:r>
              <a:rPr lang="en-US" sz="1600" b="1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n = 5</a:t>
            </a:r>
            <a:endParaRPr lang="en-US" sz="1600" b="1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endParaRPr lang="en-US" sz="16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strike="noStrike" spc="-1" dirty="0">
                <a:solidFill>
                  <a:srgbClr val="FF3300"/>
                </a:solidFill>
                <a:latin typeface="Consolas" panose="020B0609020204030204" pitchFamily="49" charset="0"/>
              </a:rPr>
              <a:t>*</a:t>
            </a:r>
            <a:endParaRPr lang="en-US" sz="1800" strike="noStrike" spc="-1" dirty="0">
              <a:solidFill>
                <a:srgbClr val="FF3300"/>
              </a:solidFill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strike="noStrike" spc="-1" dirty="0">
                <a:solidFill>
                  <a:srgbClr val="FF3300"/>
                </a:solidFill>
                <a:latin typeface="Consolas" panose="020B0609020204030204" pitchFamily="49" charset="0"/>
              </a:rPr>
              <a:t>**</a:t>
            </a:r>
            <a:endParaRPr lang="en-US" sz="1800" strike="noStrike" spc="-1" dirty="0">
              <a:solidFill>
                <a:srgbClr val="FF3300"/>
              </a:solidFill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strike="noStrike" spc="-1" dirty="0">
                <a:solidFill>
                  <a:srgbClr val="FF3300"/>
                </a:solidFill>
                <a:latin typeface="Consolas" panose="020B0609020204030204" pitchFamily="49" charset="0"/>
              </a:rPr>
              <a:t>***</a:t>
            </a:r>
            <a:endParaRPr lang="en-US" sz="1800" strike="noStrike" spc="-1" dirty="0">
              <a:solidFill>
                <a:srgbClr val="FF3300"/>
              </a:solidFill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strike="noStrike" spc="-1" dirty="0">
                <a:solidFill>
                  <a:srgbClr val="FF3300"/>
                </a:solidFill>
                <a:latin typeface="Consolas" panose="020B0609020204030204" pitchFamily="49" charset="0"/>
              </a:rPr>
              <a:t>****</a:t>
            </a:r>
            <a:endParaRPr lang="en-US" sz="1800" strike="noStrike" spc="-1" dirty="0">
              <a:solidFill>
                <a:srgbClr val="FF3300"/>
              </a:solidFill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strike="noStrike" spc="-1" dirty="0">
                <a:solidFill>
                  <a:srgbClr val="FF3300"/>
                </a:solidFill>
                <a:latin typeface="Consolas" panose="020B0609020204030204" pitchFamily="49" charset="0"/>
              </a:rPr>
              <a:t>*****</a:t>
            </a:r>
            <a:endParaRPr lang="en-US" sz="1800" strike="noStrike" spc="-1" dirty="0">
              <a:solidFill>
                <a:srgbClr val="FF3300"/>
              </a:solidFill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strike="noStrike" spc="-1" dirty="0">
                <a:solidFill>
                  <a:srgbClr val="FF3300"/>
                </a:solidFill>
                <a:latin typeface="Consolas" panose="020B0609020204030204" pitchFamily="49" charset="0"/>
              </a:rPr>
              <a:t>****</a:t>
            </a:r>
            <a:endParaRPr lang="en-US" sz="1800" strike="noStrike" spc="-1" dirty="0">
              <a:solidFill>
                <a:srgbClr val="FF3300"/>
              </a:solidFill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strike="noStrike" spc="-1" dirty="0">
                <a:solidFill>
                  <a:srgbClr val="FF3300"/>
                </a:solidFill>
                <a:latin typeface="Consolas" panose="020B0609020204030204" pitchFamily="49" charset="0"/>
              </a:rPr>
              <a:t>***</a:t>
            </a:r>
            <a:endParaRPr lang="en-US" sz="1800" strike="noStrike" spc="-1" dirty="0">
              <a:solidFill>
                <a:srgbClr val="FF3300"/>
              </a:solidFill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FF3300"/>
                </a:solidFill>
                <a:latin typeface="Consolas" panose="020B0609020204030204" pitchFamily="49" charset="0"/>
              </a:rPr>
              <a:t> </a:t>
            </a:r>
            <a:r>
              <a:rPr lang="en-US" sz="1800" strike="noStrike" spc="-1" dirty="0">
                <a:solidFill>
                  <a:srgbClr val="FF3300"/>
                </a:solidFill>
                <a:latin typeface="Consolas" panose="020B0609020204030204" pitchFamily="49" charset="0"/>
              </a:rPr>
              <a:t>**</a:t>
            </a:r>
            <a:endParaRPr lang="en-US" sz="1800" strike="noStrike" spc="-1" dirty="0">
              <a:solidFill>
                <a:srgbClr val="FF3300"/>
              </a:solidFill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strike="noStrike" spc="-1" dirty="0">
                <a:solidFill>
                  <a:srgbClr val="FF3300"/>
                </a:solidFill>
                <a:latin typeface="Consolas" panose="020B0609020204030204" pitchFamily="49" charset="0"/>
              </a:rPr>
              <a:t>*</a:t>
            </a:r>
            <a:endParaRPr lang="en-US" sz="1800" strike="noStrike" spc="-1" dirty="0">
              <a:solidFill>
                <a:srgbClr val="FF3300"/>
              </a:solidFill>
              <a:latin typeface="Gill Sans MT" panose="020B0502020104020203" pitchFamily="34" charset="0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2820240" y="1498160"/>
            <a:ext cx="5942880" cy="48306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for(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= 1; 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 &lt;= n; 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++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){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for(j = </a:t>
            </a:r>
            <a:r>
              <a:rPr lang="en-US" sz="1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0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; </a:t>
            </a:r>
            <a:r>
              <a:rPr lang="en-US" sz="1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j &lt; i-1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;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j++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)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(" ");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for(j = 1; j &lt;=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;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j++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)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("*");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("\n");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}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for(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= n-1; 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 &gt;= 1; 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nsolas" panose="020B0609020204030204" pitchFamily="49" charset="0"/>
                <a:ea typeface="DejaVu Sans"/>
              </a:rPr>
              <a:t>--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){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for(j = 1; j &lt;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;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j++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)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(" ");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for(j = 1; j &lt;=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;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j++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)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("*");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("\n");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nsolas" panose="020B0609020204030204" pitchFamily="49" charset="0"/>
                <a:ea typeface="DejaVu Sans"/>
              </a:rPr>
              <a:t>	}</a:t>
            </a:r>
            <a:endParaRPr lang="en-US" sz="18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47E909-85D4-49FC-B9F0-70C52F0F87A0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43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93A83"/>
                </a:solidFill>
                <a:latin typeface="Consolas" panose="020B0609020204030204" pitchFamily="49" charset="0"/>
              </a:rPr>
              <a:t>break</a:t>
            </a: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 statement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57200" y="114300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7030A0"/>
                </a:solidFill>
                <a:latin typeface="Gill Sans MT" panose="020B0502020104020203" pitchFamily="34" charset="0"/>
              </a:rPr>
              <a:t>Exit from loop 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based on some conditions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700"/>
              </a:spcBef>
            </a:pP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do{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("%d", &amp;a);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("%d", &amp;b);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	if(b == 0)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		break;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	res = a / b;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("a / b = %d\n", res);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}while(b &gt; 0);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5F3A1B6-A5B9-4549-931D-5499C90E6C43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44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93A83"/>
                </a:solidFill>
                <a:latin typeface="Consolas" panose="020B0609020204030204" pitchFamily="49" charset="0"/>
              </a:rPr>
              <a:t>continue</a:t>
            </a: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 statement 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1143000"/>
            <a:ext cx="8554065" cy="51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7030A0"/>
                </a:solidFill>
                <a:latin typeface="Gill Sans MT" panose="020B0502020104020203" pitchFamily="34" charset="0"/>
              </a:rPr>
              <a:t>Jump to end of loop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and continue repetition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700"/>
              </a:spcBef>
            </a:pP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do{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("%f", &amp;a);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("%f", &amp;b);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	if(b == 0)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		continue;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	res = a / b;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("a / b = %f\n", res);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}while(a &gt; 0);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endParaRPr lang="en-US" sz="24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43C694E-5247-4059-A1DB-7A6CDF38BAEF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45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Which loop?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457200" y="1066680"/>
            <a:ext cx="8305200" cy="52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When you know the number of repetition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Counter-controlled loops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Usually, </a:t>
            </a:r>
            <a:r>
              <a:rPr lang="en-US" sz="28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statements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When you do not know the number of repetitions (sentinel loop)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Some condition should be check before starting loop 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1022400" lvl="2" indent="-350280">
              <a:lnSpc>
                <a:spcPct val="100000"/>
              </a:lnSpc>
              <a:spcBef>
                <a:spcPts val="519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Usually, </a:t>
            </a: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sz="26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statement</a:t>
            </a:r>
            <a:endParaRPr lang="en-US" sz="2600" b="0" strike="noStrike" spc="-1" dirty="0">
              <a:latin typeface="Gill Sans MT" panose="020B0502020104020203" pitchFamily="34" charset="0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The loop should be executed at least one time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1022400" lvl="2" indent="-350280">
              <a:lnSpc>
                <a:spcPct val="100000"/>
              </a:lnSpc>
              <a:spcBef>
                <a:spcPts val="519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Usually, </a:t>
            </a:r>
            <a:r>
              <a:rPr lang="en-US" sz="26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do-while </a:t>
            </a:r>
            <a:endParaRPr lang="en-US" sz="26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Effect">
                      <p:stCondLst>
                        <p:cond delay="indefinite"/>
                      </p:stCondLst>
                      <p:childTnLst>
                        <p:par>
                          <p:cTn id="15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239CB54-F9F0-4006-8760-8F61AA7CC82E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46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What We Will Learn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Introduction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C2C2C2"/>
                </a:solidFill>
                <a:latin typeface="Consolas" panose="020B0609020204030204" pitchFamily="49" charset="0"/>
              </a:rPr>
              <a:t>while</a:t>
            </a: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 statement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C2C2C2"/>
                </a:solidFill>
                <a:latin typeface="Consolas" panose="020B0609020204030204" pitchFamily="49" charset="0"/>
              </a:rPr>
              <a:t>do-while</a:t>
            </a: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 statement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C2C2C2"/>
                </a:solidFill>
                <a:latin typeface="Consolas" panose="020B0609020204030204" pitchFamily="49" charset="0"/>
              </a:rPr>
              <a:t>for</a:t>
            </a: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 statement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Arrays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Advanced loops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Bugs and avoiding them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A90AD24-55F2-415E-B80C-F3D0666C51A5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47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Common bugs and avoiding them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457200" y="1241280"/>
            <a:ext cx="8228880" cy="5125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Loop should terminate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i="1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E.g.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, in </a:t>
            </a:r>
            <a:r>
              <a:rPr lang="en-US" sz="28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loops, after each iteration, we should approach to the stop condition 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9960" indent="-324720"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00CC00"/>
                </a:solidFill>
                <a:latin typeface="Consolas" panose="020B0609020204030204" pitchFamily="49" charset="0"/>
              </a:rPr>
              <a:t>for(</a:t>
            </a:r>
            <a:r>
              <a:rPr lang="en-US" sz="2800" b="1" strike="noStrike" spc="-1" dirty="0" err="1">
                <a:solidFill>
                  <a:srgbClr val="00CC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strike="noStrike" spc="-1" dirty="0">
                <a:solidFill>
                  <a:srgbClr val="00CC00"/>
                </a:solidFill>
                <a:latin typeface="Consolas" panose="020B0609020204030204" pitchFamily="49" charset="0"/>
              </a:rPr>
              <a:t> = 0; </a:t>
            </a:r>
            <a:r>
              <a:rPr lang="en-US" sz="2800" b="1" strike="noStrike" spc="-1" dirty="0" err="1">
                <a:solidFill>
                  <a:srgbClr val="00CC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strike="noStrike" spc="-1" dirty="0">
                <a:solidFill>
                  <a:srgbClr val="00CC00"/>
                </a:solidFill>
                <a:latin typeface="Consolas" panose="020B0609020204030204" pitchFamily="49" charset="0"/>
              </a:rPr>
              <a:t> &lt; 10; </a:t>
            </a:r>
            <a:r>
              <a:rPr lang="en-US" sz="2800" b="1" strike="noStrike" spc="-1" dirty="0" err="1">
                <a:solidFill>
                  <a:srgbClr val="00CC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strike="noStrike" spc="-1" dirty="0">
                <a:solidFill>
                  <a:srgbClr val="00CC00"/>
                </a:solidFill>
                <a:latin typeface="Consolas" panose="020B0609020204030204" pitchFamily="49" charset="0"/>
              </a:rPr>
              <a:t>++)	//OK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9960" indent="-324720"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for(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 = 0;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 &lt; 10;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--) //Bug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spcAft>
                <a:spcPts val="641"/>
              </a:spcAft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Initialize loop control variables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400"/>
              </a:spcBef>
              <a:spcAft>
                <a:spcPts val="561"/>
              </a:spcAft>
            </a:pP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	int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;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400"/>
              </a:spcBef>
              <a:spcAft>
                <a:spcPts val="561"/>
              </a:spcAft>
            </a:pP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	for( ;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 &lt; 10;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nsolas" panose="020B0609020204030204" pitchFamily="49" charset="0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++)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63CED34-A154-469E-A630-213FB9BDFB21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48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Common bugs and avoiding them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301622" y="1253340"/>
            <a:ext cx="8539316" cy="52237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349"/>
              </a:spcBef>
              <a:spcAft>
                <a:spcPts val="541"/>
              </a:spcAft>
              <a:buClr>
                <a:srgbClr val="003399"/>
              </a:buClr>
              <a:buFont typeface="Wingdings" charset="2"/>
              <a:buChar char=""/>
            </a:pPr>
            <a:r>
              <a:rPr lang="en-US" sz="27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Do not modify </a:t>
            </a:r>
            <a:r>
              <a:rPr lang="en-US" sz="27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sz="27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loop controller inside </a:t>
            </a:r>
            <a:r>
              <a:rPr lang="en-US" sz="2700" spc="-1" dirty="0">
                <a:solidFill>
                  <a:srgbClr val="000000"/>
                </a:solidFill>
                <a:latin typeface="Gill Sans MT" panose="020B0502020104020203" pitchFamily="34" charset="0"/>
              </a:rPr>
              <a:t>the </a:t>
            </a:r>
            <a:r>
              <a:rPr lang="en-US" sz="2700" b="0" strike="noStrike" spc="-1" dirty="0">
                <a:solidFill>
                  <a:srgbClr val="0070C0"/>
                </a:solidFill>
                <a:latin typeface="Gill Sans MT" panose="020B0502020104020203" pitchFamily="34" charset="0"/>
              </a:rPr>
              <a:t>loop body</a:t>
            </a:r>
            <a:r>
              <a:rPr lang="en-US" sz="2700" b="0" strike="noStrike" spc="-1" dirty="0">
                <a:latin typeface="Gill Sans MT" panose="020B0502020104020203" pitchFamily="34" charset="0"/>
              </a:rPr>
              <a:t>:</a:t>
            </a: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 dirty="0">
                <a:solidFill>
                  <a:srgbClr val="FF3300"/>
                </a:solidFill>
                <a:latin typeface="Consolas" panose="020B0609020204030204" pitchFamily="49" charset="0"/>
              </a:rPr>
              <a:t>for(</a:t>
            </a:r>
            <a:r>
              <a:rPr lang="en-US" sz="2700" b="1" strike="noStrike" spc="-1" dirty="0" err="1">
                <a:solidFill>
                  <a:srgbClr val="FF3300"/>
                </a:solidFill>
                <a:latin typeface="Consolas" panose="020B0609020204030204" pitchFamily="49" charset="0"/>
              </a:rPr>
              <a:t>i</a:t>
            </a:r>
            <a:r>
              <a:rPr lang="en-US" sz="2700" b="1" strike="noStrike" spc="-1" dirty="0">
                <a:solidFill>
                  <a:srgbClr val="FF3300"/>
                </a:solidFill>
                <a:latin typeface="Consolas" panose="020B0609020204030204" pitchFamily="49" charset="0"/>
              </a:rPr>
              <a:t> = 0; </a:t>
            </a:r>
            <a:r>
              <a:rPr lang="en-US" sz="2700" b="1" strike="noStrike" spc="-1" dirty="0" err="1">
                <a:solidFill>
                  <a:srgbClr val="FF3300"/>
                </a:solidFill>
                <a:latin typeface="Consolas" panose="020B0609020204030204" pitchFamily="49" charset="0"/>
              </a:rPr>
              <a:t>i</a:t>
            </a:r>
            <a:r>
              <a:rPr lang="en-US" sz="2700" b="1" strike="noStrike" spc="-1" dirty="0">
                <a:solidFill>
                  <a:srgbClr val="FF3300"/>
                </a:solidFill>
                <a:latin typeface="Consolas" panose="020B0609020204030204" pitchFamily="49" charset="0"/>
              </a:rPr>
              <a:t> &lt; 10; </a:t>
            </a:r>
            <a:r>
              <a:rPr lang="en-US" sz="2700" b="1" strike="noStrike" spc="-1" dirty="0" err="1">
                <a:solidFill>
                  <a:srgbClr val="FF3300"/>
                </a:solidFill>
                <a:latin typeface="Consolas" panose="020B0609020204030204" pitchFamily="49" charset="0"/>
              </a:rPr>
              <a:t>i</a:t>
            </a:r>
            <a:r>
              <a:rPr lang="en-US" sz="2700" b="1" strike="noStrike" spc="-1" dirty="0">
                <a:solidFill>
                  <a:srgbClr val="FF3300"/>
                </a:solidFill>
                <a:latin typeface="Consolas" panose="020B0609020204030204" pitchFamily="49" charset="0"/>
              </a:rPr>
              <a:t>++){</a:t>
            </a:r>
            <a:endParaRPr lang="en-US" sz="2700" b="0" strike="noStrike" spc="-1" dirty="0">
              <a:solidFill>
                <a:srgbClr val="FF3300"/>
              </a:solidFill>
              <a:latin typeface="Gill Sans MT" panose="020B0502020104020203" pitchFamily="34" charset="0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 dirty="0">
                <a:solidFill>
                  <a:srgbClr val="FF3300"/>
                </a:solidFill>
                <a:latin typeface="Consolas" panose="020B0609020204030204" pitchFamily="49" charset="0"/>
              </a:rPr>
              <a:t>		...</a:t>
            </a:r>
            <a:endParaRPr lang="en-US" sz="2700" b="0" strike="noStrike" spc="-1" dirty="0">
              <a:solidFill>
                <a:srgbClr val="FF3300"/>
              </a:solidFill>
              <a:latin typeface="Gill Sans MT" panose="020B0502020104020203" pitchFamily="34" charset="0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 dirty="0">
                <a:solidFill>
                  <a:srgbClr val="FF3300"/>
                </a:solidFill>
                <a:latin typeface="Consolas" panose="020B0609020204030204" pitchFamily="49" charset="0"/>
              </a:rPr>
              <a:t>		</a:t>
            </a:r>
            <a:r>
              <a:rPr lang="en-US" sz="2700" b="1" strike="noStrike" spc="-1" dirty="0" err="1">
                <a:solidFill>
                  <a:srgbClr val="FF3300"/>
                </a:solidFill>
                <a:latin typeface="Consolas" panose="020B0609020204030204" pitchFamily="49" charset="0"/>
              </a:rPr>
              <a:t>i</a:t>
            </a:r>
            <a:r>
              <a:rPr lang="en-US" sz="2700" b="1" strike="noStrike" spc="-1" dirty="0">
                <a:solidFill>
                  <a:srgbClr val="FF3300"/>
                </a:solidFill>
                <a:latin typeface="Consolas" panose="020B0609020204030204" pitchFamily="49" charset="0"/>
              </a:rPr>
              <a:t>--; </a:t>
            </a:r>
            <a:r>
              <a:rPr lang="en-US" sz="2700" b="1" strike="noStrike" spc="-1" dirty="0">
                <a:solidFill>
                  <a:srgbClr val="C00000"/>
                </a:solidFill>
                <a:latin typeface="Consolas" panose="020B0609020204030204" pitchFamily="49" charset="0"/>
              </a:rPr>
              <a:t>//Bug</a:t>
            </a:r>
            <a:endParaRPr lang="en-US" sz="2700" b="0" strike="noStrike" spc="-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 dirty="0">
                <a:solidFill>
                  <a:srgbClr val="FF3300"/>
                </a:solidFill>
                <a:latin typeface="Consolas" panose="020B0609020204030204" pitchFamily="49" charset="0"/>
              </a:rPr>
              <a:t>}</a:t>
            </a:r>
            <a:endParaRPr lang="en-US" sz="2700" b="0" strike="noStrike" spc="-1" dirty="0">
              <a:solidFill>
                <a:srgbClr val="FF3300"/>
              </a:solidFill>
              <a:latin typeface="Gill Sans MT" panose="020B0502020104020203" pitchFamily="34" charset="0"/>
            </a:endParaRPr>
          </a:p>
          <a:p>
            <a:pPr marL="669960" indent="-324720">
              <a:lnSpc>
                <a:spcPct val="80000"/>
              </a:lnSpc>
              <a:spcBef>
                <a:spcPts val="751"/>
              </a:spcBef>
            </a:pPr>
            <a:endParaRPr lang="en-US" sz="27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80000"/>
              </a:lnSpc>
              <a:spcBef>
                <a:spcPts val="13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7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Take care about wrong control conditions</a:t>
            </a:r>
            <a:endParaRPr lang="en-US" sz="2700" b="0" strike="noStrike" spc="-1" dirty="0">
              <a:latin typeface="Gill Sans MT" panose="020B0502020104020203" pitchFamily="34" charset="0"/>
            </a:endParaRPr>
          </a:p>
          <a:p>
            <a:pPr marL="669960" lvl="1" indent="-324720">
              <a:lnSpc>
                <a:spcPct val="80000"/>
              </a:lnSpc>
              <a:spcBef>
                <a:spcPts val="45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3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&lt; vs. &lt;=</a:t>
            </a:r>
            <a:endParaRPr lang="en-US" sz="2300" b="0" strike="noStrike" spc="-1" dirty="0">
              <a:latin typeface="Gill Sans MT" panose="020B0502020104020203" pitchFamily="34" charset="0"/>
            </a:endParaRPr>
          </a:p>
          <a:p>
            <a:pPr marL="669960" lvl="1" indent="-324720">
              <a:lnSpc>
                <a:spcPct val="80000"/>
              </a:lnSpc>
              <a:spcBef>
                <a:spcPts val="45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3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= vs. ==</a:t>
            </a:r>
            <a:endParaRPr lang="en-US" sz="2300" b="0" strike="noStrike" spc="-1" dirty="0">
              <a:latin typeface="Gill Sans MT" panose="020B0502020104020203" pitchFamily="34" charset="0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int b = 10;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while(</a:t>
            </a:r>
            <a:r>
              <a:rPr lang="en-US" sz="24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a = b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){  </a:t>
            </a:r>
            <a:r>
              <a:rPr lang="en-US" sz="24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//it means while(true)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("%d", &amp;a)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endParaRPr lang="en-US" sz="27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460E-B408-4C57-94B0-04FC5CA7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65" y="192986"/>
            <a:ext cx="8412975" cy="553998"/>
          </a:xfrm>
        </p:spPr>
        <p:txBody>
          <a:bodyPr/>
          <a:lstStyle/>
          <a:p>
            <a:r>
              <a:rPr lang="en-US" spc="-1" dirty="0">
                <a:solidFill>
                  <a:srgbClr val="293A83"/>
                </a:solidFill>
                <a:ea typeface="+mn-ea"/>
                <a:cs typeface="+mn-cs"/>
              </a:rPr>
              <a:t>Exercise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557D5-0FC5-4E49-A71A-97E6ADDB653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73465" y="1190445"/>
            <a:ext cx="8412975" cy="1551194"/>
          </a:xfrm>
        </p:spPr>
        <p:txBody>
          <a:bodyPr anchor="t"/>
          <a:lstStyle/>
          <a:p>
            <a:r>
              <a:rPr lang="en-US" sz="2800" dirty="0"/>
              <a:t>Write a C program to display Pascal's triangle.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73D78-C805-4FDE-8331-C49186483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59" y="1719300"/>
            <a:ext cx="2173497" cy="4390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7B1E4D-0886-4BFC-BD56-4EFFDAA40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293" y="2026888"/>
            <a:ext cx="3519113" cy="2089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4F8518-58D5-41B1-BF1C-0DC2B239479D}"/>
              </a:ext>
            </a:extLst>
          </p:cNvPr>
          <p:cNvSpPr txBox="1"/>
          <p:nvPr/>
        </p:nvSpPr>
        <p:spPr>
          <a:xfrm>
            <a:off x="3165895" y="5115161"/>
            <a:ext cx="5702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Answer:</a:t>
            </a:r>
          </a:p>
          <a:p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https://www.w3resource.com/c-programming-exercises/for-loop/c-for-loop-exercises-33.php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991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08E4871-4E42-44F8-AF69-48BA00FA5F76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5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Repetition: sentinel controlled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80880" y="1143000"/>
            <a:ext cx="8686080" cy="52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When we do </a:t>
            </a:r>
            <a:r>
              <a:rPr lang="en-US" sz="2800" b="0" strike="noStrike" spc="-1" dirty="0">
                <a:solidFill>
                  <a:srgbClr val="C00000"/>
                </a:solidFill>
                <a:latin typeface="Gill Sans MT" panose="020B0502020104020203" pitchFamily="34" charset="0"/>
              </a:rPr>
              <a:t>NOT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know the number of iteration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But we know, when loop terminates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E.g., Average of arbitrary positive numbers ending with &lt;0</a:t>
            </a:r>
            <a:endParaRPr lang="en-US" sz="24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spc="-1" dirty="0">
                <a:solidFill>
                  <a:srgbClr val="000000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n </a:t>
            </a:r>
            <a:r>
              <a:rPr lang="en-US" sz="2800" spc="-1" dirty="0">
                <a:solidFill>
                  <a:srgbClr val="000000"/>
                </a:solidFill>
                <a:latin typeface="Wingdings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Get first input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While (n is not </a:t>
            </a:r>
            <a:r>
              <a:rPr lang="en-US" sz="2800" b="0" strike="noStrike" spc="-1" dirty="0">
                <a:solidFill>
                  <a:srgbClr val="7030A0"/>
                </a:solidFill>
                <a:latin typeface="Gill Sans MT" panose="020B0502020104020203" pitchFamily="34" charset="0"/>
              </a:rPr>
              <a:t>sentinel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)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		do something (sum, …)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		 n </a:t>
            </a:r>
            <a:r>
              <a:rPr lang="en-US" sz="2800" b="0" strike="noStrike" spc="-1" dirty="0">
                <a:solidFill>
                  <a:srgbClr val="000000"/>
                </a:solidFill>
                <a:latin typeface="Wingdings"/>
                <a:sym typeface="Wingdings" panose="05000000000000000000" pitchFamily="2" charset="2"/>
              </a:rPr>
              <a:t>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get the next input 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if (there is not any valid input)  then S1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else S2	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endParaRPr lang="en-US" sz="28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15084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  <a:ea typeface="DejaVu Sans"/>
              </a:rPr>
              <a:t>Reference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1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C0000"/>
                </a:solidFill>
                <a:latin typeface="Gill Sans MT" panose="020B0502020104020203" pitchFamily="34" charset="0"/>
                <a:ea typeface="DejaVu Sans"/>
              </a:rPr>
              <a:t>Reading Assignment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: </a:t>
            </a:r>
            <a:r>
              <a:rPr lang="en-US" sz="3200" b="1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Chapter 4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</a:rPr>
              <a:t> of “C How to Program”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4529A164-DC0E-48B1-89BB-CAEE60021494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50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7A11C6-1077-C390-7C96-D8DC7FF04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72" y="2132856"/>
            <a:ext cx="3106855" cy="3889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5510F-8B20-C809-57B3-8D176340A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EF8605F5-A0D3-F032-5642-71DF0665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>
                <a:solidFill>
                  <a:srgbClr val="293A83"/>
                </a:solidFill>
                <a:latin typeface="Gill Sans MT" panose="020B0502020104020203" pitchFamily="34" charset="0"/>
              </a:rPr>
              <a:t>Questions </a:t>
            </a:r>
            <a:endParaRPr lang="en-US" sz="4000" b="1" dirty="0">
              <a:solidFill>
                <a:srgbClr val="293A83"/>
              </a:solidFill>
              <a:latin typeface="Gill Sans MT" panose="020B0502020104020203" pitchFamily="34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5509D198-6C68-2647-94AE-FBB61ADE4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What will be the output of the following code?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nn-NO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int i = 0;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nn-NO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while (i &lt; 5)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nn-NO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printf("%d ", i++);</a:t>
            </a:r>
            <a:endParaRPr lang="en-US" sz="2000" b="1" ker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2400" kern="0">
                <a:solidFill>
                  <a:schemeClr val="tx1"/>
                </a:solidFill>
                <a:latin typeface="Gill Sans MT" panose="020B0502020104020203" pitchFamily="34" charset="0"/>
              </a:rPr>
              <a:t>    A) 0 1 2 3 4	    	   	B) 0 1 2 3 4 5	   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2400" kern="0">
                <a:solidFill>
                  <a:schemeClr val="tx1"/>
                </a:solidFill>
                <a:latin typeface="Gill Sans MT" panose="020B0502020104020203" pitchFamily="34" charset="0"/>
              </a:rPr>
              <a:t>    C) Infinite loop   		D) No output</a:t>
            </a:r>
            <a:endParaRPr lang="en-US" sz="2400" kern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rgbClr val="C00000"/>
                </a:solidFill>
                <a:latin typeface="Gill Sans MT" panose="020B0502020104020203" pitchFamily="34" charset="0"/>
              </a:rPr>
              <a:t>Answer: A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		</a:t>
            </a:r>
            <a:endParaRPr lang="en-US" sz="2800" kern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45107EB0-51D0-72F8-7EF3-7478CAC0B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562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5F105-BBB8-03A9-1ADF-F31EB63A6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01F32010-2EB3-F9DF-15E1-F864067C2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>
                <a:solidFill>
                  <a:srgbClr val="293A83"/>
                </a:solidFill>
                <a:latin typeface="Gill Sans MT" panose="020B0502020104020203" pitchFamily="34" charset="0"/>
              </a:rPr>
              <a:t>Questions </a:t>
            </a:r>
            <a:endParaRPr lang="en-US" sz="4000" b="1" dirty="0">
              <a:solidFill>
                <a:srgbClr val="293A83"/>
              </a:solidFill>
              <a:latin typeface="Gill Sans MT" panose="020B0502020104020203" pitchFamily="34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D2702188-1810-A366-2F14-59B811AED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What will be the output of the following code?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int main() {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  int i = 0; 29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  for (; i &lt; 5; i++) {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    if (i % 2 == 0){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      continue;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    printf("%d ", i);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  return 0;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2400" kern="0">
                <a:solidFill>
                  <a:schemeClr val="tx1"/>
                </a:solidFill>
                <a:latin typeface="Gill Sans MT" panose="020B0502020104020203" pitchFamily="34" charset="0"/>
              </a:rPr>
              <a:t>    </a:t>
            </a:r>
            <a:endParaRPr lang="en-US" sz="2800" kern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		</a:t>
            </a:r>
            <a:endParaRPr lang="en-US" sz="2800" kern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D9F8F9C6-A235-1BDD-1B83-6C2C66C40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9EFC9-4AB2-4D83-D629-39F73B75D860}"/>
              </a:ext>
            </a:extLst>
          </p:cNvPr>
          <p:cNvSpPr txBox="1"/>
          <p:nvPr/>
        </p:nvSpPr>
        <p:spPr>
          <a:xfrm>
            <a:off x="4840447" y="2097248"/>
            <a:ext cx="27012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1200"/>
              </a:spcBef>
              <a:buClr>
                <a:srgbClr val="003399"/>
              </a:buClr>
              <a:buAutoNum type="alphaUcParenR"/>
              <a:tabLst/>
            </a:pPr>
            <a:r>
              <a:rPr lang="en-US" sz="1800" kern="0">
                <a:solidFill>
                  <a:schemeClr val="tx1"/>
                </a:solidFill>
                <a:latin typeface="Gill Sans MT" panose="020B0502020104020203" pitchFamily="34" charset="0"/>
              </a:rPr>
              <a:t>1 3 </a:t>
            </a:r>
          </a:p>
          <a:p>
            <a:pPr marL="342900" lvl="0" indent="-342900">
              <a:spcBef>
                <a:spcPts val="1200"/>
              </a:spcBef>
              <a:buClr>
                <a:srgbClr val="003399"/>
              </a:buClr>
              <a:buAutoNum type="alphaUcParenR"/>
              <a:tabLst/>
            </a:pPr>
            <a:r>
              <a:rPr lang="en-US" sz="1800" b="0" i="0" u="none" strike="noStrike" baseline="0">
                <a:solidFill>
                  <a:srgbClr val="000000"/>
                </a:solidFill>
              </a:rPr>
              <a:t>0 2 4 </a:t>
            </a:r>
          </a:p>
          <a:p>
            <a:pPr marL="342900" lvl="0" indent="-342900">
              <a:spcBef>
                <a:spcPts val="1200"/>
              </a:spcBef>
              <a:buClr>
                <a:srgbClr val="003399"/>
              </a:buClr>
              <a:buAutoNum type="alphaUcParenR"/>
              <a:tabLst/>
            </a:pPr>
            <a:r>
              <a:rPr lang="en-US" sz="1800" b="0" i="0" u="none" strike="noStrike" baseline="0">
                <a:solidFill>
                  <a:srgbClr val="000000"/>
                </a:solidFill>
              </a:rPr>
              <a:t>1 2 3 </a:t>
            </a:r>
          </a:p>
          <a:p>
            <a:pPr marL="342900" lvl="0" indent="-342900">
              <a:spcBef>
                <a:spcPts val="1200"/>
              </a:spcBef>
              <a:buClr>
                <a:srgbClr val="003399"/>
              </a:buClr>
              <a:buAutoNum type="alphaUcParenR"/>
              <a:tabLst/>
            </a:pPr>
            <a:r>
              <a:rPr lang="en-US" sz="1800" b="0" i="0" u="none" strike="noStrike" baseline="0">
                <a:solidFill>
                  <a:srgbClr val="000000"/>
                </a:solidFill>
              </a:rPr>
              <a:t>1 3 5 </a:t>
            </a:r>
          </a:p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000" kern="0">
                <a:solidFill>
                  <a:srgbClr val="C00000"/>
                </a:solidFill>
                <a:latin typeface="Gill Sans MT" panose="020B0502020104020203" pitchFamily="34" charset="0"/>
              </a:rPr>
              <a:t>Answer: 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9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22395-5CC4-D99C-CDED-4122E94D1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AD6625A5-5F81-5CF2-B7FE-15F282C98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>
                <a:solidFill>
                  <a:srgbClr val="293A83"/>
                </a:solidFill>
                <a:latin typeface="Gill Sans MT" panose="020B0502020104020203" pitchFamily="34" charset="0"/>
              </a:rPr>
              <a:t>Questions </a:t>
            </a:r>
            <a:endParaRPr lang="en-US" sz="4000" b="1" dirty="0">
              <a:solidFill>
                <a:srgbClr val="293A83"/>
              </a:solidFill>
              <a:latin typeface="Gill Sans MT" panose="020B0502020104020203" pitchFamily="34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5254D44D-3E61-9D38-3758-B51C50734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What will be the output of this nested loop?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1600" b="1" kern="0">
                <a:solidFill>
                  <a:schemeClr val="tx1"/>
                </a:solidFill>
                <a:latin typeface="Consolas" panose="020B0609020204030204" pitchFamily="49" charset="0"/>
              </a:rPr>
              <a:t>int main() {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1600" b="1" kern="0">
                <a:solidFill>
                  <a:schemeClr val="tx1"/>
                </a:solidFill>
                <a:latin typeface="Consolas" panose="020B0609020204030204" pitchFamily="49" charset="0"/>
              </a:rPr>
              <a:t>  int i, j;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1600" b="1" kern="0">
                <a:solidFill>
                  <a:schemeClr val="tx1"/>
                </a:solidFill>
                <a:latin typeface="Consolas" panose="020B0609020204030204" pitchFamily="49" charset="0"/>
              </a:rPr>
              <a:t>  for (i = 0; i &lt; 3; i++) {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1600" b="1" kern="0">
                <a:solidFill>
                  <a:schemeClr val="tx1"/>
                </a:solidFill>
                <a:latin typeface="Consolas" panose="020B0609020204030204" pitchFamily="49" charset="0"/>
              </a:rPr>
              <a:t>    for (j = i; j &lt; 3; j++) {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1600" b="1" kern="0">
                <a:solidFill>
                  <a:schemeClr val="tx1"/>
                </a:solidFill>
                <a:latin typeface="Consolas" panose="020B0609020204030204" pitchFamily="49" charset="0"/>
              </a:rPr>
              <a:t>      if (i == j)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1600" b="1" kern="0">
                <a:solidFill>
                  <a:schemeClr val="tx1"/>
                </a:solidFill>
                <a:latin typeface="Consolas" panose="020B0609020204030204" pitchFamily="49" charset="0"/>
              </a:rPr>
              <a:t>      continue;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1600" b="1" kern="0">
                <a:solidFill>
                  <a:schemeClr val="tx1"/>
                </a:solidFill>
                <a:latin typeface="Consolas" panose="020B0609020204030204" pitchFamily="49" charset="0"/>
              </a:rPr>
              <a:t>      printf("%d%d ", i, j);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1600" b="1" kern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1600" b="1" kern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1600" b="1" kern="0">
                <a:solidFill>
                  <a:schemeClr val="tx1"/>
                </a:solidFill>
                <a:latin typeface="Consolas" panose="020B0609020204030204" pitchFamily="49" charset="0"/>
              </a:rPr>
              <a:t>  return 0;</a:t>
            </a:r>
          </a:p>
          <a:p>
            <a:pPr marL="0" lvl="0" indent="0">
              <a:spcBef>
                <a:spcPts val="1200"/>
              </a:spcBef>
              <a:buClr>
                <a:srgbClr val="003399"/>
              </a:buClr>
              <a:tabLst/>
            </a:pPr>
            <a:r>
              <a:rPr lang="en-US" sz="1600" b="1" ker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kern="0">
                <a:solidFill>
                  <a:schemeClr val="tx1"/>
                </a:solidFill>
                <a:latin typeface="Gill Sans MT" panose="020B0502020104020203" pitchFamily="34" charset="0"/>
              </a:rPr>
              <a:t>    </a:t>
            </a:r>
            <a:endParaRPr lang="en-US" sz="2800" kern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		</a:t>
            </a:r>
            <a:endParaRPr lang="en-US" sz="2800" kern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835D0818-E00E-46A8-B80D-249538122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1B87FD-5BD2-234D-08C3-A4DB4B1F109D}"/>
              </a:ext>
            </a:extLst>
          </p:cNvPr>
          <p:cNvSpPr txBox="1"/>
          <p:nvPr/>
        </p:nvSpPr>
        <p:spPr>
          <a:xfrm>
            <a:off x="4840447" y="2097248"/>
            <a:ext cx="27012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/>
              <a:t>01 02 12 </a:t>
            </a:r>
          </a:p>
          <a:p>
            <a:pPr marL="342900" indent="-342900">
              <a:buAutoNum type="alphaUcParenR"/>
            </a:pPr>
            <a:r>
              <a:rPr lang="en-US"/>
              <a:t>00 01 02 </a:t>
            </a:r>
          </a:p>
          <a:p>
            <a:pPr marL="342900" indent="-342900">
              <a:buAutoNum type="alphaUcParenR"/>
            </a:pPr>
            <a:r>
              <a:rPr lang="en-US"/>
              <a:t>01 12 02 </a:t>
            </a:r>
          </a:p>
          <a:p>
            <a:pPr marL="342900" indent="-342900">
              <a:buAutoNum type="alphaUcParenR"/>
            </a:pPr>
            <a:r>
              <a:rPr lang="en-US"/>
              <a:t>00 01 10 </a:t>
            </a:r>
            <a:endParaRPr lang="en-US" sz="2000" kern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000" kern="0">
                <a:solidFill>
                  <a:srgbClr val="C00000"/>
                </a:solidFill>
                <a:latin typeface="Gill Sans MT" panose="020B0502020104020203" pitchFamily="34" charset="0"/>
              </a:rPr>
              <a:t>Answer: 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39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9D1430C-ED79-454B-95BA-1D9BCFD3BD03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6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Repetition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57200" y="114300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Repetition is performed by loops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Put all statements to repeat in a </a:t>
            </a:r>
            <a:r>
              <a:rPr lang="en-US" sz="2800" b="0" strike="noStrike" spc="-1" dirty="0">
                <a:solidFill>
                  <a:srgbClr val="CC0000"/>
                </a:solidFill>
                <a:latin typeface="Gill Sans MT" panose="020B0502020104020203" pitchFamily="34" charset="0"/>
              </a:rPr>
              <a:t>loop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Do not loop to </a:t>
            </a:r>
            <a:r>
              <a:rPr lang="en-US" sz="3200" b="0" strike="noStrike" spc="-1" dirty="0">
                <a:solidFill>
                  <a:srgbClr val="7030A0"/>
                </a:solidFill>
                <a:latin typeface="Gill Sans MT" panose="020B0502020104020203" pitchFamily="34" charset="0"/>
              </a:rPr>
              <a:t>infinity </a:t>
            </a: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1" strike="noStrike" spc="-1" dirty="0">
                <a:solidFill>
                  <a:srgbClr val="7030A0"/>
                </a:solidFill>
                <a:latin typeface="Gill Sans MT" panose="020B0502020104020203" pitchFamily="34" charset="0"/>
              </a:rPr>
              <a:t>Stop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the repetition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Based on some conditions (counter, sentinel)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C has three statements for loops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while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statement 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do-while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statement 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for</a:t>
            </a:r>
            <a:r>
              <a:rPr lang="en-US" sz="28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statement </a:t>
            </a:r>
            <a:endParaRPr lang="en-US" sz="28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9651347-EE76-4AC8-92F6-A07C047131CD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7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What We Will Learn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Introduction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sz="3200" b="0" strike="noStrike" spc="-1" dirty="0">
                <a:solidFill>
                  <a:srgbClr val="000000"/>
                </a:solidFill>
                <a:latin typeface="Gill Sans MT" panose="020B0502020104020203" pitchFamily="34" charset="0"/>
              </a:rPr>
              <a:t> statement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C2C2C2"/>
                </a:solidFill>
                <a:latin typeface="Consolas" panose="020B0609020204030204" pitchFamily="49" charset="0"/>
              </a:rPr>
              <a:t>do-while</a:t>
            </a: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 statement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C2C2C2"/>
                </a:solidFill>
                <a:latin typeface="Consolas" panose="020B0609020204030204" pitchFamily="49" charset="0"/>
              </a:rPr>
              <a:t>for</a:t>
            </a: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 statement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Arrays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Advanced loops 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C2C2C2"/>
                </a:solidFill>
                <a:latin typeface="Gill Sans MT" panose="020B0502020104020203" pitchFamily="34" charset="0"/>
              </a:rPr>
              <a:t>Bugs and avoiding them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2B93E38-7EAA-48BC-AF44-E01317881EA8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8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93A83"/>
                </a:solidFill>
                <a:latin typeface="Consolas" panose="020B0609020204030204" pitchFamily="49" charset="0"/>
              </a:rPr>
              <a:t>while</a:t>
            </a:r>
            <a:r>
              <a:rPr lang="en-US" sz="4000" b="0" strike="noStrike" spc="-1" dirty="0">
                <a:solidFill>
                  <a:srgbClr val="293A83"/>
                </a:solidFill>
                <a:latin typeface="Gill Sans MT" panose="020B0502020104020203" pitchFamily="34" charset="0"/>
              </a:rPr>
              <a:t> statement </a:t>
            </a:r>
            <a:endParaRPr lang="en-US" sz="40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118440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while </a:t>
            </a:r>
            <a:r>
              <a:rPr lang="en-US" sz="32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 &lt;expression&gt; </a:t>
            </a:r>
            <a:r>
              <a:rPr lang="en-US" sz="3200" b="1" strike="noStrike" spc="-1" dirty="0">
                <a:solidFill>
                  <a:srgbClr val="CC0000"/>
                </a:solidFill>
                <a:latin typeface="Consolas" panose="020B0609020204030204" pitchFamily="49" charset="0"/>
              </a:rPr>
              <a:t>)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	&lt;statements&gt;</a:t>
            </a: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 dirty="0">
              <a:latin typeface="Gill Sans MT" panose="020B0502020104020203" pitchFamily="34" charset="0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 dirty="0">
              <a:latin typeface="Gill Sans MT" panose="020B0502020104020203" pitchFamily="34" charset="0"/>
            </a:endParaRPr>
          </a:p>
        </p:txBody>
      </p:sp>
      <p:pic>
        <p:nvPicPr>
          <p:cNvPr id="157" name="Picture 4"/>
          <p:cNvPicPr/>
          <p:nvPr/>
        </p:nvPicPr>
        <p:blipFill>
          <a:blip r:embed="rId3"/>
          <a:stretch/>
        </p:blipFill>
        <p:spPr>
          <a:xfrm>
            <a:off x="1371600" y="2859120"/>
            <a:ext cx="6400080" cy="316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E5DD71F-FCA7-424C-839D-18F74B221C70}" type="slidenum">
              <a:rPr lang="en-US" sz="1200" b="0" strike="noStrike" spc="-1">
                <a:solidFill>
                  <a:srgbClr val="000000"/>
                </a:solidFill>
                <a:latin typeface="Gill Sans MT" panose="020B0502020104020203" pitchFamily="34" charset="0"/>
                <a:ea typeface="MS PGothic"/>
              </a:rPr>
              <a:t>9</a:t>
            </a:fld>
            <a:endParaRPr lang="en-US" sz="1200" b="0" strike="noStrike" spc="-1" dirty="0">
              <a:latin typeface="Gill Sans MT" panose="020B0502020104020203" pitchFamily="34" charset="0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896466" y="1276709"/>
            <a:ext cx="3936624" cy="860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بنويسيد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عدد</a:t>
            </a:r>
            <a:r>
              <a:rPr lang="fa-IR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2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n</a:t>
            </a:r>
            <a:r>
              <a:rPr lang="fa-IR" sz="22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اعداد</a:t>
            </a:r>
            <a:r>
              <a:rPr lang="fa-IR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2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0</a:t>
            </a:r>
            <a:r>
              <a:rPr lang="fa-IR" sz="22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تا</a:t>
            </a:r>
            <a:r>
              <a:rPr lang="fa-IR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2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n</a:t>
            </a:r>
            <a:r>
              <a:rPr lang="fa-IR" sz="22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چاپ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Gill Sans MT" panose="020B0502020104020203" pitchFamily="34" charset="0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Gill Sans MT" panose="020B0502020104020203" pitchFamily="34" charset="0"/>
              <a:cs typeface="B Nazanin" panose="00000400000000000000" pitchFamily="2" charset="-7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51CF8C-3DF7-4683-A38B-F5E7BDCB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7" y="369983"/>
            <a:ext cx="8229240" cy="553998"/>
          </a:xfrm>
        </p:spPr>
        <p:txBody>
          <a:bodyPr/>
          <a:lstStyle/>
          <a:p>
            <a:r>
              <a:rPr lang="en-US" sz="4000" spc="-1" dirty="0">
                <a:solidFill>
                  <a:srgbClr val="293A83"/>
                </a:solidFill>
                <a:ea typeface="+mn-ea"/>
                <a:cs typeface="+mn-cs"/>
              </a:rPr>
              <a:t>Example: Print </a:t>
            </a:r>
            <a:r>
              <a:rPr lang="en-US" sz="4000" b="1" i="1" spc="-1" dirty="0">
                <a:solidFill>
                  <a:srgbClr val="293A83"/>
                </a:solidFill>
                <a:ea typeface="+mn-ea"/>
                <a:cs typeface="+mn-cs"/>
              </a:rPr>
              <a:t>n</a:t>
            </a:r>
            <a:r>
              <a:rPr lang="en-US" sz="4000" spc="-1" dirty="0">
                <a:solidFill>
                  <a:srgbClr val="293A83"/>
                </a:solidFill>
                <a:ea typeface="+mn-ea"/>
                <a:cs typeface="+mn-cs"/>
              </a:rPr>
              <a:t> numbers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2A8DE-6911-4FD6-88A7-D8BAFFD43B7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276709"/>
            <a:ext cx="8229240" cy="4934309"/>
          </a:xfrm>
        </p:spPr>
        <p:txBody>
          <a:bodyPr>
            <a:normAutofit fontScale="92500" lnSpcReduction="10000"/>
          </a:bodyPr>
          <a:lstStyle/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#include &lt;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stdio.h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&gt;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int main(void){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int n, number;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number = 0;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("Enter n: ");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scanf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("%d", &amp;n);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	while(number &lt;= n){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		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printf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("%d \n", number);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		number++;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</a:rPr>
              <a:t>	}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	return 0;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-Spring2025">
      <a:majorFont>
        <a:latin typeface="Ubuntu"/>
        <a:ea typeface=""/>
        <a:cs typeface="B Titr"/>
      </a:majorFont>
      <a:minorFont>
        <a:latin typeface="Gill Sans MT"/>
        <a:ea typeface=""/>
        <a:cs typeface="B Kooda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6294</TotalTime>
  <Words>4221</Words>
  <Application>Microsoft Office PowerPoint</Application>
  <PresentationFormat>On-screen Show (4:3)</PresentationFormat>
  <Paragraphs>764</Paragraphs>
  <Slides>53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Consolas</vt:lpstr>
      <vt:lpstr>Gill Sans MT</vt:lpstr>
      <vt:lpstr>Symbol</vt:lpstr>
      <vt:lpstr>Times New Roman</vt:lpstr>
      <vt:lpstr>Wingdings</vt:lpstr>
      <vt:lpstr>Office Theme</vt:lpstr>
      <vt:lpstr>Lecture 7 Repeating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Print n numbers</vt:lpstr>
      <vt:lpstr>Count positive and negative numbers</vt:lpstr>
      <vt:lpstr>PowerPoint Presentation</vt:lpstr>
      <vt:lpstr>PowerPoint Presentation</vt:lpstr>
      <vt:lpstr>Example: Sum of series</vt:lpstr>
      <vt:lpstr>Count positive and negative numbers</vt:lpstr>
      <vt:lpstr>PowerPoint Presentation</vt:lpstr>
      <vt:lpstr>PowerPoint Presentation</vt:lpstr>
      <vt:lpstr>Example: Compute average of grades</vt:lpstr>
      <vt:lpstr>Example: Print even numbers</vt:lpstr>
      <vt:lpstr>Combining for and if statements</vt:lpstr>
      <vt:lpstr>PowerPoint Presentation</vt:lpstr>
      <vt:lpstr>Prime number</vt:lpstr>
      <vt:lpstr>Prime number (cont’d)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Array with fixed size</vt:lpstr>
      <vt:lpstr>Example: for statement on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</vt:lpstr>
      <vt:lpstr>What is the output of this program?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</vt:lpstr>
      <vt:lpstr>PowerPoint Presentation</vt:lpstr>
      <vt:lpstr>PowerPoint Presentation</vt:lpstr>
      <vt:lpstr>PowerPoint Presentation</vt:lpstr>
      <vt:lpstr>PowerPoint Presentation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/>
  <dc:creator>Bahador</dc:creator>
  <dc:description/>
  <cp:lastModifiedBy>emad ferdowsi</cp:lastModifiedBy>
  <cp:revision>556</cp:revision>
  <dcterms:created xsi:type="dcterms:W3CDTF">2007-10-07T13:27:00Z</dcterms:created>
  <dcterms:modified xsi:type="dcterms:W3CDTF">2025-03-02T04:41:49Z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AUT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48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48</vt:i4>
  </property>
</Properties>
</file>