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59"/>
  </p:notesMasterIdLst>
  <p:sldIdLst>
    <p:sldId id="32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307" r:id="rId31"/>
    <p:sldId id="284" r:id="rId32"/>
    <p:sldId id="285" r:id="rId33"/>
    <p:sldId id="286" r:id="rId34"/>
    <p:sldId id="287" r:id="rId35"/>
    <p:sldId id="288" r:id="rId36"/>
    <p:sldId id="310" r:id="rId37"/>
    <p:sldId id="289" r:id="rId38"/>
    <p:sldId id="290" r:id="rId39"/>
    <p:sldId id="291" r:id="rId40"/>
    <p:sldId id="292" r:id="rId41"/>
    <p:sldId id="308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12" r:id="rId56"/>
    <p:sldId id="306" r:id="rId57"/>
    <p:sldId id="309" r:id="rId58"/>
  </p:sldIdLst>
  <p:sldSz cx="9144000" cy="6858000" type="screen4x3"/>
  <p:notesSz cx="7099300" cy="10234613"/>
  <p:custDataLst>
    <p:tags r:id="rId6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9825" autoAdjust="0"/>
  </p:normalViewPr>
  <p:slideViewPr>
    <p:cSldViewPr>
      <p:cViewPr varScale="1">
        <p:scale>
          <a:sx n="99" d="100"/>
          <a:sy n="99" d="100"/>
        </p:scale>
        <p:origin x="199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presProps" Target="pres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1-Multiple printf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relation requirements are that the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is not smaller than long, which is not smaller than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The minimum size for char is 8 bits, the minimum size for short and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 is 16 bits, for long it is 32 bits and long </a:t>
            </a:r>
            <a:r>
              <a:rPr lang="en-US" dirty="0" err="1">
                <a:latin typeface="Arial" charset="0"/>
                <a:cs typeface="Arial" charset="0"/>
              </a:rPr>
              <a:t>long</a:t>
            </a:r>
            <a:r>
              <a:rPr lang="en-US" dirty="0">
                <a:latin typeface="Arial" charset="0"/>
                <a:cs typeface="Arial" charset="0"/>
              </a:rPr>
              <a:t> must contain at least 64 bits. </a:t>
            </a: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19</a:t>
            </a:fld>
            <a:endParaRPr lang="en-US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1111111111 222222222 -1062865566</a:t>
            </a:r>
          </a:p>
          <a:p>
            <a:r>
              <a:rPr lang="en-US" b="1" dirty="0"/>
              <a:t>3.000000e-30 5.000000e-35 0.000000e+00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8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20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21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#define false        0</a:t>
            </a: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22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23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24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25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26</a:t>
            </a:fld>
            <a:endParaRPr lang="en-US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27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29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زبان </a:t>
            </a:r>
            <a:r>
              <a:rPr lang="en-US" dirty="0">
                <a:latin typeface="Arial" charset="0"/>
                <a:cs typeface="Arial" charset="0"/>
              </a:rPr>
              <a:t>C </a:t>
            </a:r>
            <a:r>
              <a:rPr lang="fa-IR" dirty="0">
                <a:latin typeface="Arial" charset="0"/>
                <a:cs typeface="Arial" charset="0"/>
              </a:rPr>
              <a:t>در سال ۱۹۷۲ توسط دنیس ریچی از روی زبان </a:t>
            </a:r>
            <a:r>
              <a:rPr lang="en-US" dirty="0">
                <a:latin typeface="Arial" charset="0"/>
                <a:cs typeface="Arial" charset="0"/>
              </a:rPr>
              <a:t>B </a:t>
            </a:r>
            <a:r>
              <a:rPr lang="fa-IR" dirty="0">
                <a:latin typeface="Arial" charset="0"/>
                <a:cs typeface="Arial" charset="0"/>
              </a:rPr>
              <a:t>و </a:t>
            </a:r>
            <a:r>
              <a:rPr lang="en-US" dirty="0">
                <a:latin typeface="Arial" charset="0"/>
                <a:cs typeface="Arial" charset="0"/>
              </a:rPr>
              <a:t>BCPL </a:t>
            </a:r>
            <a:r>
              <a:rPr lang="fa-IR" dirty="0">
                <a:latin typeface="Arial" charset="0"/>
                <a:cs typeface="Arial" charset="0"/>
              </a:rPr>
              <a:t>در آزمایشگاه بل ساخته شد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چاپ کتاب "</a:t>
            </a:r>
            <a:r>
              <a:rPr lang="en-US" dirty="0">
                <a:latin typeface="Arial" charset="0"/>
                <a:cs typeface="Arial" charset="0"/>
              </a:rPr>
              <a:t>The C Programming Language" </a:t>
            </a:r>
            <a:r>
              <a:rPr lang="fa-IR" dirty="0">
                <a:latin typeface="Arial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fa-IR" dirty="0">
                <a:latin typeface="Arial" charset="0"/>
                <a:cs typeface="Arial" charset="0"/>
              </a:rPr>
              <a:t>(</a:t>
            </a:r>
            <a:r>
              <a:rPr lang="en-US" dirty="0"/>
              <a:t>1988 (2nd Edition)</a:t>
            </a:r>
            <a:r>
              <a:rPr lang="fa-IR" dirty="0"/>
              <a:t>)</a:t>
            </a:r>
            <a:br>
              <a:rPr lang="fa-IR" dirty="0"/>
            </a:br>
            <a:r>
              <a:rPr lang="fa-IR" dirty="0"/>
              <a:t>در سال ۱۹۹۰، استاندارد </a:t>
            </a:r>
            <a:r>
              <a:rPr lang="en-US" dirty="0"/>
              <a:t>ANSI C (</a:t>
            </a:r>
            <a:r>
              <a:rPr lang="fa-IR" dirty="0"/>
              <a:t> با تغییرات قالب بندی) توسط سازمان بین‌المللی استانداردسازی (</a:t>
            </a:r>
            <a:r>
              <a:rPr lang="en-US" dirty="0"/>
              <a:t>ISO) </a:t>
            </a:r>
            <a:r>
              <a:rPr lang="fa-IR" dirty="0"/>
              <a:t>به عنوان </a:t>
            </a:r>
            <a:r>
              <a:rPr lang="en-US" dirty="0"/>
              <a:t>ISO / IEC 9899: 1990 </a:t>
            </a:r>
            <a:r>
              <a:rPr lang="fa-IR" dirty="0"/>
              <a:t>تصویب شد، که گاهی اوقات </a:t>
            </a:r>
            <a:r>
              <a:rPr lang="en-US" dirty="0"/>
              <a:t>C90 </a:t>
            </a:r>
            <a:r>
              <a:rPr lang="fa-IR" dirty="0"/>
              <a:t>نیز نامیده می‌شود؛ بنابراین، اصطلاحات "</a:t>
            </a:r>
            <a:r>
              <a:rPr lang="en-US" dirty="0"/>
              <a:t>C89" </a:t>
            </a:r>
            <a:r>
              <a:rPr lang="fa-IR" dirty="0"/>
              <a:t>و "</a:t>
            </a:r>
            <a:r>
              <a:rPr lang="en-US" dirty="0"/>
              <a:t>C90" </a:t>
            </a:r>
            <a:r>
              <a:rPr lang="fa-IR" dirty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/>
              <a:t>استاندارد </a:t>
            </a:r>
            <a:r>
              <a:rPr lang="en-US" dirty="0"/>
              <a:t>C </a:t>
            </a:r>
            <a:r>
              <a:rPr lang="fa-IR" dirty="0"/>
              <a:t>در اواخر دهه ۱۹۹۰ بازنگری شد و منجر به انتشار </a:t>
            </a:r>
            <a:r>
              <a:rPr lang="en-US" dirty="0"/>
              <a:t>ISO / IEC 9899: 1999 </a:t>
            </a:r>
            <a:r>
              <a:rPr lang="fa-IR" dirty="0"/>
              <a:t>در ۱۹۹۹ شد، که معمولاً به آن "</a:t>
            </a:r>
            <a:r>
              <a:rPr lang="en-US" dirty="0"/>
              <a:t>C99" </a:t>
            </a:r>
            <a:r>
              <a:rPr lang="fa-IR" dirty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Arial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>
                <a:latin typeface="Arial" charset="0"/>
                <a:cs typeface="Arial" charset="0"/>
              </a:rPr>
              <a:t>C، </a:t>
            </a:r>
            <a:r>
              <a:rPr lang="fa-IR" dirty="0">
                <a:latin typeface="Arial" charset="0"/>
                <a:cs typeface="Arial" charset="0"/>
              </a:rPr>
              <a:t>به‌طور غیررسمی به نام "</a:t>
            </a:r>
            <a:r>
              <a:rPr lang="en-US" dirty="0">
                <a:latin typeface="Arial" charset="0"/>
                <a:cs typeface="Arial" charset="0"/>
              </a:rPr>
              <a:t>C1X" </a:t>
            </a:r>
            <a:r>
              <a:rPr lang="fa-IR" dirty="0">
                <a:latin typeface="Arial" charset="0"/>
                <a:cs typeface="Arial" charset="0"/>
              </a:rPr>
              <a:t>تا انتشار رسمی آن در تاریخ ۲۰۱۱-۱۲-۰۸ آغاز شد.</a:t>
            </a:r>
            <a:endParaRPr lang="en-US" dirty="0">
              <a:latin typeface="Arial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C18 </a:t>
            </a:r>
            <a:r>
              <a:rPr lang="fa-IR" dirty="0"/>
              <a:t>که در ژوئن سال ۲۰۱۸ منتشر شده استاندارد فعلی زبان برنامه‌نویسی </a:t>
            </a:r>
            <a:r>
              <a:rPr lang="en-US" dirty="0"/>
              <a:t>C </a:t>
            </a:r>
            <a:r>
              <a:rPr lang="fa-IR" dirty="0"/>
              <a:t>است.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30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31</a:t>
            </a:fld>
            <a:endParaRPr lang="en-US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32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33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34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35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/>
              <a:t>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9, but should not begin with a zero.</a:t>
            </a:r>
          </a:p>
          <a:p>
            <a:r>
              <a:rPr lang="en-US" b="1" dirty="0"/>
              <a:t>Octal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7, and must begin with a zero.</a:t>
            </a:r>
          </a:p>
          <a:p>
            <a:r>
              <a:rPr lang="en-US" b="1" dirty="0"/>
              <a:t>Hexadecimal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You can also explicitly specify the type of an integer constant as long </a:t>
            </a:r>
            <a:r>
              <a:rPr lang="en-US" dirty="0" err="1"/>
              <a:t>int</a:t>
            </a:r>
            <a:r>
              <a:rPr lang="en-US" dirty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36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37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38</a:t>
            </a:fld>
            <a:endParaRPr lang="en-US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39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Text 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40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41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42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/>
              <a:t>Some of the most commonly used placeholders follow:</a:t>
            </a:r>
          </a:p>
          <a:p>
            <a:endParaRPr lang="en-US" dirty="0"/>
          </a:p>
          <a:p>
            <a:r>
              <a:rPr lang="en-US" dirty="0"/>
              <a:t>    %a : Scan a floating-point number in its hexadecimal notation.</a:t>
            </a:r>
          </a:p>
          <a:p>
            <a:r>
              <a:rPr lang="en-US" dirty="0"/>
              <a:t>    %d : Scan an integer as a signed decimal number.</a:t>
            </a:r>
          </a:p>
          <a:p>
            <a:r>
              <a:rPr lang="en-US" dirty="0"/>
              <a:t>   %</a:t>
            </a:r>
            <a:r>
              <a:rPr lang="en-US" dirty="0" err="1"/>
              <a:t>ld</a:t>
            </a:r>
            <a:r>
              <a:rPr lang="en-US" dirty="0"/>
              <a:t>: for long</a:t>
            </a:r>
          </a:p>
          <a:p>
            <a:r>
              <a:rPr lang="en-US" dirty="0"/>
              <a:t>    %</a:t>
            </a:r>
            <a:r>
              <a:rPr lang="en-US" dirty="0" err="1"/>
              <a:t>i</a:t>
            </a:r>
            <a:r>
              <a:rPr lang="en-US" dirty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/>
              <a:t>i</a:t>
            </a:r>
            <a:r>
              <a:rPr lang="en-US" dirty="0"/>
              <a:t>. The flag h in %hi indicates conversion to a short and </a:t>
            </a:r>
            <a:r>
              <a:rPr lang="en-US" dirty="0" err="1"/>
              <a:t>hh</a:t>
            </a:r>
            <a:r>
              <a:rPr lang="en-US" dirty="0"/>
              <a:t> conversion to a char.</a:t>
            </a:r>
          </a:p>
          <a:p>
            <a:r>
              <a:rPr lang="en-US" dirty="0"/>
              <a:t>    %u : Scan for decimal unsigned </a:t>
            </a:r>
            <a:r>
              <a:rPr lang="en-US" dirty="0" err="1"/>
              <a:t>int</a:t>
            </a:r>
            <a:r>
              <a:rPr lang="en-US" dirty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/>
              <a:t>strtoul</a:t>
            </a:r>
            <a:r>
              <a:rPr lang="en-US" dirty="0"/>
              <a:t>().[failed verification]) Correspondingly, %</a:t>
            </a:r>
            <a:r>
              <a:rPr lang="en-US" dirty="0" err="1"/>
              <a:t>hu</a:t>
            </a:r>
            <a:r>
              <a:rPr lang="en-US" dirty="0"/>
              <a:t> scans for an unsigned short and %</a:t>
            </a:r>
            <a:r>
              <a:rPr lang="en-US" dirty="0" err="1"/>
              <a:t>hhu</a:t>
            </a:r>
            <a:r>
              <a:rPr lang="en-US" dirty="0"/>
              <a:t> for an unsigned char.</a:t>
            </a:r>
          </a:p>
          <a:p>
            <a:r>
              <a:rPr lang="en-US" dirty="0"/>
              <a:t>    %f : Scan a floating-point number in normal (fixed-point) notation.</a:t>
            </a:r>
          </a:p>
          <a:p>
            <a:r>
              <a:rPr lang="en-US" dirty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/>
              <a:t>    %x, %X : Scan an integer as an unsigned hexadecimal number.</a:t>
            </a:r>
          </a:p>
          <a:p>
            <a:r>
              <a:rPr lang="en-US" dirty="0"/>
              <a:t>    %o : Scan an integer as an octal number.</a:t>
            </a:r>
          </a:p>
          <a:p>
            <a:r>
              <a:rPr lang="en-US" dirty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/>
              <a:t>    %c : Scan a character (char). No null character is added.</a:t>
            </a:r>
          </a:p>
          <a:p>
            <a:r>
              <a:rPr lang="en-US" dirty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/>
              <a:t>    %lf : Scan as a double floating-point number. "Float" format with the "long" specifier.</a:t>
            </a:r>
          </a:p>
          <a:p>
            <a:r>
              <a:rPr lang="en-US" dirty="0"/>
              <a:t>    %Lf : Scan as a long double floating-point number. "Float" format the "long </a:t>
            </a:r>
            <a:r>
              <a:rPr lang="en-US" dirty="0" err="1"/>
              <a:t>long</a:t>
            </a:r>
            <a:r>
              <a:rPr lang="en-US" dirty="0"/>
              <a:t>" specifier.</a:t>
            </a:r>
          </a:p>
          <a:p>
            <a:r>
              <a:rPr lang="en-US" dirty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43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44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45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46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47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48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49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50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51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52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53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54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55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EF135C1-220A-4602-B37F-68B8E63ECE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F06FC41F-725F-4197-A0AA-7CA65B154F4D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51520" y="1065213"/>
            <a:ext cx="828092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Enginnering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 def");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urier New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Debug</a:t>
            </a: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Code::Blocks, Dev-C++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>
                <a:solidFill>
                  <a:srgbClr val="0070C0"/>
                </a:solidFill>
              </a:rPr>
              <a:t>CLion</a:t>
            </a:r>
            <a:endParaRPr lang="en-US" sz="2800" dirty="0">
              <a:solidFill>
                <a:srgbClr val="0070C0"/>
              </a:solidFill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VS Code, Eclipse,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name</a:t>
            </a:r>
            <a:r>
              <a:rPr lang="en-US" sz="2900" dirty="0"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>
                <a:ea typeface="新細明體" pitchFamily="16" charset="-120"/>
              </a:rPr>
              <a:t>We use </a:t>
            </a:r>
            <a:r>
              <a:rPr lang="en-US" sz="2600" dirty="0">
                <a:ea typeface="新細明體" pitchFamily="16" charset="-120"/>
              </a:rPr>
              <a:t>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ea typeface="新細明體" pitchFamily="16" charset="-120"/>
              </a:rPr>
              <a:t>coding</a:t>
            </a:r>
            <a:r>
              <a:rPr lang="en-US" sz="2900" dirty="0"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ea typeface="新細明體" pitchFamily="16" charset="-120"/>
              </a:rPr>
              <a:t>type</a:t>
            </a:r>
            <a:r>
              <a:rPr lang="en-US" sz="2600" dirty="0"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 		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 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 &lt;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Identifier</a:t>
            </a:r>
            <a:r>
              <a:rPr lang="en-US" sz="3200" dirty="0"/>
              <a:t>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Qualifier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7030A0"/>
                </a:solidFill>
              </a:rPr>
              <a:t>Type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&lt;</a:t>
            </a:r>
            <a:r>
              <a:rPr lang="en-US" sz="3200" dirty="0">
                <a:solidFill>
                  <a:srgbClr val="C00000"/>
                </a:solidFill>
              </a:rPr>
              <a:t>Identifier</a:t>
            </a:r>
            <a:r>
              <a:rPr lang="en-US" sz="3200" dirty="0"/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long 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5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5976" y="350100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6" r:id="rId6" imgW="583920" imgH="203040" progId="">
                  <p:embed/>
                </p:oleObj>
              </mc:Choice>
              <mc:Fallback>
                <p:oleObj r:id="rId6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350100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315" y="436490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7" r:id="rId8" imgW="698040" imgH="215640" progId="">
                  <p:embed/>
                </p:oleObj>
              </mc:Choice>
              <mc:Fallback>
                <p:oleObj r:id="rId8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315" y="436490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r:id="rId10" imgW="583920" imgH="203040" progId="">
                  <p:embed/>
                </p:oleObj>
              </mc:Choice>
              <mc:Fallback>
                <p:oleObj r:id="rId10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r:id="rId12" imgW="774360" imgH="203040" progId="">
                  <p:embed/>
                </p:oleObj>
              </mc:Choice>
              <mc:Fallback>
                <p:oleObj r:id="rId12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r:id="rId14" imgW="774360" imgH="203040" progId="">
                  <p:embed/>
                </p:oleObj>
              </mc:Choice>
              <mc:Fallback>
                <p:oleObj r:id="rId14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r:id="rId16" imgW="786960" imgH="203040" progId="">
                  <p:embed/>
                </p:oleObj>
              </mc:Choice>
              <mc:Fallback>
                <p:oleObj r:id="rId16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8184" y="4429696"/>
          <a:ext cx="221773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r:id="rId18" imgW="1002960" imgH="215640" progId="">
                  <p:embed/>
                </p:oleObj>
              </mc:Choice>
              <mc:Fallback>
                <p:oleObj r:id="rId18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8184" y="4429696"/>
                        <a:ext cx="2217738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Float &amp;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&amp;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All types have limited number of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range of number are supported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Limited precision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Overflow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big number to a variable that is larger than the limit of the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Underflow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Assign a very small number to a variable that is smaller than the limit of the variable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What is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C2C2C2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Type: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2800" dirty="0"/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stdbool.h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20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Logics (Boolean):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Only two values: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sz="3600" dirty="0"/>
              <a:t> , 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The name of variables: </a:t>
            </a:r>
            <a:r>
              <a:rPr lang="en-US" sz="2800" dirty="0">
                <a:solidFill>
                  <a:srgbClr val="CC0000"/>
                </a:solidFill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Identifier is string (</a:t>
            </a:r>
            <a:r>
              <a:rPr lang="en-US" sz="2800" dirty="0">
                <a:solidFill>
                  <a:srgbClr val="CC0000"/>
                </a:solidFill>
              </a:rPr>
              <a:t>single word</a:t>
            </a:r>
            <a:r>
              <a:rPr lang="en-US" sz="2800" dirty="0"/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Can</a:t>
            </a:r>
            <a:r>
              <a:rPr lang="en-US" sz="2400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Should </a:t>
            </a:r>
            <a:r>
              <a:rPr lang="en-US" sz="2400" dirty="0">
                <a:solidFill>
                  <a:srgbClr val="CC0000"/>
                </a:solidFill>
              </a:rPr>
              <a:t>not</a:t>
            </a:r>
            <a:r>
              <a:rPr lang="en-US" sz="2400" dirty="0"/>
              <a:t> be library function names: </a:t>
            </a:r>
            <a:r>
              <a:rPr lang="en-US" sz="2400" dirty="0" err="1"/>
              <a:t>printf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use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xyz</a:t>
            </a:r>
            <a:r>
              <a:rPr lang="en-US" sz="3200" dirty="0"/>
              <a:t>, </a:t>
            </a:r>
            <a:r>
              <a:rPr lang="en-US" sz="2800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3200" dirty="0"/>
              <a:t>,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/>
              <a:t>Use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counter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average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result</a:t>
            </a:r>
            <a:r>
              <a:rPr lang="en-US" sz="3000" dirty="0"/>
              <a:t>, </a:t>
            </a:r>
            <a:r>
              <a:rPr lang="en-US" sz="26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parameter</a:t>
            </a:r>
            <a:r>
              <a:rPr lang="en-US" sz="3000" dirty="0"/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Do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</a:rPr>
              <a:t> Use meaningful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51304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400">
                <a:solidFill>
                  <a:srgbClr val="293A83"/>
                </a:solidFill>
              </a:rPr>
              <a:t>C reserved words (cannot use for identifiers)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1628800"/>
            <a:ext cx="862863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520" y="136525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000">
                <a:solidFill>
                  <a:srgbClr val="293A83"/>
                </a:solidFill>
              </a:rPr>
              <a:t>C++ reserved words (cannot use for identifiers)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identifiers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student   grade   sum  </a:t>
            </a:r>
            <a:r>
              <a:rPr lang="en-US" sz="3000" b="1" dirty="0" err="1">
                <a:latin typeface="Courier New" pitchFamily="49" charset="0"/>
                <a:cs typeface="Courier New" pitchFamily="49" charset="0"/>
              </a:rPr>
              <a:t>all_students</a:t>
            </a:r>
            <a:r>
              <a:rPr lang="en-US" sz="3000" b="1" dirty="0">
                <a:latin typeface="Courier New" pitchFamily="49" charset="0"/>
                <a:cs typeface="Courier New" pitchFamily="49" charset="0"/>
              </a:rPr>
              <a:t>  average_grade_1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identifiers </a:t>
            </a:r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200" dirty="0"/>
              <a:t>    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  32_test   wrong*   $</a:t>
            </a:r>
            <a:r>
              <a:rPr lang="en-US" sz="30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sds</a:t>
            </a:r>
            <a:r>
              <a:rPr lang="en-US" sz="3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26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457200" y="2778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اعلان</a:t>
            </a:r>
            <a:r>
              <a:rPr lang="en-US" sz="4000" dirty="0">
                <a:solidFill>
                  <a:srgbClr val="293A83"/>
                </a:solidFill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Reserve memory for variable: </a:t>
            </a:r>
            <a:r>
              <a:rPr lang="en-US" sz="3200">
                <a:solidFill>
                  <a:srgbClr val="CC0000"/>
                </a:solidFill>
              </a:rPr>
              <a:t>declaration</a:t>
            </a:r>
            <a:r>
              <a:rPr lang="en-US" sz="320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A variable must be declared </a:t>
            </a:r>
            <a:r>
              <a:rPr lang="en-US" sz="3200">
                <a:solidFill>
                  <a:srgbClr val="CC0000"/>
                </a:solidFill>
              </a:rPr>
              <a:t>before</a:t>
            </a:r>
            <a:r>
              <a:rPr lang="en-US" sz="3200"/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/>
          </a:p>
          <a:p>
            <a:pPr>
              <a:spcBef>
                <a:spcPts val="1875"/>
              </a:spcBef>
              <a:buClrTx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	char test_char;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sample_int;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long my_long;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double sum, average, total;</a:t>
            </a:r>
          </a:p>
          <a:p>
            <a:pPr lvl="1">
              <a:spcBef>
                <a:spcPts val="750"/>
              </a:spcBef>
              <a:buClrTx/>
              <a:buSzPct val="85000"/>
              <a:buFontTx/>
              <a:buNone/>
            </a:pPr>
            <a:r>
              <a:rPr lang="en-US" sz="3000" b="1">
                <a:latin typeface="Courier New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/>
          <a:lstStyle/>
          <a:p>
            <a:r>
              <a:rPr lang="en-US" sz="3600" dirty="0"/>
              <a:t>Variable Type Effect (in complied Lang.)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i="1" dirty="0">
                <a:sym typeface="Wingdings" pitchFamily="2" charset="2"/>
              </a:rPr>
              <a:t>E.g.: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we do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C: it is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32656"/>
            <a:ext cx="5032375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/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31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93933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Save/restore data (value) to/from memory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Declaration specifies the type and name (identifier) of variable 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Assigning value to the variable: </a:t>
            </a:r>
            <a:r>
              <a:rPr lang="en-US" sz="3200" dirty="0">
                <a:solidFill>
                  <a:srgbClr val="CC0000"/>
                </a:solidFill>
              </a:rPr>
              <a:t>assignment</a:t>
            </a:r>
            <a:r>
              <a:rPr lang="en-US" sz="32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/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There is a logical section for these constant values </a:t>
            </a: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/>
              <a:t>The coding of 01s of the value</a:t>
            </a:r>
            <a:endParaRPr lang="en-US" sz="1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The type of value is determined from the value itself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Valid integer values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600"/>
              <a:t>	10; -20; +400; </a:t>
            </a:r>
            <a:r>
              <a:rPr lang="en-US" sz="3200"/>
              <a:t>0x12A; 011; 5000L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/>
              <a:t>  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>
                <a:solidFill>
                  <a:srgbClr val="CC0000"/>
                </a:solidFill>
              </a:rPr>
              <a:t>10.0; -+20; -40 0; 600,000; 5000 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Float &amp;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0.2; .5; -.67; 20.0; 60e10; 7e-2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Character vs.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!= 1 ;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9067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Starts and ends with </a:t>
            </a:r>
            <a:r>
              <a:rPr lang="en-US" sz="2800" dirty="0">
                <a:solidFill>
                  <a:srgbClr val="CC0000"/>
                </a:solidFill>
              </a:rPr>
              <a:t>"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Examples 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simple string"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"This is a cryptic string #$56*(#"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general-purpose</a:t>
            </a:r>
            <a:r>
              <a:rPr lang="en-US" sz="3000" dirty="0">
                <a:ea typeface="新細明體" pitchFamily="16" charset="-120"/>
              </a:rPr>
              <a:t> programming language 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Dennis Ritchie</a:t>
            </a:r>
            <a:r>
              <a:rPr lang="en-US" sz="3000" dirty="0"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Bell Laboratories 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(1972)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ea typeface="新細明體" pitchFamily="16" charset="-120"/>
              </a:rPr>
              <a:t>–</a:t>
            </a:r>
            <a:r>
              <a:rPr lang="en-US" sz="3000" dirty="0">
                <a:solidFill>
                  <a:srgbClr val="C00000"/>
                </a:solidFill>
                <a:ea typeface="新細明體" pitchFamily="16" charset="-120"/>
              </a:rPr>
              <a:t> </a:t>
            </a:r>
            <a:r>
              <a:rPr lang="en-US" sz="3000" dirty="0">
                <a:solidFill>
                  <a:srgbClr val="00B0F0"/>
                </a:solidFill>
                <a:ea typeface="新細明體" pitchFamily="16" charset="-120"/>
              </a:rPr>
              <a:t>Now C18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ea typeface="新細明體" pitchFamily="16" charset="-120"/>
              </a:rPr>
              <a:t>C</a:t>
            </a:r>
            <a:r>
              <a:rPr lang="en-US" sz="3000" dirty="0"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System programs, most operating systems are developed in C: </a:t>
            </a:r>
            <a:r>
              <a:rPr lang="en-US" sz="2600" b="1" dirty="0">
                <a:ea typeface="新細明體" pitchFamily="16" charset="-120"/>
              </a:rPr>
              <a:t>Unix</a:t>
            </a:r>
            <a:r>
              <a:rPr lang="en-US" sz="2600" dirty="0">
                <a:ea typeface="新細明體" pitchFamily="16" charset="-120"/>
              </a:rPr>
              <a:t>, </a:t>
            </a:r>
            <a:r>
              <a:rPr lang="en-US" sz="2600" b="1" dirty="0">
                <a:ea typeface="新細明體" pitchFamily="16" charset="-120"/>
              </a:rPr>
              <a:t>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ea typeface="新細明體" pitchFamily="16" charset="-120"/>
              </a:rPr>
              <a:t>Many other languages are based on it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 = j;			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d = 65536;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double b = d; 		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read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("%d",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Double: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("%lf", </a:t>
            </a:r>
            <a:r>
              <a:rPr lang="en-US" sz="2800" dirty="0">
                <a:solidFill>
                  <a:srgbClr val="0070C0"/>
                </a:solidFill>
              </a:rPr>
              <a:t>&amp;</a:t>
            </a:r>
            <a:r>
              <a:rPr lang="en-US" sz="2800" dirty="0" err="1"/>
              <a:t>double_variable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fa-IR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To print something: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Integer: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("%d", </a:t>
            </a:r>
            <a:r>
              <a:rPr lang="en-US" sz="2800" dirty="0" err="1"/>
              <a:t>int_variable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Float: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("%f", </a:t>
            </a:r>
            <a:r>
              <a:rPr lang="en-US" sz="2800" dirty="0" err="1"/>
              <a:t>float_variable</a:t>
            </a:r>
            <a:r>
              <a:rPr lang="en-US" sz="2800" dirty="0"/>
              <a:t>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r>
              <a:rPr lang="en-US" sz="2800" dirty="0"/>
              <a:t>Message: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When the type of variable and value </a:t>
            </a:r>
            <a:r>
              <a:rPr lang="en-US" sz="2800" dirty="0">
                <a:solidFill>
                  <a:srgbClr val="CC0000"/>
                </a:solidFill>
              </a:rPr>
              <a:t>are not the same</a:t>
            </a:r>
            <a:r>
              <a:rPr lang="en-US" sz="2800" dirty="0"/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can cause </a:t>
            </a:r>
            <a:r>
              <a:rPr lang="en-US" sz="2800" dirty="0">
                <a:solidFill>
                  <a:srgbClr val="CC0000"/>
                </a:solidFill>
              </a:rPr>
              <a:t>runtime errors</a:t>
            </a:r>
            <a:r>
              <a:rPr lang="en-US" sz="2800" dirty="0"/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But we should be very </a:t>
            </a:r>
            <a:r>
              <a:rPr lang="en-US" sz="2800" dirty="0" err="1"/>
              <a:t>very</a:t>
            </a:r>
            <a:r>
              <a:rPr lang="en-US" sz="2800" dirty="0"/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Implicit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ضمني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char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</a:rPr>
              <a:t>cast from double to </a:t>
            </a:r>
            <a:r>
              <a:rPr lang="en-US" sz="2800" dirty="0" err="1">
                <a:solidFill>
                  <a:srgbClr val="00B050"/>
                </a:solidFill>
              </a:rPr>
              <a:t>int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/>
              <a:t>Explicit </a:t>
            </a:r>
            <a:r>
              <a:rPr lang="en-US" sz="4000" dirty="0">
                <a:cs typeface="B Nazanin" pitchFamily="2" charset="-78"/>
              </a:rPr>
              <a:t>(</a:t>
            </a:r>
            <a:r>
              <a:rPr lang="ar-SA" sz="4000" b="1" dirty="0">
                <a:cs typeface="B Nazanin" pitchFamily="2" charset="-78"/>
              </a:rPr>
              <a:t>صريح</a:t>
            </a:r>
            <a:r>
              <a:rPr lang="en-US" sz="4000" dirty="0"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/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98.1;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double to 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</a:rPr>
              <a:t>cast from </a:t>
            </a:r>
            <a:r>
              <a:rPr lang="en-US" sz="2400" dirty="0" err="1">
                <a:solidFill>
                  <a:srgbClr val="00B050"/>
                </a:solidFill>
              </a:rPr>
              <a:t>int</a:t>
            </a:r>
            <a:r>
              <a:rPr lang="en-US" sz="2400" dirty="0">
                <a:solidFill>
                  <a:srgbClr val="00B050"/>
                </a:solidFill>
              </a:rPr>
              <a:t> to char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/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/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s = 'A';		</a:t>
            </a:r>
            <a:r>
              <a:rPr lang="en-US" sz="2200">
                <a:solidFill>
                  <a:srgbClr val="CC0000"/>
                </a:solidFill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i = 'B';		</a:t>
            </a:r>
            <a:r>
              <a:rPr lang="en-US" sz="2200">
                <a:solidFill>
                  <a:srgbClr val="CC0000"/>
                </a:solidFill>
              </a:rPr>
              <a:t>// i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f = 4566;	</a:t>
            </a:r>
            <a:r>
              <a:rPr lang="en-US" sz="2200">
                <a:solidFill>
                  <a:srgbClr val="CC0000"/>
                </a:solidFill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>
                <a:latin typeface="Courier New" pitchFamily="49" charset="0"/>
                <a:cs typeface="Courier New" pitchFamily="49" charset="0"/>
              </a:rPr>
              <a:t>	d = 5666;	</a:t>
            </a:r>
            <a:r>
              <a:rPr lang="en-US" sz="2200">
                <a:solidFill>
                  <a:srgbClr val="CC0000"/>
                </a:solidFill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/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j = 1e23;			</a:t>
            </a:r>
            <a:r>
              <a:rPr lang="en-US" sz="2200" b="1"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/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 is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/>
              <a:t>If values is not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ea typeface="新細明體" pitchFamily="16" charset="-120"/>
              </a:rPr>
              <a:t>C</a:t>
            </a:r>
            <a:r>
              <a:rPr lang="en-US" sz="3200" dirty="0"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>
                <a:solidFill>
                  <a:srgbClr val="C2C2C2"/>
                </a:solidFill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/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/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We can only </a:t>
            </a:r>
            <a:r>
              <a:rPr lang="en-US" sz="2800" i="1" dirty="0">
                <a:solidFill>
                  <a:srgbClr val="C00000"/>
                </a:solidFill>
              </a:rPr>
              <a:t>initialize</a:t>
            </a:r>
            <a:r>
              <a:rPr lang="en-US" sz="2800" dirty="0"/>
              <a:t> a constant variable</a:t>
            </a:r>
            <a:r>
              <a:rPr lang="en-US" sz="2400" dirty="0"/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/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800" dirty="0"/>
              <a:t> is a qualifier</a:t>
            </a:r>
            <a:r>
              <a:rPr lang="en-US" sz="2400" dirty="0"/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STUDENTS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52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NAME 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AGE (20 / 2)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MIN(a, b) (((a)&lt;(b))?(a):(b))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define MAX(a, b) (((a)&gt;(b))?(a):(b))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/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</a:rPr>
              <a:t>Types</a:t>
            </a:r>
            <a:endParaRPr lang="en-US" sz="2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/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</a:rPr>
              <a:t>Constant variables </a:t>
            </a:r>
            <a:r>
              <a:rPr lang="en-US" sz="3200">
                <a:solidFill>
                  <a:schemeClr val="tx1"/>
                </a:solidFill>
              </a:rPr>
              <a:t>&amp; definitions</a:t>
            </a:r>
            <a:endParaRPr lang="en-US" sz="3200" dirty="0">
              <a:solidFill>
                <a:schemeClr val="tx1"/>
              </a:solidFill>
            </a:endParaRP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55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	“</a:t>
            </a:r>
            <a:r>
              <a:rPr lang="en-US" sz="3200" dirty="0">
                <a:solidFill>
                  <a:srgbClr val="7030A0"/>
                </a:solidFill>
              </a:rPr>
              <a:t>Hello the CE juniors :-)</a:t>
            </a:r>
            <a:r>
              <a:rPr lang="en-US" sz="3200" dirty="0"/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9011344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urier New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A “</a:t>
            </a:r>
            <a:r>
              <a:rPr lang="en-US" sz="3200" dirty="0">
                <a:solidFill>
                  <a:srgbClr val="7030A0"/>
                </a:solidFill>
              </a:rPr>
              <a:t>;</a:t>
            </a:r>
            <a:r>
              <a:rPr lang="en-US" sz="3200" dirty="0"/>
              <a:t>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/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3200" dirty="0"/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main(void){…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main(void){…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char **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/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/>
              <a:t>You should follow coding style (</a:t>
            </a:r>
            <a:r>
              <a:rPr lang="en-US" sz="3000" dirty="0">
                <a:solidFill>
                  <a:srgbClr val="CC0000"/>
                </a:solidFill>
              </a:rPr>
              <a:t>beautiful code</a:t>
            </a:r>
            <a:r>
              <a:rPr lang="en-US" sz="3000" dirty="0"/>
              <a:t>)</a:t>
            </a:r>
            <a:r>
              <a:rPr lang="en-US" sz="3200" dirty="0"/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3026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printf("abc");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/>
              <a:t>      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11859</TotalTime>
  <Words>3620</Words>
  <Application>Microsoft Office PowerPoint</Application>
  <PresentationFormat>On-screen Show (4:3)</PresentationFormat>
  <Paragraphs>704</Paragraphs>
  <Slides>55</Slides>
  <Notes>55</Notes>
  <HiddenSlides>1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Courier New</vt:lpstr>
      <vt:lpstr>Times New Roman</vt:lpstr>
      <vt:lpstr>Wingdings</vt:lpstr>
      <vt:lpstr>Office Theme</vt:lpstr>
      <vt:lpstr>Edge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314</cp:revision>
  <cp:lastPrinted>1601-01-01T00:00:00Z</cp:lastPrinted>
  <dcterms:created xsi:type="dcterms:W3CDTF">2007-10-07T13:27:00Z</dcterms:created>
  <dcterms:modified xsi:type="dcterms:W3CDTF">2024-02-17T21:09:04Z</dcterms:modified>
</cp:coreProperties>
</file>