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72" r:id="rId2"/>
  </p:sldMasterIdLst>
  <p:notesMasterIdLst>
    <p:notesMasterId r:id="rId44"/>
  </p:notesMasterIdLst>
  <p:sldIdLst>
    <p:sldId id="298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9" r:id="rId43"/>
  </p:sldIdLst>
  <p:sldSz cx="9144000" cy="6858000" type="screen4x3"/>
  <p:notesSz cx="7315200" cy="9601200"/>
  <p:custDataLst>
    <p:tags r:id="rId45"/>
  </p:custDataLst>
  <p:defaultTextStyle>
    <a:defPPr>
      <a:defRPr lang="en-GB"/>
    </a:defPPr>
    <a:lvl1pPr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bg1"/>
        </a:solidFill>
        <a:latin typeface="Arial" charset="0"/>
        <a:ea typeface="+mn-ea"/>
        <a:cs typeface="Arial" charset="0"/>
      </a:defRPr>
    </a:lvl1pPr>
    <a:lvl2pPr marL="742950" indent="-28575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bg1"/>
        </a:solidFill>
        <a:latin typeface="Arial" charset="0"/>
        <a:ea typeface="+mn-ea"/>
        <a:cs typeface="Arial" charset="0"/>
      </a:defRPr>
    </a:lvl2pPr>
    <a:lvl3pPr marL="11430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bg1"/>
        </a:solidFill>
        <a:latin typeface="Arial" charset="0"/>
        <a:ea typeface="+mn-ea"/>
        <a:cs typeface="Arial" charset="0"/>
      </a:defRPr>
    </a:lvl3pPr>
    <a:lvl4pPr marL="16002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bg1"/>
        </a:solidFill>
        <a:latin typeface="Arial" charset="0"/>
        <a:ea typeface="+mn-ea"/>
        <a:cs typeface="Arial" charset="0"/>
      </a:defRPr>
    </a:lvl4pPr>
    <a:lvl5pPr marL="20574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bg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702">
          <p15:clr>
            <a:srgbClr val="A4A3A4"/>
          </p15:clr>
        </p15:guide>
        <p15:guide id="2" pos="222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873" autoAdjust="0"/>
  </p:normalViewPr>
  <p:slideViewPr>
    <p:cSldViewPr>
      <p:cViewPr varScale="1">
        <p:scale>
          <a:sx n="75" d="100"/>
          <a:sy n="75" d="100"/>
        </p:scale>
        <p:origin x="1666" y="58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702"/>
        <p:guide pos="222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ags" Target="tags/tag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presProps" Target="pres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46085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799013" cy="3598863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731838" y="4560888"/>
            <a:ext cx="5849937" cy="4318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6840" tIns="48240" rIns="96840" bIns="4824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4143375" y="9120188"/>
            <a:ext cx="3168650" cy="4778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6840" tIns="48240" rIns="96840" bIns="48240" numCol="1" anchor="b" anchorCtr="0" compatLnSpc="1">
            <a:prstTxWarp prst="textNoShape">
              <a:avLst/>
            </a:prstTxWarp>
          </a:bodyPr>
          <a:lstStyle>
            <a:lvl1pPr algn="r">
              <a:buSzPct val="45000"/>
              <a:buFont typeface="Wingdings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30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C1FDA9F1-86B9-481F-9F38-222ECF9F4A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0298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32F91A10-2A3A-4BEC-828D-CC2531ED104A}" type="slidenum">
              <a:rPr lang="en-US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1</a:t>
            </a:fld>
            <a:endParaRPr lang="en-US" dirty="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62467" name="Text Box 1"/>
          <p:cNvSpPr txBox="1">
            <a:spLocks noChangeArrowheads="1"/>
          </p:cNvSpPr>
          <p:nvPr/>
        </p:nvSpPr>
        <p:spPr bwMode="auto">
          <a:xfrm>
            <a:off x="4143427" y="9120172"/>
            <a:ext cx="3170138" cy="4795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BF73DB49-F129-4745-8953-5964DD05693D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1</a:t>
            </a:fld>
            <a:endParaRPr lang="en-US" sz="1300" dirty="0">
              <a:solidFill>
                <a:srgbClr val="000000"/>
              </a:solidFill>
            </a:endParaRPr>
          </a:p>
        </p:txBody>
      </p:sp>
      <p:sp>
        <p:nvSpPr>
          <p:cNvPr id="62468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2469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31194" y="4561576"/>
            <a:ext cx="5852814" cy="4318827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20791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C50F4664-4F69-40DE-A4AE-5A3842D818CC}" type="slidenum">
              <a:rPr lang="en-US" smtClean="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10</a:t>
            </a:fld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7347" name="Text Box 1"/>
          <p:cNvSpPr txBox="1">
            <a:spLocks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7DDF6B44-CCF4-4715-A236-7CF12BAD3A66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10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5734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573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55892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80CC6CF6-BACB-420C-8A1E-9C9AFB7B6E4D}" type="slidenum">
              <a:rPr lang="en-US" smtClean="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11</a:t>
            </a:fld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8371" name="Text Box 1"/>
          <p:cNvSpPr txBox="1">
            <a:spLocks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2232F84F-38B6-44CD-B2EB-8BFF30F87400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11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583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1453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6D69252A-3836-4CC9-800B-A949F84C2639}" type="slidenum">
              <a:rPr lang="en-US" smtClean="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12</a:t>
            </a:fld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9395" name="Text Box 1"/>
          <p:cNvSpPr txBox="1">
            <a:spLocks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8BB2823C-A2B3-4437-A247-EF63FD426CC7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12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5939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593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14807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BCF2AB4-16C9-4BBF-B40F-04895460BF62}" type="slidenum">
              <a:rPr lang="en-US" smtClean="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13</a:t>
            </a:fld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0419" name="Text Box 1"/>
          <p:cNvSpPr txBox="1">
            <a:spLocks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CFD8B8AA-573A-4BF0-B1DB-B0DBCACB4A6E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13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6042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6042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10658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3BB31330-9CDF-4055-A478-8B6DD65C6B11}" type="slidenum">
              <a:rPr lang="en-US" smtClean="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14</a:t>
            </a:fld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1443" name="Text Box 1"/>
          <p:cNvSpPr txBox="1">
            <a:spLocks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9A100C0F-C147-41FB-9263-772924D3B33C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14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614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614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11112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4CFAB123-E43A-4F60-999C-D313A4F63276}" type="slidenum">
              <a:rPr lang="en-US" smtClean="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15</a:t>
            </a:fld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2467" name="Text Box 1"/>
          <p:cNvSpPr txBox="1">
            <a:spLocks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B5C939EE-7610-4833-8FD9-093A6D369917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15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624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6246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64542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92065044-54FB-4AC0-8AA4-31C8558E0171}" type="slidenum">
              <a:rPr lang="en-US" smtClean="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16</a:t>
            </a:fld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3491" name="Text Box 1"/>
          <p:cNvSpPr txBox="1">
            <a:spLocks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A1CC257F-67D8-4196-A2BE-7C70EB37278E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16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6349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6349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32618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949BCF3C-5829-4EB1-AB9A-097F5AB78967}" type="slidenum">
              <a:rPr lang="en-US" smtClean="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17</a:t>
            </a:fld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4515" name="Text Box 1"/>
          <p:cNvSpPr txBox="1">
            <a:spLocks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D9A05771-7012-44EE-9D9F-CF213C89D979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17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6451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6451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81123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B591C10-CF6C-48D7-BBEE-CCDF18A9DD7D}" type="slidenum">
              <a:rPr lang="en-US" smtClean="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18</a:t>
            </a:fld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5539" name="Text Box 1"/>
          <p:cNvSpPr txBox="1">
            <a:spLocks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C13F1E2D-59B7-484B-96C1-A8B6A0E9381A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18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6554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6554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470835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DD557587-730F-4E1A-BA77-A1CB730F5DDB}" type="slidenum">
              <a:rPr lang="en-US" smtClean="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19</a:t>
            </a:fld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6563" name="Text Box 1"/>
          <p:cNvSpPr txBox="1">
            <a:spLocks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7BF4E5D1-D5C1-4861-9BA6-2DC5EF879970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19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6656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665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3952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47B3E22B-6B9E-4AAE-863D-BE0604BD55C9}" type="slidenum">
              <a:rPr lang="en-US" smtClean="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2</a:t>
            </a:fld>
            <a:endParaRPr lang="en-US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9155" name="Text Box 1"/>
          <p:cNvSpPr txBox="1">
            <a:spLocks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E336D5D8-1739-40A5-9BCC-1448C743CF4B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2</a:t>
            </a:fld>
            <a:endParaRPr lang="en-US" sz="1300" dirty="0">
              <a:solidFill>
                <a:srgbClr val="000000"/>
              </a:solidFill>
            </a:endParaRPr>
          </a:p>
        </p:txBody>
      </p:sp>
      <p:sp>
        <p:nvSpPr>
          <p:cNvPr id="4915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491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000320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65FBE21-4A5C-4E2F-B927-333E602A4C1A}" type="slidenum">
              <a:rPr lang="en-US" smtClean="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20</a:t>
            </a:fld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7587" name="Text Box 1"/>
          <p:cNvSpPr txBox="1">
            <a:spLocks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4A2B12B4-535D-460F-A5C9-55868A824658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20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6758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675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563925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62ADA8F-47A1-4C28-A5C3-EA02E4DFF979}" type="slidenum">
              <a:rPr lang="en-US" smtClean="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21</a:t>
            </a:fld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8611" name="Text Box 1"/>
          <p:cNvSpPr txBox="1">
            <a:spLocks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94F40A71-C7F3-49BB-8FA1-04E9EA2EC412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21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6861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6861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122999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4E143786-7700-4277-8A23-CC0DBD343458}" type="slidenum">
              <a:rPr lang="en-US" smtClean="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22</a:t>
            </a:fld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9635" name="Text Box 1"/>
          <p:cNvSpPr txBox="1">
            <a:spLocks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F8C11B85-DEB5-4A33-A772-6812959C7C55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22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6963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6963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066728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07AF704-1BC0-4028-BC5F-37F65F2E0421}" type="slidenum">
              <a:rPr lang="en-US" smtClean="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23</a:t>
            </a:fld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0659" name="Text Box 1"/>
          <p:cNvSpPr txBox="1">
            <a:spLocks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C600A904-620B-4B33-B788-83CE5C086B3D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23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7066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7066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482734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9F15AEBD-C035-46B7-B8E3-467B0A182AD5}" type="slidenum">
              <a:rPr lang="en-US" smtClean="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24</a:t>
            </a:fld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1683" name="Text Box 1"/>
          <p:cNvSpPr txBox="1">
            <a:spLocks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E558E4E4-ADC8-4417-94C1-A96F2C00D47D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24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716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716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01833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F2E7C87E-D489-4E49-8EB5-9381B6629224}" type="slidenum">
              <a:rPr lang="en-US" smtClean="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25</a:t>
            </a:fld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2707" name="Text Box 1"/>
          <p:cNvSpPr txBox="1">
            <a:spLocks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2CE5B116-C859-43C3-A5E9-7144B899BEF7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25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7270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7270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dirty="0" smtClean="0">
                <a:latin typeface="Arial" charset="0"/>
                <a:cs typeface="Arial" charset="0"/>
              </a:rPr>
              <a:t>According to C99 Standards, the </a:t>
            </a:r>
            <a:r>
              <a:rPr lang="en-US" dirty="0" err="1" smtClean="0">
                <a:latin typeface="Arial" charset="0"/>
                <a:cs typeface="Arial" charset="0"/>
              </a:rPr>
              <a:t>sizeof</a:t>
            </a:r>
            <a:r>
              <a:rPr lang="en-US" dirty="0" smtClean="0">
                <a:latin typeface="Arial" charset="0"/>
                <a:cs typeface="Arial" charset="0"/>
              </a:rPr>
              <a:t>() operator only takes into account the type of the operand, which may be an expression or the name of a type (</a:t>
            </a:r>
            <a:r>
              <a:rPr lang="en-US" dirty="0" err="1" smtClean="0">
                <a:latin typeface="Arial" charset="0"/>
                <a:cs typeface="Arial" charset="0"/>
              </a:rPr>
              <a:t>i.e</a:t>
            </a:r>
            <a:r>
              <a:rPr lang="en-US" dirty="0" smtClean="0">
                <a:latin typeface="Arial" charset="0"/>
                <a:cs typeface="Arial" charset="0"/>
              </a:rPr>
              <a:t> </a:t>
            </a:r>
            <a:r>
              <a:rPr lang="en-US" dirty="0" err="1" smtClean="0">
                <a:latin typeface="Arial" charset="0"/>
                <a:cs typeface="Arial" charset="0"/>
              </a:rPr>
              <a:t>int</a:t>
            </a:r>
            <a:r>
              <a:rPr lang="en-US" dirty="0" smtClean="0">
                <a:latin typeface="Arial" charset="0"/>
                <a:cs typeface="Arial" charset="0"/>
              </a:rPr>
              <a:t>, double, float </a:t>
            </a:r>
            <a:r>
              <a:rPr lang="en-US" dirty="0" err="1" smtClean="0">
                <a:latin typeface="Arial" charset="0"/>
                <a:cs typeface="Arial" charset="0"/>
              </a:rPr>
              <a:t>etc</a:t>
            </a:r>
            <a:r>
              <a:rPr lang="en-US" dirty="0" smtClean="0">
                <a:latin typeface="Arial" charset="0"/>
                <a:cs typeface="Arial" charset="0"/>
              </a:rPr>
              <a:t>) and not the value obtained on evaluating the expression. Hence, the operand inside the </a:t>
            </a:r>
            <a:r>
              <a:rPr lang="en-US" dirty="0" err="1" smtClean="0">
                <a:latin typeface="Arial" charset="0"/>
                <a:cs typeface="Arial" charset="0"/>
              </a:rPr>
              <a:t>sizeof</a:t>
            </a:r>
            <a:r>
              <a:rPr lang="en-US" dirty="0" smtClean="0">
                <a:latin typeface="Arial" charset="0"/>
                <a:cs typeface="Arial" charset="0"/>
              </a:rPr>
              <a:t>() operator is not evaluated.</a:t>
            </a:r>
            <a:r>
              <a:rPr lang="fa-IR" smtClean="0">
                <a:latin typeface="Arial" charset="0"/>
                <a:cs typeface="Arial" charset="0"/>
              </a:rPr>
              <a:t> </a:t>
            </a:r>
            <a:r>
              <a:rPr lang="en-US" smtClean="0"/>
              <a:t>It </a:t>
            </a:r>
            <a:r>
              <a:rPr lang="en-US" dirty="0" smtClean="0"/>
              <a:t>is evaluated only if the type of the operand is variable length array because in that case, the size can be determined only after the expression is evaluated.</a:t>
            </a:r>
            <a:endParaRPr 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115177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F27E263-39D1-4C8F-9C29-5EF8051BBB66}" type="slidenum">
              <a:rPr lang="en-US" smtClean="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26</a:t>
            </a:fld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3731" name="Text Box 1"/>
          <p:cNvSpPr txBox="1">
            <a:spLocks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53A5DD45-977A-4CF2-9012-762D3A5D5F00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26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7373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7373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177900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3F7C7590-4710-4BF7-B169-56451C147523}" type="slidenum">
              <a:rPr lang="en-US" smtClean="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27</a:t>
            </a:fld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4755" name="Text Box 1"/>
          <p:cNvSpPr txBox="1">
            <a:spLocks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A87AD314-DE3D-4A07-8084-964572A7A8B2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27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7475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747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19909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8AE201E0-5B6E-4D08-8AFE-F15E44A4882F}" type="slidenum">
              <a:rPr lang="en-US" smtClean="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28</a:t>
            </a:fld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5779" name="Text Box 1"/>
          <p:cNvSpPr txBox="1">
            <a:spLocks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2028E64C-E97A-43BC-A40A-B2B34C7F549F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28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7578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7578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dirty="0">
                <a:latin typeface="Arial" charset="0"/>
                <a:cs typeface="Arial" charset="0"/>
              </a:rPr>
              <a:t>Linux</a:t>
            </a:r>
            <a:r>
              <a:rPr lang="en-US" baseline="0" dirty="0">
                <a:latin typeface="Arial" charset="0"/>
                <a:cs typeface="Arial" charset="0"/>
              </a:rPr>
              <a:t> GCC &amp; Code::Blocks outputs are different</a:t>
            </a:r>
            <a:endParaRPr 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092473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0EECB759-AC76-4549-B4B0-CBDC7ACE781F}" type="slidenum">
              <a:rPr lang="en-US" smtClean="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29</a:t>
            </a:fld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6803" name="Text Box 1"/>
          <p:cNvSpPr txBox="1">
            <a:spLocks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8C58A9EF-5078-4BD0-B9B1-3915605BDBE9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29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7680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7680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18725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1BA64D9-ECFF-4740-A8E7-7EA6D72DA2B8}" type="slidenum">
              <a:rPr lang="en-US" smtClean="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3</a:t>
            </a:fld>
            <a:endParaRPr lang="en-US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0179" name="Text Box 1"/>
          <p:cNvSpPr txBox="1">
            <a:spLocks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709D0506-C4D1-4027-958A-B1108054FDD8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3</a:t>
            </a:fld>
            <a:endParaRPr lang="en-US" sz="1300" dirty="0">
              <a:solidFill>
                <a:srgbClr val="000000"/>
              </a:solidFill>
            </a:endParaRPr>
          </a:p>
        </p:txBody>
      </p:sp>
      <p:sp>
        <p:nvSpPr>
          <p:cNvPr id="5018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5018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815444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D001C4-10C3-44C8-8F79-6154EF482A90}" type="slidenum">
              <a:rPr lang="en-US" smtClean="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30</a:t>
            </a:fld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7827" name="Text Box 1"/>
          <p:cNvSpPr txBox="1">
            <a:spLocks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CC93A8EA-6D8B-4EA5-A109-0826092DAA62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30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7782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778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397473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68AC3E05-1F81-4FFA-8A77-3485D5DDD23B}" type="slidenum">
              <a:rPr lang="en-US" smtClean="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31</a:t>
            </a:fld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8851" name="Text Box 1"/>
          <p:cNvSpPr txBox="1">
            <a:spLocks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8D2DEDF8-2A55-4E2D-8547-07CD24407B4E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31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7885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788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905739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957D14E-E98C-4A1E-A62F-52A8E98B78C9}" type="slidenum">
              <a:rPr lang="en-US" smtClean="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32</a:t>
            </a:fld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9875" name="Text Box 1"/>
          <p:cNvSpPr txBox="1">
            <a:spLocks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4D4647DB-8C00-4C69-AA59-E7865E3F789D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32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7987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798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944618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0298A62B-80F0-4F71-B306-A502303BEC68}" type="slidenum">
              <a:rPr lang="en-US" smtClean="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33</a:t>
            </a:fld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0899" name="Text Box 1"/>
          <p:cNvSpPr txBox="1">
            <a:spLocks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023758D5-E014-4035-A3E6-66B3CEBAC7FB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33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8090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809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854124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DCAAA749-19F8-4AE9-8404-1FDD1EF9386B}" type="slidenum">
              <a:rPr lang="en-US" smtClean="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34</a:t>
            </a:fld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192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8192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25" name="Text Box 3"/>
          <p:cNvSpPr txBox="1">
            <a:spLocks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2468C6D9-FB03-4CF3-9C99-5DE066E147BE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34</a:t>
            </a:fld>
            <a:endParaRPr lang="en-US" sz="13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212330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013BAC11-13CD-4F7F-8ECF-90ECD36DACE7}" type="slidenum">
              <a:rPr lang="en-US" smtClean="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35</a:t>
            </a:fld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294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8294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49" name="Text Box 3"/>
          <p:cNvSpPr txBox="1">
            <a:spLocks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072E5A23-0C1B-4362-94DF-BD075A94D9C9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35</a:t>
            </a:fld>
            <a:endParaRPr lang="en-US" sz="13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84359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031C0AC8-2D4A-4E8F-A645-8D6E83F474FE}" type="slidenum">
              <a:rPr lang="en-US" smtClean="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36</a:t>
            </a:fld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397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8397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973" name="Text Box 3"/>
          <p:cNvSpPr txBox="1">
            <a:spLocks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69B71FF5-85DB-4975-B111-078029AECD25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36</a:t>
            </a:fld>
            <a:endParaRPr lang="en-US" sz="13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985007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0D1ED069-6C6F-467A-BADA-4DCAA1A4F92F}" type="slidenum">
              <a:rPr lang="en-US" smtClean="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37</a:t>
            </a:fld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4995" name="Text Box 1"/>
          <p:cNvSpPr txBox="1">
            <a:spLocks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3B710C23-1EB4-4B87-BAA3-9FC558FE9056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37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8499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849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428225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4F23211A-2975-47D3-A773-B1AA9591F3D4}" type="slidenum">
              <a:rPr lang="en-US" smtClean="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38</a:t>
            </a:fld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601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8602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021" name="Text Box 3"/>
          <p:cNvSpPr txBox="1">
            <a:spLocks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0DA67B26-6294-4118-85C4-89F701325C8E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38</a:t>
            </a:fld>
            <a:endParaRPr lang="en-US" sz="13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626270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40D4A825-C3D8-45A4-A44A-D011A29103E3}" type="slidenum">
              <a:rPr lang="en-US" smtClean="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39</a:t>
            </a:fld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7043" name="Text Box 1"/>
          <p:cNvSpPr txBox="1">
            <a:spLocks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A2C92596-FB20-4183-BFBE-9CE2A6AFE8EF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39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870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870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21715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486916E9-AD0B-45BA-A203-3A5EB75728DB}" type="slidenum">
              <a:rPr lang="en-US" smtClean="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4</a:t>
            </a:fld>
            <a:endParaRPr lang="en-US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1203" name="Text Box 1"/>
          <p:cNvSpPr txBox="1">
            <a:spLocks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DE465300-9658-413C-A189-1992DFD71D3F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4</a:t>
            </a:fld>
            <a:endParaRPr lang="en-US" sz="1300" dirty="0">
              <a:solidFill>
                <a:srgbClr val="000000"/>
              </a:solidFill>
            </a:endParaRPr>
          </a:p>
        </p:txBody>
      </p:sp>
      <p:sp>
        <p:nvSpPr>
          <p:cNvPr id="5120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5120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772709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7C537C2F-D760-498B-B690-D89C68017845}" type="slidenum">
              <a:rPr lang="en-US" smtClean="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40</a:t>
            </a:fld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806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8806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069" name="Text Box 3"/>
          <p:cNvSpPr txBox="1">
            <a:spLocks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6F3479DD-49D3-4CAB-BCD3-B7738ACC9FC3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40</a:t>
            </a:fld>
            <a:endParaRPr lang="en-US" sz="13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824101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BCB1475-D0C9-4A2E-AF6B-6105CB2C9FD6}" type="slidenum">
              <a:rPr lang="en-US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41</a:t>
            </a:fld>
            <a:endParaRPr lang="en-US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92163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64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151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8A51CB42-191B-4210-9ADF-0008E5A95221}" type="slidenum">
              <a:rPr lang="en-US" smtClean="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5</a:t>
            </a:fld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2227" name="Text Box 1"/>
          <p:cNvSpPr txBox="1">
            <a:spLocks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286F87C6-7377-4811-B739-2B05F1641E46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5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5222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522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4530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DB7D7FC-CE62-472E-AC53-E6D4DD85F2F0}" type="slidenum">
              <a:rPr lang="en-US" smtClean="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6</a:t>
            </a:fld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3251" name="Text Box 1"/>
          <p:cNvSpPr txBox="1">
            <a:spLocks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F9ABFD2A-3B51-46F7-AC5F-600D23EA18B6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6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5325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532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4087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D0F0F61-8A97-4CF2-8745-50DE3A923976}" type="slidenum">
              <a:rPr lang="en-US" smtClean="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7</a:t>
            </a:fld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427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5427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77" name="Text Box 3"/>
          <p:cNvSpPr txBox="1">
            <a:spLocks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A2E6BD12-E70A-4E18-8E07-B4EE21C2E845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7</a:t>
            </a:fld>
            <a:endParaRPr lang="en-US" sz="13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06085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A841C2C2-9885-43B8-AA78-9E449B3660F6}" type="slidenum">
              <a:rPr lang="en-US" smtClean="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8</a:t>
            </a:fld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5299" name="Text Box 1"/>
          <p:cNvSpPr txBox="1">
            <a:spLocks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AE9CD692-EB95-4E9B-AABF-B973E78D6BC2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8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5530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553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93725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19F8D05-9526-491F-9B33-4EEDA05792CF}" type="slidenum">
              <a:rPr lang="en-US" smtClean="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9</a:t>
            </a:fld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3EC56492-9FCB-4443-8D07-339F3D535292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9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50088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DD3634-5DBB-41A9-BAF6-C83EFA156E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134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5BFF74-97DB-426A-90DD-AC9A09B551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947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76200"/>
            <a:ext cx="2093913" cy="61483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76200"/>
            <a:ext cx="6134100" cy="61483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EA591B-48AD-4B26-82D7-3A3A5D0287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2784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8519901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116337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518112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143000"/>
            <a:ext cx="4113213" cy="51784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0413" y="1143000"/>
            <a:ext cx="4113212" cy="51784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418046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318020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853785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99005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22348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88BDA3-B792-45F4-BE1D-E52095F247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3615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5386505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6880513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89713" y="150813"/>
            <a:ext cx="2093912" cy="61706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50813"/>
            <a:ext cx="6132513" cy="61706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28146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E29F75-D3F4-440A-A5CC-1FBD312F55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405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044575"/>
            <a:ext cx="4113213" cy="51800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0413" y="1044575"/>
            <a:ext cx="4114800" cy="51800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FBDD79-4ED1-4998-AECF-B1540B1047C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404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D0C3D2-7E82-4060-8294-3F1CACB924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770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AE2EA6-5D76-4AD6-A054-A5DFBA93DE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111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01B7EC-22D6-4905-8D0B-CB84356810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604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DF1633-964D-4B00-B21E-97177A7272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761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DA47CE-790D-4992-95C6-69D8D70148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612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76200"/>
            <a:ext cx="7923213" cy="760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044575"/>
            <a:ext cx="8380413" cy="5180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</p:txBody>
      </p:sp>
      <p:sp>
        <p:nvSpPr>
          <p:cNvPr id="2" name="Freeform 3"/>
          <p:cNvSpPr>
            <a:spLocks noChangeArrowheads="1"/>
          </p:cNvSpPr>
          <p:nvPr/>
        </p:nvSpPr>
        <p:spPr bwMode="auto">
          <a:xfrm>
            <a:off x="304800" y="990600"/>
            <a:ext cx="8305800" cy="76200"/>
          </a:xfrm>
          <a:custGeom>
            <a:avLst/>
            <a:gdLst>
              <a:gd name="T0" fmla="*/ 0 w 1000"/>
              <a:gd name="T1" fmla="*/ 0 h 1000"/>
              <a:gd name="T2" fmla="*/ 585 w 1000"/>
              <a:gd name="T3" fmla="*/ 0 h 1000"/>
              <a:gd name="T4" fmla="*/ 585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  <a:gd name="T12" fmla="*/ 0 w 1000"/>
              <a:gd name="T13" fmla="*/ 0 h 1000"/>
              <a:gd name="T14" fmla="*/ 1000 w 1000"/>
              <a:gd name="T15" fmla="*/ 100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T12" t="T13" r="T14" b="T15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CC0000"/>
          </a:solidFill>
          <a:ln w="38160">
            <a:solidFill>
              <a:srgbClr val="CC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28" name="Line 4"/>
          <p:cNvSpPr>
            <a:spLocks noChangeShapeType="1"/>
          </p:cNvSpPr>
          <p:nvPr/>
        </p:nvSpPr>
        <p:spPr bwMode="auto">
          <a:xfrm>
            <a:off x="304800" y="6324600"/>
            <a:ext cx="8382000" cy="1588"/>
          </a:xfrm>
          <a:prstGeom prst="line">
            <a:avLst/>
          </a:prstGeom>
          <a:noFill/>
          <a:ln w="38160">
            <a:solidFill>
              <a:srgbClr val="CC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3962400" y="6477000"/>
            <a:ext cx="608013" cy="3667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0D215FAA-FEC9-4236-A7EB-9A8C607CFC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1" name="Picture 6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388100"/>
            <a:ext cx="4572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032" name="Picture 7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6372225"/>
            <a:ext cx="457200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293A83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293A83"/>
          </a:solidFill>
          <a:latin typeface="Arial" charset="0"/>
          <a:cs typeface="Arial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293A83"/>
          </a:solidFill>
          <a:latin typeface="Arial" charset="0"/>
          <a:cs typeface="Arial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293A83"/>
          </a:solidFill>
          <a:latin typeface="Arial" charset="0"/>
          <a:cs typeface="Arial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293A83"/>
          </a:solidFill>
          <a:latin typeface="Arial" charset="0"/>
          <a:cs typeface="Arial" charset="0"/>
        </a:defRPr>
      </a:lvl5pPr>
      <a:lvl6pPr marL="25146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293A83"/>
          </a:solidFill>
          <a:latin typeface="Arial" charset="0"/>
          <a:cs typeface="Arial" charset="0"/>
        </a:defRPr>
      </a:lvl6pPr>
      <a:lvl7pPr marL="29718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293A83"/>
          </a:solidFill>
          <a:latin typeface="Arial" charset="0"/>
          <a:cs typeface="Arial" charset="0"/>
        </a:defRPr>
      </a:lvl7pPr>
      <a:lvl8pPr marL="34290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293A83"/>
          </a:solidFill>
          <a:latin typeface="Arial" charset="0"/>
          <a:cs typeface="Arial" charset="0"/>
        </a:defRPr>
      </a:lvl8pPr>
      <a:lvl9pPr marL="38862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293A83"/>
          </a:solidFill>
          <a:latin typeface="Arial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ts val="20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800">
          <a:solidFill>
            <a:srgbClr val="000000"/>
          </a:solidFill>
          <a:latin typeface="+mn-lt"/>
          <a:cs typeface="+mn-cs"/>
        </a:defRPr>
      </a:lvl2pPr>
      <a:lvl3pPr marL="1143000" indent="-228600" algn="l" defTabSz="457200" rtl="0" eaLnBrk="0" fontAlgn="base" hangingPunct="0">
        <a:spcBef>
          <a:spcPts val="65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600">
          <a:solidFill>
            <a:srgbClr val="000000"/>
          </a:solidFill>
          <a:latin typeface="+mn-lt"/>
          <a:cs typeface="+mn-cs"/>
        </a:defRPr>
      </a:lvl3pPr>
      <a:lvl4pPr marL="1600200" indent="-228600" algn="l" defTabSz="457200" rtl="0" eaLnBrk="0" fontAlgn="base" hangingPunct="0">
        <a:spcBef>
          <a:spcPts val="55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200">
          <a:solidFill>
            <a:srgbClr val="000000"/>
          </a:solidFill>
          <a:latin typeface="+mn-lt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Freeform 1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T0" fmla="*/ 0 w 1000"/>
              <a:gd name="T1" fmla="*/ 0 h 1000"/>
              <a:gd name="T2" fmla="*/ 4803343 w 1000"/>
              <a:gd name="T3" fmla="*/ 0 h 1000"/>
              <a:gd name="T4" fmla="*/ 4803343 w 1000"/>
              <a:gd name="T5" fmla="*/ 109538 h 1000"/>
              <a:gd name="T6" fmla="*/ 0 w 1000"/>
              <a:gd name="T7" fmla="*/ 109538 h 1000"/>
              <a:gd name="T8" fmla="*/ 0 w 1000"/>
              <a:gd name="T9" fmla="*/ 0 h 1000"/>
              <a:gd name="T10" fmla="*/ 7772400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CC0000"/>
          </a:solidFill>
          <a:ln w="25560">
            <a:solidFill>
              <a:srgbClr val="CC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pitchFamily="16" charset="0"/>
              <a:buNone/>
            </a:pPr>
            <a:endParaRPr lang="en-US">
              <a:solidFill>
                <a:srgbClr val="FFFFFF"/>
              </a:solidFill>
            </a:endParaRPr>
          </a:p>
        </p:txBody>
      </p:sp>
      <p:pic>
        <p:nvPicPr>
          <p:cNvPr id="2051" name="Picture 2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400800"/>
            <a:ext cx="45720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052" name="Picture 3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6346825"/>
            <a:ext cx="457200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053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0813"/>
            <a:ext cx="7921625" cy="758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2054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143000"/>
            <a:ext cx="8378825" cy="5178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</p:txBody>
      </p:sp>
    </p:spTree>
    <p:extLst>
      <p:ext uri="{BB962C8B-B14F-4D97-AF65-F5344CB8AC3E}">
        <p14:creationId xmlns:p14="http://schemas.microsoft.com/office/powerpoint/2010/main" val="3346670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5pPr>
      <a:lvl6pPr marL="25146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6pPr>
      <a:lvl7pPr marL="29718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7pPr>
      <a:lvl8pPr marL="34290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8pPr>
      <a:lvl9pPr marL="38862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ts val="20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000000"/>
          </a:solidFill>
          <a:latin typeface="+mn-lt"/>
          <a:cs typeface="+mn-cs"/>
        </a:defRPr>
      </a:lvl2pPr>
      <a:lvl3pPr marL="1143000" indent="-228600" algn="l" defTabSz="457200" rtl="0" eaLnBrk="0" fontAlgn="base" hangingPunct="0">
        <a:spcBef>
          <a:spcPts val="6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600">
          <a:solidFill>
            <a:srgbClr val="000000"/>
          </a:solidFill>
          <a:latin typeface="+mn-lt"/>
          <a:cs typeface="+mn-cs"/>
        </a:defRPr>
      </a:lvl3pPr>
      <a:lvl4pPr marL="1600200" indent="-228600" algn="l" defTabSz="457200" rtl="0" eaLnBrk="0" fontAlgn="base" hangingPunct="0">
        <a:spcBef>
          <a:spcPts val="5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200">
          <a:solidFill>
            <a:srgbClr val="000000"/>
          </a:solidFill>
          <a:latin typeface="+mn-lt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1"/>
          <p:cNvSpPr txBox="1">
            <a:spLocks noChangeArrowheads="1"/>
          </p:cNvSpPr>
          <p:nvPr/>
        </p:nvSpPr>
        <p:spPr bwMode="auto">
          <a:xfrm>
            <a:off x="1219200" y="1065213"/>
            <a:ext cx="6934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sz="6600" dirty="0">
                <a:solidFill>
                  <a:srgbClr val="005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Calculations</a:t>
            </a: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683568" y="2852936"/>
            <a:ext cx="7776864" cy="33249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ts val="2500"/>
              </a:spcBef>
              <a:buClrTx/>
              <a:buFontTx/>
              <a:buNone/>
            </a:pPr>
            <a:r>
              <a:rPr lang="en-US" sz="2800" kern="0" dirty="0">
                <a:solidFill>
                  <a:srgbClr val="000000"/>
                </a:solidFill>
                <a:latin typeface="Arial"/>
                <a:cs typeface="Arial"/>
              </a:rPr>
              <a:t>Fundamentals of Computer and Programming</a:t>
            </a:r>
          </a:p>
          <a:p>
            <a:pPr algn="ctr" defTabSz="914400" eaLnBrk="1" hangingPunct="1">
              <a:spcBef>
                <a:spcPct val="50000"/>
              </a:spcBef>
              <a:buClr>
                <a:srgbClr val="003399"/>
              </a:buClr>
              <a:buSzTx/>
              <a:tabLst/>
            </a:pPr>
            <a:endParaRPr lang="en-US" sz="2800" kern="0" smtClean="0">
              <a:solidFill>
                <a:srgbClr val="000000"/>
              </a:solidFill>
              <a:latin typeface="Arial"/>
              <a:cs typeface="Arial"/>
            </a:endParaRPr>
          </a:p>
          <a:p>
            <a:pPr algn="ctr" defTabSz="914400" eaLnBrk="1" hangingPunct="1">
              <a:spcBef>
                <a:spcPct val="50000"/>
              </a:spcBef>
              <a:buClr>
                <a:srgbClr val="003399"/>
              </a:buClr>
              <a:buSzTx/>
              <a:tabLst/>
            </a:pPr>
            <a:endParaRPr lang="en-US" sz="2400" kern="0" dirty="0">
              <a:solidFill>
                <a:srgbClr val="000000"/>
              </a:solidFill>
              <a:latin typeface="Arial"/>
              <a:cs typeface="Arial"/>
            </a:endParaRPr>
          </a:p>
          <a:p>
            <a:pPr algn="ctr" defTabSz="914400" eaLnBrk="1" hangingPunct="1">
              <a:spcBef>
                <a:spcPct val="50000"/>
              </a:spcBef>
              <a:buClr>
                <a:srgbClr val="003399"/>
              </a:buClr>
              <a:buSzTx/>
              <a:tabLst/>
            </a:pPr>
            <a:r>
              <a:rPr lang="en-US" sz="2000" kern="0" dirty="0" smtClean="0">
                <a:solidFill>
                  <a:srgbClr val="000000"/>
                </a:solidFill>
                <a:latin typeface="Arial"/>
                <a:cs typeface="Arial"/>
              </a:rPr>
              <a:t>Hossein Zeinali</a:t>
            </a:r>
            <a:endParaRPr lang="en-US" sz="2000" kern="0" dirty="0">
              <a:solidFill>
                <a:srgbClr val="000000"/>
              </a:solidFill>
              <a:latin typeface="Arial"/>
              <a:cs typeface="Arial"/>
            </a:endParaRPr>
          </a:p>
          <a:p>
            <a:pPr algn="ctr" defTabSz="914400" eaLnBrk="1" hangingPunct="1">
              <a:spcBef>
                <a:spcPct val="50000"/>
              </a:spcBef>
              <a:buClr>
                <a:srgbClr val="003399"/>
              </a:buClr>
              <a:buSzTx/>
              <a:tabLst/>
            </a:pPr>
            <a:r>
              <a:rPr lang="en-US" sz="2000" kern="0" dirty="0" smtClean="0">
                <a:solidFill>
                  <a:srgbClr val="000000"/>
                </a:solidFill>
                <a:latin typeface="Arial"/>
                <a:cs typeface="Arial"/>
              </a:rPr>
              <a:t>Slides by Dr. Bahador </a:t>
            </a:r>
            <a:r>
              <a:rPr lang="en-US" sz="2000" kern="0" dirty="0">
                <a:solidFill>
                  <a:srgbClr val="000000"/>
                </a:solidFill>
                <a:latin typeface="Arial"/>
                <a:cs typeface="Arial"/>
              </a:rPr>
              <a:t>Bakhshi</a:t>
            </a:r>
          </a:p>
          <a:p>
            <a:pPr algn="ctr" defTabSz="914400" eaLnBrk="1" hangingPunct="1">
              <a:spcBef>
                <a:spcPct val="50000"/>
              </a:spcBef>
              <a:buClr>
                <a:srgbClr val="003399"/>
              </a:buClr>
              <a:buSzTx/>
              <a:tabLst/>
            </a:pPr>
            <a:r>
              <a:rPr lang="en-US" sz="2000" kern="0" dirty="0">
                <a:solidFill>
                  <a:srgbClr val="000000"/>
                </a:solidFill>
                <a:latin typeface="Arial"/>
                <a:cs typeface="Arial"/>
              </a:rPr>
              <a:t>CE </a:t>
            </a:r>
            <a:r>
              <a:rPr lang="en-US" sz="2000" kern="0" dirty="0" smtClean="0">
                <a:solidFill>
                  <a:srgbClr val="000000"/>
                </a:solidFill>
                <a:latin typeface="Arial"/>
                <a:cs typeface="Arial"/>
              </a:rPr>
              <a:t>Department</a:t>
            </a:r>
            <a:r>
              <a:rPr lang="en-US" sz="2000" kern="0" dirty="0">
                <a:solidFill>
                  <a:srgbClr val="000000"/>
                </a:solidFill>
                <a:latin typeface="Arial"/>
                <a:cs typeface="Arial"/>
              </a:rPr>
              <a:t>, Amirkabir University of </a:t>
            </a:r>
            <a:r>
              <a:rPr lang="en-US" sz="2000" kern="0" dirty="0" smtClean="0">
                <a:solidFill>
                  <a:srgbClr val="000000"/>
                </a:solidFill>
                <a:latin typeface="Arial"/>
                <a:cs typeface="Arial"/>
              </a:rPr>
              <a:t>Technology</a:t>
            </a:r>
            <a:endParaRPr lang="en-US" sz="2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302324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0106FD34-39F3-42AC-822D-15987D1D697E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10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13315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Effect of types </a:t>
            </a:r>
          </a:p>
        </p:txBody>
      </p:sp>
      <p:sp>
        <p:nvSpPr>
          <p:cNvPr id="13316" name="Text Box 3"/>
          <p:cNvSpPr txBox="1">
            <a:spLocks noChangeArrowheads="1"/>
          </p:cNvSpPr>
          <p:nvPr/>
        </p:nvSpPr>
        <p:spPr bwMode="auto">
          <a:xfrm>
            <a:off x="457200" y="1108075"/>
            <a:ext cx="8686800" cy="561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668338" indent="-325438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Type of operands determines the type of the result</a:t>
            </a:r>
          </a:p>
          <a:p>
            <a:pPr lvl="1" eaLnBrk="1" hangingPunct="1">
              <a:spcBef>
                <a:spcPts val="55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200" dirty="0">
                <a:solidFill>
                  <a:srgbClr val="000000"/>
                </a:solidFill>
              </a:rPr>
              <a:t>The type of output is the type of operands (after conversion)</a:t>
            </a:r>
          </a:p>
          <a:p>
            <a:pPr eaLnBrk="1" hangingPunct="1">
              <a:spcBef>
                <a:spcPts val="1625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600" dirty="0" err="1">
                <a:solidFill>
                  <a:srgbClr val="000000"/>
                </a:solidFill>
              </a:rPr>
              <a:t>int</a:t>
            </a:r>
            <a:r>
              <a:rPr lang="en-US" sz="2600" dirty="0">
                <a:solidFill>
                  <a:srgbClr val="000000"/>
                </a:solidFill>
              </a:rPr>
              <a:t> &lt;op&gt; </a:t>
            </a:r>
            <a:r>
              <a:rPr lang="en-US" sz="2600" dirty="0" err="1">
                <a:solidFill>
                  <a:srgbClr val="000000"/>
                </a:solidFill>
              </a:rPr>
              <a:t>int</a:t>
            </a:r>
            <a:r>
              <a:rPr lang="en-US" sz="2600" dirty="0">
                <a:solidFill>
                  <a:srgbClr val="000000"/>
                </a:solidFill>
              </a:rPr>
              <a:t> </a:t>
            </a:r>
            <a:r>
              <a:rPr lang="en-US" sz="2600" dirty="0">
                <a:solidFill>
                  <a:srgbClr val="000000"/>
                </a:solidFill>
                <a:latin typeface="Wingdings" pitchFamily="2" charset="2"/>
              </a:rPr>
              <a:t></a:t>
            </a:r>
            <a:r>
              <a:rPr lang="en-US" sz="2600" dirty="0">
                <a:solidFill>
                  <a:srgbClr val="000000"/>
                </a:solidFill>
              </a:rPr>
              <a:t> </a:t>
            </a:r>
            <a:r>
              <a:rPr lang="en-US" sz="2600" dirty="0" err="1">
                <a:solidFill>
                  <a:srgbClr val="000000"/>
                </a:solidFill>
              </a:rPr>
              <a:t>int</a:t>
            </a:r>
            <a:endParaRPr lang="en-US" sz="2600" dirty="0">
              <a:solidFill>
                <a:srgbClr val="000000"/>
              </a:solidFill>
            </a:endParaRPr>
          </a:p>
          <a:p>
            <a:pPr eaLnBrk="1" hangingPunct="1">
              <a:spcBef>
                <a:spcPts val="1625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600" dirty="0" err="1">
                <a:solidFill>
                  <a:srgbClr val="000000"/>
                </a:solidFill>
              </a:rPr>
              <a:t>int</a:t>
            </a:r>
            <a:r>
              <a:rPr lang="en-US" sz="2600" dirty="0">
                <a:solidFill>
                  <a:srgbClr val="000000"/>
                </a:solidFill>
              </a:rPr>
              <a:t> &lt;op&gt; long </a:t>
            </a:r>
            <a:r>
              <a:rPr lang="en-US" sz="2600" dirty="0">
                <a:solidFill>
                  <a:srgbClr val="000000"/>
                </a:solidFill>
                <a:latin typeface="Wingdings" pitchFamily="2" charset="2"/>
              </a:rPr>
              <a:t></a:t>
            </a:r>
            <a:r>
              <a:rPr lang="en-US" sz="2600" dirty="0">
                <a:solidFill>
                  <a:srgbClr val="000000"/>
                </a:solidFill>
              </a:rPr>
              <a:t> long</a:t>
            </a:r>
          </a:p>
          <a:p>
            <a:pPr eaLnBrk="1" hangingPunct="1">
              <a:spcBef>
                <a:spcPts val="1625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600" dirty="0">
                <a:solidFill>
                  <a:srgbClr val="000000"/>
                </a:solidFill>
              </a:rPr>
              <a:t>float &lt;op&gt; float </a:t>
            </a:r>
            <a:r>
              <a:rPr lang="en-US" sz="2600" dirty="0">
                <a:solidFill>
                  <a:srgbClr val="000000"/>
                </a:solidFill>
                <a:latin typeface="Wingdings" pitchFamily="2" charset="2"/>
              </a:rPr>
              <a:t></a:t>
            </a:r>
            <a:r>
              <a:rPr lang="en-US" sz="2600" dirty="0">
                <a:solidFill>
                  <a:srgbClr val="000000"/>
                </a:solidFill>
              </a:rPr>
              <a:t> float</a:t>
            </a:r>
          </a:p>
          <a:p>
            <a:pPr eaLnBrk="1" hangingPunct="1">
              <a:spcBef>
                <a:spcPts val="1625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600" dirty="0">
                <a:solidFill>
                  <a:srgbClr val="000000"/>
                </a:solidFill>
              </a:rPr>
              <a:t>float &lt;op&gt; </a:t>
            </a:r>
            <a:r>
              <a:rPr lang="en-US" sz="2600" dirty="0" err="1">
                <a:solidFill>
                  <a:srgbClr val="000000"/>
                </a:solidFill>
              </a:rPr>
              <a:t>int</a:t>
            </a:r>
            <a:r>
              <a:rPr lang="en-US" sz="2600" dirty="0">
                <a:solidFill>
                  <a:srgbClr val="000000"/>
                </a:solidFill>
              </a:rPr>
              <a:t> </a:t>
            </a:r>
            <a:r>
              <a:rPr lang="en-US" sz="2600" dirty="0">
                <a:solidFill>
                  <a:srgbClr val="000000"/>
                </a:solidFill>
                <a:latin typeface="Wingdings" pitchFamily="2" charset="2"/>
              </a:rPr>
              <a:t></a:t>
            </a:r>
            <a:r>
              <a:rPr lang="en-US" sz="2600" dirty="0">
                <a:solidFill>
                  <a:srgbClr val="000000"/>
                </a:solidFill>
              </a:rPr>
              <a:t> float</a:t>
            </a:r>
          </a:p>
          <a:p>
            <a:pPr eaLnBrk="1" hangingPunct="1">
              <a:spcBef>
                <a:spcPts val="1625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600" dirty="0">
                <a:solidFill>
                  <a:srgbClr val="000000"/>
                </a:solidFill>
              </a:rPr>
              <a:t>double &lt;op&gt; float </a:t>
            </a:r>
            <a:r>
              <a:rPr lang="en-US" sz="2600" dirty="0">
                <a:solidFill>
                  <a:srgbClr val="000000"/>
                </a:solidFill>
                <a:latin typeface="Wingdings" pitchFamily="2" charset="2"/>
              </a:rPr>
              <a:t></a:t>
            </a:r>
            <a:r>
              <a:rPr lang="en-US" sz="2600" dirty="0">
                <a:solidFill>
                  <a:srgbClr val="000000"/>
                </a:solidFill>
              </a:rPr>
              <a:t> double </a:t>
            </a:r>
          </a:p>
        </p:txBody>
      </p:sp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5105400"/>
            <a:ext cx="88392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74748547-3D45-4C34-8A7C-91B52F65BB78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11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14339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Effect of types</a:t>
            </a:r>
          </a:p>
        </p:txBody>
      </p:sp>
      <p:sp>
        <p:nvSpPr>
          <p:cNvPr id="14340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534400" cy="491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668338" indent="-325438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000000"/>
                </a:solidFill>
              </a:rPr>
              <a:t>If both operand of division (/) is </a:t>
            </a:r>
            <a:r>
              <a:rPr lang="en-US" sz="3200">
                <a:solidFill>
                  <a:srgbClr val="C5000B"/>
                </a:solidFill>
              </a:rPr>
              <a:t>int</a:t>
            </a:r>
            <a:r>
              <a:rPr lang="en-US" sz="3200">
                <a:solidFill>
                  <a:srgbClr val="000000"/>
                </a:solidFill>
              </a:rPr>
              <a:t> 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>
                <a:solidFill>
                  <a:srgbClr val="000000"/>
                </a:solidFill>
                <a:latin typeface="Wingdings" pitchFamily="2" charset="2"/>
              </a:rPr>
              <a:t></a:t>
            </a:r>
            <a:r>
              <a:rPr lang="en-US" sz="2800">
                <a:solidFill>
                  <a:srgbClr val="000000"/>
                </a:solidFill>
              </a:rPr>
              <a:t> data lost </a:t>
            </a:r>
          </a:p>
        </p:txBody>
      </p:sp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649538"/>
            <a:ext cx="8382000" cy="2913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328B3F73-0330-49DB-B02A-C16A603DB4C0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12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15363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dirty="0">
                <a:solidFill>
                  <a:srgbClr val="293A83"/>
                </a:solidFill>
              </a:rPr>
              <a:t>Effect of types &amp; Explicit casts </a:t>
            </a:r>
          </a:p>
        </p:txBody>
      </p:sp>
      <p:sp>
        <p:nvSpPr>
          <p:cNvPr id="15364" name="Text Box 3"/>
          <p:cNvSpPr txBox="1">
            <a:spLocks noChangeArrowheads="1"/>
          </p:cNvSpPr>
          <p:nvPr/>
        </p:nvSpPr>
        <p:spPr bwMode="auto">
          <a:xfrm>
            <a:off x="457200" y="10668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2900" indent="-341313" eaLnBrk="0" hangingPunct="0"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2000"/>
              </a:spcBef>
              <a:buClrTx/>
              <a:buFontTx/>
              <a:buNone/>
            </a:pPr>
            <a:r>
              <a:rPr lang="en-US" sz="3200">
                <a:solidFill>
                  <a:srgbClr val="000000"/>
                </a:solidFill>
              </a:rPr>
              <a:t>			</a:t>
            </a:r>
            <a:r>
              <a:rPr lang="en-US" sz="3200" i="1">
                <a:solidFill>
                  <a:srgbClr val="000000"/>
                </a:solidFill>
              </a:rPr>
              <a:t>Expression</a:t>
            </a:r>
            <a:r>
              <a:rPr lang="en-US" sz="3200">
                <a:solidFill>
                  <a:srgbClr val="000000"/>
                </a:solidFill>
              </a:rPr>
              <a:t> 		</a:t>
            </a:r>
            <a:r>
              <a:rPr lang="en-US" sz="3200" i="1">
                <a:solidFill>
                  <a:srgbClr val="000000"/>
                </a:solidFill>
              </a:rPr>
              <a:t>Type of result</a:t>
            </a:r>
            <a:r>
              <a:rPr lang="en-US" sz="3200">
                <a:solidFill>
                  <a:srgbClr val="000000"/>
                </a:solidFill>
              </a:rPr>
              <a:t> </a:t>
            </a:r>
          </a:p>
          <a:p>
            <a:pPr eaLnBrk="1" hangingPunct="1">
              <a:spcBef>
                <a:spcPts val="125"/>
              </a:spcBef>
              <a:buClrTx/>
              <a:buFontTx/>
              <a:buNone/>
            </a:pPr>
            <a:endParaRPr lang="en-US" sz="200">
              <a:solidFill>
                <a:srgbClr val="000000"/>
              </a:solidFill>
            </a:endParaRPr>
          </a:p>
          <a:p>
            <a:pPr eaLnBrk="1" hangingPunct="1">
              <a:spcBef>
                <a:spcPts val="2000"/>
              </a:spcBef>
              <a:buClrTx/>
              <a:buFontTx/>
              <a:buNone/>
            </a:pPr>
            <a:r>
              <a:rPr lang="en-US" sz="3200">
                <a:solidFill>
                  <a:srgbClr val="000000"/>
                </a:solidFill>
              </a:rPr>
              <a:t>(double) 1 + 2.0f 	</a:t>
            </a:r>
            <a:r>
              <a:rPr lang="en-US" sz="3200">
                <a:solidFill>
                  <a:srgbClr val="000000"/>
                </a:solidFill>
                <a:latin typeface="Wingdings" pitchFamily="2" charset="2"/>
              </a:rPr>
              <a:t></a:t>
            </a:r>
            <a:r>
              <a:rPr lang="en-US" sz="3200">
                <a:solidFill>
                  <a:srgbClr val="000000"/>
                </a:solidFill>
              </a:rPr>
              <a:t> 3.0   	double</a:t>
            </a:r>
          </a:p>
          <a:p>
            <a:pPr eaLnBrk="1" hangingPunct="1">
              <a:spcBef>
                <a:spcPts val="2000"/>
              </a:spcBef>
              <a:buClrTx/>
              <a:buFontTx/>
              <a:buNone/>
            </a:pPr>
            <a:r>
              <a:rPr lang="en-US" sz="3200">
                <a:solidFill>
                  <a:srgbClr val="000000"/>
                </a:solidFill>
              </a:rPr>
              <a:t>(int) 2.69 + 4 		</a:t>
            </a:r>
            <a:r>
              <a:rPr lang="en-US" sz="3200">
                <a:solidFill>
                  <a:srgbClr val="000000"/>
                </a:solidFill>
                <a:latin typeface="Wingdings" pitchFamily="2" charset="2"/>
              </a:rPr>
              <a:t></a:t>
            </a:r>
            <a:r>
              <a:rPr lang="en-US" sz="3200">
                <a:solidFill>
                  <a:srgbClr val="000000"/>
                </a:solidFill>
              </a:rPr>
              <a:t> 6		int</a:t>
            </a:r>
          </a:p>
          <a:p>
            <a:pPr eaLnBrk="1" hangingPunct="1">
              <a:spcBef>
                <a:spcPts val="2000"/>
              </a:spcBef>
              <a:buClrTx/>
              <a:buFontTx/>
              <a:buNone/>
            </a:pPr>
            <a:r>
              <a:rPr lang="en-US" sz="3200">
                <a:solidFill>
                  <a:srgbClr val="000000"/>
                </a:solidFill>
              </a:rPr>
              <a:t>(double) 1 / 2		</a:t>
            </a:r>
            <a:r>
              <a:rPr lang="en-US" sz="3200">
                <a:solidFill>
                  <a:srgbClr val="000000"/>
                </a:solidFill>
                <a:latin typeface="Wingdings" pitchFamily="2" charset="2"/>
              </a:rPr>
              <a:t></a:t>
            </a:r>
            <a:r>
              <a:rPr lang="en-US" sz="3200">
                <a:solidFill>
                  <a:srgbClr val="000000"/>
                </a:solidFill>
              </a:rPr>
              <a:t> 0.5	double</a:t>
            </a:r>
          </a:p>
          <a:p>
            <a:pPr eaLnBrk="1" hangingPunct="1">
              <a:spcBef>
                <a:spcPts val="2000"/>
              </a:spcBef>
              <a:buClrTx/>
              <a:buFontTx/>
              <a:buNone/>
            </a:pPr>
            <a:r>
              <a:rPr lang="en-US" sz="3200">
                <a:solidFill>
                  <a:srgbClr val="000000"/>
                </a:solidFill>
              </a:rPr>
              <a:t>1 / (int) 2.0		</a:t>
            </a:r>
            <a:r>
              <a:rPr lang="en-US" sz="3200">
                <a:solidFill>
                  <a:srgbClr val="000000"/>
                </a:solidFill>
                <a:latin typeface="Wingdings" pitchFamily="2" charset="2"/>
              </a:rPr>
              <a:t></a:t>
            </a:r>
            <a:r>
              <a:rPr lang="en-US" sz="3200">
                <a:solidFill>
                  <a:srgbClr val="000000"/>
                </a:solidFill>
              </a:rPr>
              <a:t> 0		int </a:t>
            </a:r>
          </a:p>
          <a:p>
            <a:pPr eaLnBrk="1" hangingPunct="1">
              <a:spcBef>
                <a:spcPts val="2000"/>
              </a:spcBef>
              <a:buClrTx/>
              <a:buFontTx/>
              <a:buNone/>
            </a:pPr>
            <a:r>
              <a:rPr lang="en-US" sz="3200">
                <a:solidFill>
                  <a:srgbClr val="000000"/>
                </a:solidFill>
              </a:rPr>
              <a:t>(double) (1 / 2)		</a:t>
            </a:r>
            <a:r>
              <a:rPr lang="en-US" sz="3200">
                <a:solidFill>
                  <a:srgbClr val="000000"/>
                </a:solidFill>
                <a:latin typeface="Wingdings" pitchFamily="2" charset="2"/>
              </a:rPr>
              <a:t></a:t>
            </a:r>
            <a:r>
              <a:rPr lang="en-US" sz="3200">
                <a:solidFill>
                  <a:srgbClr val="000000"/>
                </a:solidFill>
              </a:rPr>
              <a:t> 0.0	double </a:t>
            </a:r>
          </a:p>
          <a:p>
            <a:pPr eaLnBrk="1" hangingPunct="1">
              <a:spcBef>
                <a:spcPts val="2000"/>
              </a:spcBef>
              <a:buClrTx/>
              <a:buFontTx/>
              <a:buNone/>
            </a:pPr>
            <a:r>
              <a:rPr lang="en-US" sz="3200">
                <a:solidFill>
                  <a:srgbClr val="000000"/>
                </a:solidFill>
              </a:rPr>
              <a:t>(int)((double) 1 / 2)	</a:t>
            </a:r>
            <a:r>
              <a:rPr lang="en-US" sz="3200">
                <a:solidFill>
                  <a:srgbClr val="000000"/>
                </a:solidFill>
                <a:latin typeface="Wingdings" pitchFamily="2" charset="2"/>
              </a:rPr>
              <a:t></a:t>
            </a:r>
            <a:r>
              <a:rPr lang="en-US" sz="3200">
                <a:solidFill>
                  <a:srgbClr val="000000"/>
                </a:solidFill>
              </a:rPr>
              <a:t> 0 		int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2A79A13A-DC73-4D5B-9281-ACB81F00CEF2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13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16387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What We Will Learn </a:t>
            </a:r>
          </a:p>
        </p:txBody>
      </p:sp>
      <p:sp>
        <p:nvSpPr>
          <p:cNvPr id="16388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2296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668338" indent="-325438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C2C2C2"/>
                </a:solidFill>
              </a:rPr>
              <a:t>Basic mathematic operations in C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C2C2C2"/>
                </a:solidFill>
              </a:rPr>
              <a:t>Effect of type and type conversion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Precedence 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C2C2C2"/>
                </a:solidFill>
              </a:rPr>
              <a:t>Advanced mathematical operations </a:t>
            </a:r>
          </a:p>
          <a:p>
            <a:pPr eaLnBrk="1" hangingPunct="1">
              <a:spcBef>
                <a:spcPts val="2313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C2C2C2"/>
                </a:solidFill>
              </a:rPr>
              <a:t>Mathematic library</a:t>
            </a:r>
            <a:r>
              <a:rPr lang="en-US" sz="3700" dirty="0">
                <a:solidFill>
                  <a:srgbClr val="C2C2C2"/>
                </a:solidFill>
              </a:rPr>
              <a:t> 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dirty="0">
                <a:solidFill>
                  <a:srgbClr val="C2C2C2"/>
                </a:solidFill>
              </a:rPr>
              <a:t>Random numbers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15EEA21E-E1F4-47B2-A175-434DB7B6C26A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14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17411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dirty="0">
                <a:solidFill>
                  <a:srgbClr val="293A83"/>
                </a:solidFill>
                <a:cs typeface="B Nazanin" pitchFamily="2" charset="-78"/>
              </a:rPr>
              <a:t>Precedence (</a:t>
            </a:r>
            <a:r>
              <a:rPr lang="ar-SA" sz="4000" b="1" dirty="0" smtClean="0">
                <a:solidFill>
                  <a:srgbClr val="293A83"/>
                </a:solidFill>
                <a:cs typeface="B Nazanin" pitchFamily="2" charset="-78"/>
              </a:rPr>
              <a:t>ا</a:t>
            </a:r>
            <a:r>
              <a:rPr lang="fa-IR" sz="4000" b="1" dirty="0" smtClean="0">
                <a:solidFill>
                  <a:srgbClr val="293A83"/>
                </a:solidFill>
                <a:cs typeface="B Nazanin" pitchFamily="2" charset="-78"/>
              </a:rPr>
              <a:t>و</a:t>
            </a:r>
            <a:r>
              <a:rPr lang="ar-SA" sz="4000" b="1" dirty="0" smtClean="0">
                <a:solidFill>
                  <a:srgbClr val="293A83"/>
                </a:solidFill>
                <a:cs typeface="B Nazanin" pitchFamily="2" charset="-78"/>
              </a:rPr>
              <a:t>لويت</a:t>
            </a:r>
            <a:r>
              <a:rPr lang="en-US" sz="4000" dirty="0">
                <a:solidFill>
                  <a:srgbClr val="293A83"/>
                </a:solidFill>
                <a:cs typeface="B Nazanin" pitchFamily="2" charset="-78"/>
              </a:rPr>
              <a:t>)</a:t>
            </a:r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2296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15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400" dirty="0">
                <a:solidFill>
                  <a:srgbClr val="000000"/>
                </a:solidFill>
              </a:rPr>
              <a:t>1) Parenthesis </a:t>
            </a:r>
          </a:p>
          <a:p>
            <a:pPr eaLnBrk="1" hangingPunct="1">
              <a:lnSpc>
                <a:spcPct val="80000"/>
              </a:lnSpc>
              <a:spcBef>
                <a:spcPts val="15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400" dirty="0">
                <a:solidFill>
                  <a:srgbClr val="000000"/>
                </a:solidFill>
              </a:rPr>
              <a:t>2) U</a:t>
            </a:r>
            <a:r>
              <a:rPr lang="en-US" sz="2400" dirty="0" smtClean="0">
                <a:solidFill>
                  <a:srgbClr val="000000"/>
                </a:solidFill>
              </a:rPr>
              <a:t>nary </a:t>
            </a:r>
            <a:r>
              <a:rPr lang="en-US" sz="2400" dirty="0">
                <a:solidFill>
                  <a:srgbClr val="000000"/>
                </a:solidFill>
              </a:rPr>
              <a:t>+ - (for sign):  +4, -8</a:t>
            </a:r>
          </a:p>
          <a:p>
            <a:pPr eaLnBrk="1" hangingPunct="1">
              <a:lnSpc>
                <a:spcPct val="80000"/>
              </a:lnSpc>
              <a:spcBef>
                <a:spcPts val="15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400" dirty="0">
                <a:solidFill>
                  <a:srgbClr val="000000"/>
                </a:solidFill>
              </a:rPr>
              <a:t>3) Explicit casting </a:t>
            </a:r>
          </a:p>
          <a:p>
            <a:pPr eaLnBrk="1" hangingPunct="1">
              <a:lnSpc>
                <a:spcPct val="80000"/>
              </a:lnSpc>
              <a:spcBef>
                <a:spcPts val="15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400" dirty="0">
                <a:solidFill>
                  <a:srgbClr val="000000"/>
                </a:solidFill>
              </a:rPr>
              <a:t>4) / * %</a:t>
            </a:r>
          </a:p>
          <a:p>
            <a:pPr eaLnBrk="1" hangingPunct="1">
              <a:lnSpc>
                <a:spcPct val="80000"/>
              </a:lnSpc>
              <a:spcBef>
                <a:spcPts val="15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400" dirty="0">
                <a:solidFill>
                  <a:srgbClr val="000000"/>
                </a:solidFill>
              </a:rPr>
              <a:t>5) Binary + -: 4+8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400" dirty="0">
                <a:solidFill>
                  <a:srgbClr val="000000"/>
                </a:solidFill>
              </a:rPr>
              <a:t>6) If multiple + - or / * %: from left to right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endParaRPr lang="en-US" sz="2000" dirty="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</a:rPr>
              <a:t>	-5 + 2 / 4.0 * (-7 / 8)  </a:t>
            </a:r>
            <a:r>
              <a:rPr lang="en-US" sz="2000" dirty="0">
                <a:solidFill>
                  <a:srgbClr val="000000"/>
                </a:solidFill>
                <a:latin typeface="Wingdings" pitchFamily="2" charset="2"/>
              </a:rPr>
              <a:t></a:t>
            </a:r>
            <a:r>
              <a:rPr lang="en-US" sz="2000" dirty="0">
                <a:solidFill>
                  <a:srgbClr val="000000"/>
                </a:solidFill>
              </a:rPr>
              <a:t> -5 + 2 / 4.0 *  (0)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</a:rPr>
              <a:t>				      </a:t>
            </a:r>
            <a:r>
              <a:rPr lang="en-US" sz="2000" dirty="0">
                <a:solidFill>
                  <a:srgbClr val="000000"/>
                </a:solidFill>
                <a:latin typeface="Wingdings" pitchFamily="2" charset="2"/>
              </a:rPr>
              <a:t></a:t>
            </a:r>
            <a:r>
              <a:rPr lang="en-US" sz="2000" dirty="0">
                <a:solidFill>
                  <a:srgbClr val="000000"/>
                </a:solidFill>
              </a:rPr>
              <a:t>  -5 + 0.5 * 0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</a:rPr>
              <a:t>				      </a:t>
            </a:r>
            <a:r>
              <a:rPr lang="en-US" sz="2000" dirty="0">
                <a:solidFill>
                  <a:srgbClr val="000000"/>
                </a:solidFill>
                <a:latin typeface="Wingdings" pitchFamily="2" charset="2"/>
              </a:rPr>
              <a:t></a:t>
            </a:r>
            <a:r>
              <a:rPr lang="en-US" sz="2000" dirty="0">
                <a:solidFill>
                  <a:srgbClr val="000000"/>
                </a:solidFill>
              </a:rPr>
              <a:t>  -5 + 0.0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</a:rPr>
              <a:t>				      </a:t>
            </a:r>
            <a:r>
              <a:rPr lang="en-US" sz="2000" dirty="0">
                <a:solidFill>
                  <a:srgbClr val="000000"/>
                </a:solidFill>
                <a:latin typeface="Wingdings" pitchFamily="2" charset="2"/>
              </a:rPr>
              <a:t></a:t>
            </a:r>
            <a:r>
              <a:rPr lang="en-US" sz="2000" dirty="0">
                <a:solidFill>
                  <a:srgbClr val="000000"/>
                </a:solidFill>
              </a:rPr>
              <a:t>  -5.0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1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0" dur="500"/>
                                        <p:tgtEl>
                                          <p:spTgt spid="18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3" dur="500"/>
                                        <p:tgtEl>
                                          <p:spTgt spid="18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6" dur="500"/>
                                        <p:tgtEl>
                                          <p:spTgt spid="184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76103698-1DD9-4B59-A0DC-1D2D9AB8186B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15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18435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Precedence </a:t>
            </a:r>
          </a:p>
        </p:txBody>
      </p:sp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457200" y="1108075"/>
            <a:ext cx="86868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2900" indent="-341313" eaLnBrk="0" hangingPunct="0"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1438"/>
              </a:spcBef>
              <a:buClrTx/>
              <a:buFontTx/>
              <a:buNone/>
            </a:pPr>
            <a:r>
              <a:rPr lang="en-US" sz="2300" dirty="0">
                <a:solidFill>
                  <a:srgbClr val="000000"/>
                </a:solidFill>
              </a:rPr>
              <a:t>(7 + (float) (2 + (</a:t>
            </a:r>
            <a:r>
              <a:rPr lang="en-US" sz="2300" dirty="0" err="1">
                <a:solidFill>
                  <a:srgbClr val="000000"/>
                </a:solidFill>
              </a:rPr>
              <a:t>int</a:t>
            </a:r>
            <a:r>
              <a:rPr lang="en-US" sz="2300" dirty="0">
                <a:solidFill>
                  <a:srgbClr val="000000"/>
                </a:solidFill>
              </a:rPr>
              <a:t>) 1.005)) / (</a:t>
            </a:r>
            <a:r>
              <a:rPr lang="en-US" sz="2300" dirty="0" err="1">
                <a:solidFill>
                  <a:srgbClr val="000000"/>
                </a:solidFill>
              </a:rPr>
              <a:t>int</a:t>
            </a:r>
            <a:r>
              <a:rPr lang="en-US" sz="2300" dirty="0">
                <a:solidFill>
                  <a:srgbClr val="000000"/>
                </a:solidFill>
              </a:rPr>
              <a:t>) 20	</a:t>
            </a:r>
            <a:r>
              <a:rPr lang="en-US" sz="2300" dirty="0">
                <a:solidFill>
                  <a:srgbClr val="000000"/>
                </a:solidFill>
                <a:latin typeface="Wingdings" pitchFamily="2" charset="2"/>
              </a:rPr>
              <a:t></a:t>
            </a:r>
          </a:p>
          <a:p>
            <a:pPr eaLnBrk="1" hangingPunct="1">
              <a:lnSpc>
                <a:spcPct val="90000"/>
              </a:lnSpc>
              <a:spcBef>
                <a:spcPts val="1438"/>
              </a:spcBef>
              <a:buClrTx/>
              <a:buFontTx/>
              <a:buNone/>
            </a:pPr>
            <a:r>
              <a:rPr lang="en-US" sz="2300" dirty="0">
                <a:solidFill>
                  <a:srgbClr val="000000"/>
                </a:solidFill>
              </a:rPr>
              <a:t>		(7 + (float) (2 + 1)) / (</a:t>
            </a:r>
            <a:r>
              <a:rPr lang="en-US" sz="2300" dirty="0" err="1">
                <a:solidFill>
                  <a:srgbClr val="000000"/>
                </a:solidFill>
              </a:rPr>
              <a:t>int</a:t>
            </a:r>
            <a:r>
              <a:rPr lang="en-US" sz="2300" dirty="0">
                <a:solidFill>
                  <a:srgbClr val="000000"/>
                </a:solidFill>
              </a:rPr>
              <a:t>) 20 </a:t>
            </a:r>
            <a:r>
              <a:rPr lang="en-US" sz="2300" dirty="0">
                <a:solidFill>
                  <a:srgbClr val="000000"/>
                </a:solidFill>
                <a:latin typeface="Wingdings" pitchFamily="2" charset="2"/>
              </a:rPr>
              <a:t></a:t>
            </a:r>
          </a:p>
          <a:p>
            <a:pPr eaLnBrk="1" hangingPunct="1">
              <a:lnSpc>
                <a:spcPct val="90000"/>
              </a:lnSpc>
              <a:spcBef>
                <a:spcPts val="1438"/>
              </a:spcBef>
              <a:buClrTx/>
              <a:buFontTx/>
              <a:buNone/>
            </a:pPr>
            <a:r>
              <a:rPr lang="en-US" sz="2300" dirty="0">
                <a:solidFill>
                  <a:srgbClr val="000000"/>
                </a:solidFill>
              </a:rPr>
              <a:t>		(7 + (float) (3)) / (</a:t>
            </a:r>
            <a:r>
              <a:rPr lang="en-US" sz="2300" dirty="0" err="1">
                <a:solidFill>
                  <a:srgbClr val="000000"/>
                </a:solidFill>
              </a:rPr>
              <a:t>int</a:t>
            </a:r>
            <a:r>
              <a:rPr lang="en-US" sz="2300" dirty="0">
                <a:solidFill>
                  <a:srgbClr val="000000"/>
                </a:solidFill>
              </a:rPr>
              <a:t>) 20 </a:t>
            </a:r>
            <a:r>
              <a:rPr lang="en-US" sz="2300" dirty="0">
                <a:solidFill>
                  <a:srgbClr val="000000"/>
                </a:solidFill>
                <a:latin typeface="Wingdings" pitchFamily="2" charset="2"/>
              </a:rPr>
              <a:t></a:t>
            </a:r>
          </a:p>
          <a:p>
            <a:pPr eaLnBrk="1" hangingPunct="1">
              <a:lnSpc>
                <a:spcPct val="90000"/>
              </a:lnSpc>
              <a:spcBef>
                <a:spcPts val="1438"/>
              </a:spcBef>
              <a:buClrTx/>
              <a:buFontTx/>
              <a:buNone/>
            </a:pPr>
            <a:r>
              <a:rPr lang="en-US" sz="2300" dirty="0">
                <a:solidFill>
                  <a:srgbClr val="000000"/>
                </a:solidFill>
              </a:rPr>
              <a:t>		(7 + </a:t>
            </a:r>
            <a:r>
              <a:rPr lang="en-US" sz="2300" dirty="0" smtClean="0">
                <a:solidFill>
                  <a:srgbClr val="000000"/>
                </a:solidFill>
              </a:rPr>
              <a:t>3.0f) </a:t>
            </a:r>
            <a:r>
              <a:rPr lang="en-US" sz="2300" dirty="0">
                <a:solidFill>
                  <a:srgbClr val="000000"/>
                </a:solidFill>
              </a:rPr>
              <a:t>/ (</a:t>
            </a:r>
            <a:r>
              <a:rPr lang="en-US" sz="2300" dirty="0" err="1">
                <a:solidFill>
                  <a:srgbClr val="000000"/>
                </a:solidFill>
              </a:rPr>
              <a:t>int</a:t>
            </a:r>
            <a:r>
              <a:rPr lang="en-US" sz="2300" dirty="0">
                <a:solidFill>
                  <a:srgbClr val="000000"/>
                </a:solidFill>
              </a:rPr>
              <a:t>) 20 </a:t>
            </a:r>
            <a:r>
              <a:rPr lang="en-US" sz="2300" dirty="0">
                <a:solidFill>
                  <a:srgbClr val="000000"/>
                </a:solidFill>
                <a:latin typeface="Wingdings" pitchFamily="2" charset="2"/>
              </a:rPr>
              <a:t></a:t>
            </a:r>
          </a:p>
          <a:p>
            <a:pPr eaLnBrk="1" hangingPunct="1">
              <a:lnSpc>
                <a:spcPct val="90000"/>
              </a:lnSpc>
              <a:spcBef>
                <a:spcPts val="1438"/>
              </a:spcBef>
              <a:buClrTx/>
              <a:buFontTx/>
              <a:buNone/>
            </a:pPr>
            <a:r>
              <a:rPr lang="en-US" sz="2300" dirty="0">
                <a:solidFill>
                  <a:srgbClr val="000000"/>
                </a:solidFill>
              </a:rPr>
              <a:t>		</a:t>
            </a:r>
            <a:r>
              <a:rPr lang="en-US" sz="2300" dirty="0" smtClean="0">
                <a:solidFill>
                  <a:srgbClr val="000000"/>
                </a:solidFill>
              </a:rPr>
              <a:t>10.0f </a:t>
            </a:r>
            <a:r>
              <a:rPr lang="en-US" sz="2300" dirty="0">
                <a:solidFill>
                  <a:srgbClr val="000000"/>
                </a:solidFill>
              </a:rPr>
              <a:t>/ (</a:t>
            </a:r>
            <a:r>
              <a:rPr lang="en-US" sz="2300" dirty="0" err="1">
                <a:solidFill>
                  <a:srgbClr val="000000"/>
                </a:solidFill>
              </a:rPr>
              <a:t>int</a:t>
            </a:r>
            <a:r>
              <a:rPr lang="en-US" sz="2300" dirty="0">
                <a:solidFill>
                  <a:srgbClr val="000000"/>
                </a:solidFill>
              </a:rPr>
              <a:t>) 20 </a:t>
            </a:r>
            <a:r>
              <a:rPr lang="en-US" sz="2300" dirty="0">
                <a:solidFill>
                  <a:srgbClr val="000000"/>
                </a:solidFill>
                <a:latin typeface="Wingdings" pitchFamily="2" charset="2"/>
              </a:rPr>
              <a:t></a:t>
            </a:r>
            <a:r>
              <a:rPr lang="en-US" sz="2300" dirty="0">
                <a:solidFill>
                  <a:srgbClr val="000000"/>
                </a:solidFill>
              </a:rPr>
              <a:t>  0.5 		 	// Result is float</a:t>
            </a:r>
          </a:p>
          <a:p>
            <a:pPr eaLnBrk="1" hangingPunct="1">
              <a:lnSpc>
                <a:spcPct val="90000"/>
              </a:lnSpc>
              <a:spcBef>
                <a:spcPts val="1438"/>
              </a:spcBef>
              <a:buClrTx/>
              <a:buFontTx/>
              <a:buNone/>
            </a:pPr>
            <a:endParaRPr lang="en-US" sz="2300" dirty="0">
              <a:solidFill>
                <a:srgbClr val="000000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ts val="1438"/>
              </a:spcBef>
              <a:buClrTx/>
              <a:buFontTx/>
              <a:buNone/>
            </a:pPr>
            <a:r>
              <a:rPr lang="en-US" sz="2300" dirty="0">
                <a:solidFill>
                  <a:srgbClr val="000000"/>
                </a:solidFill>
              </a:rPr>
              <a:t>5 + (double)(7 / (</a:t>
            </a:r>
            <a:r>
              <a:rPr lang="en-US" sz="2300" dirty="0" err="1">
                <a:solidFill>
                  <a:srgbClr val="000000"/>
                </a:solidFill>
              </a:rPr>
              <a:t>int</a:t>
            </a:r>
            <a:r>
              <a:rPr lang="en-US" sz="2300" dirty="0">
                <a:solidFill>
                  <a:srgbClr val="000000"/>
                </a:solidFill>
              </a:rPr>
              <a:t>) 8.5 / 7.0 * 6) </a:t>
            </a:r>
            <a:r>
              <a:rPr lang="en-US" sz="2300" dirty="0">
                <a:solidFill>
                  <a:srgbClr val="000000"/>
                </a:solidFill>
                <a:latin typeface="Wingdings" pitchFamily="2" charset="2"/>
              </a:rPr>
              <a:t></a:t>
            </a:r>
          </a:p>
          <a:p>
            <a:pPr eaLnBrk="1" hangingPunct="1">
              <a:lnSpc>
                <a:spcPct val="90000"/>
              </a:lnSpc>
              <a:spcBef>
                <a:spcPts val="1438"/>
              </a:spcBef>
              <a:buClrTx/>
              <a:buFontTx/>
              <a:buNone/>
            </a:pPr>
            <a:r>
              <a:rPr lang="en-US" sz="2300" dirty="0">
                <a:solidFill>
                  <a:srgbClr val="000000"/>
                </a:solidFill>
              </a:rPr>
              <a:t>		5 + (double)(7 / 8 / 7.0 * 6) </a:t>
            </a:r>
            <a:r>
              <a:rPr lang="en-US" sz="2300" dirty="0">
                <a:solidFill>
                  <a:srgbClr val="000000"/>
                </a:solidFill>
                <a:latin typeface="Wingdings" pitchFamily="2" charset="2"/>
              </a:rPr>
              <a:t></a:t>
            </a:r>
          </a:p>
          <a:p>
            <a:pPr eaLnBrk="1" hangingPunct="1">
              <a:lnSpc>
                <a:spcPct val="90000"/>
              </a:lnSpc>
              <a:spcBef>
                <a:spcPts val="1438"/>
              </a:spcBef>
              <a:buClrTx/>
              <a:buFontTx/>
              <a:buNone/>
            </a:pPr>
            <a:r>
              <a:rPr lang="en-US" sz="2300" dirty="0">
                <a:solidFill>
                  <a:srgbClr val="000000"/>
                </a:solidFill>
              </a:rPr>
              <a:t>		5 + (double)(0 / 7.0 * 6) </a:t>
            </a:r>
            <a:r>
              <a:rPr lang="en-US" sz="2300" dirty="0">
                <a:solidFill>
                  <a:srgbClr val="000000"/>
                </a:solidFill>
                <a:latin typeface="Wingdings" pitchFamily="2" charset="2"/>
              </a:rPr>
              <a:t></a:t>
            </a:r>
          </a:p>
          <a:p>
            <a:pPr eaLnBrk="1" hangingPunct="1">
              <a:lnSpc>
                <a:spcPct val="90000"/>
              </a:lnSpc>
              <a:spcBef>
                <a:spcPts val="1438"/>
              </a:spcBef>
              <a:buClrTx/>
              <a:buFontTx/>
              <a:buNone/>
            </a:pPr>
            <a:r>
              <a:rPr lang="en-US" sz="2300" dirty="0">
                <a:solidFill>
                  <a:srgbClr val="000000"/>
                </a:solidFill>
              </a:rPr>
              <a:t>		5 + (double)(</a:t>
            </a:r>
            <a:r>
              <a:rPr lang="en-US" sz="2300" dirty="0" smtClean="0">
                <a:solidFill>
                  <a:srgbClr val="000000"/>
                </a:solidFill>
              </a:rPr>
              <a:t>0.0 </a:t>
            </a:r>
            <a:r>
              <a:rPr lang="en-US" sz="2300" dirty="0">
                <a:solidFill>
                  <a:srgbClr val="000000"/>
                </a:solidFill>
              </a:rPr>
              <a:t>* 6) </a:t>
            </a:r>
            <a:r>
              <a:rPr lang="en-US" sz="2300" dirty="0">
                <a:solidFill>
                  <a:srgbClr val="000000"/>
                </a:solidFill>
                <a:latin typeface="Wingdings" pitchFamily="2" charset="2"/>
              </a:rPr>
              <a:t></a:t>
            </a:r>
            <a:r>
              <a:rPr lang="en-US" sz="2300" dirty="0">
                <a:solidFill>
                  <a:srgbClr val="000000"/>
                </a:solidFill>
              </a:rPr>
              <a:t> 5 + 0.0 </a:t>
            </a:r>
            <a:r>
              <a:rPr lang="en-US" sz="2300" dirty="0">
                <a:solidFill>
                  <a:srgbClr val="000000"/>
                </a:solidFill>
                <a:latin typeface="Wingdings" pitchFamily="2" charset="2"/>
              </a:rPr>
              <a:t></a:t>
            </a:r>
            <a:r>
              <a:rPr lang="en-US" sz="2300" dirty="0">
                <a:solidFill>
                  <a:srgbClr val="000000"/>
                </a:solidFill>
              </a:rPr>
              <a:t> 5.0  // Result is double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0" dur="500"/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3" dur="500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6" dur="500"/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9" dur="500"/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4" dur="500"/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7" dur="500"/>
                                        <p:tgtEl>
                                          <p:spTgt spid="19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0" dur="500"/>
                                        <p:tgtEl>
                                          <p:spTgt spid="19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3" dur="500"/>
                                        <p:tgtEl>
                                          <p:spTgt spid="194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CE795619-E25A-4399-888D-69C29BAA32E6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16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19459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rtl="1" eaLnBrk="1" hangingPunct="1">
              <a:buClrTx/>
              <a:buFontTx/>
              <a:buNone/>
            </a:pPr>
            <a:r>
              <a:rPr lang="ar-SA" sz="4000" dirty="0">
                <a:solidFill>
                  <a:srgbClr val="293A83"/>
                </a:solidFill>
                <a:cs typeface="B Nazanin" pitchFamily="2" charset="-78"/>
              </a:rPr>
              <a:t>برنامه چاپ جمع قسمت صحيح دو عدد اعشاري</a:t>
            </a:r>
            <a:endParaRPr lang="en-US" sz="4000" dirty="0">
              <a:solidFill>
                <a:srgbClr val="293A83"/>
              </a:solidFill>
              <a:cs typeface="B Nazanin" pitchFamily="2" charset="-78"/>
            </a:endParaRPr>
          </a:p>
        </p:txBody>
      </p:sp>
      <p:sp>
        <p:nvSpPr>
          <p:cNvPr id="19460" name="Text Box 3"/>
          <p:cNvSpPr txBox="1">
            <a:spLocks noChangeArrowheads="1"/>
          </p:cNvSpPr>
          <p:nvPr/>
        </p:nvSpPr>
        <p:spPr bwMode="auto">
          <a:xfrm>
            <a:off x="457200" y="1108075"/>
            <a:ext cx="8305800" cy="599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2900" indent="-341313"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>
              <a:lnSpc>
                <a:spcPct val="90000"/>
              </a:lnSpc>
              <a:spcBef>
                <a:spcPts val="1250"/>
              </a:spcBef>
              <a:buClrTx/>
              <a:buFontTx/>
              <a:buNone/>
            </a:pPr>
            <a:endParaRPr lang="fa-IR" sz="16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main(void){</a:t>
            </a:r>
          </a:p>
          <a:p>
            <a:pPr eaLnBrk="1" hangingPunct="1">
              <a:lnSpc>
                <a:spcPct val="9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float num1, num2; //</a:t>
            </a:r>
            <a:r>
              <a:rPr lang="fa-IR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a-IR" sz="1700" dirty="0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ورودي‌ها</a:t>
            </a:r>
            <a:r>
              <a:rPr lang="fa-IR" dirty="0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 </a:t>
            </a:r>
            <a:endParaRPr lang="en-US" dirty="0">
              <a:solidFill>
                <a:srgbClr val="C00000"/>
              </a:solidFill>
              <a:latin typeface="Tahoma" pitchFamily="34" charset="0"/>
              <a:cs typeface="Tahoma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sum; 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fa-IR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a-IR" sz="1700" dirty="0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حاصل‌ جمع</a:t>
            </a:r>
            <a:r>
              <a:rPr lang="fa-IR" sz="1700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 </a:t>
            </a:r>
            <a:endParaRPr lang="en-US" sz="17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("Enter 2 number: \n");</a:t>
            </a:r>
          </a:p>
          <a:p>
            <a:pPr eaLnBrk="1" hangingPunct="1">
              <a:lnSpc>
                <a:spcPct val="9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("%f",&amp;num1);</a:t>
            </a:r>
          </a:p>
          <a:p>
            <a:pPr eaLnBrk="1" hangingPunct="1">
              <a:lnSpc>
                <a:spcPct val="9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("%f",&amp;num2);</a:t>
            </a:r>
          </a:p>
          <a:p>
            <a:pPr eaLnBrk="1" hangingPunct="1">
              <a:lnSpc>
                <a:spcPct val="9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sum = (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)num1 + (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)num2;</a:t>
            </a:r>
          </a:p>
          <a:p>
            <a:pPr eaLnBrk="1" hangingPunct="1">
              <a:lnSpc>
                <a:spcPct val="9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("%d\n", sum);</a:t>
            </a:r>
          </a:p>
          <a:p>
            <a:pPr eaLnBrk="1" hangingPunct="1">
              <a:lnSpc>
                <a:spcPct val="9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return 0;</a:t>
            </a:r>
          </a:p>
          <a:p>
            <a:pPr eaLnBrk="1" hangingPunct="1">
              <a:lnSpc>
                <a:spcPct val="9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>
              <a:lnSpc>
                <a:spcPct val="90000"/>
              </a:lnSpc>
              <a:spcBef>
                <a:spcPts val="1250"/>
              </a:spcBef>
              <a:buClrTx/>
              <a:buFontTx/>
              <a:buNone/>
            </a:pPr>
            <a:endParaRPr lang="en-US" sz="20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DDEE10B2-2A64-4D44-8021-E65291D630FB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17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20483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rtl="1" eaLnBrk="1" hangingPunct="1">
              <a:buClrTx/>
              <a:buFontTx/>
              <a:buNone/>
            </a:pPr>
            <a:r>
              <a:rPr lang="ar-SA" sz="4000" dirty="0">
                <a:solidFill>
                  <a:srgbClr val="293A83"/>
                </a:solidFill>
                <a:cs typeface="B Nazanin" pitchFamily="2" charset="-78"/>
              </a:rPr>
              <a:t>برنامه چاپ جمع قسمت اعشاري دو عدد اعشاري</a:t>
            </a:r>
            <a:endParaRPr lang="en-US" sz="4000" dirty="0">
              <a:solidFill>
                <a:srgbClr val="293A83"/>
              </a:solidFill>
              <a:cs typeface="B Nazanin" pitchFamily="2" charset="-78"/>
            </a:endParaRPr>
          </a:p>
        </p:txBody>
      </p:sp>
      <p:sp>
        <p:nvSpPr>
          <p:cNvPr id="20484" name="Text Box 3"/>
          <p:cNvSpPr txBox="1">
            <a:spLocks noChangeArrowheads="1"/>
          </p:cNvSpPr>
          <p:nvPr/>
        </p:nvSpPr>
        <p:spPr bwMode="auto">
          <a:xfrm>
            <a:off x="457200" y="1108075"/>
            <a:ext cx="8686800" cy="555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2900" indent="-341313"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>
              <a:lnSpc>
                <a:spcPct val="9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main(void){</a:t>
            </a:r>
          </a:p>
          <a:p>
            <a:pPr eaLnBrk="1" hangingPunct="1">
              <a:lnSpc>
                <a:spcPct val="9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float num1, num2, fpart1, fpart2, sum;</a:t>
            </a:r>
          </a:p>
          <a:p>
            <a:pPr eaLnBrk="1" hangingPunct="1">
              <a:lnSpc>
                <a:spcPct val="9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("Enter 2 number: \n");</a:t>
            </a:r>
          </a:p>
          <a:p>
            <a:pPr eaLnBrk="1" hangingPunct="1">
              <a:lnSpc>
                <a:spcPct val="9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("%f",&amp;num1);</a:t>
            </a:r>
          </a:p>
          <a:p>
            <a:pPr eaLnBrk="1" hangingPunct="1">
              <a:lnSpc>
                <a:spcPct val="9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("%f",&amp;num2);</a:t>
            </a:r>
          </a:p>
          <a:p>
            <a:pPr eaLnBrk="1" hangingPunct="1">
              <a:lnSpc>
                <a:spcPct val="9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fpart1 = num1 - (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)num1;</a:t>
            </a:r>
          </a:p>
          <a:p>
            <a:pPr eaLnBrk="1" hangingPunct="1">
              <a:lnSpc>
                <a:spcPct val="9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fpart2 = num2 - (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)num2;</a:t>
            </a:r>
          </a:p>
          <a:p>
            <a:pPr eaLnBrk="1" hangingPunct="1">
              <a:lnSpc>
                <a:spcPct val="9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sum = fpart1 + fpart2;</a:t>
            </a:r>
          </a:p>
          <a:p>
            <a:pPr eaLnBrk="1" hangingPunct="1">
              <a:lnSpc>
                <a:spcPct val="9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("%f\n", sum);</a:t>
            </a:r>
          </a:p>
          <a:p>
            <a:pPr eaLnBrk="1" hangingPunct="1">
              <a:lnSpc>
                <a:spcPct val="9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return 0;</a:t>
            </a:r>
          </a:p>
          <a:p>
            <a:pPr eaLnBrk="1" hangingPunct="1">
              <a:lnSpc>
                <a:spcPct val="9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>
              <a:lnSpc>
                <a:spcPct val="90000"/>
              </a:lnSpc>
              <a:spcBef>
                <a:spcPts val="1250"/>
              </a:spcBef>
              <a:buClrTx/>
              <a:buFontTx/>
              <a:buNone/>
            </a:pPr>
            <a:endParaRPr lang="en-US" sz="20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128C7A01-86FE-40CE-8394-B4FD6A772E2A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18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21507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dirty="0">
                <a:solidFill>
                  <a:srgbClr val="293A83"/>
                </a:solidFill>
              </a:rPr>
              <a:t>What We Will Learn </a:t>
            </a:r>
          </a:p>
        </p:txBody>
      </p:sp>
      <p:sp>
        <p:nvSpPr>
          <p:cNvPr id="21508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2296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668338" indent="-325438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C2C2C2"/>
                </a:solidFill>
              </a:rPr>
              <a:t>Basic mathematic operations in C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C2C2C2"/>
                </a:solidFill>
              </a:rPr>
              <a:t>Effect of type and type conversion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C2C2C2"/>
                </a:solidFill>
              </a:rPr>
              <a:t>Precedence 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Advanced mathematical operations</a:t>
            </a:r>
            <a:r>
              <a:rPr lang="en-US" sz="3200" dirty="0">
                <a:solidFill>
                  <a:srgbClr val="C2C2C2"/>
                </a:solidFill>
              </a:rPr>
              <a:t> </a:t>
            </a:r>
          </a:p>
          <a:p>
            <a:pPr eaLnBrk="1" hangingPunct="1">
              <a:spcBef>
                <a:spcPts val="2313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C2C2C2"/>
                </a:solidFill>
              </a:rPr>
              <a:t>Mathematic library</a:t>
            </a:r>
            <a:r>
              <a:rPr lang="en-US" sz="3700" dirty="0">
                <a:solidFill>
                  <a:srgbClr val="C2C2C2"/>
                </a:solidFill>
              </a:rPr>
              <a:t> 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dirty="0">
                <a:solidFill>
                  <a:srgbClr val="C2C2C2"/>
                </a:solidFill>
              </a:rPr>
              <a:t>Random numbers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9B6B2E0C-C089-410E-BC74-0FBC1CAD0259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19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22531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3800">
                <a:solidFill>
                  <a:srgbClr val="293A83"/>
                </a:solidFill>
              </a:rPr>
              <a:t>Increment &amp; Decrement of </a:t>
            </a:r>
            <a:r>
              <a:rPr lang="en-US" sz="3800">
                <a:solidFill>
                  <a:srgbClr val="CC0000"/>
                </a:solidFill>
              </a:rPr>
              <a:t>Variables</a:t>
            </a:r>
            <a:r>
              <a:rPr lang="en-US" sz="4000">
                <a:solidFill>
                  <a:srgbClr val="293A83"/>
                </a:solidFill>
              </a:rPr>
              <a:t> </a:t>
            </a:r>
          </a:p>
        </p:txBody>
      </p:sp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229600" cy="514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8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Unary operators only for variables </a:t>
            </a:r>
          </a:p>
          <a:p>
            <a:pPr eaLnBrk="1" hangingPunct="1">
              <a:lnSpc>
                <a:spcPct val="80000"/>
              </a:lnSpc>
              <a:spcBef>
                <a:spcPts val="8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++ : increase by one</a:t>
            </a:r>
          </a:p>
          <a:p>
            <a:pPr eaLnBrk="1" hangingPunct="1">
              <a:lnSpc>
                <a:spcPct val="80000"/>
              </a:lnSpc>
              <a:spcBef>
                <a:spcPts val="8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-- : decrease by one </a:t>
            </a:r>
          </a:p>
          <a:p>
            <a:pPr eaLnBrk="1" hangingPunct="1">
              <a:lnSpc>
                <a:spcPct val="80000"/>
              </a:lnSpc>
              <a:spcBef>
                <a:spcPts val="875"/>
              </a:spcBef>
              <a:buClrTx/>
              <a:buFontTx/>
              <a:buNone/>
            </a:pPr>
            <a:endParaRPr lang="en-US" sz="1400" dirty="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1438"/>
              </a:spcBef>
              <a:buClrTx/>
              <a:buFontTx/>
              <a:buNone/>
            </a:pPr>
            <a:r>
              <a:rPr lang="en-US" sz="23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3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3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3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10;</a:t>
            </a:r>
          </a:p>
          <a:p>
            <a:pPr eaLnBrk="1" hangingPunct="1"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endParaRPr lang="en-US" sz="15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ts val="1438"/>
              </a:spcBef>
              <a:buClrTx/>
              <a:buFontTx/>
              <a:buNone/>
            </a:pPr>
            <a:r>
              <a:rPr lang="en-US" sz="23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3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3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3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+ 1; // </a:t>
            </a:r>
            <a:r>
              <a:rPr lang="en-US" sz="23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3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11</a:t>
            </a:r>
          </a:p>
          <a:p>
            <a:pPr eaLnBrk="1" hangingPunct="1">
              <a:lnSpc>
                <a:spcPct val="80000"/>
              </a:lnSpc>
              <a:spcBef>
                <a:spcPts val="1438"/>
              </a:spcBef>
              <a:buClrTx/>
              <a:buFontTx/>
              <a:buNone/>
            </a:pPr>
            <a:r>
              <a:rPr lang="en-US" sz="23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3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++; 		// </a:t>
            </a:r>
            <a:r>
              <a:rPr lang="en-US" sz="23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3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12</a:t>
            </a:r>
          </a:p>
          <a:p>
            <a:pPr eaLnBrk="1" hangingPunct="1">
              <a:lnSpc>
                <a:spcPct val="80000"/>
              </a:lnSpc>
              <a:spcBef>
                <a:spcPts val="1438"/>
              </a:spcBef>
              <a:buClrTx/>
              <a:buFontTx/>
              <a:buNone/>
            </a:pPr>
            <a:r>
              <a:rPr lang="en-US" sz="23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++</a:t>
            </a:r>
            <a:r>
              <a:rPr lang="en-US" sz="23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3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 		// </a:t>
            </a:r>
            <a:r>
              <a:rPr lang="en-US" sz="23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3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13</a:t>
            </a:r>
          </a:p>
          <a:p>
            <a:pPr eaLnBrk="1" hangingPunct="1">
              <a:lnSpc>
                <a:spcPct val="80000"/>
              </a:lnSpc>
              <a:spcBef>
                <a:spcPts val="1438"/>
              </a:spcBef>
              <a:buClrTx/>
              <a:buFontTx/>
              <a:buNone/>
            </a:pPr>
            <a:r>
              <a:rPr lang="en-US" sz="23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3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--; 		// </a:t>
            </a:r>
            <a:r>
              <a:rPr lang="en-US" sz="23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3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12</a:t>
            </a:r>
          </a:p>
          <a:p>
            <a:pPr eaLnBrk="1" hangingPunct="1">
              <a:lnSpc>
                <a:spcPct val="80000"/>
              </a:lnSpc>
              <a:spcBef>
                <a:spcPts val="1438"/>
              </a:spcBef>
              <a:buClrTx/>
              <a:buFontTx/>
              <a:buNone/>
            </a:pPr>
            <a:r>
              <a:rPr lang="en-US" sz="23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--</a:t>
            </a:r>
            <a:r>
              <a:rPr lang="en-US" sz="23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3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 		// </a:t>
            </a:r>
            <a:r>
              <a:rPr lang="en-US" sz="23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3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11</a:t>
            </a:r>
          </a:p>
          <a:p>
            <a:pPr eaLnBrk="1" hangingPunct="1">
              <a:lnSpc>
                <a:spcPct val="80000"/>
              </a:lnSpc>
              <a:spcBef>
                <a:spcPts val="1438"/>
              </a:spcBef>
              <a:buClrTx/>
              <a:buFontTx/>
              <a:buNone/>
            </a:pPr>
            <a:r>
              <a:rPr lang="en-US" sz="23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3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3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3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- 1;	// </a:t>
            </a:r>
            <a:r>
              <a:rPr lang="en-US" sz="23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3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10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0" dur="500"/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3" dur="500"/>
                                        <p:tgtEl>
                                          <p:spTgt spid="23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6" dur="500"/>
                                        <p:tgtEl>
                                          <p:spTgt spid="23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9" dur="500"/>
                                        <p:tgtEl>
                                          <p:spTgt spid="235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2" dur="500"/>
                                        <p:tgtEl>
                                          <p:spTgt spid="235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5" dur="500"/>
                                        <p:tgtEl>
                                          <p:spTgt spid="235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DA250250-FE0E-4C16-A3C4-D225F7A5683A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2</a:t>
            </a:fld>
            <a:endParaRPr lang="en-US" sz="1200" dirty="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5123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dirty="0">
                <a:solidFill>
                  <a:srgbClr val="293A83"/>
                </a:solidFill>
              </a:rPr>
              <a:t>What We Will Learn </a:t>
            </a:r>
          </a:p>
        </p:txBody>
      </p:sp>
      <p:sp>
        <p:nvSpPr>
          <p:cNvPr id="5124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2296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668338" indent="-325438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Basic mathematic operations in C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C2C2C2"/>
                </a:solidFill>
              </a:rPr>
              <a:t>Effect of type and type conversion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C2C2C2"/>
                </a:solidFill>
              </a:rPr>
              <a:t>Precedence 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C2C2C2"/>
                </a:solidFill>
              </a:rPr>
              <a:t>Advanced mathematical operations </a:t>
            </a:r>
          </a:p>
          <a:p>
            <a:pPr eaLnBrk="1" hangingPunct="1">
              <a:spcBef>
                <a:spcPts val="2313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C2C2C2"/>
                </a:solidFill>
              </a:rPr>
              <a:t>Mathematic library</a:t>
            </a:r>
            <a:r>
              <a:rPr lang="en-US" sz="3700" dirty="0">
                <a:solidFill>
                  <a:srgbClr val="C2C2C2"/>
                </a:solidFill>
              </a:rPr>
              <a:t> 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dirty="0">
                <a:solidFill>
                  <a:srgbClr val="C2C2C2"/>
                </a:solidFill>
              </a:rPr>
              <a:t>Random numbers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AACE1888-7108-447C-974D-526C53E6EA88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20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23555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dirty="0">
                <a:solidFill>
                  <a:srgbClr val="293A83"/>
                </a:solidFill>
              </a:rPr>
              <a:t>Increment &amp; Decrement (cont’d)</a:t>
            </a:r>
          </a:p>
        </p:txBody>
      </p:sp>
      <p:sp>
        <p:nvSpPr>
          <p:cNvPr id="24579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2296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000" dirty="0">
                <a:solidFill>
                  <a:srgbClr val="CC0000"/>
                </a:solidFill>
              </a:rPr>
              <a:t>Postfix</a:t>
            </a:r>
            <a:r>
              <a:rPr lang="en-US" sz="3000" dirty="0">
                <a:solidFill>
                  <a:srgbClr val="000000"/>
                </a:solidFill>
              </a:rPr>
              <a:t>: Use the value then apply the operator</a:t>
            </a:r>
          </a:p>
          <a:p>
            <a:pPr eaLnBrk="1" hangingPunct="1">
              <a:lnSpc>
                <a:spcPct val="80000"/>
              </a:lnSpc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000" dirty="0">
                <a:solidFill>
                  <a:srgbClr val="CC0000"/>
                </a:solidFill>
              </a:rPr>
              <a:t>Prefix</a:t>
            </a:r>
            <a:r>
              <a:rPr lang="en-US" sz="3000" dirty="0">
                <a:solidFill>
                  <a:srgbClr val="000000"/>
                </a:solidFill>
              </a:rPr>
              <a:t>: Apply the operator then use the value</a:t>
            </a:r>
          </a:p>
          <a:p>
            <a:pPr eaLnBrk="1" hangingPunct="1"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endParaRPr lang="en-US" sz="1600" dirty="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1375"/>
              </a:spcBef>
              <a:buClrTx/>
              <a:buFontTx/>
              <a:buNone/>
            </a:pPr>
            <a:r>
              <a:rPr lang="en-US" sz="22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2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10, </a:t>
            </a: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j;</a:t>
            </a:r>
          </a:p>
          <a:p>
            <a:pPr eaLnBrk="1" hangingPunct="1">
              <a:lnSpc>
                <a:spcPct val="80000"/>
              </a:lnSpc>
              <a:spcBef>
                <a:spcPts val="1375"/>
              </a:spcBef>
              <a:buClrTx/>
              <a:buFontTx/>
              <a:buNone/>
            </a:pP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j = </a:t>
            </a:r>
            <a:r>
              <a:rPr lang="en-US" sz="22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+ 1; 	// </a:t>
            </a:r>
            <a:r>
              <a:rPr lang="en-US" sz="22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10, j = 11</a:t>
            </a:r>
          </a:p>
          <a:p>
            <a:pPr eaLnBrk="1" hangingPunct="1">
              <a:lnSpc>
                <a:spcPct val="80000"/>
              </a:lnSpc>
              <a:spcBef>
                <a:spcPts val="1375"/>
              </a:spcBef>
              <a:buClrTx/>
              <a:buFontTx/>
              <a:buNone/>
            </a:pP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j = </a:t>
            </a:r>
            <a:r>
              <a:rPr lang="en-US" sz="22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++; 		// </a:t>
            </a:r>
            <a:r>
              <a:rPr lang="en-US" sz="22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11, j = 10</a:t>
            </a:r>
          </a:p>
          <a:p>
            <a:pPr eaLnBrk="1" hangingPunct="1">
              <a:lnSpc>
                <a:spcPct val="80000"/>
              </a:lnSpc>
              <a:spcBef>
                <a:spcPts val="1375"/>
              </a:spcBef>
              <a:buClrTx/>
              <a:buFontTx/>
              <a:buNone/>
            </a:pP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j = ++</a:t>
            </a:r>
            <a:r>
              <a:rPr lang="en-US" sz="22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 		// </a:t>
            </a:r>
            <a:r>
              <a:rPr lang="en-US" sz="22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12, j = 12</a:t>
            </a:r>
          </a:p>
          <a:p>
            <a:pPr eaLnBrk="1" hangingPunct="1">
              <a:lnSpc>
                <a:spcPct val="80000"/>
              </a:lnSpc>
              <a:spcBef>
                <a:spcPts val="1375"/>
              </a:spcBef>
              <a:buClrTx/>
              <a:buFontTx/>
              <a:buNone/>
            </a:pP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j = </a:t>
            </a:r>
            <a:r>
              <a:rPr lang="en-US" sz="22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--; 		// </a:t>
            </a:r>
            <a:r>
              <a:rPr lang="en-US" sz="22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11, j = 12</a:t>
            </a:r>
          </a:p>
          <a:p>
            <a:pPr eaLnBrk="1" hangingPunct="1">
              <a:lnSpc>
                <a:spcPct val="80000"/>
              </a:lnSpc>
              <a:spcBef>
                <a:spcPts val="1375"/>
              </a:spcBef>
              <a:buClrTx/>
              <a:buFontTx/>
              <a:buNone/>
            </a:pP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j = --</a:t>
            </a:r>
            <a:r>
              <a:rPr lang="en-US" sz="22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 		// </a:t>
            </a:r>
            <a:r>
              <a:rPr lang="en-US" sz="22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10, j = 10</a:t>
            </a:r>
          </a:p>
          <a:p>
            <a:pPr eaLnBrk="1" hangingPunct="1">
              <a:lnSpc>
                <a:spcPct val="80000"/>
              </a:lnSpc>
              <a:spcBef>
                <a:spcPts val="1375"/>
              </a:spcBef>
              <a:buClrTx/>
              <a:buFontTx/>
              <a:buNone/>
            </a:pP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j = </a:t>
            </a:r>
            <a:r>
              <a:rPr lang="en-US" sz="22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- 1;		// </a:t>
            </a:r>
            <a:r>
              <a:rPr lang="en-US" sz="22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10, j = 9</a:t>
            </a:r>
          </a:p>
          <a:p>
            <a:pPr eaLnBrk="1" hangingPunct="1">
              <a:lnSpc>
                <a:spcPct val="80000"/>
              </a:lnSpc>
              <a:spcBef>
                <a:spcPts val="1375"/>
              </a:spcBef>
              <a:buClrTx/>
              <a:buFontTx/>
              <a:buNone/>
            </a:pPr>
            <a:endParaRPr lang="en-US" sz="22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0" dur="500"/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3" dur="500"/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6" dur="500"/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9" dur="500"/>
                                        <p:tgtEl>
                                          <p:spTgt spid="24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2" dur="500"/>
                                        <p:tgtEl>
                                          <p:spTgt spid="245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5" dur="500"/>
                                        <p:tgtEl>
                                          <p:spTgt spid="245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642E3EBA-782F-4BE8-8458-2FF1957F861D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21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24579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3600" dirty="0">
                <a:solidFill>
                  <a:srgbClr val="293A83"/>
                </a:solidFill>
              </a:rPr>
              <a:t>Assignment Combined with Operation </a:t>
            </a:r>
          </a:p>
        </p:txBody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839200" cy="544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668338" indent="-325438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1875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These are equal</a:t>
            </a:r>
          </a:p>
          <a:p>
            <a:pPr lvl="1" eaLnBrk="1" hangingPunct="1">
              <a:lnSpc>
                <a:spcPct val="90000"/>
              </a:lnSpc>
              <a:spcBef>
                <a:spcPts val="65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&lt;variable&gt; &lt;op&gt;= &lt;expression&gt;</a:t>
            </a:r>
          </a:p>
          <a:p>
            <a:pPr lvl="1" eaLnBrk="1" hangingPunct="1">
              <a:lnSpc>
                <a:spcPct val="90000"/>
              </a:lnSpc>
              <a:spcBef>
                <a:spcPts val="65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&lt;variable&gt; = &lt;variable&gt; &lt;op&gt; (&lt;expression&gt;)</a:t>
            </a:r>
          </a:p>
          <a:p>
            <a:pPr eaLnBrk="1" hangingPunct="1">
              <a:lnSpc>
                <a:spcPct val="90000"/>
              </a:lnSpc>
              <a:spcBef>
                <a:spcPts val="1125"/>
              </a:spcBef>
              <a:buClrTx/>
              <a:buFontTx/>
              <a:buNone/>
            </a:pPr>
            <a:endParaRPr lang="en-US" dirty="0">
              <a:solidFill>
                <a:srgbClr val="000000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9, j = 20;</a:t>
            </a:r>
          </a:p>
          <a:p>
            <a:pPr eaLnBrk="1" hangingPunct="1">
              <a:lnSpc>
                <a:spcPct val="90000"/>
              </a:lnSpc>
              <a:spcBef>
                <a:spcPts val="750"/>
              </a:spcBef>
              <a:buClrTx/>
              <a:buFontTx/>
              <a:buNone/>
            </a:pPr>
            <a:endParaRPr lang="en-US" sz="12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+= 1;		// 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+ 1; 	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10</a:t>
            </a:r>
          </a:p>
          <a:p>
            <a:pPr eaLnBrk="1" hangingPunct="1">
              <a:lnSpc>
                <a:spcPct val="9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j /= 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		// j = j / 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	j = 2</a:t>
            </a:r>
          </a:p>
          <a:p>
            <a:pPr eaLnBrk="1" hangingPunct="1">
              <a:lnSpc>
                <a:spcPct val="90000"/>
              </a:lnSpc>
              <a:spcBef>
                <a:spcPts val="875"/>
              </a:spcBef>
              <a:buClrTx/>
              <a:buFontTx/>
              <a:buNone/>
            </a:pPr>
            <a:endParaRPr lang="en-US" sz="14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*= 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+ j - 6 + 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/ j; </a:t>
            </a:r>
          </a:p>
          <a:p>
            <a:pPr eaLnBrk="1" hangingPunct="1">
              <a:lnSpc>
                <a:spcPct val="9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/*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* (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+ j - 6 + (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/ j)); 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110*/</a:t>
            </a:r>
          </a:p>
          <a:p>
            <a:pPr eaLnBrk="1" hangingPunct="1">
              <a:lnSpc>
                <a:spcPct val="90000"/>
              </a:lnSpc>
              <a:spcBef>
                <a:spcPts val="1500"/>
              </a:spcBef>
              <a:buClrTx/>
              <a:buFontTx/>
              <a:buNone/>
            </a:pPr>
            <a:endParaRPr lang="en-US" sz="24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0" dur="500"/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3" dur="500"/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6" dur="500"/>
                                        <p:tgtEl>
                                          <p:spTgt spid="256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9" dur="500"/>
                                        <p:tgtEl>
                                          <p:spTgt spid="256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FC1B62C9-3C62-4B0A-BBB1-0A3316FBE2F4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22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25603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Multiple assignment </a:t>
            </a:r>
          </a:p>
        </p:txBody>
      </p:sp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686800" cy="5281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668338" indent="-325438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1875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000" dirty="0">
                <a:solidFill>
                  <a:srgbClr val="000000"/>
                </a:solidFill>
              </a:rPr>
              <a:t>More than one assignment in a statement </a:t>
            </a:r>
          </a:p>
          <a:p>
            <a:pPr lvl="1" eaLnBrk="1" hangingPunct="1">
              <a:lnSpc>
                <a:spcPct val="80000"/>
              </a:lnSpc>
              <a:spcBef>
                <a:spcPts val="65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600" dirty="0">
                <a:solidFill>
                  <a:srgbClr val="CC0000"/>
                </a:solidFill>
              </a:rPr>
              <a:t>From right to left</a:t>
            </a:r>
          </a:p>
          <a:p>
            <a:pPr eaLnBrk="1" hangingPunct="1">
              <a:lnSpc>
                <a:spcPct val="80000"/>
              </a:lnSpc>
              <a:spcBef>
                <a:spcPts val="1375"/>
              </a:spcBef>
              <a:buClrTx/>
              <a:buFontTx/>
              <a:buNone/>
            </a:pPr>
            <a:r>
              <a:rPr lang="en-US" sz="22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j, k, l;</a:t>
            </a:r>
          </a:p>
          <a:p>
            <a:pPr eaLnBrk="1" hangingPunct="1">
              <a:lnSpc>
                <a:spcPct val="80000"/>
              </a:lnSpc>
              <a:spcBef>
                <a:spcPts val="1375"/>
              </a:spcBef>
              <a:buClrTx/>
              <a:buFontTx/>
              <a:buNone/>
            </a:pPr>
            <a:r>
              <a:rPr lang="pl-PL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 = j = k = l = 1;</a:t>
            </a:r>
          </a:p>
          <a:p>
            <a:pPr eaLnBrk="1" hangingPunct="1">
              <a:lnSpc>
                <a:spcPct val="80000"/>
              </a:lnSpc>
              <a:spcBef>
                <a:spcPts val="1375"/>
              </a:spcBef>
              <a:buClrTx/>
              <a:buFontTx/>
              <a:buNone/>
            </a:pPr>
            <a:r>
              <a:rPr lang="pl-PL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 += j *= --k -= 3 / l; </a:t>
            </a: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eaLnBrk="1" hangingPunct="1">
              <a:lnSpc>
                <a:spcPct val="80000"/>
              </a:lnSpc>
              <a:spcBef>
                <a:spcPts val="1375"/>
              </a:spcBef>
              <a:buClrTx/>
              <a:buFontTx/>
              <a:buNone/>
            </a:pP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/*</a:t>
            </a:r>
            <a:r>
              <a:rPr lang="en-US" sz="2200" b="1" dirty="0">
                <a:solidFill>
                  <a:srgbClr val="000000"/>
                </a:solidFill>
                <a:latin typeface="Wingdings" pitchFamily="2" charset="2"/>
                <a:cs typeface="Courier New" pitchFamily="49" charset="0"/>
              </a:rPr>
              <a:t></a:t>
            </a: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l-PL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 += j *= --k -= </a:t>
            </a: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3</a:t>
            </a:r>
          </a:p>
          <a:p>
            <a:pPr eaLnBrk="1" hangingPunct="1">
              <a:lnSpc>
                <a:spcPct val="80000"/>
              </a:lnSpc>
              <a:spcBef>
                <a:spcPts val="1375"/>
              </a:spcBef>
              <a:buClrTx/>
              <a:buFontTx/>
              <a:buNone/>
            </a:pP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200" b="1" dirty="0">
                <a:solidFill>
                  <a:srgbClr val="000000"/>
                </a:solidFill>
                <a:latin typeface="Wingdings" pitchFamily="2" charset="2"/>
                <a:cs typeface="Courier New" pitchFamily="49" charset="0"/>
              </a:rPr>
              <a:t></a:t>
            </a: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l-PL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 += j *= --</a:t>
            </a: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l-PL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k -= </a:t>
            </a: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3) </a:t>
            </a:r>
            <a:r>
              <a:rPr lang="en-US" sz="22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[k = -2]</a:t>
            </a:r>
          </a:p>
          <a:p>
            <a:pPr eaLnBrk="1" hangingPunct="1">
              <a:lnSpc>
                <a:spcPct val="80000"/>
              </a:lnSpc>
              <a:spcBef>
                <a:spcPts val="1375"/>
              </a:spcBef>
              <a:buClrTx/>
              <a:buFontTx/>
              <a:buNone/>
            </a:pP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200" b="1" dirty="0">
                <a:solidFill>
                  <a:srgbClr val="000000"/>
                </a:solidFill>
                <a:latin typeface="Wingdings" pitchFamily="2" charset="2"/>
                <a:cs typeface="Courier New" pitchFamily="49" charset="0"/>
              </a:rPr>
              <a:t></a:t>
            </a: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l-PL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 += j *= --</a:t>
            </a: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k </a:t>
            </a:r>
            <a:r>
              <a:rPr lang="en-US" sz="22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[k = -3]</a:t>
            </a: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eaLnBrk="1" hangingPunct="1">
              <a:lnSpc>
                <a:spcPct val="80000"/>
              </a:lnSpc>
              <a:spcBef>
                <a:spcPts val="1375"/>
              </a:spcBef>
              <a:buClrTx/>
              <a:buFontTx/>
              <a:buNone/>
            </a:pP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200" b="1" dirty="0">
                <a:solidFill>
                  <a:srgbClr val="000000"/>
                </a:solidFill>
                <a:latin typeface="Wingdings" pitchFamily="2" charset="2"/>
                <a:cs typeface="Courier New" pitchFamily="49" charset="0"/>
              </a:rPr>
              <a:t></a:t>
            </a: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l-PL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 += j *=</a:t>
            </a: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-3 </a:t>
            </a:r>
            <a:r>
              <a:rPr lang="en-US" sz="22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[j = -3]</a:t>
            </a:r>
          </a:p>
          <a:p>
            <a:pPr eaLnBrk="1" hangingPunct="1">
              <a:lnSpc>
                <a:spcPct val="80000"/>
              </a:lnSpc>
              <a:spcBef>
                <a:spcPts val="1375"/>
              </a:spcBef>
              <a:buClrTx/>
              <a:buFontTx/>
              <a:buNone/>
            </a:pPr>
            <a:r>
              <a:rPr lang="en-US" sz="22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200" b="1" dirty="0">
                <a:solidFill>
                  <a:srgbClr val="000000"/>
                </a:solidFill>
                <a:latin typeface="Wingdings" pitchFamily="2" charset="2"/>
                <a:cs typeface="Courier New" pitchFamily="49" charset="0"/>
              </a:rPr>
              <a:t></a:t>
            </a: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l-PL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 += </a:t>
            </a: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-3 </a:t>
            </a:r>
            <a:r>
              <a:rPr lang="en-US" sz="22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2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2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 = -2]</a:t>
            </a:r>
          </a:p>
          <a:p>
            <a:pPr eaLnBrk="1" hangingPunct="1">
              <a:lnSpc>
                <a:spcPct val="80000"/>
              </a:lnSpc>
              <a:spcBef>
                <a:spcPts val="1375"/>
              </a:spcBef>
              <a:buClrTx/>
              <a:buFontTx/>
              <a:buNone/>
            </a:pP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pl-PL" sz="22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i = -2, j = -3, k = -3, l = 1</a:t>
            </a:r>
          </a:p>
          <a:p>
            <a:pPr eaLnBrk="1" hangingPunct="1">
              <a:lnSpc>
                <a:spcPct val="80000"/>
              </a:lnSpc>
              <a:spcBef>
                <a:spcPts val="1375"/>
              </a:spcBef>
              <a:buClrTx/>
              <a:buFontTx/>
              <a:buNone/>
            </a:pP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*/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D159D660-92EE-4615-84C3-ECB534985618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23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26627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dirty="0">
                <a:solidFill>
                  <a:srgbClr val="293A83"/>
                </a:solidFill>
              </a:rPr>
              <a:t>Precedence </a:t>
            </a:r>
          </a:p>
        </p:txBody>
      </p:sp>
      <p:graphicFrame>
        <p:nvGraphicFramePr>
          <p:cNvPr id="5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2118353"/>
              </p:ext>
            </p:extLst>
          </p:nvPr>
        </p:nvGraphicFramePr>
        <p:xfrm>
          <a:off x="570706" y="1397000"/>
          <a:ext cx="8002588" cy="3708402"/>
        </p:xfrm>
        <a:graphic>
          <a:graphicData uri="http://schemas.openxmlformats.org/drawingml/2006/table">
            <a:tbl>
              <a:tblPr/>
              <a:tblGrid>
                <a:gridCol w="47544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48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1753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Operator</a:t>
                      </a:r>
                    </a:p>
                  </a:txBody>
                  <a:tcPr marL="90000" marR="90000" marT="62675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Direction </a:t>
                      </a:r>
                    </a:p>
                  </a:txBody>
                  <a:tcPr marL="90000" marR="90000" marT="62675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912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( )</a:t>
                      </a:r>
                    </a:p>
                  </a:txBody>
                  <a:tcPr marL="90000" marR="90000" marT="6494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DE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0000" marR="90000" marT="67968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DE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753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- + ++ -- </a:t>
                      </a: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(type</a:t>
                      </a: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)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6494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0000" marR="90000" marT="67968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753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* / %</a:t>
                      </a:r>
                    </a:p>
                  </a:txBody>
                  <a:tcPr marL="90000" marR="90000" marT="6494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DE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Left to right</a:t>
                      </a:r>
                    </a:p>
                  </a:txBody>
                  <a:tcPr marL="90000" marR="90000" marT="67968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DE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912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+ </a:t>
                      </a: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-   </a:t>
                      </a: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add. sub.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6494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Left to right</a:t>
                      </a:r>
                    </a:p>
                  </a:txBody>
                  <a:tcPr marL="90000" marR="90000" marT="67968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753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= +=  </a:t>
                      </a: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-=  *=  /= %=</a:t>
                      </a:r>
                    </a:p>
                  </a:txBody>
                  <a:tcPr marL="90000" marR="90000" marT="6494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DE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Right to left</a:t>
                      </a:r>
                    </a:p>
                  </a:txBody>
                  <a:tcPr marL="90000" marR="90000" marT="67968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DE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C683D497-6434-430E-9B19-B566E8E1B574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24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27651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Arithmetic on characters </a:t>
            </a:r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229600" cy="5297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sz="3200">
                <a:solidFill>
                  <a:srgbClr val="000000"/>
                </a:solidFill>
              </a:rPr>
              <a:t> can be used as 8-bit integer </a:t>
            </a:r>
          </a:p>
          <a:p>
            <a:pPr eaLnBrk="1" hangingPunct="1">
              <a:lnSpc>
                <a:spcPct val="90000"/>
              </a:lnSpc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000000"/>
                </a:solidFill>
              </a:rPr>
              <a:t>All arithmetic operation can be used with characters</a:t>
            </a:r>
          </a:p>
          <a:p>
            <a:pPr eaLnBrk="1" hangingPunct="1">
              <a:lnSpc>
                <a:spcPct val="9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/* A: 65, B: 66, C: 67, … */</a:t>
            </a:r>
          </a:p>
          <a:p>
            <a:pPr eaLnBrk="1" hangingPunct="1">
              <a:lnSpc>
                <a:spcPct val="9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char c = 'A', ch;</a:t>
            </a:r>
          </a:p>
          <a:p>
            <a:pPr eaLnBrk="1" hangingPunct="1">
              <a:lnSpc>
                <a:spcPct val="9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 i;	</a:t>
            </a:r>
          </a:p>
          <a:p>
            <a:pPr eaLnBrk="1" hangingPunct="1">
              <a:lnSpc>
                <a:spcPct val="9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c++;		// c = 66, c = 'B'</a:t>
            </a:r>
          </a:p>
          <a:p>
            <a:pPr eaLnBrk="1" hangingPunct="1">
              <a:lnSpc>
                <a:spcPct val="9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ch = c;</a:t>
            </a:r>
          </a:p>
          <a:p>
            <a:pPr eaLnBrk="1" hangingPunct="1">
              <a:lnSpc>
                <a:spcPct val="9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ch += 3;	// ch = 69, ch = 'E'</a:t>
            </a:r>
          </a:p>
          <a:p>
            <a:pPr eaLnBrk="1" hangingPunct="1">
              <a:lnSpc>
                <a:spcPct val="9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 = c - ch + 'X' - 'Z'; // i = -5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0" dur="500"/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3" dur="500"/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6" dur="500"/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9" dur="500"/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2" dur="500"/>
                                        <p:tgtEl>
                                          <p:spTgt spid="28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5" dur="500"/>
                                        <p:tgtEl>
                                          <p:spTgt spid="28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CA9C686D-8519-4F5D-B476-9BBF439710CE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25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28675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b="1">
                <a:solidFill>
                  <a:srgbClr val="293A83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sz="4000">
                <a:solidFill>
                  <a:srgbClr val="293A83"/>
                </a:solidFill>
              </a:rPr>
              <a:t> operator</a:t>
            </a:r>
          </a:p>
        </p:txBody>
      </p:sp>
      <p:sp>
        <p:nvSpPr>
          <p:cNvPr id="28676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686800" cy="509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668338" indent="-325438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020763" indent="-349250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sz="3200">
                <a:solidFill>
                  <a:srgbClr val="000000"/>
                </a:solidFill>
              </a:rPr>
              <a:t> is a unary operator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>
                <a:solidFill>
                  <a:srgbClr val="000000"/>
                </a:solidFill>
                <a:cs typeface="Courier New" pitchFamily="49" charset="0"/>
              </a:rPr>
              <a:t>Return the size of operand 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>
                <a:solidFill>
                  <a:srgbClr val="000000"/>
                </a:solidFill>
                <a:cs typeface="Courier New" pitchFamily="49" charset="0"/>
              </a:rPr>
              <a:t>Operand can be</a:t>
            </a:r>
          </a:p>
          <a:p>
            <a:pPr lvl="2" eaLnBrk="1" hangingPunct="1">
              <a:spcBef>
                <a:spcPts val="650"/>
              </a:spcBef>
              <a:buClr>
                <a:srgbClr val="CC0000"/>
              </a:buClr>
              <a:buSzPct val="75000"/>
              <a:buFont typeface="Wingdings" pitchFamily="2" charset="2"/>
              <a:buChar char=""/>
            </a:pPr>
            <a:r>
              <a:rPr lang="en-US" sz="2600">
                <a:solidFill>
                  <a:srgbClr val="000000"/>
                </a:solidFill>
                <a:cs typeface="Courier New" pitchFamily="49" charset="0"/>
              </a:rPr>
              <a:t>Variable, value or type</a:t>
            </a:r>
          </a:p>
          <a:p>
            <a:pPr eaLnBrk="1" hangingPunct="1">
              <a:spcBef>
                <a:spcPts val="1625"/>
              </a:spcBef>
              <a:buClrTx/>
              <a:buFontTx/>
              <a:buNone/>
            </a:pPr>
            <a:r>
              <a:rPr lang="en-US" sz="2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 size, i = 10;</a:t>
            </a:r>
          </a:p>
          <a:p>
            <a:pPr eaLnBrk="1" hangingPunct="1">
              <a:spcBef>
                <a:spcPts val="1625"/>
              </a:spcBef>
              <a:buClrTx/>
              <a:buFontTx/>
              <a:buNone/>
            </a:pPr>
            <a:r>
              <a:rPr lang="en-US" sz="2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size = sizeof i;</a:t>
            </a:r>
          </a:p>
          <a:p>
            <a:pPr eaLnBrk="1" hangingPunct="1">
              <a:spcBef>
                <a:spcPts val="1625"/>
              </a:spcBef>
              <a:buClrTx/>
              <a:buFontTx/>
              <a:buNone/>
            </a:pPr>
            <a:r>
              <a:rPr lang="en-US" sz="2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size = sizeof(i);</a:t>
            </a:r>
          </a:p>
          <a:p>
            <a:pPr eaLnBrk="1" hangingPunct="1">
              <a:spcBef>
                <a:spcPts val="1625"/>
              </a:spcBef>
              <a:buClrTx/>
              <a:buFontTx/>
              <a:buNone/>
            </a:pPr>
            <a:r>
              <a:rPr lang="en-US" sz="2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size = sizeof(2000);</a:t>
            </a:r>
          </a:p>
          <a:p>
            <a:pPr eaLnBrk="1" hangingPunct="1">
              <a:spcBef>
                <a:spcPts val="1625"/>
              </a:spcBef>
              <a:buClrTx/>
              <a:buFontTx/>
              <a:buNone/>
            </a:pPr>
            <a:r>
              <a:rPr lang="en-US" sz="2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size = sizeof(char)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1B39A3AC-92EA-40F6-B70A-D13FB2149155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26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29699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Precedence </a:t>
            </a:r>
          </a:p>
        </p:txBody>
      </p:sp>
      <p:graphicFrame>
        <p:nvGraphicFramePr>
          <p:cNvPr id="30723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9830368"/>
              </p:ext>
            </p:extLst>
          </p:nvPr>
        </p:nvGraphicFramePr>
        <p:xfrm>
          <a:off x="570706" y="1397000"/>
          <a:ext cx="8002588" cy="3708402"/>
        </p:xfrm>
        <a:graphic>
          <a:graphicData uri="http://schemas.openxmlformats.org/drawingml/2006/table">
            <a:tbl>
              <a:tblPr/>
              <a:tblGrid>
                <a:gridCol w="47544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48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1753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Operator</a:t>
                      </a:r>
                    </a:p>
                  </a:txBody>
                  <a:tcPr marL="90000" marR="90000" marT="62675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Direction </a:t>
                      </a:r>
                    </a:p>
                  </a:txBody>
                  <a:tcPr marL="90000" marR="90000" marT="62675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912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( )</a:t>
                      </a:r>
                    </a:p>
                  </a:txBody>
                  <a:tcPr marL="90000" marR="90000" marT="6494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DE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0000" marR="90000" marT="67968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DE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753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- + ++ -- </a:t>
                      </a: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(type) </a:t>
                      </a:r>
                      <a:r>
                        <a:rPr kumimoji="0" lang="en-U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sizeof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6494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0000" marR="90000" marT="67968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753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* / %</a:t>
                      </a:r>
                    </a:p>
                  </a:txBody>
                  <a:tcPr marL="90000" marR="90000" marT="6494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DE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Left to right</a:t>
                      </a:r>
                    </a:p>
                  </a:txBody>
                  <a:tcPr marL="90000" marR="90000" marT="67968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DE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912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+ </a:t>
                      </a: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-   </a:t>
                      </a: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add. sub.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6494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Left to right</a:t>
                      </a:r>
                    </a:p>
                  </a:txBody>
                  <a:tcPr marL="90000" marR="90000" marT="67968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753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= +=  </a:t>
                      </a: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-=  *=  /= %=</a:t>
                      </a:r>
                    </a:p>
                  </a:txBody>
                  <a:tcPr marL="90000" marR="90000" marT="6494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DE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Right to left</a:t>
                      </a:r>
                    </a:p>
                  </a:txBody>
                  <a:tcPr marL="90000" marR="90000" marT="67968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DE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5C51FB5B-1145-4671-8806-A3A9DEBAFEA9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27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30723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Complicated examples</a:t>
            </a:r>
          </a:p>
        </p:txBody>
      </p:sp>
      <p:sp>
        <p:nvSpPr>
          <p:cNvPr id="31747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686800" cy="491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2900" indent="-341313"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1500"/>
              </a:spcBef>
              <a:buClrTx/>
              <a:buFontTx/>
              <a:buNone/>
            </a:pP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j, k, n;</a:t>
            </a:r>
          </a:p>
          <a:p>
            <a:pPr eaLnBrk="1" hangingPunct="1">
              <a:spcBef>
                <a:spcPts val="1500"/>
              </a:spcBef>
              <a:buClrTx/>
              <a:buFontTx/>
              <a:buNone/>
            </a:pP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j = k = n = 1;</a:t>
            </a:r>
          </a:p>
          <a:p>
            <a:pPr eaLnBrk="1" hangingPunct="1">
              <a:spcBef>
                <a:spcPts val="1500"/>
              </a:spcBef>
              <a:buClrTx/>
              <a:buFontTx/>
              <a:buNone/>
            </a:pP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 + 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(char) + 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10;</a:t>
            </a:r>
          </a:p>
          <a:p>
            <a:pPr eaLnBrk="1" hangingPunct="1">
              <a:spcBef>
                <a:spcPts val="1500"/>
              </a:spcBef>
              <a:buClr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					</a:t>
            </a:r>
            <a:r>
              <a:rPr lang="en-US" sz="24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//i:9 </a:t>
            </a:r>
            <a:endParaRPr lang="en-US" sz="24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Bef>
                <a:spcPts val="1500"/>
              </a:spcBef>
              <a:buClrTx/>
              <a:buFontTx/>
              <a:buNone/>
            </a:pP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j = k = n = 1;    </a:t>
            </a:r>
          </a:p>
          <a:p>
            <a:pPr eaLnBrk="1" hangingPunct="1">
              <a:spcBef>
                <a:spcPts val="1500"/>
              </a:spcBef>
              <a:buClrTx/>
              <a:buFontTx/>
              <a:buNone/>
            </a:pP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+= j * k++ + 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n;</a:t>
            </a:r>
          </a:p>
          <a:p>
            <a:pPr eaLnBrk="1" hangingPunct="1">
              <a:spcBef>
                <a:spcPts val="1500"/>
              </a:spcBef>
              <a:buClr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					</a:t>
            </a:r>
            <a:r>
              <a:rPr lang="en-US" sz="24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//i:6 j:1 k:2 n:1</a:t>
            </a:r>
            <a:endParaRPr lang="en-US" sz="24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Bef>
                <a:spcPts val="1500"/>
              </a:spcBef>
              <a:buClrTx/>
              <a:buFontTx/>
              <a:buNone/>
            </a:pP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j = k = n = 2;</a:t>
            </a:r>
          </a:p>
          <a:p>
            <a:pPr eaLnBrk="1" hangingPunct="1">
              <a:spcBef>
                <a:spcPts val="1500"/>
              </a:spcBef>
              <a:buClrTx/>
              <a:buFontTx/>
              <a:buNone/>
            </a:pP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j + (k = ++n);		</a:t>
            </a:r>
            <a:r>
              <a:rPr lang="en-US" sz="24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//i:5 j:2 k:3 n:3</a:t>
            </a:r>
            <a:endParaRPr lang="en-US" sz="24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1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1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17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6018891B-213A-4D8F-AE83-107A3AA45B7D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28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31747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Undefined Statements</a:t>
            </a:r>
          </a:p>
        </p:txBody>
      </p:sp>
      <p:sp>
        <p:nvSpPr>
          <p:cNvPr id="31748" name="Text Box 3"/>
          <p:cNvSpPr txBox="1">
            <a:spLocks noChangeArrowheads="1"/>
          </p:cNvSpPr>
          <p:nvPr/>
        </p:nvSpPr>
        <p:spPr bwMode="auto">
          <a:xfrm>
            <a:off x="458272" y="1124744"/>
            <a:ext cx="8686800" cy="491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1875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000" dirty="0">
                <a:solidFill>
                  <a:srgbClr val="000000"/>
                </a:solidFill>
              </a:rPr>
              <a:t>When standard does </a:t>
            </a:r>
            <a:r>
              <a:rPr lang="en-US" sz="3000" dirty="0">
                <a:solidFill>
                  <a:srgbClr val="CC0000"/>
                </a:solidFill>
              </a:rPr>
              <a:t>not</a:t>
            </a:r>
            <a:r>
              <a:rPr lang="en-US" sz="3000" dirty="0">
                <a:solidFill>
                  <a:srgbClr val="000000"/>
                </a:solidFill>
              </a:rPr>
              <a:t> tell what will happen</a:t>
            </a:r>
          </a:p>
          <a:p>
            <a:pPr eaLnBrk="1" hangingPunct="1">
              <a:spcBef>
                <a:spcPts val="1875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000" dirty="0">
                <a:solidFill>
                  <a:srgbClr val="000000"/>
                </a:solidFill>
              </a:rPr>
              <a:t>Examples</a:t>
            </a:r>
          </a:p>
          <a:p>
            <a:pPr eaLnBrk="1" hangingPunct="1">
              <a:spcBef>
                <a:spcPts val="750"/>
              </a:spcBef>
              <a:buClrTx/>
              <a:buFontTx/>
              <a:buNone/>
            </a:pPr>
            <a:endParaRPr lang="en-US" sz="12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Bef>
                <a:spcPts val="175"/>
              </a:spcBef>
              <a:buClrTx/>
              <a:buFontTx/>
              <a:buNone/>
            </a:pPr>
            <a:r>
              <a:rPr lang="en-US" sz="28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j, k;</a:t>
            </a:r>
          </a:p>
          <a:p>
            <a:pPr eaLnBrk="1" hangingPunct="1">
              <a:spcBef>
                <a:spcPts val="175"/>
              </a:spcBef>
              <a:buClrTx/>
              <a:buFontTx/>
              <a:buNone/>
            </a:pPr>
            <a:endParaRPr lang="en-US" sz="28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Bef>
                <a:spcPts val="175"/>
              </a:spcBef>
              <a:buClrTx/>
              <a:buFontTx/>
              <a:buNone/>
            </a:pPr>
            <a:r>
              <a:rPr lang="en-US" sz="2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k = </a:t>
            </a:r>
            <a:r>
              <a:rPr lang="en-US" sz="28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10;</a:t>
            </a:r>
          </a:p>
          <a:p>
            <a:pPr eaLnBrk="1" hangingPunct="1">
              <a:spcBef>
                <a:spcPts val="175"/>
              </a:spcBef>
              <a:buClrTx/>
              <a:buFontTx/>
              <a:buNone/>
            </a:pPr>
            <a:r>
              <a:rPr lang="en-US" sz="2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j = </a:t>
            </a:r>
            <a:r>
              <a:rPr lang="en-US" sz="28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++</a:t>
            </a:r>
            <a:r>
              <a:rPr lang="en-US" sz="2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+ k + </a:t>
            </a:r>
            <a:r>
              <a:rPr lang="en-US" sz="2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--</a:t>
            </a:r>
            <a:r>
              <a:rPr lang="en-US" sz="28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	//j = 29 or 30?</a:t>
            </a:r>
          </a:p>
          <a:p>
            <a:pPr eaLnBrk="1" hangingPunct="1">
              <a:spcBef>
                <a:spcPts val="175"/>
              </a:spcBef>
              <a:buClrTx/>
              <a:buFontTx/>
              <a:buNone/>
            </a:pPr>
            <a:endParaRPr lang="en-US" sz="28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Bef>
                <a:spcPts val="175"/>
              </a:spcBef>
              <a:buClrTx/>
              <a:buFontTx/>
              <a:buNone/>
            </a:pPr>
            <a:r>
              <a:rPr lang="en-US" sz="28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j = 10;</a:t>
            </a:r>
          </a:p>
          <a:p>
            <a:pPr eaLnBrk="1" hangingPunct="1">
              <a:spcBef>
                <a:spcPts val="175"/>
              </a:spcBef>
              <a:buClrTx/>
              <a:buFontTx/>
              <a:buNone/>
            </a:pPr>
            <a:r>
              <a:rPr lang="en-US" sz="28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j + </a:t>
            </a:r>
            <a:r>
              <a:rPr lang="en-US" sz="28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++</a:t>
            </a:r>
            <a:r>
              <a:rPr lang="en-US" sz="2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			//</a:t>
            </a:r>
            <a:r>
              <a:rPr lang="en-US" sz="28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11 or </a:t>
            </a:r>
            <a:r>
              <a:rPr lang="en-US" sz="28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20?</a:t>
            </a:r>
            <a:endParaRPr lang="en-US" sz="28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733A73F9-C5D0-4690-B4AA-135EE977FC3A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29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32771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Overflow and Underflow </a:t>
            </a:r>
          </a:p>
        </p:txBody>
      </p:sp>
      <p:sp>
        <p:nvSpPr>
          <p:cNvPr id="33795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229600" cy="491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668338" indent="-325438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marL="1679575" indent="-338138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136775" indent="-338138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593975" indent="-338138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051175" indent="-338138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508375" indent="-338138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>
                <a:solidFill>
                  <a:srgbClr val="000000"/>
                </a:solidFill>
              </a:rPr>
              <a:t>Computer’s precision is limited 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400">
                <a:solidFill>
                  <a:srgbClr val="CC0000"/>
                </a:solidFill>
              </a:rPr>
              <a:t>The number of bits</a:t>
            </a:r>
            <a:r>
              <a:rPr lang="en-US" sz="2400">
                <a:solidFill>
                  <a:srgbClr val="000000"/>
                </a:solidFill>
              </a:rPr>
              <a:t> in each type is limited 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400">
                <a:solidFill>
                  <a:srgbClr val="000000"/>
                </a:solidFill>
              </a:rPr>
              <a:t>double [-1e308, 1e308]</a:t>
            </a:r>
          </a:p>
          <a:p>
            <a:pPr lvl="4" eaLnBrk="1" hangingPunct="1">
              <a:lnSpc>
                <a:spcPct val="90000"/>
              </a:lnSpc>
              <a:spcBef>
                <a:spcPts val="450"/>
              </a:spcBef>
              <a:buClr>
                <a:srgbClr val="CC9900"/>
              </a:buClr>
              <a:buSzPct val="75000"/>
              <a:buFont typeface="Wingdings" pitchFamily="2" charset="2"/>
              <a:buNone/>
            </a:pPr>
            <a:endParaRPr lang="en-US">
              <a:solidFill>
                <a:srgbClr val="000000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>
                <a:solidFill>
                  <a:srgbClr val="000000"/>
                </a:solidFill>
              </a:rPr>
              <a:t>Overflow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400">
                <a:solidFill>
                  <a:srgbClr val="000000"/>
                </a:solidFill>
              </a:rPr>
              <a:t>When result is larger than specified ranges 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buClrTx/>
              <a:buSzPct val="85000"/>
              <a:buFontTx/>
              <a:buNone/>
            </a:pPr>
            <a:r>
              <a:rPr lang="en-US" sz="2400">
                <a:solidFill>
                  <a:srgbClr val="000000"/>
                </a:solidFill>
              </a:rPr>
              <a:t>	1e300 * 1e200</a:t>
            </a:r>
          </a:p>
          <a:p>
            <a:pPr lvl="4" eaLnBrk="1" hangingPunct="1">
              <a:lnSpc>
                <a:spcPct val="90000"/>
              </a:lnSpc>
              <a:spcBef>
                <a:spcPts val="450"/>
              </a:spcBef>
              <a:buClr>
                <a:srgbClr val="CC9900"/>
              </a:buClr>
              <a:buSzPct val="75000"/>
              <a:buFont typeface="Wingdings" pitchFamily="2" charset="2"/>
              <a:buNone/>
            </a:pPr>
            <a:endParaRPr lang="en-US">
              <a:solidFill>
                <a:srgbClr val="000000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>
                <a:solidFill>
                  <a:srgbClr val="000000"/>
                </a:solidFill>
              </a:rPr>
              <a:t>Underflow 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400">
                <a:solidFill>
                  <a:srgbClr val="000000"/>
                </a:solidFill>
              </a:rPr>
              <a:t>When the result is too smaller than precision 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buClrTx/>
              <a:buSzPct val="85000"/>
              <a:buFontTx/>
              <a:buNone/>
            </a:pPr>
            <a:r>
              <a:rPr lang="en-US" sz="2400">
                <a:solidFill>
                  <a:srgbClr val="000000"/>
                </a:solidFill>
              </a:rPr>
              <a:t>   1e-300 * 1e-200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0" dur="500"/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3" dur="500"/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8" dur="500"/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1" dur="500"/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4" dur="500"/>
                                        <p:tgtEl>
                                          <p:spTgt spid="33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9" dur="500"/>
                                        <p:tgtEl>
                                          <p:spTgt spid="33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2" dur="500"/>
                                        <p:tgtEl>
                                          <p:spTgt spid="337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5" dur="500"/>
                                        <p:tgtEl>
                                          <p:spTgt spid="337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640E94D7-133F-4FFB-A184-2E8A6E3754D5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3</a:t>
            </a:fld>
            <a:endParaRPr lang="en-US" sz="1200" dirty="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6147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dirty="0">
                <a:solidFill>
                  <a:srgbClr val="293A83"/>
                </a:solidFill>
              </a:rPr>
              <a:t>Basic operations</a:t>
            </a:r>
          </a:p>
        </p:txBody>
      </p:sp>
      <p:sp>
        <p:nvSpPr>
          <p:cNvPr id="6148" name="Text Box 3"/>
          <p:cNvSpPr txBox="1">
            <a:spLocks noChangeArrowheads="1"/>
          </p:cNvSpPr>
          <p:nvPr/>
        </p:nvSpPr>
        <p:spPr bwMode="auto">
          <a:xfrm>
            <a:off x="457200" y="1219200"/>
            <a:ext cx="8229600" cy="502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None/>
            </a:pPr>
            <a:endParaRPr lang="en-US" sz="3200" dirty="0">
              <a:solidFill>
                <a:srgbClr val="000000"/>
              </a:solidFill>
            </a:endParaRP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None/>
            </a:pPr>
            <a:endParaRPr lang="en-US" sz="3200" dirty="0">
              <a:solidFill>
                <a:srgbClr val="000000"/>
              </a:solidFill>
            </a:endParaRP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None/>
            </a:pPr>
            <a:endParaRPr lang="en-US" sz="3200" dirty="0">
              <a:solidFill>
                <a:srgbClr val="000000"/>
              </a:solidFill>
            </a:endParaRP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None/>
            </a:pPr>
            <a:endParaRPr lang="en-US" sz="3200" dirty="0">
              <a:solidFill>
                <a:srgbClr val="000000"/>
              </a:solidFill>
            </a:endParaRP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None/>
            </a:pPr>
            <a:endParaRPr lang="en-US" sz="3200" dirty="0">
              <a:solidFill>
                <a:srgbClr val="000000"/>
              </a:solidFill>
            </a:endParaRP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None/>
            </a:pPr>
            <a:endParaRPr lang="en-US" sz="3200" dirty="0">
              <a:solidFill>
                <a:srgbClr val="000000"/>
              </a:solidFill>
            </a:endParaRP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None/>
            </a:pPr>
            <a:endParaRPr lang="en-US" sz="3200" dirty="0">
              <a:solidFill>
                <a:srgbClr val="000000"/>
              </a:solidFill>
            </a:endParaRPr>
          </a:p>
        </p:txBody>
      </p:sp>
      <p:graphicFrame>
        <p:nvGraphicFramePr>
          <p:cNvPr id="7172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0571772"/>
              </p:ext>
            </p:extLst>
          </p:nvPr>
        </p:nvGraphicFramePr>
        <p:xfrm>
          <a:off x="1524000" y="2057400"/>
          <a:ext cx="6097588" cy="3124200"/>
        </p:xfrm>
        <a:graphic>
          <a:graphicData uri="http://schemas.openxmlformats.org/drawingml/2006/table">
            <a:tbl>
              <a:tblPr/>
              <a:tblGrid>
                <a:gridCol w="30495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070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ar-SA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B Nazanin" pitchFamily="2" charset="-78"/>
                        </a:rPr>
                        <a:t>مفهوم محاسباتي</a:t>
                      </a: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cs typeface="B Nazanin" pitchFamily="2" charset="-78"/>
                      </a:endParaRPr>
                    </a:p>
                  </a:txBody>
                  <a:tcPr marL="90000" marR="90000" marT="71496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ar-SA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B Nazanin" pitchFamily="2" charset="-78"/>
                        </a:rPr>
                        <a:t>عملگر</a:t>
                      </a: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cs typeface="B Nazanin" pitchFamily="2" charset="-78"/>
                      </a:endParaRPr>
                    </a:p>
                  </a:txBody>
                  <a:tcPr marL="90000" marR="90000" marT="71496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ar-SA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B Nazanin" pitchFamily="2" charset="-78"/>
                        </a:rPr>
                        <a:t>جمع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B Nazanin" pitchFamily="2" charset="-78"/>
                      </a:endParaRPr>
                    </a:p>
                  </a:txBody>
                  <a:tcPr marL="90000" marR="90000" marT="71496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DE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B Nazanin" pitchFamily="2" charset="-78"/>
                        </a:rPr>
                        <a:t>+</a:t>
                      </a:r>
                    </a:p>
                  </a:txBody>
                  <a:tcPr marL="90000" marR="90000" marT="67968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DE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ar-SA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B Nazanin" pitchFamily="2" charset="-78"/>
                        </a:rPr>
                        <a:t>تفريق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B Nazanin" pitchFamily="2" charset="-78"/>
                      </a:endParaRPr>
                    </a:p>
                  </a:txBody>
                  <a:tcPr marL="90000" marR="90000" marT="71496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B Nazanin" pitchFamily="2" charset="-78"/>
                        </a:rPr>
                        <a:t>-</a:t>
                      </a:r>
                    </a:p>
                  </a:txBody>
                  <a:tcPr marL="90000" marR="90000" marT="67968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ar-SA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B Nazanin" pitchFamily="2" charset="-78"/>
                        </a:rPr>
                        <a:t>تقسيم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B Nazanin" pitchFamily="2" charset="-78"/>
                      </a:endParaRPr>
                    </a:p>
                  </a:txBody>
                  <a:tcPr marL="90000" marR="90000" marT="71496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DE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B Nazanin" pitchFamily="2" charset="-78"/>
                        </a:rPr>
                        <a:t>/</a:t>
                      </a:r>
                    </a:p>
                  </a:txBody>
                  <a:tcPr marL="90000" marR="90000" marT="67968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DE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ar-SA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B Nazanin" pitchFamily="2" charset="-78"/>
                        </a:rPr>
                        <a:t>ضرب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B Nazanin" pitchFamily="2" charset="-78"/>
                      </a:endParaRPr>
                    </a:p>
                  </a:txBody>
                  <a:tcPr marL="90000" marR="90000" marT="71496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B Nazanin" pitchFamily="2" charset="-78"/>
                        </a:rPr>
                        <a:t>*</a:t>
                      </a:r>
                    </a:p>
                  </a:txBody>
                  <a:tcPr marL="90000" marR="90000" marT="67968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ar-SA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B Nazanin" pitchFamily="2" charset="-78"/>
                        </a:rPr>
                        <a:t>باقيمانده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B Nazanin" pitchFamily="2" charset="-78"/>
                      </a:endParaRPr>
                    </a:p>
                  </a:txBody>
                  <a:tcPr marL="90000" marR="90000" marT="71496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DE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B Nazanin" pitchFamily="2" charset="-78"/>
                        </a:rPr>
                        <a:t>%</a:t>
                      </a:r>
                    </a:p>
                  </a:txBody>
                  <a:tcPr marL="90000" marR="90000" marT="67968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DE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4B155EB5-ABDE-40DC-8902-EED79C4F5DAC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30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33795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rtl="1" eaLnBrk="1" hangingPunct="1">
              <a:buClrTx/>
              <a:buFontTx/>
              <a:buNone/>
            </a:pPr>
            <a:r>
              <a:rPr lang="ar-SA" sz="4000" dirty="0">
                <a:solidFill>
                  <a:srgbClr val="293A83"/>
                </a:solidFill>
                <a:cs typeface="B Nazanin" pitchFamily="2" charset="-78"/>
              </a:rPr>
              <a:t>برنامه </a:t>
            </a:r>
            <a:r>
              <a:rPr lang="fa-IR" sz="4000" dirty="0">
                <a:solidFill>
                  <a:srgbClr val="293A83"/>
                </a:solidFill>
                <a:cs typeface="B Nazanin" pitchFamily="2" charset="-78"/>
              </a:rPr>
              <a:t>محاسبه</a:t>
            </a:r>
            <a:r>
              <a:rPr lang="ar-SA" sz="4000" dirty="0">
                <a:solidFill>
                  <a:srgbClr val="293A83"/>
                </a:solidFill>
                <a:cs typeface="B Nazanin" pitchFamily="2" charset="-78"/>
              </a:rPr>
              <a:t> معادله درجه</a:t>
            </a:r>
            <a:r>
              <a:rPr lang="fa-IR" sz="4000" dirty="0">
                <a:solidFill>
                  <a:srgbClr val="293A83"/>
                </a:solidFill>
                <a:cs typeface="B Nazanin" pitchFamily="2" charset="-78"/>
              </a:rPr>
              <a:t> دو</a:t>
            </a:r>
            <a:endParaRPr lang="en-US" sz="4000" dirty="0">
              <a:solidFill>
                <a:srgbClr val="293A83"/>
              </a:solidFill>
              <a:cs typeface="B Nazanin" pitchFamily="2" charset="-78"/>
            </a:endParaRPr>
          </a:p>
        </p:txBody>
      </p:sp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229600" cy="5738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2900" indent="-341313"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400"/>
              </a:spcBef>
              <a:buClr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>
              <a:lnSpc>
                <a:spcPct val="90000"/>
              </a:lnSpc>
              <a:spcBef>
                <a:spcPts val="400"/>
              </a:spcBef>
              <a:buClrTx/>
              <a:buFontTx/>
              <a:buNone/>
            </a:pP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main(void){</a:t>
            </a:r>
          </a:p>
          <a:p>
            <a:pPr eaLnBrk="1" hangingPunct="1">
              <a:lnSpc>
                <a:spcPct val="90000"/>
              </a:lnSpc>
              <a:spcBef>
                <a:spcPts val="400"/>
              </a:spcBef>
              <a:buClr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float a, b, c, x, result;</a:t>
            </a:r>
          </a:p>
          <a:p>
            <a:pPr eaLnBrk="1" hangingPunct="1">
              <a:lnSpc>
                <a:spcPct val="90000"/>
              </a:lnSpc>
              <a:spcBef>
                <a:spcPts val="400"/>
              </a:spcBef>
              <a:buClr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("Enter a, b, c, x: ");</a:t>
            </a:r>
          </a:p>
          <a:p>
            <a:pPr eaLnBrk="1" hangingPunct="1">
              <a:lnSpc>
                <a:spcPct val="90000"/>
              </a:lnSpc>
              <a:spcBef>
                <a:spcPts val="400"/>
              </a:spcBef>
              <a:buClr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("%f", &amp;a);</a:t>
            </a:r>
          </a:p>
          <a:p>
            <a:pPr eaLnBrk="1" hangingPunct="1">
              <a:lnSpc>
                <a:spcPct val="90000"/>
              </a:lnSpc>
              <a:spcBef>
                <a:spcPts val="400"/>
              </a:spcBef>
              <a:buClr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("%f", &amp;b);</a:t>
            </a:r>
          </a:p>
          <a:p>
            <a:pPr eaLnBrk="1" hangingPunct="1">
              <a:lnSpc>
                <a:spcPct val="90000"/>
              </a:lnSpc>
              <a:spcBef>
                <a:spcPts val="400"/>
              </a:spcBef>
              <a:buClr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("%f", &amp;c);</a:t>
            </a:r>
          </a:p>
          <a:p>
            <a:pPr eaLnBrk="1" hangingPunct="1">
              <a:lnSpc>
                <a:spcPct val="90000"/>
              </a:lnSpc>
              <a:spcBef>
                <a:spcPts val="400"/>
              </a:spcBef>
              <a:buClr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("%f", &amp;x);        </a:t>
            </a:r>
          </a:p>
          <a:p>
            <a:pPr eaLnBrk="1" hangingPunct="1">
              <a:lnSpc>
                <a:spcPct val="90000"/>
              </a:lnSpc>
              <a:spcBef>
                <a:spcPts val="400"/>
              </a:spcBef>
              <a:buClr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result = a * x * x + b * x + c;</a:t>
            </a:r>
          </a:p>
          <a:p>
            <a:pPr eaLnBrk="1" hangingPunct="1">
              <a:lnSpc>
                <a:spcPct val="90000"/>
              </a:lnSpc>
              <a:spcBef>
                <a:spcPts val="400"/>
              </a:spcBef>
              <a:buClr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("%f\n", result);</a:t>
            </a:r>
          </a:p>
          <a:p>
            <a:pPr eaLnBrk="1" hangingPunct="1">
              <a:lnSpc>
                <a:spcPct val="90000"/>
              </a:lnSpc>
              <a:spcBef>
                <a:spcPts val="400"/>
              </a:spcBef>
              <a:buClr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   return 0;</a:t>
            </a:r>
          </a:p>
          <a:p>
            <a:pPr eaLnBrk="1" hangingPunct="1">
              <a:lnSpc>
                <a:spcPct val="90000"/>
              </a:lnSpc>
              <a:spcBef>
                <a:spcPts val="400"/>
              </a:spcBef>
              <a:buClr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>
              <a:lnSpc>
                <a:spcPct val="90000"/>
              </a:lnSpc>
              <a:spcBef>
                <a:spcPts val="400"/>
              </a:spcBef>
              <a:buClrTx/>
              <a:buFontTx/>
              <a:buNone/>
            </a:pPr>
            <a:endParaRPr lang="en-US" sz="24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4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4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48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48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48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48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A92CEC63-CD21-4024-AEA1-73559A044EE5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31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34819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What We Will Learn </a:t>
            </a:r>
          </a:p>
        </p:txBody>
      </p:sp>
      <p:sp>
        <p:nvSpPr>
          <p:cNvPr id="34820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2296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668338" indent="-325438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C2C2C2"/>
                </a:solidFill>
              </a:rPr>
              <a:t>Basic mathematic operations in C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C2C2C2"/>
                </a:solidFill>
              </a:rPr>
              <a:t>Effect of type and type conversion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C2C2C2"/>
                </a:solidFill>
              </a:rPr>
              <a:t>Precedence 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C2C2C2"/>
                </a:solidFill>
              </a:rPr>
              <a:t>Advanced mathematical operations </a:t>
            </a:r>
          </a:p>
          <a:p>
            <a:pPr eaLnBrk="1" hangingPunct="1">
              <a:spcBef>
                <a:spcPts val="2313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Mathematic library</a:t>
            </a:r>
            <a:r>
              <a:rPr lang="en-US" sz="3700" dirty="0">
                <a:solidFill>
                  <a:srgbClr val="000000"/>
                </a:solidFill>
              </a:rPr>
              <a:t> 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Random numbers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50375A81-5346-47D3-A466-EEBB77AB87D2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32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35843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dirty="0">
                <a:solidFill>
                  <a:srgbClr val="293A83"/>
                </a:solidFill>
              </a:rPr>
              <a:t>Math </a:t>
            </a:r>
            <a:r>
              <a:rPr lang="en-US" sz="4000" dirty="0" smtClean="0">
                <a:solidFill>
                  <a:srgbClr val="293A83"/>
                </a:solidFill>
              </a:rPr>
              <a:t>Library </a:t>
            </a:r>
            <a:endParaRPr lang="en-US" sz="4000" dirty="0">
              <a:solidFill>
                <a:srgbClr val="293A83"/>
              </a:solidFill>
            </a:endParaRPr>
          </a:p>
        </p:txBody>
      </p:sp>
      <p:sp>
        <p:nvSpPr>
          <p:cNvPr id="35844" name="Text Box 3"/>
          <p:cNvSpPr txBox="1">
            <a:spLocks noChangeArrowheads="1"/>
          </p:cNvSpPr>
          <p:nvPr/>
        </p:nvSpPr>
        <p:spPr bwMode="auto">
          <a:xfrm>
            <a:off x="457200" y="1066800"/>
            <a:ext cx="8229600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28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math.h</a:t>
            </a:r>
            <a:r>
              <a:rPr lang="en-US" sz="2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>
              <a:spcBef>
                <a:spcPts val="1063"/>
              </a:spcBef>
              <a:buClrTx/>
              <a:buFontTx/>
              <a:buNone/>
            </a:pPr>
            <a:r>
              <a:rPr lang="en-US" sz="17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double f = 36;</a:t>
            </a:r>
          </a:p>
          <a:p>
            <a:pPr eaLnBrk="1" hangingPunct="1">
              <a:spcBef>
                <a:spcPts val="1063"/>
              </a:spcBef>
              <a:buClrTx/>
              <a:buFontTx/>
              <a:buNone/>
            </a:pPr>
            <a:r>
              <a:rPr lang="en-US" sz="17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fabs</a:t>
            </a:r>
            <a:r>
              <a:rPr lang="en-US" sz="17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(-f) 		36.000000</a:t>
            </a:r>
          </a:p>
          <a:p>
            <a:pPr eaLnBrk="1" hangingPunct="1">
              <a:spcBef>
                <a:spcPts val="1063"/>
              </a:spcBef>
              <a:buClrTx/>
              <a:buFontTx/>
              <a:buNone/>
            </a:pPr>
            <a:r>
              <a:rPr lang="en-US" sz="17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7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(f)		6.00000</a:t>
            </a:r>
          </a:p>
          <a:p>
            <a:pPr eaLnBrk="1" hangingPunct="1">
              <a:spcBef>
                <a:spcPts val="1063"/>
              </a:spcBef>
              <a:buClrTx/>
              <a:buFontTx/>
              <a:buNone/>
            </a:pPr>
            <a:r>
              <a:rPr lang="en-US" sz="17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pow</a:t>
            </a:r>
            <a:r>
              <a:rPr lang="en-US" sz="17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(f, 0.5)		6.000000</a:t>
            </a:r>
          </a:p>
          <a:p>
            <a:pPr eaLnBrk="1" hangingPunct="1">
              <a:spcBef>
                <a:spcPts val="1063"/>
              </a:spcBef>
              <a:buClrTx/>
              <a:buFontTx/>
              <a:buNone/>
            </a:pPr>
            <a:r>
              <a:rPr lang="en-US" sz="17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ceil</a:t>
            </a:r>
            <a:r>
              <a:rPr lang="en-US" sz="17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(-10.2)		-10.000000</a:t>
            </a:r>
          </a:p>
          <a:p>
            <a:pPr eaLnBrk="1" hangingPunct="1">
              <a:spcBef>
                <a:spcPts val="1063"/>
              </a:spcBef>
              <a:buClrTx/>
              <a:buFontTx/>
              <a:buNone/>
            </a:pPr>
            <a:r>
              <a:rPr lang="en-US" sz="17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ceil</a:t>
            </a:r>
            <a:r>
              <a:rPr lang="en-US" sz="17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(10.2)		11.000000</a:t>
            </a:r>
          </a:p>
          <a:p>
            <a:pPr eaLnBrk="1" hangingPunct="1">
              <a:spcBef>
                <a:spcPts val="1063"/>
              </a:spcBef>
              <a:buClrTx/>
              <a:buFontTx/>
              <a:buNone/>
            </a:pPr>
            <a:r>
              <a:rPr lang="en-US" sz="17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floor</a:t>
            </a:r>
            <a:r>
              <a:rPr lang="en-US" sz="17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(-10.2)		-11.000000</a:t>
            </a:r>
          </a:p>
          <a:p>
            <a:pPr eaLnBrk="1" hangingPunct="1">
              <a:spcBef>
                <a:spcPts val="1063"/>
              </a:spcBef>
              <a:buClrTx/>
              <a:buFontTx/>
              <a:buNone/>
            </a:pPr>
            <a:r>
              <a:rPr lang="en-US" sz="17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floor</a:t>
            </a:r>
            <a:r>
              <a:rPr lang="en-US" sz="17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(10.2)		10.000000</a:t>
            </a:r>
          </a:p>
          <a:p>
            <a:pPr eaLnBrk="1" hangingPunct="1">
              <a:spcBef>
                <a:spcPts val="1063"/>
              </a:spcBef>
              <a:buClrTx/>
              <a:buFontTx/>
              <a:buNone/>
            </a:pPr>
            <a:r>
              <a:rPr lang="en-US" sz="17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fmax</a:t>
            </a:r>
            <a:r>
              <a:rPr lang="en-US" sz="17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(10.1, 20.2)	20.2</a:t>
            </a:r>
          </a:p>
          <a:p>
            <a:pPr eaLnBrk="1" hangingPunct="1">
              <a:spcBef>
                <a:spcPts val="1063"/>
              </a:spcBef>
              <a:buClrTx/>
              <a:buFontTx/>
              <a:buNone/>
            </a:pPr>
            <a:r>
              <a:rPr lang="en-US" sz="17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fmin</a:t>
            </a:r>
            <a:r>
              <a:rPr lang="en-US" sz="17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(10.1, 20.2)	10.1</a:t>
            </a:r>
          </a:p>
          <a:p>
            <a:pPr eaLnBrk="1" hangingPunct="1">
              <a:spcBef>
                <a:spcPts val="1063"/>
              </a:spcBef>
              <a:buClrTx/>
              <a:buFontTx/>
              <a:buNone/>
            </a:pPr>
            <a:r>
              <a:rPr lang="en-US" sz="17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rint</a:t>
            </a:r>
            <a:r>
              <a:rPr lang="en-US" sz="17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(10.2)		10.0		</a:t>
            </a:r>
            <a:r>
              <a:rPr lang="en-US" sz="17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rint</a:t>
            </a:r>
            <a:r>
              <a:rPr lang="en-US" sz="17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(-10.2)		-10.0</a:t>
            </a:r>
          </a:p>
          <a:p>
            <a:pPr eaLnBrk="1" hangingPunct="1">
              <a:spcBef>
                <a:spcPts val="1063"/>
              </a:spcBef>
              <a:buClrTx/>
              <a:buFontTx/>
              <a:buNone/>
            </a:pPr>
            <a:r>
              <a:rPr lang="en-US" sz="17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rint</a:t>
            </a:r>
            <a:r>
              <a:rPr lang="en-US" sz="17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(20.6)		21		</a:t>
            </a:r>
            <a:r>
              <a:rPr lang="en-US" sz="17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rint</a:t>
            </a:r>
            <a:r>
              <a:rPr lang="en-US" sz="17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(-20.6)		-21</a:t>
            </a:r>
          </a:p>
          <a:p>
            <a:pPr eaLnBrk="1" hangingPunct="1">
              <a:spcBef>
                <a:spcPts val="1063"/>
              </a:spcBef>
              <a:buClrTx/>
              <a:buFontTx/>
              <a:buNone/>
            </a:pPr>
            <a:endParaRPr lang="en-US" sz="17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593F09B2-270B-44D8-8835-82E25F751888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33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36867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Math Library </a:t>
            </a:r>
          </a:p>
        </p:txBody>
      </p:sp>
      <p:sp>
        <p:nvSpPr>
          <p:cNvPr id="36868" name="Text Box 3"/>
          <p:cNvSpPr txBox="1">
            <a:spLocks noChangeArrowheads="1"/>
          </p:cNvSpPr>
          <p:nvPr/>
        </p:nvSpPr>
        <p:spPr bwMode="auto">
          <a:xfrm>
            <a:off x="457200" y="1219200"/>
            <a:ext cx="8229600" cy="491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2900" indent="-341313"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1500"/>
              </a:spcBef>
              <a:buClrTx/>
              <a:buFontTx/>
              <a:buNone/>
            </a:pPr>
            <a:r>
              <a:rPr lang="fr-FR" sz="24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const double PI = 3.141592653589793;</a:t>
            </a:r>
          </a:p>
          <a:p>
            <a:pPr eaLnBrk="1" hangingPunct="1">
              <a:lnSpc>
                <a:spcPct val="90000"/>
              </a:lnSpc>
              <a:spcBef>
                <a:spcPts val="1500"/>
              </a:spcBef>
              <a:buClrTx/>
              <a:buFontTx/>
              <a:buNone/>
            </a:pPr>
            <a:r>
              <a:rPr lang="fr-FR" sz="24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const double E = 2.7182818284590451;</a:t>
            </a:r>
          </a:p>
          <a:p>
            <a:pPr eaLnBrk="1" hangingPunct="1">
              <a:lnSpc>
                <a:spcPct val="90000"/>
              </a:lnSpc>
              <a:spcBef>
                <a:spcPts val="1000"/>
              </a:spcBef>
              <a:buClrTx/>
              <a:buFontTx/>
              <a:buNone/>
            </a:pPr>
            <a:endParaRPr lang="fr-FR" sz="1600" b="1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ts val="1500"/>
              </a:spcBef>
              <a:buClrTx/>
              <a:buFontTx/>
              <a:buNone/>
            </a:pPr>
            <a:r>
              <a:rPr lang="es-ES" sz="24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sin</a:t>
            </a:r>
            <a:r>
              <a:rPr lang="es-ES" sz="24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(PI) 		0.000000</a:t>
            </a:r>
          </a:p>
          <a:p>
            <a:pPr eaLnBrk="1" hangingPunct="1">
              <a:lnSpc>
                <a:spcPct val="90000"/>
              </a:lnSpc>
              <a:spcBef>
                <a:spcPts val="1500"/>
              </a:spcBef>
              <a:buClrTx/>
              <a:buFontTx/>
              <a:buNone/>
            </a:pPr>
            <a:r>
              <a:rPr lang="es-ES" sz="24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cos</a:t>
            </a:r>
            <a:r>
              <a:rPr lang="es-ES" sz="24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(PI/2) 		0.000000</a:t>
            </a:r>
          </a:p>
          <a:p>
            <a:pPr eaLnBrk="1" hangingPunct="1">
              <a:lnSpc>
                <a:spcPct val="90000"/>
              </a:lnSpc>
              <a:spcBef>
                <a:spcPts val="1500"/>
              </a:spcBef>
              <a:buClrTx/>
              <a:buFontTx/>
              <a:buNone/>
            </a:pPr>
            <a:r>
              <a:rPr lang="es-ES" sz="24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acos</a:t>
            </a:r>
            <a:r>
              <a:rPr lang="es-ES" sz="24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(1)		0.000000</a:t>
            </a:r>
          </a:p>
          <a:p>
            <a:pPr eaLnBrk="1" hangingPunct="1">
              <a:lnSpc>
                <a:spcPct val="90000"/>
              </a:lnSpc>
              <a:spcBef>
                <a:spcPts val="1500"/>
              </a:spcBef>
              <a:buClrTx/>
              <a:buFontTx/>
              <a:buNone/>
            </a:pPr>
            <a:r>
              <a:rPr lang="pt-BR" sz="24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log</a:t>
            </a:r>
            <a:r>
              <a:rPr lang="pt-BR" sz="24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(E)		1.000000</a:t>
            </a:r>
          </a:p>
          <a:p>
            <a:pPr eaLnBrk="1" hangingPunct="1">
              <a:lnSpc>
                <a:spcPct val="90000"/>
              </a:lnSpc>
              <a:spcBef>
                <a:spcPts val="1500"/>
              </a:spcBef>
              <a:buClrTx/>
              <a:buFontTx/>
              <a:buNone/>
            </a:pPr>
            <a:r>
              <a:rPr lang="pt-BR" sz="24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log</a:t>
            </a:r>
            <a:r>
              <a:rPr lang="pt-BR" sz="24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(10)		2.30258</a:t>
            </a:r>
          </a:p>
          <a:p>
            <a:pPr eaLnBrk="1" hangingPunct="1">
              <a:lnSpc>
                <a:spcPct val="90000"/>
              </a:lnSpc>
              <a:spcBef>
                <a:spcPts val="1500"/>
              </a:spcBef>
              <a:buClrTx/>
              <a:buFontTx/>
              <a:buNone/>
            </a:pPr>
            <a:r>
              <a:rPr lang="pt-BR" sz="24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exp</a:t>
            </a:r>
            <a:r>
              <a:rPr lang="pt-BR" sz="24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(1)		2.718282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1"/>
          <p:cNvSpPr txBox="1">
            <a:spLocks noChangeArrowheads="1"/>
          </p:cNvSpPr>
          <p:nvPr/>
        </p:nvSpPr>
        <p:spPr bwMode="auto">
          <a:xfrm>
            <a:off x="304800" y="150813"/>
            <a:ext cx="838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rtl="1" eaLnBrk="1" hangingPunct="1">
              <a:buClrTx/>
              <a:buFontTx/>
              <a:buNone/>
            </a:pPr>
            <a:r>
              <a:rPr lang="ar-SA" sz="4000" dirty="0">
                <a:solidFill>
                  <a:srgbClr val="293A83"/>
                </a:solidFill>
                <a:cs typeface="B Nazanin" pitchFamily="2" charset="-78"/>
              </a:rPr>
              <a:t>برنامه محاسبه محيط و مساحت دايره</a:t>
            </a:r>
            <a:endParaRPr lang="en-US" sz="4000" dirty="0">
              <a:solidFill>
                <a:srgbClr val="293A83"/>
              </a:solidFill>
              <a:cs typeface="B Nazanin" pitchFamily="2" charset="-78"/>
            </a:endParaRPr>
          </a:p>
        </p:txBody>
      </p:sp>
      <p:sp>
        <p:nvSpPr>
          <p:cNvPr id="37891" name="Text Box 2"/>
          <p:cNvSpPr txBox="1">
            <a:spLocks noChangeArrowheads="1"/>
          </p:cNvSpPr>
          <p:nvPr/>
        </p:nvSpPr>
        <p:spPr bwMode="auto">
          <a:xfrm>
            <a:off x="304800" y="1000125"/>
            <a:ext cx="8382000" cy="5951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2900" indent="-341313"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1313"/>
              </a:spcBef>
              <a:buClrTx/>
              <a:buFontTx/>
              <a:buNone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>
              <a:spcBef>
                <a:spcPts val="1313"/>
              </a:spcBef>
              <a:buClrTx/>
              <a:buFontTx/>
              <a:buNone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math.h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>
              <a:spcBef>
                <a:spcPts val="1313"/>
              </a:spcBef>
              <a:buClrTx/>
              <a:buFontTx/>
              <a:buNone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#define PI 3.141592653589793</a:t>
            </a:r>
          </a:p>
          <a:p>
            <a:pPr eaLnBrk="1" hangingPunct="1">
              <a:spcBef>
                <a:spcPts val="500"/>
              </a:spcBef>
              <a:buClrTx/>
              <a:buFontTx/>
              <a:buNone/>
            </a:pPr>
            <a:endParaRPr lang="en-US" sz="5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Bef>
                <a:spcPts val="1313"/>
              </a:spcBef>
              <a:buClrTx/>
              <a:buFontTx/>
              <a:buNone/>
            </a:pP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main(void){        </a:t>
            </a:r>
          </a:p>
          <a:p>
            <a:pPr eaLnBrk="1" hangingPunct="1">
              <a:spcBef>
                <a:spcPts val="1313"/>
              </a:spcBef>
              <a:buClrTx/>
              <a:buFontTx/>
              <a:buNone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float r;</a:t>
            </a:r>
          </a:p>
          <a:p>
            <a:pPr eaLnBrk="1" hangingPunct="1">
              <a:spcBef>
                <a:spcPts val="1313"/>
              </a:spcBef>
              <a:buClrTx/>
              <a:buFontTx/>
              <a:buNone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  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("Enter 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shoa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");</a:t>
            </a:r>
          </a:p>
          <a:p>
            <a:pPr eaLnBrk="1" hangingPunct="1">
              <a:spcBef>
                <a:spcPts val="1313"/>
              </a:spcBef>
              <a:buClrTx/>
              <a:buFontTx/>
              <a:buNone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  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("%f", &amp;r);</a:t>
            </a:r>
          </a:p>
          <a:p>
            <a:pPr eaLnBrk="1" hangingPunct="1">
              <a:spcBef>
                <a:spcPts val="1313"/>
              </a:spcBef>
              <a:buClrTx/>
              <a:buFontTx/>
              <a:buNone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  double 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masahat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PI * 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pow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(r, 2);</a:t>
            </a:r>
          </a:p>
          <a:p>
            <a:pPr eaLnBrk="1" hangingPunct="1">
              <a:spcBef>
                <a:spcPts val="1313"/>
              </a:spcBef>
              <a:buClrTx/>
              <a:buFontTx/>
              <a:buNone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double 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mohit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2 * PI * r;</a:t>
            </a:r>
          </a:p>
          <a:p>
            <a:pPr eaLnBrk="1" hangingPunct="1">
              <a:spcBef>
                <a:spcPts val="1313"/>
              </a:spcBef>
              <a:buClrTx/>
              <a:buFontTx/>
              <a:buNone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masahat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%f\n", 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masahat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eaLnBrk="1" hangingPunct="1">
              <a:spcBef>
                <a:spcPts val="1313"/>
              </a:spcBef>
              <a:buClrTx/>
              <a:buFontTx/>
              <a:buNone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mohit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%f\n", 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mohit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eaLnBrk="1" hangingPunct="1">
              <a:spcBef>
                <a:spcPts val="1313"/>
              </a:spcBef>
              <a:buClrTx/>
              <a:buFontTx/>
              <a:buNone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pPr eaLnBrk="1" hangingPunct="1">
              <a:spcBef>
                <a:spcPts val="1313"/>
              </a:spcBef>
              <a:buClrTx/>
              <a:buFontTx/>
              <a:buNone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>
              <a:spcBef>
                <a:spcPts val="1313"/>
              </a:spcBef>
              <a:buClrTx/>
              <a:buFontTx/>
              <a:buNone/>
            </a:pPr>
            <a:endParaRPr lang="en-US" sz="16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7892" name="Text Box 3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72A76D1B-0CF4-4B38-9673-B917202A8711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34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1"/>
          <p:cNvSpPr txBox="1">
            <a:spLocks noChangeArrowheads="1"/>
          </p:cNvSpPr>
          <p:nvPr/>
        </p:nvSpPr>
        <p:spPr bwMode="auto">
          <a:xfrm>
            <a:off x="304800" y="150813"/>
            <a:ext cx="838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rtl="1" eaLnBrk="1" hangingPunct="1">
              <a:buClrTx/>
              <a:buFontTx/>
              <a:buNone/>
            </a:pPr>
            <a:r>
              <a:rPr lang="ar-SA" sz="4000" dirty="0">
                <a:solidFill>
                  <a:srgbClr val="293A83"/>
                </a:solidFill>
                <a:cs typeface="B Nazanin" pitchFamily="2" charset="-78"/>
              </a:rPr>
              <a:t>برنامه حل معادله درجه</a:t>
            </a:r>
            <a:r>
              <a:rPr lang="fa-IR" sz="4000" dirty="0">
                <a:solidFill>
                  <a:srgbClr val="293A83"/>
                </a:solidFill>
                <a:cs typeface="B Nazanin" pitchFamily="2" charset="-78"/>
              </a:rPr>
              <a:t> دو (</a:t>
            </a:r>
            <a:r>
              <a:rPr lang="ar-SA" sz="4000" dirty="0">
                <a:solidFill>
                  <a:srgbClr val="293A83"/>
                </a:solidFill>
                <a:cs typeface="B Nazanin" pitchFamily="2" charset="-78"/>
              </a:rPr>
              <a:t>با فرض وجود ريشه</a:t>
            </a:r>
            <a:r>
              <a:rPr lang="fa-IR" sz="4000" dirty="0">
                <a:solidFill>
                  <a:srgbClr val="293A83"/>
                </a:solidFill>
                <a:cs typeface="B Nazanin" pitchFamily="2" charset="-78"/>
              </a:rPr>
              <a:t>)</a:t>
            </a:r>
            <a:endParaRPr lang="en-US" sz="4000" dirty="0">
              <a:solidFill>
                <a:srgbClr val="293A83"/>
              </a:solidFill>
              <a:cs typeface="B Nazanin" pitchFamily="2" charset="-78"/>
            </a:endParaRPr>
          </a:p>
        </p:txBody>
      </p:sp>
      <p:sp>
        <p:nvSpPr>
          <p:cNvPr id="38915" name="Text Box 2"/>
          <p:cNvSpPr txBox="1">
            <a:spLocks noChangeArrowheads="1"/>
          </p:cNvSpPr>
          <p:nvPr/>
        </p:nvSpPr>
        <p:spPr bwMode="auto">
          <a:xfrm>
            <a:off x="304800" y="1044575"/>
            <a:ext cx="83820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2900" indent="-341313"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1250"/>
              </a:spcBef>
              <a:buClr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>
              <a:spcBef>
                <a:spcPts val="1250"/>
              </a:spcBef>
              <a:buClr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math.h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>
              <a:spcBef>
                <a:spcPts val="1250"/>
              </a:spcBef>
              <a:buClrTx/>
              <a:buFontTx/>
              <a:buNone/>
            </a:pPr>
            <a:endParaRPr lang="en-US" sz="24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Bef>
                <a:spcPts val="1250"/>
              </a:spcBef>
              <a:buClrTx/>
              <a:buFontTx/>
              <a:buNone/>
            </a:pP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main(void){</a:t>
            </a:r>
          </a:p>
          <a:p>
            <a:pPr eaLnBrk="1" hangingPunct="1">
              <a:spcBef>
                <a:spcPts val="1250"/>
              </a:spcBef>
              <a:buClr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float a, b, c, delta, root1, root2;</a:t>
            </a:r>
          </a:p>
          <a:p>
            <a:pPr eaLnBrk="1" hangingPunct="1">
              <a:spcBef>
                <a:spcPts val="1250"/>
              </a:spcBef>
              <a:buClr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("Enter a, b, c: ");</a:t>
            </a:r>
          </a:p>
          <a:p>
            <a:pPr eaLnBrk="1" hangingPunct="1">
              <a:spcBef>
                <a:spcPts val="1250"/>
              </a:spcBef>
              <a:buClr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("%f", &amp;a);</a:t>
            </a:r>
          </a:p>
          <a:p>
            <a:pPr eaLnBrk="1" hangingPunct="1">
              <a:spcBef>
                <a:spcPts val="1250"/>
              </a:spcBef>
              <a:buClr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("%f", &amp;b);</a:t>
            </a:r>
          </a:p>
          <a:p>
            <a:pPr eaLnBrk="1" hangingPunct="1">
              <a:spcBef>
                <a:spcPts val="1250"/>
              </a:spcBef>
              <a:buClr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("%f", &amp;c);</a:t>
            </a:r>
          </a:p>
        </p:txBody>
      </p:sp>
      <p:sp>
        <p:nvSpPr>
          <p:cNvPr id="38916" name="Text Box 3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96121384-89BC-4807-B350-2C4F2CF2C94C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35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1"/>
          <p:cNvSpPr txBox="1">
            <a:spLocks noChangeArrowheads="1"/>
          </p:cNvSpPr>
          <p:nvPr/>
        </p:nvSpPr>
        <p:spPr bwMode="auto">
          <a:xfrm>
            <a:off x="304800" y="150813"/>
            <a:ext cx="838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rtl="1" eaLnBrk="1" hangingPunct="1">
              <a:buClrTx/>
              <a:buFontTx/>
              <a:buNone/>
            </a:pPr>
            <a:r>
              <a:rPr lang="ar-SA" sz="4000" dirty="0">
                <a:solidFill>
                  <a:srgbClr val="293A83"/>
                </a:solidFill>
                <a:cs typeface="B Nazanin" pitchFamily="2" charset="-78"/>
              </a:rPr>
              <a:t>برنامه حل معادله درجه</a:t>
            </a:r>
            <a:r>
              <a:rPr lang="fa-IR" sz="4000" dirty="0">
                <a:solidFill>
                  <a:srgbClr val="293A83"/>
                </a:solidFill>
                <a:cs typeface="B Nazanin" pitchFamily="2" charset="-78"/>
              </a:rPr>
              <a:t> دو (</a:t>
            </a:r>
            <a:r>
              <a:rPr lang="ar-SA" sz="4000" dirty="0">
                <a:solidFill>
                  <a:srgbClr val="293A83"/>
                </a:solidFill>
                <a:cs typeface="B Nazanin" pitchFamily="2" charset="-78"/>
              </a:rPr>
              <a:t>با فرض وجود ريشه</a:t>
            </a:r>
            <a:r>
              <a:rPr lang="fa-IR" sz="4000" dirty="0">
                <a:solidFill>
                  <a:srgbClr val="293A83"/>
                </a:solidFill>
                <a:cs typeface="B Nazanin" pitchFamily="2" charset="-78"/>
              </a:rPr>
              <a:t>)</a:t>
            </a:r>
            <a:endParaRPr lang="en-US" sz="4000" dirty="0">
              <a:solidFill>
                <a:srgbClr val="293A83"/>
              </a:solidFill>
              <a:cs typeface="B Nazanin" pitchFamily="2" charset="-78"/>
            </a:endParaRPr>
          </a:p>
        </p:txBody>
      </p:sp>
      <p:sp>
        <p:nvSpPr>
          <p:cNvPr id="39939" name="Text Box 2"/>
          <p:cNvSpPr txBox="1">
            <a:spLocks noChangeArrowheads="1"/>
          </p:cNvSpPr>
          <p:nvPr/>
        </p:nvSpPr>
        <p:spPr bwMode="auto">
          <a:xfrm>
            <a:off x="304800" y="1044575"/>
            <a:ext cx="8382000" cy="657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2900" indent="-341313" eaLnBrk="0" hangingPunct="0"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1500"/>
              </a:spcBef>
              <a:buClr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      delta = 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((b * b) - (4 * a * c));</a:t>
            </a:r>
          </a:p>
          <a:p>
            <a:pPr eaLnBrk="1" hangingPunct="1">
              <a:spcBef>
                <a:spcPts val="1500"/>
              </a:spcBef>
              <a:buClr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root1 = (-b + delta) / (2 * a);</a:t>
            </a:r>
          </a:p>
          <a:p>
            <a:pPr eaLnBrk="1" hangingPunct="1">
              <a:spcBef>
                <a:spcPts val="1500"/>
              </a:spcBef>
              <a:buClr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root2 = (-b - delta) / (2 * a);</a:t>
            </a:r>
          </a:p>
          <a:p>
            <a:pPr eaLnBrk="1" hangingPunct="1">
              <a:spcBef>
                <a:spcPts val="1500"/>
              </a:spcBef>
              <a:buClr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("root1 = ");</a:t>
            </a:r>
          </a:p>
          <a:p>
            <a:pPr eaLnBrk="1" hangingPunct="1">
              <a:spcBef>
                <a:spcPts val="1500"/>
              </a:spcBef>
              <a:buClr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("%f\n", root1);</a:t>
            </a:r>
          </a:p>
          <a:p>
            <a:pPr eaLnBrk="1" hangingPunct="1">
              <a:spcBef>
                <a:spcPts val="1500"/>
              </a:spcBef>
              <a:buClr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("root2 = ");</a:t>
            </a:r>
          </a:p>
          <a:p>
            <a:pPr eaLnBrk="1" hangingPunct="1">
              <a:spcBef>
                <a:spcPts val="1500"/>
              </a:spcBef>
              <a:buClr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("%f\n", root2);</a:t>
            </a:r>
          </a:p>
          <a:p>
            <a:pPr eaLnBrk="1" hangingPunct="1">
              <a:spcBef>
                <a:spcPts val="1500"/>
              </a:spcBef>
              <a:buClr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   return 0;</a:t>
            </a:r>
          </a:p>
          <a:p>
            <a:pPr eaLnBrk="1" hangingPunct="1">
              <a:spcBef>
                <a:spcPts val="1500"/>
              </a:spcBef>
              <a:buClr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>
              <a:spcBef>
                <a:spcPts val="1500"/>
              </a:spcBef>
              <a:buClrTx/>
              <a:buFontTx/>
              <a:buNone/>
            </a:pPr>
            <a:endParaRPr lang="en-US" sz="24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Bef>
                <a:spcPts val="1500"/>
              </a:spcBef>
              <a:buClrTx/>
              <a:buFontTx/>
              <a:buNone/>
            </a:pPr>
            <a:endParaRPr lang="en-US" sz="24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9940" name="Text Box 3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74F73A65-35A7-4121-8525-CB6C85D7AABE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36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323A660B-FE02-4370-8DB7-B3F778A721C1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37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40963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Random Numbers </a:t>
            </a:r>
          </a:p>
        </p:txBody>
      </p:sp>
      <p:sp>
        <p:nvSpPr>
          <p:cNvPr id="41987" name="Text Box 3"/>
          <p:cNvSpPr txBox="1">
            <a:spLocks noChangeArrowheads="1"/>
          </p:cNvSpPr>
          <p:nvPr/>
        </p:nvSpPr>
        <p:spPr bwMode="auto">
          <a:xfrm>
            <a:off x="457200" y="1066800"/>
            <a:ext cx="8229600" cy="534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668338" indent="-325438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020763" indent="-349250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#include &lt;stdlib.h&gt;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rand();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>
                <a:solidFill>
                  <a:srgbClr val="000000"/>
                </a:solidFill>
              </a:rPr>
              <a:t>A random number in [0, RAND_MAX]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000000"/>
                </a:solidFill>
              </a:rPr>
              <a:t>How does it work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>
                <a:solidFill>
                  <a:srgbClr val="000000"/>
                </a:solidFill>
              </a:rPr>
              <a:t>Start from a </a:t>
            </a:r>
            <a:r>
              <a:rPr lang="en-US" sz="2800">
                <a:solidFill>
                  <a:srgbClr val="CC0000"/>
                </a:solidFill>
              </a:rPr>
              <a:t>seed</a:t>
            </a:r>
            <a:r>
              <a:rPr lang="en-US" sz="2800">
                <a:solidFill>
                  <a:srgbClr val="000000"/>
                </a:solidFill>
              </a:rPr>
              <a:t> number</a:t>
            </a:r>
          </a:p>
          <a:p>
            <a:pPr lvl="2" eaLnBrk="1" hangingPunct="1">
              <a:spcBef>
                <a:spcPts val="650"/>
              </a:spcBef>
              <a:buClr>
                <a:srgbClr val="CC0000"/>
              </a:buClr>
              <a:buSzPct val="75000"/>
              <a:buFont typeface="Wingdings" pitchFamily="2" charset="2"/>
              <a:buChar char=""/>
            </a:pPr>
            <a:r>
              <a:rPr lang="en-US" sz="2600">
                <a:solidFill>
                  <a:srgbClr val="000000"/>
                </a:solidFill>
              </a:rPr>
              <a:t>X0 </a:t>
            </a:r>
            <a:r>
              <a:rPr lang="en-US" sz="2600">
                <a:solidFill>
                  <a:srgbClr val="000000"/>
                </a:solidFill>
                <a:latin typeface="Wingdings" pitchFamily="2" charset="2"/>
              </a:rPr>
              <a:t></a:t>
            </a:r>
            <a:r>
              <a:rPr lang="en-US" sz="2600">
                <a:solidFill>
                  <a:srgbClr val="000000"/>
                </a:solidFill>
              </a:rPr>
              <a:t> F(seed number)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>
                <a:solidFill>
                  <a:srgbClr val="000000"/>
                </a:solidFill>
              </a:rPr>
              <a:t>Xn+1 = F(Xn)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000000"/>
                </a:solidFill>
              </a:rPr>
              <a:t>Same seed 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>
                <a:solidFill>
                  <a:srgbClr val="000000"/>
                </a:solidFill>
              </a:rPr>
              <a:t>Same random number sequence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0" dur="500"/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3" dur="500"/>
                                        <p:tgtEl>
                                          <p:spTgt spid="41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6" dur="500"/>
                                        <p:tgtEl>
                                          <p:spTgt spid="41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9" dur="500"/>
                                        <p:tgtEl>
                                          <p:spTgt spid="41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2" dur="500"/>
                                        <p:tgtEl>
                                          <p:spTgt spid="419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Text Box 1"/>
          <p:cNvSpPr txBox="1">
            <a:spLocks noChangeArrowheads="1"/>
          </p:cNvSpPr>
          <p:nvPr/>
        </p:nvSpPr>
        <p:spPr bwMode="auto">
          <a:xfrm>
            <a:off x="304800" y="1143000"/>
            <a:ext cx="8382000" cy="6659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668338" indent="-325438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000000"/>
                </a:solidFill>
              </a:rPr>
              <a:t>We usually want different random number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>
                <a:solidFill>
                  <a:srgbClr val="000000"/>
                </a:solidFill>
              </a:rPr>
              <a:t>Run 1: 10, 20, 17, 1000, 23, 345, 30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>
                <a:solidFill>
                  <a:srgbClr val="000000"/>
                </a:solidFill>
              </a:rPr>
              <a:t>Run 2: 23, 904, 23, 346, 85,  234, 63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000000"/>
                </a:solidFill>
              </a:rPr>
              <a:t>We should use different seed in each run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>
                <a:solidFill>
                  <a:srgbClr val="000000"/>
                </a:solidFill>
              </a:rPr>
              <a:t>How?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>
                <a:solidFill>
                  <a:srgbClr val="000000"/>
                </a:solidFill>
              </a:rPr>
              <a:t>Initialize seed by system time </a:t>
            </a:r>
          </a:p>
          <a:p>
            <a:pPr lvl="1" eaLnBrk="1" hangingPunct="1">
              <a:spcBef>
                <a:spcPts val="275"/>
              </a:spcBef>
              <a:buClr>
                <a:srgbClr val="006633"/>
              </a:buClr>
              <a:buSzPct val="85000"/>
              <a:buFont typeface="Wingdings" pitchFamily="2" charset="2"/>
              <a:buNone/>
            </a:pPr>
            <a:endParaRPr lang="en-US" sz="1100">
              <a:solidFill>
                <a:srgbClr val="000000"/>
              </a:solidFill>
            </a:endParaRPr>
          </a:p>
          <a:p>
            <a:pPr lvl="1">
              <a:spcBef>
                <a:spcPts val="700"/>
              </a:spcBef>
              <a:buClrTx/>
              <a:buSzPct val="85000"/>
              <a:buFontTx/>
              <a:buNone/>
            </a:pPr>
            <a:r>
              <a:rPr lang="pt-BR" sz="28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#include &lt;time.h&gt;</a:t>
            </a:r>
          </a:p>
          <a:p>
            <a:pPr lvl="1">
              <a:spcBef>
                <a:spcPts val="700"/>
              </a:spcBef>
              <a:buClrTx/>
              <a:buSzPct val="85000"/>
              <a:buFontTx/>
              <a:buNone/>
            </a:pPr>
            <a:r>
              <a:rPr lang="pt-BR" sz="28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time_t t = time(NULL);</a:t>
            </a:r>
          </a:p>
          <a:p>
            <a:pPr eaLnBrk="1" hangingPunct="1">
              <a:lnSpc>
                <a:spcPct val="80000"/>
              </a:lnSpc>
              <a:spcBef>
                <a:spcPts val="1750"/>
              </a:spcBef>
              <a:buClrTx/>
              <a:buFontTx/>
              <a:buNone/>
            </a:pPr>
            <a:r>
              <a:rPr lang="pt-BR" sz="28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srand(t);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None/>
            </a:pPr>
            <a:endParaRPr lang="pt-BR" sz="3200" b="1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None/>
            </a:pPr>
            <a:endParaRPr lang="pt-BR" sz="3200" b="1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1987" name="Text Box 2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25BD029E-1A2C-43A8-A7D1-36D263A2E272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38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41988" name="Text Box 3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Random Numbers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430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0" dur="500"/>
                                        <p:tgtEl>
                                          <p:spTgt spid="430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3" dur="500"/>
                                        <p:tgtEl>
                                          <p:spTgt spid="430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6" dur="500"/>
                                        <p:tgtEl>
                                          <p:spTgt spid="4300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9" dur="500"/>
                                        <p:tgtEl>
                                          <p:spTgt spid="4300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2" dur="500"/>
                                        <p:tgtEl>
                                          <p:spTgt spid="4300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3348CB90-5EEF-42C7-B4A4-6E3D3228121C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39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43011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Random Numbers </a:t>
            </a:r>
          </a:p>
        </p:txBody>
      </p:sp>
      <p:sp>
        <p:nvSpPr>
          <p:cNvPr id="43012" name="Text Box 3"/>
          <p:cNvSpPr txBox="1">
            <a:spLocks noChangeArrowheads="1"/>
          </p:cNvSpPr>
          <p:nvPr/>
        </p:nvSpPr>
        <p:spPr bwMode="auto">
          <a:xfrm>
            <a:off x="381000" y="1066800"/>
            <a:ext cx="4800600" cy="5094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2900" indent="-341313"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pt-BR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#include &lt;stdio.h&gt;</a:t>
            </a:r>
          </a:p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pt-BR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#include &lt;stdlib.h&gt;</a:t>
            </a:r>
          </a:p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pt-BR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#include &lt;time.h&gt;</a:t>
            </a:r>
          </a:p>
          <a:p>
            <a:pPr eaLnBrk="1" hangingPunct="1">
              <a:lnSpc>
                <a:spcPct val="80000"/>
              </a:lnSpc>
              <a:spcBef>
                <a:spcPts val="250"/>
              </a:spcBef>
              <a:buClrTx/>
              <a:buFontTx/>
              <a:buNone/>
            </a:pPr>
            <a:endParaRPr lang="pt-BR" sz="4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pt-BR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 main(void){</a:t>
            </a:r>
          </a:p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pt-BR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int r1, r2;</a:t>
            </a:r>
          </a:p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pt-BR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srand(0);</a:t>
            </a:r>
          </a:p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pt-BR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r1 = rand();</a:t>
            </a:r>
          </a:p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pt-BR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printf("r1 = %d\n", r1); </a:t>
            </a:r>
          </a:p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pt-BR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pt-BR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time_t t = time(NULL);</a:t>
            </a:r>
          </a:p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pt-BR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srand(</a:t>
            </a:r>
            <a:r>
              <a:rPr lang="pt-BR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t</a:t>
            </a:r>
            <a:r>
              <a:rPr lang="pt-BR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pt-BR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r2 = rand();</a:t>
            </a:r>
          </a:p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pt-BR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printf("r2 = %d\n", r2); </a:t>
            </a:r>
          </a:p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pt-BR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return 0;</a:t>
            </a:r>
          </a:p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pt-BR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4036" name="Text Box 4"/>
          <p:cNvSpPr txBox="1">
            <a:spLocks noChangeArrowheads="1"/>
          </p:cNvSpPr>
          <p:nvPr/>
        </p:nvSpPr>
        <p:spPr bwMode="auto">
          <a:xfrm>
            <a:off x="6172200" y="1143000"/>
            <a:ext cx="2057400" cy="3752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1250"/>
              </a:spcBef>
              <a:buClrTx/>
              <a:buFontTx/>
              <a:buNone/>
            </a:pPr>
            <a:r>
              <a:rPr lang="en-US" sz="2000">
                <a:solidFill>
                  <a:srgbClr val="000000"/>
                </a:solidFill>
              </a:rPr>
              <a:t>First Run</a:t>
            </a:r>
          </a:p>
          <a:p>
            <a:pPr eaLnBrk="1" hangingPunct="1">
              <a:buClrTx/>
              <a:buFontTx/>
              <a:buNone/>
            </a:pPr>
            <a:r>
              <a:rPr lang="en-US" sz="2000">
                <a:solidFill>
                  <a:srgbClr val="000000"/>
                </a:solidFill>
              </a:rPr>
              <a:t>r1 = 38</a:t>
            </a:r>
          </a:p>
          <a:p>
            <a:pPr eaLnBrk="1" hangingPunct="1">
              <a:buClrTx/>
              <a:buFontTx/>
              <a:buNone/>
            </a:pPr>
            <a:r>
              <a:rPr lang="en-US" sz="2000">
                <a:solidFill>
                  <a:srgbClr val="000000"/>
                </a:solidFill>
              </a:rPr>
              <a:t>r2 = 1873</a:t>
            </a:r>
          </a:p>
          <a:p>
            <a:pPr eaLnBrk="1" hangingPunct="1">
              <a:buClrTx/>
              <a:buFontTx/>
              <a:buNone/>
            </a:pPr>
            <a:endParaRPr lang="en-US" sz="2000">
              <a:solidFill>
                <a:srgbClr val="000000"/>
              </a:solidFill>
            </a:endParaRPr>
          </a:p>
          <a:p>
            <a:pPr eaLnBrk="1" hangingPunct="1">
              <a:buClrTx/>
              <a:buFontTx/>
              <a:buNone/>
            </a:pPr>
            <a:r>
              <a:rPr lang="en-US" sz="2000">
                <a:solidFill>
                  <a:srgbClr val="000000"/>
                </a:solidFill>
              </a:rPr>
              <a:t>Second Run </a:t>
            </a:r>
          </a:p>
          <a:p>
            <a:pPr eaLnBrk="1" hangingPunct="1">
              <a:buClrTx/>
              <a:buFontTx/>
              <a:buNone/>
            </a:pPr>
            <a:r>
              <a:rPr lang="en-US" sz="2000">
                <a:solidFill>
                  <a:srgbClr val="000000"/>
                </a:solidFill>
              </a:rPr>
              <a:t>r1 = 38</a:t>
            </a:r>
          </a:p>
          <a:p>
            <a:pPr eaLnBrk="1" hangingPunct="1">
              <a:buClrTx/>
              <a:buFontTx/>
              <a:buNone/>
            </a:pPr>
            <a:r>
              <a:rPr lang="en-US" sz="2000">
                <a:solidFill>
                  <a:srgbClr val="000000"/>
                </a:solidFill>
              </a:rPr>
              <a:t>r2 = 1866</a:t>
            </a:r>
          </a:p>
          <a:p>
            <a:pPr eaLnBrk="1" hangingPunct="1">
              <a:buClrTx/>
              <a:buFontTx/>
              <a:buNone/>
            </a:pPr>
            <a:endParaRPr lang="en-US" sz="2000">
              <a:solidFill>
                <a:srgbClr val="000000"/>
              </a:solidFill>
            </a:endParaRPr>
          </a:p>
          <a:p>
            <a:pPr eaLnBrk="1" hangingPunct="1">
              <a:buClrTx/>
              <a:buFontTx/>
              <a:buNone/>
            </a:pPr>
            <a:endParaRPr lang="en-US" sz="2000">
              <a:solidFill>
                <a:srgbClr val="000000"/>
              </a:solidFill>
            </a:endParaRPr>
          </a:p>
          <a:p>
            <a:pPr eaLnBrk="1" hangingPunct="1">
              <a:buClrTx/>
              <a:buFontTx/>
              <a:buNone/>
            </a:pPr>
            <a:r>
              <a:rPr lang="en-US" sz="2000">
                <a:solidFill>
                  <a:srgbClr val="000000"/>
                </a:solidFill>
              </a:rPr>
              <a:t>Third Run</a:t>
            </a:r>
          </a:p>
          <a:p>
            <a:pPr eaLnBrk="1" hangingPunct="1">
              <a:buClrTx/>
              <a:buFontTx/>
              <a:buNone/>
            </a:pPr>
            <a:r>
              <a:rPr lang="en-US" sz="2000">
                <a:solidFill>
                  <a:srgbClr val="000000"/>
                </a:solidFill>
              </a:rPr>
              <a:t>r1 = 38</a:t>
            </a:r>
          </a:p>
          <a:p>
            <a:pPr eaLnBrk="1" hangingPunct="1">
              <a:buClrTx/>
              <a:buFontTx/>
              <a:buNone/>
            </a:pPr>
            <a:r>
              <a:rPr lang="en-US" sz="2000">
                <a:solidFill>
                  <a:srgbClr val="000000"/>
                </a:solidFill>
              </a:rPr>
              <a:t>r2 = 1860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44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8A6FCA98-6CF7-4425-8269-7228DEDA51ED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4</a:t>
            </a:fld>
            <a:endParaRPr lang="en-US" sz="1200" dirty="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7171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dirty="0">
                <a:solidFill>
                  <a:srgbClr val="293A83"/>
                </a:solidFill>
              </a:rPr>
              <a:t>Example </a:t>
            </a:r>
          </a:p>
        </p:txBody>
      </p:sp>
      <p:sp>
        <p:nvSpPr>
          <p:cNvPr id="7172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2296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42900" indent="-341313" eaLnBrk="0" hangingPunct="0"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1750"/>
              </a:spcBef>
              <a:buClrTx/>
              <a:buFontTx/>
              <a:buNone/>
            </a:pPr>
            <a:r>
              <a:rPr lang="en-US" sz="2800" dirty="0">
                <a:solidFill>
                  <a:srgbClr val="000000"/>
                </a:solidFill>
              </a:rPr>
              <a:t>1 + 2 			</a:t>
            </a:r>
            <a:r>
              <a:rPr lang="en-US" sz="2800" dirty="0">
                <a:solidFill>
                  <a:srgbClr val="000000"/>
                </a:solidFill>
                <a:latin typeface="Wingdings" pitchFamily="2" charset="2"/>
              </a:rPr>
              <a:t></a:t>
            </a:r>
            <a:r>
              <a:rPr lang="en-US" sz="2800" dirty="0">
                <a:solidFill>
                  <a:srgbClr val="000000"/>
                </a:solidFill>
              </a:rPr>
              <a:t> 3</a:t>
            </a:r>
          </a:p>
          <a:p>
            <a:pPr eaLnBrk="1" hangingPunct="1">
              <a:lnSpc>
                <a:spcPct val="80000"/>
              </a:lnSpc>
              <a:spcBef>
                <a:spcPts val="1750"/>
              </a:spcBef>
              <a:buClrTx/>
              <a:buFontTx/>
              <a:buNone/>
            </a:pPr>
            <a:endParaRPr lang="en-US" sz="2800" dirty="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1750"/>
              </a:spcBef>
              <a:buClrTx/>
              <a:buFontTx/>
              <a:buNone/>
            </a:pPr>
            <a:r>
              <a:rPr lang="en-US" sz="2800" dirty="0">
                <a:solidFill>
                  <a:srgbClr val="000000"/>
                </a:solidFill>
              </a:rPr>
              <a:t>1 + 2 + 3 + 4 	</a:t>
            </a:r>
            <a:r>
              <a:rPr lang="en-US" sz="2800" dirty="0">
                <a:solidFill>
                  <a:srgbClr val="000000"/>
                </a:solidFill>
                <a:latin typeface="Wingdings" pitchFamily="2" charset="2"/>
              </a:rPr>
              <a:t></a:t>
            </a:r>
            <a:r>
              <a:rPr lang="en-US" sz="2800" dirty="0">
                <a:solidFill>
                  <a:srgbClr val="000000"/>
                </a:solidFill>
              </a:rPr>
              <a:t> 3 + 3 + 4</a:t>
            </a:r>
          </a:p>
          <a:p>
            <a:pPr eaLnBrk="1" hangingPunct="1">
              <a:lnSpc>
                <a:spcPct val="80000"/>
              </a:lnSpc>
              <a:spcBef>
                <a:spcPts val="1750"/>
              </a:spcBef>
              <a:buClrTx/>
              <a:buFontTx/>
              <a:buNone/>
            </a:pPr>
            <a:r>
              <a:rPr lang="en-US" sz="2800" dirty="0">
                <a:solidFill>
                  <a:srgbClr val="000000"/>
                </a:solidFill>
              </a:rPr>
              <a:t>				</a:t>
            </a:r>
            <a:r>
              <a:rPr lang="en-US" sz="2800" dirty="0">
                <a:solidFill>
                  <a:srgbClr val="000000"/>
                </a:solidFill>
                <a:latin typeface="Wingdings" pitchFamily="2" charset="2"/>
              </a:rPr>
              <a:t></a:t>
            </a:r>
            <a:r>
              <a:rPr lang="en-US" sz="2800" dirty="0">
                <a:solidFill>
                  <a:srgbClr val="000000"/>
                </a:solidFill>
              </a:rPr>
              <a:t> 6 + 4</a:t>
            </a:r>
          </a:p>
          <a:p>
            <a:pPr eaLnBrk="1" hangingPunct="1">
              <a:lnSpc>
                <a:spcPct val="80000"/>
              </a:lnSpc>
              <a:spcBef>
                <a:spcPts val="1750"/>
              </a:spcBef>
              <a:buClrTx/>
              <a:buFontTx/>
              <a:buNone/>
            </a:pPr>
            <a:r>
              <a:rPr lang="en-US" sz="2800" dirty="0">
                <a:solidFill>
                  <a:srgbClr val="000000"/>
                </a:solidFill>
              </a:rPr>
              <a:t>				</a:t>
            </a:r>
            <a:r>
              <a:rPr lang="en-US" sz="2800" dirty="0">
                <a:solidFill>
                  <a:srgbClr val="000000"/>
                </a:solidFill>
                <a:latin typeface="Wingdings" pitchFamily="2" charset="2"/>
              </a:rPr>
              <a:t></a:t>
            </a:r>
            <a:r>
              <a:rPr lang="en-US" sz="2800" dirty="0">
                <a:solidFill>
                  <a:srgbClr val="000000"/>
                </a:solidFill>
              </a:rPr>
              <a:t> 10</a:t>
            </a:r>
          </a:p>
          <a:p>
            <a:pPr eaLnBrk="1" hangingPunct="1">
              <a:lnSpc>
                <a:spcPct val="80000"/>
              </a:lnSpc>
              <a:spcBef>
                <a:spcPts val="1750"/>
              </a:spcBef>
              <a:buClrTx/>
              <a:buFontTx/>
              <a:buNone/>
            </a:pPr>
            <a:endParaRPr lang="en-US" sz="2800" dirty="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1750"/>
              </a:spcBef>
              <a:buClrTx/>
              <a:buFontTx/>
              <a:buNone/>
            </a:pPr>
            <a:r>
              <a:rPr lang="en-US" sz="2800" dirty="0">
                <a:solidFill>
                  <a:srgbClr val="000000"/>
                </a:solidFill>
              </a:rPr>
              <a:t>10 * 20 		</a:t>
            </a:r>
            <a:r>
              <a:rPr lang="en-US" sz="2800" dirty="0">
                <a:solidFill>
                  <a:srgbClr val="000000"/>
                </a:solidFill>
                <a:latin typeface="Wingdings" pitchFamily="2" charset="2"/>
              </a:rPr>
              <a:t></a:t>
            </a:r>
            <a:r>
              <a:rPr lang="en-US" sz="2800" dirty="0">
                <a:solidFill>
                  <a:srgbClr val="000000"/>
                </a:solidFill>
              </a:rPr>
              <a:t> 200</a:t>
            </a:r>
          </a:p>
          <a:p>
            <a:pPr eaLnBrk="1" hangingPunct="1">
              <a:lnSpc>
                <a:spcPct val="80000"/>
              </a:lnSpc>
              <a:spcBef>
                <a:spcPts val="1750"/>
              </a:spcBef>
              <a:buClrTx/>
              <a:buFontTx/>
              <a:buNone/>
            </a:pPr>
            <a:endParaRPr lang="en-US" sz="2800" dirty="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1750"/>
              </a:spcBef>
              <a:buClrTx/>
              <a:buFontTx/>
              <a:buNone/>
            </a:pPr>
            <a:r>
              <a:rPr lang="en-US" sz="2800" dirty="0">
                <a:solidFill>
                  <a:srgbClr val="000000"/>
                </a:solidFill>
              </a:rPr>
              <a:t>100 / 20		</a:t>
            </a:r>
            <a:r>
              <a:rPr lang="en-US" sz="2800" dirty="0">
                <a:solidFill>
                  <a:srgbClr val="000000"/>
                </a:solidFill>
                <a:latin typeface="Wingdings" pitchFamily="2" charset="2"/>
              </a:rPr>
              <a:t></a:t>
            </a:r>
            <a:r>
              <a:rPr lang="en-US" sz="2800" dirty="0">
                <a:solidFill>
                  <a:srgbClr val="000000"/>
                </a:solidFill>
              </a:rPr>
              <a:t> 5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 Box 1"/>
          <p:cNvSpPr txBox="1">
            <a:spLocks noChangeArrowheads="1"/>
          </p:cNvSpPr>
          <p:nvPr/>
        </p:nvSpPr>
        <p:spPr bwMode="auto">
          <a:xfrm>
            <a:off x="304800" y="150813"/>
            <a:ext cx="838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rtl="1" eaLnBrk="1" hangingPunct="1">
              <a:buClrTx/>
              <a:buFontTx/>
              <a:buNone/>
            </a:pPr>
            <a:r>
              <a:rPr lang="ar-SA" sz="4000" dirty="0">
                <a:solidFill>
                  <a:srgbClr val="293A83"/>
                </a:solidFill>
                <a:cs typeface="B Nazanin" pitchFamily="2" charset="-78"/>
              </a:rPr>
              <a:t>برنامه‌ چاپ يك عدد اعشاري تصادفي در بازه</a:t>
            </a:r>
            <a:r>
              <a:rPr lang="fa-IR" sz="4000" dirty="0">
                <a:solidFill>
                  <a:srgbClr val="293A83"/>
                </a:solidFill>
                <a:cs typeface="B Nazanin" pitchFamily="2" charset="-78"/>
              </a:rPr>
              <a:t> </a:t>
            </a:r>
            <a:r>
              <a:rPr lang="hi-IN" sz="3600" dirty="0">
                <a:solidFill>
                  <a:srgbClr val="293A83"/>
                </a:solidFill>
                <a:cs typeface="Zar" pitchFamily="2" charset="-78"/>
              </a:rPr>
              <a:t> </a:t>
            </a:r>
            <a:r>
              <a:rPr lang="en-US" sz="3600" dirty="0">
                <a:solidFill>
                  <a:srgbClr val="293A83"/>
                </a:solidFill>
                <a:cs typeface="B Nazanin" pitchFamily="2" charset="-78"/>
              </a:rPr>
              <a:t>(0, 1)</a:t>
            </a:r>
            <a:endParaRPr lang="en-US" sz="4000" dirty="0">
              <a:solidFill>
                <a:srgbClr val="293A83"/>
              </a:solidFill>
              <a:cs typeface="B Nazanin" pitchFamily="2" charset="-78"/>
            </a:endParaRPr>
          </a:p>
        </p:txBody>
      </p:sp>
      <p:sp>
        <p:nvSpPr>
          <p:cNvPr id="44035" name="Text Box 2"/>
          <p:cNvSpPr txBox="1">
            <a:spLocks noChangeArrowheads="1"/>
          </p:cNvSpPr>
          <p:nvPr/>
        </p:nvSpPr>
        <p:spPr bwMode="auto">
          <a:xfrm>
            <a:off x="304800" y="1044575"/>
            <a:ext cx="8382000" cy="621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2900" indent="-341313"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500"/>
              </a:spcBef>
              <a:buClr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>
              <a:spcBef>
                <a:spcPts val="500"/>
              </a:spcBef>
              <a:buClr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stdlib.h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>
              <a:spcBef>
                <a:spcPts val="500"/>
              </a:spcBef>
              <a:buClr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time.h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>
              <a:spcBef>
                <a:spcPts val="500"/>
              </a:spcBef>
              <a:buClrTx/>
              <a:buFontTx/>
              <a:buNone/>
            </a:pPr>
            <a:endParaRPr lang="en-US" sz="105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Bef>
                <a:spcPts val="500"/>
              </a:spcBef>
              <a:buClrTx/>
              <a:buFontTx/>
              <a:buNone/>
            </a:pP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main(void){</a:t>
            </a:r>
          </a:p>
          <a:p>
            <a:pPr eaLnBrk="1" hangingPunct="1">
              <a:spcBef>
                <a:spcPts val="500"/>
              </a:spcBef>
              <a:buClr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time_t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t = time(NULL);</a:t>
            </a:r>
          </a:p>
          <a:p>
            <a:pPr eaLnBrk="1" hangingPunct="1">
              <a:spcBef>
                <a:spcPts val="500"/>
              </a:spcBef>
              <a:buClr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srand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(t);</a:t>
            </a:r>
          </a:p>
          <a:p>
            <a:pPr eaLnBrk="1" hangingPunct="1">
              <a:spcBef>
                <a:spcPts val="500"/>
              </a:spcBef>
              <a:buClrTx/>
              <a:buFontTx/>
              <a:buNone/>
            </a:pPr>
            <a:endParaRPr lang="en-US" sz="12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Bef>
                <a:spcPts val="500"/>
              </a:spcBef>
              <a:buClr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ir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rand();</a:t>
            </a:r>
          </a:p>
          <a:p>
            <a:pPr eaLnBrk="1" hangingPunct="1">
              <a:spcBef>
                <a:spcPts val="500"/>
              </a:spcBef>
              <a:buClr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double 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fr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(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ir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+ 1) / (RAND_MAX + 2.0);</a:t>
            </a:r>
          </a:p>
          <a:p>
            <a:pPr eaLnBrk="1" hangingPunct="1">
              <a:spcBef>
                <a:spcPts val="500"/>
              </a:spcBef>
              <a:buClr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("%f\n", 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fr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eaLnBrk="1" hangingPunct="1">
              <a:spcBef>
                <a:spcPts val="500"/>
              </a:spcBef>
              <a:buClrTx/>
              <a:buFontTx/>
              <a:buNone/>
            </a:pPr>
            <a:endParaRPr lang="en-US" sz="105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Bef>
                <a:spcPts val="500"/>
              </a:spcBef>
              <a:buClr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pPr eaLnBrk="1" hangingPunct="1">
              <a:spcBef>
                <a:spcPts val="500"/>
              </a:spcBef>
              <a:buClr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>
              <a:spcBef>
                <a:spcPts val="500"/>
              </a:spcBef>
              <a:buClrTx/>
              <a:buFontTx/>
              <a:buNone/>
            </a:pPr>
            <a:endParaRPr lang="en-US" sz="24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4036" name="Text Box 3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FBECCEF3-4605-4A76-A229-0E2D496ECDB6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40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1"/>
          <p:cNvSpPr txBox="1">
            <a:spLocks noChangeArrowheads="1"/>
          </p:cNvSpPr>
          <p:nvPr/>
        </p:nvSpPr>
        <p:spPr bwMode="auto">
          <a:xfrm>
            <a:off x="457200" y="1508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Reference </a:t>
            </a:r>
          </a:p>
        </p:txBody>
      </p:sp>
      <p:sp>
        <p:nvSpPr>
          <p:cNvPr id="32771" name="Text Box 2"/>
          <p:cNvSpPr txBox="1">
            <a:spLocks noChangeArrowheads="1"/>
          </p:cNvSpPr>
          <p:nvPr/>
        </p:nvSpPr>
        <p:spPr bwMode="auto">
          <a:xfrm>
            <a:off x="304800" y="1143000"/>
            <a:ext cx="8382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marL="342900" lvl="0" indent="-342900" defTabSz="914400">
              <a:spcBef>
                <a:spcPts val="1200"/>
              </a:spcBef>
              <a:buClr>
                <a:srgbClr val="003399"/>
              </a:buClr>
              <a:buSzTx/>
              <a:buFont typeface="Wingdings" pitchFamily="2" charset="2"/>
              <a:buChar char="Ø"/>
              <a:tabLst/>
            </a:pPr>
            <a:r>
              <a:rPr lang="en-US" sz="3200" kern="0" dirty="0">
                <a:solidFill>
                  <a:srgbClr val="CC0000"/>
                </a:solidFill>
                <a:latin typeface="+mj-lt"/>
              </a:rPr>
              <a:t>Reading Assignment</a:t>
            </a:r>
            <a:r>
              <a:rPr lang="en-US" sz="3200" kern="0" dirty="0">
                <a:solidFill>
                  <a:srgbClr val="000000"/>
                </a:solidFill>
                <a:latin typeface="+mj-lt"/>
              </a:rPr>
              <a:t>: </a:t>
            </a:r>
            <a:r>
              <a:rPr lang="en-US" sz="3200" kern="0" dirty="0" smtClean="0">
                <a:solidFill>
                  <a:srgbClr val="000000"/>
                </a:solidFill>
                <a:latin typeface="+mj-lt"/>
              </a:rPr>
              <a:t>Section 2.1 to 2.5 of Chapter 2 </a:t>
            </a:r>
            <a:r>
              <a:rPr lang="en-US" sz="3200" kern="0" dirty="0">
                <a:solidFill>
                  <a:srgbClr val="000000"/>
                </a:solidFill>
                <a:latin typeface="+mj-lt"/>
              </a:rPr>
              <a:t>of “C How to Program”</a:t>
            </a:r>
          </a:p>
        </p:txBody>
      </p:sp>
      <p:sp>
        <p:nvSpPr>
          <p:cNvPr id="32772" name="Text Box 3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49242773-A0CF-44AA-A06F-737BBBA1D179}" type="slidenum">
              <a:rPr lang="en-US" sz="1200">
                <a:solidFill>
                  <a:srgbClr val="000000"/>
                </a:solidFill>
                <a:ea typeface="MS PGothic" pitchFamily="32" charset="-128"/>
              </a:rPr>
              <a:pPr algn="r" eaLnBrk="1" hangingPunct="1">
                <a:buClrTx/>
                <a:buFontTx/>
                <a:buNone/>
              </a:pPr>
              <a:t>41</a:t>
            </a:fld>
            <a:endParaRPr lang="en-US" sz="1200">
              <a:solidFill>
                <a:srgbClr val="000000"/>
              </a:solidFill>
              <a:ea typeface="MS PGothic" pitchFamily="3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9615873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1FB42BCB-62FB-4FB7-9A2D-BC8D01811228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5</a:t>
            </a:fld>
            <a:endParaRPr lang="en-US" sz="1200" dirty="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8195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dirty="0">
                <a:solidFill>
                  <a:srgbClr val="293A83"/>
                </a:solidFill>
              </a:rPr>
              <a:t>Modulo</a:t>
            </a:r>
          </a:p>
        </p:txBody>
      </p:sp>
      <p:sp>
        <p:nvSpPr>
          <p:cNvPr id="8196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229600" cy="502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% 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Only can be used by </a:t>
            </a:r>
            <a:r>
              <a:rPr lang="en-US" sz="32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3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dirty="0">
                <a:solidFill>
                  <a:srgbClr val="000000"/>
                </a:solidFill>
              </a:rPr>
              <a:t>operands</a:t>
            </a:r>
            <a:endParaRPr lang="en-US" sz="32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Bef>
                <a:spcPts val="2000"/>
              </a:spcBef>
              <a:buClrTx/>
              <a:buFontTx/>
              <a:buNone/>
            </a:pPr>
            <a:r>
              <a:rPr lang="en-US" sz="3200" dirty="0">
                <a:solidFill>
                  <a:srgbClr val="000000"/>
                </a:solidFill>
              </a:rPr>
              <a:t>	5 % 4 		</a:t>
            </a:r>
            <a:r>
              <a:rPr lang="en-US" sz="3200" dirty="0">
                <a:solidFill>
                  <a:srgbClr val="000000"/>
                </a:solidFill>
                <a:latin typeface="Wingdings" pitchFamily="2" charset="2"/>
              </a:rPr>
              <a:t></a:t>
            </a:r>
            <a:r>
              <a:rPr lang="en-US" sz="3200" dirty="0">
                <a:solidFill>
                  <a:srgbClr val="000000"/>
                </a:solidFill>
              </a:rPr>
              <a:t> 1</a:t>
            </a:r>
          </a:p>
          <a:p>
            <a:pPr eaLnBrk="1" hangingPunct="1">
              <a:spcBef>
                <a:spcPts val="2000"/>
              </a:spcBef>
              <a:buClrTx/>
              <a:buFontTx/>
              <a:buNone/>
            </a:pPr>
            <a:r>
              <a:rPr lang="en-US" sz="3200" dirty="0">
                <a:solidFill>
                  <a:srgbClr val="000000"/>
                </a:solidFill>
              </a:rPr>
              <a:t>	7 % 88 		</a:t>
            </a:r>
            <a:r>
              <a:rPr lang="en-US" sz="3200" dirty="0">
                <a:solidFill>
                  <a:srgbClr val="000000"/>
                </a:solidFill>
                <a:latin typeface="Wingdings" pitchFamily="2" charset="2"/>
              </a:rPr>
              <a:t></a:t>
            </a:r>
            <a:r>
              <a:rPr lang="en-US" sz="3200" dirty="0">
                <a:solidFill>
                  <a:srgbClr val="000000"/>
                </a:solidFill>
              </a:rPr>
              <a:t> 7</a:t>
            </a:r>
          </a:p>
          <a:p>
            <a:pPr eaLnBrk="1" hangingPunct="1">
              <a:spcBef>
                <a:spcPts val="2000"/>
              </a:spcBef>
              <a:buClrTx/>
              <a:buFontTx/>
              <a:buNone/>
            </a:pPr>
            <a:r>
              <a:rPr lang="en-US" sz="3200" dirty="0">
                <a:solidFill>
                  <a:srgbClr val="000000"/>
                </a:solidFill>
              </a:rPr>
              <a:t>	-20 % 7 	</a:t>
            </a:r>
            <a:r>
              <a:rPr lang="en-US" sz="3200" dirty="0">
                <a:solidFill>
                  <a:srgbClr val="000000"/>
                </a:solidFill>
                <a:latin typeface="Wingdings" pitchFamily="2" charset="2"/>
              </a:rPr>
              <a:t></a:t>
            </a:r>
            <a:r>
              <a:rPr lang="en-US" sz="3200" dirty="0">
                <a:solidFill>
                  <a:srgbClr val="000000"/>
                </a:solidFill>
              </a:rPr>
              <a:t> -6 </a:t>
            </a:r>
          </a:p>
          <a:p>
            <a:pPr eaLnBrk="1" hangingPunct="1">
              <a:spcBef>
                <a:spcPts val="2000"/>
              </a:spcBef>
              <a:buClrTx/>
              <a:buFontTx/>
              <a:buNone/>
            </a:pPr>
            <a:r>
              <a:rPr lang="en-US" sz="3200" dirty="0">
                <a:solidFill>
                  <a:srgbClr val="000000"/>
                </a:solidFill>
              </a:rPr>
              <a:t>	20 % -7		</a:t>
            </a:r>
            <a:r>
              <a:rPr lang="en-US" sz="3200" dirty="0">
                <a:solidFill>
                  <a:srgbClr val="000000"/>
                </a:solidFill>
                <a:latin typeface="Wingdings" pitchFamily="2" charset="2"/>
              </a:rPr>
              <a:t></a:t>
            </a:r>
            <a:r>
              <a:rPr lang="en-US" sz="3200" dirty="0">
                <a:solidFill>
                  <a:srgbClr val="000000"/>
                </a:solidFill>
              </a:rPr>
              <a:t> 6</a:t>
            </a:r>
          </a:p>
          <a:p>
            <a:pPr eaLnBrk="1" hangingPunct="1">
              <a:spcBef>
                <a:spcPts val="2000"/>
              </a:spcBef>
              <a:buClrTx/>
              <a:buFontTx/>
              <a:buNone/>
            </a:pPr>
            <a:r>
              <a:rPr lang="en-US" sz="3200" dirty="0">
                <a:solidFill>
                  <a:srgbClr val="000000"/>
                </a:solidFill>
              </a:rPr>
              <a:t>	-20 % -7 	</a:t>
            </a:r>
            <a:r>
              <a:rPr lang="en-US" sz="3200" dirty="0">
                <a:solidFill>
                  <a:srgbClr val="000000"/>
                </a:solidFill>
                <a:latin typeface="Wingdings" pitchFamily="2" charset="2"/>
              </a:rPr>
              <a:t></a:t>
            </a:r>
            <a:r>
              <a:rPr lang="en-US" sz="3200" dirty="0">
                <a:solidFill>
                  <a:srgbClr val="000000"/>
                </a:solidFill>
              </a:rPr>
              <a:t> -6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91B351B1-A119-4606-93F9-0F890E1F5A00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6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9219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Parenthesis    </a:t>
            </a:r>
          </a:p>
        </p:txBody>
      </p:sp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457200" y="1052736"/>
            <a:ext cx="8229600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2900" indent="-341313"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endParaRPr lang="en-US" dirty="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sz="2400" dirty="0">
                <a:solidFill>
                  <a:srgbClr val="000000"/>
                </a:solidFill>
              </a:rPr>
              <a:t>2 + 5) * (7 – 1) </a:t>
            </a:r>
            <a:r>
              <a:rPr lang="en-US" sz="2400" dirty="0">
                <a:solidFill>
                  <a:srgbClr val="000000"/>
                </a:solidFill>
                <a:latin typeface="Wingdings" pitchFamily="2" charset="2"/>
              </a:rPr>
              <a:t></a:t>
            </a:r>
            <a:r>
              <a:rPr lang="en-US" sz="2400" dirty="0">
                <a:solidFill>
                  <a:srgbClr val="000000"/>
                </a:solidFill>
              </a:rPr>
              <a:t> (7) * (6) </a:t>
            </a:r>
            <a:r>
              <a:rPr lang="en-US" sz="2400" dirty="0">
                <a:solidFill>
                  <a:srgbClr val="000000"/>
                </a:solidFill>
                <a:latin typeface="Wingdings" pitchFamily="2" charset="2"/>
              </a:rPr>
              <a:t></a:t>
            </a:r>
            <a:r>
              <a:rPr lang="en-US" sz="2400" dirty="0">
                <a:solidFill>
                  <a:srgbClr val="000000"/>
                </a:solidFill>
              </a:rPr>
              <a:t> 42</a:t>
            </a:r>
          </a:p>
          <a:p>
            <a:pPr eaLnBrk="1" hangingPunct="1"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endParaRPr lang="en-US" sz="2400" dirty="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dirty="0">
                <a:solidFill>
                  <a:srgbClr val="000000"/>
                </a:solidFill>
              </a:rPr>
              <a:t>1 * (2 + (3  * (4 + 5)))   </a:t>
            </a:r>
            <a:r>
              <a:rPr lang="en-US" sz="2400" dirty="0">
                <a:solidFill>
                  <a:srgbClr val="000000"/>
                </a:solidFill>
                <a:latin typeface="Wingdings" pitchFamily="2" charset="2"/>
              </a:rPr>
              <a:t></a:t>
            </a:r>
            <a:r>
              <a:rPr lang="en-US" sz="2400" dirty="0">
                <a:solidFill>
                  <a:srgbClr val="000000"/>
                </a:solidFill>
              </a:rPr>
              <a:t> 1 * (2 + (3  * (9)))</a:t>
            </a:r>
          </a:p>
          <a:p>
            <a:pPr eaLnBrk="1" hangingPunct="1"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dirty="0">
                <a:solidFill>
                  <a:srgbClr val="000000"/>
                </a:solidFill>
              </a:rPr>
              <a:t>				    </a:t>
            </a:r>
            <a:r>
              <a:rPr lang="en-US" sz="2400" dirty="0">
                <a:solidFill>
                  <a:srgbClr val="000000"/>
                </a:solidFill>
                <a:latin typeface="Wingdings" pitchFamily="2" charset="2"/>
              </a:rPr>
              <a:t></a:t>
            </a:r>
            <a:r>
              <a:rPr lang="en-US" sz="2400" dirty="0">
                <a:solidFill>
                  <a:srgbClr val="000000"/>
                </a:solidFill>
              </a:rPr>
              <a:t> 1 * (2 + (27))</a:t>
            </a:r>
          </a:p>
          <a:p>
            <a:pPr eaLnBrk="1" hangingPunct="1"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dirty="0">
                <a:solidFill>
                  <a:srgbClr val="000000"/>
                </a:solidFill>
              </a:rPr>
              <a:t>				    </a:t>
            </a:r>
            <a:r>
              <a:rPr lang="en-US" sz="2400" dirty="0">
                <a:solidFill>
                  <a:srgbClr val="000000"/>
                </a:solidFill>
                <a:latin typeface="Wingdings" pitchFamily="2" charset="2"/>
              </a:rPr>
              <a:t></a:t>
            </a:r>
            <a:r>
              <a:rPr lang="en-US" sz="2400" dirty="0">
                <a:solidFill>
                  <a:srgbClr val="000000"/>
                </a:solidFill>
              </a:rPr>
              <a:t> 1 * (29) </a:t>
            </a:r>
          </a:p>
          <a:p>
            <a:pPr eaLnBrk="1" hangingPunct="1"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dirty="0">
                <a:solidFill>
                  <a:srgbClr val="000000"/>
                </a:solidFill>
              </a:rPr>
              <a:t>				    </a:t>
            </a:r>
            <a:r>
              <a:rPr lang="en-US" sz="2400" dirty="0">
                <a:solidFill>
                  <a:srgbClr val="000000"/>
                </a:solidFill>
                <a:latin typeface="Wingdings" pitchFamily="2" charset="2"/>
              </a:rPr>
              <a:t></a:t>
            </a:r>
            <a:r>
              <a:rPr lang="en-US" sz="2400" dirty="0">
                <a:solidFill>
                  <a:srgbClr val="000000"/>
                </a:solidFill>
              </a:rPr>
              <a:t> 29</a:t>
            </a:r>
          </a:p>
          <a:p>
            <a:pPr eaLnBrk="1" hangingPunct="1">
              <a:lnSpc>
                <a:spcPct val="80000"/>
              </a:lnSpc>
              <a:spcBef>
                <a:spcPts val="563"/>
              </a:spcBef>
              <a:buClrTx/>
              <a:buFontTx/>
              <a:buNone/>
            </a:pPr>
            <a:endParaRPr lang="en-US" sz="900" dirty="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dirty="0">
                <a:solidFill>
                  <a:srgbClr val="000000"/>
                </a:solidFill>
              </a:rPr>
              <a:t>(((1 * 2) + 3)  * 4) + 5   </a:t>
            </a:r>
            <a:r>
              <a:rPr lang="en-US" sz="2400" dirty="0">
                <a:solidFill>
                  <a:srgbClr val="000000"/>
                </a:solidFill>
                <a:latin typeface="Wingdings" pitchFamily="2" charset="2"/>
              </a:rPr>
              <a:t></a:t>
            </a:r>
            <a:r>
              <a:rPr lang="en-US" sz="2400" dirty="0">
                <a:solidFill>
                  <a:srgbClr val="000000"/>
                </a:solidFill>
              </a:rPr>
              <a:t> (((2) + 3)  * 4) + 5</a:t>
            </a:r>
          </a:p>
          <a:p>
            <a:pPr eaLnBrk="1" hangingPunct="1"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dirty="0">
                <a:solidFill>
                  <a:srgbClr val="000000"/>
                </a:solidFill>
              </a:rPr>
              <a:t>				    </a:t>
            </a:r>
            <a:r>
              <a:rPr lang="en-US" sz="2400" dirty="0">
                <a:solidFill>
                  <a:srgbClr val="000000"/>
                </a:solidFill>
                <a:latin typeface="Wingdings" pitchFamily="2" charset="2"/>
              </a:rPr>
              <a:t></a:t>
            </a:r>
            <a:r>
              <a:rPr lang="en-US" sz="2400" dirty="0">
                <a:solidFill>
                  <a:srgbClr val="000000"/>
                </a:solidFill>
              </a:rPr>
              <a:t> ((5)  * 4) + 5</a:t>
            </a:r>
          </a:p>
          <a:p>
            <a:pPr eaLnBrk="1" hangingPunct="1"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dirty="0">
                <a:solidFill>
                  <a:srgbClr val="000000"/>
                </a:solidFill>
              </a:rPr>
              <a:t>				    </a:t>
            </a:r>
            <a:r>
              <a:rPr lang="en-US" sz="2400" dirty="0">
                <a:solidFill>
                  <a:srgbClr val="000000"/>
                </a:solidFill>
                <a:latin typeface="Wingdings" pitchFamily="2" charset="2"/>
              </a:rPr>
              <a:t></a:t>
            </a:r>
            <a:r>
              <a:rPr lang="en-US" sz="2400" dirty="0">
                <a:solidFill>
                  <a:srgbClr val="000000"/>
                </a:solidFill>
              </a:rPr>
              <a:t> (20) + 5</a:t>
            </a:r>
          </a:p>
          <a:p>
            <a:pPr eaLnBrk="1" hangingPunct="1"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dirty="0">
                <a:solidFill>
                  <a:srgbClr val="000000"/>
                </a:solidFill>
              </a:rPr>
              <a:t>				    </a:t>
            </a:r>
            <a:r>
              <a:rPr lang="en-US" sz="2400" dirty="0">
                <a:solidFill>
                  <a:srgbClr val="000000"/>
                </a:solidFill>
                <a:latin typeface="Wingdings" pitchFamily="2" charset="2"/>
              </a:rPr>
              <a:t></a:t>
            </a:r>
            <a:r>
              <a:rPr lang="en-US" sz="2400" dirty="0">
                <a:solidFill>
                  <a:srgbClr val="000000"/>
                </a:solidFill>
              </a:rPr>
              <a:t> 25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5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8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1" dur="500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6" dur="500"/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9" dur="500"/>
                                        <p:tgtEl>
                                          <p:spTgt spid="10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2" dur="500"/>
                                        <p:tgtEl>
                                          <p:spTgt spid="102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5" dur="500"/>
                                        <p:tgtEl>
                                          <p:spTgt spid="102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1"/>
          <p:cNvSpPr txBox="1">
            <a:spLocks noChangeArrowheads="1"/>
          </p:cNvSpPr>
          <p:nvPr/>
        </p:nvSpPr>
        <p:spPr bwMode="auto">
          <a:xfrm>
            <a:off x="304800" y="150813"/>
            <a:ext cx="838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rtl="1" eaLnBrk="1" hangingPunct="1">
              <a:buClrTx/>
              <a:buFontTx/>
              <a:buNone/>
            </a:pPr>
            <a:r>
              <a:rPr lang="ar-SA" sz="4000" dirty="0">
                <a:solidFill>
                  <a:srgbClr val="293A83"/>
                </a:solidFill>
                <a:cs typeface="B Nazanin" pitchFamily="2" charset="-78"/>
              </a:rPr>
              <a:t>برنامه چاپ ميانگين سه عدد</a:t>
            </a:r>
            <a:endParaRPr lang="en-US" sz="4000" dirty="0">
              <a:solidFill>
                <a:srgbClr val="293A83"/>
              </a:solidFill>
              <a:cs typeface="B Nazanin" pitchFamily="2" charset="-78"/>
            </a:endParaRPr>
          </a:p>
        </p:txBody>
      </p:sp>
      <p:sp>
        <p:nvSpPr>
          <p:cNvPr id="10243" name="Text Box 2"/>
          <p:cNvSpPr txBox="1">
            <a:spLocks noChangeArrowheads="1"/>
          </p:cNvSpPr>
          <p:nvPr/>
        </p:nvSpPr>
        <p:spPr bwMode="auto">
          <a:xfrm>
            <a:off x="304800" y="1044575"/>
            <a:ext cx="8382000" cy="600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2900" indent="-341313"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1000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>
              <a:spcBef>
                <a:spcPts val="313"/>
              </a:spcBef>
              <a:buClrTx/>
              <a:buFontTx/>
              <a:buNone/>
            </a:pPr>
            <a:endParaRPr lang="en-US" sz="6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Bef>
                <a:spcPts val="1000"/>
              </a:spcBef>
              <a:buClrTx/>
              <a:buFontTx/>
              <a:buNone/>
            </a:pP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main(void){</a:t>
            </a:r>
          </a:p>
          <a:p>
            <a:pPr eaLnBrk="1" hangingPunct="1">
              <a:spcBef>
                <a:spcPts val="1000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float num1, num2, num3, sum, average;</a:t>
            </a:r>
          </a:p>
          <a:p>
            <a:pPr eaLnBrk="1" hangingPunct="1">
              <a:spcBef>
                <a:spcPts val="1000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("Enter 3 number: \n");</a:t>
            </a:r>
          </a:p>
          <a:p>
            <a:pPr eaLnBrk="1" hangingPunct="1">
              <a:spcBef>
                <a:spcPts val="1000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("%f",&amp;num1);</a:t>
            </a:r>
          </a:p>
          <a:p>
            <a:pPr eaLnBrk="1" hangingPunct="1">
              <a:spcBef>
                <a:spcPts val="1000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("%f",&amp;num2);</a:t>
            </a:r>
          </a:p>
          <a:p>
            <a:pPr eaLnBrk="1" hangingPunct="1">
              <a:spcBef>
                <a:spcPts val="1000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("%f",&amp;num3);</a:t>
            </a:r>
          </a:p>
          <a:p>
            <a:pPr eaLnBrk="1" hangingPunct="1">
              <a:spcBef>
                <a:spcPts val="1000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sum = num1 + num2 + num3;</a:t>
            </a:r>
          </a:p>
          <a:p>
            <a:pPr eaLnBrk="1" hangingPunct="1">
              <a:spcBef>
                <a:spcPts val="1000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average = sum / 3;</a:t>
            </a:r>
          </a:p>
          <a:p>
            <a:pPr eaLnBrk="1" hangingPunct="1">
              <a:spcBef>
                <a:spcPts val="1000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Miangin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");</a:t>
            </a:r>
          </a:p>
          <a:p>
            <a:pPr eaLnBrk="1" hangingPunct="1">
              <a:spcBef>
                <a:spcPts val="1000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("%f\n", average);</a:t>
            </a:r>
          </a:p>
          <a:p>
            <a:pPr eaLnBrk="1" hangingPunct="1">
              <a:spcBef>
                <a:spcPts val="1000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return 0;</a:t>
            </a:r>
          </a:p>
          <a:p>
            <a:pPr eaLnBrk="1" hangingPunct="1">
              <a:spcBef>
                <a:spcPts val="1000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>
              <a:spcBef>
                <a:spcPts val="1000"/>
              </a:spcBef>
              <a:buClrTx/>
              <a:buFontTx/>
              <a:buNone/>
            </a:pPr>
            <a:endParaRPr lang="en-US" sz="16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244" name="Text Box 3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B21C856D-4B52-4845-B6B9-EF9B46F5BF23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7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529032E1-D07E-4A1B-97B7-20F54C598789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8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11267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What We Will Learn </a:t>
            </a:r>
          </a:p>
        </p:txBody>
      </p:sp>
      <p:sp>
        <p:nvSpPr>
          <p:cNvPr id="11268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2296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668338" indent="-325438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C2C2C2"/>
                </a:solidFill>
              </a:rPr>
              <a:t>Basic mathematic operations in C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Effect of type and type conversion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C2C2C2"/>
                </a:solidFill>
              </a:rPr>
              <a:t>Precedence 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C2C2C2"/>
                </a:solidFill>
              </a:rPr>
              <a:t>Advanced mathematical operations </a:t>
            </a:r>
          </a:p>
          <a:p>
            <a:pPr eaLnBrk="1" hangingPunct="1">
              <a:spcBef>
                <a:spcPts val="2313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C2C2C2"/>
                </a:solidFill>
              </a:rPr>
              <a:t>Mathematic library</a:t>
            </a:r>
            <a:r>
              <a:rPr lang="en-US" sz="3700" dirty="0">
                <a:solidFill>
                  <a:srgbClr val="C2C2C2"/>
                </a:solidFill>
              </a:rPr>
              <a:t> 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dirty="0">
                <a:solidFill>
                  <a:srgbClr val="C2C2C2"/>
                </a:solidFill>
              </a:rPr>
              <a:t>Random numbers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4AA8C98B-2EEC-45C3-B7D9-BA933351A48D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9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12291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General rules of type conversion  </a:t>
            </a:r>
          </a:p>
        </p:txBody>
      </p:sp>
      <p:sp>
        <p:nvSpPr>
          <p:cNvPr id="12292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229600" cy="5154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1875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000">
                <a:solidFill>
                  <a:srgbClr val="000000"/>
                </a:solidFill>
              </a:rPr>
              <a:t>If either operand is </a:t>
            </a:r>
            <a:r>
              <a:rPr lang="en-US" sz="3000">
                <a:solidFill>
                  <a:srgbClr val="CC0000"/>
                </a:solidFill>
              </a:rPr>
              <a:t>long double</a:t>
            </a:r>
            <a:r>
              <a:rPr lang="en-US" sz="3000">
                <a:solidFill>
                  <a:srgbClr val="000000"/>
                </a:solidFill>
              </a:rPr>
              <a:t>, convert the other to </a:t>
            </a:r>
            <a:r>
              <a:rPr lang="en-US" sz="3000">
                <a:solidFill>
                  <a:srgbClr val="CC0000"/>
                </a:solidFill>
              </a:rPr>
              <a:t>long double</a:t>
            </a:r>
            <a:r>
              <a:rPr lang="en-US" sz="3000">
                <a:solidFill>
                  <a:srgbClr val="000000"/>
                </a:solidFill>
              </a:rPr>
              <a:t>.</a:t>
            </a:r>
          </a:p>
          <a:p>
            <a:pPr eaLnBrk="1" hangingPunct="1">
              <a:spcBef>
                <a:spcPts val="1875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000">
                <a:solidFill>
                  <a:srgbClr val="000000"/>
                </a:solidFill>
              </a:rPr>
              <a:t>Otherwise, if either operand is </a:t>
            </a:r>
            <a:r>
              <a:rPr lang="en-US" sz="3000">
                <a:solidFill>
                  <a:srgbClr val="CC0000"/>
                </a:solidFill>
              </a:rPr>
              <a:t>double</a:t>
            </a:r>
            <a:r>
              <a:rPr lang="en-US" sz="3000">
                <a:solidFill>
                  <a:srgbClr val="000000"/>
                </a:solidFill>
              </a:rPr>
              <a:t>, convert the other to </a:t>
            </a:r>
            <a:r>
              <a:rPr lang="en-US" sz="3000">
                <a:solidFill>
                  <a:srgbClr val="CC0000"/>
                </a:solidFill>
              </a:rPr>
              <a:t>double</a:t>
            </a:r>
            <a:r>
              <a:rPr lang="en-US" sz="3000">
                <a:solidFill>
                  <a:srgbClr val="000000"/>
                </a:solidFill>
              </a:rPr>
              <a:t>.</a:t>
            </a:r>
          </a:p>
          <a:p>
            <a:pPr eaLnBrk="1" hangingPunct="1">
              <a:spcBef>
                <a:spcPts val="1875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000">
                <a:solidFill>
                  <a:srgbClr val="000000"/>
                </a:solidFill>
              </a:rPr>
              <a:t>Otherwise, if either operand is </a:t>
            </a:r>
            <a:r>
              <a:rPr lang="en-US" sz="3000">
                <a:solidFill>
                  <a:srgbClr val="CC0000"/>
                </a:solidFill>
              </a:rPr>
              <a:t>float</a:t>
            </a:r>
            <a:r>
              <a:rPr lang="en-US" sz="3000">
                <a:solidFill>
                  <a:srgbClr val="000000"/>
                </a:solidFill>
              </a:rPr>
              <a:t>, convert the other to </a:t>
            </a:r>
            <a:r>
              <a:rPr lang="en-US" sz="3000">
                <a:solidFill>
                  <a:srgbClr val="CC0000"/>
                </a:solidFill>
              </a:rPr>
              <a:t>float</a:t>
            </a:r>
            <a:r>
              <a:rPr lang="en-US" sz="3000">
                <a:solidFill>
                  <a:srgbClr val="000000"/>
                </a:solidFill>
              </a:rPr>
              <a:t>.</a:t>
            </a:r>
          </a:p>
          <a:p>
            <a:pPr eaLnBrk="1" hangingPunct="1">
              <a:spcBef>
                <a:spcPts val="1875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000">
                <a:solidFill>
                  <a:srgbClr val="000000"/>
                </a:solidFill>
              </a:rPr>
              <a:t>Otherwise, convert </a:t>
            </a:r>
            <a:r>
              <a:rPr lang="en-US" sz="3000">
                <a:solidFill>
                  <a:srgbClr val="CC0000"/>
                </a:solidFill>
              </a:rPr>
              <a:t>char</a:t>
            </a:r>
            <a:r>
              <a:rPr lang="en-US" sz="3000">
                <a:solidFill>
                  <a:srgbClr val="000000"/>
                </a:solidFill>
              </a:rPr>
              <a:t> and </a:t>
            </a:r>
            <a:r>
              <a:rPr lang="en-US" sz="3000">
                <a:solidFill>
                  <a:srgbClr val="CC0000"/>
                </a:solidFill>
              </a:rPr>
              <a:t>short</a:t>
            </a:r>
            <a:r>
              <a:rPr lang="en-US" sz="3000">
                <a:solidFill>
                  <a:srgbClr val="000000"/>
                </a:solidFill>
              </a:rPr>
              <a:t> to </a:t>
            </a:r>
            <a:r>
              <a:rPr lang="en-US" sz="3000">
                <a:solidFill>
                  <a:srgbClr val="CC0000"/>
                </a:solidFill>
              </a:rPr>
              <a:t>int</a:t>
            </a:r>
            <a:r>
              <a:rPr lang="en-US" sz="3000">
                <a:solidFill>
                  <a:srgbClr val="000000"/>
                </a:solidFill>
              </a:rPr>
              <a:t>.</a:t>
            </a:r>
          </a:p>
          <a:p>
            <a:pPr eaLnBrk="1" hangingPunct="1">
              <a:spcBef>
                <a:spcPts val="1875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000">
                <a:solidFill>
                  <a:srgbClr val="000000"/>
                </a:solidFill>
              </a:rPr>
              <a:t>Then, if either operand is </a:t>
            </a:r>
            <a:r>
              <a:rPr lang="en-US" sz="3000">
                <a:solidFill>
                  <a:srgbClr val="CC0000"/>
                </a:solidFill>
              </a:rPr>
              <a:t>long</a:t>
            </a:r>
            <a:r>
              <a:rPr lang="en-US" sz="3000">
                <a:solidFill>
                  <a:srgbClr val="000000"/>
                </a:solidFill>
              </a:rPr>
              <a:t>, convert the other to </a:t>
            </a:r>
            <a:r>
              <a:rPr lang="en-US" sz="3000">
                <a:solidFill>
                  <a:srgbClr val="CC0000"/>
                </a:solidFill>
              </a:rPr>
              <a:t>long</a:t>
            </a:r>
            <a:r>
              <a:rPr lang="en-US" sz="3000">
                <a:solidFill>
                  <a:srgbClr val="000000"/>
                </a:solidFill>
              </a:rPr>
              <a:t>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" val="8738f2a1c7bf7f5369f8ada051421cfbce90"/>
</p:tagLst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18200</TotalTime>
  <Words>3039</Words>
  <Application>Microsoft Office PowerPoint</Application>
  <PresentationFormat>On-screen Show (4:3)</PresentationFormat>
  <Paragraphs>566</Paragraphs>
  <Slides>41</Slides>
  <Notes>41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41</vt:i4>
      </vt:variant>
    </vt:vector>
  </HeadingPairs>
  <TitlesOfParts>
    <vt:vector size="52" baseType="lpstr">
      <vt:lpstr>MS PGothic</vt:lpstr>
      <vt:lpstr>Arial</vt:lpstr>
      <vt:lpstr>B Nazanin</vt:lpstr>
      <vt:lpstr>Calibri</vt:lpstr>
      <vt:lpstr>Courier New</vt:lpstr>
      <vt:lpstr>Tahoma</vt:lpstr>
      <vt:lpstr>Times New Roman</vt:lpstr>
      <vt:lpstr>Wingdings</vt:lpstr>
      <vt:lpstr>Zar</vt:lpstr>
      <vt:lpstr>Office Theme</vt:lpstr>
      <vt:lpstr>2_Office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Programming</dc:title>
  <dc:creator>Bahador</dc:creator>
  <cp:lastModifiedBy>Hossein Zeinali</cp:lastModifiedBy>
  <cp:revision>386</cp:revision>
  <cp:lastPrinted>2014-10-18T04:03:53Z</cp:lastPrinted>
  <dcterms:created xsi:type="dcterms:W3CDTF">2007-10-07T13:27:00Z</dcterms:created>
  <dcterms:modified xsi:type="dcterms:W3CDTF">2023-10-23T18:04:53Z</dcterms:modified>
</cp:coreProperties>
</file>