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4" r:id="rId3"/>
  </p:sldMasterIdLst>
  <p:notesMasterIdLst>
    <p:notesMasterId r:id="rId68"/>
  </p:notesMasterIdLst>
  <p:sldIdLst>
    <p:sldId id="32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2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313" r:id="rId38"/>
    <p:sldId id="315" r:id="rId39"/>
    <p:sldId id="319" r:id="rId40"/>
    <p:sldId id="328" r:id="rId41"/>
    <p:sldId id="32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10" r:id="rId55"/>
    <p:sldId id="302" r:id="rId56"/>
    <p:sldId id="303" r:id="rId57"/>
    <p:sldId id="304" r:id="rId58"/>
    <p:sldId id="307" r:id="rId59"/>
    <p:sldId id="305" r:id="rId60"/>
    <p:sldId id="324" r:id="rId61"/>
    <p:sldId id="320" r:id="rId62"/>
    <p:sldId id="321" r:id="rId63"/>
    <p:sldId id="322" r:id="rId64"/>
    <p:sldId id="323" r:id="rId65"/>
    <p:sldId id="308" r:id="rId66"/>
    <p:sldId id="325" r:id="rId67"/>
  </p:sldIdLst>
  <p:sldSz cx="9144000" cy="6858000" type="screen4x3"/>
  <p:notesSz cx="7099300" cy="10234613"/>
  <p:custDataLst>
    <p:tags r:id="rId69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67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573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2725" y="9720263"/>
            <a:ext cx="3073400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5400" tIns="47880" rIns="95400" bIns="4788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C350E1B-716F-4D17-834F-8B2A295A2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7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 b="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b="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1CA7A01-CE57-490E-AD88-1084A3C9AC9B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36A19BC-E675-4E55-987F-5B3E2412D4F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2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39A8441-54E2-4E0A-9B40-A05289B43E4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37B5B3-B02C-4370-BD32-453BAB94CB7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The main difference is w+ truncate the file to zero length if it exists or create a new file if it doesn't. While r+ neither deletes the content nor create a new file if it doesn't exist.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34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39A8441-54E2-4E0A-9B40-A05289B43E4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37B5B3-B02C-4370-BD32-453BAB94CB7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0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ED0CA3D-3F2B-444B-AA1D-F462F40F365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089ED27-5F28-4F74-B9DD-558309A9375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62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2DD2504-5C98-49E1-BE93-66E2D429B70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B9F9C1-4EA1-4A99-B5C2-4D3E2FA9380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7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CA55911-10A6-4A42-9A72-481CF2B3B50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BBB3625-47C7-459B-91CB-72CA6E37793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71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792256D-4185-4D68-9228-3EC2BEA8E1F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D057F8-2084-49A0-A7F1-81D2370BDA9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651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8FE0ABF-C06B-498D-B89D-15E15EFD046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C07CE3-6478-4207-ADA2-E25698BC794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785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49A7915-1E68-437D-8201-6BE57751194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32FCC5F-F021-408F-A2F5-7F2668BC990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/>
              <a:t>EOF is a macro which expands to an integer constant expression with type </a:t>
            </a:r>
            <a:r>
              <a:rPr lang="en-US" dirty="0" err="1" smtClean="0"/>
              <a:t>int</a:t>
            </a:r>
            <a:r>
              <a:rPr lang="en-US" dirty="0" smtClean="0"/>
              <a:t> and an implementation dependent negative value but is very commonly -1.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21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D9A9083-D3E7-4F26-830C-C61792B6D96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14B9BE8-DA15-42F9-9DE9-EC4874FFD4F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05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577B88A-B901-4436-A157-9CBA5AC92E3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4252FA-5582-45B9-8F89-5E07E7254C0E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301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43672D0-0A58-43FF-B624-15CE1FA4239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AE07EE-4715-4652-890A-A1112E20CB6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05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959227B-4D1E-467A-94AC-6C490E1FE756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03E404-C7E1-48F1-B14E-F6650FD6EAC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92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6FA573E-29AF-4AFC-8245-BF8E1D0F5DF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380E61-8809-4DA8-9DA0-EC1D30E1933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14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F9F00D1-D78D-49AE-AD2A-B4AA938FD4B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71B104-FC71-49DF-A9A8-9BA9CB9E59F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34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5AF278B-CC7A-48E6-96CE-F4048F86D0FA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C755F70-7AEB-486F-B093-804A5A54EC2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87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B7FCC3F-9719-4290-AED0-DB3FD4168EE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0831F4-AAF1-42E4-A9DB-3D8C2ED054D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979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75D513F-9DFB-4579-A9FF-EBD186CD01D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CFB598-FCFD-4CAA-80CC-0CF8B7D5015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88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B569526-02E5-447D-AE61-0FBEABD65C8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CD64BF-1882-421C-941F-75968F5B225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48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DC73ED3-0542-4270-891D-E98BFCB7947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C253FB-9350-4221-A3BC-E98A6E47225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487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38FF500-A8E9-48F9-A6D7-E9081C87D11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1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5B9C94A-382C-4507-A99E-1912B914B95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6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CC34991-4FE3-4F4C-B53D-1C83947653A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18AE3B3-C598-4153-B891-06D6512763A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4531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FC4E51A1-4CA7-47C1-9E7F-89A9CF93435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F9944C-288A-4FE8-9F9C-756DE41C71B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smtClean="0"/>
              <a:t>whitespace characters include spaces, newline and tab characters</a:t>
            </a:r>
            <a:endParaRPr lang="fa-IR" dirty="0" smtClean="0"/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fa-IR" dirty="0" smtClean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dirty="0" smtClean="0"/>
              <a:t>On success, the function returns the same </a:t>
            </a:r>
            <a:r>
              <a:rPr lang="en-US" dirty="0" err="1" smtClean="0"/>
              <a:t>str</a:t>
            </a:r>
            <a:r>
              <a:rPr lang="en-US" dirty="0" smtClean="0"/>
              <a:t> parameter. If the End-of-File is encountered and no characters have been read, the contents of </a:t>
            </a:r>
            <a:r>
              <a:rPr lang="en-US" dirty="0" err="1" smtClean="0"/>
              <a:t>str</a:t>
            </a:r>
            <a:r>
              <a:rPr lang="en-US" smtClean="0"/>
              <a:t> remain unchanged and a null pointer is returned.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598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9CCC2A9-99FA-4092-9E57-2924124AD205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9757A6-8F9E-4CC9-A668-52FF651B8C23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251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CEFED00-D292-4CB4-9BAA-817DB09661EB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E785941-6C01-4CF3-B7AD-AB9B7033AD6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888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827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7FAC603-789B-48F2-B865-964096836E58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8474434-4682-40F7-B44D-A8648782706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583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0438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8075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140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BA991B8-1652-4156-9A94-B56265617D4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D0A010F-4154-4090-998C-002A0B3E1B6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6204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BA991B8-1652-4156-9A94-B56265617D4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D0A010F-4154-4090-998C-002A0B3E1B6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61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815F330-E22B-475A-B00E-F2E36D436579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7F40ACD-D141-4613-AD05-B907A034025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246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1F3245D-9DED-428F-92DC-E6DFB90CAE6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3194BE-9D62-4574-A303-D84FA7C86D35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67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BA991B8-1652-4156-9A94-B56265617D4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D0A010F-4154-4090-998C-002A0B3E1B64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8277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F9A893E-01CA-4F06-A95B-21976A032AC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60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552CAB8-DC34-4C92-91F7-7C35D3A88AE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643377-0726-4136-83E4-A6EE06FFFCB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14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AB0073C6-D741-454E-A307-E3B4B4FD666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5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120622-8095-49BA-B7EA-D251A73785E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343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4E7A031B-66C7-40D9-B0E7-31E74DCB7FED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20F89B-C620-4D6F-AE8A-7C7A603A2AB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3409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82BEF9B-5B06-4E0A-9F41-AA079FFACE6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414B9AF-7562-4EFC-AAED-B59A03C138E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854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DA632D9-A60B-4A90-BF35-BC2EEBD1F41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06991B-7BC6-449A-9253-A1F33F174B0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830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3758B8E-F768-409E-902D-3381129829B2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3B34876-906D-4D82-91DC-AC2FF45F9BF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658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CAB0B6FA-302B-49E4-A31B-8FD81A68212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635A09B-E916-4F87-BCC1-89155B605FBC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796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1C05AC69-CE0E-44CA-A41A-ACE71D74B5C9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897311-91AD-4011-BBB3-0E39BF38A649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729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BEF990A-F53F-44AF-AF48-92B055F73A9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E3F232B-E486-4CDC-A057-83CB5FA7A44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534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3BEF47BE-6B0F-4571-AD0D-606D09F067B2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6751F3-E107-4010-A2F8-20842F5D2FB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755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7F3E268-2B01-4FE1-A951-C82E0AB63C30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87B372-2803-4D02-978F-0A5C54C6E2BB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01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56FDED14-4613-41B4-881F-21E77558D44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FAC78B-9745-4E88-BFC5-2308ADF7909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881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4732917-DD40-4E41-8139-CF8A412D35FE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3A7D87-00B7-417A-9F3E-5979126BF7C7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5819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65AD207-E50D-4012-A084-938FA2619DE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49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D2B282-6E46-4DDB-AFDB-A8F46FE4E3C0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725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216BD74A-9555-41FF-B3A1-9AA86E0823EC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68CDCD-5A78-4061-BD60-3B87B1A6955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9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9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332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D1BB6E1D-2D9F-4113-ACCF-3DE0AB235CD7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51FDF43-2A7B-4235-A636-8A813C2C2AD6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7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07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898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6306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3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63632D80-7093-4321-ABBA-720D0BFA9D8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8A4C58-CD7D-4FA2-BCD6-F6B35E13668F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798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864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61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 err="1">
                <a:latin typeface="Arial" charset="0"/>
                <a:cs typeface="Arial" charset="0"/>
              </a:rPr>
              <a:t>fgetc</a:t>
            </a:r>
            <a:r>
              <a:rPr lang="en-US" dirty="0">
                <a:latin typeface="Arial" charset="0"/>
                <a:cs typeface="Arial" charset="0"/>
              </a:rPr>
              <a:t> convert \r</a:t>
            </a:r>
            <a:r>
              <a:rPr lang="en-US" baseline="0" dirty="0">
                <a:latin typeface="Arial" charset="0"/>
                <a:cs typeface="Arial" charset="0"/>
              </a:rPr>
              <a:t> to \n when file is opened in text mode. To read ‘\r’ the file should be opened in binary mode.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aseline="0" dirty="0">
                <a:latin typeface="Arial" charset="0"/>
                <a:cs typeface="Arial" charset="0"/>
              </a:rPr>
              <a:t>But in this example if you open the file in binary mode the “line number” and “</a:t>
            </a:r>
            <a:r>
              <a:rPr lang="en-US" baseline="0" dirty="0" err="1">
                <a:latin typeface="Arial" charset="0"/>
                <a:cs typeface="Arial" charset="0"/>
              </a:rPr>
              <a:t>max_length</a:t>
            </a:r>
            <a:r>
              <a:rPr lang="en-US" baseline="0" dirty="0">
                <a:latin typeface="Arial" charset="0"/>
                <a:cs typeface="Arial" charset="0"/>
              </a:rPr>
              <a:t>” won’t be correct.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321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7B6887AD-665A-4640-AF06-542FD330FCB3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62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925936-7C81-4650-8EBB-C7D60906A641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509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BF3CC932-01E2-4E7B-824B-30C69584C464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63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36A6A49-D44C-4DA3-9255-5EE0662E5C1A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10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10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6194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39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82ED3C90-07B6-4BEA-958A-52C020BD2351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5CC534-DDEC-4B2F-9BAD-6434A808E19D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06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E703A7BE-B753-40C9-AD3A-85C112748B39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7FD449-95C6-4681-9244-72BEA1AAFE78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86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/>
            <a:fld id="{05777856-0D66-4521-86CF-4D9D0BCE0F2F}" type="slidenum">
              <a:rPr lang="en-US" smtClean="0">
                <a:solidFill>
                  <a:srgbClr val="000000"/>
                </a:solidFill>
                <a:latin typeface="Arial" charset="0"/>
                <a:cs typeface="Arial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5400" tIns="47880" rIns="95400" bIns="4788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FAFA697-8F8F-43B5-B05B-CF295F40A172}" type="slidenum">
              <a:rPr lang="en-US" sz="1300">
                <a:solidFill>
                  <a:srgbClr val="000000"/>
                </a:solidFill>
                <a:latin typeface="Arial" charset="0"/>
                <a:cs typeface="Arial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2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C2161-1892-41E1-92A8-9B5F2D90A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27F3B-4C26-4986-A044-7F6D471BE0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63513"/>
            <a:ext cx="2093913" cy="615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4100" cy="615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A9B00-0332-4DD0-9C89-001DA9347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2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99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40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7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22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6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53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8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BB349-6903-4CCD-A686-C6D32F607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32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85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0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62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3195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088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248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4435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9821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431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21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F02EF-09D5-430D-B487-544F22AEE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35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120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9019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111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717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F138-B7A7-4E92-9639-804292320E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3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BD19A-D768-438C-A1B5-610956158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4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9EAFF-C39F-475E-A875-4EC4CCC9E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3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A3368-C797-4CFE-835C-8A97812B8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92743-38A1-4B61-91E2-F44349518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5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D3680-277F-43C3-B5D4-E8DF415195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3212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801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7FA2A0B-3269-4C1A-BF41-58134F8C9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18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 b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23934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fa-IR" sz="2800" b="0" kern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b="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b="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b="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38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7F1097-F967-4B98-8AC6-93526777AC9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4582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Function </a:t>
            </a:r>
            <a:r>
              <a:rPr lang="en-US" sz="2800" dirty="0" err="1">
                <a:solidFill>
                  <a:srgbClr val="000000"/>
                </a:solidFill>
              </a:rPr>
              <a:t>fopen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opens files </a:t>
            </a:r>
          </a:p>
          <a:p>
            <a:pPr eaLnBrk="1" hangingPunct="1"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#include &lt;</a:t>
            </a:r>
            <a:r>
              <a:rPr lang="en-US" sz="2100" dirty="0" err="1">
                <a:solidFill>
                  <a:srgbClr val="000000"/>
                </a:solidFill>
              </a:rPr>
              <a:t>stdio.h</a:t>
            </a:r>
            <a:r>
              <a:rPr lang="en-US" sz="21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CC0000"/>
                </a:solidFill>
              </a:rPr>
              <a:t>	FILE *</a:t>
            </a:r>
            <a:r>
              <a:rPr lang="en-US" sz="2100" dirty="0">
                <a:solidFill>
                  <a:srgbClr val="000000"/>
                </a:solidFill>
              </a:rPr>
              <a:t> </a:t>
            </a:r>
            <a:r>
              <a:rPr lang="en-US" sz="2100" dirty="0" err="1">
                <a:solidFill>
                  <a:srgbClr val="000000"/>
                </a:solidFill>
              </a:rPr>
              <a:t>fopen</a:t>
            </a:r>
            <a:r>
              <a:rPr lang="en-US" sz="2100" dirty="0">
                <a:solidFill>
                  <a:srgbClr val="000000"/>
                </a:solidFill>
              </a:rPr>
              <a:t>(char *name, char *mode);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FILE *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Saves information about file.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don’t need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know about it.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cannot open file,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fopen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returns </a:t>
            </a:r>
            <a:r>
              <a:rPr lang="en-US" sz="2800" dirty="0">
                <a:solidFill>
                  <a:srgbClr val="CC0000"/>
                </a:solidFill>
              </a:rPr>
              <a:t>NULL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name is the name of file: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Absolute name: </a:t>
            </a:r>
            <a:r>
              <a:rPr lang="en-US" sz="2400" dirty="0">
                <a:solidFill>
                  <a:srgbClr val="000000"/>
                </a:solidFill>
              </a:rPr>
              <a:t>C:\prog\test.txt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Relative name: </a:t>
            </a:r>
            <a:r>
              <a:rPr lang="en-US" sz="2400" dirty="0">
                <a:solidFill>
                  <a:srgbClr val="000000"/>
                </a:solidFill>
              </a:rPr>
              <a:t>Mytest.txt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0C6990-BF03-486B-A5B4-73B0385044A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Modes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open for read.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write to the file.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w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open for write. Create new file.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 form the file. If file exist, its content will be destroyed.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a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open for write.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 form the file. If file exist, its content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wont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be destroyed. We write at end of file.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1D1DFF"/>
                </a:solidFill>
              </a:rPr>
              <a:t>r+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w+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a+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: same to </a:t>
            </a:r>
            <a:r>
              <a:rPr lang="en-US" sz="2800" dirty="0">
                <a:solidFill>
                  <a:srgbClr val="1D1DFF"/>
                </a:solidFill>
              </a:rPr>
              <a:t>r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w</a:t>
            </a:r>
            <a:r>
              <a:rPr lang="en-US" sz="2800" b="0" dirty="0">
                <a:solidFill>
                  <a:srgbClr val="000000"/>
                </a:solidFill>
              </a:rPr>
              <a:t>, </a:t>
            </a:r>
            <a:r>
              <a:rPr lang="en-US" sz="2800" dirty="0">
                <a:solidFill>
                  <a:srgbClr val="1D1DFF"/>
                </a:solidFill>
              </a:rPr>
              <a:t>a</a:t>
            </a:r>
            <a:r>
              <a:rPr lang="en-US" sz="2800" b="0" dirty="0">
                <a:solidFill>
                  <a:srgbClr val="000000"/>
                </a:solidFill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but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can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 and write.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0C6990-BF03-486B-A5B4-73B0385044A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Modes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7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51837"/>
            <a:ext cx="8064896" cy="494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9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271912-F505-4CF2-9C39-3E9631655D2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Modes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9067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Files 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Text: Some strings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Binary: Image file, Video file, …</a:t>
            </a:r>
          </a:p>
          <a:p>
            <a:pPr lvl="1" eaLnBrk="1" hangingPunct="1">
              <a:spcBef>
                <a:spcPts val="4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open binary file, we should add </a:t>
            </a:r>
            <a:r>
              <a:rPr lang="en-US" sz="3200" dirty="0">
                <a:solidFill>
                  <a:srgbClr val="1D1DFF"/>
                </a:solidFill>
              </a:rPr>
              <a:t>b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the mode.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1D1DFF"/>
                </a:solidFill>
              </a:rPr>
              <a:t>rb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: open binary file for read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 err="1">
                <a:solidFill>
                  <a:srgbClr val="1D1DFF"/>
                </a:solidFill>
              </a:rPr>
              <a:t>w+b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create new binary file for read and write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51327A-CA88-4D74-B3CE-79F7ED87B9E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Opening Files: Example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CC0000"/>
                </a:solidFill>
              </a:rPr>
              <a:t>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 = </a:t>
            </a:r>
            <a:r>
              <a:rPr lang="en-US" sz="3200" dirty="0" err="1">
                <a:solidFill>
                  <a:srgbClr val="000000"/>
                </a:solidFill>
              </a:rPr>
              <a:t>fopen</a:t>
            </a:r>
            <a:r>
              <a:rPr lang="en-US" sz="3200" dirty="0">
                <a:solidFill>
                  <a:srgbClr val="000000"/>
                </a:solidFill>
              </a:rPr>
              <a:t>("c:\\test.txt", "r");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if(</a:t>
            </a:r>
            <a:r>
              <a:rPr lang="en-US" sz="3200" dirty="0" err="1">
                <a:solidFill>
                  <a:srgbClr val="CC0000"/>
                </a:solidFill>
              </a:rPr>
              <a:t>fp</a:t>
            </a:r>
            <a:r>
              <a:rPr lang="en-US" sz="3200" dirty="0">
                <a:solidFill>
                  <a:srgbClr val="CC0000"/>
                </a:solidFill>
              </a:rPr>
              <a:t> == NULL</a:t>
            </a:r>
            <a:r>
              <a:rPr lang="en-US" sz="3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printf</a:t>
            </a:r>
            <a:r>
              <a:rPr lang="en-US" sz="3200" dirty="0">
                <a:solidFill>
                  <a:srgbClr val="000000"/>
                </a:solidFill>
              </a:rPr>
              <a:t>("Cannot open file\n");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return -1;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 file c:\test.txt for read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BDE55DD-E037-41CA-8935-0799E824678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File-Position Pointer (FPP)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File-Position Pointer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A pointer in file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Points to current location of read and write </a:t>
            </a:r>
          </a:p>
          <a:p>
            <a:pPr eaLnBrk="1" hangingPunct="1">
              <a:lnSpc>
                <a:spcPct val="90000"/>
              </a:lnSpc>
              <a:spcBef>
                <a:spcPts val="563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file is open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File-Position Pointer is set to start of file </a:t>
            </a:r>
          </a:p>
          <a:p>
            <a:pPr lvl="1" eaLnBrk="1" hangingPunct="1">
              <a:lnSpc>
                <a:spcPct val="90000"/>
              </a:lnSpc>
              <a:spcBef>
                <a:spcPts val="225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you read/write from/to file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File-Position Pointer advance according to the size of data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you read 2 bytes, it moves 2 bytes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you write 50 bytes, it advances 50 bytes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0B4776-846C-4654-9282-2AF1AA862F3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Closing Files 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opened file should be closed.</a:t>
            </a:r>
          </a:p>
          <a:p>
            <a:pPr eaLnBrk="1" hangingPunct="1">
              <a:spcBef>
                <a:spcPts val="813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3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we write to a file and don’t close it, some of data may be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LOST</a:t>
            </a:r>
          </a:p>
          <a:p>
            <a:pPr eaLnBrk="1" hangingPunct="1">
              <a:spcBef>
                <a:spcPts val="938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5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close the file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	</a:t>
            </a:r>
            <a:r>
              <a:rPr lang="en-US" sz="3200" dirty="0" err="1">
                <a:solidFill>
                  <a:srgbClr val="000000"/>
                </a:solidFill>
              </a:rPr>
              <a:t>fclose</a:t>
            </a:r>
            <a:r>
              <a:rPr lang="en-US" sz="3200" dirty="0">
                <a:solidFill>
                  <a:srgbClr val="000000"/>
                </a:solidFill>
              </a:rPr>
              <a:t>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FDB6C7-D051-4E53-8B04-DCCBA811345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F23A37-9CFF-47C7-87BC-0FD37DDA708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Reading/Writing Text File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fscanf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reads from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 file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</a:t>
            </a:r>
            <a:r>
              <a:rPr lang="en-US" sz="3200" dirty="0">
                <a:solidFill>
                  <a:srgbClr val="000000"/>
                </a:solidFill>
              </a:rPr>
              <a:t>fscanf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 same as </a:t>
            </a:r>
            <a:r>
              <a:rPr lang="en-US" sz="3200" dirty="0" err="1">
                <a:solidFill>
                  <a:srgbClr val="000000"/>
                </a:solidFill>
              </a:rPr>
              <a:t>scanf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Returns </a:t>
            </a:r>
            <a:r>
              <a:rPr lang="en-US" sz="3200" b="0" dirty="0">
                <a:solidFill>
                  <a:srgbClr val="CC0000"/>
                </a:solidFill>
                <a:latin typeface="Arial" charset="0"/>
                <a:cs typeface="Arial" charset="0"/>
              </a:rPr>
              <a:t>EOF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if the End-of-File has been reached.</a:t>
            </a:r>
          </a:p>
          <a:p>
            <a:pPr eaLnBrk="1" hangingPunct="1">
              <a:spcBef>
                <a:spcPts val="6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fprintf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writes to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 file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</a:t>
            </a:r>
            <a:r>
              <a:rPr lang="en-US" sz="3200" dirty="0">
                <a:solidFill>
                  <a:srgbClr val="000000"/>
                </a:solidFill>
              </a:rPr>
              <a:t>fprintf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is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 same as </a:t>
            </a:r>
            <a:r>
              <a:rPr lang="en-US" sz="3200" dirty="0" err="1">
                <a:solidFill>
                  <a:srgbClr val="000000"/>
                </a:solidFill>
              </a:rPr>
              <a:t>printf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endParaRPr lang="en-US" sz="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fscanf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>
                <a:solidFill>
                  <a:srgbClr val="CC0000"/>
                </a:solidFill>
              </a:rPr>
              <a:t>FILE *</a:t>
            </a:r>
            <a:r>
              <a:rPr lang="en-US" sz="3200" dirty="0" err="1">
                <a:solidFill>
                  <a:srgbClr val="CC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,"format", parameters);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fprintf</a:t>
            </a:r>
            <a:r>
              <a:rPr lang="en-US" sz="3200" dirty="0">
                <a:solidFill>
                  <a:srgbClr val="000000"/>
                </a:solidFill>
              </a:rPr>
              <a:t>(</a:t>
            </a:r>
            <a:r>
              <a:rPr lang="en-US" sz="3200" dirty="0">
                <a:solidFill>
                  <a:srgbClr val="CC0000"/>
                </a:solidFill>
              </a:rPr>
              <a:t>FILE *</a:t>
            </a:r>
            <a:r>
              <a:rPr lang="en-US" sz="3200" dirty="0" err="1">
                <a:solidFill>
                  <a:srgbClr val="CC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,"format", parameters);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CFB7A0-1A34-4D09-BF50-BDF9AB8B838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Text File: Example 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Assume we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have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a file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 following format: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&lt;Number of students&gt;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&lt;id of student 1&gt;  &lt;grade of student 1&gt;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&lt;id of student 2&gt;  &lt;grade of student 2&gt;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…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&lt;id of student n&gt;  &lt;grade of student n&gt;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3847EE-2D5A-4409-9A67-97D3E6D8CDA3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A05203-FA92-4C8E-8D72-EDD5D0AE3BC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stdlib.h</a:t>
            </a:r>
            <a:r>
              <a:rPr lang="en-US" sz="2000" dirty="0" smtClean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700" dirty="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>
                <a:solidFill>
                  <a:srgbClr val="CC0000"/>
                </a:solidFill>
              </a:rPr>
              <a:t>FILE *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, id;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float sum, average, grade;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 = </a:t>
            </a:r>
            <a:r>
              <a:rPr lang="en-US" sz="2000" dirty="0" err="1">
                <a:solidFill>
                  <a:srgbClr val="CC0000"/>
                </a:solidFill>
              </a:rPr>
              <a:t>fopen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inname</a:t>
            </a:r>
            <a:r>
              <a:rPr lang="en-US" sz="2000" dirty="0">
                <a:solidFill>
                  <a:srgbClr val="CC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019800" y="152400"/>
            <a:ext cx="28956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شماره و نمره دانشجويان را از فايل بخواند و ميانگين را محاسبه كند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35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E545A27-9AAE-43A9-95C8-2B5DDF70338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228600" y="269875"/>
            <a:ext cx="8686800" cy="65881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/* Read the number of students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 err="1">
                <a:solidFill>
                  <a:srgbClr val="CC0000"/>
                </a:solidFill>
              </a:rPr>
              <a:t>fscanf</a:t>
            </a:r>
            <a:r>
              <a:rPr lang="en-US" sz="1900" dirty="0">
                <a:solidFill>
                  <a:srgbClr val="CC0000"/>
                </a:solidFill>
              </a:rPr>
              <a:t>(</a:t>
            </a:r>
            <a:r>
              <a:rPr lang="en-US" sz="1900" dirty="0" err="1">
                <a:solidFill>
                  <a:srgbClr val="CC0000"/>
                </a:solidFill>
              </a:rPr>
              <a:t>fpin</a:t>
            </a:r>
            <a:r>
              <a:rPr lang="en-US" sz="1900" dirty="0">
                <a:solidFill>
                  <a:srgbClr val="CC0000"/>
                </a:solidFill>
              </a:rPr>
              <a:t>,"%d", &amp;</a:t>
            </a:r>
            <a:r>
              <a:rPr lang="en-US" sz="1900" dirty="0" err="1">
                <a:solidFill>
                  <a:srgbClr val="CC0000"/>
                </a:solidFill>
              </a:rPr>
              <a:t>num</a:t>
            </a:r>
            <a:r>
              <a:rPr lang="en-US" sz="19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/* Read the id and grade from file */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sum = 0;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for(</a:t>
            </a:r>
            <a:r>
              <a:rPr lang="en-US" sz="1900" dirty="0" err="1">
                <a:solidFill>
                  <a:srgbClr val="000000"/>
                </a:solidFill>
              </a:rPr>
              <a:t>i</a:t>
            </a:r>
            <a:r>
              <a:rPr lang="en-US" sz="1900" dirty="0">
                <a:solidFill>
                  <a:srgbClr val="000000"/>
                </a:solidFill>
              </a:rPr>
              <a:t> = 0; </a:t>
            </a:r>
            <a:r>
              <a:rPr lang="en-US" sz="1900" dirty="0" err="1">
                <a:solidFill>
                  <a:srgbClr val="000000"/>
                </a:solidFill>
              </a:rPr>
              <a:t>i</a:t>
            </a:r>
            <a:r>
              <a:rPr lang="en-US" sz="1900" dirty="0">
                <a:solidFill>
                  <a:srgbClr val="000000"/>
                </a:solidFill>
              </a:rPr>
              <a:t> &lt; </a:t>
            </a:r>
            <a:r>
              <a:rPr lang="en-US" sz="1900" dirty="0" err="1">
                <a:solidFill>
                  <a:srgbClr val="000000"/>
                </a:solidFill>
              </a:rPr>
              <a:t>num</a:t>
            </a:r>
            <a:r>
              <a:rPr lang="en-US" sz="1900" dirty="0">
                <a:solidFill>
                  <a:srgbClr val="000000"/>
                </a:solidFill>
              </a:rPr>
              <a:t>; </a:t>
            </a:r>
            <a:r>
              <a:rPr lang="en-US" sz="1900" dirty="0" err="1">
                <a:solidFill>
                  <a:srgbClr val="000000"/>
                </a:solidFill>
              </a:rPr>
              <a:t>i</a:t>
            </a:r>
            <a:r>
              <a:rPr lang="en-US" sz="19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	</a:t>
            </a:r>
            <a:r>
              <a:rPr lang="en-US" sz="1900" dirty="0" err="1">
                <a:solidFill>
                  <a:srgbClr val="CC0000"/>
                </a:solidFill>
              </a:rPr>
              <a:t>fscanf</a:t>
            </a:r>
            <a:r>
              <a:rPr lang="en-US" sz="1900" dirty="0">
                <a:solidFill>
                  <a:srgbClr val="CC0000"/>
                </a:solidFill>
              </a:rPr>
              <a:t>(</a:t>
            </a:r>
            <a:r>
              <a:rPr lang="en-US" sz="1900" dirty="0" err="1">
                <a:solidFill>
                  <a:srgbClr val="CC0000"/>
                </a:solidFill>
              </a:rPr>
              <a:t>fpin</a:t>
            </a:r>
            <a:r>
              <a:rPr lang="en-US" sz="1900" dirty="0">
                <a:solidFill>
                  <a:srgbClr val="CC0000"/>
                </a:solidFill>
              </a:rPr>
              <a:t>, "%d %f", &amp;id, &amp;grade);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	sum += grade;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 	average = sum / </a:t>
            </a:r>
            <a:r>
              <a:rPr lang="en-US" sz="1900" dirty="0" err="1">
                <a:solidFill>
                  <a:srgbClr val="000000"/>
                </a:solidFill>
              </a:rPr>
              <a:t>num</a:t>
            </a:r>
            <a:r>
              <a:rPr lang="en-US" sz="19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 err="1">
                <a:solidFill>
                  <a:srgbClr val="000000"/>
                </a:solidFill>
              </a:rPr>
              <a:t>printf</a:t>
            </a:r>
            <a:r>
              <a:rPr lang="en-US" sz="1900" dirty="0">
                <a:solidFill>
                  <a:srgbClr val="000000"/>
                </a:solidFill>
              </a:rPr>
              <a:t>("Average = %f\n", average);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endParaRPr lang="en-US" sz="1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</a:t>
            </a:r>
            <a:r>
              <a:rPr lang="en-US" sz="1900" dirty="0" err="1">
                <a:solidFill>
                  <a:srgbClr val="CC0000"/>
                </a:solidFill>
              </a:rPr>
              <a:t>fclose</a:t>
            </a:r>
            <a:r>
              <a:rPr lang="en-US" sz="1900" dirty="0">
                <a:solidFill>
                  <a:srgbClr val="CC0000"/>
                </a:solidFill>
              </a:rPr>
              <a:t>(</a:t>
            </a:r>
            <a:r>
              <a:rPr lang="en-US" sz="1900" dirty="0" err="1">
                <a:solidFill>
                  <a:srgbClr val="CC0000"/>
                </a:solidFill>
              </a:rPr>
              <a:t>fpin</a:t>
            </a:r>
            <a:r>
              <a:rPr lang="en-US" sz="19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188"/>
              </a:spcBef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22FFF3-E0B3-4F2C-B9D4-8993576489C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stdio.h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stdlib.h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>
                <a:solidFill>
                  <a:srgbClr val="CC0000"/>
                </a:solidFill>
              </a:rPr>
              <a:t>FILE *</a:t>
            </a:r>
            <a:r>
              <a:rPr lang="en-US" sz="1600" dirty="0" err="1">
                <a:solidFill>
                  <a:srgbClr val="CC0000"/>
                </a:solidFill>
              </a:rPr>
              <a:t>fpin</a:t>
            </a:r>
            <a:r>
              <a:rPr lang="en-US" sz="1600" dirty="0">
                <a:solidFill>
                  <a:srgbClr val="CC0000"/>
                </a:solidFill>
              </a:rPr>
              <a:t>, *</a:t>
            </a:r>
            <a:r>
              <a:rPr lang="en-US" sz="1600" dirty="0" err="1">
                <a:solidFill>
                  <a:srgbClr val="CC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char 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[20], </a:t>
            </a:r>
            <a:r>
              <a:rPr lang="en-US" sz="1600" dirty="0" err="1">
                <a:solidFill>
                  <a:srgbClr val="000000"/>
                </a:solidFill>
              </a:rPr>
              <a:t>outname</a:t>
            </a:r>
            <a:r>
              <a:rPr lang="en-US" sz="1600" dirty="0">
                <a:solidFill>
                  <a:srgbClr val="000000"/>
                </a:solidFill>
              </a:rPr>
              <a:t>[20];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num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id;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float sum, average, grade;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scanf</a:t>
            </a:r>
            <a:r>
              <a:rPr lang="en-US" sz="1600" dirty="0">
                <a:solidFill>
                  <a:srgbClr val="000000"/>
                </a:solidFill>
              </a:rPr>
              <a:t>("%s", 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("Enter the name of output file: 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scanf</a:t>
            </a:r>
            <a:r>
              <a:rPr lang="en-US" sz="1600" dirty="0">
                <a:solidFill>
                  <a:srgbClr val="000000"/>
                </a:solidFill>
              </a:rPr>
              <a:t>("%s", </a:t>
            </a:r>
            <a:r>
              <a:rPr lang="en-US" sz="1600" dirty="0" err="1">
                <a:solidFill>
                  <a:srgbClr val="000000"/>
                </a:solidFill>
              </a:rPr>
              <a:t>outname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fopen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("Cannot open %s\n", </a:t>
            </a:r>
            <a:r>
              <a:rPr lang="en-US" sz="1600" dirty="0" err="1">
                <a:solidFill>
                  <a:srgbClr val="000000"/>
                </a:solidFill>
              </a:rPr>
              <a:t>inname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5004048" y="228600"/>
            <a:ext cx="3911352" cy="120251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شماره و نمره دانشجويان را از فايل بخواند و ليست دانشجوياني كه نمره آنها بيشتر از ميانگين است را</a:t>
            </a:r>
            <a:r>
              <a:rPr lang="en-US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در فايل ديگري بنويسد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56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56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56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56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56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56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256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6EBB270-A32F-46D5-BA66-BCA1C979C64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85344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 err="1">
                <a:solidFill>
                  <a:srgbClr val="CC0000"/>
                </a:solidFill>
              </a:rPr>
              <a:t>fpout</a:t>
            </a:r>
            <a:r>
              <a:rPr lang="en-US" dirty="0">
                <a:solidFill>
                  <a:srgbClr val="CC0000"/>
                </a:solidFill>
              </a:rPr>
              <a:t> = </a:t>
            </a:r>
            <a:r>
              <a:rPr lang="en-US" dirty="0" err="1">
                <a:solidFill>
                  <a:srgbClr val="CC0000"/>
                </a:solidFill>
              </a:rPr>
              <a:t>fopen</a:t>
            </a:r>
            <a:r>
              <a:rPr lang="en-US" dirty="0">
                <a:solidFill>
                  <a:srgbClr val="CC0000"/>
                </a:solidFill>
              </a:rPr>
              <a:t>(</a:t>
            </a:r>
            <a:r>
              <a:rPr lang="en-US" dirty="0" err="1">
                <a:solidFill>
                  <a:srgbClr val="CC0000"/>
                </a:solidFill>
              </a:rPr>
              <a:t>outname</a:t>
            </a:r>
            <a:r>
              <a:rPr lang="en-US" dirty="0">
                <a:solidFill>
                  <a:srgbClr val="CC0000"/>
                </a:solidFill>
              </a:rPr>
              <a:t>, "w");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if(</a:t>
            </a:r>
            <a:r>
              <a:rPr lang="en-US" dirty="0" err="1">
                <a:solidFill>
                  <a:srgbClr val="000000"/>
                </a:solidFill>
              </a:rPr>
              <a:t>fpout</a:t>
            </a:r>
            <a:r>
              <a:rPr lang="en-US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err="1">
                <a:solidFill>
                  <a:srgbClr val="000000"/>
                </a:solidFill>
              </a:rPr>
              <a:t>printf</a:t>
            </a:r>
            <a:r>
              <a:rPr lang="en-US" dirty="0">
                <a:solidFill>
                  <a:srgbClr val="000000"/>
                </a:solidFill>
              </a:rPr>
              <a:t>("Cannot open %s\n", </a:t>
            </a:r>
            <a:r>
              <a:rPr lang="en-US" dirty="0" err="1">
                <a:solidFill>
                  <a:srgbClr val="000000"/>
                </a:solidFill>
              </a:rPr>
              <a:t>outname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/* Read the number of students */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fscanf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fpin</a:t>
            </a:r>
            <a:r>
              <a:rPr lang="en-US" dirty="0">
                <a:solidFill>
                  <a:srgbClr val="000000"/>
                </a:solidFill>
              </a:rPr>
              <a:t>,"%d", &amp;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/* Read the id and grade from file */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sum =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for(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0;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&lt;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err="1">
                <a:solidFill>
                  <a:srgbClr val="000000"/>
                </a:solidFill>
              </a:rPr>
              <a:t>fscanf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fpin</a:t>
            </a:r>
            <a:r>
              <a:rPr lang="en-US" dirty="0">
                <a:solidFill>
                  <a:srgbClr val="000000"/>
                </a:solidFill>
              </a:rPr>
              <a:t>, "%d %f", &amp;id, &amp;grade);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	sum += grade;	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	average = sum / </a:t>
            </a:r>
            <a:r>
              <a:rPr lang="en-US" dirty="0" err="1">
                <a:solidFill>
                  <a:srgbClr val="000000"/>
                </a:solidFill>
              </a:rPr>
              <a:t>num</a:t>
            </a:r>
            <a:r>
              <a:rPr lang="en-US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4360ED-6DCD-465F-BAAC-ABCF18E78A4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28600" y="76200"/>
            <a:ext cx="8915400" cy="6883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fclose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 = </a:t>
            </a:r>
            <a:r>
              <a:rPr lang="en-US" sz="2000" dirty="0" err="1">
                <a:solidFill>
                  <a:srgbClr val="CC0000"/>
                </a:solidFill>
              </a:rPr>
              <a:t>fopen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inname</a:t>
            </a:r>
            <a:r>
              <a:rPr lang="en-US" sz="2000" dirty="0">
                <a:solidFill>
                  <a:srgbClr val="CC0000"/>
                </a:solidFill>
              </a:rPr>
              <a:t>, "r");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</a:t>
            </a:r>
            <a:r>
              <a:rPr lang="en-US" sz="2000" dirty="0" err="1">
                <a:solidFill>
                  <a:srgbClr val="CC0000"/>
                </a:solidFill>
              </a:rPr>
              <a:t>fscanf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,"%d", &amp;</a:t>
            </a:r>
            <a:r>
              <a:rPr lang="en-US" sz="2000" dirty="0" err="1">
                <a:solidFill>
                  <a:srgbClr val="CC0000"/>
                </a:solidFill>
              </a:rPr>
              <a:t>num</a:t>
            </a:r>
            <a:r>
              <a:rPr lang="en-US" sz="20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en-US" sz="4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fprintf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, "%f\n", average);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for(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&lt; </a:t>
            </a:r>
            <a:r>
              <a:rPr lang="en-US" sz="2000" dirty="0" err="1">
                <a:solidFill>
                  <a:srgbClr val="000000"/>
                </a:solidFill>
              </a:rPr>
              <a:t>num</a:t>
            </a:r>
            <a:r>
              <a:rPr lang="en-US" sz="2000" dirty="0">
                <a:solidFill>
                  <a:srgbClr val="000000"/>
                </a:solidFill>
              </a:rPr>
              <a:t>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fscanf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"%d %f", &amp;id, &amp;grade);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if(grade &gt;= average)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</a:t>
            </a:r>
            <a:r>
              <a:rPr lang="en-US" sz="2000" dirty="0" err="1">
                <a:solidFill>
                  <a:srgbClr val="CC0000"/>
                </a:solidFill>
              </a:rPr>
              <a:t>fprintf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fpout</a:t>
            </a:r>
            <a:r>
              <a:rPr lang="en-US" sz="2000" dirty="0">
                <a:solidFill>
                  <a:srgbClr val="CC0000"/>
                </a:solidFill>
              </a:rPr>
              <a:t>, "%d: %s\n", id, "passed");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else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</a:t>
            </a:r>
            <a:r>
              <a:rPr lang="en-US" sz="2000" dirty="0" err="1">
                <a:solidFill>
                  <a:srgbClr val="000000"/>
                </a:solidFill>
              </a:rPr>
              <a:t>fprintf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, "%d: %s\n", id, "failed");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6674CB4-32D9-467C-AF6C-67ECDB4821E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Reading/Writing Characters (Text Files)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write a character to file</a:t>
            </a:r>
          </a:p>
          <a:p>
            <a:pPr eaLnBrk="1" hangingPunct="1">
              <a:spcBef>
                <a:spcPts val="375"/>
              </a:spcBef>
              <a:buClrTx/>
              <a:buFontTx/>
              <a:buNone/>
            </a:pPr>
            <a:endParaRPr lang="en-US" sz="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fputc</a:t>
            </a:r>
            <a:r>
              <a:rPr lang="en-US" sz="3200" dirty="0">
                <a:solidFill>
                  <a:srgbClr val="000000"/>
                </a:solidFill>
              </a:rPr>
              <a:t>(char c, 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11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read a char from file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char </a:t>
            </a:r>
            <a:r>
              <a:rPr lang="en-US" sz="3200" dirty="0" err="1">
                <a:solidFill>
                  <a:srgbClr val="000000"/>
                </a:solidFill>
              </a:rPr>
              <a:t>fgetc</a:t>
            </a:r>
            <a:r>
              <a:rPr lang="en-US" sz="3200" dirty="0">
                <a:solidFill>
                  <a:srgbClr val="000000"/>
                </a:solidFill>
              </a:rPr>
              <a:t>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Returns </a:t>
            </a:r>
            <a:r>
              <a:rPr lang="en-US" sz="2800" b="0" dirty="0">
                <a:solidFill>
                  <a:srgbClr val="C00000"/>
                </a:solidFill>
                <a:latin typeface="Arial" charset="0"/>
                <a:cs typeface="Arial" charset="0"/>
              </a:rPr>
              <a:t>EOF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if reaches to 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the End-of-File.</a:t>
            </a: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4576AC0-7A4F-4658-8122-37FD49A03DC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92100" y="228600"/>
            <a:ext cx="84709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stdlib.h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1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FILE *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*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[20],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[20];	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c;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375"/>
              </a:spcBef>
              <a:buClrTx/>
              <a:buFontTx/>
              <a:buNone/>
            </a:pPr>
            <a:endParaRPr lang="en-US" sz="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output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fopen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اسم يك فايل ورودي و خروجي را از كاربر بگيرد و فايل ورودي را در خروجي كپي كند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96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96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969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969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296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296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D80321A-9434-4175-86C6-555AC39D8FB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10600" cy="66294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fopen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, "w");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while((c = </a:t>
            </a:r>
            <a:r>
              <a:rPr lang="en-US" sz="2000" dirty="0" err="1">
                <a:solidFill>
                  <a:srgbClr val="CC0000"/>
                </a:solidFill>
              </a:rPr>
              <a:t>fgetc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>
                <a:solidFill>
                  <a:srgbClr val="CC0000"/>
                </a:solidFill>
              </a:rPr>
              <a:t>fpin</a:t>
            </a:r>
            <a:r>
              <a:rPr lang="en-US" sz="2000" dirty="0">
                <a:solidFill>
                  <a:srgbClr val="CC0000"/>
                </a:solidFill>
              </a:rPr>
              <a:t>)) != EOF)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	</a:t>
            </a:r>
            <a:r>
              <a:rPr lang="en-US" sz="2000" dirty="0" err="1">
                <a:solidFill>
                  <a:srgbClr val="CC0000"/>
                </a:solidFill>
              </a:rPr>
              <a:t>fputc</a:t>
            </a:r>
            <a:r>
              <a:rPr lang="en-US" sz="2000" dirty="0">
                <a:solidFill>
                  <a:srgbClr val="CC0000"/>
                </a:solidFill>
              </a:rPr>
              <a:t>(c, </a:t>
            </a:r>
            <a:r>
              <a:rPr lang="en-US" sz="2000" dirty="0" err="1">
                <a:solidFill>
                  <a:srgbClr val="CC0000"/>
                </a:solidFill>
              </a:rPr>
              <a:t>fpout</a:t>
            </a:r>
            <a:r>
              <a:rPr lang="en-US" sz="20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fclose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CBB3E7-29C4-4F43-A894-778DAC4C5360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Checking End of File 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file has two </a:t>
            </a:r>
            <a:r>
              <a:rPr lang="en-US" sz="2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indicators:</a:t>
            </a:r>
            <a:endParaRPr lang="en-US" sz="2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End of fie indicator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Error indicator</a:t>
            </a:r>
          </a:p>
          <a:p>
            <a:pPr eaLnBrk="1" hangingPunct="1"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These indicators are set when we </a:t>
            </a:r>
            <a:r>
              <a:rPr lang="en-US" sz="2200" b="0" dirty="0">
                <a:solidFill>
                  <a:srgbClr val="CC0000"/>
                </a:solidFill>
                <a:latin typeface="Arial" charset="0"/>
                <a:cs typeface="Arial" charset="0"/>
              </a:rPr>
              <a:t>want to read </a:t>
            </a: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but there is not enough data or there is an </a:t>
            </a:r>
            <a:r>
              <a:rPr lang="en-US" sz="2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error.</a:t>
            </a:r>
            <a:endParaRPr lang="en-US" sz="2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How to use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Try to read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the number of read object is less than expected </a:t>
            </a:r>
          </a:p>
          <a:p>
            <a:pPr lvl="2" eaLnBrk="1" hangingPunct="1"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end of file </a:t>
            </a:r>
            <a:r>
              <a:rPr lang="en-US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feof</a:t>
            </a:r>
            <a:endParaRPr lang="en-US" dirty="0">
              <a:solidFill>
                <a:srgbClr val="000000"/>
              </a:solidFill>
            </a:endParaRPr>
          </a:p>
          <a:p>
            <a:pPr lvl="2" eaLnBrk="1" hangingPunct="1">
              <a:spcBef>
                <a:spcPts val="5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error of file </a:t>
            </a:r>
            <a:r>
              <a:rPr lang="en-US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ferror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200" dirty="0" err="1">
                <a:solidFill>
                  <a:srgbClr val="000000"/>
                </a:solidFill>
              </a:rPr>
              <a:t>feof</a:t>
            </a: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tells that an attempt has been made to read past the end of the file, which is </a:t>
            </a:r>
            <a:r>
              <a:rPr lang="en-US" sz="2200" b="0" dirty="0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the same as that we just read the last data item from a file. We have to read one past the last data item for </a:t>
            </a:r>
            <a:r>
              <a:rPr lang="en-US" sz="2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feof</a:t>
            </a:r>
            <a:r>
              <a:rPr lang="en-US" sz="2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return nonzero.</a:t>
            </a:r>
          </a:p>
          <a:p>
            <a:pPr eaLnBrk="1" hangingPunct="1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2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8DE62D8-9559-4F2D-BBC4-D09E5EE7915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Checking End of File 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Previous example with </a:t>
            </a:r>
            <a:r>
              <a:rPr lang="en-US" sz="3200" dirty="0" err="1">
                <a:solidFill>
                  <a:srgbClr val="000000"/>
                </a:solidFill>
              </a:rPr>
              <a:t>feof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438"/>
              </a:spcBef>
              <a:buClrTx/>
              <a:buFontTx/>
              <a:buNone/>
            </a:pPr>
            <a:endParaRPr lang="en-US" sz="7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CC0000"/>
                </a:solidFill>
              </a:rPr>
              <a:t>	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3200" b="0" dirty="0">
                <a:solidFill>
                  <a:srgbClr val="CC0000"/>
                </a:solidFill>
              </a:rPr>
              <a:t>	</a:t>
            </a:r>
            <a:r>
              <a:rPr lang="en-US" sz="2800" dirty="0">
                <a:solidFill>
                  <a:srgbClr val="000000"/>
                </a:solidFill>
              </a:rPr>
              <a:t>while(1){</a:t>
            </a:r>
          </a:p>
          <a:p>
            <a:pPr eaLnBrk="1" hangingPunct="1">
              <a:spcBef>
                <a:spcPts val="300"/>
              </a:spcBef>
              <a:buClrTx/>
            </a:pPr>
            <a:r>
              <a:rPr lang="en-US" sz="2800" dirty="0">
                <a:solidFill>
                  <a:srgbClr val="000000"/>
                </a:solidFill>
              </a:rPr>
              <a:t>		c = </a:t>
            </a:r>
            <a:r>
              <a:rPr lang="en-US" sz="2800" dirty="0" err="1">
                <a:solidFill>
                  <a:srgbClr val="000000"/>
                </a:solidFill>
              </a:rPr>
              <a:t>fgetc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fpin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if(</a:t>
            </a:r>
            <a:r>
              <a:rPr lang="en-US" sz="2800" dirty="0" err="1">
                <a:solidFill>
                  <a:srgbClr val="CC0000"/>
                </a:solidFill>
              </a:rPr>
              <a:t>feof</a:t>
            </a:r>
            <a:r>
              <a:rPr lang="en-US" sz="2800" dirty="0">
                <a:solidFill>
                  <a:srgbClr val="CC0000"/>
                </a:solidFill>
              </a:rPr>
              <a:t>(</a:t>
            </a:r>
            <a:r>
              <a:rPr lang="en-US" sz="2800" dirty="0" err="1">
                <a:solidFill>
                  <a:srgbClr val="CC0000"/>
                </a:solidFill>
              </a:rPr>
              <a:t>fpin</a:t>
            </a:r>
            <a:r>
              <a:rPr lang="en-US" sz="2800" dirty="0">
                <a:solidFill>
                  <a:srgbClr val="CC0000"/>
                </a:solidFill>
              </a:rPr>
              <a:t>)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break;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</a:t>
            </a:r>
            <a:r>
              <a:rPr lang="en-US" sz="2800" dirty="0" err="1">
                <a:solidFill>
                  <a:srgbClr val="000000"/>
                </a:solidFill>
              </a:rPr>
              <a:t>fputc</a:t>
            </a:r>
            <a:r>
              <a:rPr lang="en-US" sz="2800" dirty="0">
                <a:solidFill>
                  <a:srgbClr val="000000"/>
                </a:solidFill>
              </a:rPr>
              <a:t>(c, </a:t>
            </a:r>
            <a:r>
              <a:rPr lang="en-US" sz="2800" dirty="0" err="1">
                <a:solidFill>
                  <a:srgbClr val="000000"/>
                </a:solidFill>
              </a:rPr>
              <a:t>fpout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3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414E65A-5C60-46B1-A408-54FDD5DDB66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B8B374-C81D-4C49-89D9-D34BABADD1E2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Read/Write a Line (Text File)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read a line of file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fscanf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reads until the first </a:t>
            </a:r>
            <a:r>
              <a:rPr lang="en-US" sz="24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white 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space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CC0000"/>
                </a:solidFill>
              </a:rPr>
              <a:t>	</a:t>
            </a:r>
            <a:r>
              <a:rPr lang="en-US" sz="2800" dirty="0">
                <a:solidFill>
                  <a:srgbClr val="CC0000"/>
                </a:solidFill>
              </a:rPr>
              <a:t>char * </a:t>
            </a:r>
            <a:r>
              <a:rPr lang="en-US" sz="2800" dirty="0" err="1">
                <a:solidFill>
                  <a:srgbClr val="000000"/>
                </a:solidFill>
              </a:rPr>
              <a:t>fgets</a:t>
            </a:r>
            <a:r>
              <a:rPr lang="en-US" sz="2800" dirty="0">
                <a:solidFill>
                  <a:srgbClr val="000000"/>
                </a:solidFill>
              </a:rPr>
              <a:t>(char *buff,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maxnumber</a:t>
            </a:r>
            <a:r>
              <a:rPr lang="en-US" sz="2800" dirty="0">
                <a:solidFill>
                  <a:srgbClr val="000000"/>
                </a:solidFill>
              </a:rPr>
              <a:t> , FILE *</a:t>
            </a:r>
            <a:r>
              <a:rPr lang="en-US" sz="2800" dirty="0" err="1">
                <a:solidFill>
                  <a:srgbClr val="000000"/>
                </a:solidFill>
              </a:rPr>
              <a:t>fp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at most </a:t>
            </a:r>
            <a:r>
              <a:rPr lang="en-US" sz="2800" b="0" dirty="0">
                <a:solidFill>
                  <a:srgbClr val="000000"/>
                </a:solidFill>
              </a:rPr>
              <a:t>maxnumber-1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chars 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Reading stops after EOF or \n, if a \n is read it is stored in buffer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Add ‘\0’ to the end of string</a:t>
            </a: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reach to end of file without reading any character, return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NULL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356CA3B-2F87-44BE-8754-284971A962C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Read/Write a Line (Text File)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write a line to file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 err="1" smtClean="0">
                <a:solidFill>
                  <a:srgbClr val="CC0000"/>
                </a:solidFill>
              </a:rPr>
              <a:t>int</a:t>
            </a:r>
            <a:r>
              <a:rPr lang="en-US" sz="3200" dirty="0" smtClean="0">
                <a:solidFill>
                  <a:srgbClr val="CC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fputs</a:t>
            </a:r>
            <a:r>
              <a:rPr lang="en-US" sz="3200" dirty="0">
                <a:solidFill>
                  <a:srgbClr val="000000"/>
                </a:solidFill>
              </a:rPr>
              <a:t>(char *buff, 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5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 the string buff to file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Does </a:t>
            </a:r>
            <a:r>
              <a:rPr lang="en-US" sz="3200" b="0" dirty="0">
                <a:solidFill>
                  <a:srgbClr val="C00000"/>
                </a:solidFill>
                <a:latin typeface="Arial" charset="0"/>
                <a:cs typeface="Arial" charset="0"/>
              </a:rPr>
              <a:t>NOT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add \n at the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On success, a non-negative value is returned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 On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error, the function returns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EOF.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4A38B7-51EF-465A-AA3F-3EE558DDD77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 b="0" dirty="0">
                <a:solidFill>
                  <a:srgbClr val="293A83"/>
                </a:solidFill>
                <a:latin typeface="Arial" charset="0"/>
                <a:cs typeface="Arial" charset="0"/>
              </a:rPr>
              <a:t>Example: Count the number of lines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char </a:t>
            </a:r>
            <a:r>
              <a:rPr lang="en-US" sz="2300" dirty="0" err="1">
                <a:solidFill>
                  <a:srgbClr val="000000"/>
                </a:solidFill>
              </a:rPr>
              <a:t>buf</a:t>
            </a:r>
            <a:r>
              <a:rPr lang="en-US" sz="2300" dirty="0">
                <a:solidFill>
                  <a:srgbClr val="000000"/>
                </a:solidFill>
              </a:rPr>
              <a:t>[</a:t>
            </a:r>
            <a:r>
              <a:rPr lang="en-US" sz="2300" dirty="0">
                <a:solidFill>
                  <a:srgbClr val="CC0000"/>
                </a:solidFill>
              </a:rPr>
              <a:t>500</a:t>
            </a:r>
            <a:r>
              <a:rPr lang="en-US" sz="2300" dirty="0">
                <a:solidFill>
                  <a:srgbClr val="000000"/>
                </a:solidFill>
              </a:rPr>
              <a:t>]; // 500 &gt; every line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300" dirty="0" err="1">
                <a:solidFill>
                  <a:srgbClr val="000000"/>
                </a:solidFill>
              </a:rPr>
              <a:t>fpin</a:t>
            </a:r>
            <a:r>
              <a:rPr lang="en-US" sz="2300" dirty="0">
                <a:solidFill>
                  <a:srgbClr val="000000"/>
                </a:solidFill>
              </a:rPr>
              <a:t> = </a:t>
            </a:r>
            <a:r>
              <a:rPr lang="en-US" sz="2300" dirty="0" err="1">
                <a:solidFill>
                  <a:srgbClr val="000000"/>
                </a:solidFill>
              </a:rPr>
              <a:t>fopen</a:t>
            </a:r>
            <a:r>
              <a:rPr lang="en-US" sz="2300" dirty="0">
                <a:solidFill>
                  <a:srgbClr val="000000"/>
                </a:solidFill>
              </a:rPr>
              <a:t>(</a:t>
            </a:r>
            <a:r>
              <a:rPr lang="en-US" sz="2300" dirty="0" err="1">
                <a:solidFill>
                  <a:srgbClr val="000000"/>
                </a:solidFill>
              </a:rPr>
              <a:t>inname</a:t>
            </a:r>
            <a:r>
              <a:rPr lang="en-US" sz="23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if(</a:t>
            </a:r>
            <a:r>
              <a:rPr lang="en-US" sz="2300" dirty="0" err="1">
                <a:solidFill>
                  <a:srgbClr val="000000"/>
                </a:solidFill>
              </a:rPr>
              <a:t>fpin</a:t>
            </a:r>
            <a:r>
              <a:rPr lang="en-US" sz="23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</a:t>
            </a:r>
            <a:r>
              <a:rPr lang="en-US" sz="2300" dirty="0" err="1">
                <a:solidFill>
                  <a:srgbClr val="000000"/>
                </a:solidFill>
              </a:rPr>
              <a:t>printf</a:t>
            </a:r>
            <a:r>
              <a:rPr lang="en-US" sz="2300" dirty="0">
                <a:solidFill>
                  <a:srgbClr val="000000"/>
                </a:solidFill>
              </a:rPr>
              <a:t>("Cannot open %s\n", </a:t>
            </a:r>
            <a:r>
              <a:rPr lang="en-US" sz="2300" dirty="0" err="1">
                <a:solidFill>
                  <a:srgbClr val="000000"/>
                </a:solidFill>
              </a:rPr>
              <a:t>inname</a:t>
            </a:r>
            <a:r>
              <a:rPr lang="en-US" sz="23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while(</a:t>
            </a:r>
            <a:r>
              <a:rPr lang="en-US" sz="2300" dirty="0" err="1">
                <a:solidFill>
                  <a:srgbClr val="000000"/>
                </a:solidFill>
              </a:rPr>
              <a:t>fgets</a:t>
            </a:r>
            <a:r>
              <a:rPr lang="en-US" sz="2300" dirty="0">
                <a:solidFill>
                  <a:srgbClr val="000000"/>
                </a:solidFill>
              </a:rPr>
              <a:t>(</a:t>
            </a:r>
            <a:r>
              <a:rPr lang="en-US" sz="2300" dirty="0" err="1">
                <a:solidFill>
                  <a:srgbClr val="000000"/>
                </a:solidFill>
              </a:rPr>
              <a:t>buf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dirty="0">
                <a:solidFill>
                  <a:srgbClr val="CC0000"/>
                </a:solidFill>
              </a:rPr>
              <a:t>500</a:t>
            </a:r>
            <a:r>
              <a:rPr lang="en-US" sz="2300" dirty="0">
                <a:solidFill>
                  <a:srgbClr val="000000"/>
                </a:solidFill>
              </a:rPr>
              <a:t>, </a:t>
            </a:r>
            <a:r>
              <a:rPr lang="en-US" sz="2300" dirty="0" err="1">
                <a:solidFill>
                  <a:srgbClr val="000000"/>
                </a:solidFill>
              </a:rPr>
              <a:t>fpin</a:t>
            </a:r>
            <a:r>
              <a:rPr lang="en-US" sz="2300" dirty="0">
                <a:solidFill>
                  <a:srgbClr val="000000"/>
                </a:solidFill>
              </a:rPr>
              <a:t>) != NULL)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count++;</a:t>
            </a:r>
          </a:p>
          <a:p>
            <a:pPr eaLnBrk="1" hangingPunct="1">
              <a:lnSpc>
                <a:spcPct val="9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</a:t>
            </a:r>
            <a:r>
              <a:rPr lang="en-US" sz="2300" dirty="0" err="1">
                <a:solidFill>
                  <a:srgbClr val="000000"/>
                </a:solidFill>
              </a:rPr>
              <a:t>printf</a:t>
            </a:r>
            <a:r>
              <a:rPr lang="en-US" sz="2300" dirty="0">
                <a:solidFill>
                  <a:srgbClr val="000000"/>
                </a:solidFill>
              </a:rPr>
              <a:t>("Number of Lines = %d\n", count);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stdio.h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</a:rPr>
              <a:t>stdlib.h</a:t>
            </a:r>
            <a:r>
              <a:rPr lang="en-US" sz="20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FILE *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*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char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[20],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[20];	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CC0000"/>
                </a:solidFill>
              </a:rPr>
              <a:t>	char </a:t>
            </a:r>
            <a:r>
              <a:rPr lang="en-US" sz="2000" dirty="0" err="1">
                <a:solidFill>
                  <a:srgbClr val="CC0000"/>
                </a:solidFill>
              </a:rPr>
              <a:t>buf</a:t>
            </a:r>
            <a:r>
              <a:rPr lang="en-US" sz="2000" dirty="0">
                <a:solidFill>
                  <a:srgbClr val="CC0000"/>
                </a:solidFill>
              </a:rPr>
              <a:t>[1000];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input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("Enter the name of output file: 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scanf</a:t>
            </a:r>
            <a:r>
              <a:rPr lang="en-US" sz="2000" dirty="0">
                <a:solidFill>
                  <a:srgbClr val="000000"/>
                </a:solidFill>
              </a:rPr>
              <a:t>("%s", </a:t>
            </a:r>
            <a:r>
              <a:rPr lang="en-US" sz="2000" dirty="0" err="1">
                <a:solidFill>
                  <a:srgbClr val="000000"/>
                </a:solidFill>
              </a:rPr>
              <a:t>outname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 </a:t>
            </a:r>
            <a:r>
              <a:rPr lang="en-US" sz="2000" dirty="0" err="1">
                <a:solidFill>
                  <a:srgbClr val="000000"/>
                </a:solidFill>
              </a:rPr>
              <a:t>fopen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if(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printf</a:t>
            </a:r>
            <a:r>
              <a:rPr lang="en-US" sz="2000" dirty="0">
                <a:solidFill>
                  <a:srgbClr val="000000"/>
                </a:solidFill>
              </a:rPr>
              <a:t>("Cannot open %s\n", </a:t>
            </a:r>
            <a:r>
              <a:rPr lang="en-US" sz="2000" dirty="0" err="1">
                <a:solidFill>
                  <a:srgbClr val="000000"/>
                </a:solidFill>
              </a:rPr>
              <a:t>inname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}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92551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برنامه‌اي كه اسم يك فايل ورودي و خروجي را از كاربر بگيرد و فايل ورودي را در خروجي كپي كند</a:t>
            </a:r>
            <a:r>
              <a:rPr lang="hi-IN" b="0" dirty="0">
                <a:solidFill>
                  <a:srgbClr val="000000"/>
                </a:solidFill>
                <a:latin typeface="Tahoma" pitchFamily="34" charset="0"/>
              </a:rPr>
              <a:t>.</a:t>
            </a:r>
            <a:endParaRPr lang="en-US" b="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39F719-FD11-4B64-9232-2186FBC6963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228600" y="269875"/>
            <a:ext cx="8686800" cy="65881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63"/>
              </a:spcBef>
              <a:buClrTx/>
              <a:buFontTx/>
              <a:buNone/>
            </a:pPr>
            <a:endParaRPr lang="en-US" sz="17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fpout</a:t>
            </a:r>
            <a:r>
              <a:rPr lang="en-US" sz="2100" dirty="0">
                <a:solidFill>
                  <a:srgbClr val="000000"/>
                </a:solidFill>
              </a:rPr>
              <a:t> = </a:t>
            </a:r>
            <a:r>
              <a:rPr lang="en-US" sz="2100" dirty="0" err="1">
                <a:solidFill>
                  <a:srgbClr val="000000"/>
                </a:solidFill>
              </a:rPr>
              <a:t>fopen</a:t>
            </a:r>
            <a:r>
              <a:rPr lang="en-US" sz="2100" dirty="0">
                <a:solidFill>
                  <a:srgbClr val="000000"/>
                </a:solidFill>
              </a:rPr>
              <a:t>(</a:t>
            </a:r>
            <a:r>
              <a:rPr lang="en-US" sz="2100" dirty="0" err="1">
                <a:solidFill>
                  <a:srgbClr val="000000"/>
                </a:solidFill>
              </a:rPr>
              <a:t>outname</a:t>
            </a:r>
            <a:r>
              <a:rPr lang="en-US" sz="2100" dirty="0">
                <a:solidFill>
                  <a:srgbClr val="000000"/>
                </a:solidFill>
              </a:rPr>
              <a:t>, "w");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if(</a:t>
            </a:r>
            <a:r>
              <a:rPr lang="en-US" sz="2100" dirty="0" err="1">
                <a:solidFill>
                  <a:srgbClr val="000000"/>
                </a:solidFill>
              </a:rPr>
              <a:t>fpout</a:t>
            </a:r>
            <a:r>
              <a:rPr lang="en-US" sz="21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</a:t>
            </a:r>
            <a:r>
              <a:rPr lang="en-US" sz="2100" dirty="0" err="1">
                <a:solidFill>
                  <a:srgbClr val="000000"/>
                </a:solidFill>
              </a:rPr>
              <a:t>printf</a:t>
            </a:r>
            <a:r>
              <a:rPr lang="en-US" sz="2100" dirty="0">
                <a:solidFill>
                  <a:srgbClr val="000000"/>
                </a:solidFill>
              </a:rPr>
              <a:t>("Cannot open %s\n", </a:t>
            </a:r>
            <a:r>
              <a:rPr lang="en-US" sz="2100" dirty="0" err="1">
                <a:solidFill>
                  <a:srgbClr val="000000"/>
                </a:solidFill>
              </a:rPr>
              <a:t>outname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CC0000"/>
                </a:solidFill>
              </a:rPr>
              <a:t>	while(</a:t>
            </a:r>
            <a:r>
              <a:rPr lang="en-US" sz="2100" dirty="0" err="1">
                <a:solidFill>
                  <a:srgbClr val="CC0000"/>
                </a:solidFill>
              </a:rPr>
              <a:t>fgets</a:t>
            </a:r>
            <a:r>
              <a:rPr lang="en-US" sz="2100" dirty="0">
                <a:solidFill>
                  <a:srgbClr val="CC0000"/>
                </a:solidFill>
              </a:rPr>
              <a:t>(</a:t>
            </a:r>
            <a:r>
              <a:rPr lang="en-US" sz="2100" dirty="0" err="1">
                <a:solidFill>
                  <a:srgbClr val="CC0000"/>
                </a:solidFill>
              </a:rPr>
              <a:t>buf</a:t>
            </a:r>
            <a:r>
              <a:rPr lang="en-US" sz="2100" dirty="0">
                <a:solidFill>
                  <a:srgbClr val="CC0000"/>
                </a:solidFill>
              </a:rPr>
              <a:t>, 1000, </a:t>
            </a:r>
            <a:r>
              <a:rPr lang="en-US" sz="2100" dirty="0" err="1">
                <a:solidFill>
                  <a:srgbClr val="CC0000"/>
                </a:solidFill>
              </a:rPr>
              <a:t>fpin</a:t>
            </a:r>
            <a:r>
              <a:rPr lang="en-US" sz="2100" dirty="0">
                <a:solidFill>
                  <a:srgbClr val="CC0000"/>
                </a:solidFill>
              </a:rPr>
              <a:t>) != NULL)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CC0000"/>
                </a:solidFill>
              </a:rPr>
              <a:t>		</a:t>
            </a:r>
            <a:r>
              <a:rPr lang="en-US" sz="2100" dirty="0" err="1">
                <a:solidFill>
                  <a:srgbClr val="CC0000"/>
                </a:solidFill>
              </a:rPr>
              <a:t>fputs</a:t>
            </a:r>
            <a:r>
              <a:rPr lang="en-US" sz="2100" dirty="0">
                <a:solidFill>
                  <a:srgbClr val="CC0000"/>
                </a:solidFill>
              </a:rPr>
              <a:t>(</a:t>
            </a:r>
            <a:r>
              <a:rPr lang="en-US" sz="2100" dirty="0" err="1">
                <a:solidFill>
                  <a:srgbClr val="CC0000"/>
                </a:solidFill>
              </a:rPr>
              <a:t>fpout</a:t>
            </a:r>
            <a:r>
              <a:rPr lang="en-US" sz="2100" dirty="0">
                <a:solidFill>
                  <a:srgbClr val="CC0000"/>
                </a:solidFill>
              </a:rPr>
              <a:t>, </a:t>
            </a:r>
            <a:r>
              <a:rPr lang="en-US" sz="2100" dirty="0" err="1">
                <a:solidFill>
                  <a:srgbClr val="CC0000"/>
                </a:solidFill>
              </a:rPr>
              <a:t>buf</a:t>
            </a:r>
            <a:r>
              <a:rPr lang="en-US" sz="21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dirty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fclose</a:t>
            </a:r>
            <a:r>
              <a:rPr lang="en-US" sz="2100" dirty="0">
                <a:solidFill>
                  <a:srgbClr val="000000"/>
                </a:solidFill>
              </a:rPr>
              <a:t>(</a:t>
            </a:r>
            <a:r>
              <a:rPr lang="en-US" sz="2100" dirty="0" err="1">
                <a:solidFill>
                  <a:srgbClr val="000000"/>
                </a:solidFill>
              </a:rPr>
              <a:t>fpin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</a:t>
            </a:r>
            <a:r>
              <a:rPr lang="en-US" sz="2100" dirty="0" err="1">
                <a:solidFill>
                  <a:srgbClr val="000000"/>
                </a:solidFill>
              </a:rPr>
              <a:t>fclose</a:t>
            </a:r>
            <a:r>
              <a:rPr lang="en-US" sz="2100" dirty="0">
                <a:solidFill>
                  <a:srgbClr val="000000"/>
                </a:solidFill>
              </a:rPr>
              <a:t>(</a:t>
            </a:r>
            <a:r>
              <a:rPr lang="en-US" sz="2100" dirty="0" err="1">
                <a:solidFill>
                  <a:srgbClr val="000000"/>
                </a:solidFill>
              </a:rPr>
              <a:t>fpout</a:t>
            </a:r>
            <a:r>
              <a:rPr lang="en-US" sz="21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endParaRPr lang="en-US" sz="2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313"/>
              </a:spcBef>
              <a:buClrTx/>
              <a:buFontTx/>
              <a:buNone/>
            </a:pPr>
            <a:r>
              <a:rPr lang="en-US" sz="21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1: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3 30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1 2 3 4 5 6 7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12 34 56 78 90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123 456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2: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654 321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09 87 65 43 21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7 6 5 4 3 2 1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196169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تابعي كه اطلاعات دو فايل را بگيرد و فايل اول را به صورت برعكس در فايل دوم بنويسيد.</a:t>
            </a:r>
          </a:p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تعداد خط‌ها و حداكثر طول هر </a:t>
            </a:r>
            <a:r>
              <a:rPr lang="fa-IR" b="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خط در ابتدای فايل 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اول مشخص شده است.</a:t>
            </a:r>
          </a:p>
        </p:txBody>
      </p:sp>
    </p:spTree>
    <p:extLst>
      <p:ext uri="{BB962C8B-B14F-4D97-AF65-F5344CB8AC3E}">
        <p14:creationId xmlns:p14="http://schemas.microsoft.com/office/powerpoint/2010/main" val="10725000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reverse_copy1(FILE *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FILE *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lines, 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= 0, 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fscanf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"%d %d\n", &amp;lines, &amp;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char </a:t>
            </a:r>
            <a:r>
              <a:rPr lang="en-US" sz="2200" dirty="0" err="1">
                <a:solidFill>
                  <a:srgbClr val="000000"/>
                </a:solidFill>
              </a:rPr>
              <a:t>arr</a:t>
            </a:r>
            <a:r>
              <a:rPr lang="en-US" sz="2200" dirty="0">
                <a:solidFill>
                  <a:srgbClr val="000000"/>
                </a:solidFill>
              </a:rPr>
              <a:t>[lines * 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];    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do{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char c = </a:t>
            </a:r>
            <a:r>
              <a:rPr lang="en-US" sz="2200" dirty="0" err="1">
                <a:solidFill>
                  <a:srgbClr val="000000"/>
                </a:solidFill>
              </a:rPr>
              <a:t>fgetc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if(</a:t>
            </a:r>
            <a:r>
              <a:rPr lang="en-US" sz="2200" dirty="0" err="1">
                <a:solidFill>
                  <a:srgbClr val="000000"/>
                </a:solidFill>
              </a:rPr>
              <a:t>feof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   break;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</a:t>
            </a:r>
            <a:r>
              <a:rPr lang="en-US" sz="2200" dirty="0" err="1">
                <a:solidFill>
                  <a:srgbClr val="000000"/>
                </a:solidFill>
              </a:rPr>
              <a:t>arr</a:t>
            </a:r>
            <a:r>
              <a:rPr lang="en-US" sz="2200" dirty="0">
                <a:solidFill>
                  <a:srgbClr val="000000"/>
                </a:solidFill>
              </a:rPr>
              <a:t>[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++] = c;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}while(1);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for(j = </a:t>
            </a:r>
            <a:r>
              <a:rPr lang="en-US" sz="2200" dirty="0" err="1">
                <a:solidFill>
                  <a:srgbClr val="000000"/>
                </a:solidFill>
              </a:rPr>
              <a:t>i</a:t>
            </a:r>
            <a:r>
              <a:rPr lang="en-US" sz="2200" dirty="0">
                <a:solidFill>
                  <a:srgbClr val="000000"/>
                </a:solidFill>
              </a:rPr>
              <a:t> - 1; j &gt; -1; j--)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   </a:t>
            </a:r>
            <a:r>
              <a:rPr lang="en-US" sz="2200" dirty="0" err="1">
                <a:solidFill>
                  <a:srgbClr val="000000"/>
                </a:solidFill>
              </a:rPr>
              <a:t>fputc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arr</a:t>
            </a:r>
            <a:r>
              <a:rPr lang="en-US" sz="2200" dirty="0">
                <a:solidFill>
                  <a:srgbClr val="000000"/>
                </a:solidFill>
              </a:rPr>
              <a:t>[j], 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292080" y="2877904"/>
            <a:ext cx="3744416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What happen if input file is to large?!! </a:t>
            </a:r>
          </a:p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Huge memory allocation! May not feasible</a:t>
            </a:r>
          </a:p>
        </p:txBody>
      </p:sp>
    </p:spTree>
    <p:extLst>
      <p:ext uri="{BB962C8B-B14F-4D97-AF65-F5344CB8AC3E}">
        <p14:creationId xmlns:p14="http://schemas.microsoft.com/office/powerpoint/2010/main" val="4058373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void reverse_copy2(char *</a:t>
            </a:r>
            <a:r>
              <a:rPr lang="en-US" sz="1400" dirty="0" err="1">
                <a:solidFill>
                  <a:srgbClr val="000000"/>
                </a:solidFill>
              </a:rPr>
              <a:t>inname</a:t>
            </a:r>
            <a:r>
              <a:rPr lang="en-US" sz="1400" dirty="0">
                <a:solidFill>
                  <a:srgbClr val="000000"/>
                </a:solidFill>
              </a:rPr>
              <a:t>, char *</a:t>
            </a:r>
            <a:r>
              <a:rPr lang="en-US" sz="1400" dirty="0" err="1">
                <a:solidFill>
                  <a:srgbClr val="000000"/>
                </a:solidFill>
              </a:rPr>
              <a:t>outname</a:t>
            </a:r>
            <a:r>
              <a:rPr lang="en-US" sz="14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FILE * 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fopen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inname</a:t>
            </a:r>
            <a:r>
              <a:rPr lang="en-US" sz="1400" dirty="0">
                <a:solidFill>
                  <a:srgbClr val="000000"/>
                </a:solidFill>
              </a:rPr>
              <a:t>, "r"); FILE * 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fopen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outname</a:t>
            </a:r>
            <a:r>
              <a:rPr lang="en-US" sz="1400" dirty="0">
                <a:solidFill>
                  <a:srgbClr val="000000"/>
                </a:solidFill>
              </a:rPr>
              <a:t>, "w");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if((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 == NULL) || (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 == NULL)){ </a:t>
            </a:r>
            <a:r>
              <a:rPr lang="en-US" sz="1400" dirty="0" err="1">
                <a:solidFill>
                  <a:srgbClr val="000000"/>
                </a:solidFill>
              </a:rPr>
              <a:t>printf</a:t>
            </a:r>
            <a:r>
              <a:rPr lang="en-US" sz="1400" dirty="0">
                <a:solidFill>
                  <a:srgbClr val="000000"/>
                </a:solidFill>
              </a:rPr>
              <a:t>("Error");  exit(-1); }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lines, 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, j, k;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fscanf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, "%d %d\n", &amp;lines, &amp;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</a:t>
            </a:r>
            <a:r>
              <a:rPr lang="en-US" sz="1400" dirty="0" err="1">
                <a:solidFill>
                  <a:srgbClr val="000000"/>
                </a:solidFill>
              </a:rPr>
              <a:t>fclose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char 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[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for(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= 0;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 &lt; lines;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	    </a:t>
            </a:r>
            <a:r>
              <a:rPr lang="en-US" sz="1400" dirty="0" err="1">
                <a:solidFill>
                  <a:srgbClr val="000000"/>
                </a:solidFill>
              </a:rPr>
              <a:t>int</a:t>
            </a:r>
            <a:r>
              <a:rPr lang="en-US" sz="1400" dirty="0">
                <a:solidFill>
                  <a:srgbClr val="000000"/>
                </a:solidFill>
              </a:rPr>
              <a:t> tmp1, tmp2;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FILE * 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 = </a:t>
            </a:r>
            <a:r>
              <a:rPr lang="en-US" sz="1400" dirty="0" err="1">
                <a:solidFill>
                  <a:srgbClr val="000000"/>
                </a:solidFill>
              </a:rPr>
              <a:t>fopen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inname</a:t>
            </a:r>
            <a:r>
              <a:rPr lang="en-US" sz="1400" dirty="0">
                <a:solidFill>
                  <a:srgbClr val="000000"/>
                </a:solidFill>
              </a:rPr>
              <a:t>, "r");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</a:t>
            </a:r>
            <a:r>
              <a:rPr lang="en-US" sz="1400" dirty="0" err="1">
                <a:solidFill>
                  <a:srgbClr val="000000"/>
                </a:solidFill>
              </a:rPr>
              <a:t>fscanf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, "%d %d\n", &amp;tmp1, &amp;tmp2);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for(j = 0; j &lt; lines - </a:t>
            </a:r>
            <a:r>
              <a:rPr lang="en-US" sz="1400" dirty="0" err="1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</a:rPr>
              <a:t>; j++)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</a:rPr>
              <a:t>fgets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max_len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</a:t>
            </a:r>
            <a:r>
              <a:rPr lang="en-US" sz="1400" dirty="0" err="1">
                <a:solidFill>
                  <a:srgbClr val="000000"/>
                </a:solidFill>
              </a:rPr>
              <a:t>fclose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fpin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for(k = </a:t>
            </a:r>
            <a:r>
              <a:rPr lang="en-US" sz="1400" dirty="0" err="1">
                <a:solidFill>
                  <a:srgbClr val="000000"/>
                </a:solidFill>
              </a:rPr>
              <a:t>strlen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) - 1; k &gt;= 0; k--)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</a:rPr>
              <a:t>fputc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arr</a:t>
            </a:r>
            <a:r>
              <a:rPr lang="en-US" sz="1400" dirty="0">
                <a:solidFill>
                  <a:srgbClr val="000000"/>
                </a:solidFill>
              </a:rPr>
              <a:t>[k], 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}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    </a:t>
            </a:r>
            <a:r>
              <a:rPr lang="en-US" sz="1400" dirty="0" err="1">
                <a:solidFill>
                  <a:srgbClr val="000000"/>
                </a:solidFill>
              </a:rPr>
              <a:t>fclose</a:t>
            </a:r>
            <a:r>
              <a:rPr lang="en-US" sz="1400" dirty="0">
                <a:solidFill>
                  <a:srgbClr val="000000"/>
                </a:solidFill>
              </a:rPr>
              <a:t>(</a:t>
            </a:r>
            <a:r>
              <a:rPr lang="en-US" sz="1400" dirty="0" err="1">
                <a:solidFill>
                  <a:srgbClr val="000000"/>
                </a:solidFill>
              </a:rPr>
              <a:t>fpout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42856" y="4005064"/>
            <a:ext cx="3096344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 many open/close</a:t>
            </a:r>
          </a:p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Lot of dummy read</a:t>
            </a:r>
          </a:p>
        </p:txBody>
      </p:sp>
    </p:spTree>
    <p:extLst>
      <p:ext uri="{BB962C8B-B14F-4D97-AF65-F5344CB8AC3E}">
        <p14:creationId xmlns:p14="http://schemas.microsoft.com/office/powerpoint/2010/main" val="1960427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28A7F8-080B-440D-B248-210C72FC239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-369888"/>
            <a:ext cx="8229600" cy="131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 smtClean="0">
                <a:solidFill>
                  <a:srgbClr val="293A83"/>
                </a:solidFill>
                <a:latin typeface="Arial" charset="0"/>
                <a:cs typeface="Arial" charset="0"/>
              </a:rPr>
              <a:t>Return value of fprintf</a:t>
            </a:r>
            <a:endParaRPr lang="en-US" sz="4000" b="0" dirty="0">
              <a:solidFill>
                <a:srgbClr val="293A83"/>
              </a:solidFill>
              <a:latin typeface="Arial" charset="0"/>
              <a:cs typeface="Arial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34400" cy="52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On success, the total number of characters written is returned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a writing error occurs, the error indicator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is 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and a negative number is returned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You can check the success by calling </a:t>
            </a:r>
            <a:r>
              <a:rPr lang="en-US" sz="2800" dirty="0" err="1">
                <a:solidFill>
                  <a:srgbClr val="FF0000"/>
                </a:solidFill>
              </a:rPr>
              <a:t>ferror</a:t>
            </a:r>
            <a:r>
              <a:rPr lang="en-US" sz="2800" dirty="0">
                <a:solidFill>
                  <a:srgbClr val="FF0000"/>
                </a:solidFill>
              </a:rPr>
              <a:t>(FILE *)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which return a 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value different from zero if the error indicator 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of the stream was set.</a:t>
            </a:r>
          </a:p>
        </p:txBody>
      </p:sp>
    </p:spTree>
    <p:extLst>
      <p:ext uri="{BB962C8B-B14F-4D97-AF65-F5344CB8AC3E}">
        <p14:creationId xmlns:p14="http://schemas.microsoft.com/office/powerpoint/2010/main" val="3383340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28A7F8-080B-440D-B248-210C72FC239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-369888"/>
            <a:ext cx="8229600" cy="131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 smtClean="0">
                <a:solidFill>
                  <a:srgbClr val="293A83"/>
                </a:solidFill>
                <a:latin typeface="Arial" charset="0"/>
                <a:cs typeface="Arial" charset="0"/>
              </a:rPr>
              <a:t>Return value of fscanf</a:t>
            </a:r>
            <a:endParaRPr lang="en-US" sz="4000" b="0" dirty="0">
              <a:solidFill>
                <a:srgbClr val="293A83"/>
              </a:solidFill>
              <a:latin typeface="Arial" charset="0"/>
              <a:cs typeface="Arial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34400" cy="52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On success, the function returns </a:t>
            </a:r>
            <a:r>
              <a:rPr lang="en-US" sz="3200" b="0" dirty="0">
                <a:solidFill>
                  <a:srgbClr val="FF0000"/>
                </a:solidFill>
                <a:latin typeface="Arial" charset="0"/>
                <a:cs typeface="Arial" charset="0"/>
              </a:rPr>
              <a:t>the number of items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of the argument list successfully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filled.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count can match the expected number of items or be less (even zero) due to a matching failure, a reading error, or the reach of the end-of-file.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a reading error happens or the end-of-file is reached while reading, the proper indicator is set (</a:t>
            </a:r>
            <a:r>
              <a:rPr lang="en-US" sz="3200" dirty="0" err="1">
                <a:solidFill>
                  <a:srgbClr val="FF0000"/>
                </a:solidFill>
              </a:rPr>
              <a:t>feof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or </a:t>
            </a:r>
            <a:r>
              <a:rPr lang="en-US" sz="3200" dirty="0" err="1">
                <a:solidFill>
                  <a:srgbClr val="FF0000"/>
                </a:solidFill>
              </a:rPr>
              <a:t>ferror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).</a:t>
            </a:r>
            <a:endParaRPr lang="en-US" sz="2800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472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483A1F-ECD7-4B88-A5BC-4B10BC5EB2CC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Introduction</a:t>
            </a:r>
            <a:r>
              <a:rPr lang="en-US" sz="4000" dirty="0">
                <a:solidFill>
                  <a:srgbClr val="293A83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Data storages of computers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1- Main memory (RAM)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volatile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/ Write data using variables</a:t>
            </a:r>
          </a:p>
          <a:p>
            <a:pPr lvl="1" eaLnBrk="1" hangingPunct="1">
              <a:spcBef>
                <a:spcPts val="45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2-Secondary storage (Hard Disk)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volatile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/ Write data using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FB4AAE3-159E-4129-9AA6-FBF925508E4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What We Will Learn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Introduction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vs. Binary files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Text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2C2C2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 File Operations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Open/Close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Read/Write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C2C2C2"/>
                </a:solidFill>
                <a:latin typeface="Arial" charset="0"/>
                <a:cs typeface="Arial" charset="0"/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28A7F8-080B-440D-B248-210C72FC239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-369888"/>
            <a:ext cx="8229600" cy="131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Binary Files: A Different File Format  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34400" cy="52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Data in binary files are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Not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encoded in ASCII format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Encoded in binary format </a:t>
            </a:r>
          </a:p>
          <a:p>
            <a:pPr eaLnBrk="1" hangingPunct="1">
              <a:spcBef>
                <a:spcPts val="87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must use different functions to read/write from/to binary files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Why?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Because, data should not be converted to/from ASCII encoding in writing/reading the files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04800" y="163513"/>
            <a:ext cx="80660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No Conversion to ASCII 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04800" y="1124744"/>
            <a:ext cx="8839200" cy="529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text files, everything is saved as ASCII codes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fprintf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“%d”, 10)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Saves 2 bytes in the file: ASCII ‘1’ ASCII ‘0’</a:t>
            </a:r>
          </a:p>
          <a:p>
            <a:pPr lvl="2" eaLnBrk="1" hangingPunct="1">
              <a:spcBef>
                <a:spcPts val="4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00110001 00110000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fscanf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“%d”, &amp;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2 bytes from file (ASCII ‘1’ ASCII ‘0’) and convert it to base 2 which mean integer number 10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binary files, there is </a:t>
            </a:r>
            <a:r>
              <a:rPr lang="en-US" sz="2400" b="0" dirty="0">
                <a:solidFill>
                  <a:srgbClr val="FF0000"/>
                </a:solidFill>
                <a:latin typeface="Arial" charset="0"/>
                <a:cs typeface="Arial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any binary to text conversion, everything is read/write in binary format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= 10;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fwrite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(&amp;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), 1,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Saves 4 bytes in the file: The code of 10 in base 2</a:t>
            </a:r>
          </a:p>
          <a:p>
            <a:pPr lvl="2" eaLnBrk="1" hangingPunct="1">
              <a:spcBef>
                <a:spcPts val="4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b="0" dirty="0">
                <a:solidFill>
                  <a:srgbClr val="000000"/>
                </a:solidFill>
                <a:latin typeface="Arial" charset="0"/>
                <a:cs typeface="Arial" charset="0"/>
              </a:rPr>
              <a:t>00000000 00000000 00000000 00001010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fread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(&amp;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sizeof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), 1,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5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Reads 4 bytes from file into </a:t>
            </a:r>
            <a:r>
              <a:rPr lang="en-US" sz="20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latin typeface="Arial" charset="0"/>
                <a:cs typeface="Arial" charset="0"/>
              </a:rPr>
              <a:t> (without any conversion)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31F3CD-7837-4DF2-A079-D66F35AB41D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65310B6-3F83-4E5F-A7E8-2BCADF31AB06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Writing to Binary Files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fwrite</a:t>
            </a:r>
            <a:r>
              <a:rPr lang="en-US" sz="2600" dirty="0">
                <a:solidFill>
                  <a:srgbClr val="000000"/>
                </a:solidFill>
              </a:rPr>
              <a:t>(void *</a:t>
            </a:r>
            <a:r>
              <a:rPr lang="en-US" sz="2600" dirty="0" err="1">
                <a:solidFill>
                  <a:srgbClr val="000000"/>
                </a:solidFill>
              </a:rPr>
              <a:t>buf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size,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num</a:t>
            </a:r>
            <a:r>
              <a:rPr lang="en-US" sz="2600" dirty="0">
                <a:solidFill>
                  <a:srgbClr val="000000"/>
                </a:solidFill>
              </a:rPr>
              <a:t>, FILE *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 smtClean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Writes </a:t>
            </a:r>
            <a:r>
              <a:rPr lang="en-US" sz="3400" dirty="0" err="1">
                <a:solidFill>
                  <a:srgbClr val="CC0000"/>
                </a:solidFill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objects from </a:t>
            </a:r>
            <a:r>
              <a:rPr lang="en-US" sz="3400" dirty="0" err="1">
                <a:solidFill>
                  <a:srgbClr val="CC0000"/>
                </a:solidFill>
              </a:rPr>
              <a:t>buf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</a:t>
            </a:r>
            <a:r>
              <a:rPr lang="en-US" sz="3400" dirty="0">
                <a:solidFill>
                  <a:srgbClr val="CC0000"/>
                </a:solidFill>
              </a:rPr>
              <a:t>fp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each object is </a:t>
            </a:r>
            <a:r>
              <a:rPr lang="en-US" sz="3400" dirty="0">
                <a:solidFill>
                  <a:srgbClr val="CC0000"/>
                </a:solidFill>
              </a:rPr>
              <a:t>size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Returns the number of written objects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(return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val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There is an error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AFF8143-E82A-4061-B489-F3A24E0839D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Reading from Binary Files 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fread</a:t>
            </a:r>
            <a:r>
              <a:rPr lang="en-US" sz="2600" dirty="0">
                <a:solidFill>
                  <a:srgbClr val="000000"/>
                </a:solidFill>
              </a:rPr>
              <a:t>(void *</a:t>
            </a:r>
            <a:r>
              <a:rPr lang="en-US" sz="2600" dirty="0" err="1">
                <a:solidFill>
                  <a:srgbClr val="000000"/>
                </a:solidFill>
              </a:rPr>
              <a:t>buf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size,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num</a:t>
            </a:r>
            <a:r>
              <a:rPr lang="en-US" sz="2600" dirty="0">
                <a:solidFill>
                  <a:srgbClr val="000000"/>
                </a:solidFill>
              </a:rPr>
              <a:t>, FILE *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Reads </a:t>
            </a:r>
            <a:r>
              <a:rPr lang="en-US" sz="3400" dirty="0" err="1">
                <a:solidFill>
                  <a:srgbClr val="CC0000"/>
                </a:solidFill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objects from file </a:t>
            </a:r>
            <a:r>
              <a:rPr lang="en-US" sz="3400" dirty="0" err="1">
                <a:solidFill>
                  <a:srgbClr val="CC0000"/>
                </a:solidFill>
              </a:rPr>
              <a:t>fp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</a:t>
            </a:r>
            <a:r>
              <a:rPr lang="en-US" sz="3400" dirty="0" err="1">
                <a:solidFill>
                  <a:srgbClr val="CC0000"/>
                </a:solidFill>
              </a:rPr>
              <a:t>buf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each object is </a:t>
            </a:r>
            <a:r>
              <a:rPr lang="en-US" sz="3400" dirty="0">
                <a:solidFill>
                  <a:srgbClr val="CC0000"/>
                </a:solidFill>
              </a:rPr>
              <a:t>size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. Returns the number of read objects.</a:t>
            </a:r>
          </a:p>
          <a:p>
            <a:pPr eaLnBrk="1" hangingPunct="1">
              <a:spcBef>
                <a:spcPts val="62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0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(return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val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&lt;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num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There is an error 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Or EOF </a:t>
            </a:r>
            <a:r>
              <a:rPr lang="en-US" sz="2800" b="0" dirty="0">
                <a:solidFill>
                  <a:srgbClr val="000000"/>
                </a:solidFill>
                <a:latin typeface="Wingdings" pitchFamily="2" charset="2"/>
                <a:cs typeface="Arial" charset="0"/>
              </a:rPr>
              <a:t>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Check with </a:t>
            </a:r>
            <a:r>
              <a:rPr lang="en-US" sz="3000" dirty="0" err="1">
                <a:solidFill>
                  <a:srgbClr val="CC0000"/>
                </a:solidFill>
              </a:rPr>
              <a:t>feof</a:t>
            </a:r>
            <a:endParaRPr lang="en-US" sz="30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741F0D-3E24-4926-B5AE-CD856A61CCE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fread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Reading 1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from binary file </a:t>
            </a:r>
            <a:r>
              <a:rPr lang="en-US" sz="32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b="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2800" dirty="0" err="1">
                <a:solidFill>
                  <a:srgbClr val="000000"/>
                </a:solidFill>
              </a:rPr>
              <a:t>fread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>
                <a:solidFill>
                  <a:srgbClr val="CC0000"/>
                </a:solidFill>
              </a:rPr>
              <a:t>&amp;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sizeof</a:t>
            </a: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), 1, </a:t>
            </a:r>
            <a:r>
              <a:rPr lang="en-US" sz="2800" dirty="0" err="1">
                <a:solidFill>
                  <a:srgbClr val="000000"/>
                </a:solidFill>
              </a:rPr>
              <a:t>fp</a:t>
            </a:r>
            <a:r>
              <a:rPr lang="en-US" sz="28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from file </a:t>
            </a:r>
            <a:r>
              <a:rPr lang="en-US" sz="3000" dirty="0">
                <a:solidFill>
                  <a:srgbClr val="CC0000"/>
                </a:solidFill>
              </a:rPr>
              <a:t>fp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Save result in </a:t>
            </a:r>
            <a:r>
              <a:rPr lang="en-US" sz="3000" dirty="0">
                <a:solidFill>
                  <a:srgbClr val="CC0000"/>
                </a:solidFill>
              </a:rPr>
              <a:t>&amp;</a:t>
            </a:r>
            <a:r>
              <a:rPr lang="en-US" sz="3000" dirty="0" err="1">
                <a:solidFill>
                  <a:srgbClr val="CC0000"/>
                </a:solidFill>
              </a:rPr>
              <a:t>i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The size of the object is </a:t>
            </a:r>
            <a:r>
              <a:rPr lang="en-US" sz="3000" dirty="0" err="1">
                <a:solidFill>
                  <a:srgbClr val="CC0000"/>
                </a:solidFill>
              </a:rPr>
              <a:t>sizeof</a:t>
            </a:r>
            <a:r>
              <a:rPr lang="en-US" sz="3000" dirty="0">
                <a:solidFill>
                  <a:srgbClr val="CC0000"/>
                </a:solidFill>
              </a:rPr>
              <a:t>(</a:t>
            </a:r>
            <a:r>
              <a:rPr lang="en-US" sz="3000" dirty="0" err="1">
                <a:solidFill>
                  <a:srgbClr val="CC0000"/>
                </a:solidFill>
              </a:rPr>
              <a:t>int</a:t>
            </a:r>
            <a:r>
              <a:rPr lang="en-US" sz="3000" dirty="0">
                <a:solidFill>
                  <a:srgbClr val="CC0000"/>
                </a:solidFill>
              </a:rPr>
              <a:t>)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reads 4 bytes from file and saves in </a:t>
            </a:r>
            <a:r>
              <a:rPr lang="en-US" sz="3000" dirty="0">
                <a:solidFill>
                  <a:srgbClr val="CC0000"/>
                </a:solidFill>
              </a:rPr>
              <a:t>&amp;</a:t>
            </a:r>
            <a:r>
              <a:rPr lang="en-US" sz="3000" dirty="0" err="1">
                <a:solidFill>
                  <a:srgbClr val="CC0000"/>
                </a:solidFill>
              </a:rPr>
              <a:t>i</a:t>
            </a:r>
            <a:endParaRPr lang="en-US" sz="3000" dirty="0">
              <a:solidFill>
                <a:srgbClr val="CC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read an integer from file and save it in </a:t>
            </a:r>
            <a:r>
              <a:rPr lang="en-US" sz="2800" dirty="0" err="1">
                <a:solidFill>
                  <a:srgbClr val="000000"/>
                </a:solidFill>
              </a:rPr>
              <a:t>i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126A979-44D4-432D-9746-1F94261FD9C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fread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4582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five floats 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0" dirty="0">
                <a:solidFill>
                  <a:srgbClr val="000000"/>
                </a:solidFill>
              </a:rPr>
              <a:t>	</a:t>
            </a:r>
            <a:r>
              <a:rPr lang="en-US" sz="2600" dirty="0">
                <a:solidFill>
                  <a:srgbClr val="000000"/>
                </a:solidFill>
              </a:rPr>
              <a:t>float </a:t>
            </a:r>
            <a:r>
              <a:rPr lang="en-US" sz="2600" dirty="0" err="1">
                <a:solidFill>
                  <a:srgbClr val="000000"/>
                </a:solidFill>
              </a:rPr>
              <a:t>farr</a:t>
            </a:r>
            <a:r>
              <a:rPr lang="en-US" sz="2600" dirty="0">
                <a:solidFill>
                  <a:srgbClr val="000000"/>
                </a:solidFill>
              </a:rPr>
              <a:t>[5];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fread</a:t>
            </a:r>
            <a:r>
              <a:rPr lang="en-US" sz="2600" dirty="0">
                <a:solidFill>
                  <a:srgbClr val="000000"/>
                </a:solidFill>
              </a:rPr>
              <a:t>(</a:t>
            </a:r>
            <a:r>
              <a:rPr lang="en-US" sz="2600" dirty="0" err="1">
                <a:solidFill>
                  <a:srgbClr val="CC0000"/>
                </a:solidFill>
              </a:rPr>
              <a:t>farr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sizeof</a:t>
            </a:r>
            <a:r>
              <a:rPr lang="en-US" sz="2600" dirty="0">
                <a:solidFill>
                  <a:srgbClr val="000000"/>
                </a:solidFill>
              </a:rPr>
              <a:t>(float), 5, 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5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objects from file </a:t>
            </a:r>
            <a:r>
              <a:rPr lang="en-US" sz="2600" dirty="0">
                <a:solidFill>
                  <a:srgbClr val="CC0000"/>
                </a:solidFill>
              </a:rPr>
              <a:t>fp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Save result in </a:t>
            </a:r>
            <a:r>
              <a:rPr lang="en-US" sz="2600" dirty="0" err="1">
                <a:solidFill>
                  <a:srgbClr val="CC0000"/>
                </a:solidFill>
              </a:rPr>
              <a:t>farr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. The size of each object is </a:t>
            </a:r>
            <a:r>
              <a:rPr lang="en-US" sz="2600" dirty="0" err="1">
                <a:solidFill>
                  <a:srgbClr val="CC0000"/>
                </a:solidFill>
              </a:rPr>
              <a:t>sizeof</a:t>
            </a:r>
            <a:r>
              <a:rPr lang="en-US" sz="2600" dirty="0">
                <a:solidFill>
                  <a:srgbClr val="CC0000"/>
                </a:solidFill>
              </a:rPr>
              <a:t>(float)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reads 20 bytes from file and saves in </a:t>
            </a:r>
            <a:r>
              <a:rPr lang="en-US" sz="3000" dirty="0" err="1">
                <a:solidFill>
                  <a:srgbClr val="000000"/>
                </a:solidFill>
              </a:rPr>
              <a:t>farr</a:t>
            </a:r>
            <a:endParaRPr lang="en-US" sz="30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read 5 floats from file and save them in </a:t>
            </a:r>
            <a:r>
              <a:rPr lang="en-US" sz="2600" dirty="0" err="1">
                <a:solidFill>
                  <a:srgbClr val="000000"/>
                </a:solidFill>
              </a:rPr>
              <a:t>farr</a:t>
            </a:r>
            <a:endParaRPr lang="en-US" sz="26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26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6E745F2-82D6-4D71-8965-2E868F80102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fwrite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Writing 1 char to binary file 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char c = 'A';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fwrite</a:t>
            </a:r>
            <a:r>
              <a:rPr lang="en-US" sz="2600" dirty="0">
                <a:solidFill>
                  <a:srgbClr val="000000"/>
                </a:solidFill>
              </a:rPr>
              <a:t>(</a:t>
            </a:r>
            <a:r>
              <a:rPr lang="en-US" sz="2600" dirty="0">
                <a:solidFill>
                  <a:srgbClr val="CC0000"/>
                </a:solidFill>
              </a:rPr>
              <a:t>&amp;</a:t>
            </a:r>
            <a:r>
              <a:rPr lang="en-US" sz="2600" dirty="0">
                <a:solidFill>
                  <a:srgbClr val="000000"/>
                </a:solidFill>
              </a:rPr>
              <a:t>c, </a:t>
            </a:r>
            <a:r>
              <a:rPr lang="en-US" sz="2600" dirty="0" err="1">
                <a:solidFill>
                  <a:srgbClr val="000000"/>
                </a:solidFill>
              </a:rPr>
              <a:t>sizeof</a:t>
            </a:r>
            <a:r>
              <a:rPr lang="en-US" sz="2600" dirty="0">
                <a:solidFill>
                  <a:srgbClr val="000000"/>
                </a:solidFill>
              </a:rPr>
              <a:t>(char), 1, </a:t>
            </a:r>
            <a:r>
              <a:rPr lang="en-US" sz="2600" dirty="0" err="1">
                <a:solidFill>
                  <a:srgbClr val="000000"/>
                </a:solidFill>
              </a:rPr>
              <a:t>fp</a:t>
            </a:r>
            <a:r>
              <a:rPr lang="en-US" sz="2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1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from </a:t>
            </a:r>
            <a:r>
              <a:rPr lang="en-US" sz="3000" dirty="0">
                <a:solidFill>
                  <a:srgbClr val="CC0000"/>
                </a:solidFill>
              </a:rPr>
              <a:t>&amp;c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into file </a:t>
            </a:r>
            <a:r>
              <a:rPr lang="en-US" sz="3000" dirty="0">
                <a:solidFill>
                  <a:srgbClr val="CC0000"/>
                </a:solidFill>
              </a:rPr>
              <a:t>fp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the object is </a:t>
            </a:r>
            <a:r>
              <a:rPr lang="en-US" sz="3000" dirty="0" err="1">
                <a:solidFill>
                  <a:srgbClr val="CC0000"/>
                </a:solidFill>
              </a:rPr>
              <a:t>sizeof</a:t>
            </a:r>
            <a:r>
              <a:rPr lang="en-US" sz="3000" dirty="0">
                <a:solidFill>
                  <a:srgbClr val="CC0000"/>
                </a:solidFill>
              </a:rPr>
              <a:t>(char)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writes 1 byte from address </a:t>
            </a:r>
            <a:r>
              <a:rPr lang="en-US" sz="3000" dirty="0">
                <a:solidFill>
                  <a:srgbClr val="CC0000"/>
                </a:solidFill>
              </a:rPr>
              <a:t>&amp;c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saves result in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write char </a:t>
            </a:r>
            <a:r>
              <a:rPr lang="en-US" sz="2800" b="0" dirty="0">
                <a:solidFill>
                  <a:srgbClr val="000000"/>
                </a:solidFill>
              </a:rPr>
              <a:t>c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to the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E75274-96AA-45B2-A388-EF89F7C69C0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fwrite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: Examples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868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Writing 4 doubles to binary file 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double </a:t>
            </a:r>
            <a:r>
              <a:rPr lang="en-US" sz="2600" dirty="0" err="1">
                <a:solidFill>
                  <a:srgbClr val="000000"/>
                </a:solidFill>
              </a:rPr>
              <a:t>darr</a:t>
            </a:r>
            <a:r>
              <a:rPr lang="en-US" sz="2600" dirty="0">
                <a:solidFill>
                  <a:srgbClr val="000000"/>
                </a:solidFill>
              </a:rPr>
              <a:t>[4];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 err="1">
                <a:solidFill>
                  <a:srgbClr val="000000"/>
                </a:solidFill>
              </a:rPr>
              <a:t>fwrite</a:t>
            </a:r>
            <a:r>
              <a:rPr lang="en-US" sz="2600" dirty="0">
                <a:solidFill>
                  <a:srgbClr val="000000"/>
                </a:solidFill>
              </a:rPr>
              <a:t>(</a:t>
            </a:r>
            <a:r>
              <a:rPr lang="en-US" sz="2600" dirty="0" err="1">
                <a:solidFill>
                  <a:srgbClr val="CC0000"/>
                </a:solidFill>
              </a:rPr>
              <a:t>darr</a:t>
            </a:r>
            <a:r>
              <a:rPr lang="en-US" sz="2600" dirty="0">
                <a:solidFill>
                  <a:srgbClr val="000000"/>
                </a:solidFill>
              </a:rPr>
              <a:t>, </a:t>
            </a:r>
            <a:r>
              <a:rPr lang="en-US" sz="2600" dirty="0" err="1">
                <a:solidFill>
                  <a:srgbClr val="000000"/>
                </a:solidFill>
              </a:rPr>
              <a:t>sizeof</a:t>
            </a:r>
            <a:r>
              <a:rPr lang="en-US" sz="2600" dirty="0">
                <a:solidFill>
                  <a:srgbClr val="000000"/>
                </a:solidFill>
              </a:rPr>
              <a:t>(double),4,fp);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This means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Write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4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from </a:t>
            </a:r>
            <a:r>
              <a:rPr lang="en-US" sz="3000" dirty="0" err="1">
                <a:solidFill>
                  <a:srgbClr val="CC0000"/>
                </a:solidFill>
              </a:rPr>
              <a:t>darr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into file </a:t>
            </a:r>
            <a:r>
              <a:rPr lang="en-US" sz="3000" dirty="0">
                <a:solidFill>
                  <a:srgbClr val="CC0000"/>
                </a:solidFill>
              </a:rPr>
              <a:t>fp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 Size of the object is </a:t>
            </a:r>
            <a:r>
              <a:rPr lang="en-US" sz="3000" dirty="0" err="1">
                <a:solidFill>
                  <a:srgbClr val="CC0000"/>
                </a:solidFill>
              </a:rPr>
              <a:t>sizeof</a:t>
            </a:r>
            <a:r>
              <a:rPr lang="en-US" sz="3000" dirty="0">
                <a:solidFill>
                  <a:srgbClr val="CC0000"/>
                </a:solidFill>
              </a:rPr>
              <a:t>(double)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writes 32 bytes from address </a:t>
            </a:r>
            <a:r>
              <a:rPr lang="en-US" sz="3000" dirty="0" err="1">
                <a:solidFill>
                  <a:srgbClr val="CC0000"/>
                </a:solidFill>
              </a:rPr>
              <a:t>darr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and saves result in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write the array of double to the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FA034F1-4FCB-42A6-8CCE-7459CC045584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702945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</a:rPr>
              <a:t>stdio.h</a:t>
            </a:r>
            <a:r>
              <a:rPr lang="en-US" sz="16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CC0000"/>
                </a:solidFill>
              </a:rPr>
              <a:t>struct</a:t>
            </a:r>
            <a:r>
              <a:rPr lang="en-US" sz="1600" dirty="0">
                <a:solidFill>
                  <a:srgbClr val="CC0000"/>
                </a:solidFill>
              </a:rPr>
              <a:t> point{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	</a:t>
            </a:r>
            <a:r>
              <a:rPr lang="en-US" sz="1600" dirty="0" err="1">
                <a:solidFill>
                  <a:srgbClr val="CC0000"/>
                </a:solidFill>
              </a:rPr>
              <a:t>int</a:t>
            </a:r>
            <a:r>
              <a:rPr lang="en-US" sz="1600" dirty="0">
                <a:solidFill>
                  <a:srgbClr val="CC0000"/>
                </a:solidFill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CC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>
                <a:solidFill>
                  <a:srgbClr val="CC0000"/>
                </a:solidFill>
              </a:rPr>
              <a:t>FILE *</a:t>
            </a:r>
            <a:r>
              <a:rPr lang="en-US" sz="1600" dirty="0" err="1">
                <a:solidFill>
                  <a:srgbClr val="CC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struct</a:t>
            </a:r>
            <a:r>
              <a:rPr lang="en-US" sz="1600" dirty="0">
                <a:solidFill>
                  <a:srgbClr val="000000"/>
                </a:solidFill>
              </a:rPr>
              <a:t> point </a:t>
            </a:r>
            <a:r>
              <a:rPr lang="en-US" sz="1600" dirty="0">
                <a:solidFill>
                  <a:srgbClr val="CC0000"/>
                </a:solidFill>
              </a:rPr>
              <a:t>p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fopen</a:t>
            </a:r>
            <a:r>
              <a:rPr lang="en-US" sz="1600" dirty="0">
                <a:solidFill>
                  <a:srgbClr val="000000"/>
                </a:solidFill>
              </a:rPr>
              <a:t>("c:\\</a:t>
            </a:r>
            <a:r>
              <a:rPr lang="en-US" sz="1600" dirty="0" err="1">
                <a:solidFill>
                  <a:srgbClr val="000000"/>
                </a:solidFill>
              </a:rPr>
              <a:t>point.bin</a:t>
            </a:r>
            <a:r>
              <a:rPr lang="en-US" sz="1600" dirty="0">
                <a:solidFill>
                  <a:srgbClr val="000000"/>
                </a:solidFill>
              </a:rPr>
              <a:t>", "</a:t>
            </a:r>
            <a:r>
              <a:rPr lang="en-US" sz="1600" dirty="0" err="1">
                <a:solidFill>
                  <a:srgbClr val="CC0000"/>
                </a:solidFill>
              </a:rPr>
              <a:t>wb</a:t>
            </a:r>
            <a:r>
              <a:rPr lang="en-US" sz="16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if(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("Cannot create file\n");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for(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0;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&lt; 5;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printf</a:t>
            </a:r>
            <a:r>
              <a:rPr lang="en-US" sz="1600" dirty="0">
                <a:solidFill>
                  <a:srgbClr val="000000"/>
                </a:solidFill>
              </a:rPr>
              <a:t>("Enter X and Y: ");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scanf</a:t>
            </a:r>
            <a:r>
              <a:rPr lang="en-US" sz="1600" dirty="0">
                <a:solidFill>
                  <a:srgbClr val="000000"/>
                </a:solidFill>
              </a:rPr>
              <a:t>("%d %d", &amp;</a:t>
            </a:r>
            <a:r>
              <a:rPr lang="en-US" sz="1600" dirty="0" err="1">
                <a:solidFill>
                  <a:srgbClr val="000000"/>
                </a:solidFill>
              </a:rPr>
              <a:t>p.x</a:t>
            </a:r>
            <a:r>
              <a:rPr lang="en-US" sz="1600" dirty="0">
                <a:solidFill>
                  <a:srgbClr val="000000"/>
                </a:solidFill>
              </a:rPr>
              <a:t>, &amp;</a:t>
            </a:r>
            <a:r>
              <a:rPr lang="en-US" sz="1600" dirty="0" err="1">
                <a:solidFill>
                  <a:srgbClr val="000000"/>
                </a:solidFill>
              </a:rPr>
              <a:t>p.y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fwrite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>
                <a:solidFill>
                  <a:srgbClr val="CC0000"/>
                </a:solidFill>
              </a:rPr>
              <a:t>&amp;p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CC0000"/>
                </a:solidFill>
              </a:rPr>
              <a:t>sizeof</a:t>
            </a:r>
            <a:r>
              <a:rPr lang="en-US" sz="1600" dirty="0">
                <a:solidFill>
                  <a:srgbClr val="CC0000"/>
                </a:solidFill>
              </a:rPr>
              <a:t>(p)</a:t>
            </a:r>
            <a:r>
              <a:rPr lang="en-US" sz="1600" dirty="0">
                <a:solidFill>
                  <a:srgbClr val="000000"/>
                </a:solidFill>
              </a:rPr>
              <a:t>, 1, 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fclose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5436096" y="228600"/>
            <a:ext cx="3479304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</a:t>
            </a:r>
            <a:r>
              <a:rPr lang="fa-IR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x</a:t>
            </a:r>
            <a:r>
              <a:rPr lang="fa-IR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و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y</a:t>
            </a:r>
            <a:r>
              <a:rPr lang="fa-IR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 5 </a:t>
            </a: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نقطه را از كاربر مي‌گيرد و آنها را در يك فايل باينري ذخيره مي‌كند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48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48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48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48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481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48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4813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4813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52E93D8-F884-4D11-81F7-25354594F47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Text &amp; Binary Files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How does computer store data?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They are coded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data are stored in main memory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variable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Coding is specified by the type: </a:t>
            </a:r>
            <a:r>
              <a:rPr lang="en-US" sz="26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, char, …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When data are stored in secondary memory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It is file 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Coding is specified by the file type: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Text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 &amp; </a:t>
            </a:r>
            <a:r>
              <a:rPr lang="en-US" sz="2600" b="0" dirty="0">
                <a:solidFill>
                  <a:srgbClr val="CC0000"/>
                </a:solidFill>
                <a:latin typeface="Arial" charset="0"/>
                <a:cs typeface="Arial" charset="0"/>
              </a:rPr>
              <a:t>Binary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536A4B-D793-4407-A46E-29F472D856F7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8497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#include &lt;</a:t>
            </a:r>
            <a:r>
              <a:rPr lang="en-US" sz="1700" dirty="0" err="1">
                <a:solidFill>
                  <a:srgbClr val="000000"/>
                </a:solidFill>
              </a:rPr>
              <a:t>stdio.h</a:t>
            </a:r>
            <a:r>
              <a:rPr lang="en-US" sz="17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 err="1">
                <a:solidFill>
                  <a:srgbClr val="000000"/>
                </a:solidFill>
              </a:rPr>
              <a:t>struct</a:t>
            </a:r>
            <a:r>
              <a:rPr lang="en-US" sz="1700" dirty="0">
                <a:solidFill>
                  <a:srgbClr val="000000"/>
                </a:solidFill>
              </a:rPr>
              <a:t> point{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int</a:t>
            </a:r>
            <a:r>
              <a:rPr lang="en-US" sz="1700" dirty="0">
                <a:solidFill>
                  <a:srgbClr val="000000"/>
                </a:solidFill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 err="1">
                <a:solidFill>
                  <a:srgbClr val="000000"/>
                </a:solidFill>
              </a:rPr>
              <a:t>int</a:t>
            </a:r>
            <a:r>
              <a:rPr lang="en-US" sz="17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FILE *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struct</a:t>
            </a:r>
            <a:r>
              <a:rPr lang="en-US" sz="1700" dirty="0">
                <a:solidFill>
                  <a:srgbClr val="000000"/>
                </a:solidFill>
              </a:rPr>
              <a:t> point p;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int</a:t>
            </a:r>
            <a:r>
              <a:rPr lang="en-US" sz="1700" dirty="0">
                <a:solidFill>
                  <a:srgbClr val="000000"/>
                </a:solidFill>
              </a:rPr>
              <a:t> </a:t>
            </a:r>
            <a:r>
              <a:rPr lang="en-US" sz="1700" dirty="0" err="1">
                <a:solidFill>
                  <a:srgbClr val="000000"/>
                </a:solidFill>
              </a:rPr>
              <a:t>i</a:t>
            </a:r>
            <a:r>
              <a:rPr lang="en-US" sz="17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 = </a:t>
            </a:r>
            <a:r>
              <a:rPr lang="en-US" sz="1700" dirty="0" err="1">
                <a:solidFill>
                  <a:srgbClr val="000000"/>
                </a:solidFill>
              </a:rPr>
              <a:t>fopen</a:t>
            </a:r>
            <a:r>
              <a:rPr lang="en-US" sz="1700" dirty="0">
                <a:solidFill>
                  <a:srgbClr val="000000"/>
                </a:solidFill>
              </a:rPr>
              <a:t>("c:\\</a:t>
            </a:r>
            <a:r>
              <a:rPr lang="en-US" sz="1700" dirty="0" err="1">
                <a:solidFill>
                  <a:srgbClr val="000000"/>
                </a:solidFill>
              </a:rPr>
              <a:t>point.bin</a:t>
            </a:r>
            <a:r>
              <a:rPr lang="en-US" sz="1700" dirty="0">
                <a:solidFill>
                  <a:srgbClr val="000000"/>
                </a:solidFill>
              </a:rPr>
              <a:t>", "</a:t>
            </a:r>
            <a:r>
              <a:rPr lang="en-US" sz="1700" dirty="0" err="1">
                <a:solidFill>
                  <a:srgbClr val="CC0000"/>
                </a:solidFill>
              </a:rPr>
              <a:t>rb</a:t>
            </a:r>
            <a:r>
              <a:rPr lang="en-US" sz="17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if(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</a:t>
            </a:r>
            <a:r>
              <a:rPr lang="en-US" sz="1700" dirty="0" err="1">
                <a:solidFill>
                  <a:srgbClr val="000000"/>
                </a:solidFill>
              </a:rPr>
              <a:t>printf</a:t>
            </a:r>
            <a:r>
              <a:rPr lang="en-US" sz="1700" dirty="0">
                <a:solidFill>
                  <a:srgbClr val="000000"/>
                </a:solidFill>
              </a:rPr>
              <a:t>("Cannot read from file\n");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while(1){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if(</a:t>
            </a:r>
            <a:r>
              <a:rPr lang="en-US" sz="1700" dirty="0" err="1">
                <a:solidFill>
                  <a:srgbClr val="000000"/>
                </a:solidFill>
              </a:rPr>
              <a:t>fread</a:t>
            </a:r>
            <a:r>
              <a:rPr lang="en-US" sz="1700" dirty="0">
                <a:solidFill>
                  <a:srgbClr val="000000"/>
                </a:solidFill>
              </a:rPr>
              <a:t>(</a:t>
            </a:r>
            <a:r>
              <a:rPr lang="en-US" sz="1700" dirty="0">
                <a:solidFill>
                  <a:srgbClr val="CC0000"/>
                </a:solidFill>
              </a:rPr>
              <a:t>&amp;p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 err="1">
                <a:solidFill>
                  <a:srgbClr val="CC0000"/>
                </a:solidFill>
              </a:rPr>
              <a:t>sizeof</a:t>
            </a:r>
            <a:r>
              <a:rPr lang="en-US" sz="1700" dirty="0">
                <a:solidFill>
                  <a:srgbClr val="CC0000"/>
                </a:solidFill>
              </a:rPr>
              <a:t>(p)</a:t>
            </a:r>
            <a:r>
              <a:rPr lang="en-US" sz="1700" dirty="0">
                <a:solidFill>
                  <a:srgbClr val="000000"/>
                </a:solidFill>
              </a:rPr>
              <a:t>, 1, 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) &lt; 1)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	break;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	</a:t>
            </a:r>
            <a:r>
              <a:rPr lang="en-US" sz="1700" dirty="0" err="1">
                <a:solidFill>
                  <a:srgbClr val="000000"/>
                </a:solidFill>
              </a:rPr>
              <a:t>printf</a:t>
            </a:r>
            <a:r>
              <a:rPr lang="en-US" sz="1700" dirty="0">
                <a:solidFill>
                  <a:srgbClr val="000000"/>
                </a:solidFill>
              </a:rPr>
              <a:t>("X = %d, and Y = %d\n", </a:t>
            </a:r>
            <a:r>
              <a:rPr lang="en-US" sz="1700" dirty="0" err="1">
                <a:solidFill>
                  <a:srgbClr val="000000"/>
                </a:solidFill>
              </a:rPr>
              <a:t>p.x</a:t>
            </a:r>
            <a:r>
              <a:rPr lang="en-US" sz="1700" dirty="0">
                <a:solidFill>
                  <a:srgbClr val="000000"/>
                </a:solidFill>
              </a:rPr>
              <a:t>, </a:t>
            </a:r>
            <a:r>
              <a:rPr lang="en-US" sz="1700" dirty="0" err="1">
                <a:solidFill>
                  <a:srgbClr val="000000"/>
                </a:solidFill>
              </a:rPr>
              <a:t>p.y</a:t>
            </a:r>
            <a:r>
              <a:rPr lang="en-US" sz="17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</a:t>
            </a:r>
            <a:r>
              <a:rPr lang="en-US" sz="1700" dirty="0" err="1">
                <a:solidFill>
                  <a:srgbClr val="000000"/>
                </a:solidFill>
              </a:rPr>
              <a:t>fclose</a:t>
            </a:r>
            <a:r>
              <a:rPr lang="en-US" sz="1700" dirty="0">
                <a:solidFill>
                  <a:srgbClr val="000000"/>
                </a:solidFill>
              </a:rPr>
              <a:t>(</a:t>
            </a:r>
            <a:r>
              <a:rPr lang="en-US" sz="1700" dirty="0" err="1">
                <a:solidFill>
                  <a:srgbClr val="000000"/>
                </a:solidFill>
              </a:rPr>
              <a:t>fp</a:t>
            </a:r>
            <a:r>
              <a:rPr lang="en-US" sz="17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Tx/>
              <a:buFontTx/>
              <a:buNone/>
            </a:pPr>
            <a:endParaRPr lang="en-US" sz="1700" dirty="0">
              <a:solidFill>
                <a:srgbClr val="000000"/>
              </a:solidFill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5580112" y="228600"/>
            <a:ext cx="3335288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برنامه‌اي كه اطلاعات نقطه‌هاي كه با مثال قبلي در فايل ذخيره شده است را خوانده و نمايش مي‌دهد</a:t>
            </a:r>
            <a:r>
              <a:rPr lang="fa-IR" sz="2000" dirty="0">
                <a:solidFill>
                  <a:srgbClr val="000000"/>
                </a:solidFill>
                <a:latin typeface="Arial" charset="0"/>
              </a:rPr>
              <a:t>.</a:t>
            </a:r>
            <a:endParaRPr lang="en-US" sz="2000" dirty="0">
              <a:solidFill>
                <a:srgbClr val="000000"/>
              </a:solidFill>
              <a:latin typeface="Arial" charset="0"/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9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4915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4" dur="500"/>
                                        <p:tgtEl>
                                          <p:spTgt spid="4915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7" dur="500"/>
                                        <p:tgtEl>
                                          <p:spTgt spid="4915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8859B0-4E11-43A7-834D-0D701E5A0E4D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Sequential and Random Accesses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access to file is sequential if 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we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don’t move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 the FPP manually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FPP advances through read and write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The access to file is Random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FPP advances through read and write 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We</a:t>
            </a:r>
            <a:r>
              <a:rPr lang="en-US" sz="2800" b="0" i="1" dirty="0">
                <a:solidFill>
                  <a:srgbClr val="CC0000"/>
                </a:solidFill>
                <a:latin typeface="Arial" charset="0"/>
                <a:cs typeface="Arial" charset="0"/>
              </a:rPr>
              <a:t> can also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move the FPP manually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File processing can uses </a:t>
            </a:r>
            <a:r>
              <a:rPr lang="en-US" sz="3200" b="0" i="1" dirty="0">
                <a:solidFill>
                  <a:srgbClr val="000000"/>
                </a:solidFill>
                <a:latin typeface="Arial" charset="0"/>
                <a:cs typeface="Arial" charset="0"/>
              </a:rPr>
              <a:t>Random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access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E6FF50-8AD8-4297-A1A1-8CB60DE2F91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Moving FPP, Why?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To access randomly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Consider very large file (information about all students in the university)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Change the name of 5000</a:t>
            </a:r>
            <a:r>
              <a:rPr lang="en-US" sz="3200" b="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student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it is saved in text file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Read 4999 lines, skip them and change the 5000</a:t>
            </a:r>
            <a:r>
              <a:rPr lang="en-US" sz="2600" b="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</a:p>
          <a:p>
            <a:pPr lvl="2" eaLnBrk="1" hangingPunct="1">
              <a:spcBef>
                <a:spcPts val="225"/>
              </a:spcBef>
              <a:buClr>
                <a:srgbClr val="CC0000"/>
              </a:buClr>
              <a:buSzPct val="75000"/>
              <a:buFont typeface="Wingdings" pitchFamily="2" charset="2"/>
              <a:buNone/>
            </a:pPr>
            <a:endParaRPr lang="en-US" sz="9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If it is saved in binary file and each object has the </a:t>
            </a:r>
            <a:r>
              <a:rPr lang="en-US" sz="2800" b="0" dirty="0">
                <a:solidFill>
                  <a:srgbClr val="CC0000"/>
                </a:solidFill>
                <a:latin typeface="Arial" charset="0"/>
                <a:cs typeface="Arial" charset="0"/>
              </a:rPr>
              <a:t>same size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Jump to the 5000</a:t>
            </a:r>
            <a:r>
              <a:rPr lang="en-US" sz="2600" b="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th</a:t>
            </a:r>
            <a:r>
              <a:rPr lang="en-US" sz="2600" b="0" dirty="0">
                <a:solidFill>
                  <a:srgbClr val="000000"/>
                </a:solidFill>
                <a:latin typeface="Arial" charset="0"/>
                <a:cs typeface="Arial" charset="0"/>
              </a:rPr>
              <a:t> object by </a:t>
            </a:r>
            <a:r>
              <a:rPr lang="en-US" sz="2600" dirty="0" err="1">
                <a:solidFill>
                  <a:srgbClr val="000000"/>
                </a:solidFill>
              </a:rPr>
              <a:t>fseek</a:t>
            </a:r>
            <a:endParaRPr lang="en-US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10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F3A7B2-4F00-4C6E-8C94-E8B9406F318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Moving FPP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82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</a:rPr>
              <a:t>fseek</a:t>
            </a:r>
            <a:r>
              <a:rPr lang="en-US" sz="2800" dirty="0" smtClean="0">
                <a:solidFill>
                  <a:srgbClr val="000000"/>
                </a:solidFill>
              </a:rPr>
              <a:t>(FILE *</a:t>
            </a:r>
            <a:r>
              <a:rPr lang="en-US" sz="2800" dirty="0" err="1">
                <a:solidFill>
                  <a:srgbClr val="000000"/>
                </a:solidFill>
              </a:rPr>
              <a:t>fp</a:t>
            </a:r>
            <a:r>
              <a:rPr lang="en-US" sz="2800" dirty="0">
                <a:solidFill>
                  <a:srgbClr val="000000"/>
                </a:solidFill>
              </a:rPr>
              <a:t>, long offset, </a:t>
            </a:r>
            <a:r>
              <a:rPr lang="en-US" sz="2800" dirty="0" err="1">
                <a:solidFill>
                  <a:srgbClr val="000000"/>
                </a:solidFill>
              </a:rPr>
              <a:t>int</a:t>
            </a:r>
            <a:r>
              <a:rPr lang="en-US" sz="2800" dirty="0">
                <a:solidFill>
                  <a:srgbClr val="000000"/>
                </a:solidFill>
              </a:rPr>
              <a:t> org</a:t>
            </a:r>
            <a:r>
              <a:rPr lang="en-US" sz="2800" dirty="0" smtClean="0">
                <a:solidFill>
                  <a:srgbClr val="000000"/>
                </a:solidFill>
              </a:rPr>
              <a:t>)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Set FPP in the </a:t>
            </a:r>
            <a:r>
              <a:rPr lang="en-US" sz="3200" dirty="0">
                <a:solidFill>
                  <a:srgbClr val="CC0000"/>
                </a:solidFill>
              </a:rPr>
              <a:t>offset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respect to </a:t>
            </a:r>
            <a:r>
              <a:rPr lang="en-US" sz="3200" dirty="0">
                <a:solidFill>
                  <a:srgbClr val="CC0000"/>
                </a:solidFill>
              </a:rPr>
              <a:t>org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org: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SEEK_SET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start of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SEEK_CUR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current FPP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SEEK_END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: End of </a:t>
            </a:r>
            <a:r>
              <a:rPr lang="en-US" sz="28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Returns nonzero if it is unsuccessful, </a:t>
            </a:r>
            <a:r>
              <a:rPr lang="en-US" sz="3200" b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otherwise returns zero.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1742C8-4F43-4610-B044-0E22493CFC55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6106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 = </a:t>
            </a:r>
            <a:r>
              <a:rPr lang="en-US" sz="2200" dirty="0" err="1">
                <a:solidFill>
                  <a:srgbClr val="000000"/>
                </a:solidFill>
              </a:rPr>
              <a:t>fopen</a:t>
            </a:r>
            <a:r>
              <a:rPr lang="en-US" sz="2200" dirty="0">
                <a:solidFill>
                  <a:srgbClr val="000000"/>
                </a:solidFill>
              </a:rPr>
              <a:t>("</a:t>
            </a:r>
            <a:r>
              <a:rPr lang="en-US" sz="2200" dirty="0" err="1">
                <a:solidFill>
                  <a:srgbClr val="000000"/>
                </a:solidFill>
              </a:rPr>
              <a:t>point.bin</a:t>
            </a:r>
            <a:r>
              <a:rPr lang="en-US" sz="2200" dirty="0">
                <a:solidFill>
                  <a:srgbClr val="000000"/>
                </a:solidFill>
              </a:rPr>
              <a:t>", "</a:t>
            </a:r>
            <a:r>
              <a:rPr lang="en-US" sz="2200" dirty="0" err="1">
                <a:solidFill>
                  <a:srgbClr val="000000"/>
                </a:solidFill>
              </a:rPr>
              <a:t>rb</a:t>
            </a:r>
            <a:r>
              <a:rPr lang="en-US" sz="22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 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fseek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, 2 *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SEEK_SET);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 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fseek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, -3 *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SEEK_END);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1,fp);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625"/>
              </a:spcBef>
              <a:buClrTx/>
              <a:buFontTx/>
              <a:buNone/>
            </a:pPr>
            <a:endParaRPr lang="en-US" sz="1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fseek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, 1 *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SEEK_CUR);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fread</a:t>
            </a:r>
            <a:r>
              <a:rPr lang="en-US" sz="2200" dirty="0">
                <a:solidFill>
                  <a:srgbClr val="000000"/>
                </a:solidFill>
              </a:rPr>
              <a:t>(&amp;p, </a:t>
            </a:r>
            <a:r>
              <a:rPr lang="en-US" sz="2200" dirty="0" err="1">
                <a:solidFill>
                  <a:srgbClr val="000000"/>
                </a:solidFill>
              </a:rPr>
              <a:t>sizeof</a:t>
            </a:r>
            <a:r>
              <a:rPr lang="en-US" sz="2200" dirty="0">
                <a:solidFill>
                  <a:srgbClr val="000000"/>
                </a:solidFill>
              </a:rPr>
              <a:t>(p), 1, </a:t>
            </a:r>
            <a:r>
              <a:rPr lang="en-US" sz="2200" dirty="0" err="1">
                <a:solidFill>
                  <a:srgbClr val="000000"/>
                </a:solidFill>
              </a:rPr>
              <a:t>fp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dirty="0" err="1">
                <a:solidFill>
                  <a:srgbClr val="000000"/>
                </a:solidFill>
              </a:rPr>
              <a:t>printf</a:t>
            </a:r>
            <a:r>
              <a:rPr lang="en-US" sz="2200" dirty="0">
                <a:solidFill>
                  <a:srgbClr val="000000"/>
                </a:solidFill>
              </a:rPr>
              <a:t>("%d %d\n", </a:t>
            </a:r>
            <a:r>
              <a:rPr lang="en-US" sz="2200" dirty="0" err="1">
                <a:solidFill>
                  <a:srgbClr val="000000"/>
                </a:solidFill>
              </a:rPr>
              <a:t>p.x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p.y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5867400" y="228600"/>
            <a:ext cx="3124200" cy="151028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375"/>
              </a:spcBef>
              <a:buClrTx/>
              <a:buFontTx/>
              <a:buNone/>
            </a:pPr>
            <a:r>
              <a:rPr lang="ar-SA" sz="24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فرض كنيد در يك فايل باينري اطلاعات نقاط زير به ترتيب نوشته شده است</a:t>
            </a:r>
            <a:r>
              <a:rPr lang="hi-IN" sz="2400" dirty="0">
                <a:solidFill>
                  <a:srgbClr val="000000"/>
                </a:solidFill>
                <a:latin typeface="Arial" charset="0"/>
              </a:rPr>
              <a:t>.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B Nazanin" pitchFamily="2" charset="-78"/>
              </a:rPr>
              <a:t>(1,1)(2,2)(3,3)(4,4)(5,5)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876800" y="12954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1 1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876800" y="2955925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3 3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876800" y="45720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3 3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876800" y="6210300"/>
            <a:ext cx="13716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 b="0">
                <a:solidFill>
                  <a:srgbClr val="0033CC"/>
                </a:solidFill>
              </a:rPr>
              <a:t>  5 5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2" dur="500"/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5" dur="500"/>
                                        <p:tgtEl>
                                          <p:spTgt spid="52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5" dur="500"/>
                                        <p:tgtEl>
                                          <p:spTgt spid="52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8" dur="500"/>
                                        <p:tgtEl>
                                          <p:spTgt spid="522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1" dur="500"/>
                                        <p:tgtEl>
                                          <p:spTgt spid="522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7626542-0D9E-4856-952F-D5828E3E7F2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Other FPP related functions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Find out where is the FPP</a:t>
            </a:r>
          </a:p>
          <a:p>
            <a:pPr eaLnBrk="1" hangingPunct="1">
              <a:spcBef>
                <a:spcPts val="438"/>
              </a:spcBef>
              <a:buClrTx/>
              <a:buFontTx/>
              <a:buNone/>
            </a:pPr>
            <a:endParaRPr lang="en-US" sz="700" b="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3200" dirty="0" err="1">
                <a:solidFill>
                  <a:srgbClr val="000000"/>
                </a:solidFill>
              </a:rPr>
              <a:t>int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ftell</a:t>
            </a:r>
            <a:r>
              <a:rPr lang="en-US" sz="3200" dirty="0">
                <a:solidFill>
                  <a:srgbClr val="000000"/>
                </a:solidFill>
              </a:rPr>
              <a:t>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688"/>
              </a:spcBef>
              <a:buClrTx/>
              <a:buFontTx/>
              <a:buNone/>
            </a:pPr>
            <a:endParaRPr lang="en-US" sz="11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>
                <a:solidFill>
                  <a:srgbClr val="000000"/>
                </a:solidFill>
              </a:rPr>
              <a:t>ftell</a:t>
            </a: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 returns the current FPP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With respect to SEEK_SET</a:t>
            </a:r>
          </a:p>
          <a:p>
            <a:pPr eaLnBrk="1" hangingPunct="1">
              <a:spcBef>
                <a:spcPts val="875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14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Reset the FPP to the start of file 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r>
              <a:rPr lang="en-US" sz="1200" b="0" dirty="0">
                <a:solidFill>
                  <a:srgbClr val="000000"/>
                </a:solidFill>
              </a:rPr>
              <a:t>	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</a:t>
            </a:r>
            <a:r>
              <a:rPr lang="en-US" sz="3200" dirty="0">
                <a:solidFill>
                  <a:srgbClr val="000000"/>
                </a:solidFill>
              </a:rPr>
              <a:t>void rewind(FILE *</a:t>
            </a:r>
            <a:r>
              <a:rPr lang="en-US" sz="3200" dirty="0" err="1">
                <a:solidFill>
                  <a:srgbClr val="000000"/>
                </a:solidFill>
              </a:rPr>
              <a:t>fp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4D06C6-3CBF-4938-B819-6754CA4186B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292100" y="152400"/>
            <a:ext cx="8699500" cy="6705600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#include &lt;</a:t>
            </a:r>
            <a:r>
              <a:rPr lang="en-US" sz="1500" dirty="0" err="1">
                <a:solidFill>
                  <a:srgbClr val="000000"/>
                </a:solidFill>
              </a:rPr>
              <a:t>stdio.h</a:t>
            </a:r>
            <a:r>
              <a:rPr lang="en-US" sz="1500" dirty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 err="1">
                <a:solidFill>
                  <a:srgbClr val="000000"/>
                </a:solidFill>
              </a:rPr>
              <a:t>struct</a:t>
            </a:r>
            <a:r>
              <a:rPr lang="en-US" sz="1500" dirty="0">
                <a:solidFill>
                  <a:srgbClr val="000000"/>
                </a:solidFill>
              </a:rPr>
              <a:t> point{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x, y;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 err="1">
                <a:solidFill>
                  <a:srgbClr val="000000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main(void){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FILE *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struct</a:t>
            </a:r>
            <a:r>
              <a:rPr lang="en-US" sz="1500" dirty="0">
                <a:solidFill>
                  <a:srgbClr val="000000"/>
                </a:solidFill>
              </a:rPr>
              <a:t> point p;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int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000000"/>
                </a:solidFill>
              </a:rPr>
              <a:t>num</a:t>
            </a:r>
            <a:r>
              <a:rPr lang="en-US" sz="15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 = </a:t>
            </a:r>
            <a:r>
              <a:rPr lang="en-US" sz="1500" dirty="0" err="1">
                <a:solidFill>
                  <a:srgbClr val="000000"/>
                </a:solidFill>
              </a:rPr>
              <a:t>fopen</a:t>
            </a:r>
            <a:r>
              <a:rPr lang="en-US" sz="1500" dirty="0">
                <a:solidFill>
                  <a:srgbClr val="000000"/>
                </a:solidFill>
              </a:rPr>
              <a:t>("</a:t>
            </a:r>
            <a:r>
              <a:rPr lang="en-US" sz="1500" dirty="0" err="1">
                <a:solidFill>
                  <a:srgbClr val="000000"/>
                </a:solidFill>
              </a:rPr>
              <a:t>point.bin</a:t>
            </a:r>
            <a:r>
              <a:rPr lang="en-US" sz="1500" dirty="0">
                <a:solidFill>
                  <a:srgbClr val="000000"/>
                </a:solidFill>
              </a:rPr>
              <a:t>", "</a:t>
            </a:r>
            <a:r>
              <a:rPr lang="en-US" sz="1500" dirty="0" err="1">
                <a:solidFill>
                  <a:srgbClr val="CC0000"/>
                </a:solidFill>
              </a:rPr>
              <a:t>rb</a:t>
            </a:r>
            <a:r>
              <a:rPr lang="en-US" sz="1500" dirty="0">
                <a:solidFill>
                  <a:srgbClr val="CC0000"/>
                </a:solidFill>
              </a:rPr>
              <a:t>+</a:t>
            </a:r>
            <a:r>
              <a:rPr lang="en-US" sz="1500" dirty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if(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 == NULL){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	</a:t>
            </a:r>
            <a:r>
              <a:rPr lang="en-US" sz="1500" dirty="0" err="1">
                <a:solidFill>
                  <a:srgbClr val="000000"/>
                </a:solidFill>
              </a:rPr>
              <a:t>printf</a:t>
            </a:r>
            <a:r>
              <a:rPr lang="en-US" sz="1500" dirty="0">
                <a:solidFill>
                  <a:srgbClr val="000000"/>
                </a:solidFill>
              </a:rPr>
              <a:t>("Cannot read from file\n");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	return -1;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printf</a:t>
            </a:r>
            <a:r>
              <a:rPr lang="en-US" sz="1500" dirty="0">
                <a:solidFill>
                  <a:srgbClr val="000000"/>
                </a:solidFill>
              </a:rPr>
              <a:t>("Enter the number of points: 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scanf</a:t>
            </a:r>
            <a:r>
              <a:rPr lang="en-US" sz="1500" dirty="0">
                <a:solidFill>
                  <a:srgbClr val="000000"/>
                </a:solidFill>
              </a:rPr>
              <a:t>("%d", &amp;</a:t>
            </a:r>
            <a:r>
              <a:rPr lang="en-US" sz="1500" dirty="0" err="1">
                <a:solidFill>
                  <a:srgbClr val="000000"/>
                </a:solidFill>
              </a:rPr>
              <a:t>num</a:t>
            </a:r>
            <a:r>
              <a:rPr lang="en-US" sz="15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printf</a:t>
            </a:r>
            <a:r>
              <a:rPr lang="en-US" sz="1500" dirty="0">
                <a:solidFill>
                  <a:srgbClr val="000000"/>
                </a:solidFill>
              </a:rPr>
              <a:t>("Enter new X and Y: ");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scanf</a:t>
            </a:r>
            <a:r>
              <a:rPr lang="en-US" sz="1500" dirty="0">
                <a:solidFill>
                  <a:srgbClr val="000000"/>
                </a:solidFill>
              </a:rPr>
              <a:t>("%d %d", &amp;(</a:t>
            </a:r>
            <a:r>
              <a:rPr lang="en-US" sz="1500" dirty="0" err="1">
                <a:solidFill>
                  <a:srgbClr val="000000"/>
                </a:solidFill>
              </a:rPr>
              <a:t>p.x</a:t>
            </a:r>
            <a:r>
              <a:rPr lang="en-US" sz="1500" dirty="0">
                <a:solidFill>
                  <a:srgbClr val="000000"/>
                </a:solidFill>
              </a:rPr>
              <a:t>), &amp;(</a:t>
            </a:r>
            <a:r>
              <a:rPr lang="en-US" sz="1500" dirty="0" err="1">
                <a:solidFill>
                  <a:srgbClr val="000000"/>
                </a:solidFill>
              </a:rPr>
              <a:t>p.y</a:t>
            </a:r>
            <a:r>
              <a:rPr lang="en-US" sz="1500" dirty="0">
                <a:solidFill>
                  <a:srgbClr val="000000"/>
                </a:solidFill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000000"/>
                </a:solidFill>
              </a:rPr>
              <a:t>fseek</a:t>
            </a:r>
            <a:r>
              <a:rPr lang="en-US" sz="1500" dirty="0">
                <a:solidFill>
                  <a:srgbClr val="000000"/>
                </a:solidFill>
              </a:rPr>
              <a:t>(</a:t>
            </a:r>
            <a:r>
              <a:rPr lang="en-US" sz="1500" dirty="0" err="1">
                <a:solidFill>
                  <a:srgbClr val="000000"/>
                </a:solidFill>
              </a:rPr>
              <a:t>fp</a:t>
            </a:r>
            <a:r>
              <a:rPr lang="en-US" sz="1500" dirty="0">
                <a:solidFill>
                  <a:srgbClr val="000000"/>
                </a:solidFill>
              </a:rPr>
              <a:t>, (</a:t>
            </a:r>
            <a:r>
              <a:rPr lang="en-US" sz="1500" dirty="0" err="1">
                <a:solidFill>
                  <a:srgbClr val="CC0000"/>
                </a:solidFill>
              </a:rPr>
              <a:t>num</a:t>
            </a:r>
            <a:r>
              <a:rPr lang="en-US" sz="1500" dirty="0">
                <a:solidFill>
                  <a:srgbClr val="CC0000"/>
                </a:solidFill>
              </a:rPr>
              <a:t> – 1) * </a:t>
            </a:r>
            <a:r>
              <a:rPr lang="en-US" sz="1500" dirty="0" err="1">
                <a:solidFill>
                  <a:srgbClr val="CC0000"/>
                </a:solidFill>
              </a:rPr>
              <a:t>sizeof</a:t>
            </a:r>
            <a:r>
              <a:rPr lang="en-US" sz="1500" dirty="0">
                <a:solidFill>
                  <a:srgbClr val="CC0000"/>
                </a:solidFill>
              </a:rPr>
              <a:t>(p)</a:t>
            </a:r>
            <a:r>
              <a:rPr lang="en-US" sz="1500" dirty="0">
                <a:solidFill>
                  <a:srgbClr val="000000"/>
                </a:solidFill>
              </a:rPr>
              <a:t> , SEEK_SET);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CC0000"/>
                </a:solidFill>
              </a:rPr>
              <a:t>fwrite</a:t>
            </a:r>
            <a:r>
              <a:rPr lang="en-US" sz="1500" dirty="0">
                <a:solidFill>
                  <a:srgbClr val="CC0000"/>
                </a:solidFill>
              </a:rPr>
              <a:t>(&amp;p, </a:t>
            </a:r>
            <a:r>
              <a:rPr lang="en-US" sz="1500" dirty="0" err="1">
                <a:solidFill>
                  <a:srgbClr val="CC0000"/>
                </a:solidFill>
              </a:rPr>
              <a:t>sizeof</a:t>
            </a:r>
            <a:r>
              <a:rPr lang="en-US" sz="1500" dirty="0">
                <a:solidFill>
                  <a:srgbClr val="CC0000"/>
                </a:solidFill>
              </a:rPr>
              <a:t>(p), 1, </a:t>
            </a:r>
            <a:r>
              <a:rPr lang="en-US" sz="1500" dirty="0" err="1">
                <a:solidFill>
                  <a:srgbClr val="CC0000"/>
                </a:solidFill>
              </a:rPr>
              <a:t>fp</a:t>
            </a:r>
            <a:r>
              <a:rPr lang="en-US" sz="15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</a:t>
            </a:r>
            <a:r>
              <a:rPr lang="en-US" sz="1500" dirty="0" err="1">
                <a:solidFill>
                  <a:srgbClr val="CC0000"/>
                </a:solidFill>
              </a:rPr>
              <a:t>fclose</a:t>
            </a:r>
            <a:r>
              <a:rPr lang="en-US" sz="1500" dirty="0">
                <a:solidFill>
                  <a:srgbClr val="CC0000"/>
                </a:solidFill>
              </a:rPr>
              <a:t>(</a:t>
            </a:r>
            <a:r>
              <a:rPr lang="en-US" sz="1500" dirty="0" err="1">
                <a:solidFill>
                  <a:srgbClr val="CC0000"/>
                </a:solidFill>
              </a:rPr>
              <a:t>fp</a:t>
            </a:r>
            <a:r>
              <a:rPr lang="en-US" sz="1500" dirty="0">
                <a:solidFill>
                  <a:srgbClr val="CC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5076056" y="228600"/>
            <a:ext cx="3839344" cy="1017844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برنامه‌اي كه شماره يك نقطه و</a:t>
            </a:r>
            <a:r>
              <a:rPr lang="hi-IN" sz="20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cs typeface="B Nazanin" pitchFamily="2" charset="-78"/>
              </a:rPr>
              <a:t>X</a:t>
            </a:r>
            <a:r>
              <a:rPr lang="en-US" sz="20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و</a:t>
            </a:r>
            <a:r>
              <a:rPr lang="en-US" dirty="0">
                <a:solidFill>
                  <a:srgbClr val="000000"/>
                </a:solidFill>
                <a:cs typeface="B Nazanin" pitchFamily="2" charset="-78"/>
              </a:rPr>
              <a:t>Y</a:t>
            </a:r>
            <a:r>
              <a:rPr lang="en-US" sz="20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fa-IR" sz="2000" dirty="0">
                <a:solidFill>
                  <a:srgbClr val="000000"/>
                </a:solidFill>
                <a:cs typeface="B Nazanin" pitchFamily="2" charset="-78"/>
              </a:rPr>
              <a:t> </a:t>
            </a:r>
            <a:r>
              <a:rPr lang="ar-SA" sz="2000" dirty="0">
                <a:solidFill>
                  <a:srgbClr val="000000"/>
                </a:solidFill>
                <a:cs typeface="B Nazanin" pitchFamily="2" charset="-78"/>
              </a:rPr>
              <a:t>جديد را از كاربر مي‌گيرد و مختصات نقطه تعيين شده را در فايل عوض مي‌كند</a:t>
            </a:r>
            <a:endParaRPr lang="en-US" sz="20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D88EF2-E54F-4106-9D82-6FFE7AF196DB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 err="1">
                <a:solidFill>
                  <a:srgbClr val="293A83"/>
                </a:solidFill>
              </a:rPr>
              <a:t>fseek</a:t>
            </a: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 in Text files 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Not very useful</a:t>
            </a:r>
          </a:p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Offset counts the number of characters including ‘\n’</a:t>
            </a:r>
          </a:p>
          <a:p>
            <a:pPr eaLnBrk="1" hangingPunct="1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0" dirty="0">
                <a:solidFill>
                  <a:srgbClr val="000000"/>
                </a:solidFill>
                <a:latin typeface="Arial" charset="0"/>
                <a:cs typeface="Arial" charset="0"/>
              </a:rPr>
              <a:t>Typical useful versions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000" dirty="0" err="1">
                <a:solidFill>
                  <a:srgbClr val="000000"/>
                </a:solidFill>
              </a:rPr>
              <a:t>fseek</a:t>
            </a:r>
            <a:r>
              <a:rPr lang="en-US" sz="3000" dirty="0">
                <a:solidFill>
                  <a:srgbClr val="00000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fp</a:t>
            </a:r>
            <a:r>
              <a:rPr lang="en-US" sz="3000" dirty="0">
                <a:solidFill>
                  <a:srgbClr val="000000"/>
                </a:solidFill>
              </a:rPr>
              <a:t>, 0, SEEK_SET)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Go to the start of file</a:t>
            </a:r>
          </a:p>
          <a:p>
            <a:pPr lvl="1" eaLnBrk="1" hangingPunct="1">
              <a:spcBef>
                <a:spcPts val="7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000" dirty="0" err="1">
                <a:solidFill>
                  <a:srgbClr val="000000"/>
                </a:solidFill>
              </a:rPr>
              <a:t>fseek</a:t>
            </a:r>
            <a:r>
              <a:rPr lang="en-US" sz="3000" dirty="0">
                <a:solidFill>
                  <a:srgbClr val="000000"/>
                </a:solidFill>
              </a:rPr>
              <a:t>(</a:t>
            </a:r>
            <a:r>
              <a:rPr lang="en-US" sz="3000" dirty="0" err="1">
                <a:solidFill>
                  <a:srgbClr val="000000"/>
                </a:solidFill>
              </a:rPr>
              <a:t>fp</a:t>
            </a:r>
            <a:r>
              <a:rPr lang="en-US" sz="3000" dirty="0">
                <a:solidFill>
                  <a:srgbClr val="000000"/>
                </a:solidFill>
              </a:rPr>
              <a:t>, 0, SEEK_END)</a:t>
            </a:r>
          </a:p>
          <a:p>
            <a:pPr lvl="2" eaLnBrk="1" hangingPunct="1">
              <a:spcBef>
                <a:spcPts val="7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3000" b="0" dirty="0">
                <a:solidFill>
                  <a:srgbClr val="000000"/>
                </a:solidFill>
                <a:latin typeface="Arial" charset="0"/>
                <a:cs typeface="Arial" charset="0"/>
              </a:rPr>
              <a:t>Go to the end of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1: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3 30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1 2 3 4 5 6 7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12 34 56 78 90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123 456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File 2: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654 321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09 87 65 43 21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0" dirty="0">
                <a:solidFill>
                  <a:srgbClr val="000000"/>
                </a:solidFill>
              </a:rPr>
              <a:t>7 6 5 4 3 2 1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86400" y="228600"/>
            <a:ext cx="3429000" cy="196169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تابعي كه دو </a:t>
            </a:r>
            <a:r>
              <a:rPr lang="en-US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File Handler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را بگيرد و فايل اول را به صورت برعكس در فايل دوم بنويسيد.</a:t>
            </a:r>
          </a:p>
          <a:p>
            <a:pPr algn="r" rtl="1" eaLnBrk="1" hangingPunct="1">
              <a:spcBef>
                <a:spcPts val="1563"/>
              </a:spcBef>
              <a:buClrTx/>
              <a:buFontTx/>
              <a:buNone/>
            </a:pP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تعداد </a:t>
            </a:r>
            <a:r>
              <a:rPr lang="fa-IR" b="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خط‌ها و 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حداكثر طول هر خط </a:t>
            </a:r>
            <a:r>
              <a:rPr lang="fa-IR" b="0" dirty="0" smtClean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در ابتدای فايل </a:t>
            </a:r>
            <a:r>
              <a:rPr lang="fa-IR" b="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اول مشخص شده است.</a:t>
            </a:r>
          </a:p>
        </p:txBody>
      </p:sp>
    </p:spTree>
    <p:extLst>
      <p:ext uri="{BB962C8B-B14F-4D97-AF65-F5344CB8AC3E}">
        <p14:creationId xmlns:p14="http://schemas.microsoft.com/office/powerpoint/2010/main" val="41819653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void reverse_copy3(FILE *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FILE *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lines, 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</a:t>
            </a:r>
            <a:r>
              <a:rPr lang="en-US" sz="2200" dirty="0" err="1">
                <a:solidFill>
                  <a:srgbClr val="000000"/>
                </a:solidFill>
              </a:rPr>
              <a:t>fscanf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, "%d %d\n", &amp;lines, &amp;</a:t>
            </a:r>
            <a:r>
              <a:rPr lang="en-US" sz="2200" dirty="0" err="1">
                <a:solidFill>
                  <a:srgbClr val="000000"/>
                </a:solidFill>
              </a:rPr>
              <a:t>max_len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do{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char c = </a:t>
            </a:r>
            <a:r>
              <a:rPr lang="en-US" sz="2200" dirty="0" err="1">
                <a:solidFill>
                  <a:srgbClr val="000000"/>
                </a:solidFill>
              </a:rPr>
              <a:t>fgetc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rewind(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   </a:t>
            </a:r>
            <a:r>
              <a:rPr lang="en-US" sz="2200" dirty="0" err="1">
                <a:solidFill>
                  <a:srgbClr val="000000"/>
                </a:solidFill>
              </a:rPr>
              <a:t>fputc</a:t>
            </a:r>
            <a:r>
              <a:rPr lang="en-US" sz="2200" dirty="0">
                <a:solidFill>
                  <a:srgbClr val="000000"/>
                </a:solidFill>
              </a:rPr>
              <a:t>(c, </a:t>
            </a:r>
            <a:r>
              <a:rPr lang="en-US" sz="2200" dirty="0" err="1">
                <a:solidFill>
                  <a:srgbClr val="000000"/>
                </a:solidFill>
              </a:rPr>
              <a:t>fpout</a:t>
            </a:r>
            <a:r>
              <a:rPr lang="en-US" sz="22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     }while(!</a:t>
            </a:r>
            <a:r>
              <a:rPr lang="en-US" sz="2200" dirty="0" err="1">
                <a:solidFill>
                  <a:srgbClr val="000000"/>
                </a:solidFill>
              </a:rPr>
              <a:t>feof</a:t>
            </a:r>
            <a:r>
              <a:rPr lang="en-US" sz="2200" dirty="0">
                <a:solidFill>
                  <a:srgbClr val="000000"/>
                </a:solidFill>
              </a:rPr>
              <a:t>(</a:t>
            </a:r>
            <a:r>
              <a:rPr lang="en-US" sz="2200" dirty="0" err="1">
                <a:solidFill>
                  <a:srgbClr val="000000"/>
                </a:solidFill>
              </a:rPr>
              <a:t>fpin</a:t>
            </a:r>
            <a:r>
              <a:rPr lang="en-US" sz="2200" dirty="0">
                <a:solidFill>
                  <a:srgbClr val="000000"/>
                </a:solidFill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15272" y="5085184"/>
            <a:ext cx="3761184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This is a wrong version!!!</a:t>
            </a:r>
          </a:p>
        </p:txBody>
      </p:sp>
    </p:spTree>
    <p:extLst>
      <p:ext uri="{BB962C8B-B14F-4D97-AF65-F5344CB8AC3E}">
        <p14:creationId xmlns:p14="http://schemas.microsoft.com/office/powerpoint/2010/main" val="2054539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C2F86F-02A5-46FC-ADAE-B4295C37C78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Text Files 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0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ASCII encoding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line is a string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Each line is terminated by \n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Human-readable files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Editable by text editor (e.g. Notepad)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Examples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 source files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Every .txt files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void reverse_copy4(FILE *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FILE *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000" dirty="0" err="1">
                <a:solidFill>
                  <a:srgbClr val="000000"/>
                </a:solidFill>
              </a:rPr>
              <a:t>int</a:t>
            </a:r>
            <a:r>
              <a:rPr lang="en-US" sz="2000" dirty="0">
                <a:solidFill>
                  <a:srgbClr val="000000"/>
                </a:solidFill>
              </a:rPr>
              <a:t> lines, 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, j, 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000" dirty="0" err="1">
                <a:solidFill>
                  <a:srgbClr val="000000"/>
                </a:solidFill>
              </a:rPr>
              <a:t>fscanf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"%d %d\n", &amp;lines, &amp;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char 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[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];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for(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= 0;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&lt; lines;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++){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en-US" sz="2000" dirty="0" err="1">
                <a:solidFill>
                  <a:srgbClr val="000000"/>
                </a:solidFill>
              </a:rPr>
              <a:t>fseek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0, SEEK_SET);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</a:t>
            </a:r>
            <a:r>
              <a:rPr lang="en-US" sz="2000" dirty="0" err="1">
                <a:solidFill>
                  <a:srgbClr val="000000"/>
                </a:solidFill>
              </a:rPr>
              <a:t>fscanf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, "%d %d\n", &amp;lines, &amp;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for(j = 0; j &lt; lines -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; j++)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</a:t>
            </a:r>
            <a:r>
              <a:rPr lang="en-US" sz="2000" dirty="0" err="1">
                <a:solidFill>
                  <a:srgbClr val="000000"/>
                </a:solidFill>
              </a:rPr>
              <a:t>fgets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max_len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fpin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for(k = </a:t>
            </a:r>
            <a:r>
              <a:rPr lang="en-US" sz="2000" dirty="0" err="1">
                <a:solidFill>
                  <a:srgbClr val="000000"/>
                </a:solidFill>
              </a:rPr>
              <a:t>strlen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) - 1; k &gt;= 0; k--)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</a:t>
            </a:r>
            <a:r>
              <a:rPr lang="en-US" sz="2000" dirty="0" err="1">
                <a:solidFill>
                  <a:srgbClr val="000000"/>
                </a:solidFill>
              </a:rPr>
              <a:t>fputc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arr</a:t>
            </a:r>
            <a:r>
              <a:rPr lang="en-US" sz="2000" dirty="0">
                <a:solidFill>
                  <a:srgbClr val="000000"/>
                </a:solidFill>
              </a:rPr>
              <a:t>[k],</a:t>
            </a:r>
            <a:r>
              <a:rPr lang="en-US" sz="2000" dirty="0" err="1">
                <a:solidFill>
                  <a:srgbClr val="000000"/>
                </a:solidFill>
              </a:rPr>
              <a:t>fpout</a:t>
            </a:r>
            <a:r>
              <a:rPr lang="en-US" sz="20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000" y="5616242"/>
            <a:ext cx="5849416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High overhead, a lot of reading to seek!!</a:t>
            </a:r>
          </a:p>
        </p:txBody>
      </p:sp>
    </p:spTree>
    <p:extLst>
      <p:ext uri="{BB962C8B-B14F-4D97-AF65-F5344CB8AC3E}">
        <p14:creationId xmlns:p14="http://schemas.microsoft.com/office/powerpoint/2010/main" val="3521498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reverse_copy5(FILE *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FILE *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lines, 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fscanf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"%d %d\n", &amp;lines, &amp;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1;  j = 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while(1){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fseek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-1 *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SEEK_END);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char c = </a:t>
            </a:r>
            <a:r>
              <a:rPr lang="en-US" sz="1600" dirty="0" err="1">
                <a:solidFill>
                  <a:srgbClr val="000000"/>
                </a:solidFill>
              </a:rPr>
              <a:t>fgetc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fputc</a:t>
            </a:r>
            <a:r>
              <a:rPr lang="en-US" sz="1600" dirty="0">
                <a:solidFill>
                  <a:srgbClr val="000000"/>
                </a:solidFill>
              </a:rPr>
              <a:t>(c, 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if(c == '\n'){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++; //this is due to Windows, \n is saved as "\n\r" !!!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j++;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if(j &gt; lines)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break;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000" y="5760258"/>
            <a:ext cx="5849416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Good, but we have to seek from end for each read </a:t>
            </a:r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 High overhead</a:t>
            </a:r>
            <a:endParaRPr lang="en-US" sz="25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99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5B2B46-558F-422E-BA8D-BAAFDBEF1E0E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8600" y="193675"/>
            <a:ext cx="8610600" cy="6664325"/>
          </a:xfrm>
          <a:prstGeom prst="rect">
            <a:avLst/>
          </a:prstGeom>
          <a:solidFill>
            <a:srgbClr val="FFFFFF"/>
          </a:solidFill>
          <a:ln w="936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void reverse_copy6(FILE *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FILE *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int</a:t>
            </a:r>
            <a:r>
              <a:rPr lang="en-US" sz="1600" dirty="0">
                <a:solidFill>
                  <a:srgbClr val="000000"/>
                </a:solidFill>
              </a:rPr>
              <a:t> lines, 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j;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fscanf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"%d %d\n", &amp;lines, &amp;</a:t>
            </a:r>
            <a:r>
              <a:rPr lang="en-US" sz="1600" dirty="0" err="1">
                <a:solidFill>
                  <a:srgbClr val="000000"/>
                </a:solidFill>
              </a:rPr>
              <a:t>max_len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j = 1;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</a:t>
            </a:r>
            <a:r>
              <a:rPr lang="en-US" sz="1600" dirty="0" err="1">
                <a:solidFill>
                  <a:srgbClr val="000000"/>
                </a:solidFill>
              </a:rPr>
              <a:t>fseek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-1, SEEK_END);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while(1){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char c = </a:t>
            </a:r>
            <a:r>
              <a:rPr lang="en-US" sz="1600" dirty="0" err="1">
                <a:solidFill>
                  <a:srgbClr val="000000"/>
                </a:solidFill>
              </a:rPr>
              <a:t>fgetc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		</a:t>
            </a:r>
            <a:r>
              <a:rPr lang="en-US" sz="1600" dirty="0" err="1">
                <a:solidFill>
                  <a:srgbClr val="000000"/>
                </a:solidFill>
              </a:rPr>
              <a:t>fputc</a:t>
            </a:r>
            <a:r>
              <a:rPr lang="en-US" sz="1600" dirty="0">
                <a:solidFill>
                  <a:srgbClr val="000000"/>
                </a:solidFill>
              </a:rPr>
              <a:t>(c, </a:t>
            </a:r>
            <a:r>
              <a:rPr lang="en-US" sz="1600" dirty="0" err="1">
                <a:solidFill>
                  <a:srgbClr val="000000"/>
                </a:solidFill>
              </a:rPr>
              <a:t>fpout</a:t>
            </a:r>
            <a:r>
              <a:rPr lang="en-US" sz="1600" dirty="0">
                <a:solidFill>
                  <a:srgbClr val="000000"/>
                </a:solidFill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2;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if(c == '\n'){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++; // This is due to Windows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j++;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fseek</a:t>
            </a:r>
            <a:r>
              <a:rPr lang="en-US" sz="1600" dirty="0">
                <a:solidFill>
                  <a:srgbClr val="000000"/>
                </a:solidFill>
              </a:rPr>
              <a:t>(</a:t>
            </a:r>
            <a:r>
              <a:rPr lang="en-US" sz="1600" dirty="0" err="1">
                <a:solidFill>
                  <a:srgbClr val="000000"/>
                </a:solidFill>
              </a:rPr>
              <a:t>fpin</a:t>
            </a:r>
            <a:r>
              <a:rPr lang="en-US" sz="1600" dirty="0">
                <a:solidFill>
                  <a:srgbClr val="000000"/>
                </a:solidFill>
              </a:rPr>
              <a:t>, -1 *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, SEEK_CUR);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if(j &gt; lines)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        break;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     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1416" y="5760258"/>
            <a:ext cx="2321024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Good enough </a:t>
            </a:r>
            <a:r>
              <a:rPr lang="en-US" sz="25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  <a:sym typeface="Wingdings" pitchFamily="2" charset="2"/>
              </a:rPr>
              <a:t></a:t>
            </a:r>
            <a:endParaRPr lang="en-US" sz="25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171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15A7509-9924-42ED-BF50-48655A7056B1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Common Bugs and Avoiding Them 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750"/>
              </a:spcBef>
              <a:spcAft>
                <a:spcPts val="3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Take care about mode in </a:t>
            </a:r>
            <a:r>
              <a:rPr lang="en-US" sz="2800" dirty="0" err="1">
                <a:solidFill>
                  <a:srgbClr val="000000"/>
                </a:solidFill>
              </a:rPr>
              <a:t>fopen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>
              <a:spcAft>
                <a:spcPts val="300"/>
              </a:spcAft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w &amp; w+: all data in file will be lost</a:t>
            </a:r>
          </a:p>
          <a:p>
            <a:pPr lvl="1" eaLnBrk="1" hangingPunct="1">
              <a:spcAft>
                <a:spcPts val="900"/>
              </a:spcAft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r: you cannot write. </a:t>
            </a:r>
            <a:r>
              <a:rPr lang="en-US" sz="2400" dirty="0">
                <a:solidFill>
                  <a:srgbClr val="000000"/>
                </a:solidFill>
              </a:rPr>
              <a:t>fprintf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does </a:t>
            </a:r>
            <a:r>
              <a:rPr lang="en-US" sz="2400" b="0" dirty="0">
                <a:solidFill>
                  <a:srgbClr val="CC0000"/>
                </a:solidFill>
                <a:latin typeface="Arial" charset="0"/>
                <a:cs typeface="Arial" charset="0"/>
              </a:rPr>
              <a:t>not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do any thing</a:t>
            </a:r>
          </a:p>
          <a:p>
            <a:pPr eaLnBrk="1" hangingPunct="1">
              <a:spcBef>
                <a:spcPts val="1750"/>
              </a:spcBef>
              <a:spcAft>
                <a:spcPts val="3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Take care about text or binary</a:t>
            </a:r>
          </a:p>
          <a:p>
            <a:pPr lvl="1" eaLnBrk="1" hangingPunct="1">
              <a:spcAft>
                <a:spcPts val="900"/>
              </a:spcAft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fscanf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/</a:t>
            </a:r>
            <a:r>
              <a:rPr lang="en-US" sz="24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fprintf</a:t>
            </a: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 don’t do meaningful job in binary files</a:t>
            </a:r>
          </a:p>
          <a:p>
            <a:pPr eaLnBrk="1" hangingPunct="1">
              <a:spcBef>
                <a:spcPts val="1688"/>
              </a:spcBef>
              <a:spcAft>
                <a:spcPts val="1013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the successful open: </a:t>
            </a:r>
            <a:r>
              <a:rPr lang="en-US" sz="2700" dirty="0" err="1">
                <a:solidFill>
                  <a:srgbClr val="000000"/>
                </a:solidFill>
              </a:rPr>
              <a:t>fp</a:t>
            </a:r>
            <a:r>
              <a:rPr lang="en-US" sz="2700" dirty="0">
                <a:solidFill>
                  <a:srgbClr val="000000"/>
                </a:solidFill>
              </a:rPr>
              <a:t> != NULL</a:t>
            </a:r>
          </a:p>
          <a:p>
            <a:pPr eaLnBrk="1" hangingPunct="1">
              <a:spcBef>
                <a:spcPts val="1750"/>
              </a:spcBef>
              <a:spcAft>
                <a:spcPts val="10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EOF as much as possible.</a:t>
            </a:r>
          </a:p>
          <a:p>
            <a:pPr eaLnBrk="1" hangingPunct="1">
              <a:spcBef>
                <a:spcPts val="1750"/>
              </a:spcBef>
              <a:spcAft>
                <a:spcPts val="105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Close the open files.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Chapter 11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of “C How to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Program”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64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10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38B3E4-6CBE-4B3C-A5BB-008B9ACA1E98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Binary Files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8686800" cy="5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Binary encoding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int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, double, float, </a:t>
            </a:r>
            <a:r>
              <a:rPr lang="en-US" sz="2800" b="0" dirty="0" err="1">
                <a:solidFill>
                  <a:srgbClr val="000000"/>
                </a:solidFill>
                <a:latin typeface="Arial" charset="0"/>
                <a:cs typeface="Arial" charset="0"/>
              </a:rPr>
              <a:t>struct</a:t>
            </a: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, … are directly (as 0,1) stored in the file </a:t>
            </a:r>
            <a:endParaRPr lang="en-US" sz="3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Human unreadable files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Is not editable by text editor</a:t>
            </a:r>
          </a:p>
          <a:p>
            <a:pPr marL="1217612" lvl="2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  <a:tabLst/>
            </a:pPr>
            <a:r>
              <a:rPr lang="en-US" sz="2400" b="0" dirty="0">
                <a:solidFill>
                  <a:srgbClr val="000000"/>
                </a:solidFill>
                <a:latin typeface="Arial" charset="0"/>
                <a:cs typeface="Arial" charset="0"/>
              </a:rPr>
              <a:t>Needs special editor which understands the file</a:t>
            </a:r>
            <a:endParaRPr lang="en-US" sz="32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Examples</a:t>
            </a:r>
          </a:p>
          <a:p>
            <a:pPr lvl="1" eaLnBrk="1" hangingPunct="1">
              <a:spcBef>
                <a:spcPts val="2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.exe files </a:t>
            </a:r>
          </a:p>
          <a:p>
            <a:pPr lvl="1" eaLnBrk="1" hangingPunct="1">
              <a:spcBef>
                <a:spcPts val="2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Media files such as .mp3</a:t>
            </a:r>
          </a:p>
          <a:p>
            <a:pPr lvl="1" eaLnBrk="1" hangingPunct="1">
              <a:spcBef>
                <a:spcPts val="2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Picture files such as .bmp, .jpg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BD4C7E-CB50-4F34-9C50-8AE64188D9D9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Working with Files 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Until now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read/write data from/to terminal (console)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28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In C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read data from file</a:t>
            </a:r>
          </a:p>
          <a:p>
            <a:pPr lvl="1" eaLnBrk="1" hangingPunct="1">
              <a:spcBef>
                <a:spcPts val="400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600" b="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We can write data to file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7C5350-8E2C-42CC-931A-9ADD1876697F}" type="slidenum">
              <a:rPr lang="en-US" sz="1200">
                <a:solidFill>
                  <a:srgbClr val="000000"/>
                </a:solidFill>
                <a:latin typeface="Arial" charset="0"/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0" dirty="0">
                <a:solidFill>
                  <a:srgbClr val="293A83"/>
                </a:solidFill>
                <a:latin typeface="Arial" charset="0"/>
                <a:cs typeface="Arial" charset="0"/>
              </a:rPr>
              <a:t>Working with Files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Main steps in working with files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1) Open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Get a file handler from Operating System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2) Read/Write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Use the handler 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3) Close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Free the handler 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0" dirty="0">
                <a:solidFill>
                  <a:srgbClr val="000000"/>
                </a:solidFill>
                <a:latin typeface="Arial" charset="0"/>
                <a:cs typeface="Arial" charset="0"/>
              </a:rPr>
              <a:t>4) Other operations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0" dirty="0">
                <a:solidFill>
                  <a:srgbClr val="000000"/>
                </a:solidFill>
                <a:latin typeface="Arial" charset="0"/>
                <a:cs typeface="Arial" charset="0"/>
              </a:rPr>
              <a:t>Check end of file, skip in file,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61b8316fa65942bf89a9a9b9b4c99f9ba03cc9a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urier New" pitchFamily="49" charset="0"/>
            <a:cs typeface="Courier New" pitchFamily="49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11391</TotalTime>
  <Words>4966</Words>
  <Application>Microsoft Office PowerPoint</Application>
  <PresentationFormat>On-screen Show (4:3)</PresentationFormat>
  <Paragraphs>933</Paragraphs>
  <Slides>64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MS PGothic</vt:lpstr>
      <vt:lpstr>Arial</vt:lpstr>
      <vt:lpstr>B Nazanin</vt:lpstr>
      <vt:lpstr>Calibri</vt:lpstr>
      <vt:lpstr>Courier New</vt:lpstr>
      <vt:lpstr>Tahoma</vt:lpstr>
      <vt:lpstr>Times New Roman</vt:lpstr>
      <vt:lpstr>Wingdings</vt:lpstr>
      <vt:lpstr>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1390</cp:revision>
  <cp:lastPrinted>1601-01-01T00:00:00Z</cp:lastPrinted>
  <dcterms:created xsi:type="dcterms:W3CDTF">2007-10-07T13:27:00Z</dcterms:created>
  <dcterms:modified xsi:type="dcterms:W3CDTF">2023-12-04T05:31:33Z</dcterms:modified>
</cp:coreProperties>
</file>